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522011" r:id="rId4"/>
  </p:sldMasterIdLst>
  <p:notesMasterIdLst>
    <p:notesMasterId r:id="rId9"/>
  </p:notesMasterIdLst>
  <p:handoutMasterIdLst>
    <p:handoutMasterId r:id="rId10"/>
  </p:handoutMasterIdLst>
  <p:sldIdLst>
    <p:sldId id="2991" r:id="rId5"/>
    <p:sldId id="2992" r:id="rId6"/>
    <p:sldId id="2993" r:id="rId7"/>
    <p:sldId id="2995" r:id="rId8"/>
  </p:sldIdLst>
  <p:sldSz cx="12192000" cy="6858000"/>
  <p:notesSz cx="7010400" cy="9296400"/>
  <p:custDataLst>
    <p:tags r:id="rId1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7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6" orient="horz" pos="2424" userDrawn="1">
          <p15:clr>
            <a:srgbClr val="A4A3A4"/>
          </p15:clr>
        </p15:guide>
        <p15:guide id="11" orient="horz" pos="794" userDrawn="1">
          <p15:clr>
            <a:srgbClr val="A4A3A4"/>
          </p15:clr>
        </p15:guide>
        <p15:guide id="12" pos="7361" userDrawn="1">
          <p15:clr>
            <a:srgbClr val="A4A3A4"/>
          </p15:clr>
        </p15:guide>
        <p15:guide id="13" pos="288" userDrawn="1">
          <p15:clr>
            <a:srgbClr val="A4A3A4"/>
          </p15:clr>
        </p15:guide>
        <p15:guide id="14" orient="horz" pos="1224" userDrawn="1">
          <p15:clr>
            <a:srgbClr val="A4A3A4"/>
          </p15:clr>
        </p15:guide>
        <p15:guide id="15" pos="547" userDrawn="1">
          <p15:clr>
            <a:srgbClr val="A4A3A4"/>
          </p15:clr>
        </p15:guide>
        <p15:guide id="16" pos="71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8" userDrawn="1">
          <p15:clr>
            <a:srgbClr val="A4A3A4"/>
          </p15:clr>
        </p15:guide>
        <p15:guide id="2" pos="4482" userDrawn="1">
          <p15:clr>
            <a:srgbClr val="A4A3A4"/>
          </p15:clr>
        </p15:guide>
        <p15:guide id="3" orient="horz" pos="2740" userDrawn="1">
          <p15:clr>
            <a:srgbClr val="A4A3A4"/>
          </p15:clr>
        </p15:guide>
        <p15:guide id="4" pos="4379" userDrawn="1">
          <p15:clr>
            <a:srgbClr val="A4A3A4"/>
          </p15:clr>
        </p15:guide>
        <p15:guide id="5" orient="horz" pos="2980" userDrawn="1">
          <p15:clr>
            <a:srgbClr val="A4A3A4"/>
          </p15:clr>
        </p15:guide>
        <p15:guide id="6" orient="horz" pos="2929" userDrawn="1">
          <p15:clr>
            <a:srgbClr val="A4A3A4"/>
          </p15:clr>
        </p15:guide>
        <p15:guide id="7" pos="4343" userDrawn="1">
          <p15:clr>
            <a:srgbClr val="A4A3A4"/>
          </p15:clr>
        </p15:guide>
        <p15:guide id="8" pos="4243" userDrawn="1">
          <p15:clr>
            <a:srgbClr val="A4A3A4"/>
          </p15:clr>
        </p15:guide>
        <p15:guide id="9" orient="horz" pos="2651" userDrawn="1">
          <p15:clr>
            <a:srgbClr val="A4A3A4"/>
          </p15:clr>
        </p15:guide>
        <p15:guide id="10" orient="horz" pos="2606" userDrawn="1">
          <p15:clr>
            <a:srgbClr val="A4A3A4"/>
          </p15:clr>
        </p15:guide>
        <p15:guide id="11" orient="horz" pos="2834" userDrawn="1">
          <p15:clr>
            <a:srgbClr val="A4A3A4"/>
          </p15:clr>
        </p15:guide>
        <p15:guide id="12" orient="horz" pos="2785" userDrawn="1">
          <p15:clr>
            <a:srgbClr val="A4A3A4"/>
          </p15:clr>
        </p15:guide>
        <p15:guide id="13" pos="4728" userDrawn="1">
          <p15:clr>
            <a:srgbClr val="A4A3A4"/>
          </p15:clr>
        </p15:guide>
        <p15:guide id="14" pos="4620" userDrawn="1">
          <p15:clr>
            <a:srgbClr val="A4A3A4"/>
          </p15:clr>
        </p15:guide>
        <p15:guide id="15" pos="4582" userDrawn="1">
          <p15:clr>
            <a:srgbClr val="A4A3A4"/>
          </p15:clr>
        </p15:guide>
        <p15:guide id="16" pos="4476" userDrawn="1">
          <p15:clr>
            <a:srgbClr val="A4A3A4"/>
          </p15:clr>
        </p15:guide>
        <p15:guide id="17" orient="horz" pos="2932" userDrawn="1">
          <p15:clr>
            <a:srgbClr val="A4A3A4"/>
          </p15:clr>
        </p15:guide>
        <p15:guide id="18" orient="horz" pos="2881" userDrawn="1">
          <p15:clr>
            <a:srgbClr val="A4A3A4"/>
          </p15:clr>
        </p15:guide>
        <p15:guide id="19" orient="horz" pos="3134" userDrawn="1">
          <p15:clr>
            <a:srgbClr val="A4A3A4"/>
          </p15:clr>
        </p15:guide>
        <p15:guide id="20" orient="horz" pos="3080" userDrawn="1">
          <p15:clr>
            <a:srgbClr val="A4A3A4"/>
          </p15:clr>
        </p15:guide>
        <p15:guide id="21" pos="4249" userDrawn="1">
          <p15:clr>
            <a:srgbClr val="A4A3A4"/>
          </p15:clr>
        </p15:guide>
        <p15:guide id="22" pos="4151" userDrawn="1">
          <p15:clr>
            <a:srgbClr val="A4A3A4"/>
          </p15:clr>
        </p15:guide>
        <p15:guide id="23" pos="4117" userDrawn="1">
          <p15:clr>
            <a:srgbClr val="A4A3A4"/>
          </p15:clr>
        </p15:guide>
        <p15:guide id="24" pos="402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ichard Maasland" initials="RM" lastIdx="1" clrIdx="0"/>
  <p:cmAuthor id="1" name="Heather Nelms" initials="HN" lastIdx="3" clrIdx="1"/>
  <p:cmAuthor id="2" name="magibbons" initials="m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5691C8"/>
    <a:srgbClr val="595959"/>
    <a:srgbClr val="003E79"/>
    <a:srgbClr val="287AC8"/>
    <a:srgbClr val="DE6A10"/>
    <a:srgbClr val="3F64AF"/>
    <a:srgbClr val="686F76"/>
    <a:srgbClr val="3651AA"/>
    <a:srgbClr val="FF79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866EED-8F6F-4CBD-88C7-6CA7BD4FAB10}" v="12" dt="2021-03-30T18:18:43.9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9" autoAdjust="0"/>
    <p:restoredTop sz="85733" autoAdjust="0"/>
  </p:normalViewPr>
  <p:slideViewPr>
    <p:cSldViewPr snapToGrid="0">
      <p:cViewPr varScale="1">
        <p:scale>
          <a:sx n="114" d="100"/>
          <a:sy n="114" d="100"/>
        </p:scale>
        <p:origin x="714" y="102"/>
      </p:cViewPr>
      <p:guideLst>
        <p:guide orient="horz" pos="372"/>
        <p:guide pos="3840"/>
        <p:guide orient="horz" pos="2424"/>
        <p:guide orient="horz" pos="794"/>
        <p:guide pos="7361"/>
        <p:guide pos="288"/>
        <p:guide orient="horz" pos="1224"/>
        <p:guide pos="547"/>
        <p:guide pos="71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napToGrid="0">
      <p:cViewPr>
        <p:scale>
          <a:sx n="90" d="100"/>
          <a:sy n="90" d="100"/>
        </p:scale>
        <p:origin x="5184" y="968"/>
      </p:cViewPr>
      <p:guideLst>
        <p:guide orient="horz" pos="2788"/>
        <p:guide pos="4482"/>
        <p:guide orient="horz" pos="2740"/>
        <p:guide pos="4379"/>
        <p:guide orient="horz" pos="2980"/>
        <p:guide orient="horz" pos="2929"/>
        <p:guide pos="4343"/>
        <p:guide pos="4243"/>
        <p:guide orient="horz" pos="2651"/>
        <p:guide orient="horz" pos="2606"/>
        <p:guide orient="horz" pos="2834"/>
        <p:guide orient="horz" pos="2785"/>
        <p:guide pos="4728"/>
        <p:guide pos="4620"/>
        <p:guide pos="4582"/>
        <p:guide pos="4476"/>
        <p:guide orient="horz" pos="2932"/>
        <p:guide orient="horz" pos="2881"/>
        <p:guide orient="horz" pos="3134"/>
        <p:guide orient="horz" pos="3080"/>
        <p:guide pos="4249"/>
        <p:guide pos="4151"/>
        <p:guide pos="4117"/>
        <p:guide pos="402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8" y="1"/>
            <a:ext cx="3051836" cy="2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457" tIns="41229" rIns="82457" bIns="41229" numCol="1" anchor="t" anchorCtr="0" compatLnSpc="1">
            <a:prstTxWarp prst="textNoShape">
              <a:avLst/>
            </a:prstTxWarp>
            <a:spAutoFit/>
          </a:bodyPr>
          <a:lstStyle>
            <a:lvl1pPr defTabSz="820259" eaLnBrk="0" hangingPunct="0">
              <a:spcBef>
                <a:spcPct val="20000"/>
              </a:spcBef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823" y="1"/>
            <a:ext cx="3056402" cy="2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457" tIns="41229" rIns="82457" bIns="41229" numCol="1" anchor="t" anchorCtr="0" compatLnSpc="1">
            <a:prstTxWarp prst="textNoShape">
              <a:avLst/>
            </a:prstTxWarp>
            <a:spAutoFit/>
          </a:bodyPr>
          <a:lstStyle>
            <a:lvl1pPr algn="r" defTabSz="820259" eaLnBrk="0" hangingPunct="0">
              <a:spcBef>
                <a:spcPct val="20000"/>
              </a:spcBef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823" y="9076157"/>
            <a:ext cx="3056402" cy="2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457" tIns="41229" rIns="82457" bIns="41229" numCol="1" anchor="b" anchorCtr="0" compatLnSpc="1">
            <a:prstTxWarp prst="textNoShape">
              <a:avLst/>
            </a:prstTxWarp>
            <a:spAutoFit/>
          </a:bodyPr>
          <a:lstStyle>
            <a:lvl1pPr algn="r" defTabSz="820259" eaLnBrk="0" hangingPunct="0">
              <a:spcBef>
                <a:spcPct val="20000"/>
              </a:spcBef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9448027-EA9D-419B-A651-AEA05E4F55C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45595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0" y="1"/>
            <a:ext cx="65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defTabSz="811278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02435" name="Rectangle 2051"/>
          <p:cNvSpPr>
            <a:spLocks noGrp="1" noChangeArrowheads="1"/>
          </p:cNvSpPr>
          <p:nvPr>
            <p:ph type="dt" idx="1"/>
          </p:nvPr>
        </p:nvSpPr>
        <p:spPr bwMode="auto">
          <a:xfrm>
            <a:off x="6996654" y="1"/>
            <a:ext cx="65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811278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12324" name="Rectangle 205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8463" y="681038"/>
            <a:ext cx="6215062" cy="3495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2437" name="Rectangle 205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6788" y="4648207"/>
            <a:ext cx="5600105" cy="40917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02438" name="Rectangle 205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117918"/>
            <a:ext cx="2125582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811278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L:\EPS\Roadshow\Arrow II (5434034)</a:t>
            </a:r>
          </a:p>
        </p:txBody>
      </p:sp>
      <p:sp>
        <p:nvSpPr>
          <p:cNvPr id="402439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839614" y="9117918"/>
            <a:ext cx="157094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811278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4B822F2-5450-4FE7-A511-9DCE63FF2AD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95200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360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505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000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595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636716"/>
            <a:ext cx="13317277" cy="7494715"/>
          </a:xfrm>
          <a:prstGeom prst="rect">
            <a:avLst/>
          </a:prstGeom>
        </p:spPr>
      </p:pic>
      <p:sp>
        <p:nvSpPr>
          <p:cNvPr id="30" name="Content Placeholder 29"/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68460" y="4580340"/>
            <a:ext cx="6176511" cy="2212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31" i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12975" indent="0">
              <a:buFontTx/>
              <a:buNone/>
              <a:defRPr sz="1231">
                <a:solidFill>
                  <a:schemeClr val="accent4"/>
                </a:solidFill>
              </a:defRPr>
            </a:lvl2pPr>
            <a:lvl3pPr marL="425949" indent="0">
              <a:buFontTx/>
              <a:buNone/>
              <a:defRPr sz="1231">
                <a:solidFill>
                  <a:schemeClr val="accent4"/>
                </a:solidFill>
              </a:defRPr>
            </a:lvl3pPr>
            <a:lvl4pPr marL="636970" indent="0">
              <a:buFontTx/>
              <a:buNone/>
              <a:defRPr sz="1231">
                <a:solidFill>
                  <a:schemeClr val="accent4"/>
                </a:solidFill>
              </a:defRPr>
            </a:lvl4pPr>
            <a:lvl5pPr marL="847990" indent="0">
              <a:buFontTx/>
              <a:buNone/>
              <a:defRPr sz="1231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err="1"/>
              <a:t>subTitle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540749" y="4990650"/>
            <a:ext cx="6176511" cy="224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231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DD Month YYYY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366050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10"/>
            <a:ext cx="12192000" cy="686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210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16271-8337-4CAB-9DC0-7583B5BCD9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417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2A799-5842-40A8-8B1E-9095ECA0D0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191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65694D9-F874-B746-896F-2DFDBEE262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6716"/>
            <a:ext cx="13317275" cy="7494714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692574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6716"/>
            <a:ext cx="13317275" cy="7494715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566924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6715"/>
            <a:ext cx="13317275" cy="7494714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358905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6714"/>
            <a:ext cx="13317274" cy="7494714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291626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6714"/>
            <a:ext cx="13317274" cy="7494713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692601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636714"/>
            <a:ext cx="13317272" cy="7494713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48914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&amp; Bullets - Title and Content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>
          <a:xfrm>
            <a:off x="457200" y="6537254"/>
            <a:ext cx="365760" cy="182880"/>
          </a:xfrm>
        </p:spPr>
        <p:txBody>
          <a:bodyPr/>
          <a:lstStyle>
            <a:lvl1pPr>
              <a:defRPr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0B3559-580C-424C-8576-FE6F0EC1DA82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45056" y="1604963"/>
            <a:ext cx="11570900" cy="4821716"/>
          </a:xfrm>
        </p:spPr>
        <p:txBody>
          <a:bodyPr>
            <a:normAutofit/>
          </a:bodyPr>
          <a:lstStyle>
            <a:lvl1pPr marL="212975" indent="-212975">
              <a:buClr>
                <a:srgbClr val="003366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23996" indent="-212975">
              <a:buClr>
                <a:schemeClr val="accent6"/>
              </a:buClr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36970" indent="-21297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49945" indent="-21297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51196" indent="-21297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8"/>
          <p:cNvSpPr>
            <a:spLocks noGrp="1"/>
          </p:cNvSpPr>
          <p:nvPr>
            <p:ph type="title"/>
          </p:nvPr>
        </p:nvSpPr>
        <p:spPr>
          <a:xfrm>
            <a:off x="345056" y="336916"/>
            <a:ext cx="8189344" cy="324985"/>
          </a:xfrm>
        </p:spPr>
        <p:txBody>
          <a:bodyPr>
            <a:normAutofit fontScale="90000"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2863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>
          <a:xfrm>
            <a:off x="345056" y="6537254"/>
            <a:ext cx="365760" cy="182880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0B3559-580C-424C-8576-FE6F0EC1DA82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16" name="Title 8"/>
          <p:cNvSpPr>
            <a:spLocks noGrp="1"/>
          </p:cNvSpPr>
          <p:nvPr>
            <p:ph type="title"/>
          </p:nvPr>
        </p:nvSpPr>
        <p:spPr>
          <a:xfrm>
            <a:off x="345056" y="336916"/>
            <a:ext cx="8189344" cy="324985"/>
          </a:xfrm>
        </p:spPr>
        <p:txBody>
          <a:bodyPr>
            <a:normAutofit fontScale="90000"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209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46E48E6C-46E1-4B91-8775-67B17486E96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23371625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5" imgW="421" imgH="423" progId="TCLayout.ActiveDocument.1">
                  <p:embed/>
                </p:oleObj>
              </mc:Choice>
              <mc:Fallback>
                <p:oleObj name="think-cell Slide" r:id="rId15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5057" y="365130"/>
            <a:ext cx="11570898" cy="324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345057" y="6537254"/>
            <a:ext cx="406513" cy="182880"/>
          </a:xfrm>
          <a:prstGeom prst="rect">
            <a:avLst/>
          </a:prstGeom>
        </p:spPr>
        <p:txBody>
          <a:bodyPr lIns="0" tIns="9144" bIns="9144"/>
          <a:lstStyle>
            <a:lvl1pPr>
              <a:defRPr sz="985">
                <a:solidFill>
                  <a:schemeClr val="accent6"/>
                </a:solidFill>
              </a:defRPr>
            </a:lvl1pPr>
          </a:lstStyle>
          <a:p>
            <a:fld id="{820B3559-580C-424C-8576-FE6F0EC1DA82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45057" y="1604516"/>
            <a:ext cx="11570898" cy="4813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0"/>
            <a:r>
              <a:rPr lang="en-CA" dirty="0"/>
              <a:t>F</a:t>
            </a:r>
            <a:r>
              <a:rPr lang="en-US" dirty="0" err="1"/>
              <a:t>irst</a:t>
            </a:r>
            <a:r>
              <a:rPr lang="en-US" dirty="0"/>
              <a:t>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2899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22012" r:id="rId1"/>
    <p:sldLayoutId id="2147522022" r:id="rId2"/>
    <p:sldLayoutId id="2147522023" r:id="rId3"/>
    <p:sldLayoutId id="2147522024" r:id="rId4"/>
    <p:sldLayoutId id="2147522025" r:id="rId5"/>
    <p:sldLayoutId id="2147522029" r:id="rId6"/>
    <p:sldLayoutId id="2147522030" r:id="rId7"/>
    <p:sldLayoutId id="2147522014" r:id="rId8"/>
    <p:sldLayoutId id="2147522015" r:id="rId9"/>
    <p:sldLayoutId id="2147522016" r:id="rId10"/>
    <p:sldLayoutId id="2147522026" r:id="rId11"/>
    <p:sldLayoutId id="2147522028" r:id="rId12"/>
  </p:sldLayoutIdLst>
  <p:hf hdr="0"/>
  <p:txStyles>
    <p:titleStyle>
      <a:lvl1pPr marL="0" indent="0" algn="l" defTabSz="633062" rtl="0" eaLnBrk="1" latinLnBrk="0" hangingPunct="1">
        <a:lnSpc>
          <a:spcPct val="90000"/>
        </a:lnSpc>
        <a:spcBef>
          <a:spcPct val="0"/>
        </a:spcBef>
        <a:buNone/>
        <a:defRPr sz="2462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12975" indent="-212975" algn="l" defTabSz="450177" rtl="0" eaLnBrk="1" latinLnBrk="0" hangingPunct="1">
        <a:lnSpc>
          <a:spcPct val="90000"/>
        </a:lnSpc>
        <a:spcBef>
          <a:spcPts val="693"/>
        </a:spcBef>
        <a:buClr>
          <a:srgbClr val="003366"/>
        </a:buClr>
        <a:buFont typeface="Arial" panose="020B0604020202020204" pitchFamily="34" charset="0"/>
        <a:buChar char="•"/>
        <a:tabLst>
          <a:tab pos="212975" algn="l"/>
        </a:tabLst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23996" indent="-212975" algn="l" defTabSz="562722" rtl="0" eaLnBrk="1" latinLnBrk="0" hangingPunct="1">
        <a:lnSpc>
          <a:spcPct val="90000"/>
        </a:lnSpc>
        <a:spcBef>
          <a:spcPts val="346"/>
        </a:spcBef>
        <a:buClr>
          <a:schemeClr val="accent6"/>
        </a:buClr>
        <a:buFont typeface="Montserrat Light" panose="00000400000000000000" pitchFamily="50" charset="0"/>
        <a:buChar char="−"/>
        <a:tabLst>
          <a:tab pos="423996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36970" indent="-21297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tabLst>
          <a:tab pos="636970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849945" indent="-212975" algn="l" defTabSz="633062" rtl="0" eaLnBrk="1" latinLnBrk="0" hangingPunct="1">
        <a:lnSpc>
          <a:spcPct val="90000"/>
        </a:lnSpc>
        <a:spcBef>
          <a:spcPts val="346"/>
        </a:spcBef>
        <a:buFont typeface="Montserrat Light" panose="00000400000000000000" pitchFamily="50" charset="0"/>
        <a:buChar char="–"/>
        <a:tabLst>
          <a:tab pos="849945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51196" indent="-201252" algn="l" defTabSz="633062" rtl="0" eaLnBrk="1" latinLnBrk="0" hangingPunct="1">
        <a:lnSpc>
          <a:spcPct val="90000"/>
        </a:lnSpc>
        <a:spcBef>
          <a:spcPts val="346"/>
        </a:spcBef>
        <a:buFont typeface="Montserrat Light" panose="00000400000000000000" pitchFamily="50" charset="0"/>
        <a:buChar char="–"/>
        <a:tabLst>
          <a:tab pos="1051196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051196" indent="0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None/>
        <a:defRPr sz="1247" kern="1200">
          <a:solidFill>
            <a:schemeClr val="accent6"/>
          </a:solidFill>
          <a:latin typeface="+mn-lt"/>
          <a:ea typeface="+mn-ea"/>
          <a:cs typeface="+mn-cs"/>
        </a:defRPr>
      </a:lvl6pPr>
      <a:lvl7pPr marL="2057452" indent="-158266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7pPr>
      <a:lvl8pPr marL="2373983" indent="-158266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8pPr>
      <a:lvl9pPr marL="2690514" indent="-158266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1pPr>
      <a:lvl2pPr marL="316531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2pPr>
      <a:lvl3pPr marL="633062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3pPr>
      <a:lvl4pPr marL="949593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4pPr>
      <a:lvl5pPr marL="1266124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5pPr>
      <a:lvl6pPr marL="1582655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6pPr>
      <a:lvl7pPr marL="1899186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7pPr>
      <a:lvl8pPr marL="2215717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8pPr>
      <a:lvl9pPr marL="2532248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3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>
            <a:extLst>
              <a:ext uri="{FF2B5EF4-FFF2-40B4-BE49-F238E27FC236}">
                <a16:creationId xmlns:a16="http://schemas.microsoft.com/office/drawing/2014/main" id="{8E96AF6E-D2E5-4D05-B7F5-CCBA14AE0FA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767510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BBD0D0D3-196C-45B3-918A-5784C221E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Autofit/>
          </a:bodyPr>
          <a:lstStyle/>
          <a:p>
            <a:r>
              <a:rPr lang="en-US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High-Level pDTG Introduction Plan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28601C4-A505-4102-9A5D-9F548FE3B55D}"/>
              </a:ext>
            </a:extLst>
          </p:cNvPr>
          <p:cNvSpPr/>
          <p:nvPr/>
        </p:nvSpPr>
        <p:spPr>
          <a:xfrm>
            <a:off x="345056" y="1689654"/>
            <a:ext cx="1116000" cy="7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Policy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4DA4AB-A51C-48BF-B993-B3EDC103166D}"/>
              </a:ext>
            </a:extLst>
          </p:cNvPr>
          <p:cNvSpPr/>
          <p:nvPr/>
        </p:nvSpPr>
        <p:spPr>
          <a:xfrm>
            <a:off x="345056" y="2528295"/>
            <a:ext cx="1116000" cy="7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Regulatory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1D5F64-4D76-43B7-9EC0-AC6001119187}"/>
              </a:ext>
            </a:extLst>
          </p:cNvPr>
          <p:cNvSpPr/>
          <p:nvPr/>
        </p:nvSpPr>
        <p:spPr>
          <a:xfrm>
            <a:off x="345056" y="3366936"/>
            <a:ext cx="1116000" cy="7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Supply Chain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4347A3-6264-4B49-94A8-473171799552}"/>
              </a:ext>
            </a:extLst>
          </p:cNvPr>
          <p:cNvSpPr/>
          <p:nvPr/>
        </p:nvSpPr>
        <p:spPr>
          <a:xfrm>
            <a:off x="345056" y="4205577"/>
            <a:ext cx="1116000" cy="7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Training Plan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534808-FAA5-4966-BB58-2ACF39E80903}"/>
              </a:ext>
            </a:extLst>
          </p:cNvPr>
          <p:cNvSpPr/>
          <p:nvPr/>
        </p:nvSpPr>
        <p:spPr>
          <a:xfrm>
            <a:off x="345056" y="5044218"/>
            <a:ext cx="1116000" cy="7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Transition Plan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ECCF10-AF49-4B22-B199-922F619B6CBA}"/>
              </a:ext>
            </a:extLst>
          </p:cNvPr>
          <p:cNvSpPr/>
          <p:nvPr/>
        </p:nvSpPr>
        <p:spPr>
          <a:xfrm>
            <a:off x="345056" y="5882859"/>
            <a:ext cx="1116000" cy="39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Monitoring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755401-1443-45F3-8E2C-F22C15B712DF}"/>
              </a:ext>
            </a:extLst>
          </p:cNvPr>
          <p:cNvSpPr/>
          <p:nvPr/>
        </p:nvSpPr>
        <p:spPr>
          <a:xfrm>
            <a:off x="345056" y="6325500"/>
            <a:ext cx="1116000" cy="39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Committee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B930D11-09EA-4846-A1DB-0FA207C639B8}"/>
              </a:ext>
            </a:extLst>
          </p:cNvPr>
          <p:cNvSpPr/>
          <p:nvPr/>
        </p:nvSpPr>
        <p:spPr>
          <a:xfrm>
            <a:off x="6930886" y="1141002"/>
            <a:ext cx="5040000" cy="504000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Q3 2021		Q4 2021		Q1 2022 on…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A71ECAB-1521-47E8-B1E4-63CC87D4EDE5}"/>
              </a:ext>
            </a:extLst>
          </p:cNvPr>
          <p:cNvSpPr/>
          <p:nvPr/>
        </p:nvSpPr>
        <p:spPr>
          <a:xfrm>
            <a:off x="345056" y="1109798"/>
            <a:ext cx="1116000" cy="216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54FAF4-FFEC-41FE-A124-1B0E1036B9A1}"/>
              </a:ext>
            </a:extLst>
          </p:cNvPr>
          <p:cNvSpPr/>
          <p:nvPr/>
        </p:nvSpPr>
        <p:spPr>
          <a:xfrm>
            <a:off x="345056" y="1360097"/>
            <a:ext cx="1116000" cy="216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Ongoing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A9D163-081D-4C3B-A57C-2A288D039CA0}"/>
              </a:ext>
            </a:extLst>
          </p:cNvPr>
          <p:cNvSpPr/>
          <p:nvPr/>
        </p:nvSpPr>
        <p:spPr>
          <a:xfrm>
            <a:off x="1775789" y="1271750"/>
            <a:ext cx="5040000" cy="252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Pre-Q3 2021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697F99-F29B-4533-A06B-1F7DEA3B3E92}"/>
              </a:ext>
            </a:extLst>
          </p:cNvPr>
          <p:cNvSpPr/>
          <p:nvPr/>
        </p:nvSpPr>
        <p:spPr>
          <a:xfrm>
            <a:off x="1773488" y="1703900"/>
            <a:ext cx="2448000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pDTG inclusion in national guidelines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6CEB38-748A-4ED6-B826-8BBF820BF602}"/>
              </a:ext>
            </a:extLst>
          </p:cNvPr>
          <p:cNvSpPr/>
          <p:nvPr/>
        </p:nvSpPr>
        <p:spPr>
          <a:xfrm>
            <a:off x="1773488" y="2121654"/>
            <a:ext cx="2448000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pDTG concept note approval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7761F7-0A84-4CE1-8B46-0BA90B3DB1DE}"/>
              </a:ext>
            </a:extLst>
          </p:cNvPr>
          <p:cNvSpPr/>
          <p:nvPr/>
        </p:nvSpPr>
        <p:spPr>
          <a:xfrm>
            <a:off x="1775128" y="2955758"/>
            <a:ext cx="2448001" cy="36453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/>
                <a:cs typeface="Calibri"/>
              </a:rPr>
              <a:t>Tentative US FDA approval of </a:t>
            </a:r>
            <a:r>
              <a:rPr lang="en-IN" sz="1100" b="0" dirty="0" err="1">
                <a:solidFill>
                  <a:schemeClr val="tx1"/>
                </a:solidFill>
                <a:latin typeface="Calibri"/>
                <a:cs typeface="Calibri"/>
              </a:rPr>
              <a:t>Macleods</a:t>
            </a:r>
            <a:r>
              <a:rPr lang="en-IN" sz="1100" b="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IN" sz="1100" b="0" dirty="0" err="1">
                <a:solidFill>
                  <a:schemeClr val="tx1"/>
                </a:solidFill>
                <a:latin typeface="Calibri"/>
                <a:cs typeface="Calibri"/>
              </a:rPr>
              <a:t>pDTG</a:t>
            </a:r>
            <a:r>
              <a:rPr lang="en-IN" sz="1100" b="0" dirty="0">
                <a:solidFill>
                  <a:schemeClr val="tx1"/>
                </a:solidFill>
                <a:latin typeface="Calibri"/>
                <a:cs typeface="Calibri"/>
              </a:rPr>
              <a:t> product</a:t>
            </a:r>
            <a:endParaRPr lang="en-IN" sz="11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66B955-797F-4EC6-BFD3-6AE809A7067E}"/>
              </a:ext>
            </a:extLst>
          </p:cNvPr>
          <p:cNvSpPr/>
          <p:nvPr/>
        </p:nvSpPr>
        <p:spPr>
          <a:xfrm>
            <a:off x="1775787" y="3366936"/>
            <a:ext cx="2448000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 supply chain ordering tools to include pDTG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303FA-56E2-405D-8834-6FC86A12D76F}"/>
              </a:ext>
            </a:extLst>
          </p:cNvPr>
          <p:cNvSpPr/>
          <p:nvPr/>
        </p:nvSpPr>
        <p:spPr>
          <a:xfrm>
            <a:off x="1775787" y="3798936"/>
            <a:ext cx="2448000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Pipeline procurement planning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584CFAD-52BE-4D36-9591-792264ED8259}"/>
              </a:ext>
            </a:extLst>
          </p:cNvPr>
          <p:cNvSpPr/>
          <p:nvPr/>
        </p:nvSpPr>
        <p:spPr>
          <a:xfrm>
            <a:off x="4367789" y="3366936"/>
            <a:ext cx="2448000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Quantification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CA5222A-6871-4E26-80EE-850D914F617F}"/>
              </a:ext>
            </a:extLst>
          </p:cNvPr>
          <p:cNvSpPr/>
          <p:nvPr/>
        </p:nvSpPr>
        <p:spPr>
          <a:xfrm>
            <a:off x="4367789" y="3798936"/>
            <a:ext cx="1795824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Secure funding for national procurement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F2DE675-224F-4B97-A39F-8CE4048C61BC}"/>
              </a:ext>
            </a:extLst>
          </p:cNvPr>
          <p:cNvSpPr/>
          <p:nvPr/>
        </p:nvSpPr>
        <p:spPr>
          <a:xfrm>
            <a:off x="6307615" y="3798936"/>
            <a:ext cx="2082783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Initiate procurement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CB962C2-CD0D-4BD2-B5C2-8B4872CEEE7D}"/>
              </a:ext>
            </a:extLst>
          </p:cNvPr>
          <p:cNvSpPr/>
          <p:nvPr/>
        </p:nvSpPr>
        <p:spPr>
          <a:xfrm>
            <a:off x="1775787" y="4205577"/>
            <a:ext cx="2448000" cy="792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Training plan development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8A74A0-7791-4EBF-ACCB-F5CD02FED284}"/>
              </a:ext>
            </a:extLst>
          </p:cNvPr>
          <p:cNvSpPr/>
          <p:nvPr/>
        </p:nvSpPr>
        <p:spPr>
          <a:xfrm>
            <a:off x="1775787" y="5044218"/>
            <a:ext cx="2448000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 high-level transition plan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E8F0027-16E8-4552-9E0B-D0AAB960DA5C}"/>
              </a:ext>
            </a:extLst>
          </p:cNvPr>
          <p:cNvSpPr/>
          <p:nvPr/>
        </p:nvSpPr>
        <p:spPr>
          <a:xfrm>
            <a:off x="1775787" y="5900859"/>
            <a:ext cx="2448000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Update M&amp;E tools to include pDTG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5A67054-5A5C-4CBF-9576-8521ED0D42DD}"/>
              </a:ext>
            </a:extLst>
          </p:cNvPr>
          <p:cNvSpPr/>
          <p:nvPr/>
        </p:nvSpPr>
        <p:spPr>
          <a:xfrm>
            <a:off x="1775788" y="6343500"/>
            <a:ext cx="10195098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Development of pDTG TWG (meet monthly), focus on pDTG in ART Sub-committee meetings (quarterly), and inclusion of pDTG highlights at key recurring policy and supply chain Ministry meetings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3F96E18-9500-421C-A7AA-2CFFCC3081DA}"/>
              </a:ext>
            </a:extLst>
          </p:cNvPr>
          <p:cNvSpPr/>
          <p:nvPr/>
        </p:nvSpPr>
        <p:spPr>
          <a:xfrm>
            <a:off x="6976594" y="2121654"/>
            <a:ext cx="2448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Issue MoH circular with key HIV guideline updates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ABE4560-4DE9-4E95-96E5-8AD8C118A7C2}"/>
              </a:ext>
            </a:extLst>
          </p:cNvPr>
          <p:cNvSpPr/>
          <p:nvPr/>
        </p:nvSpPr>
        <p:spPr>
          <a:xfrm>
            <a:off x="6976594" y="2528295"/>
            <a:ext cx="2448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Fast track in-country clearance and/or national drug regulatory approval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4C72ED4-EF30-40AC-8564-D8B576608DA6}"/>
              </a:ext>
            </a:extLst>
          </p:cNvPr>
          <p:cNvSpPr/>
          <p:nvPr/>
        </p:nvSpPr>
        <p:spPr>
          <a:xfrm>
            <a:off x="4367789" y="4205577"/>
            <a:ext cx="3575789" cy="3454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 enhanced monitoring guide, SOPs, job aids, IEC materials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238A76E-314B-4B0E-9500-A818A842E463}"/>
              </a:ext>
            </a:extLst>
          </p:cNvPr>
          <p:cNvSpPr/>
          <p:nvPr/>
        </p:nvSpPr>
        <p:spPr>
          <a:xfrm>
            <a:off x="4367789" y="4652136"/>
            <a:ext cx="1822850" cy="3454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pDTG training materials and reporting template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03ECF77-D82D-43B4-A30F-B27B104F2451}"/>
              </a:ext>
            </a:extLst>
          </p:cNvPr>
          <p:cNvSpPr/>
          <p:nvPr/>
        </p:nvSpPr>
        <p:spPr>
          <a:xfrm>
            <a:off x="6307615" y="4637577"/>
            <a:ext cx="2082783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Conduct training with Implementing Partners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7172507-1EBB-4C83-A0AD-81A7C30D2FD7}"/>
              </a:ext>
            </a:extLst>
          </p:cNvPr>
          <p:cNvSpPr/>
          <p:nvPr/>
        </p:nvSpPr>
        <p:spPr>
          <a:xfrm>
            <a:off x="8547650" y="4637577"/>
            <a:ext cx="3423236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Conduct facility trainings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97A144A-2E83-4C31-B7DA-A4A691FAF101}"/>
              </a:ext>
            </a:extLst>
          </p:cNvPr>
          <p:cNvSpPr/>
          <p:nvPr/>
        </p:nvSpPr>
        <p:spPr>
          <a:xfrm>
            <a:off x="4367789" y="5044218"/>
            <a:ext cx="2448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 detailed transition plan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7ED2729-E016-417E-9478-7B879AF033B9}"/>
              </a:ext>
            </a:extLst>
          </p:cNvPr>
          <p:cNvSpPr/>
          <p:nvPr/>
        </p:nvSpPr>
        <p:spPr>
          <a:xfrm>
            <a:off x="4367789" y="5476218"/>
            <a:ext cx="2448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Determine eligibility criteria (e.g., VL criteria) for phased implementation </a:t>
            </a:r>
            <a:endParaRPr lang="en-IN" sz="11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5E481DA-79F7-41FE-AA89-E2D9BD0CDCAD}"/>
              </a:ext>
            </a:extLst>
          </p:cNvPr>
          <p:cNvSpPr/>
          <p:nvPr/>
        </p:nvSpPr>
        <p:spPr>
          <a:xfrm>
            <a:off x="4358152" y="5900859"/>
            <a:ext cx="2457635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International supply security monitoring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3420A61-5DD7-40FD-B5CB-2F671D6AD25E}"/>
              </a:ext>
            </a:extLst>
          </p:cNvPr>
          <p:cNvSpPr/>
          <p:nvPr/>
        </p:nvSpPr>
        <p:spPr>
          <a:xfrm>
            <a:off x="6976593" y="5900859"/>
            <a:ext cx="2448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Uptake &amp; transition monitoring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2CD0D80-4FA4-42CD-8AC3-F307D8FCD676}"/>
              </a:ext>
            </a:extLst>
          </p:cNvPr>
          <p:cNvSpPr/>
          <p:nvPr/>
        </p:nvSpPr>
        <p:spPr>
          <a:xfrm>
            <a:off x="9522884" y="5900859"/>
            <a:ext cx="2448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Conduct support supervision and/ or mentorship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584B1DF-748F-446E-BA8D-ED0DEEE3B3BA}"/>
              </a:ext>
            </a:extLst>
          </p:cNvPr>
          <p:cNvSpPr/>
          <p:nvPr/>
        </p:nvSpPr>
        <p:spPr>
          <a:xfrm>
            <a:off x="8547650" y="3798936"/>
            <a:ext cx="3299294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pDTG in-country arrival and dissemination to select facilities 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4CC20B4-81C1-4433-9C73-1026ED7A000E}"/>
              </a:ext>
            </a:extLst>
          </p:cNvPr>
          <p:cNvSpPr/>
          <p:nvPr/>
        </p:nvSpPr>
        <p:spPr>
          <a:xfrm>
            <a:off x="8547650" y="3366936"/>
            <a:ext cx="3299294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Quantify future needs and ongoing orders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366A273-3792-4F5C-BCEF-56D9C1D93E02}"/>
              </a:ext>
            </a:extLst>
          </p:cNvPr>
          <p:cNvCxnSpPr/>
          <p:nvPr/>
        </p:nvCxnSpPr>
        <p:spPr>
          <a:xfrm>
            <a:off x="8335617" y="4823791"/>
            <a:ext cx="1060174" cy="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53844CFD-9DD9-452A-966C-B722A72FE14C}"/>
              </a:ext>
            </a:extLst>
          </p:cNvPr>
          <p:cNvSpPr/>
          <p:nvPr/>
        </p:nvSpPr>
        <p:spPr>
          <a:xfrm>
            <a:off x="6977468" y="5044218"/>
            <a:ext cx="4993417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Based on pDTG availability, transition patients once pDTG is in country in secured amounts 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3B6A602-4EDA-4267-BBC4-FE67218370BD}"/>
              </a:ext>
            </a:extLst>
          </p:cNvPr>
          <p:cNvSpPr/>
          <p:nvPr/>
        </p:nvSpPr>
        <p:spPr>
          <a:xfrm>
            <a:off x="8203097" y="237720"/>
            <a:ext cx="2145998" cy="7294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These timelines are illustrative for demonstration purposes. Please edit as per country context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8EF42B7-D6C1-4691-8555-E27D7D2F10D8}"/>
              </a:ext>
            </a:extLst>
          </p:cNvPr>
          <p:cNvSpPr/>
          <p:nvPr/>
        </p:nvSpPr>
        <p:spPr>
          <a:xfrm>
            <a:off x="1773487" y="2528295"/>
            <a:ext cx="2457293" cy="36453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Tentative US FDA approval of Viatris pDTG product 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8F95F1C2-7719-414F-B3B3-9B1A18E20780}"/>
              </a:ext>
            </a:extLst>
          </p:cNvPr>
          <p:cNvSpPr/>
          <p:nvPr/>
        </p:nvSpPr>
        <p:spPr>
          <a:xfrm>
            <a:off x="144000" y="5936859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EF5C90C8-C757-41F6-91AD-A21907C4FEC1}"/>
              </a:ext>
            </a:extLst>
          </p:cNvPr>
          <p:cNvSpPr/>
          <p:nvPr/>
        </p:nvSpPr>
        <p:spPr>
          <a:xfrm>
            <a:off x="144000" y="6377084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24A2C8A-070D-4F70-B824-9628DC7B4EE2}"/>
              </a:ext>
            </a:extLst>
          </p:cNvPr>
          <p:cNvSpPr/>
          <p:nvPr/>
        </p:nvSpPr>
        <p:spPr>
          <a:xfrm>
            <a:off x="144000" y="5296218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F269358-C320-4347-B5F9-F380BAD9411D}"/>
              </a:ext>
            </a:extLst>
          </p:cNvPr>
          <p:cNvSpPr/>
          <p:nvPr/>
        </p:nvSpPr>
        <p:spPr>
          <a:xfrm>
            <a:off x="144000" y="4459912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71BF1BD7-1B46-43FC-89C1-5A79FBE1296E}"/>
              </a:ext>
            </a:extLst>
          </p:cNvPr>
          <p:cNvSpPr/>
          <p:nvPr/>
        </p:nvSpPr>
        <p:spPr>
          <a:xfrm>
            <a:off x="144000" y="3623607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1ABB4D92-9C11-4DF7-A44E-01A9F2B55925}"/>
              </a:ext>
            </a:extLst>
          </p:cNvPr>
          <p:cNvSpPr/>
          <p:nvPr/>
        </p:nvSpPr>
        <p:spPr>
          <a:xfrm>
            <a:off x="144000" y="2787302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2830C6B7-E15D-466C-A5B7-C232B73A6B68}"/>
              </a:ext>
            </a:extLst>
          </p:cNvPr>
          <p:cNvSpPr/>
          <p:nvPr/>
        </p:nvSpPr>
        <p:spPr>
          <a:xfrm>
            <a:off x="144000" y="1950997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67513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>
            <a:extLst>
              <a:ext uri="{FF2B5EF4-FFF2-40B4-BE49-F238E27FC236}">
                <a16:creationId xmlns:a16="http://schemas.microsoft.com/office/drawing/2014/main" id="{8E96AF6E-D2E5-4D05-B7F5-CCBA14AE0FA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820304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47" name="Object 46" hidden="1">
                        <a:extLst>
                          <a:ext uri="{FF2B5EF4-FFF2-40B4-BE49-F238E27FC236}">
                            <a16:creationId xmlns:a16="http://schemas.microsoft.com/office/drawing/2014/main" id="{8E96AF6E-D2E5-4D05-B7F5-CCBA14AE0F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BBD0D0D3-196C-45B3-918A-5784C221E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056" y="336916"/>
            <a:ext cx="10190422" cy="359932"/>
          </a:xfrm>
        </p:spPr>
        <p:txBody>
          <a:bodyPr vert="horz">
            <a:noAutofit/>
          </a:bodyPr>
          <a:lstStyle/>
          <a:p>
            <a:r>
              <a:rPr lang="en-GB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Table 5: National Roll-Out High-Level Summary at Facility-Level for Patients</a:t>
            </a:r>
            <a:endParaRPr lang="en-US" sz="2400" cap="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FC4AFC8-3549-4DCD-81F8-720DD65172AC}"/>
              </a:ext>
            </a:extLst>
          </p:cNvPr>
          <p:cNvSpPr/>
          <p:nvPr/>
        </p:nvSpPr>
        <p:spPr>
          <a:xfrm>
            <a:off x="1386043" y="2234478"/>
            <a:ext cx="1404000" cy="792000"/>
          </a:xfrm>
          <a:prstGeom prst="rect">
            <a:avLst/>
          </a:prstGeom>
          <a:solidFill>
            <a:srgbClr val="003366"/>
          </a:solidFill>
          <a:ln w="285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 Sector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3EDA860-B4D7-4020-B990-6E155020FE8C}"/>
              </a:ext>
            </a:extLst>
          </p:cNvPr>
          <p:cNvSpPr/>
          <p:nvPr/>
        </p:nvSpPr>
        <p:spPr>
          <a:xfrm>
            <a:off x="1386041" y="3342192"/>
            <a:ext cx="1404000" cy="792000"/>
          </a:xfrm>
          <a:prstGeom prst="rect">
            <a:avLst/>
          </a:prstGeom>
          <a:solidFill>
            <a:srgbClr val="003366"/>
          </a:solidFill>
          <a:ln w="285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Private Sector </a:t>
            </a:r>
            <a:r>
              <a:rPr lang="en-IN" sz="14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(Optional)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CFCA51E-9DAF-47F9-9A68-E173433FA86E}"/>
              </a:ext>
            </a:extLst>
          </p:cNvPr>
          <p:cNvSpPr/>
          <p:nvPr/>
        </p:nvSpPr>
        <p:spPr>
          <a:xfrm>
            <a:off x="1386043" y="4449905"/>
            <a:ext cx="1404000" cy="792000"/>
          </a:xfrm>
          <a:prstGeom prst="rect">
            <a:avLst/>
          </a:prstGeom>
          <a:solidFill>
            <a:srgbClr val="003366"/>
          </a:solidFill>
          <a:ln w="285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National Targets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E69C4AE-C4E5-4A49-AFAD-24AF59294A39}"/>
              </a:ext>
            </a:extLst>
          </p:cNvPr>
          <p:cNvSpPr/>
          <p:nvPr/>
        </p:nvSpPr>
        <p:spPr>
          <a:xfrm>
            <a:off x="2967672" y="1717789"/>
            <a:ext cx="3240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I: July 2021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D2A8248-75A3-49A3-9F48-1A1D35278C2D}"/>
              </a:ext>
            </a:extLst>
          </p:cNvPr>
          <p:cNvSpPr/>
          <p:nvPr/>
        </p:nvSpPr>
        <p:spPr>
          <a:xfrm>
            <a:off x="6406689" y="1717789"/>
            <a:ext cx="3240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II: September 2021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7D983D0-1433-48A2-95C4-6ED97CB3046D}"/>
              </a:ext>
            </a:extLst>
          </p:cNvPr>
          <p:cNvSpPr/>
          <p:nvPr/>
        </p:nvSpPr>
        <p:spPr>
          <a:xfrm>
            <a:off x="2967672" y="2234478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Initiate roll-out in </a:t>
            </a:r>
            <a:r>
              <a:rPr lang="en-IN" sz="1400" b="0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XX</a:t>
            </a: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high-volume sites distributed across the country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1A61C57-CF67-408B-9746-9FF8D385352C}"/>
              </a:ext>
            </a:extLst>
          </p:cNvPr>
          <p:cNvSpPr/>
          <p:nvPr/>
        </p:nvSpPr>
        <p:spPr>
          <a:xfrm>
            <a:off x="2967672" y="3342192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Initiate roll-out in </a:t>
            </a:r>
            <a:r>
              <a:rPr lang="en-IN" sz="1400" b="0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XX</a:t>
            </a: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private sector facilities across the country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CB37B9D1-E5F3-43FE-9780-6FFE4FF87B8A}"/>
              </a:ext>
            </a:extLst>
          </p:cNvPr>
          <p:cNvSpPr/>
          <p:nvPr/>
        </p:nvSpPr>
        <p:spPr>
          <a:xfrm>
            <a:off x="2967672" y="4449905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70% of all eligible children initiated / transitioned onto pDTG-based regimens at phase I sites by </a:t>
            </a:r>
            <a:r>
              <a:rPr lang="en-IN" sz="1400" b="0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December 2021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E9FA36D9-EFF3-439D-A5EF-6DE6A56C4C33}"/>
              </a:ext>
            </a:extLst>
          </p:cNvPr>
          <p:cNvSpPr/>
          <p:nvPr/>
        </p:nvSpPr>
        <p:spPr>
          <a:xfrm>
            <a:off x="6406689" y="2234478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Introduce pDTG-based regimens at all remaining health facilities in a phased approach based on supply availability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C5092DB-E483-47BD-83D4-68D94A7F0B8D}"/>
              </a:ext>
            </a:extLst>
          </p:cNvPr>
          <p:cNvSpPr/>
          <p:nvPr/>
        </p:nvSpPr>
        <p:spPr>
          <a:xfrm>
            <a:off x="6406689" y="3342192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Continue roll-out across all private sector facilities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1233C9D-6457-4A49-BC96-882D40A4DF75}"/>
              </a:ext>
            </a:extLst>
          </p:cNvPr>
          <p:cNvSpPr/>
          <p:nvPr/>
        </p:nvSpPr>
        <p:spPr>
          <a:xfrm>
            <a:off x="6406689" y="4449905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eligible existing and new patients initiated/ transitioned onto pDTG-based regimens by </a:t>
            </a:r>
            <a:r>
              <a:rPr lang="en-IN" sz="1400" b="0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March 2022</a:t>
            </a:r>
            <a:endParaRPr lang="en-IN" sz="1400" b="0" dirty="0">
              <a:solidFill>
                <a:srgbClr val="FF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0C8C120-404C-49AC-9439-7343D5C9B644}"/>
              </a:ext>
            </a:extLst>
          </p:cNvPr>
          <p:cNvCxnSpPr/>
          <p:nvPr/>
        </p:nvCxnSpPr>
        <p:spPr>
          <a:xfrm>
            <a:off x="1386041" y="3184335"/>
            <a:ext cx="82606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FA4143C-FD7C-4B97-8064-AE94791AA410}"/>
              </a:ext>
            </a:extLst>
          </p:cNvPr>
          <p:cNvCxnSpPr/>
          <p:nvPr/>
        </p:nvCxnSpPr>
        <p:spPr>
          <a:xfrm>
            <a:off x="1386041" y="4292049"/>
            <a:ext cx="82606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18C1DA9-EE93-4051-937B-31204E1A2F6F}"/>
              </a:ext>
            </a:extLst>
          </p:cNvPr>
          <p:cNvSpPr/>
          <p:nvPr/>
        </p:nvSpPr>
        <p:spPr>
          <a:xfrm>
            <a:off x="9845706" y="1211094"/>
            <a:ext cx="2145998" cy="7294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These timelines are illustrative for demonstration purposes. Please edit as per country context</a:t>
            </a:r>
          </a:p>
        </p:txBody>
      </p:sp>
    </p:spTree>
    <p:extLst>
      <p:ext uri="{BB962C8B-B14F-4D97-AF65-F5344CB8AC3E}">
        <p14:creationId xmlns:p14="http://schemas.microsoft.com/office/powerpoint/2010/main" val="298830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>
            <a:extLst>
              <a:ext uri="{FF2B5EF4-FFF2-40B4-BE49-F238E27FC236}">
                <a16:creationId xmlns:a16="http://schemas.microsoft.com/office/drawing/2014/main" id="{8E96AF6E-D2E5-4D05-B7F5-CCBA14AE0FA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688208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47" name="Object 46" hidden="1">
                        <a:extLst>
                          <a:ext uri="{FF2B5EF4-FFF2-40B4-BE49-F238E27FC236}">
                            <a16:creationId xmlns:a16="http://schemas.microsoft.com/office/drawing/2014/main" id="{8E96AF6E-D2E5-4D05-B7F5-CCBA14AE0F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BBD0D0D3-196C-45B3-918A-5784C221E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056" y="336916"/>
            <a:ext cx="10190422" cy="359932"/>
          </a:xfrm>
        </p:spPr>
        <p:txBody>
          <a:bodyPr vert="horz">
            <a:noAutofit/>
          </a:bodyPr>
          <a:lstStyle/>
          <a:p>
            <a:r>
              <a:rPr lang="en-GB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Training summary with timelines</a:t>
            </a:r>
            <a:endParaRPr lang="en-US" sz="2400" cap="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FC4AFC8-3549-4DCD-81F8-720DD65172AC}"/>
              </a:ext>
            </a:extLst>
          </p:cNvPr>
          <p:cNvSpPr/>
          <p:nvPr/>
        </p:nvSpPr>
        <p:spPr>
          <a:xfrm>
            <a:off x="1399056" y="1138478"/>
            <a:ext cx="1404000" cy="360000"/>
          </a:xfrm>
          <a:prstGeom prst="rect">
            <a:avLst/>
          </a:prstGeom>
          <a:solidFill>
            <a:srgbClr val="003366"/>
          </a:solidFill>
          <a:ln w="285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Month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E69C4AE-C4E5-4A49-AFAD-24AF59294A39}"/>
              </a:ext>
            </a:extLst>
          </p:cNvPr>
          <p:cNvSpPr/>
          <p:nvPr/>
        </p:nvSpPr>
        <p:spPr>
          <a:xfrm>
            <a:off x="1399056" y="1665539"/>
            <a:ext cx="1404000" cy="12869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March/ April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0C8C120-404C-49AC-9439-7343D5C9B644}"/>
              </a:ext>
            </a:extLst>
          </p:cNvPr>
          <p:cNvCxnSpPr/>
          <p:nvPr/>
        </p:nvCxnSpPr>
        <p:spPr>
          <a:xfrm>
            <a:off x="1386041" y="3034209"/>
            <a:ext cx="82606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FA4143C-FD7C-4B97-8064-AE94791AA410}"/>
              </a:ext>
            </a:extLst>
          </p:cNvPr>
          <p:cNvCxnSpPr/>
          <p:nvPr/>
        </p:nvCxnSpPr>
        <p:spPr>
          <a:xfrm>
            <a:off x="1386041" y="5301983"/>
            <a:ext cx="82606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7B0BB933-0F55-464B-9DFF-B5346A3D6CBA}"/>
              </a:ext>
            </a:extLst>
          </p:cNvPr>
          <p:cNvSpPr/>
          <p:nvPr/>
        </p:nvSpPr>
        <p:spPr>
          <a:xfrm>
            <a:off x="2967671" y="1138478"/>
            <a:ext cx="6679017" cy="360000"/>
          </a:xfrm>
          <a:prstGeom prst="rect">
            <a:avLst/>
          </a:prstGeom>
          <a:solidFill>
            <a:srgbClr val="003366"/>
          </a:solidFill>
          <a:ln w="285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Activities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8AE847-76B8-42A8-9BC5-31FE024460C0}"/>
              </a:ext>
            </a:extLst>
          </p:cNvPr>
          <p:cNvSpPr/>
          <p:nvPr/>
        </p:nvSpPr>
        <p:spPr>
          <a:xfrm>
            <a:off x="1399056" y="3119540"/>
            <a:ext cx="1404000" cy="207518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May/ June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450FB31-4CBE-4152-ADF3-9CF9BA9BA0CD}"/>
              </a:ext>
            </a:extLst>
          </p:cNvPr>
          <p:cNvSpPr/>
          <p:nvPr/>
        </p:nvSpPr>
        <p:spPr>
          <a:xfrm>
            <a:off x="1399056" y="5361790"/>
            <a:ext cx="1404000" cy="12869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July/ August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3546B2A-A960-4B94-BFEA-BD819C29B3D2}"/>
              </a:ext>
            </a:extLst>
          </p:cNvPr>
          <p:cNvSpPr/>
          <p:nvPr/>
        </p:nvSpPr>
        <p:spPr>
          <a:xfrm>
            <a:off x="2967670" y="1665539"/>
            <a:ext cx="6679017" cy="12869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Develop training materials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Finalise training materials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During IP coordination meeting, introduce implementing partners (IPs) to </a:t>
            </a:r>
            <a:r>
              <a:rPr lang="en-GB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HIV guideline updates via a high-level summary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0034B20-6773-4D9B-9785-2598930A93DF}"/>
              </a:ext>
            </a:extLst>
          </p:cNvPr>
          <p:cNvSpPr/>
          <p:nvPr/>
        </p:nvSpPr>
        <p:spPr>
          <a:xfrm>
            <a:off x="2967670" y="3119540"/>
            <a:ext cx="6679017" cy="207519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Conduct X National Orientation Meetings (X-days each) to provide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detailed updates on guideline </a:t>
            </a:r>
            <a:r>
              <a:rPr lang="en-US" altLang="en-US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hanges; all IPs to be oriented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Disseminate guideline changes and pDTG transition </a:t>
            </a:r>
            <a:r>
              <a:rPr lang="en-US" altLang="en-US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lan to all key </a:t>
            </a: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stakeholders including, political leaders, IPs, district health officers and civil society </a:t>
            </a:r>
            <a:r>
              <a:rPr lang="en-GB" altLang="en-US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</a:t>
            </a: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embers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Meet directly with logisticians and IPs from selected public sector sites to prepare for pDTG ordering and facility-level stock management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267C894-F317-416A-98C3-D9C245ADC726}"/>
              </a:ext>
            </a:extLst>
          </p:cNvPr>
          <p:cNvSpPr/>
          <p:nvPr/>
        </p:nvSpPr>
        <p:spPr>
          <a:xfrm>
            <a:off x="2967670" y="5361790"/>
            <a:ext cx="6679017" cy="12869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Regional orientation meetings to be planned by IPs 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Facility-level orientation to follow regional orientation; site trainings coordinated by IPs (ensure facility is oriented prior to receiving pDTG)</a:t>
            </a:r>
          </a:p>
          <a:p>
            <a:pPr algn="just">
              <a:lnSpc>
                <a:spcPct val="150000"/>
              </a:lnSpc>
            </a:pP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DTG-select sites to be prioritized for facility-level orientation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1071CDF-1606-4594-A05B-3CEDBD9143B3}"/>
              </a:ext>
            </a:extLst>
          </p:cNvPr>
          <p:cNvSpPr/>
          <p:nvPr/>
        </p:nvSpPr>
        <p:spPr>
          <a:xfrm>
            <a:off x="9845706" y="1211094"/>
            <a:ext cx="2145998" cy="7294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These timelines are illustrative for demonstration purposes. Please edit as per country context</a:t>
            </a:r>
          </a:p>
        </p:txBody>
      </p:sp>
    </p:spTree>
    <p:extLst>
      <p:ext uri="{BB962C8B-B14F-4D97-AF65-F5344CB8AC3E}">
        <p14:creationId xmlns:p14="http://schemas.microsoft.com/office/powerpoint/2010/main" val="176687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>
            <a:extLst>
              <a:ext uri="{FF2B5EF4-FFF2-40B4-BE49-F238E27FC236}">
                <a16:creationId xmlns:a16="http://schemas.microsoft.com/office/drawing/2014/main" id="{8E96AF6E-D2E5-4D05-B7F5-CCBA14AE0FA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519669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21" imgH="423" progId="TCLayout.ActiveDocument.1">
                  <p:embed/>
                </p:oleObj>
              </mc:Choice>
              <mc:Fallback>
                <p:oleObj name="think-cell Slide" r:id="rId4" imgW="421" imgH="423" progId="TCLayout.ActiveDocument.1">
                  <p:embed/>
                  <p:pic>
                    <p:nvPicPr>
                      <p:cNvPr id="47" name="Object 46" hidden="1">
                        <a:extLst>
                          <a:ext uri="{FF2B5EF4-FFF2-40B4-BE49-F238E27FC236}">
                            <a16:creationId xmlns:a16="http://schemas.microsoft.com/office/drawing/2014/main" id="{8E96AF6E-D2E5-4D05-B7F5-CCBA14AE0F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BBD0D0D3-196C-45B3-918A-5784C221E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056" y="336916"/>
            <a:ext cx="10190422" cy="359932"/>
          </a:xfrm>
        </p:spPr>
        <p:txBody>
          <a:bodyPr vert="horz">
            <a:noAutofit/>
          </a:bodyPr>
          <a:lstStyle/>
          <a:p>
            <a:r>
              <a:rPr lang="en-GB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Community Engagement Plan</a:t>
            </a:r>
            <a:endParaRPr lang="en-US" sz="2400" cap="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1071CDF-1606-4594-A05B-3CEDBD9143B3}"/>
              </a:ext>
            </a:extLst>
          </p:cNvPr>
          <p:cNvSpPr/>
          <p:nvPr/>
        </p:nvSpPr>
        <p:spPr>
          <a:xfrm>
            <a:off x="9845706" y="1211094"/>
            <a:ext cx="2145998" cy="7294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These timelines are illustrative for demonstration purposes. Please edit as per country context</a:t>
            </a:r>
          </a:p>
        </p:txBody>
      </p:sp>
      <p:graphicFrame>
        <p:nvGraphicFramePr>
          <p:cNvPr id="37" name="Content Placeholder 7">
            <a:extLst>
              <a:ext uri="{FF2B5EF4-FFF2-40B4-BE49-F238E27FC236}">
                <a16:creationId xmlns:a16="http://schemas.microsoft.com/office/drawing/2014/main" id="{FF846DE0-8886-4DF0-85DB-B4DB1E7864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3737654"/>
              </p:ext>
            </p:extLst>
          </p:nvPr>
        </p:nvGraphicFramePr>
        <p:xfrm>
          <a:off x="983699" y="2454837"/>
          <a:ext cx="10224602" cy="2661932"/>
        </p:xfrm>
        <a:graphic>
          <a:graphicData uri="http://schemas.openxmlformats.org/drawingml/2006/table">
            <a:tbl>
              <a:tblPr/>
              <a:tblGrid>
                <a:gridCol w="3639771">
                  <a:extLst>
                    <a:ext uri="{9D8B030D-6E8A-4147-A177-3AD203B41FA5}">
                      <a16:colId xmlns:a16="http://schemas.microsoft.com/office/drawing/2014/main" val="551191610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3554722598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2759507092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1515019966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1643319517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1151314080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3297619267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1621363674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2605412240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489342748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3080667750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2045619470"/>
                    </a:ext>
                  </a:extLst>
                </a:gridCol>
              </a:tblGrid>
              <a:tr h="360000">
                <a:tc gridSpan="12">
                  <a:txBody>
                    <a:bodyPr/>
                    <a:lstStyle/>
                    <a:p>
                      <a:pPr algn="ctr" rtl="0" fontAlgn="b"/>
                      <a:r>
                        <a:rPr lang="en-GB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Engagement Plan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313106"/>
                  </a:ext>
                </a:extLst>
              </a:tr>
              <a:tr h="288000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Focal Activities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Q2 2021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Q3 2021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Q4 2021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2022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25677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Apr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May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Jul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Aug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Sep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Oct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Dec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Jan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Feb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040318"/>
                  </a:ext>
                </a:extLst>
              </a:tr>
              <a:tr h="43148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Finalisation of community workplan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36761"/>
                  </a:ext>
                </a:extLst>
              </a:tr>
              <a:tr h="43148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Finalisation of  pDTG patient literacy materials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5539374"/>
                  </a:ext>
                </a:extLst>
              </a:tr>
              <a:tr h="43148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sensitisation meeting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K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8122120"/>
                  </a:ext>
                </a:extLst>
              </a:tr>
              <a:tr h="431483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Community-level trainings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19865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19216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ZG-Nonwide">
  <a:themeElements>
    <a:clrScheme name="zeevo">
      <a:dk1>
        <a:sysClr val="windowText" lastClr="000000"/>
      </a:dk1>
      <a:lt1>
        <a:sysClr val="window" lastClr="FFFFFF"/>
      </a:lt1>
      <a:dk2>
        <a:srgbClr val="686F76"/>
      </a:dk2>
      <a:lt2>
        <a:srgbClr val="A4A9AD"/>
      </a:lt2>
      <a:accent1>
        <a:srgbClr val="47A6F1"/>
      </a:accent1>
      <a:accent2>
        <a:srgbClr val="74C131"/>
      </a:accent2>
      <a:accent3>
        <a:srgbClr val="F57036"/>
      </a:accent3>
      <a:accent4>
        <a:srgbClr val="E64729"/>
      </a:accent4>
      <a:accent5>
        <a:srgbClr val="3F64AF"/>
      </a:accent5>
      <a:accent6>
        <a:srgbClr val="686F76"/>
      </a:accent6>
      <a:hlink>
        <a:srgbClr val="2F4B84"/>
      </a:hlink>
      <a:folHlink>
        <a:srgbClr val="357DB5"/>
      </a:folHlink>
    </a:clrScheme>
    <a:fontScheme name="zeevo">
      <a:majorFont>
        <a:latin typeface="Montserrat Semi 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5" id="{AB35431D-AACF-426E-A168-2C59FE102C1C}" vid="{4A0154BC-DC42-4757-B2AF-313F9F9D7A0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PowerPoint Template 1">
    <a:dk1>
      <a:srgbClr val="000000"/>
    </a:dk1>
    <a:lt1>
      <a:srgbClr val="FFFFFF"/>
    </a:lt1>
    <a:dk2>
      <a:srgbClr val="D8B233"/>
    </a:dk2>
    <a:lt2>
      <a:srgbClr val="969696"/>
    </a:lt2>
    <a:accent1>
      <a:srgbClr val="49697D"/>
    </a:accent1>
    <a:accent2>
      <a:srgbClr val="3473BA"/>
    </a:accent2>
    <a:accent3>
      <a:srgbClr val="FFFFFF"/>
    </a:accent3>
    <a:accent4>
      <a:srgbClr val="000000"/>
    </a:accent4>
    <a:accent5>
      <a:srgbClr val="B1B9BF"/>
    </a:accent5>
    <a:accent6>
      <a:srgbClr val="2E68A8"/>
    </a:accent6>
    <a:hlink>
      <a:srgbClr val="A0AAB4"/>
    </a:hlink>
    <a:folHlink>
      <a:srgbClr val="67ADD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655B2FF72518499D87216D9444534F" ma:contentTypeVersion="11" ma:contentTypeDescription="Create a new document." ma:contentTypeScope="" ma:versionID="cb753a791d2600b8dd072cfd6d031ba9">
  <xsd:schema xmlns:xsd="http://www.w3.org/2001/XMLSchema" xmlns:xs="http://www.w3.org/2001/XMLSchema" xmlns:p="http://schemas.microsoft.com/office/2006/metadata/properties" xmlns:ns1="http://schemas.microsoft.com/sharepoint/v3" xmlns:ns2="1187ab52-1b20-474a-ab7c-5fa694b63801" xmlns:ns3="7af18f27-dec9-493c-a2ff-5c21a3d9048e" targetNamespace="http://schemas.microsoft.com/office/2006/metadata/properties" ma:root="true" ma:fieldsID="f73e2d9526ff5aa7fe45a20ef2a79983" ns1:_="" ns2:_="" ns3:_="">
    <xsd:import namespace="http://schemas.microsoft.com/sharepoint/v3"/>
    <xsd:import namespace="1187ab52-1b20-474a-ab7c-5fa694b63801"/>
    <xsd:import namespace="7af18f27-dec9-493c-a2ff-5c21a3d9048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1:PublishingStartDate" minOccurs="0"/>
                <xsd:element ref="ns1:PublishingExpirationDate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0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11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ab52-1b20-474a-ab7c-5fa694b6380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3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f18f27-dec9-493c-a2ff-5c21a3d90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D5A8C0-A230-4E63-9499-E32FF41D6852}">
  <ds:schemaRefs>
    <ds:schemaRef ds:uri="http://purl.org/dc/dcmitype/"/>
    <ds:schemaRef ds:uri="1187ab52-1b20-474a-ab7c-5fa694b63801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7af18f27-dec9-493c-a2ff-5c21a3d9048e"/>
    <ds:schemaRef ds:uri="http://schemas.openxmlformats.org/package/2006/metadata/core-properties"/>
    <ds:schemaRef ds:uri="http://schemas.microsoft.com/office/infopath/2007/PartnerControl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B3C6AB49-6128-4BE5-8CDA-47AE227212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F68CF3-759A-454C-BEA9-BA0A12A35A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187ab52-1b20-474a-ab7c-5fa694b63801"/>
    <ds:schemaRef ds:uri="7af18f27-dec9-493c-a2ff-5c21a3d904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ZG-Onscreen</Template>
  <TotalTime>16216</TotalTime>
  <Words>604</Words>
  <Application>Microsoft Office PowerPoint</Application>
  <PresentationFormat>Widescreen</PresentationFormat>
  <Paragraphs>119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Calibri</vt:lpstr>
      <vt:lpstr>Montserrat Light</vt:lpstr>
      <vt:lpstr>Wingdings</vt:lpstr>
      <vt:lpstr>ZG-Nonwide</vt:lpstr>
      <vt:lpstr>think-cell Slide</vt:lpstr>
      <vt:lpstr>High-Level pDTG Introduction Plan</vt:lpstr>
      <vt:lpstr>Table 5: National Roll-Out High-Level Summary at Facility-Level for Patients</vt:lpstr>
      <vt:lpstr>Training summary with timelines</vt:lpstr>
      <vt:lpstr>Community Engagement Plan</vt:lpstr>
    </vt:vector>
  </TitlesOfParts>
  <Manager/>
  <Company>CHAI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Budget</dc:title>
  <dc:subject/>
  <dc:creator>Swati Kalra</dc:creator>
  <cp:keywords/>
  <dc:description/>
  <cp:lastModifiedBy>Sarah Pease</cp:lastModifiedBy>
  <cp:revision>743</cp:revision>
  <cp:lastPrinted>2018-12-05T19:46:50Z</cp:lastPrinted>
  <dcterms:created xsi:type="dcterms:W3CDTF">2018-02-15T00:29:23Z</dcterms:created>
  <dcterms:modified xsi:type="dcterms:W3CDTF">2021-04-01T17:47:55Z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OCOpt">
    <vt:lpwstr>0</vt:lpwstr>
  </property>
  <property fmtid="{D5CDD505-2E9C-101B-9397-08002B2CF9AE}" pid="3" name="PNSOpt">
    <vt:lpwstr>1</vt:lpwstr>
  </property>
  <property fmtid="{D5CDD505-2E9C-101B-9397-08002B2CF9AE}" pid="4" name="ContentTypeId">
    <vt:lpwstr>0x01010039655B2FF72518499D87216D9444534F</vt:lpwstr>
  </property>
  <property fmtid="{D5CDD505-2E9C-101B-9397-08002B2CF9AE}" pid="5" name="PresUniqueID">
    <vt:lpwstr>N190BC2RI11</vt:lpwstr>
  </property>
  <property fmtid="{D5CDD505-2E9C-101B-9397-08002B2CF9AE}" pid="6" name="display_urn:schemas-microsoft-com:office:office#Editor">
    <vt:lpwstr>Dasani, Aum-IBD+</vt:lpwstr>
  </property>
  <property fmtid="{D5CDD505-2E9C-101B-9397-08002B2CF9AE}" pid="7" name="_dlc_ExpireDate">
    <vt:lpwstr>2013-12-27T07:51:10Z</vt:lpwstr>
  </property>
  <property fmtid="{D5CDD505-2E9C-101B-9397-08002B2CF9AE}" pid="8" name="ContentType">
    <vt:lpwstr>Generic Document</vt:lpwstr>
  </property>
  <property fmtid="{D5CDD505-2E9C-101B-9397-08002B2CF9AE}" pid="9" name="ItemRetentionFormula">
    <vt:lpwstr>&lt;formula id="Microsoft.Office.RecordsManagement.PolicyFeatures.Expiration.Formula.BuiltIn"&gt;&lt;number&gt;30&lt;/number&gt;&lt;property&gt;Modified&lt;/property&gt;&lt;propertyId&gt;28cf69c5-fa48-462a-b5cd-27b6f9d2bd5f&lt;/propertyId&gt;&lt;period&gt;days&lt;/period&gt;&lt;/formula&gt;</vt:lpwstr>
  </property>
  <property fmtid="{D5CDD505-2E9C-101B-9397-08002B2CF9AE}" pid="10" name="_dlc_policyId">
    <vt:lpwstr>/deals/30/3325081/Documents</vt:lpwstr>
  </property>
  <property fmtid="{D5CDD505-2E9C-101B-9397-08002B2CF9AE}" pid="11" name="PresentationIDs">
    <vt:lpwstr/>
  </property>
  <property fmtid="{D5CDD505-2E9C-101B-9397-08002B2CF9AE}" pid="12" name="CompanyId">
    <vt:lpwstr/>
  </property>
  <property fmtid="{D5CDD505-2E9C-101B-9397-08002B2CF9AE}" pid="13" name="Sectors">
    <vt:lpwstr/>
  </property>
  <property fmtid="{D5CDD505-2E9C-101B-9397-08002B2CF9AE}" pid="14" name="Products">
    <vt:lpwstr/>
  </property>
  <property fmtid="{D5CDD505-2E9C-101B-9397-08002B2CF9AE}" pid="15" name="Region">
    <vt:lpwstr/>
  </property>
  <property fmtid="{D5CDD505-2E9C-101B-9397-08002B2CF9AE}" pid="16" name="CompanyName">
    <vt:lpwstr/>
  </property>
  <property fmtid="{D5CDD505-2E9C-101B-9397-08002B2CF9AE}" pid="17" name="ProjectOpportunityId">
    <vt:lpwstr/>
  </property>
  <property fmtid="{D5CDD505-2E9C-101B-9397-08002B2CF9AE}" pid="18" name="Country">
    <vt:lpwstr/>
  </property>
  <property fmtid="{D5CDD505-2E9C-101B-9397-08002B2CF9AE}" pid="19" name="ProjectName">
    <vt:lpwstr/>
  </property>
  <property fmtid="{D5CDD505-2E9C-101B-9397-08002B2CF9AE}" pid="20" name="Abbreviation">
    <vt:lpwstr/>
  </property>
</Properties>
</file>