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63" r:id="rId1"/>
  </p:sldMasterIdLst>
  <p:sldIdLst>
    <p:sldId id="279" r:id="rId2"/>
    <p:sldId id="280" r:id="rId3"/>
    <p:sldId id="281" r:id="rId4"/>
    <p:sldId id="282" r:id="rId5"/>
  </p:sldIdLst>
  <p:sldSz cx="7772400" cy="10058400"/>
  <p:notesSz cx="6858000" cy="9144000"/>
  <p:embeddedFontLst>
    <p:embeddedFont>
      <p:font typeface="Calibri" panose="020F0502020204030204" pitchFamily="34" charset="0"/>
      <p:regular r:id="rId6"/>
      <p:bold r:id="rId7"/>
      <p:italic r:id="rId8"/>
      <p:boldItalic r:id="rId9"/>
    </p:embeddedFont>
    <p:embeddedFont>
      <p:font typeface="Trebuchet MS" panose="020B0603020202020204" pitchFamily="34" charset="0"/>
      <p:regular r:id="rId10"/>
      <p:bold r:id="rId11"/>
      <p:italic r:id="rId12"/>
      <p:boldItalic r:id="rId13"/>
    </p:embeddedFont>
  </p:embeddedFontLst>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ott Miller" initials="SM" lastIdx="1" clrIdx="0">
    <p:extLst>
      <p:ext uri="{19B8F6BF-5375-455C-9EA6-DF929625EA0E}">
        <p15:presenceInfo xmlns:p15="http://schemas.microsoft.com/office/powerpoint/2012/main" userId="S::smiller@clintonhealthaccess.org::6e461a86-c5b7-406e-b7a7-7582b09c4b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6584B"/>
    <a:srgbClr val="BF8200"/>
    <a:srgbClr val="E87D20"/>
    <a:srgbClr val="DB7417"/>
    <a:srgbClr val="E27818"/>
    <a:srgbClr val="B35D13"/>
    <a:srgbClr val="DF7617"/>
    <a:srgbClr val="FDAC1A"/>
    <a:srgbClr val="EA7F27"/>
    <a:srgbClr val="FFC0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p:restoredTop sz="95878"/>
  </p:normalViewPr>
  <p:slideViewPr>
    <p:cSldViewPr snapToGrid="0" snapToObjects="1">
      <p:cViewPr varScale="1">
        <p:scale>
          <a:sx n="49" d="100"/>
          <a:sy n="49" d="100"/>
        </p:scale>
        <p:origin x="2220" y="66"/>
      </p:cViewPr>
      <p:guideLst/>
    </p:cSldViewPr>
  </p:slideViewPr>
  <p:notesTextViewPr>
    <p:cViewPr>
      <p:scale>
        <a:sx n="1" d="1"/>
        <a:sy n="1" d="1"/>
      </p:scale>
      <p:origin x="0" y="0"/>
    </p:cViewPr>
  </p:notesTextViewPr>
  <p:sorterViewPr>
    <p:cViewPr>
      <p:scale>
        <a:sx n="1" d="1"/>
        <a:sy n="1" d="1"/>
      </p:scale>
      <p:origin x="0" y="0"/>
    </p:cViewPr>
  </p:sorter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40E69-9308-EB45-8B9E-BDB8BC724A98}"/>
              </a:ext>
            </a:extLst>
          </p:cNvPr>
          <p:cNvSpPr>
            <a:spLocks noGrp="1"/>
          </p:cNvSpPr>
          <p:nvPr>
            <p:ph type="ctrTitle"/>
          </p:nvPr>
        </p:nvSpPr>
        <p:spPr>
          <a:xfrm>
            <a:off x="971550" y="1646133"/>
            <a:ext cx="5829300" cy="3501814"/>
          </a:xfrm>
        </p:spPr>
        <p:txBody>
          <a:bodyPr anchor="b"/>
          <a:lstStyle>
            <a:lvl1pPr algn="ctr">
              <a:defRPr sz="8800"/>
            </a:lvl1pPr>
          </a:lstStyle>
          <a:p>
            <a:r>
              <a:rPr lang="en-US"/>
              <a:t>Click to edit Master title style</a:t>
            </a:r>
          </a:p>
        </p:txBody>
      </p:sp>
      <p:sp>
        <p:nvSpPr>
          <p:cNvPr id="3" name="Subtitle 2">
            <a:extLst>
              <a:ext uri="{FF2B5EF4-FFF2-40B4-BE49-F238E27FC236}">
                <a16:creationId xmlns:a16="http://schemas.microsoft.com/office/drawing/2014/main" id="{1ABA7B81-CC5F-004C-943E-4C5CC40047C8}"/>
              </a:ext>
            </a:extLst>
          </p:cNvPr>
          <p:cNvSpPr>
            <a:spLocks noGrp="1"/>
          </p:cNvSpPr>
          <p:nvPr>
            <p:ph type="subTitle" idx="1"/>
          </p:nvPr>
        </p:nvSpPr>
        <p:spPr>
          <a:xfrm>
            <a:off x="971550" y="5282989"/>
            <a:ext cx="5829300" cy="2428451"/>
          </a:xfrm>
        </p:spPr>
        <p:txBody>
          <a:bodyPr/>
          <a:lstStyle>
            <a:lvl1pPr marL="0" indent="0" algn="ctr">
              <a:buNone/>
              <a:defRPr sz="3520"/>
            </a:lvl1pPr>
            <a:lvl2pPr marL="670544" indent="0" algn="ctr">
              <a:buNone/>
              <a:defRPr sz="2934"/>
            </a:lvl2pPr>
            <a:lvl3pPr marL="1341087" indent="0" algn="ctr">
              <a:buNone/>
              <a:defRPr sz="2640"/>
            </a:lvl3pPr>
            <a:lvl4pPr marL="2011629" indent="0" algn="ctr">
              <a:buNone/>
              <a:defRPr sz="2346"/>
            </a:lvl4pPr>
            <a:lvl5pPr marL="2682173" indent="0" algn="ctr">
              <a:buNone/>
              <a:defRPr sz="2346"/>
            </a:lvl5pPr>
            <a:lvl6pPr marL="3352716" indent="0" algn="ctr">
              <a:buNone/>
              <a:defRPr sz="2346"/>
            </a:lvl6pPr>
            <a:lvl7pPr marL="4023260" indent="0" algn="ctr">
              <a:buNone/>
              <a:defRPr sz="2346"/>
            </a:lvl7pPr>
            <a:lvl8pPr marL="4693802" indent="0" algn="ctr">
              <a:buNone/>
              <a:defRPr sz="2346"/>
            </a:lvl8pPr>
            <a:lvl9pPr marL="5364346" indent="0" algn="ctr">
              <a:buNone/>
              <a:defRPr sz="2346"/>
            </a:lvl9pPr>
          </a:lstStyle>
          <a:p>
            <a:r>
              <a:rPr lang="en-US"/>
              <a:t>Click to edit Master subtitle style</a:t>
            </a:r>
          </a:p>
        </p:txBody>
      </p:sp>
      <p:sp>
        <p:nvSpPr>
          <p:cNvPr id="4" name="Date Placeholder 3">
            <a:extLst>
              <a:ext uri="{FF2B5EF4-FFF2-40B4-BE49-F238E27FC236}">
                <a16:creationId xmlns:a16="http://schemas.microsoft.com/office/drawing/2014/main" id="{E76405EC-2A5D-4940-B433-2F9B8B8914F9}"/>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5" name="Footer Placeholder 4">
            <a:extLst>
              <a:ext uri="{FF2B5EF4-FFF2-40B4-BE49-F238E27FC236}">
                <a16:creationId xmlns:a16="http://schemas.microsoft.com/office/drawing/2014/main" id="{1762232C-F972-0E4E-BE96-B390A33E65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E933EA-494D-D349-BDA1-FDE23E391426}"/>
              </a:ext>
            </a:extLst>
          </p:cNvPr>
          <p:cNvSpPr>
            <a:spLocks noGrp="1"/>
          </p:cNvSpPr>
          <p:nvPr>
            <p:ph type="sldNum" sz="quarter" idx="12"/>
          </p:nvPr>
        </p:nvSpPr>
        <p:spPr/>
        <p:txBody>
          <a:bodyPr/>
          <a:lstStyle/>
          <a:p>
            <a:fld id="{8BD25E8A-0CAE-F94C-B1A2-79DAAB5C8585}" type="slidenum">
              <a:rPr lang="en-US" smtClean="0"/>
              <a:t>‹#›</a:t>
            </a:fld>
            <a:endParaRPr lang="en-US"/>
          </a:p>
        </p:txBody>
      </p:sp>
    </p:spTree>
    <p:extLst>
      <p:ext uri="{BB962C8B-B14F-4D97-AF65-F5344CB8AC3E}">
        <p14:creationId xmlns:p14="http://schemas.microsoft.com/office/powerpoint/2010/main" val="1917696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E2E7B-BDD7-064F-BEEC-53B6714E253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94AC05-59E4-9340-8736-7706C5750B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9E937C-711C-DE42-8767-5D67C104D1C1}"/>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5" name="Footer Placeholder 4">
            <a:extLst>
              <a:ext uri="{FF2B5EF4-FFF2-40B4-BE49-F238E27FC236}">
                <a16:creationId xmlns:a16="http://schemas.microsoft.com/office/drawing/2014/main" id="{4CF56B53-81C5-7841-B5AB-89DAB065DA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2DCF5E-EEE2-224D-B443-1B229D069866}"/>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4187844190"/>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E0F349-5E23-7741-865F-2D0ED5BA9A89}"/>
              </a:ext>
            </a:extLst>
          </p:cNvPr>
          <p:cNvSpPr>
            <a:spLocks noGrp="1"/>
          </p:cNvSpPr>
          <p:nvPr>
            <p:ph type="title" orient="vert"/>
          </p:nvPr>
        </p:nvSpPr>
        <p:spPr>
          <a:xfrm>
            <a:off x="5562124" y="535518"/>
            <a:ext cx="1675923" cy="852402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558EAAD-DD8C-FC43-88B0-9C6EE6283025}"/>
              </a:ext>
            </a:extLst>
          </p:cNvPr>
          <p:cNvSpPr>
            <a:spLocks noGrp="1"/>
          </p:cNvSpPr>
          <p:nvPr>
            <p:ph type="body" orient="vert" idx="1"/>
          </p:nvPr>
        </p:nvSpPr>
        <p:spPr>
          <a:xfrm>
            <a:off x="534352" y="535518"/>
            <a:ext cx="4930617"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654DE0-8B45-D945-BEB9-B6168F69916D}"/>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5" name="Footer Placeholder 4">
            <a:extLst>
              <a:ext uri="{FF2B5EF4-FFF2-40B4-BE49-F238E27FC236}">
                <a16:creationId xmlns:a16="http://schemas.microsoft.com/office/drawing/2014/main" id="{939F0AF5-AD05-BE43-BA86-EE4B1CFD92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B5D68E-73C2-8541-A126-EB34F1AFE8CF}"/>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291031984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F24E2-C274-884B-8AB7-BB2B46ED24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70781ED-099D-3C4A-A2E6-768150E7F3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D49631-0711-8D42-947E-49860DC75C3F}"/>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5" name="Footer Placeholder 4">
            <a:extLst>
              <a:ext uri="{FF2B5EF4-FFF2-40B4-BE49-F238E27FC236}">
                <a16:creationId xmlns:a16="http://schemas.microsoft.com/office/drawing/2014/main" id="{B78624ED-5CF6-BB49-8A67-D1EF9E65F6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9A4B1A-551D-A24F-9309-2014871F26A1}"/>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782966062"/>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E4BDD-EEDF-7842-8C6D-3E60A944BF47}"/>
              </a:ext>
            </a:extLst>
          </p:cNvPr>
          <p:cNvSpPr>
            <a:spLocks noGrp="1"/>
          </p:cNvSpPr>
          <p:nvPr>
            <p:ph type="title"/>
          </p:nvPr>
        </p:nvSpPr>
        <p:spPr>
          <a:xfrm>
            <a:off x="530305" y="2507618"/>
            <a:ext cx="6703695" cy="4184014"/>
          </a:xfrm>
        </p:spPr>
        <p:txBody>
          <a:bodyPr anchor="b"/>
          <a:lstStyle>
            <a:lvl1pPr>
              <a:defRPr sz="8800"/>
            </a:lvl1pPr>
          </a:lstStyle>
          <a:p>
            <a:r>
              <a:rPr lang="en-US"/>
              <a:t>Click to edit Master title style</a:t>
            </a:r>
          </a:p>
        </p:txBody>
      </p:sp>
      <p:sp>
        <p:nvSpPr>
          <p:cNvPr id="3" name="Text Placeholder 2">
            <a:extLst>
              <a:ext uri="{FF2B5EF4-FFF2-40B4-BE49-F238E27FC236}">
                <a16:creationId xmlns:a16="http://schemas.microsoft.com/office/drawing/2014/main" id="{0B35E513-7A42-144A-83A2-9A33AE40FD66}"/>
              </a:ext>
            </a:extLst>
          </p:cNvPr>
          <p:cNvSpPr>
            <a:spLocks noGrp="1"/>
          </p:cNvSpPr>
          <p:nvPr>
            <p:ph type="body" idx="1"/>
          </p:nvPr>
        </p:nvSpPr>
        <p:spPr>
          <a:xfrm>
            <a:off x="530305" y="6731214"/>
            <a:ext cx="6703695" cy="2200274"/>
          </a:xfrm>
        </p:spPr>
        <p:txBody>
          <a:bodyPr/>
          <a:lstStyle>
            <a:lvl1pPr marL="0" indent="0">
              <a:buNone/>
              <a:defRPr sz="3520">
                <a:solidFill>
                  <a:schemeClr val="tx1">
                    <a:tint val="75000"/>
                  </a:schemeClr>
                </a:solidFill>
              </a:defRPr>
            </a:lvl1pPr>
            <a:lvl2pPr marL="670544" indent="0">
              <a:buNone/>
              <a:defRPr sz="2934">
                <a:solidFill>
                  <a:schemeClr val="tx1">
                    <a:tint val="75000"/>
                  </a:schemeClr>
                </a:solidFill>
              </a:defRPr>
            </a:lvl2pPr>
            <a:lvl3pPr marL="1341087" indent="0">
              <a:buNone/>
              <a:defRPr sz="2640">
                <a:solidFill>
                  <a:schemeClr val="tx1">
                    <a:tint val="75000"/>
                  </a:schemeClr>
                </a:solidFill>
              </a:defRPr>
            </a:lvl3pPr>
            <a:lvl4pPr marL="2011629" indent="0">
              <a:buNone/>
              <a:defRPr sz="2346">
                <a:solidFill>
                  <a:schemeClr val="tx1">
                    <a:tint val="75000"/>
                  </a:schemeClr>
                </a:solidFill>
              </a:defRPr>
            </a:lvl4pPr>
            <a:lvl5pPr marL="2682173" indent="0">
              <a:buNone/>
              <a:defRPr sz="2346">
                <a:solidFill>
                  <a:schemeClr val="tx1">
                    <a:tint val="75000"/>
                  </a:schemeClr>
                </a:solidFill>
              </a:defRPr>
            </a:lvl5pPr>
            <a:lvl6pPr marL="3352716" indent="0">
              <a:buNone/>
              <a:defRPr sz="2346">
                <a:solidFill>
                  <a:schemeClr val="tx1">
                    <a:tint val="75000"/>
                  </a:schemeClr>
                </a:solidFill>
              </a:defRPr>
            </a:lvl6pPr>
            <a:lvl7pPr marL="4023260" indent="0">
              <a:buNone/>
              <a:defRPr sz="2346">
                <a:solidFill>
                  <a:schemeClr val="tx1">
                    <a:tint val="75000"/>
                  </a:schemeClr>
                </a:solidFill>
              </a:defRPr>
            </a:lvl7pPr>
            <a:lvl8pPr marL="4693802" indent="0">
              <a:buNone/>
              <a:defRPr sz="2346">
                <a:solidFill>
                  <a:schemeClr val="tx1">
                    <a:tint val="75000"/>
                  </a:schemeClr>
                </a:solidFill>
              </a:defRPr>
            </a:lvl8pPr>
            <a:lvl9pPr marL="5364346" indent="0">
              <a:buNone/>
              <a:defRPr sz="2346">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E6E755-4898-2B47-B7C3-27B72EE195F7}"/>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5" name="Footer Placeholder 4">
            <a:extLst>
              <a:ext uri="{FF2B5EF4-FFF2-40B4-BE49-F238E27FC236}">
                <a16:creationId xmlns:a16="http://schemas.microsoft.com/office/drawing/2014/main" id="{F2BBEDC5-3553-9448-AA48-61B7C8DB3D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337D2D-1920-FB4E-AB17-2898E19E546B}"/>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142756044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D870A-606C-2D4E-BFBE-0ED52A733E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655E45-DEC5-DE4D-B54A-E5744E2313AB}"/>
              </a:ext>
            </a:extLst>
          </p:cNvPr>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D1AA42-252B-844A-9EAD-A7F436203608}"/>
              </a:ext>
            </a:extLst>
          </p:cNvPr>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8A5947C-595B-A642-BE36-F4F3F874EA85}"/>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6" name="Footer Placeholder 5">
            <a:extLst>
              <a:ext uri="{FF2B5EF4-FFF2-40B4-BE49-F238E27FC236}">
                <a16:creationId xmlns:a16="http://schemas.microsoft.com/office/drawing/2014/main" id="{E1910E54-32A0-FE4D-AE2B-DDE3C1C9D0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135677-EA49-D34A-8B02-278242ED7C03}"/>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343401259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16B94-72E4-9B46-9D58-BC434B05BC4D}"/>
              </a:ext>
            </a:extLst>
          </p:cNvPr>
          <p:cNvSpPr>
            <a:spLocks noGrp="1"/>
          </p:cNvSpPr>
          <p:nvPr>
            <p:ph type="title"/>
          </p:nvPr>
        </p:nvSpPr>
        <p:spPr>
          <a:xfrm>
            <a:off x="535366" y="535518"/>
            <a:ext cx="6703695" cy="1944159"/>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3781D7-3FD4-7841-AC15-F2CBE6A90632}"/>
              </a:ext>
            </a:extLst>
          </p:cNvPr>
          <p:cNvSpPr>
            <a:spLocks noGrp="1"/>
          </p:cNvSpPr>
          <p:nvPr>
            <p:ph type="body" idx="1"/>
          </p:nvPr>
        </p:nvSpPr>
        <p:spPr>
          <a:xfrm>
            <a:off x="535366" y="2465707"/>
            <a:ext cx="3288089" cy="1208404"/>
          </a:xfrm>
        </p:spPr>
        <p:txBody>
          <a:bodyPr anchor="b"/>
          <a:lstStyle>
            <a:lvl1pPr marL="0" indent="0">
              <a:buNone/>
              <a:defRPr sz="3520" b="1"/>
            </a:lvl1pPr>
            <a:lvl2pPr marL="670544" indent="0">
              <a:buNone/>
              <a:defRPr sz="2934" b="1"/>
            </a:lvl2pPr>
            <a:lvl3pPr marL="1341087" indent="0">
              <a:buNone/>
              <a:defRPr sz="2640" b="1"/>
            </a:lvl3pPr>
            <a:lvl4pPr marL="2011629" indent="0">
              <a:buNone/>
              <a:defRPr sz="2346" b="1"/>
            </a:lvl4pPr>
            <a:lvl5pPr marL="2682173" indent="0">
              <a:buNone/>
              <a:defRPr sz="2346" b="1"/>
            </a:lvl5pPr>
            <a:lvl6pPr marL="3352716" indent="0">
              <a:buNone/>
              <a:defRPr sz="2346" b="1"/>
            </a:lvl6pPr>
            <a:lvl7pPr marL="4023260" indent="0">
              <a:buNone/>
              <a:defRPr sz="2346" b="1"/>
            </a:lvl7pPr>
            <a:lvl8pPr marL="4693802" indent="0">
              <a:buNone/>
              <a:defRPr sz="2346" b="1"/>
            </a:lvl8pPr>
            <a:lvl9pPr marL="5364346" indent="0">
              <a:buNone/>
              <a:defRPr sz="2346" b="1"/>
            </a:lvl9pPr>
          </a:lstStyle>
          <a:p>
            <a:pPr lvl="0"/>
            <a:r>
              <a:rPr lang="en-US"/>
              <a:t>Click to edit Master text styles</a:t>
            </a:r>
          </a:p>
        </p:txBody>
      </p:sp>
      <p:sp>
        <p:nvSpPr>
          <p:cNvPr id="4" name="Content Placeholder 3">
            <a:extLst>
              <a:ext uri="{FF2B5EF4-FFF2-40B4-BE49-F238E27FC236}">
                <a16:creationId xmlns:a16="http://schemas.microsoft.com/office/drawing/2014/main" id="{340DF3AB-4D5C-AD48-85C9-8D42A2F3A039}"/>
              </a:ext>
            </a:extLst>
          </p:cNvPr>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E46E85-C1E1-1E4C-81E7-845A678A9BF5}"/>
              </a:ext>
            </a:extLst>
          </p:cNvPr>
          <p:cNvSpPr>
            <a:spLocks noGrp="1"/>
          </p:cNvSpPr>
          <p:nvPr>
            <p:ph type="body" sz="quarter" idx="3"/>
          </p:nvPr>
        </p:nvSpPr>
        <p:spPr>
          <a:xfrm>
            <a:off x="3934779" y="2465707"/>
            <a:ext cx="3304282" cy="1208404"/>
          </a:xfrm>
        </p:spPr>
        <p:txBody>
          <a:bodyPr anchor="b"/>
          <a:lstStyle>
            <a:lvl1pPr marL="0" indent="0">
              <a:buNone/>
              <a:defRPr sz="3520" b="1"/>
            </a:lvl1pPr>
            <a:lvl2pPr marL="670544" indent="0">
              <a:buNone/>
              <a:defRPr sz="2934" b="1"/>
            </a:lvl2pPr>
            <a:lvl3pPr marL="1341087" indent="0">
              <a:buNone/>
              <a:defRPr sz="2640" b="1"/>
            </a:lvl3pPr>
            <a:lvl4pPr marL="2011629" indent="0">
              <a:buNone/>
              <a:defRPr sz="2346" b="1"/>
            </a:lvl4pPr>
            <a:lvl5pPr marL="2682173" indent="0">
              <a:buNone/>
              <a:defRPr sz="2346" b="1"/>
            </a:lvl5pPr>
            <a:lvl6pPr marL="3352716" indent="0">
              <a:buNone/>
              <a:defRPr sz="2346" b="1"/>
            </a:lvl6pPr>
            <a:lvl7pPr marL="4023260" indent="0">
              <a:buNone/>
              <a:defRPr sz="2346" b="1"/>
            </a:lvl7pPr>
            <a:lvl8pPr marL="4693802" indent="0">
              <a:buNone/>
              <a:defRPr sz="2346" b="1"/>
            </a:lvl8pPr>
            <a:lvl9pPr marL="5364346" indent="0">
              <a:buNone/>
              <a:defRPr sz="2346" b="1"/>
            </a:lvl9pPr>
          </a:lstStyle>
          <a:p>
            <a:pPr lvl="0"/>
            <a:r>
              <a:rPr lang="en-US"/>
              <a:t>Click to edit Master text styles</a:t>
            </a:r>
          </a:p>
        </p:txBody>
      </p:sp>
      <p:sp>
        <p:nvSpPr>
          <p:cNvPr id="6" name="Content Placeholder 5">
            <a:extLst>
              <a:ext uri="{FF2B5EF4-FFF2-40B4-BE49-F238E27FC236}">
                <a16:creationId xmlns:a16="http://schemas.microsoft.com/office/drawing/2014/main" id="{AD403491-7C11-C343-B33E-E816899CC539}"/>
              </a:ext>
            </a:extLst>
          </p:cNvPr>
          <p:cNvSpPr>
            <a:spLocks noGrp="1"/>
          </p:cNvSpPr>
          <p:nvPr>
            <p:ph sz="quarter" idx="4"/>
          </p:nvPr>
        </p:nvSpPr>
        <p:spPr>
          <a:xfrm>
            <a:off x="3934779"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70F0C96-D34A-2444-AB63-0D17799309DE}"/>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8" name="Footer Placeholder 7">
            <a:extLst>
              <a:ext uri="{FF2B5EF4-FFF2-40B4-BE49-F238E27FC236}">
                <a16:creationId xmlns:a16="http://schemas.microsoft.com/office/drawing/2014/main" id="{ACE040BF-899E-FE45-83C3-68881ED8EA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83535E2-D3A4-BB4F-A8D3-A4AB142D93EC}"/>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414676357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C8FBF-1876-4944-B2BC-1A58D7C89B9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835791-3D48-0C41-B067-1E400303135E}"/>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4" name="Footer Placeholder 3">
            <a:extLst>
              <a:ext uri="{FF2B5EF4-FFF2-40B4-BE49-F238E27FC236}">
                <a16:creationId xmlns:a16="http://schemas.microsoft.com/office/drawing/2014/main" id="{3D1B8604-CAD9-B247-B1AD-72392D0012E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BDC7A00-8D1D-E247-994B-87EDCF266E16}"/>
              </a:ext>
            </a:extLst>
          </p:cNvPr>
          <p:cNvSpPr>
            <a:spLocks noGrp="1"/>
          </p:cNvSpPr>
          <p:nvPr>
            <p:ph type="sldNum" sz="quarter" idx="12"/>
          </p:nvPr>
        </p:nvSpPr>
        <p:spPr/>
        <p:txBody>
          <a:bodyPr/>
          <a:lstStyle/>
          <a:p>
            <a:fld id="{3BC1A129-35CA-41AF-87E8-6D47A6210D6E}" type="slidenum">
              <a:rPr lang="en-US" smtClean="0"/>
              <a:t>‹#›</a:t>
            </a:fld>
            <a:endParaRPr lang="en-US"/>
          </a:p>
        </p:txBody>
      </p:sp>
    </p:spTree>
    <p:extLst>
      <p:ext uri="{BB962C8B-B14F-4D97-AF65-F5344CB8AC3E}">
        <p14:creationId xmlns:p14="http://schemas.microsoft.com/office/powerpoint/2010/main" val="3027158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004C24-F242-C24E-B46B-BEDB0C5B628F}"/>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3" name="Footer Placeholder 2">
            <a:extLst>
              <a:ext uri="{FF2B5EF4-FFF2-40B4-BE49-F238E27FC236}">
                <a16:creationId xmlns:a16="http://schemas.microsoft.com/office/drawing/2014/main" id="{C0841A25-C239-014E-AAEB-8F6ACC0083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B147B06-EED5-B744-8BF5-EF7D3E1720F7}"/>
              </a:ext>
            </a:extLst>
          </p:cNvPr>
          <p:cNvSpPr>
            <a:spLocks noGrp="1"/>
          </p:cNvSpPr>
          <p:nvPr>
            <p:ph type="sldNum" sz="quarter" idx="12"/>
          </p:nvPr>
        </p:nvSpPr>
        <p:spPr/>
        <p:txBody>
          <a:bodyPr/>
          <a:lstStyle/>
          <a:p>
            <a:fld id="{8BD25E8A-0CAE-F94C-B1A2-79DAAB5C8585}" type="slidenum">
              <a:rPr lang="en-US" smtClean="0"/>
              <a:t>‹#›</a:t>
            </a:fld>
            <a:endParaRPr lang="en-US"/>
          </a:p>
        </p:txBody>
      </p:sp>
    </p:spTree>
    <p:extLst>
      <p:ext uri="{BB962C8B-B14F-4D97-AF65-F5344CB8AC3E}">
        <p14:creationId xmlns:p14="http://schemas.microsoft.com/office/powerpoint/2010/main" val="1847412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99F19-A144-8744-8D6F-02FABA11184C}"/>
              </a:ext>
            </a:extLst>
          </p:cNvPr>
          <p:cNvSpPr>
            <a:spLocks noGrp="1"/>
          </p:cNvSpPr>
          <p:nvPr>
            <p:ph type="title"/>
          </p:nvPr>
        </p:nvSpPr>
        <p:spPr>
          <a:xfrm>
            <a:off x="535366" y="670560"/>
            <a:ext cx="2506801" cy="2346960"/>
          </a:xfrm>
        </p:spPr>
        <p:txBody>
          <a:bodyPr anchor="b"/>
          <a:lstStyle>
            <a:lvl1pPr>
              <a:defRPr sz="4694"/>
            </a:lvl1pPr>
          </a:lstStyle>
          <a:p>
            <a:r>
              <a:rPr lang="en-US"/>
              <a:t>Click to edit Master title style</a:t>
            </a:r>
          </a:p>
        </p:txBody>
      </p:sp>
      <p:sp>
        <p:nvSpPr>
          <p:cNvPr id="3" name="Content Placeholder 2">
            <a:extLst>
              <a:ext uri="{FF2B5EF4-FFF2-40B4-BE49-F238E27FC236}">
                <a16:creationId xmlns:a16="http://schemas.microsoft.com/office/drawing/2014/main" id="{37C53201-3FE9-B145-8521-859051D6B192}"/>
              </a:ext>
            </a:extLst>
          </p:cNvPr>
          <p:cNvSpPr>
            <a:spLocks noGrp="1"/>
          </p:cNvSpPr>
          <p:nvPr>
            <p:ph idx="1"/>
          </p:nvPr>
        </p:nvSpPr>
        <p:spPr>
          <a:xfrm>
            <a:off x="3304283" y="1448224"/>
            <a:ext cx="3934778" cy="7147984"/>
          </a:xfrm>
        </p:spPr>
        <p:txBody>
          <a:bodyPr/>
          <a:lstStyle>
            <a:lvl1pPr>
              <a:defRPr sz="4694"/>
            </a:lvl1pPr>
            <a:lvl2pPr>
              <a:defRPr sz="4106"/>
            </a:lvl2pPr>
            <a:lvl3pPr>
              <a:defRPr sz="3520"/>
            </a:lvl3pPr>
            <a:lvl4pPr>
              <a:defRPr sz="2934"/>
            </a:lvl4pPr>
            <a:lvl5pPr>
              <a:defRPr sz="2934"/>
            </a:lvl5pPr>
            <a:lvl6pPr>
              <a:defRPr sz="2934"/>
            </a:lvl6pPr>
            <a:lvl7pPr>
              <a:defRPr sz="2934"/>
            </a:lvl7pPr>
            <a:lvl8pPr>
              <a:defRPr sz="2934"/>
            </a:lvl8pPr>
            <a:lvl9pPr>
              <a:defRPr sz="293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07D7329-8EC3-2544-A853-159B809B4870}"/>
              </a:ext>
            </a:extLst>
          </p:cNvPr>
          <p:cNvSpPr>
            <a:spLocks noGrp="1"/>
          </p:cNvSpPr>
          <p:nvPr>
            <p:ph type="body" sz="half" idx="2"/>
          </p:nvPr>
        </p:nvSpPr>
        <p:spPr>
          <a:xfrm>
            <a:off x="535366" y="3017520"/>
            <a:ext cx="2506801" cy="5590329"/>
          </a:xfrm>
        </p:spPr>
        <p:txBody>
          <a:bodyPr/>
          <a:lstStyle>
            <a:lvl1pPr marL="0" indent="0">
              <a:buNone/>
              <a:defRPr sz="2346"/>
            </a:lvl1pPr>
            <a:lvl2pPr marL="670544" indent="0">
              <a:buNone/>
              <a:defRPr sz="2054"/>
            </a:lvl2pPr>
            <a:lvl3pPr marL="1341087" indent="0">
              <a:buNone/>
              <a:defRPr sz="1760"/>
            </a:lvl3pPr>
            <a:lvl4pPr marL="2011629" indent="0">
              <a:buNone/>
              <a:defRPr sz="1466"/>
            </a:lvl4pPr>
            <a:lvl5pPr marL="2682173" indent="0">
              <a:buNone/>
              <a:defRPr sz="1466"/>
            </a:lvl5pPr>
            <a:lvl6pPr marL="3352716" indent="0">
              <a:buNone/>
              <a:defRPr sz="1466"/>
            </a:lvl6pPr>
            <a:lvl7pPr marL="4023260" indent="0">
              <a:buNone/>
              <a:defRPr sz="1466"/>
            </a:lvl7pPr>
            <a:lvl8pPr marL="4693802" indent="0">
              <a:buNone/>
              <a:defRPr sz="1466"/>
            </a:lvl8pPr>
            <a:lvl9pPr marL="5364346" indent="0">
              <a:buNone/>
              <a:defRPr sz="1466"/>
            </a:lvl9pPr>
          </a:lstStyle>
          <a:p>
            <a:pPr lvl="0"/>
            <a:r>
              <a:rPr lang="en-US"/>
              <a:t>Click to edit Master text styles</a:t>
            </a:r>
          </a:p>
        </p:txBody>
      </p:sp>
      <p:sp>
        <p:nvSpPr>
          <p:cNvPr id="5" name="Date Placeholder 4">
            <a:extLst>
              <a:ext uri="{FF2B5EF4-FFF2-40B4-BE49-F238E27FC236}">
                <a16:creationId xmlns:a16="http://schemas.microsoft.com/office/drawing/2014/main" id="{CB910F7E-4465-804E-96FF-E2F9D7F9C75A}"/>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6" name="Footer Placeholder 5">
            <a:extLst>
              <a:ext uri="{FF2B5EF4-FFF2-40B4-BE49-F238E27FC236}">
                <a16:creationId xmlns:a16="http://schemas.microsoft.com/office/drawing/2014/main" id="{1A3B0530-FFDA-4746-9A0F-F74D651731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099D78-BF41-7E49-A51E-236A3DD9C66F}"/>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4289049568"/>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C78C8-D3BC-AE4F-841B-E84311435AB7}"/>
              </a:ext>
            </a:extLst>
          </p:cNvPr>
          <p:cNvSpPr>
            <a:spLocks noGrp="1"/>
          </p:cNvSpPr>
          <p:nvPr>
            <p:ph type="title"/>
          </p:nvPr>
        </p:nvSpPr>
        <p:spPr>
          <a:xfrm>
            <a:off x="535366" y="670560"/>
            <a:ext cx="2506801" cy="2346960"/>
          </a:xfrm>
        </p:spPr>
        <p:txBody>
          <a:bodyPr anchor="b"/>
          <a:lstStyle>
            <a:lvl1pPr>
              <a:defRPr sz="4694"/>
            </a:lvl1pPr>
          </a:lstStyle>
          <a:p>
            <a:r>
              <a:rPr lang="en-US"/>
              <a:t>Click to edit Master title style</a:t>
            </a:r>
          </a:p>
        </p:txBody>
      </p:sp>
      <p:sp>
        <p:nvSpPr>
          <p:cNvPr id="3" name="Picture Placeholder 2">
            <a:extLst>
              <a:ext uri="{FF2B5EF4-FFF2-40B4-BE49-F238E27FC236}">
                <a16:creationId xmlns:a16="http://schemas.microsoft.com/office/drawing/2014/main" id="{685DC789-441E-AD49-8F21-342ED42E3691}"/>
              </a:ext>
            </a:extLst>
          </p:cNvPr>
          <p:cNvSpPr>
            <a:spLocks noGrp="1"/>
          </p:cNvSpPr>
          <p:nvPr>
            <p:ph type="pic" idx="1"/>
          </p:nvPr>
        </p:nvSpPr>
        <p:spPr>
          <a:xfrm>
            <a:off x="3304283" y="1448224"/>
            <a:ext cx="3934778" cy="7147984"/>
          </a:xfrm>
        </p:spPr>
        <p:txBody>
          <a:bodyPr/>
          <a:lstStyle>
            <a:lvl1pPr marL="0" indent="0">
              <a:buNone/>
              <a:defRPr sz="4694"/>
            </a:lvl1pPr>
            <a:lvl2pPr marL="670544" indent="0">
              <a:buNone/>
              <a:defRPr sz="4106"/>
            </a:lvl2pPr>
            <a:lvl3pPr marL="1341087" indent="0">
              <a:buNone/>
              <a:defRPr sz="3520"/>
            </a:lvl3pPr>
            <a:lvl4pPr marL="2011629" indent="0">
              <a:buNone/>
              <a:defRPr sz="2934"/>
            </a:lvl4pPr>
            <a:lvl5pPr marL="2682173" indent="0">
              <a:buNone/>
              <a:defRPr sz="2934"/>
            </a:lvl5pPr>
            <a:lvl6pPr marL="3352716" indent="0">
              <a:buNone/>
              <a:defRPr sz="2934"/>
            </a:lvl6pPr>
            <a:lvl7pPr marL="4023260" indent="0">
              <a:buNone/>
              <a:defRPr sz="2934"/>
            </a:lvl7pPr>
            <a:lvl8pPr marL="4693802" indent="0">
              <a:buNone/>
              <a:defRPr sz="2934"/>
            </a:lvl8pPr>
            <a:lvl9pPr marL="5364346" indent="0">
              <a:buNone/>
              <a:defRPr sz="2934"/>
            </a:lvl9pPr>
          </a:lstStyle>
          <a:p>
            <a:endParaRPr lang="en-US"/>
          </a:p>
        </p:txBody>
      </p:sp>
      <p:sp>
        <p:nvSpPr>
          <p:cNvPr id="4" name="Text Placeholder 3">
            <a:extLst>
              <a:ext uri="{FF2B5EF4-FFF2-40B4-BE49-F238E27FC236}">
                <a16:creationId xmlns:a16="http://schemas.microsoft.com/office/drawing/2014/main" id="{32E0F9C8-87C3-0049-921D-BE15A6C74314}"/>
              </a:ext>
            </a:extLst>
          </p:cNvPr>
          <p:cNvSpPr>
            <a:spLocks noGrp="1"/>
          </p:cNvSpPr>
          <p:nvPr>
            <p:ph type="body" sz="half" idx="2"/>
          </p:nvPr>
        </p:nvSpPr>
        <p:spPr>
          <a:xfrm>
            <a:off x="535366" y="3017520"/>
            <a:ext cx="2506801" cy="5590329"/>
          </a:xfrm>
        </p:spPr>
        <p:txBody>
          <a:bodyPr/>
          <a:lstStyle>
            <a:lvl1pPr marL="0" indent="0">
              <a:buNone/>
              <a:defRPr sz="2346"/>
            </a:lvl1pPr>
            <a:lvl2pPr marL="670544" indent="0">
              <a:buNone/>
              <a:defRPr sz="2054"/>
            </a:lvl2pPr>
            <a:lvl3pPr marL="1341087" indent="0">
              <a:buNone/>
              <a:defRPr sz="1760"/>
            </a:lvl3pPr>
            <a:lvl4pPr marL="2011629" indent="0">
              <a:buNone/>
              <a:defRPr sz="1466"/>
            </a:lvl4pPr>
            <a:lvl5pPr marL="2682173" indent="0">
              <a:buNone/>
              <a:defRPr sz="1466"/>
            </a:lvl5pPr>
            <a:lvl6pPr marL="3352716" indent="0">
              <a:buNone/>
              <a:defRPr sz="1466"/>
            </a:lvl6pPr>
            <a:lvl7pPr marL="4023260" indent="0">
              <a:buNone/>
              <a:defRPr sz="1466"/>
            </a:lvl7pPr>
            <a:lvl8pPr marL="4693802" indent="0">
              <a:buNone/>
              <a:defRPr sz="1466"/>
            </a:lvl8pPr>
            <a:lvl9pPr marL="5364346" indent="0">
              <a:buNone/>
              <a:defRPr sz="1466"/>
            </a:lvl9pPr>
          </a:lstStyle>
          <a:p>
            <a:pPr lvl="0"/>
            <a:r>
              <a:rPr lang="en-US"/>
              <a:t>Click to edit Master text styles</a:t>
            </a:r>
          </a:p>
        </p:txBody>
      </p:sp>
      <p:sp>
        <p:nvSpPr>
          <p:cNvPr id="5" name="Date Placeholder 4">
            <a:extLst>
              <a:ext uri="{FF2B5EF4-FFF2-40B4-BE49-F238E27FC236}">
                <a16:creationId xmlns:a16="http://schemas.microsoft.com/office/drawing/2014/main" id="{9D9F25DE-8EAF-4B4F-95EB-B192D806C3A8}"/>
              </a:ext>
            </a:extLst>
          </p:cNvPr>
          <p:cNvSpPr>
            <a:spLocks noGrp="1"/>
          </p:cNvSpPr>
          <p:nvPr>
            <p:ph type="dt" sz="half" idx="10"/>
          </p:nvPr>
        </p:nvSpPr>
        <p:spPr/>
        <p:txBody>
          <a:bodyPr/>
          <a:lstStyle/>
          <a:p>
            <a:fld id="{3C5C0E9F-9F50-5449-968F-6AD34F924E02}" type="datetimeFigureOut">
              <a:rPr lang="en-US" smtClean="0"/>
              <a:t>6/22/2021</a:t>
            </a:fld>
            <a:endParaRPr lang="en-US"/>
          </a:p>
        </p:txBody>
      </p:sp>
      <p:sp>
        <p:nvSpPr>
          <p:cNvPr id="6" name="Footer Placeholder 5">
            <a:extLst>
              <a:ext uri="{FF2B5EF4-FFF2-40B4-BE49-F238E27FC236}">
                <a16:creationId xmlns:a16="http://schemas.microsoft.com/office/drawing/2014/main" id="{65A0796B-460E-9344-BFB0-66CB9ECB53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7F0D4C-C815-4B45-A86D-74575E91F900}"/>
              </a:ext>
            </a:extLst>
          </p:cNvPr>
          <p:cNvSpPr>
            <a:spLocks noGrp="1"/>
          </p:cNvSpPr>
          <p:nvPr>
            <p:ph type="sldNum" sz="quarter" idx="12"/>
          </p:nvPr>
        </p:nvSpPr>
        <p:spPr/>
        <p:txBody>
          <a:bodyPr/>
          <a:lstStyle/>
          <a:p>
            <a:fld id="{3BC1A129-35CA-41AF-87E8-6D47A6210D6E}" type="slidenum">
              <a:rPr lang="en-US" smtClean="0"/>
              <a:pPr/>
              <a:t>‹#›</a:t>
            </a:fld>
            <a:endParaRPr lang="en-US"/>
          </a:p>
        </p:txBody>
      </p:sp>
    </p:spTree>
    <p:extLst>
      <p:ext uri="{BB962C8B-B14F-4D97-AF65-F5344CB8AC3E}">
        <p14:creationId xmlns:p14="http://schemas.microsoft.com/office/powerpoint/2010/main" val="173292247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95EDA1-9F3F-1948-B69C-A55413069057}"/>
              </a:ext>
            </a:extLst>
          </p:cNvPr>
          <p:cNvSpPr>
            <a:spLocks noGrp="1"/>
          </p:cNvSpPr>
          <p:nvPr>
            <p:ph type="title"/>
          </p:nvPr>
        </p:nvSpPr>
        <p:spPr>
          <a:xfrm>
            <a:off x="534354" y="535518"/>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1198E6B-BC3E-C746-A8CD-C49E018679EA}"/>
              </a:ext>
            </a:extLst>
          </p:cNvPr>
          <p:cNvSpPr>
            <a:spLocks noGrp="1"/>
          </p:cNvSpPr>
          <p:nvPr>
            <p:ph type="body" idx="1"/>
          </p:nvPr>
        </p:nvSpPr>
        <p:spPr>
          <a:xfrm>
            <a:off x="534354"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C53B08-D56B-004A-AE63-DA994E9E0C44}"/>
              </a:ext>
            </a:extLst>
          </p:cNvPr>
          <p:cNvSpPr>
            <a:spLocks noGrp="1"/>
          </p:cNvSpPr>
          <p:nvPr>
            <p:ph type="dt" sz="half" idx="2"/>
          </p:nvPr>
        </p:nvSpPr>
        <p:spPr>
          <a:xfrm>
            <a:off x="534353" y="9322648"/>
            <a:ext cx="1748790" cy="535516"/>
          </a:xfrm>
          <a:prstGeom prst="rect">
            <a:avLst/>
          </a:prstGeom>
        </p:spPr>
        <p:txBody>
          <a:bodyPr vert="horz" lIns="91440" tIns="45720" rIns="91440" bIns="45720" rtlCol="0" anchor="ctr"/>
          <a:lstStyle>
            <a:lvl1pPr algn="l">
              <a:defRPr sz="1760">
                <a:solidFill>
                  <a:schemeClr val="tx1">
                    <a:tint val="75000"/>
                  </a:schemeClr>
                </a:solidFill>
              </a:defRPr>
            </a:lvl1pPr>
          </a:lstStyle>
          <a:p>
            <a:fld id="{3C5C0E9F-9F50-5449-968F-6AD34F924E02}" type="datetimeFigureOut">
              <a:rPr lang="en-US" smtClean="0"/>
              <a:t>6/22/2021</a:t>
            </a:fld>
            <a:endParaRPr lang="en-US"/>
          </a:p>
        </p:txBody>
      </p:sp>
      <p:sp>
        <p:nvSpPr>
          <p:cNvPr id="5" name="Footer Placeholder 4">
            <a:extLst>
              <a:ext uri="{FF2B5EF4-FFF2-40B4-BE49-F238E27FC236}">
                <a16:creationId xmlns:a16="http://schemas.microsoft.com/office/drawing/2014/main" id="{5D539A34-0F3E-4945-A473-A8561EA30582}"/>
              </a:ext>
            </a:extLst>
          </p:cNvPr>
          <p:cNvSpPr>
            <a:spLocks noGrp="1"/>
          </p:cNvSpPr>
          <p:nvPr>
            <p:ph type="ftr" sz="quarter" idx="3"/>
          </p:nvPr>
        </p:nvSpPr>
        <p:spPr>
          <a:xfrm>
            <a:off x="2574609" y="9322648"/>
            <a:ext cx="2623185" cy="535516"/>
          </a:xfrm>
          <a:prstGeom prst="rect">
            <a:avLst/>
          </a:prstGeom>
        </p:spPr>
        <p:txBody>
          <a:bodyPr vert="horz" lIns="91440" tIns="45720" rIns="91440" bIns="45720" rtlCol="0" anchor="ctr"/>
          <a:lstStyle>
            <a:lvl1pPr algn="ctr">
              <a:defRPr sz="176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C33055-22C6-1D45-B6B0-B2A8634567FF}"/>
              </a:ext>
            </a:extLst>
          </p:cNvPr>
          <p:cNvSpPr>
            <a:spLocks noGrp="1"/>
          </p:cNvSpPr>
          <p:nvPr>
            <p:ph type="sldNum" sz="quarter" idx="4"/>
          </p:nvPr>
        </p:nvSpPr>
        <p:spPr>
          <a:xfrm>
            <a:off x="5489258" y="9322648"/>
            <a:ext cx="1748790" cy="535516"/>
          </a:xfrm>
          <a:prstGeom prst="rect">
            <a:avLst/>
          </a:prstGeom>
        </p:spPr>
        <p:txBody>
          <a:bodyPr vert="horz" lIns="91440" tIns="45720" rIns="91440" bIns="45720" rtlCol="0" anchor="ctr"/>
          <a:lstStyle>
            <a:lvl1pPr algn="r">
              <a:defRPr sz="1760">
                <a:solidFill>
                  <a:schemeClr val="tx1">
                    <a:tint val="75000"/>
                  </a:schemeClr>
                </a:solidFill>
              </a:defRPr>
            </a:lvl1pPr>
          </a:lstStyle>
          <a:p>
            <a:fld id="{3BC1A129-35CA-41AF-87E8-6D47A6210D6E}" type="slidenum">
              <a:rPr lang="en-US" smtClean="0"/>
              <a:pPr/>
              <a:t>‹#›</a:t>
            </a:fld>
            <a:endParaRPr lang="en-US"/>
          </a:p>
        </p:txBody>
      </p:sp>
    </p:spTree>
    <p:extLst>
      <p:ext uri="{BB962C8B-B14F-4D97-AF65-F5344CB8AC3E}">
        <p14:creationId xmlns:p14="http://schemas.microsoft.com/office/powerpoint/2010/main" val="3957251711"/>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hf hdr="0" ftr="0" dt="0"/>
  <p:txStyles>
    <p:titleStyle>
      <a:lvl1pPr algn="l" defTabSz="1341087" rtl="0" eaLnBrk="1" latinLnBrk="0" hangingPunct="1">
        <a:lnSpc>
          <a:spcPct val="90000"/>
        </a:lnSpc>
        <a:spcBef>
          <a:spcPct val="0"/>
        </a:spcBef>
        <a:buNone/>
        <a:defRPr sz="6454" kern="1200">
          <a:solidFill>
            <a:schemeClr val="tx1"/>
          </a:solidFill>
          <a:latin typeface="+mj-lt"/>
          <a:ea typeface="+mj-ea"/>
          <a:cs typeface="+mj-cs"/>
        </a:defRPr>
      </a:lvl1pPr>
    </p:titleStyle>
    <p:bodyStyle>
      <a:lvl1pPr marL="335271" indent="-335271" algn="l" defTabSz="1341087" rtl="0" eaLnBrk="1" latinLnBrk="0" hangingPunct="1">
        <a:lnSpc>
          <a:spcPct val="90000"/>
        </a:lnSpc>
        <a:spcBef>
          <a:spcPts val="1466"/>
        </a:spcBef>
        <a:buFont typeface="Arial" panose="020B0604020202020204" pitchFamily="34" charset="0"/>
        <a:buChar char="•"/>
        <a:defRPr sz="4106" kern="1200">
          <a:solidFill>
            <a:schemeClr val="tx1"/>
          </a:solidFill>
          <a:latin typeface="+mn-lt"/>
          <a:ea typeface="+mn-ea"/>
          <a:cs typeface="+mn-cs"/>
        </a:defRPr>
      </a:lvl1pPr>
      <a:lvl2pPr marL="1005815" indent="-335271" algn="l" defTabSz="1341087" rtl="0" eaLnBrk="1" latinLnBrk="0" hangingPunct="1">
        <a:lnSpc>
          <a:spcPct val="90000"/>
        </a:lnSpc>
        <a:spcBef>
          <a:spcPts val="734"/>
        </a:spcBef>
        <a:buFont typeface="Arial" panose="020B0604020202020204" pitchFamily="34" charset="0"/>
        <a:buChar char="•"/>
        <a:defRPr sz="3520" kern="1200">
          <a:solidFill>
            <a:schemeClr val="tx1"/>
          </a:solidFill>
          <a:latin typeface="+mn-lt"/>
          <a:ea typeface="+mn-ea"/>
          <a:cs typeface="+mn-cs"/>
        </a:defRPr>
      </a:lvl2pPr>
      <a:lvl3pPr marL="1676358" indent="-335271" algn="l" defTabSz="1341087" rtl="0" eaLnBrk="1" latinLnBrk="0" hangingPunct="1">
        <a:lnSpc>
          <a:spcPct val="90000"/>
        </a:lnSpc>
        <a:spcBef>
          <a:spcPts val="734"/>
        </a:spcBef>
        <a:buFont typeface="Arial" panose="020B0604020202020204" pitchFamily="34" charset="0"/>
        <a:buChar char="•"/>
        <a:defRPr sz="2934" kern="1200">
          <a:solidFill>
            <a:schemeClr val="tx1"/>
          </a:solidFill>
          <a:latin typeface="+mn-lt"/>
          <a:ea typeface="+mn-ea"/>
          <a:cs typeface="+mn-cs"/>
        </a:defRPr>
      </a:lvl3pPr>
      <a:lvl4pPr marL="2346902"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4pPr>
      <a:lvl5pPr marL="3017444"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5pPr>
      <a:lvl6pPr marL="3687988"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6pPr>
      <a:lvl7pPr marL="4358531"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7pPr>
      <a:lvl8pPr marL="5029075"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8pPr>
      <a:lvl9pPr marL="5699617" indent="-335271" algn="l" defTabSz="1341087" rtl="0" eaLnBrk="1" latinLnBrk="0" hangingPunct="1">
        <a:lnSpc>
          <a:spcPct val="90000"/>
        </a:lnSpc>
        <a:spcBef>
          <a:spcPts val="734"/>
        </a:spcBef>
        <a:buFont typeface="Arial" panose="020B0604020202020204" pitchFamily="34" charset="0"/>
        <a:buChar char="•"/>
        <a:defRPr sz="2640" kern="1200">
          <a:solidFill>
            <a:schemeClr val="tx1"/>
          </a:solidFill>
          <a:latin typeface="+mn-lt"/>
          <a:ea typeface="+mn-ea"/>
          <a:cs typeface="+mn-cs"/>
        </a:defRPr>
      </a:lvl9pPr>
    </p:bodyStyle>
    <p:otherStyle>
      <a:defPPr>
        <a:defRPr lang="en-US"/>
      </a:defPPr>
      <a:lvl1pPr marL="0" algn="l" defTabSz="1341087" rtl="0" eaLnBrk="1" latinLnBrk="0" hangingPunct="1">
        <a:defRPr sz="2640" kern="1200">
          <a:solidFill>
            <a:schemeClr val="tx1"/>
          </a:solidFill>
          <a:latin typeface="+mn-lt"/>
          <a:ea typeface="+mn-ea"/>
          <a:cs typeface="+mn-cs"/>
        </a:defRPr>
      </a:lvl1pPr>
      <a:lvl2pPr marL="670544" algn="l" defTabSz="1341087" rtl="0" eaLnBrk="1" latinLnBrk="0" hangingPunct="1">
        <a:defRPr sz="2640" kern="1200">
          <a:solidFill>
            <a:schemeClr val="tx1"/>
          </a:solidFill>
          <a:latin typeface="+mn-lt"/>
          <a:ea typeface="+mn-ea"/>
          <a:cs typeface="+mn-cs"/>
        </a:defRPr>
      </a:lvl2pPr>
      <a:lvl3pPr marL="1341087" algn="l" defTabSz="1341087" rtl="0" eaLnBrk="1" latinLnBrk="0" hangingPunct="1">
        <a:defRPr sz="2640" kern="1200">
          <a:solidFill>
            <a:schemeClr val="tx1"/>
          </a:solidFill>
          <a:latin typeface="+mn-lt"/>
          <a:ea typeface="+mn-ea"/>
          <a:cs typeface="+mn-cs"/>
        </a:defRPr>
      </a:lvl3pPr>
      <a:lvl4pPr marL="2011629" algn="l" defTabSz="1341087" rtl="0" eaLnBrk="1" latinLnBrk="0" hangingPunct="1">
        <a:defRPr sz="2640" kern="1200">
          <a:solidFill>
            <a:schemeClr val="tx1"/>
          </a:solidFill>
          <a:latin typeface="+mn-lt"/>
          <a:ea typeface="+mn-ea"/>
          <a:cs typeface="+mn-cs"/>
        </a:defRPr>
      </a:lvl4pPr>
      <a:lvl5pPr marL="2682173" algn="l" defTabSz="1341087" rtl="0" eaLnBrk="1" latinLnBrk="0" hangingPunct="1">
        <a:defRPr sz="2640" kern="1200">
          <a:solidFill>
            <a:schemeClr val="tx1"/>
          </a:solidFill>
          <a:latin typeface="+mn-lt"/>
          <a:ea typeface="+mn-ea"/>
          <a:cs typeface="+mn-cs"/>
        </a:defRPr>
      </a:lvl5pPr>
      <a:lvl6pPr marL="3352716" algn="l" defTabSz="1341087" rtl="0" eaLnBrk="1" latinLnBrk="0" hangingPunct="1">
        <a:defRPr sz="2640" kern="1200">
          <a:solidFill>
            <a:schemeClr val="tx1"/>
          </a:solidFill>
          <a:latin typeface="+mn-lt"/>
          <a:ea typeface="+mn-ea"/>
          <a:cs typeface="+mn-cs"/>
        </a:defRPr>
      </a:lvl6pPr>
      <a:lvl7pPr marL="4023260" algn="l" defTabSz="1341087" rtl="0" eaLnBrk="1" latinLnBrk="0" hangingPunct="1">
        <a:defRPr sz="2640" kern="1200">
          <a:solidFill>
            <a:schemeClr val="tx1"/>
          </a:solidFill>
          <a:latin typeface="+mn-lt"/>
          <a:ea typeface="+mn-ea"/>
          <a:cs typeface="+mn-cs"/>
        </a:defRPr>
      </a:lvl7pPr>
      <a:lvl8pPr marL="4693802" algn="l" defTabSz="1341087" rtl="0" eaLnBrk="1" latinLnBrk="0" hangingPunct="1">
        <a:defRPr sz="2640" kern="1200">
          <a:solidFill>
            <a:schemeClr val="tx1"/>
          </a:solidFill>
          <a:latin typeface="+mn-lt"/>
          <a:ea typeface="+mn-ea"/>
          <a:cs typeface="+mn-cs"/>
        </a:defRPr>
      </a:lvl8pPr>
      <a:lvl9pPr marL="5364346" algn="l" defTabSz="1341087" rtl="0" eaLnBrk="1" latinLnBrk="0" hangingPunct="1">
        <a:defRPr sz="2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 Id="rId9" Type="http://schemas.microsoft.com/office/2007/relationships/hdphoto" Target="../media/hdphoto3.wdp"/></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0.png"/><Relationship Id="rId7"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4.png"/><Relationship Id="rId11" Type="http://schemas.microsoft.com/office/2007/relationships/hdphoto" Target="../media/hdphoto4.wdp"/><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74BE2C27-9D4B-4021-9967-9C593BE368C9}"/>
              </a:ext>
            </a:extLst>
          </p:cNvPr>
          <p:cNvPicPr>
            <a:picLocks noChangeAspect="1"/>
          </p:cNvPicPr>
          <p:nvPr/>
        </p:nvPicPr>
        <p:blipFill rotWithShape="1">
          <a:blip r:embed="rId2">
            <a:alphaModFix amt="50000"/>
          </a:blip>
          <a:srcRect l="2043" t="81829" r="32481" b="9085"/>
          <a:stretch/>
        </p:blipFill>
        <p:spPr>
          <a:xfrm>
            <a:off x="0" y="-21604"/>
            <a:ext cx="7772400" cy="634670"/>
          </a:xfrm>
          <a:prstGeom prst="rect">
            <a:avLst/>
          </a:prstGeom>
        </p:spPr>
      </p:pic>
      <p:pic>
        <p:nvPicPr>
          <p:cNvPr id="32" name="Picture 31">
            <a:extLst>
              <a:ext uri="{FF2B5EF4-FFF2-40B4-BE49-F238E27FC236}">
                <a16:creationId xmlns:a16="http://schemas.microsoft.com/office/drawing/2014/main" id="{3B22C78A-4C7F-4BB4-976C-BFBB1B8C7F2E}"/>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t="423" b="423"/>
          <a:stretch/>
        </p:blipFill>
        <p:spPr>
          <a:xfrm>
            <a:off x="0" y="608874"/>
            <a:ext cx="7772400" cy="634670"/>
          </a:xfrm>
          <a:prstGeom prst="rect">
            <a:avLst/>
          </a:prstGeom>
        </p:spPr>
      </p:pic>
      <p:sp>
        <p:nvSpPr>
          <p:cNvPr id="15" name="Rectangle 14">
            <a:extLst>
              <a:ext uri="{FF2B5EF4-FFF2-40B4-BE49-F238E27FC236}">
                <a16:creationId xmlns:a16="http://schemas.microsoft.com/office/drawing/2014/main" id="{03C92836-7CC6-1A4C-81D8-DD88E19B9601}"/>
              </a:ext>
            </a:extLst>
          </p:cNvPr>
          <p:cNvSpPr/>
          <p:nvPr/>
        </p:nvSpPr>
        <p:spPr>
          <a:xfrm>
            <a:off x="382006" y="1241493"/>
            <a:ext cx="7390394" cy="881129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182880" rIns="182880" bIns="182880" numCol="1" rtlCol="0" anchor="t" anchorCtr="0">
            <a:noAutofit/>
          </a:bodyPr>
          <a:lstStyle/>
          <a:p>
            <a:pPr marL="458788" indent="-450850">
              <a:spcAft>
                <a:spcPts val="400"/>
              </a:spcAft>
            </a:pPr>
            <a:r>
              <a:rPr lang="en-GB" sz="1800" b="1" dirty="0">
                <a:solidFill>
                  <a:schemeClr val="bg1"/>
                </a:solidFill>
              </a:rPr>
              <a:t>1.	What is dolutegravir (DTG)?</a:t>
            </a:r>
          </a:p>
          <a:p>
            <a:pPr marL="458788">
              <a:spcBef>
                <a:spcPts val="220"/>
              </a:spcBef>
              <a:spcAft>
                <a:spcPts val="400"/>
              </a:spcAft>
            </a:pPr>
            <a:r>
              <a:rPr lang="en-GB" sz="1200" dirty="0">
                <a:solidFill>
                  <a:schemeClr val="bg1"/>
                </a:solidFill>
              </a:rPr>
              <a:t>Dolutegravir (DTG) is an antiretroviral (ARV) drug that is safe, very effective at controlling HIV, has few side effects, and, if taken every day, can keep working for a long period of time. </a:t>
            </a:r>
            <a:r>
              <a:rPr lang="en-GB" sz="1200" b="1" dirty="0">
                <a:solidFill>
                  <a:schemeClr val="bg1"/>
                </a:solidFill>
              </a:rPr>
              <a:t>X’s Ministry of Health </a:t>
            </a:r>
            <a:r>
              <a:rPr lang="en-GB" sz="1200" dirty="0">
                <a:solidFill>
                  <a:schemeClr val="bg1"/>
                </a:solidFill>
              </a:rPr>
              <a:t>recommends DTG for HIV treatment.</a:t>
            </a:r>
          </a:p>
          <a:p>
            <a:pPr marL="342900" lvl="0" indent="-334963">
              <a:spcBef>
                <a:spcPts val="220"/>
              </a:spcBef>
              <a:spcAft>
                <a:spcPts val="400"/>
              </a:spcAft>
              <a:defRPr/>
            </a:pPr>
            <a:endParaRPr lang="en-GB" sz="1800" b="1" dirty="0">
              <a:solidFill>
                <a:schemeClr val="bg1"/>
              </a:solidFill>
            </a:endParaRPr>
          </a:p>
          <a:p>
            <a:pPr marL="458788" lvl="0" indent="-450850">
              <a:spcBef>
                <a:spcPts val="220"/>
              </a:spcBef>
              <a:spcAft>
                <a:spcPts val="400"/>
              </a:spcAft>
              <a:defRPr/>
            </a:pPr>
            <a:r>
              <a:rPr lang="en-GB" sz="1800" b="1" dirty="0">
                <a:solidFill>
                  <a:schemeClr val="bg1"/>
                </a:solidFill>
              </a:rPr>
              <a:t>2.	What is </a:t>
            </a:r>
            <a:r>
              <a:rPr lang="en-GB" sz="1800" b="1" dirty="0" err="1">
                <a:solidFill>
                  <a:schemeClr val="bg1"/>
                </a:solidFill>
              </a:rPr>
              <a:t>pDTG</a:t>
            </a:r>
            <a:r>
              <a:rPr lang="en-GB" sz="1800" b="1" dirty="0">
                <a:solidFill>
                  <a:schemeClr val="bg1"/>
                </a:solidFill>
              </a:rPr>
              <a:t>?</a:t>
            </a:r>
          </a:p>
          <a:p>
            <a:pPr marL="458788" lvl="0">
              <a:spcBef>
                <a:spcPts val="220"/>
              </a:spcBef>
              <a:spcAft>
                <a:spcPts val="400"/>
              </a:spcAft>
              <a:defRPr/>
            </a:pPr>
            <a:r>
              <a:rPr lang="en-GB" sz="1200" dirty="0">
                <a:solidFill>
                  <a:schemeClr val="bg1"/>
                </a:solidFill>
              </a:rPr>
              <a:t>Paediatric dolutegravir 10 mg dispersible, scored tablets </a:t>
            </a:r>
            <a:br>
              <a:rPr lang="en-GB" sz="1200" dirty="0">
                <a:solidFill>
                  <a:schemeClr val="bg1"/>
                </a:solidFill>
              </a:rPr>
            </a:br>
            <a:r>
              <a:rPr lang="en-GB" sz="1200" dirty="0">
                <a:solidFill>
                  <a:schemeClr val="bg1"/>
                </a:solidFill>
              </a:rPr>
              <a:t>(also known as ‘peds DTG’ or ‘</a:t>
            </a:r>
            <a:r>
              <a:rPr lang="en-GB" sz="1200" dirty="0" err="1">
                <a:solidFill>
                  <a:schemeClr val="bg1"/>
                </a:solidFill>
              </a:rPr>
              <a:t>pDTG</a:t>
            </a:r>
            <a:r>
              <a:rPr lang="en-GB" sz="1200" dirty="0">
                <a:solidFill>
                  <a:schemeClr val="bg1"/>
                </a:solidFill>
              </a:rPr>
              <a:t>’) is a new DTG product</a:t>
            </a:r>
            <a:br>
              <a:rPr lang="en-GB" sz="1200" dirty="0">
                <a:solidFill>
                  <a:schemeClr val="bg1"/>
                </a:solidFill>
              </a:rPr>
            </a:br>
            <a:r>
              <a:rPr lang="en-GB" sz="1200" dirty="0">
                <a:solidFill>
                  <a:schemeClr val="bg1"/>
                </a:solidFill>
              </a:rPr>
              <a:t>that can be given to children with HIV who are one month and</a:t>
            </a:r>
            <a:br>
              <a:rPr lang="en-GB" sz="1200" dirty="0">
                <a:solidFill>
                  <a:schemeClr val="bg1"/>
                </a:solidFill>
              </a:rPr>
            </a:br>
            <a:r>
              <a:rPr lang="en-GB" sz="1200" dirty="0">
                <a:solidFill>
                  <a:schemeClr val="bg1"/>
                </a:solidFill>
              </a:rPr>
              <a:t>older and weigh between 3 and 20 kg. Until now, DTG has only been </a:t>
            </a:r>
            <a:br>
              <a:rPr lang="en-GB" sz="1200" dirty="0">
                <a:solidFill>
                  <a:schemeClr val="bg1"/>
                </a:solidFill>
              </a:rPr>
            </a:br>
            <a:r>
              <a:rPr lang="en-GB" sz="1200" dirty="0">
                <a:solidFill>
                  <a:schemeClr val="bg1"/>
                </a:solidFill>
              </a:rPr>
              <a:t>available for adults, adolescents, and children who weigh at least 20 kg because products did not exist yet for the youngest children. </a:t>
            </a:r>
            <a:r>
              <a:rPr lang="en-GB" sz="1200" dirty="0" err="1">
                <a:solidFill>
                  <a:schemeClr val="bg1"/>
                </a:solidFill>
              </a:rPr>
              <a:t>pDTG</a:t>
            </a:r>
            <a:r>
              <a:rPr lang="en-GB" sz="1200" dirty="0">
                <a:solidFill>
                  <a:schemeClr val="bg1"/>
                </a:solidFill>
              </a:rPr>
              <a:t> is much easier to administer and offers many benefits for children compared to other ARVs.</a:t>
            </a:r>
          </a:p>
          <a:p>
            <a:pPr marL="461963" lvl="0" indent="-454025">
              <a:spcBef>
                <a:spcPts val="220"/>
              </a:spcBef>
              <a:spcAft>
                <a:spcPts val="400"/>
              </a:spcAft>
            </a:pPr>
            <a:endParaRPr lang="en-GB" sz="1800" b="1" dirty="0">
              <a:solidFill>
                <a:schemeClr val="bg1"/>
              </a:solidFill>
            </a:endParaRPr>
          </a:p>
          <a:p>
            <a:pPr marL="461963" lvl="0" indent="-454025">
              <a:spcBef>
                <a:spcPts val="220"/>
              </a:spcBef>
              <a:spcAft>
                <a:spcPts val="400"/>
              </a:spcAft>
            </a:pPr>
            <a:r>
              <a:rPr lang="en-GB" sz="1800" b="1" dirty="0">
                <a:solidFill>
                  <a:schemeClr val="bg1"/>
                </a:solidFill>
              </a:rPr>
              <a:t>3.	What are the benefits of </a:t>
            </a:r>
            <a:r>
              <a:rPr lang="en-GB" sz="1800" b="1" dirty="0" err="1">
                <a:solidFill>
                  <a:schemeClr val="bg1"/>
                </a:solidFill>
              </a:rPr>
              <a:t>pDTG</a:t>
            </a:r>
            <a:r>
              <a:rPr lang="en-GB" sz="1800" b="1" dirty="0">
                <a:solidFill>
                  <a:schemeClr val="bg1"/>
                </a:solidFill>
              </a:rPr>
              <a:t>?</a:t>
            </a:r>
          </a:p>
          <a:p>
            <a:pPr marL="461963" lvl="0">
              <a:spcBef>
                <a:spcPts val="220"/>
              </a:spcBef>
              <a:spcAft>
                <a:spcPts val="400"/>
              </a:spcAft>
            </a:pPr>
            <a:r>
              <a:rPr lang="en-GB" sz="1200" dirty="0" err="1">
                <a:solidFill>
                  <a:schemeClr val="bg1"/>
                </a:solidFill>
              </a:rPr>
              <a:t>pDTG</a:t>
            </a:r>
            <a:r>
              <a:rPr lang="en-GB" sz="1200" dirty="0">
                <a:solidFill>
                  <a:schemeClr val="bg1"/>
                </a:solidFill>
              </a:rPr>
              <a:t> has many more benefits than other ARVs: </a:t>
            </a:r>
            <a:endParaRPr lang="en-GB" sz="1200" b="1" dirty="0">
              <a:solidFill>
                <a:schemeClr val="bg1"/>
              </a:solidFill>
            </a:endParaRPr>
          </a:p>
          <a:p>
            <a:pPr marL="685800" lvl="0" indent="-223838">
              <a:spcAft>
                <a:spcPts val="400"/>
              </a:spcAft>
              <a:buFont typeface="Arial" panose="020B0604020202020204" pitchFamily="34" charset="0"/>
              <a:buChar char="•"/>
            </a:pPr>
            <a:r>
              <a:rPr lang="en-GB" sz="1200" b="1" u="sng" dirty="0">
                <a:solidFill>
                  <a:schemeClr val="bg1"/>
                </a:solidFill>
              </a:rPr>
              <a:t>Rapid viral load suppression</a:t>
            </a:r>
            <a:r>
              <a:rPr lang="en-GB" sz="1200" dirty="0">
                <a:solidFill>
                  <a:schemeClr val="bg1"/>
                </a:solidFill>
              </a:rPr>
              <a:t>: </a:t>
            </a:r>
            <a:r>
              <a:rPr lang="en-GB" sz="1200" dirty="0" err="1">
                <a:solidFill>
                  <a:schemeClr val="bg1"/>
                </a:solidFill>
              </a:rPr>
              <a:t>pDTG</a:t>
            </a:r>
            <a:r>
              <a:rPr lang="en-GB" sz="1200" dirty="0">
                <a:solidFill>
                  <a:schemeClr val="bg1"/>
                </a:solidFill>
              </a:rPr>
              <a:t> lowers the amount of virus in your child’s body more quickly than other drugs, which means your child will be healthier sooner.</a:t>
            </a:r>
          </a:p>
          <a:p>
            <a:pPr marL="685800" lvl="0" indent="-223838">
              <a:spcAft>
                <a:spcPts val="400"/>
              </a:spcAft>
              <a:buFont typeface="Arial" panose="020B0604020202020204" pitchFamily="34" charset="0"/>
              <a:buChar char="•"/>
            </a:pPr>
            <a:r>
              <a:rPr lang="en-GB" sz="1200" b="1" u="sng" dirty="0">
                <a:solidFill>
                  <a:schemeClr val="bg1"/>
                </a:solidFill>
              </a:rPr>
              <a:t>Much lower risk of developing drug resistance</a:t>
            </a:r>
            <a:r>
              <a:rPr lang="en-GB" sz="1200" dirty="0">
                <a:solidFill>
                  <a:schemeClr val="bg1"/>
                </a:solidFill>
              </a:rPr>
              <a:t>: The virus is less likely to develop resistance to </a:t>
            </a:r>
            <a:r>
              <a:rPr lang="en-GB" sz="1200" dirty="0" err="1">
                <a:solidFill>
                  <a:schemeClr val="bg1"/>
                </a:solidFill>
              </a:rPr>
              <a:t>pDTG</a:t>
            </a:r>
            <a:r>
              <a:rPr lang="en-GB" sz="1200" dirty="0">
                <a:solidFill>
                  <a:schemeClr val="bg1"/>
                </a:solidFill>
              </a:rPr>
              <a:t>, which means it will work better for a longer period of time.</a:t>
            </a:r>
          </a:p>
          <a:p>
            <a:pPr marL="685800" lvl="0" indent="-223838">
              <a:spcAft>
                <a:spcPts val="400"/>
              </a:spcAft>
              <a:buFont typeface="Arial" panose="020B0604020202020204" pitchFamily="34" charset="0"/>
              <a:buChar char="•"/>
            </a:pPr>
            <a:r>
              <a:rPr lang="en-GB" sz="1200" b="1" u="sng" dirty="0">
                <a:solidFill>
                  <a:schemeClr val="bg1"/>
                </a:solidFill>
              </a:rPr>
              <a:t>Few side effects</a:t>
            </a:r>
            <a:r>
              <a:rPr lang="en-GB" sz="1200" dirty="0">
                <a:solidFill>
                  <a:schemeClr val="bg1"/>
                </a:solidFill>
              </a:rPr>
              <a:t>: </a:t>
            </a:r>
            <a:r>
              <a:rPr lang="en-GB" sz="1200" dirty="0" err="1">
                <a:solidFill>
                  <a:schemeClr val="bg1"/>
                </a:solidFill>
              </a:rPr>
              <a:t>pDTG</a:t>
            </a:r>
            <a:r>
              <a:rPr lang="en-GB" sz="1200" dirty="0">
                <a:solidFill>
                  <a:schemeClr val="bg1"/>
                </a:solidFill>
              </a:rPr>
              <a:t> had very few side effects which allows your child to take </a:t>
            </a:r>
            <a:r>
              <a:rPr lang="en-GB" sz="1200" dirty="0" err="1">
                <a:solidFill>
                  <a:schemeClr val="bg1"/>
                </a:solidFill>
              </a:rPr>
              <a:t>pDTG</a:t>
            </a:r>
            <a:r>
              <a:rPr lang="en-GB" sz="1200" dirty="0">
                <a:solidFill>
                  <a:schemeClr val="bg1"/>
                </a:solidFill>
              </a:rPr>
              <a:t> every day, be comfortable, and stay healthy. </a:t>
            </a:r>
          </a:p>
          <a:p>
            <a:pPr marL="685800" lvl="0" indent="-223838">
              <a:spcAft>
                <a:spcPts val="400"/>
              </a:spcAft>
              <a:buFont typeface="Arial" panose="020B0604020202020204" pitchFamily="34" charset="0"/>
              <a:buChar char="•"/>
            </a:pPr>
            <a:r>
              <a:rPr lang="en-GB" sz="1200" b="1" u="sng" dirty="0">
                <a:solidFill>
                  <a:schemeClr val="bg1"/>
                </a:solidFill>
              </a:rPr>
              <a:t>Few drug interactions</a:t>
            </a:r>
            <a:r>
              <a:rPr lang="en-GB" sz="1200" dirty="0">
                <a:solidFill>
                  <a:schemeClr val="bg1"/>
                </a:solidFill>
              </a:rPr>
              <a:t>: </a:t>
            </a:r>
            <a:r>
              <a:rPr lang="en-GB" sz="1200" dirty="0" err="1">
                <a:solidFill>
                  <a:schemeClr val="bg1"/>
                </a:solidFill>
              </a:rPr>
              <a:t>pDTG</a:t>
            </a:r>
            <a:r>
              <a:rPr lang="en-GB" sz="1200" dirty="0">
                <a:solidFill>
                  <a:schemeClr val="bg1"/>
                </a:solidFill>
              </a:rPr>
              <a:t> is safe to take with most other medications, so if your child is taking medicine for something else, it likely will not affect HIV treatment. You should still always inform your child’s doctor of any medications your child is taking to make sure they are safe.</a:t>
            </a:r>
          </a:p>
          <a:p>
            <a:pPr marL="685800" lvl="0" indent="-223838">
              <a:spcAft>
                <a:spcPts val="400"/>
              </a:spcAft>
              <a:buFont typeface="Arial" panose="020B0604020202020204" pitchFamily="34" charset="0"/>
              <a:buChar char="•"/>
            </a:pPr>
            <a:r>
              <a:rPr lang="en-GB" sz="1200" b="1" u="sng" dirty="0">
                <a:solidFill>
                  <a:schemeClr val="bg1"/>
                </a:solidFill>
              </a:rPr>
              <a:t>Easier to administer</a:t>
            </a:r>
            <a:r>
              <a:rPr lang="en-GB" sz="1200" dirty="0">
                <a:solidFill>
                  <a:schemeClr val="bg1"/>
                </a:solidFill>
              </a:rPr>
              <a:t>: </a:t>
            </a:r>
            <a:r>
              <a:rPr lang="en-GB" sz="1200" dirty="0" err="1">
                <a:solidFill>
                  <a:schemeClr val="bg1"/>
                </a:solidFill>
              </a:rPr>
              <a:t>pDTG</a:t>
            </a:r>
            <a:r>
              <a:rPr lang="en-GB" sz="1200" dirty="0">
                <a:solidFill>
                  <a:schemeClr val="bg1"/>
                </a:solidFill>
              </a:rPr>
              <a:t> only has to be taken once daily. It can be dissolved in a small amount of clean water and it tastes like strawberry cream. This makes </a:t>
            </a:r>
            <a:r>
              <a:rPr lang="en-GB" sz="1200" dirty="0" err="1">
                <a:solidFill>
                  <a:schemeClr val="bg1"/>
                </a:solidFill>
              </a:rPr>
              <a:t>pDTG</a:t>
            </a:r>
            <a:r>
              <a:rPr lang="en-GB" sz="1200" dirty="0">
                <a:solidFill>
                  <a:schemeClr val="bg1"/>
                </a:solidFill>
              </a:rPr>
              <a:t> easier to give to your child than other ARVs. </a:t>
            </a:r>
          </a:p>
          <a:p>
            <a:pPr marL="342900" lvl="0" indent="-334963">
              <a:spcBef>
                <a:spcPts val="220"/>
              </a:spcBef>
              <a:spcAft>
                <a:spcPts val="400"/>
              </a:spcAft>
            </a:pPr>
            <a:endParaRPr lang="en-GB" sz="1800" b="1" dirty="0">
              <a:solidFill>
                <a:schemeClr val="bg1"/>
              </a:solidFill>
            </a:endParaRPr>
          </a:p>
          <a:p>
            <a:pPr marL="461963" lvl="0" indent="-454025">
              <a:spcBef>
                <a:spcPts val="220"/>
              </a:spcBef>
              <a:spcAft>
                <a:spcPts val="400"/>
              </a:spcAft>
            </a:pPr>
            <a:r>
              <a:rPr lang="en-GB" sz="1800" b="1" dirty="0">
                <a:solidFill>
                  <a:schemeClr val="bg1"/>
                </a:solidFill>
              </a:rPr>
              <a:t>4.	What does it mean for </a:t>
            </a:r>
            <a:r>
              <a:rPr lang="en-GB" sz="1800" b="1" dirty="0" err="1">
                <a:solidFill>
                  <a:schemeClr val="bg1"/>
                </a:solidFill>
              </a:rPr>
              <a:t>pDTG</a:t>
            </a:r>
            <a:r>
              <a:rPr lang="en-GB" sz="1800" b="1" dirty="0">
                <a:solidFill>
                  <a:schemeClr val="bg1"/>
                </a:solidFill>
              </a:rPr>
              <a:t> to be dispersible &amp; scored?</a:t>
            </a:r>
          </a:p>
          <a:p>
            <a:pPr marL="461963" lvl="0">
              <a:spcBef>
                <a:spcPts val="220"/>
              </a:spcBef>
              <a:spcAft>
                <a:spcPts val="400"/>
              </a:spcAft>
            </a:pPr>
            <a:r>
              <a:rPr lang="en-GB" sz="1200" dirty="0">
                <a:solidFill>
                  <a:schemeClr val="bg1"/>
                </a:solidFill>
              </a:rPr>
              <a:t>‘Dispersible’ means </a:t>
            </a:r>
            <a:r>
              <a:rPr lang="en-GB" sz="1200" dirty="0" err="1">
                <a:solidFill>
                  <a:schemeClr val="bg1"/>
                </a:solidFill>
              </a:rPr>
              <a:t>pDTG</a:t>
            </a:r>
            <a:r>
              <a:rPr lang="en-GB" sz="1200" dirty="0">
                <a:solidFill>
                  <a:schemeClr val="bg1"/>
                </a:solidFill>
              </a:rPr>
              <a:t> can be dissolved in clean water. ‘Scored’ means that </a:t>
            </a:r>
            <a:r>
              <a:rPr lang="en-GB" sz="1200" dirty="0" err="1">
                <a:solidFill>
                  <a:schemeClr val="bg1"/>
                </a:solidFill>
              </a:rPr>
              <a:t>pDTG</a:t>
            </a:r>
            <a:r>
              <a:rPr lang="en-GB" sz="1200" dirty="0">
                <a:solidFill>
                  <a:schemeClr val="bg1"/>
                </a:solidFill>
              </a:rPr>
              <a:t> is marked at the centre and can be easily broken in half if needed for the correct dosing.</a:t>
            </a:r>
            <a:endParaRPr lang="en-US" sz="1200" dirty="0">
              <a:solidFill>
                <a:schemeClr val="bg1"/>
              </a:solidFill>
            </a:endParaRPr>
          </a:p>
          <a:p>
            <a:pPr marL="342900" lvl="0" indent="-334963">
              <a:spcBef>
                <a:spcPts val="220"/>
              </a:spcBef>
              <a:spcAft>
                <a:spcPts val="400"/>
              </a:spcAft>
              <a:defRPr/>
            </a:pPr>
            <a:endParaRPr lang="en-GB" sz="1200" dirty="0">
              <a:solidFill>
                <a:srgbClr val="FFFFFF"/>
              </a:solidFill>
            </a:endParaRPr>
          </a:p>
          <a:p>
            <a:pPr marL="342900" lvl="0" indent="-334963">
              <a:spcBef>
                <a:spcPts val="220"/>
              </a:spcBef>
              <a:spcAft>
                <a:spcPts val="400"/>
              </a:spcAft>
            </a:pPr>
            <a:endParaRPr lang="en-US" sz="1200" dirty="0">
              <a:solidFill>
                <a:srgbClr val="FFFFFF"/>
              </a:solidFill>
            </a:endParaRPr>
          </a:p>
          <a:p>
            <a:pPr marL="458788" lvl="0">
              <a:spcBef>
                <a:spcPts val="220"/>
              </a:spcBef>
              <a:spcAft>
                <a:spcPts val="400"/>
              </a:spcAft>
              <a:defRPr/>
            </a:pPr>
            <a:endParaRPr lang="en-GB" sz="1200" dirty="0">
              <a:solidFill>
                <a:schemeClr val="bg1"/>
              </a:solidFill>
            </a:endParaRPr>
          </a:p>
        </p:txBody>
      </p:sp>
      <p:sp>
        <p:nvSpPr>
          <p:cNvPr id="18" name="Rectangle 17">
            <a:extLst>
              <a:ext uri="{FF2B5EF4-FFF2-40B4-BE49-F238E27FC236}">
                <a16:creationId xmlns:a16="http://schemas.microsoft.com/office/drawing/2014/main" id="{D7CF5CD8-2080-A349-9468-2C87667FB636}"/>
              </a:ext>
            </a:extLst>
          </p:cNvPr>
          <p:cNvSpPr/>
          <p:nvPr/>
        </p:nvSpPr>
        <p:spPr>
          <a:xfrm>
            <a:off x="8174808" y="1304680"/>
            <a:ext cx="1995155" cy="125380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sz="1800" dirty="0">
                <a:solidFill>
                  <a:schemeClr val="tx1"/>
                </a:solidFill>
              </a:rPr>
              <a:t>Replace text:</a:t>
            </a:r>
            <a:br>
              <a:rPr lang="en-US" sz="1800" dirty="0">
                <a:solidFill>
                  <a:schemeClr val="tx1"/>
                </a:solidFill>
              </a:rPr>
            </a:br>
            <a:r>
              <a:rPr lang="en-US" sz="1800" dirty="0">
                <a:solidFill>
                  <a:schemeClr val="tx1"/>
                </a:solidFill>
              </a:rPr>
              <a:t>‘X’s Ministry of Health’</a:t>
            </a:r>
          </a:p>
        </p:txBody>
      </p:sp>
      <p:sp>
        <p:nvSpPr>
          <p:cNvPr id="3" name="Rectangle 2">
            <a:extLst>
              <a:ext uri="{FF2B5EF4-FFF2-40B4-BE49-F238E27FC236}">
                <a16:creationId xmlns:a16="http://schemas.microsoft.com/office/drawing/2014/main" id="{43495B81-DCD3-964F-9E28-6AE4936A78FE}"/>
              </a:ext>
            </a:extLst>
          </p:cNvPr>
          <p:cNvSpPr/>
          <p:nvPr/>
        </p:nvSpPr>
        <p:spPr>
          <a:xfrm>
            <a:off x="0" y="2"/>
            <a:ext cx="7772400" cy="1219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US" sz="2600" b="1" dirty="0">
              <a:solidFill>
                <a:schemeClr val="tx2"/>
              </a:solidFill>
            </a:endParaRPr>
          </a:p>
        </p:txBody>
      </p:sp>
      <p:pic>
        <p:nvPicPr>
          <p:cNvPr id="21" name="Picture 20">
            <a:extLst>
              <a:ext uri="{FF2B5EF4-FFF2-40B4-BE49-F238E27FC236}">
                <a16:creationId xmlns:a16="http://schemas.microsoft.com/office/drawing/2014/main" id="{B64A1605-1687-42D0-B57D-7DD3188FABAF}"/>
              </a:ext>
            </a:extLst>
          </p:cNvPr>
          <p:cNvPicPr>
            <a:picLocks noChangeAspect="1"/>
          </p:cNvPicPr>
          <p:nvPr/>
        </p:nvPicPr>
        <p:blipFill>
          <a:blip r:embed="rId4" cstate="hqprint">
            <a:duotone>
              <a:schemeClr val="accent1">
                <a:shade val="45000"/>
                <a:satMod val="135000"/>
              </a:schemeClr>
              <a:prstClr val="white"/>
            </a:duotone>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2183389" y="9178578"/>
            <a:ext cx="381968" cy="690484"/>
          </a:xfrm>
          <a:prstGeom prst="rect">
            <a:avLst/>
          </a:prstGeom>
          <a:effectLst>
            <a:outerShdw blurRad="50800" dist="38100" dir="8100000" algn="tr" rotWithShape="0">
              <a:prstClr val="black">
                <a:alpha val="40000"/>
              </a:prstClr>
            </a:outerShdw>
          </a:effectLst>
        </p:spPr>
      </p:pic>
      <p:grpSp>
        <p:nvGrpSpPr>
          <p:cNvPr id="6" name="Group 5">
            <a:extLst>
              <a:ext uri="{FF2B5EF4-FFF2-40B4-BE49-F238E27FC236}">
                <a16:creationId xmlns:a16="http://schemas.microsoft.com/office/drawing/2014/main" id="{0C4831B2-A1CD-1246-80FA-1D92FF2ED992}"/>
              </a:ext>
            </a:extLst>
          </p:cNvPr>
          <p:cNvGrpSpPr/>
          <p:nvPr/>
        </p:nvGrpSpPr>
        <p:grpSpPr>
          <a:xfrm rot="5400000">
            <a:off x="5055269" y="9356255"/>
            <a:ext cx="687158" cy="315676"/>
            <a:chOff x="4272044" y="9299563"/>
            <a:chExt cx="831461" cy="381968"/>
          </a:xfrm>
        </p:grpSpPr>
        <p:pic>
          <p:nvPicPr>
            <p:cNvPr id="22" name="Picture 21">
              <a:extLst>
                <a:ext uri="{FF2B5EF4-FFF2-40B4-BE49-F238E27FC236}">
                  <a16:creationId xmlns:a16="http://schemas.microsoft.com/office/drawing/2014/main" id="{6A5DCA22-F419-427F-B52D-74A5E872D377}"/>
                </a:ext>
              </a:extLst>
            </p:cNvPr>
            <p:cNvPicPr>
              <a:picLocks noChangeAspect="1"/>
            </p:cNvPicPr>
            <p:nvPr/>
          </p:nvPicPr>
          <p:blipFill>
            <a:blip r:embed="rId6" cstate="hqprint">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rot="16200000">
              <a:off x="4738677" y="9316703"/>
              <a:ext cx="381968" cy="347688"/>
            </a:xfrm>
            <a:prstGeom prst="rect">
              <a:avLst/>
            </a:prstGeom>
            <a:effectLst>
              <a:outerShdw blurRad="50800" dist="38100" dir="8100000" algn="tr" rotWithShape="0">
                <a:prstClr val="black">
                  <a:alpha val="40000"/>
                </a:prstClr>
              </a:outerShdw>
            </a:effectLst>
          </p:spPr>
        </p:pic>
        <p:pic>
          <p:nvPicPr>
            <p:cNvPr id="23" name="Picture 22">
              <a:extLst>
                <a:ext uri="{FF2B5EF4-FFF2-40B4-BE49-F238E27FC236}">
                  <a16:creationId xmlns:a16="http://schemas.microsoft.com/office/drawing/2014/main" id="{B3ED4EA6-40F2-43FA-88E6-6F7A1A5DB758}"/>
                </a:ext>
              </a:extLst>
            </p:cNvPr>
            <p:cNvPicPr>
              <a:picLocks noChangeAspect="1"/>
            </p:cNvPicPr>
            <p:nvPr/>
          </p:nvPicPr>
          <p:blipFill>
            <a:blip r:embed="rId6" cstate="hqprint">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rot="5400000">
              <a:off x="4254904" y="9316703"/>
              <a:ext cx="381968" cy="347688"/>
            </a:xfrm>
            <a:prstGeom prst="rect">
              <a:avLst/>
            </a:prstGeom>
            <a:effectLst>
              <a:outerShdw blurRad="50800" dist="38100" dir="8100000" algn="tr" rotWithShape="0">
                <a:prstClr val="black">
                  <a:alpha val="40000"/>
                </a:prstClr>
              </a:outerShdw>
            </a:effectLst>
          </p:spPr>
        </p:pic>
      </p:grpSp>
      <p:cxnSp>
        <p:nvCxnSpPr>
          <p:cNvPr id="24" name="Straight Arrow Connector 23">
            <a:extLst>
              <a:ext uri="{FF2B5EF4-FFF2-40B4-BE49-F238E27FC236}">
                <a16:creationId xmlns:a16="http://schemas.microsoft.com/office/drawing/2014/main" id="{E06909E8-9EE4-459D-B4EF-9E4079B35AA1}"/>
              </a:ext>
            </a:extLst>
          </p:cNvPr>
          <p:cNvCxnSpPr>
            <a:cxnSpLocks/>
          </p:cNvCxnSpPr>
          <p:nvPr/>
        </p:nvCxnSpPr>
        <p:spPr>
          <a:xfrm flipH="1">
            <a:off x="2670329" y="9523820"/>
            <a:ext cx="375294" cy="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A3D5BFA-16CD-4A2C-B5E5-ADDBEC40CA46}"/>
              </a:ext>
            </a:extLst>
          </p:cNvPr>
          <p:cNvSpPr txBox="1"/>
          <p:nvPr/>
        </p:nvSpPr>
        <p:spPr>
          <a:xfrm>
            <a:off x="3150595" y="9331975"/>
            <a:ext cx="2123170" cy="400110"/>
          </a:xfrm>
          <a:prstGeom prst="rect">
            <a:avLst/>
          </a:prstGeom>
          <a:noFill/>
        </p:spPr>
        <p:txBody>
          <a:bodyPr wrap="square" rtlCol="0">
            <a:spAutoFit/>
          </a:bodyPr>
          <a:lstStyle/>
          <a:p>
            <a:r>
              <a:rPr lang="en-US" sz="1000" b="1" dirty="0">
                <a:solidFill>
                  <a:schemeClr val="bg1"/>
                </a:solidFill>
              </a:rPr>
              <a:t>Scored mark</a:t>
            </a:r>
            <a:r>
              <a:rPr lang="en-US" sz="1000" dirty="0">
                <a:solidFill>
                  <a:schemeClr val="bg1"/>
                </a:solidFill>
              </a:rPr>
              <a:t>: Can easily break tablet in half for correct dosing</a:t>
            </a:r>
          </a:p>
        </p:txBody>
      </p:sp>
      <p:sp>
        <p:nvSpPr>
          <p:cNvPr id="16" name="Rectangle 15">
            <a:extLst>
              <a:ext uri="{FF2B5EF4-FFF2-40B4-BE49-F238E27FC236}">
                <a16:creationId xmlns:a16="http://schemas.microsoft.com/office/drawing/2014/main" id="{026530DC-0E2F-4690-B677-656501FF44F7}"/>
              </a:ext>
            </a:extLst>
          </p:cNvPr>
          <p:cNvSpPr/>
          <p:nvPr/>
        </p:nvSpPr>
        <p:spPr>
          <a:xfrm rot="16200000">
            <a:off x="-4216926" y="5459465"/>
            <a:ext cx="8814858" cy="38301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sz="1600" b="1" dirty="0">
                <a:solidFill>
                  <a:schemeClr val="bg1"/>
                </a:solidFill>
              </a:rPr>
              <a:t>pDTG Overview</a:t>
            </a:r>
          </a:p>
        </p:txBody>
      </p:sp>
      <p:grpSp>
        <p:nvGrpSpPr>
          <p:cNvPr id="2" name="Group 1">
            <a:extLst>
              <a:ext uri="{FF2B5EF4-FFF2-40B4-BE49-F238E27FC236}">
                <a16:creationId xmlns:a16="http://schemas.microsoft.com/office/drawing/2014/main" id="{6322A972-80D1-5A40-9780-1691049ED465}"/>
              </a:ext>
            </a:extLst>
          </p:cNvPr>
          <p:cNvGrpSpPr/>
          <p:nvPr/>
        </p:nvGrpSpPr>
        <p:grpSpPr>
          <a:xfrm>
            <a:off x="5312695" y="2396195"/>
            <a:ext cx="1955008" cy="1228173"/>
            <a:chOff x="7996183" y="2591451"/>
            <a:chExt cx="1777280" cy="1116521"/>
          </a:xfrm>
        </p:grpSpPr>
        <p:pic>
          <p:nvPicPr>
            <p:cNvPr id="14" name="Picture 13">
              <a:extLst>
                <a:ext uri="{FF2B5EF4-FFF2-40B4-BE49-F238E27FC236}">
                  <a16:creationId xmlns:a16="http://schemas.microsoft.com/office/drawing/2014/main" id="{721E9FC3-4CAE-BB42-BD1D-572591E71418}"/>
                </a:ext>
              </a:extLst>
            </p:cNvPr>
            <p:cNvPicPr>
              <a:picLocks noChangeAspect="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val="0"/>
                </a:ext>
              </a:extLst>
            </a:blip>
            <a:stretch>
              <a:fillRect/>
            </a:stretch>
          </p:blipFill>
          <p:spPr>
            <a:xfrm rot="16200000">
              <a:off x="8728511" y="2663019"/>
              <a:ext cx="744348" cy="1345557"/>
            </a:xfrm>
            <a:prstGeom prst="rect">
              <a:avLst/>
            </a:prstGeom>
            <a:effectLst>
              <a:outerShdw blurRad="50800" dist="38100" dir="8100000" algn="tr" rotWithShape="0">
                <a:prstClr val="black">
                  <a:alpha val="40000"/>
                </a:prstClr>
              </a:outerShdw>
            </a:effectLst>
          </p:spPr>
        </p:pic>
        <p:pic>
          <p:nvPicPr>
            <p:cNvPr id="17" name="Picture 16">
              <a:extLst>
                <a:ext uri="{FF2B5EF4-FFF2-40B4-BE49-F238E27FC236}">
                  <a16:creationId xmlns:a16="http://schemas.microsoft.com/office/drawing/2014/main" id="{D3DED759-6AE1-8749-B1DB-13EA38D218D9}"/>
                </a:ext>
              </a:extLst>
            </p:cNvPr>
            <p:cNvPicPr>
              <a:picLocks noChangeAspect="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saturation sat="400000"/>
                      </a14:imgEffect>
                    </a14:imgLayer>
                  </a14:imgProps>
                </a:ext>
                <a:ext uri="{28A0092B-C50C-407E-A947-70E740481C1C}">
                  <a14:useLocalDpi xmlns:a14="http://schemas.microsoft.com/office/drawing/2010/main" val="0"/>
                </a:ext>
              </a:extLst>
            </a:blip>
            <a:stretch>
              <a:fillRect/>
            </a:stretch>
          </p:blipFill>
          <p:spPr>
            <a:xfrm rot="14400000">
              <a:off x="8296788" y="2290846"/>
              <a:ext cx="744348" cy="1345557"/>
            </a:xfrm>
            <a:prstGeom prst="rect">
              <a:avLst/>
            </a:prstGeom>
            <a:effectLst>
              <a:outerShdw blurRad="50800" dist="38100" dir="8100000" algn="tr" rotWithShape="0">
                <a:prstClr val="black">
                  <a:alpha val="40000"/>
                </a:prstClr>
              </a:outerShdw>
            </a:effectLst>
          </p:spPr>
        </p:pic>
      </p:grpSp>
      <p:sp>
        <p:nvSpPr>
          <p:cNvPr id="30" name="Rectangle 29">
            <a:extLst>
              <a:ext uri="{FF2B5EF4-FFF2-40B4-BE49-F238E27FC236}">
                <a16:creationId xmlns:a16="http://schemas.microsoft.com/office/drawing/2014/main" id="{09175C19-F9F8-4D58-9CE4-BF822BCD5F61}"/>
              </a:ext>
            </a:extLst>
          </p:cNvPr>
          <p:cNvSpPr/>
          <p:nvPr/>
        </p:nvSpPr>
        <p:spPr>
          <a:xfrm>
            <a:off x="777240" y="217603"/>
            <a:ext cx="6217920" cy="775090"/>
          </a:xfrm>
          <a:prstGeom prst="rect">
            <a:avLst/>
          </a:prstGeom>
          <a:solidFill>
            <a:srgbClr val="FFC033"/>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45720" tIns="0" rIns="45720" bIns="0" rtlCol="0" anchor="ctr"/>
          <a:lstStyle/>
          <a:p>
            <a:pPr marL="114300" algn="ctr"/>
            <a:r>
              <a:rPr lang="en-US" sz="2400" b="1" dirty="0">
                <a:solidFill>
                  <a:schemeClr val="bg1"/>
                </a:solidFill>
              </a:rPr>
              <a:t>Frequently Asked Questions </a:t>
            </a:r>
          </a:p>
          <a:p>
            <a:pPr marL="114300" algn="ctr"/>
            <a:r>
              <a:rPr lang="en-US" sz="1800" b="1" dirty="0" err="1">
                <a:solidFill>
                  <a:schemeClr val="bg1"/>
                </a:solidFill>
              </a:rPr>
              <a:t>Paediatric</a:t>
            </a:r>
            <a:r>
              <a:rPr lang="en-US" sz="1800" b="1" dirty="0">
                <a:solidFill>
                  <a:schemeClr val="bg1"/>
                </a:solidFill>
              </a:rPr>
              <a:t> DTG 10 mg Dispersible Scored Tablets (pDTG)</a:t>
            </a:r>
          </a:p>
        </p:txBody>
      </p:sp>
      <p:cxnSp>
        <p:nvCxnSpPr>
          <p:cNvPr id="10" name="Straight Connector 9">
            <a:extLst>
              <a:ext uri="{FF2B5EF4-FFF2-40B4-BE49-F238E27FC236}">
                <a16:creationId xmlns:a16="http://schemas.microsoft.com/office/drawing/2014/main" id="{2E879FC1-A9DC-47A7-9297-CB5C9BBAE4E7}"/>
              </a:ext>
            </a:extLst>
          </p:cNvPr>
          <p:cNvCxnSpPr/>
          <p:nvPr/>
        </p:nvCxnSpPr>
        <p:spPr>
          <a:xfrm>
            <a:off x="-1006" y="1246396"/>
            <a:ext cx="7773406" cy="0"/>
          </a:xfrm>
          <a:prstGeom prst="line">
            <a:avLst/>
          </a:prstGeom>
          <a:ln w="571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90423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030307E-337F-7144-95E9-EDE3BB43B886}"/>
              </a:ext>
            </a:extLst>
          </p:cNvPr>
          <p:cNvSpPr/>
          <p:nvPr/>
        </p:nvSpPr>
        <p:spPr>
          <a:xfrm>
            <a:off x="382007" y="5179379"/>
            <a:ext cx="7390393" cy="4879021"/>
          </a:xfrm>
          <a:prstGeom prst="rect">
            <a:avLst/>
          </a:prstGeom>
          <a:solidFill>
            <a:srgbClr val="E87D20">
              <a:alpha val="89804"/>
            </a:srgbClr>
          </a:solidFill>
        </p:spPr>
        <p:txBody>
          <a:bodyPr wrap="square" lIns="274320" tIns="182880" rIns="274320" bIns="182880" anchor="t">
            <a:noAutofit/>
          </a:bodyPr>
          <a:lstStyle/>
          <a:p>
            <a:pPr marL="7938" marR="0">
              <a:spcBef>
                <a:spcPts val="0"/>
              </a:spcBef>
              <a:spcAft>
                <a:spcPts val="900"/>
              </a:spcAft>
            </a:pPr>
            <a:endParaRPr lang="en-US" sz="1200" dirty="0">
              <a:solidFill>
                <a:schemeClr val="bg1"/>
              </a:solidFill>
              <a:effectLst/>
              <a:latin typeface="+mj-lt"/>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1DD9A372-57E9-2540-A237-295979E13532}"/>
              </a:ext>
            </a:extLst>
          </p:cNvPr>
          <p:cNvSpPr/>
          <p:nvPr/>
        </p:nvSpPr>
        <p:spPr>
          <a:xfrm>
            <a:off x="382008" y="8527731"/>
            <a:ext cx="7390392" cy="13234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182880" rIns="182880" bIns="182880" rtlCol="0" anchor="t" anchorCtr="0"/>
          <a:lstStyle/>
          <a:p>
            <a:pPr marL="466725" indent="-458788">
              <a:spcAft>
                <a:spcPts val="400"/>
              </a:spcAft>
            </a:pPr>
            <a:r>
              <a:rPr lang="en-GB" sz="1800" b="1" dirty="0">
                <a:solidFill>
                  <a:schemeClr val="bg1"/>
                </a:solidFill>
              </a:rPr>
              <a:t>9.	Do I need to give my child any other ARVs?</a:t>
            </a:r>
          </a:p>
          <a:p>
            <a:pPr marL="466725">
              <a:spcBef>
                <a:spcPts val="220"/>
              </a:spcBef>
              <a:spcAft>
                <a:spcPts val="900"/>
              </a:spcAft>
            </a:pPr>
            <a:r>
              <a:rPr lang="en-GB" sz="1200" dirty="0">
                <a:solidFill>
                  <a:schemeClr val="bg1"/>
                </a:solidFill>
              </a:rPr>
              <a:t>Yes. Remember that HIV treatment is only complete if made up of three ARVs. </a:t>
            </a:r>
            <a:r>
              <a:rPr lang="en-GB" sz="1200" b="1" u="sng" dirty="0">
                <a:solidFill>
                  <a:schemeClr val="bg1"/>
                </a:solidFill>
              </a:rPr>
              <a:t>Your child must take </a:t>
            </a:r>
            <a:r>
              <a:rPr lang="en-GB" sz="1200" b="1" u="sng" dirty="0" err="1">
                <a:solidFill>
                  <a:schemeClr val="bg1"/>
                </a:solidFill>
              </a:rPr>
              <a:t>pDTG</a:t>
            </a:r>
            <a:r>
              <a:rPr lang="en-GB" sz="1200" b="1" u="sng" dirty="0">
                <a:solidFill>
                  <a:schemeClr val="bg1"/>
                </a:solidFill>
              </a:rPr>
              <a:t> as well as two other ARVs every day.</a:t>
            </a:r>
            <a:r>
              <a:rPr lang="en-GB" sz="1200" dirty="0">
                <a:solidFill>
                  <a:schemeClr val="bg1"/>
                </a:solidFill>
              </a:rPr>
              <a:t> For many children, these two other ARVs are ABC/3TC (abacavir and lamivudine combined in one tablet). The table above shows the number of tablets of ABC/3TC 120/60 mg your child should take daily.</a:t>
            </a:r>
            <a:endParaRPr lang="en-US" sz="1200" dirty="0">
              <a:solidFill>
                <a:schemeClr val="bg1"/>
              </a:solidFill>
            </a:endParaRPr>
          </a:p>
        </p:txBody>
      </p:sp>
      <p:sp>
        <p:nvSpPr>
          <p:cNvPr id="11" name="Rectangle 10">
            <a:extLst>
              <a:ext uri="{FF2B5EF4-FFF2-40B4-BE49-F238E27FC236}">
                <a16:creationId xmlns:a16="http://schemas.microsoft.com/office/drawing/2014/main" id="{7B9188F5-93E7-7142-8A2C-CDAA8B78EC76}"/>
              </a:ext>
            </a:extLst>
          </p:cNvPr>
          <p:cNvSpPr/>
          <p:nvPr/>
        </p:nvSpPr>
        <p:spPr>
          <a:xfrm>
            <a:off x="382008" y="5212033"/>
            <a:ext cx="3723827" cy="3305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182880" rIns="182880" bIns="182880" rtlCol="0" anchor="ctr" anchorCtr="0"/>
          <a:lstStyle/>
          <a:p>
            <a:pPr marL="463550" indent="-455613">
              <a:spcAft>
                <a:spcPts val="400"/>
              </a:spcAft>
            </a:pPr>
            <a:r>
              <a:rPr lang="en-GB" sz="1800" b="1" dirty="0">
                <a:solidFill>
                  <a:schemeClr val="bg1"/>
                </a:solidFill>
              </a:rPr>
              <a:t>8.	How many tablets of pDTG should I give my child?</a:t>
            </a:r>
          </a:p>
          <a:p>
            <a:pPr marL="463550">
              <a:spcAft>
                <a:spcPts val="400"/>
              </a:spcAft>
            </a:pPr>
            <a:r>
              <a:rPr lang="en-GB" sz="1200" dirty="0">
                <a:solidFill>
                  <a:schemeClr val="bg1"/>
                </a:solidFill>
              </a:rPr>
              <a:t>When pDTG is taken with ABC/3TC, pDTG only has to be taken once daily. If your child is on something different than ABC/3TC, ask your child’s health provider for more information. </a:t>
            </a:r>
          </a:p>
          <a:p>
            <a:pPr marL="463550">
              <a:spcAft>
                <a:spcPts val="400"/>
              </a:spcAft>
            </a:pPr>
            <a:r>
              <a:rPr lang="en-GB" sz="1200" dirty="0">
                <a:solidFill>
                  <a:schemeClr val="bg1"/>
                </a:solidFill>
              </a:rPr>
              <a:t>Dosing for pDTG, like other ARVs for children, is based on their weight. The table on the right shows the number of tablets of </a:t>
            </a:r>
            <a:r>
              <a:rPr lang="en-GB" sz="1200" dirty="0" err="1">
                <a:solidFill>
                  <a:schemeClr val="bg1"/>
                </a:solidFill>
              </a:rPr>
              <a:t>pDTG</a:t>
            </a:r>
            <a:r>
              <a:rPr lang="en-GB" sz="1200" dirty="0">
                <a:solidFill>
                  <a:schemeClr val="bg1"/>
                </a:solidFill>
              </a:rPr>
              <a:t> your child should take. Because the amount of pDTG to give your child is based on their weight, you should have your child routinely weighed when they go the clinic.</a:t>
            </a:r>
          </a:p>
        </p:txBody>
      </p:sp>
      <p:graphicFrame>
        <p:nvGraphicFramePr>
          <p:cNvPr id="13" name="Table 12">
            <a:extLst>
              <a:ext uri="{FF2B5EF4-FFF2-40B4-BE49-F238E27FC236}">
                <a16:creationId xmlns:a16="http://schemas.microsoft.com/office/drawing/2014/main" id="{C5563B0E-6688-F041-8401-C0E0177B0545}"/>
              </a:ext>
            </a:extLst>
          </p:cNvPr>
          <p:cNvGraphicFramePr>
            <a:graphicFrameLocks noGrp="1"/>
          </p:cNvGraphicFramePr>
          <p:nvPr>
            <p:extLst>
              <p:ext uri="{D42A27DB-BD31-4B8C-83A1-F6EECF244321}">
                <p14:modId xmlns:p14="http://schemas.microsoft.com/office/powerpoint/2010/main" val="3489690435"/>
              </p:ext>
            </p:extLst>
          </p:nvPr>
        </p:nvGraphicFramePr>
        <p:xfrm>
          <a:off x="4096093" y="5370629"/>
          <a:ext cx="3479085" cy="3107202"/>
        </p:xfrm>
        <a:graphic>
          <a:graphicData uri="http://schemas.openxmlformats.org/drawingml/2006/table">
            <a:tbl>
              <a:tblPr firstRow="1" bandRow="1">
                <a:tableStyleId>{6E25E649-3F16-4E02-A733-19D2CDBF48F0}</a:tableStyleId>
              </a:tblPr>
              <a:tblGrid>
                <a:gridCol w="1040685">
                  <a:extLst>
                    <a:ext uri="{9D8B030D-6E8A-4147-A177-3AD203B41FA5}">
                      <a16:colId xmlns:a16="http://schemas.microsoft.com/office/drawing/2014/main" val="3404884752"/>
                    </a:ext>
                  </a:extLst>
                </a:gridCol>
                <a:gridCol w="1219200">
                  <a:extLst>
                    <a:ext uri="{9D8B030D-6E8A-4147-A177-3AD203B41FA5}">
                      <a16:colId xmlns:a16="http://schemas.microsoft.com/office/drawing/2014/main" val="967984148"/>
                    </a:ext>
                  </a:extLst>
                </a:gridCol>
                <a:gridCol w="1219200">
                  <a:extLst>
                    <a:ext uri="{9D8B030D-6E8A-4147-A177-3AD203B41FA5}">
                      <a16:colId xmlns:a16="http://schemas.microsoft.com/office/drawing/2014/main" val="2656760448"/>
                    </a:ext>
                  </a:extLst>
                </a:gridCol>
              </a:tblGrid>
              <a:tr h="516131">
                <a:tc gridSpan="3">
                  <a:txBody>
                    <a:bodyPr/>
                    <a:lstStyle/>
                    <a:p>
                      <a:pPr marL="0" marR="0" lvl="0" indent="0" algn="ctr" defTabSz="1341087" rtl="0" eaLnBrk="1" fontAlgn="auto" latinLnBrk="0" hangingPunct="1">
                        <a:lnSpc>
                          <a:spcPct val="115000"/>
                        </a:lnSpc>
                        <a:spcBef>
                          <a:spcPts val="0"/>
                        </a:spcBef>
                        <a:spcAft>
                          <a:spcPts val="0"/>
                        </a:spcAft>
                        <a:buClrTx/>
                        <a:buSzTx/>
                        <a:buFontTx/>
                        <a:buNone/>
                        <a:tabLst/>
                        <a:defRPr/>
                      </a:pPr>
                      <a:r>
                        <a:rPr lang="en-GB" sz="1200" b="1" kern="1200" dirty="0">
                          <a:solidFill>
                            <a:schemeClr val="bg1"/>
                          </a:solidFill>
                          <a:latin typeface="+mn-lt"/>
                          <a:ea typeface="Calibri" panose="020F0502020204030204" pitchFamily="34" charset="0"/>
                          <a:cs typeface="Times New Roman" panose="02020603050405020304" pitchFamily="18" charset="0"/>
                        </a:rPr>
                        <a:t>Recommended dosing for DTG 10 mg </a:t>
                      </a:r>
                      <a:br>
                        <a:rPr lang="en-GB" sz="1200" b="1" kern="1200" dirty="0">
                          <a:solidFill>
                            <a:schemeClr val="bg1"/>
                          </a:solidFill>
                          <a:latin typeface="+mn-lt"/>
                          <a:ea typeface="Calibri" panose="020F0502020204030204" pitchFamily="34" charset="0"/>
                          <a:cs typeface="Times New Roman" panose="02020603050405020304" pitchFamily="18" charset="0"/>
                        </a:rPr>
                      </a:br>
                      <a:r>
                        <a:rPr lang="en-GB" sz="1200" b="1" kern="1200" dirty="0">
                          <a:solidFill>
                            <a:schemeClr val="bg1"/>
                          </a:solidFill>
                          <a:latin typeface="+mn-lt"/>
                          <a:ea typeface="Calibri" panose="020F0502020204030204" pitchFamily="34" charset="0"/>
                          <a:cs typeface="Times New Roman" panose="02020603050405020304" pitchFamily="18" charset="0"/>
                        </a:rPr>
                        <a:t>dispersible tablets &amp; ABC/3TC 120/60 mg dispersible tablets:</a:t>
                      </a:r>
                      <a:endParaRPr lang="en-US" sz="1200" b="1" kern="1200" dirty="0">
                        <a:solidFill>
                          <a:schemeClr val="bg1"/>
                        </a:solidFill>
                        <a:effectLst/>
                        <a:latin typeface="+mn-lt"/>
                        <a:ea typeface="Calibri" panose="020F0502020204030204" pitchFamily="34" charset="0"/>
                        <a:cs typeface="Times New Roman" panose="02020603050405020304" pitchFamily="18" charset="0"/>
                      </a:endParaRPr>
                    </a:p>
                  </a:txBody>
                  <a:tcPr marL="0" marR="0" marT="0" marB="9144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68139465"/>
                  </a:ext>
                </a:extLst>
              </a:tr>
              <a:tr h="330951">
                <a:tc rowSpan="2">
                  <a:txBody>
                    <a:bodyPr/>
                    <a:lstStyle/>
                    <a:p>
                      <a:pPr marL="0" marR="0" algn="ctr">
                        <a:lnSpc>
                          <a:spcPct val="115000"/>
                        </a:lnSpc>
                        <a:spcBef>
                          <a:spcPts val="0"/>
                        </a:spcBef>
                        <a:spcAft>
                          <a:spcPts val="0"/>
                        </a:spcAft>
                      </a:pPr>
                      <a:r>
                        <a:rPr lang="en-GB" sz="1200" kern="1200" dirty="0">
                          <a:solidFill>
                            <a:schemeClr val="bg1"/>
                          </a:solidFill>
                          <a:effectLst/>
                        </a:rPr>
                        <a:t>Weight</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16584B"/>
                    </a:solidFill>
                  </a:tcPr>
                </a:tc>
                <a:tc gridSpan="2">
                  <a:txBody>
                    <a:bodyPr/>
                    <a:lstStyle/>
                    <a:p>
                      <a:pPr marL="0" marR="0" algn="ctr">
                        <a:lnSpc>
                          <a:spcPct val="95000"/>
                        </a:lnSpc>
                        <a:spcBef>
                          <a:spcPts val="300"/>
                        </a:spcBef>
                        <a:spcAft>
                          <a:spcPts val="300"/>
                        </a:spcAft>
                      </a:pPr>
                      <a:r>
                        <a:rPr lang="en-GB" sz="1200" kern="1200" dirty="0">
                          <a:solidFill>
                            <a:schemeClr val="bg1"/>
                          </a:solidFill>
                          <a:effectLst/>
                        </a:rPr>
                        <a:t>Number of Daily Tablets</a:t>
                      </a:r>
                      <a:endParaRPr lang="en-US" sz="1200" dirty="0">
                        <a:solidFill>
                          <a:schemeClr val="bg1"/>
                        </a:solidFill>
                        <a:effectLst/>
                        <a:latin typeface="Calibri" panose="020F0502020204030204" pitchFamily="34"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hMerge="1">
                  <a:txBody>
                    <a:bodyPr/>
                    <a:lstStyle/>
                    <a:p>
                      <a:pPr marL="0" marR="0" algn="ctr">
                        <a:lnSpc>
                          <a:spcPct val="95000"/>
                        </a:lnSpc>
                        <a:spcBef>
                          <a:spcPts val="300"/>
                        </a:spcBef>
                        <a:spcAft>
                          <a:spcPts val="300"/>
                        </a:spcAft>
                      </a:pPr>
                      <a:r>
                        <a:rPr lang="en-GB" sz="1200" kern="1200" dirty="0">
                          <a:solidFill>
                            <a:schemeClr val="bg1"/>
                          </a:solidFill>
                          <a:effectLst/>
                        </a:rPr>
                        <a:t>Number of </a:t>
                      </a:r>
                      <a:br>
                        <a:rPr lang="en-GB" sz="1200" kern="1200" dirty="0">
                          <a:solidFill>
                            <a:schemeClr val="bg1"/>
                          </a:solidFill>
                          <a:effectLst/>
                        </a:rPr>
                      </a:br>
                      <a:r>
                        <a:rPr lang="en-GB" sz="1200" kern="1200" dirty="0">
                          <a:solidFill>
                            <a:schemeClr val="bg1"/>
                          </a:solidFill>
                          <a:effectLst/>
                        </a:rPr>
                        <a:t>Daily Tablets</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a16="http://schemas.microsoft.com/office/drawing/2014/main" val="2958946380"/>
                  </a:ext>
                </a:extLst>
              </a:tr>
              <a:tr h="330951">
                <a:tc vMerge="1">
                  <a:txBody>
                    <a:bodyPr/>
                    <a:lstStyle/>
                    <a:p>
                      <a:endParaRPr lang="en-GB"/>
                    </a:p>
                  </a:txBody>
                  <a:tcPr/>
                </a:tc>
                <a:tc>
                  <a:txBody>
                    <a:bodyPr/>
                    <a:lstStyle/>
                    <a:p>
                      <a:pPr marL="0" marR="0" algn="ctr">
                        <a:lnSpc>
                          <a:spcPct val="95000"/>
                        </a:lnSpc>
                        <a:spcBef>
                          <a:spcPts val="300"/>
                        </a:spcBef>
                        <a:spcAft>
                          <a:spcPts val="300"/>
                        </a:spcAft>
                      </a:pPr>
                      <a:r>
                        <a:rPr lang="en-US" sz="1200" b="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pDTG</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marL="0" marR="0" algn="ctr">
                        <a:lnSpc>
                          <a:spcPct val="95000"/>
                        </a:lnSpc>
                        <a:spcBef>
                          <a:spcPts val="300"/>
                        </a:spcBef>
                        <a:spcAft>
                          <a:spcPts val="300"/>
                        </a:spcAft>
                      </a:pPr>
                      <a:r>
                        <a:rPr lang="en-US" sz="1200" b="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ABC/3TC</a:t>
                      </a:r>
                      <a:br>
                        <a:rPr lang="en-US" sz="1200" b="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1200" b="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 120/60 mg</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a16="http://schemas.microsoft.com/office/drawing/2014/main" val="1618238177"/>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3 to &lt; 6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tc>
                  <a:txBody>
                    <a:bodyPr/>
                    <a:lstStyle/>
                    <a:p>
                      <a:pPr marL="0" marR="0" indent="0" algn="l">
                        <a:lnSpc>
                          <a:spcPct val="95000"/>
                        </a:lnSpc>
                        <a:spcBef>
                          <a:spcPts val="300"/>
                        </a:spcBef>
                        <a:spcAft>
                          <a:spcPts val="300"/>
                        </a:spcAft>
                      </a:pPr>
                      <a:r>
                        <a:rPr lang="en-GB" sz="1200" kern="1200" dirty="0">
                          <a:solidFill>
                            <a:schemeClr val="bg1"/>
                          </a:solidFill>
                          <a:effectLst/>
                        </a:rPr>
                        <a:t>0.5</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tc>
                  <a:txBody>
                    <a:bodyPr/>
                    <a:lstStyle/>
                    <a:p>
                      <a:pPr marL="0" marR="0" indent="0" algn="l">
                        <a:lnSpc>
                          <a:spcPct val="95000"/>
                        </a:lnSpc>
                        <a:spcBef>
                          <a:spcPts val="300"/>
                        </a:spcBef>
                        <a:spcAft>
                          <a:spcPts val="300"/>
                        </a:spcAft>
                      </a:pPr>
                      <a:r>
                        <a:rPr lang="en-GB" sz="1200" kern="1200" dirty="0">
                          <a:solidFill>
                            <a:schemeClr val="bg1"/>
                          </a:solidFill>
                          <a:effectLst/>
                        </a:rPr>
                        <a:t>1</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extLst>
                  <a:ext uri="{0D108BD9-81ED-4DB2-BD59-A6C34878D82A}">
                    <a16:rowId xmlns:a16="http://schemas.microsoft.com/office/drawing/2014/main" val="3065054551"/>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6 to &lt; 10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1.5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1.5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3332854283"/>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10 to &lt; 14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tc>
                  <a:txBody>
                    <a:bodyPr/>
                    <a:lstStyle/>
                    <a:p>
                      <a:pPr marL="0" marR="0" algn="l">
                        <a:lnSpc>
                          <a:spcPct val="95000"/>
                        </a:lnSpc>
                        <a:spcBef>
                          <a:spcPts val="300"/>
                        </a:spcBef>
                        <a:spcAft>
                          <a:spcPts val="300"/>
                        </a:spcAft>
                      </a:pPr>
                      <a:r>
                        <a:rPr lang="en-GB" sz="1200" kern="1200" dirty="0">
                          <a:solidFill>
                            <a:schemeClr val="bg1"/>
                          </a:solidFill>
                          <a:effectLst/>
                        </a:rPr>
                        <a:t>2</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tc>
                  <a:txBody>
                    <a:bodyPr/>
                    <a:lstStyle/>
                    <a:p>
                      <a:pPr marL="0" marR="0" algn="l">
                        <a:lnSpc>
                          <a:spcPct val="95000"/>
                        </a:lnSpc>
                        <a:spcBef>
                          <a:spcPts val="300"/>
                        </a:spcBef>
                        <a:spcAft>
                          <a:spcPts val="300"/>
                        </a:spcAft>
                      </a:pPr>
                      <a:r>
                        <a:rPr lang="en-GB" sz="1200" kern="1200" dirty="0">
                          <a:solidFill>
                            <a:schemeClr val="bg1"/>
                          </a:solidFill>
                          <a:effectLst/>
                        </a:rPr>
                        <a:t>2</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FBFA4"/>
                    </a:solidFill>
                  </a:tcPr>
                </a:tc>
                <a:extLst>
                  <a:ext uri="{0D108BD9-81ED-4DB2-BD59-A6C34878D82A}">
                    <a16:rowId xmlns:a16="http://schemas.microsoft.com/office/drawing/2014/main" val="123693842"/>
                  </a:ext>
                </a:extLst>
              </a:tr>
              <a:tr h="430998">
                <a:tc>
                  <a:txBody>
                    <a:bodyPr/>
                    <a:lstStyle/>
                    <a:p>
                      <a:pPr marL="45720" marR="0" algn="ctr">
                        <a:lnSpc>
                          <a:spcPct val="95000"/>
                        </a:lnSpc>
                        <a:spcBef>
                          <a:spcPts val="0"/>
                        </a:spcBef>
                        <a:spcAft>
                          <a:spcPts val="0"/>
                        </a:spcAft>
                      </a:pPr>
                      <a:r>
                        <a:rPr lang="en-GB" sz="1200" kern="1200" dirty="0">
                          <a:solidFill>
                            <a:schemeClr val="bg1"/>
                          </a:solidFill>
                          <a:effectLst/>
                        </a:rPr>
                        <a:t>14 to &lt; 20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286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843360781"/>
                  </a:ext>
                </a:extLst>
              </a:tr>
            </a:tbl>
          </a:graphicData>
        </a:graphic>
      </p:graphicFrame>
      <p:pic>
        <p:nvPicPr>
          <p:cNvPr id="14" name="Picture 13">
            <a:extLst>
              <a:ext uri="{FF2B5EF4-FFF2-40B4-BE49-F238E27FC236}">
                <a16:creationId xmlns:a16="http://schemas.microsoft.com/office/drawing/2014/main" id="{3143FB7A-A436-724C-A627-CB9C2FA8C68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880112" y="7406581"/>
            <a:ext cx="121706" cy="110784"/>
          </a:xfrm>
          <a:prstGeom prst="rect">
            <a:avLst/>
          </a:prstGeom>
        </p:spPr>
      </p:pic>
      <p:pic>
        <p:nvPicPr>
          <p:cNvPr id="15" name="Picture 14">
            <a:extLst>
              <a:ext uri="{FF2B5EF4-FFF2-40B4-BE49-F238E27FC236}">
                <a16:creationId xmlns:a16="http://schemas.microsoft.com/office/drawing/2014/main" id="{25E2D9FC-72EA-644B-A87A-A5B54224387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39993" y="7297355"/>
            <a:ext cx="121706" cy="220009"/>
          </a:xfrm>
          <a:prstGeom prst="rect">
            <a:avLst/>
          </a:prstGeom>
        </p:spPr>
      </p:pic>
      <p:pic>
        <p:nvPicPr>
          <p:cNvPr id="17" name="Picture 16">
            <a:extLst>
              <a:ext uri="{FF2B5EF4-FFF2-40B4-BE49-F238E27FC236}">
                <a16:creationId xmlns:a16="http://schemas.microsoft.com/office/drawing/2014/main" id="{D81C27F2-BEA3-104C-9433-ABA9FD1D89C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44678" y="7725819"/>
            <a:ext cx="121706" cy="220009"/>
          </a:xfrm>
          <a:prstGeom prst="rect">
            <a:avLst/>
          </a:prstGeom>
        </p:spPr>
      </p:pic>
      <p:pic>
        <p:nvPicPr>
          <p:cNvPr id="18" name="Picture 17">
            <a:extLst>
              <a:ext uri="{FF2B5EF4-FFF2-40B4-BE49-F238E27FC236}">
                <a16:creationId xmlns:a16="http://schemas.microsoft.com/office/drawing/2014/main" id="{D4F886C9-C822-784E-B76A-BBBB8523F91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80112" y="7731666"/>
            <a:ext cx="121706" cy="220009"/>
          </a:xfrm>
          <a:prstGeom prst="rect">
            <a:avLst/>
          </a:prstGeom>
        </p:spPr>
      </p:pic>
      <p:pic>
        <p:nvPicPr>
          <p:cNvPr id="19" name="Picture 18">
            <a:extLst>
              <a:ext uri="{FF2B5EF4-FFF2-40B4-BE49-F238E27FC236}">
                <a16:creationId xmlns:a16="http://schemas.microsoft.com/office/drawing/2014/main" id="{49008E06-0EFC-5045-89E1-F6B77577AE7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44678" y="8147156"/>
            <a:ext cx="121706" cy="220009"/>
          </a:xfrm>
          <a:prstGeom prst="rect">
            <a:avLst/>
          </a:prstGeom>
        </p:spPr>
      </p:pic>
      <p:pic>
        <p:nvPicPr>
          <p:cNvPr id="20" name="Picture 19">
            <a:extLst>
              <a:ext uri="{FF2B5EF4-FFF2-40B4-BE49-F238E27FC236}">
                <a16:creationId xmlns:a16="http://schemas.microsoft.com/office/drawing/2014/main" id="{998BCFF6-AB1C-E443-8C2F-FC5572570CE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80112" y="8147162"/>
            <a:ext cx="121706" cy="220009"/>
          </a:xfrm>
          <a:prstGeom prst="rect">
            <a:avLst/>
          </a:prstGeom>
        </p:spPr>
      </p:pic>
      <p:pic>
        <p:nvPicPr>
          <p:cNvPr id="21" name="Picture 20">
            <a:extLst>
              <a:ext uri="{FF2B5EF4-FFF2-40B4-BE49-F238E27FC236}">
                <a16:creationId xmlns:a16="http://schemas.microsoft.com/office/drawing/2014/main" id="{2489ED87-15B8-CB44-B47F-03308CB7496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15547" y="8256382"/>
            <a:ext cx="121706" cy="110783"/>
          </a:xfrm>
          <a:prstGeom prst="rect">
            <a:avLst/>
          </a:prstGeom>
        </p:spPr>
      </p:pic>
      <p:pic>
        <p:nvPicPr>
          <p:cNvPr id="22" name="Picture 21">
            <a:extLst>
              <a:ext uri="{FF2B5EF4-FFF2-40B4-BE49-F238E27FC236}">
                <a16:creationId xmlns:a16="http://schemas.microsoft.com/office/drawing/2014/main" id="{0C54B093-EB15-6542-93A9-8C493DED72B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740487" y="6941712"/>
            <a:ext cx="121706" cy="110784"/>
          </a:xfrm>
          <a:prstGeom prst="rect">
            <a:avLst/>
          </a:prstGeom>
        </p:spPr>
      </p:pic>
      <p:sp>
        <p:nvSpPr>
          <p:cNvPr id="23" name="Rectangle 22">
            <a:extLst>
              <a:ext uri="{FF2B5EF4-FFF2-40B4-BE49-F238E27FC236}">
                <a16:creationId xmlns:a16="http://schemas.microsoft.com/office/drawing/2014/main" id="{D7F8067A-D391-4566-AC82-4360F20E679C}"/>
              </a:ext>
            </a:extLst>
          </p:cNvPr>
          <p:cNvSpPr/>
          <p:nvPr/>
        </p:nvSpPr>
        <p:spPr>
          <a:xfrm>
            <a:off x="382008" y="-1"/>
            <a:ext cx="7390392" cy="51793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182880" rIns="182880" bIns="182880" rtlCol="0" anchor="t" anchorCtr="0"/>
          <a:lstStyle/>
          <a:p>
            <a:pPr marL="463550" indent="-455613">
              <a:spcAft>
                <a:spcPts val="400"/>
              </a:spcAft>
            </a:pPr>
            <a:r>
              <a:rPr lang="en-GB" sz="1800" b="1" dirty="0">
                <a:solidFill>
                  <a:schemeClr val="bg1"/>
                </a:solidFill>
                <a:latin typeface="+mj-lt"/>
              </a:rPr>
              <a:t>5.	</a:t>
            </a:r>
            <a:r>
              <a:rPr lang="en-GB" sz="1800" b="1" dirty="0" err="1">
                <a:solidFill>
                  <a:schemeClr val="bg1"/>
                </a:solidFill>
                <a:latin typeface="+mj-lt"/>
              </a:rPr>
              <a:t>pDTG</a:t>
            </a:r>
            <a:r>
              <a:rPr lang="en-GB" sz="1800" b="1" dirty="0">
                <a:solidFill>
                  <a:schemeClr val="bg1"/>
                </a:solidFill>
                <a:latin typeface="+mj-lt"/>
              </a:rPr>
              <a:t> work better than lopinavir ritonavir (LPV/r)?</a:t>
            </a:r>
          </a:p>
          <a:p>
            <a:pPr marL="463550">
              <a:spcAft>
                <a:spcPts val="400"/>
              </a:spcAft>
            </a:pPr>
            <a:r>
              <a:rPr lang="en-GB" sz="1200" dirty="0">
                <a:solidFill>
                  <a:schemeClr val="bg1"/>
                </a:solidFill>
              </a:rPr>
              <a:t>A study in children has shown that DTG works better and faster than LPV/r in reducing the amount of virus in the body.</a:t>
            </a:r>
          </a:p>
          <a:p>
            <a:pPr marL="463550" indent="-455613">
              <a:spcAft>
                <a:spcPts val="400"/>
              </a:spcAft>
            </a:pPr>
            <a:endParaRPr lang="en-GB" sz="1200" b="1" dirty="0">
              <a:solidFill>
                <a:schemeClr val="bg1"/>
              </a:solidFill>
            </a:endParaRPr>
          </a:p>
          <a:p>
            <a:pPr marL="463550" indent="-455613">
              <a:spcAft>
                <a:spcPts val="400"/>
              </a:spcAft>
            </a:pPr>
            <a:r>
              <a:rPr lang="en-GB" sz="1800" b="1" dirty="0">
                <a:solidFill>
                  <a:schemeClr val="bg1"/>
                </a:solidFill>
              </a:rPr>
              <a:t>6.	Is </a:t>
            </a:r>
            <a:r>
              <a:rPr lang="en-GB" sz="1800" b="1" dirty="0" err="1">
                <a:solidFill>
                  <a:schemeClr val="bg1"/>
                </a:solidFill>
              </a:rPr>
              <a:t>pDTG</a:t>
            </a:r>
            <a:r>
              <a:rPr lang="en-GB" sz="1800" b="1" dirty="0">
                <a:solidFill>
                  <a:schemeClr val="bg1"/>
                </a:solidFill>
              </a:rPr>
              <a:t> easier to give to your child than LPV/r?</a:t>
            </a:r>
          </a:p>
          <a:p>
            <a:pPr marL="687388" indent="-223838">
              <a:spcAft>
                <a:spcPts val="400"/>
              </a:spcAft>
            </a:pPr>
            <a:r>
              <a:rPr lang="en-GB" sz="1200" dirty="0" err="1">
                <a:solidFill>
                  <a:schemeClr val="bg1"/>
                </a:solidFill>
              </a:rPr>
              <a:t>pDTG</a:t>
            </a:r>
            <a:r>
              <a:rPr lang="en-GB" sz="1200" dirty="0">
                <a:solidFill>
                  <a:schemeClr val="bg1"/>
                </a:solidFill>
              </a:rPr>
              <a:t> is much easier to give to your child than LPV/r: </a:t>
            </a:r>
          </a:p>
          <a:p>
            <a:pPr marL="687388" lvl="1" indent="-223838">
              <a:spcAft>
                <a:spcPts val="400"/>
              </a:spcAft>
              <a:buFont typeface="Arial" panose="020B0604020202020204" pitchFamily="34" charset="0"/>
              <a:buChar char="•"/>
            </a:pPr>
            <a:r>
              <a:rPr lang="en-GB" sz="1200" b="1" u="sng" dirty="0" err="1">
                <a:solidFill>
                  <a:schemeClr val="bg1"/>
                </a:solidFill>
              </a:rPr>
              <a:t>pDTG</a:t>
            </a:r>
            <a:r>
              <a:rPr lang="en-GB" sz="1200" b="1" u="sng" dirty="0">
                <a:solidFill>
                  <a:schemeClr val="bg1"/>
                </a:solidFill>
              </a:rPr>
              <a:t> is taken only once daily</a:t>
            </a:r>
            <a:r>
              <a:rPr lang="en-GB" sz="1200" dirty="0">
                <a:solidFill>
                  <a:schemeClr val="bg1"/>
                </a:solidFill>
              </a:rPr>
              <a:t>, while LPV/r is taken twice daily. </a:t>
            </a:r>
          </a:p>
          <a:p>
            <a:pPr marL="687388" lvl="1" indent="-223838">
              <a:spcAft>
                <a:spcPts val="400"/>
              </a:spcAft>
              <a:buFont typeface="Arial" panose="020B0604020202020204" pitchFamily="34" charset="0"/>
              <a:buChar char="•"/>
            </a:pPr>
            <a:r>
              <a:rPr lang="en-GB" sz="1200" b="1" u="sng" dirty="0" err="1">
                <a:solidFill>
                  <a:schemeClr val="bg1"/>
                </a:solidFill>
              </a:rPr>
              <a:t>pDTG</a:t>
            </a:r>
            <a:r>
              <a:rPr lang="en-GB" sz="1200" b="1" u="sng" dirty="0">
                <a:solidFill>
                  <a:schemeClr val="bg1"/>
                </a:solidFill>
              </a:rPr>
              <a:t> can be dissolved in water</a:t>
            </a:r>
            <a:r>
              <a:rPr lang="en-GB" sz="1200" b="1" dirty="0">
                <a:solidFill>
                  <a:schemeClr val="bg1"/>
                </a:solidFill>
              </a:rPr>
              <a:t> </a:t>
            </a:r>
            <a:r>
              <a:rPr lang="en-GB" sz="1200" dirty="0">
                <a:solidFill>
                  <a:schemeClr val="bg1"/>
                </a:solidFill>
              </a:rPr>
              <a:t>unlike LPV/r pellets and granules </a:t>
            </a:r>
            <a:br>
              <a:rPr lang="en-GB" sz="1200" dirty="0">
                <a:solidFill>
                  <a:schemeClr val="bg1"/>
                </a:solidFill>
              </a:rPr>
            </a:br>
            <a:r>
              <a:rPr lang="en-GB" sz="1200" dirty="0">
                <a:solidFill>
                  <a:schemeClr val="bg1"/>
                </a:solidFill>
              </a:rPr>
              <a:t>which cannot be dissolved in water. </a:t>
            </a:r>
          </a:p>
          <a:p>
            <a:pPr marL="687388" lvl="1" indent="-223838">
              <a:spcAft>
                <a:spcPts val="400"/>
              </a:spcAft>
              <a:buFont typeface="Arial" panose="020B0604020202020204" pitchFamily="34" charset="0"/>
              <a:buChar char="•"/>
            </a:pPr>
            <a:r>
              <a:rPr lang="en-GB" sz="1200" b="1" u="sng" dirty="0" err="1">
                <a:solidFill>
                  <a:schemeClr val="bg1"/>
                </a:solidFill>
              </a:rPr>
              <a:t>pDTG</a:t>
            </a:r>
            <a:r>
              <a:rPr lang="en-GB" sz="1200" b="1" u="sng" dirty="0">
                <a:solidFill>
                  <a:schemeClr val="bg1"/>
                </a:solidFill>
              </a:rPr>
              <a:t> tastes like strawberry cream</a:t>
            </a:r>
            <a:r>
              <a:rPr lang="en-GB" sz="1200" dirty="0">
                <a:solidFill>
                  <a:schemeClr val="bg1"/>
                </a:solidFill>
              </a:rPr>
              <a:t> while LPV/r has a bitter taste</a:t>
            </a:r>
            <a:br>
              <a:rPr lang="en-GB" sz="1200" dirty="0">
                <a:solidFill>
                  <a:schemeClr val="bg1"/>
                </a:solidFill>
              </a:rPr>
            </a:br>
            <a:r>
              <a:rPr lang="en-GB" sz="1200" dirty="0">
                <a:solidFill>
                  <a:schemeClr val="bg1"/>
                </a:solidFill>
              </a:rPr>
              <a:t>that children do not like. </a:t>
            </a:r>
          </a:p>
          <a:p>
            <a:pPr marL="463550" indent="-455613">
              <a:spcAft>
                <a:spcPts val="400"/>
              </a:spcAft>
            </a:pPr>
            <a:endParaRPr lang="en-US" sz="1200" b="1" dirty="0">
              <a:solidFill>
                <a:schemeClr val="bg1"/>
              </a:solidFill>
            </a:endParaRPr>
          </a:p>
          <a:p>
            <a:pPr marL="463550" indent="-455613">
              <a:spcAft>
                <a:spcPts val="400"/>
              </a:spcAft>
            </a:pPr>
            <a:r>
              <a:rPr lang="en-GB" sz="1800" b="1" dirty="0">
                <a:solidFill>
                  <a:schemeClr val="bg1"/>
                </a:solidFill>
              </a:rPr>
              <a:t>7.	Does </a:t>
            </a:r>
            <a:r>
              <a:rPr lang="en-GB" sz="1800" b="1" dirty="0" err="1">
                <a:solidFill>
                  <a:schemeClr val="bg1"/>
                </a:solidFill>
              </a:rPr>
              <a:t>pDTG</a:t>
            </a:r>
            <a:r>
              <a:rPr lang="en-GB" sz="1800" b="1" dirty="0">
                <a:solidFill>
                  <a:schemeClr val="bg1"/>
                </a:solidFill>
              </a:rPr>
              <a:t> have fewer side effects than LPV/r? </a:t>
            </a:r>
            <a:br>
              <a:rPr lang="en-GB" sz="1800" b="1" dirty="0">
                <a:solidFill>
                  <a:schemeClr val="bg1"/>
                </a:solidFill>
              </a:rPr>
            </a:br>
            <a:r>
              <a:rPr lang="en-GB" sz="1800" b="1" dirty="0">
                <a:solidFill>
                  <a:schemeClr val="bg1"/>
                </a:solidFill>
              </a:rPr>
              <a:t>What side effects does </a:t>
            </a:r>
            <a:r>
              <a:rPr lang="en-GB" sz="1800" b="1" dirty="0" err="1">
                <a:solidFill>
                  <a:schemeClr val="bg1"/>
                </a:solidFill>
              </a:rPr>
              <a:t>pDTG</a:t>
            </a:r>
            <a:r>
              <a:rPr lang="en-GB" sz="1800" b="1" dirty="0">
                <a:solidFill>
                  <a:schemeClr val="bg1"/>
                </a:solidFill>
              </a:rPr>
              <a:t> have?</a:t>
            </a:r>
          </a:p>
          <a:p>
            <a:pPr marL="463550">
              <a:spcAft>
                <a:spcPts val="400"/>
              </a:spcAft>
            </a:pPr>
            <a:r>
              <a:rPr lang="en-GB" sz="1200" dirty="0" err="1">
                <a:solidFill>
                  <a:schemeClr val="bg1"/>
                </a:solidFill>
              </a:rPr>
              <a:t>pDTG</a:t>
            </a:r>
            <a:r>
              <a:rPr lang="en-GB" sz="1200" dirty="0">
                <a:solidFill>
                  <a:schemeClr val="bg1"/>
                </a:solidFill>
              </a:rPr>
              <a:t> has less severe side effects than LPV/r. Common side effects of LPV/r include diarrhoea and weakened bones which do not occur with </a:t>
            </a:r>
            <a:r>
              <a:rPr lang="en-GB" sz="1200" dirty="0" err="1">
                <a:solidFill>
                  <a:schemeClr val="bg1"/>
                </a:solidFill>
              </a:rPr>
              <a:t>pDTG</a:t>
            </a:r>
            <a:r>
              <a:rPr lang="en-GB" sz="1200" dirty="0">
                <a:solidFill>
                  <a:schemeClr val="bg1"/>
                </a:solidFill>
              </a:rPr>
              <a:t>. Side effects of DTG that happen rarely include insomnia, fatigue, and headache but these usually go away after 1-2 months.</a:t>
            </a:r>
          </a:p>
          <a:p>
            <a:pPr marL="463550">
              <a:spcAft>
                <a:spcPts val="400"/>
              </a:spcAft>
            </a:pPr>
            <a:r>
              <a:rPr lang="en-GB" sz="1200" dirty="0">
                <a:solidFill>
                  <a:schemeClr val="bg1"/>
                </a:solidFill>
              </a:rPr>
              <a:t>Weight gain has been a common side effect of DTG in adults, but does not appear to be a problem in children. Still, you should monitor your child’s weight often. </a:t>
            </a:r>
          </a:p>
          <a:p>
            <a:pPr marL="463550">
              <a:spcAft>
                <a:spcPts val="400"/>
              </a:spcAft>
            </a:pPr>
            <a:r>
              <a:rPr lang="en-GB" sz="1200" dirty="0">
                <a:solidFill>
                  <a:schemeClr val="bg1"/>
                </a:solidFill>
              </a:rPr>
              <a:t>Report to your child’s health provider if any concerns come up following your child taking </a:t>
            </a:r>
            <a:r>
              <a:rPr lang="en-GB" sz="1200" dirty="0" err="1">
                <a:solidFill>
                  <a:schemeClr val="bg1"/>
                </a:solidFill>
              </a:rPr>
              <a:t>pDTG</a:t>
            </a:r>
            <a:r>
              <a:rPr lang="en-GB" sz="1200" dirty="0">
                <a:solidFill>
                  <a:schemeClr val="bg1"/>
                </a:solidFill>
              </a:rPr>
              <a:t>.</a:t>
            </a:r>
          </a:p>
        </p:txBody>
      </p:sp>
      <p:sp>
        <p:nvSpPr>
          <p:cNvPr id="25" name="Rectangle 24">
            <a:extLst>
              <a:ext uri="{FF2B5EF4-FFF2-40B4-BE49-F238E27FC236}">
                <a16:creationId xmlns:a16="http://schemas.microsoft.com/office/drawing/2014/main" id="{6555AF25-B763-4ABC-8689-0539C440BC99}"/>
              </a:ext>
            </a:extLst>
          </p:cNvPr>
          <p:cNvSpPr/>
          <p:nvPr/>
        </p:nvSpPr>
        <p:spPr>
          <a:xfrm rot="16200000">
            <a:off x="-2399189" y="2398183"/>
            <a:ext cx="5179381" cy="38301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sz="1600" b="1" dirty="0">
                <a:solidFill>
                  <a:schemeClr val="bg1"/>
                </a:solidFill>
              </a:rPr>
              <a:t>pDTG vs. LPV/r (also known as </a:t>
            </a:r>
            <a:r>
              <a:rPr lang="en-US" sz="1600" b="1" dirty="0" err="1">
                <a:solidFill>
                  <a:schemeClr val="bg1"/>
                </a:solidFill>
              </a:rPr>
              <a:t>Kaletra</a:t>
            </a:r>
            <a:r>
              <a:rPr lang="en-US" sz="1600" b="1" dirty="0">
                <a:solidFill>
                  <a:schemeClr val="bg1"/>
                </a:solidFill>
              </a:rPr>
              <a:t>)</a:t>
            </a:r>
          </a:p>
        </p:txBody>
      </p:sp>
      <p:sp>
        <p:nvSpPr>
          <p:cNvPr id="28" name="Rectangle 27">
            <a:extLst>
              <a:ext uri="{FF2B5EF4-FFF2-40B4-BE49-F238E27FC236}">
                <a16:creationId xmlns:a16="http://schemas.microsoft.com/office/drawing/2014/main" id="{1A09D376-F248-442A-B85F-E8B956E4A211}"/>
              </a:ext>
            </a:extLst>
          </p:cNvPr>
          <p:cNvSpPr/>
          <p:nvPr/>
        </p:nvSpPr>
        <p:spPr>
          <a:xfrm rot="16200000">
            <a:off x="-2249009" y="7427383"/>
            <a:ext cx="4879021" cy="383015"/>
          </a:xfrm>
          <a:prstGeom prst="rect">
            <a:avLst/>
          </a:prstGeom>
          <a:solidFill>
            <a:srgbClr val="DB74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sz="1600" b="1" dirty="0">
                <a:solidFill>
                  <a:schemeClr val="bg1"/>
                </a:solidFill>
              </a:rPr>
              <a:t>pDTG Dosing and Administration</a:t>
            </a:r>
          </a:p>
        </p:txBody>
      </p:sp>
      <p:pic>
        <p:nvPicPr>
          <p:cNvPr id="1026" name="Picture 2" descr="Cartoon strawberry clipart - WikiClipArt">
            <a:extLst>
              <a:ext uri="{FF2B5EF4-FFF2-40B4-BE49-F238E27FC236}">
                <a16:creationId xmlns:a16="http://schemas.microsoft.com/office/drawing/2014/main" id="{EB98A060-98DA-4D45-96D9-E6602C8E6D7C}"/>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347069" y="1276346"/>
            <a:ext cx="1018216" cy="121689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5AE8CF16-6935-4C02-A84B-E5D53694037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08755" y="7406997"/>
            <a:ext cx="121706" cy="110784"/>
          </a:xfrm>
          <a:prstGeom prst="rect">
            <a:avLst/>
          </a:prstGeom>
        </p:spPr>
      </p:pic>
      <p:pic>
        <p:nvPicPr>
          <p:cNvPr id="27" name="Picture 26">
            <a:extLst>
              <a:ext uri="{FF2B5EF4-FFF2-40B4-BE49-F238E27FC236}">
                <a16:creationId xmlns:a16="http://schemas.microsoft.com/office/drawing/2014/main" id="{343908C5-FCFA-4601-AE65-BF70BEC22DB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68636" y="7297771"/>
            <a:ext cx="121706" cy="220009"/>
          </a:xfrm>
          <a:prstGeom prst="rect">
            <a:avLst/>
          </a:prstGeom>
        </p:spPr>
      </p:pic>
      <p:pic>
        <p:nvPicPr>
          <p:cNvPr id="29" name="Picture 28">
            <a:extLst>
              <a:ext uri="{FF2B5EF4-FFF2-40B4-BE49-F238E27FC236}">
                <a16:creationId xmlns:a16="http://schemas.microsoft.com/office/drawing/2014/main" id="{6C5EA05B-2D85-4965-A64A-56D5C5049B3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73321" y="7726235"/>
            <a:ext cx="121706" cy="220009"/>
          </a:xfrm>
          <a:prstGeom prst="rect">
            <a:avLst/>
          </a:prstGeom>
        </p:spPr>
      </p:pic>
      <p:pic>
        <p:nvPicPr>
          <p:cNvPr id="30" name="Picture 29">
            <a:extLst>
              <a:ext uri="{FF2B5EF4-FFF2-40B4-BE49-F238E27FC236}">
                <a16:creationId xmlns:a16="http://schemas.microsoft.com/office/drawing/2014/main" id="{ABD64A13-5DA8-48FC-BBF9-602AC8BD4D1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108755" y="7732082"/>
            <a:ext cx="121706" cy="220009"/>
          </a:xfrm>
          <a:prstGeom prst="rect">
            <a:avLst/>
          </a:prstGeom>
        </p:spPr>
      </p:pic>
      <p:pic>
        <p:nvPicPr>
          <p:cNvPr id="31" name="Picture 30">
            <a:extLst>
              <a:ext uri="{FF2B5EF4-FFF2-40B4-BE49-F238E27FC236}">
                <a16:creationId xmlns:a16="http://schemas.microsoft.com/office/drawing/2014/main" id="{223C0FD6-7BB3-46A7-945D-DFD7B1BD8E1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73321" y="8147572"/>
            <a:ext cx="121706" cy="220009"/>
          </a:xfrm>
          <a:prstGeom prst="rect">
            <a:avLst/>
          </a:prstGeom>
        </p:spPr>
      </p:pic>
      <p:pic>
        <p:nvPicPr>
          <p:cNvPr id="32" name="Picture 31">
            <a:extLst>
              <a:ext uri="{FF2B5EF4-FFF2-40B4-BE49-F238E27FC236}">
                <a16:creationId xmlns:a16="http://schemas.microsoft.com/office/drawing/2014/main" id="{BC03F86F-4E5C-41A7-89F8-44F1CEB372EA}"/>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108755" y="8147578"/>
            <a:ext cx="121706" cy="220009"/>
          </a:xfrm>
          <a:prstGeom prst="rect">
            <a:avLst/>
          </a:prstGeom>
        </p:spPr>
      </p:pic>
      <p:pic>
        <p:nvPicPr>
          <p:cNvPr id="33" name="Picture 32">
            <a:extLst>
              <a:ext uri="{FF2B5EF4-FFF2-40B4-BE49-F238E27FC236}">
                <a16:creationId xmlns:a16="http://schemas.microsoft.com/office/drawing/2014/main" id="{35CAD557-8746-495D-A0AE-827CE58B1B2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244190" y="8256798"/>
            <a:ext cx="121706" cy="110783"/>
          </a:xfrm>
          <a:prstGeom prst="rect">
            <a:avLst/>
          </a:prstGeom>
        </p:spPr>
      </p:pic>
      <p:pic>
        <p:nvPicPr>
          <p:cNvPr id="36" name="Picture 35">
            <a:extLst>
              <a:ext uri="{FF2B5EF4-FFF2-40B4-BE49-F238E27FC236}">
                <a16:creationId xmlns:a16="http://schemas.microsoft.com/office/drawing/2014/main" id="{5F9E6443-3120-4850-A452-EAAEFBA05A0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68636" y="6846060"/>
            <a:ext cx="121706" cy="220009"/>
          </a:xfrm>
          <a:prstGeom prst="rect">
            <a:avLst/>
          </a:prstGeom>
        </p:spPr>
      </p:pic>
    </p:spTree>
    <p:extLst>
      <p:ext uri="{BB962C8B-B14F-4D97-AF65-F5344CB8AC3E}">
        <p14:creationId xmlns:p14="http://schemas.microsoft.com/office/powerpoint/2010/main" val="3857661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67C591C3-D5F8-624A-B40F-D72D3C1EEA84}"/>
              </a:ext>
            </a:extLst>
          </p:cNvPr>
          <p:cNvSpPr/>
          <p:nvPr/>
        </p:nvSpPr>
        <p:spPr>
          <a:xfrm>
            <a:off x="382010" y="-6040"/>
            <a:ext cx="7390390" cy="10064440"/>
          </a:xfrm>
          <a:prstGeom prst="rect">
            <a:avLst/>
          </a:prstGeom>
          <a:solidFill>
            <a:srgbClr val="E87D2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t" anchorCtr="0"/>
          <a:lstStyle/>
          <a:p>
            <a:pPr marL="8732">
              <a:spcBef>
                <a:spcPts val="220"/>
              </a:spcBef>
              <a:spcAft>
                <a:spcPts val="900"/>
              </a:spcAft>
            </a:pPr>
            <a:endParaRPr lang="en-GB" sz="1200" dirty="0">
              <a:solidFill>
                <a:schemeClr val="bg1"/>
              </a:solidFill>
            </a:endParaRPr>
          </a:p>
        </p:txBody>
      </p:sp>
      <p:graphicFrame>
        <p:nvGraphicFramePr>
          <p:cNvPr id="17" name="Table 16">
            <a:extLst>
              <a:ext uri="{FF2B5EF4-FFF2-40B4-BE49-F238E27FC236}">
                <a16:creationId xmlns:a16="http://schemas.microsoft.com/office/drawing/2014/main" id="{C07DAA13-0F63-7844-9758-2FE2A4744629}"/>
              </a:ext>
            </a:extLst>
          </p:cNvPr>
          <p:cNvGraphicFramePr>
            <a:graphicFrameLocks noGrp="1"/>
          </p:cNvGraphicFramePr>
          <p:nvPr>
            <p:extLst>
              <p:ext uri="{D42A27DB-BD31-4B8C-83A1-F6EECF244321}">
                <p14:modId xmlns:p14="http://schemas.microsoft.com/office/powerpoint/2010/main" val="724073765"/>
              </p:ext>
            </p:extLst>
          </p:nvPr>
        </p:nvGraphicFramePr>
        <p:xfrm>
          <a:off x="3939294" y="2047029"/>
          <a:ext cx="3533304" cy="3384942"/>
        </p:xfrm>
        <a:graphic>
          <a:graphicData uri="http://schemas.openxmlformats.org/drawingml/2006/table">
            <a:tbl>
              <a:tblPr firstRow="1" bandRow="1">
                <a:tableStyleId>{6E25E649-3F16-4E02-A733-19D2CDBF48F0}</a:tableStyleId>
              </a:tblPr>
              <a:tblGrid>
                <a:gridCol w="1007002">
                  <a:extLst>
                    <a:ext uri="{9D8B030D-6E8A-4147-A177-3AD203B41FA5}">
                      <a16:colId xmlns:a16="http://schemas.microsoft.com/office/drawing/2014/main" val="3404884752"/>
                    </a:ext>
                  </a:extLst>
                </a:gridCol>
                <a:gridCol w="1183749">
                  <a:extLst>
                    <a:ext uri="{9D8B030D-6E8A-4147-A177-3AD203B41FA5}">
                      <a16:colId xmlns:a16="http://schemas.microsoft.com/office/drawing/2014/main" val="967984148"/>
                    </a:ext>
                  </a:extLst>
                </a:gridCol>
                <a:gridCol w="1342553">
                  <a:extLst>
                    <a:ext uri="{9D8B030D-6E8A-4147-A177-3AD203B41FA5}">
                      <a16:colId xmlns:a16="http://schemas.microsoft.com/office/drawing/2014/main" val="2656760448"/>
                    </a:ext>
                  </a:extLst>
                </a:gridCol>
              </a:tblGrid>
              <a:tr h="422735">
                <a:tc gridSpan="3">
                  <a:txBody>
                    <a:bodyPr/>
                    <a:lstStyle/>
                    <a:p>
                      <a:pPr marL="0" marR="0" lvl="0" indent="0" algn="ctr" defTabSz="1341087" rtl="0" eaLnBrk="1" fontAlgn="auto" latinLnBrk="0" hangingPunct="1">
                        <a:lnSpc>
                          <a:spcPct val="115000"/>
                        </a:lnSpc>
                        <a:spcBef>
                          <a:spcPts val="0"/>
                        </a:spcBef>
                        <a:spcAft>
                          <a:spcPts val="0"/>
                        </a:spcAft>
                        <a:buClrTx/>
                        <a:buSzTx/>
                        <a:buFontTx/>
                        <a:buNone/>
                        <a:tabLst/>
                        <a:defRPr/>
                      </a:pPr>
                      <a:r>
                        <a:rPr lang="en-GB" sz="1200" b="1" kern="1200" dirty="0">
                          <a:solidFill>
                            <a:schemeClr val="bg1"/>
                          </a:solidFill>
                          <a:latin typeface="+mn-lt"/>
                          <a:ea typeface="Calibri" panose="020F0502020204030204" pitchFamily="34" charset="0"/>
                          <a:cs typeface="Times New Roman" panose="02020603050405020304" pitchFamily="18" charset="0"/>
                        </a:rPr>
                        <a:t>Recommended amounts of clean water</a:t>
                      </a:r>
                      <a:br>
                        <a:rPr lang="en-GB" sz="1200" b="1" kern="1200" dirty="0">
                          <a:solidFill>
                            <a:schemeClr val="bg1"/>
                          </a:solidFill>
                          <a:latin typeface="+mn-lt"/>
                          <a:ea typeface="Calibri" panose="020F0502020204030204" pitchFamily="34" charset="0"/>
                          <a:cs typeface="Times New Roman" panose="02020603050405020304" pitchFamily="18" charset="0"/>
                        </a:rPr>
                      </a:br>
                      <a:r>
                        <a:rPr lang="en-GB" sz="1200" b="1" kern="1200" dirty="0">
                          <a:solidFill>
                            <a:schemeClr val="bg1"/>
                          </a:solidFill>
                          <a:latin typeface="+mn-lt"/>
                          <a:ea typeface="Calibri" panose="020F0502020204030204" pitchFamily="34" charset="0"/>
                          <a:cs typeface="Times New Roman" panose="02020603050405020304" pitchFamily="18" charset="0"/>
                        </a:rPr>
                        <a:t>for administering pDTG alone:</a:t>
                      </a:r>
                    </a:p>
                    <a:p>
                      <a:pPr marL="0" marR="0" lvl="0" indent="0" algn="ctr" defTabSz="1341087" rtl="0" eaLnBrk="1" fontAlgn="auto" latinLnBrk="0" hangingPunct="1">
                        <a:lnSpc>
                          <a:spcPct val="115000"/>
                        </a:lnSpc>
                        <a:spcBef>
                          <a:spcPts val="0"/>
                        </a:spcBef>
                        <a:spcAft>
                          <a:spcPts val="0"/>
                        </a:spcAft>
                        <a:buClrTx/>
                        <a:buSzTx/>
                        <a:buFontTx/>
                        <a:buNone/>
                        <a:tabLst/>
                        <a:defRPr/>
                      </a:pPr>
                      <a:endParaRPr lang="en-US" sz="1100" b="1" kern="1200" dirty="0">
                        <a:solidFill>
                          <a:schemeClr val="bg1"/>
                        </a:solidFill>
                        <a:effectLst/>
                        <a:latin typeface="+mn-lt"/>
                        <a:ea typeface="Calibri" panose="020F0502020204030204" pitchFamily="34" charset="0"/>
                        <a:cs typeface="Times New Roman" panose="02020603050405020304" pitchFamily="18"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68139465"/>
                  </a:ext>
                </a:extLst>
              </a:tr>
              <a:tr h="661902">
                <a:tc>
                  <a:txBody>
                    <a:bodyPr/>
                    <a:lstStyle/>
                    <a:p>
                      <a:pPr marL="0" marR="0" algn="ctr">
                        <a:lnSpc>
                          <a:spcPct val="115000"/>
                        </a:lnSpc>
                        <a:spcBef>
                          <a:spcPts val="0"/>
                        </a:spcBef>
                        <a:spcAft>
                          <a:spcPts val="0"/>
                        </a:spcAft>
                      </a:pPr>
                      <a:r>
                        <a:rPr lang="en-GB" sz="1200" kern="1200" dirty="0">
                          <a:solidFill>
                            <a:schemeClr val="bg1"/>
                          </a:solidFill>
                          <a:effectLst/>
                        </a:rPr>
                        <a:t>Weight</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marL="0" marR="0" algn="ctr">
                        <a:lnSpc>
                          <a:spcPct val="95000"/>
                        </a:lnSpc>
                        <a:spcBef>
                          <a:spcPts val="300"/>
                        </a:spcBef>
                        <a:spcAft>
                          <a:spcPts val="300"/>
                        </a:spcAft>
                      </a:pPr>
                      <a:r>
                        <a:rPr lang="en-GB" sz="1200" kern="1200" dirty="0">
                          <a:solidFill>
                            <a:schemeClr val="bg1"/>
                          </a:solidFill>
                          <a:effectLst/>
                        </a:rPr>
                        <a:t>Number of </a:t>
                      </a:r>
                      <a:br>
                        <a:rPr lang="en-GB" sz="1200" kern="1200" dirty="0">
                          <a:solidFill>
                            <a:schemeClr val="bg1"/>
                          </a:solidFill>
                          <a:effectLst/>
                        </a:rPr>
                      </a:br>
                      <a:r>
                        <a:rPr lang="en-GB" sz="1200" kern="1200" dirty="0">
                          <a:solidFill>
                            <a:schemeClr val="bg1"/>
                          </a:solidFill>
                          <a:effectLst/>
                        </a:rPr>
                        <a:t>Daily Tablets</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marL="0" marR="0" algn="ctr">
                        <a:lnSpc>
                          <a:spcPct val="95000"/>
                        </a:lnSpc>
                        <a:spcBef>
                          <a:spcPts val="300"/>
                        </a:spcBef>
                        <a:spcAft>
                          <a:spcPts val="300"/>
                        </a:spcAft>
                      </a:pPr>
                      <a:r>
                        <a:rPr lang="en-GB" sz="1200" kern="1200" dirty="0">
                          <a:solidFill>
                            <a:schemeClr val="bg1"/>
                          </a:solidFill>
                          <a:effectLst/>
                        </a:rPr>
                        <a:t>Water </a:t>
                      </a:r>
                      <a:br>
                        <a:rPr lang="en-GB" sz="1200" kern="1200" dirty="0">
                          <a:solidFill>
                            <a:schemeClr val="bg1"/>
                          </a:solidFill>
                          <a:effectLst/>
                        </a:rPr>
                      </a:br>
                      <a:r>
                        <a:rPr lang="en-GB" sz="1200" kern="1200" dirty="0">
                          <a:solidFill>
                            <a:schemeClr val="bg1"/>
                          </a:solidFill>
                          <a:effectLst/>
                        </a:rPr>
                        <a:t>Volume</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extLst>
                  <a:ext uri="{0D108BD9-81ED-4DB2-BD59-A6C34878D82A}">
                    <a16:rowId xmlns:a16="http://schemas.microsoft.com/office/drawing/2014/main" val="2958946380"/>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3 to &lt; 6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algn="l">
                        <a:lnSpc>
                          <a:spcPct val="95000"/>
                        </a:lnSpc>
                        <a:spcBef>
                          <a:spcPts val="300"/>
                        </a:spcBef>
                        <a:spcAft>
                          <a:spcPts val="300"/>
                        </a:spcAft>
                      </a:pPr>
                      <a:r>
                        <a:rPr lang="en-GB" sz="1200" kern="1200" dirty="0">
                          <a:solidFill>
                            <a:schemeClr val="bg1"/>
                          </a:solidFill>
                          <a:effectLst/>
                        </a:rPr>
                        <a:t>0.5</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rowSpan="2">
                  <a:txBody>
                    <a:bodyPr/>
                    <a:lstStyle/>
                    <a:p>
                      <a:pPr marL="0" marR="0" algn="ctr">
                        <a:lnSpc>
                          <a:spcPct val="95000"/>
                        </a:lnSpc>
                        <a:spcBef>
                          <a:spcPts val="300"/>
                        </a:spcBef>
                        <a:spcAft>
                          <a:spcPts val="300"/>
                        </a:spcAft>
                      </a:pPr>
                      <a:r>
                        <a:rPr lang="en-GB" sz="1200" kern="1200" dirty="0">
                          <a:solidFill>
                            <a:schemeClr val="bg1"/>
                          </a:solidFill>
                          <a:effectLst/>
                        </a:rPr>
                        <a:t>5mL </a:t>
                      </a:r>
                      <a:br>
                        <a:rPr lang="en-GB" sz="1200" kern="1200" dirty="0">
                          <a:solidFill>
                            <a:schemeClr val="bg1"/>
                          </a:solidFill>
                          <a:effectLst/>
                        </a:rPr>
                      </a:br>
                      <a:r>
                        <a:rPr lang="en-GB" sz="1200" kern="1200" dirty="0">
                          <a:solidFill>
                            <a:schemeClr val="bg1"/>
                          </a:solidFill>
                          <a:effectLst/>
                        </a:rPr>
                        <a:t>(1 teaspoon)</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extLst>
                  <a:ext uri="{0D108BD9-81ED-4DB2-BD59-A6C34878D82A}">
                    <a16:rowId xmlns:a16="http://schemas.microsoft.com/office/drawing/2014/main" val="3065054551"/>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6 to &lt; 10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1.5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vMerge="1">
                  <a:txBody>
                    <a:bodyPr/>
                    <a:lstStyle/>
                    <a:p>
                      <a:pPr marL="0" marR="0" algn="ctr">
                        <a:lnSpc>
                          <a:spcPct val="95000"/>
                        </a:lnSpc>
                        <a:spcBef>
                          <a:spcPts val="300"/>
                        </a:spcBef>
                        <a:spcAft>
                          <a:spcPts val="300"/>
                        </a:spcAft>
                      </a:pP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3332854283"/>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10 to &lt; 14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algn="l">
                        <a:lnSpc>
                          <a:spcPct val="95000"/>
                        </a:lnSpc>
                        <a:spcBef>
                          <a:spcPts val="300"/>
                        </a:spcBef>
                        <a:spcAft>
                          <a:spcPts val="300"/>
                        </a:spcAft>
                      </a:pPr>
                      <a:r>
                        <a:rPr lang="en-GB" sz="1200" kern="1200" dirty="0">
                          <a:solidFill>
                            <a:schemeClr val="bg1"/>
                          </a:solidFill>
                          <a:effectLst/>
                        </a:rPr>
                        <a:t>2</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2004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rowSpan="2">
                  <a:txBody>
                    <a:bodyPr/>
                    <a:lstStyle/>
                    <a:p>
                      <a:pPr marL="0" marR="0" algn="ctr">
                        <a:lnSpc>
                          <a:spcPct val="95000"/>
                        </a:lnSpc>
                        <a:spcBef>
                          <a:spcPts val="300"/>
                        </a:spcBef>
                        <a:spcAft>
                          <a:spcPts val="300"/>
                        </a:spcAft>
                      </a:pPr>
                      <a:r>
                        <a:rPr lang="en-GB" sz="1200" kern="1200" dirty="0">
                          <a:solidFill>
                            <a:schemeClr val="bg1"/>
                          </a:solidFill>
                          <a:effectLst/>
                        </a:rPr>
                        <a:t>10mL </a:t>
                      </a:r>
                      <a:br>
                        <a:rPr lang="en-GB" sz="1200" kern="1200" dirty="0">
                          <a:solidFill>
                            <a:schemeClr val="bg1"/>
                          </a:solidFill>
                          <a:effectLst/>
                        </a:rPr>
                      </a:br>
                      <a:r>
                        <a:rPr lang="en-GB" sz="1200" kern="1200" dirty="0">
                          <a:solidFill>
                            <a:schemeClr val="bg1"/>
                          </a:solidFill>
                          <a:effectLst/>
                        </a:rPr>
                        <a:t>(2 teaspoons)</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123693842"/>
                  </a:ext>
                </a:extLst>
              </a:tr>
              <a:tr h="430998">
                <a:tc>
                  <a:txBody>
                    <a:bodyPr/>
                    <a:lstStyle/>
                    <a:p>
                      <a:pPr marL="45720" marR="0" algn="ctr">
                        <a:lnSpc>
                          <a:spcPct val="95000"/>
                        </a:lnSpc>
                        <a:spcBef>
                          <a:spcPts val="0"/>
                        </a:spcBef>
                        <a:spcAft>
                          <a:spcPts val="0"/>
                        </a:spcAft>
                      </a:pPr>
                      <a:r>
                        <a:rPr lang="en-GB" sz="1200" kern="1200" dirty="0">
                          <a:solidFill>
                            <a:schemeClr val="bg1"/>
                          </a:solidFill>
                          <a:effectLst/>
                        </a:rPr>
                        <a:t>14 to &lt; 20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vMerge="1">
                  <a:txBody>
                    <a:bodyPr/>
                    <a:lstStyle/>
                    <a:p>
                      <a:pPr marL="0" marR="0" algn="ctr">
                        <a:lnSpc>
                          <a:spcPct val="95000"/>
                        </a:lnSpc>
                        <a:spcBef>
                          <a:spcPts val="300"/>
                        </a:spcBef>
                        <a:spcAft>
                          <a:spcPts val="300"/>
                        </a:spcAft>
                      </a:pP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843360781"/>
                  </a:ext>
                </a:extLst>
              </a:tr>
              <a:tr h="401767">
                <a:tc gridSpan="3">
                  <a:txBody>
                    <a:bodyPr/>
                    <a:lstStyle/>
                    <a:p>
                      <a:pPr marL="45720" marR="0" lvl="0" indent="0" algn="ctr" defTabSz="1341087" rtl="0" eaLnBrk="1" fontAlgn="auto" latinLnBrk="0" hangingPunct="1">
                        <a:lnSpc>
                          <a:spcPct val="95000"/>
                        </a:lnSpc>
                        <a:spcBef>
                          <a:spcPts val="0"/>
                        </a:spcBef>
                        <a:spcAft>
                          <a:spcPts val="0"/>
                        </a:spcAft>
                        <a:buClrTx/>
                        <a:buSzTx/>
                        <a:buFontTx/>
                        <a:buNone/>
                        <a:tabLst/>
                        <a:defRPr/>
                      </a:pPr>
                      <a:r>
                        <a:rPr lang="en-US" sz="1050" i="1" kern="1200" dirty="0">
                          <a:solidFill>
                            <a:schemeClr val="bg1"/>
                          </a:solidFill>
                          <a:latin typeface="+mn-lt"/>
                          <a:ea typeface="Calibri" panose="020F0502020204030204" pitchFamily="34" charset="0"/>
                          <a:cs typeface="Times New Roman" panose="02020603050405020304" pitchFamily="18" charset="0"/>
                        </a:rPr>
                        <a:t>*When co-administering </a:t>
                      </a:r>
                      <a:r>
                        <a:rPr lang="en-US" sz="1050" i="1" kern="1200" dirty="0" err="1">
                          <a:solidFill>
                            <a:schemeClr val="bg1"/>
                          </a:solidFill>
                          <a:latin typeface="+mn-lt"/>
                          <a:ea typeface="Calibri" panose="020F0502020204030204" pitchFamily="34" charset="0"/>
                          <a:cs typeface="Times New Roman" panose="02020603050405020304" pitchFamily="18" charset="0"/>
                        </a:rPr>
                        <a:t>pDTG</a:t>
                      </a:r>
                      <a:r>
                        <a:rPr lang="en-US" sz="1050" i="1" kern="1200" dirty="0">
                          <a:solidFill>
                            <a:schemeClr val="bg1"/>
                          </a:solidFill>
                          <a:latin typeface="+mn-lt"/>
                          <a:ea typeface="Calibri" panose="020F0502020204030204" pitchFamily="34" charset="0"/>
                          <a:cs typeface="Times New Roman" panose="02020603050405020304" pitchFamily="18" charset="0"/>
                        </a:rPr>
                        <a:t> and ABC/3TC, </a:t>
                      </a:r>
                      <a:br>
                        <a:rPr lang="en-US" sz="1050" i="1" kern="1200" dirty="0">
                          <a:solidFill>
                            <a:schemeClr val="bg1"/>
                          </a:solidFill>
                          <a:latin typeface="+mn-lt"/>
                          <a:ea typeface="Calibri" panose="020F0502020204030204" pitchFamily="34" charset="0"/>
                          <a:cs typeface="Times New Roman" panose="02020603050405020304" pitchFamily="18" charset="0"/>
                        </a:rPr>
                      </a:br>
                      <a:r>
                        <a:rPr lang="en-US" sz="1050" i="1" kern="1200" dirty="0">
                          <a:solidFill>
                            <a:schemeClr val="bg1"/>
                          </a:solidFill>
                          <a:latin typeface="+mn-lt"/>
                          <a:ea typeface="Calibri" panose="020F0502020204030204" pitchFamily="34" charset="0"/>
                          <a:cs typeface="Times New Roman" panose="02020603050405020304" pitchFamily="18" charset="0"/>
                        </a:rPr>
                        <a:t>use 2-4 teaspoons of clean water</a:t>
                      </a:r>
                      <a:endParaRPr lang="en-US" sz="1050" i="1" kern="1200" dirty="0">
                        <a:solidFill>
                          <a:schemeClr val="bg1"/>
                        </a:solidFill>
                        <a:effectLst/>
                        <a:latin typeface="+mn-lt"/>
                        <a:ea typeface="Calibri" panose="020F0502020204030204" pitchFamily="34" charset="0"/>
                        <a:cs typeface="Times New Roman" panose="02020603050405020304" pitchFamily="18" charset="0"/>
                      </a:endParaRPr>
                    </a:p>
                  </a:txBody>
                  <a:tcPr marL="0" marR="0"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95000"/>
                        </a:lnSpc>
                        <a:spcBef>
                          <a:spcPts val="300"/>
                        </a:spcBef>
                        <a:spcAft>
                          <a:spcPts val="300"/>
                        </a:spcAft>
                      </a:pP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hMerge="1">
                  <a:txBody>
                    <a:bodyPr/>
                    <a:lstStyle/>
                    <a:p>
                      <a:pPr marL="0" marR="0" algn="ctr">
                        <a:lnSpc>
                          <a:spcPct val="95000"/>
                        </a:lnSpc>
                        <a:spcBef>
                          <a:spcPts val="300"/>
                        </a:spcBef>
                        <a:spcAft>
                          <a:spcPts val="300"/>
                        </a:spcAft>
                      </a:pP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99108174"/>
                  </a:ext>
                </a:extLst>
              </a:tr>
            </a:tbl>
          </a:graphicData>
        </a:graphic>
      </p:graphicFrame>
      <p:pic>
        <p:nvPicPr>
          <p:cNvPr id="19" name="Picture 18">
            <a:extLst>
              <a:ext uri="{FF2B5EF4-FFF2-40B4-BE49-F238E27FC236}">
                <a16:creationId xmlns:a16="http://schemas.microsoft.com/office/drawing/2014/main" id="{466F472D-43DE-2847-82E0-BF38C3CEE9E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701318" y="3962246"/>
            <a:ext cx="133877" cy="121862"/>
          </a:xfrm>
          <a:prstGeom prst="rect">
            <a:avLst/>
          </a:prstGeom>
        </p:spPr>
      </p:pic>
      <p:pic>
        <p:nvPicPr>
          <p:cNvPr id="20" name="Picture 19">
            <a:extLst>
              <a:ext uri="{FF2B5EF4-FFF2-40B4-BE49-F238E27FC236}">
                <a16:creationId xmlns:a16="http://schemas.microsoft.com/office/drawing/2014/main" id="{65B3B3DE-E688-2243-8D4D-CEDA47F4F00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547187" y="3842098"/>
            <a:ext cx="133877" cy="242010"/>
          </a:xfrm>
          <a:prstGeom prst="rect">
            <a:avLst/>
          </a:prstGeom>
        </p:spPr>
      </p:pic>
      <p:pic>
        <p:nvPicPr>
          <p:cNvPr id="21" name="Picture 20">
            <a:extLst>
              <a:ext uri="{FF2B5EF4-FFF2-40B4-BE49-F238E27FC236}">
                <a16:creationId xmlns:a16="http://schemas.microsoft.com/office/drawing/2014/main" id="{BA51BAD1-5F6D-F047-A24A-9CB15CC13EB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552340" y="4282573"/>
            <a:ext cx="133877" cy="242010"/>
          </a:xfrm>
          <a:prstGeom prst="rect">
            <a:avLst/>
          </a:prstGeom>
        </p:spPr>
      </p:pic>
      <p:pic>
        <p:nvPicPr>
          <p:cNvPr id="22" name="Picture 21">
            <a:extLst>
              <a:ext uri="{FF2B5EF4-FFF2-40B4-BE49-F238E27FC236}">
                <a16:creationId xmlns:a16="http://schemas.microsoft.com/office/drawing/2014/main" id="{3D57EE5C-0FC4-4942-B5D3-31364A81AEB5}"/>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01318" y="4289003"/>
            <a:ext cx="133877" cy="242010"/>
          </a:xfrm>
          <a:prstGeom prst="rect">
            <a:avLst/>
          </a:prstGeom>
        </p:spPr>
      </p:pic>
      <p:pic>
        <p:nvPicPr>
          <p:cNvPr id="23" name="Picture 22">
            <a:extLst>
              <a:ext uri="{FF2B5EF4-FFF2-40B4-BE49-F238E27FC236}">
                <a16:creationId xmlns:a16="http://schemas.microsoft.com/office/drawing/2014/main" id="{E29EF548-B726-2843-9AAC-491624ADC8D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552340" y="4723048"/>
            <a:ext cx="133877" cy="242010"/>
          </a:xfrm>
          <a:prstGeom prst="rect">
            <a:avLst/>
          </a:prstGeom>
        </p:spPr>
      </p:pic>
      <p:pic>
        <p:nvPicPr>
          <p:cNvPr id="24" name="Picture 23">
            <a:extLst>
              <a:ext uri="{FF2B5EF4-FFF2-40B4-BE49-F238E27FC236}">
                <a16:creationId xmlns:a16="http://schemas.microsoft.com/office/drawing/2014/main" id="{C7C6F40E-1A54-1D4F-80F2-4FD15CC1B2D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01318" y="4723048"/>
            <a:ext cx="133877" cy="242010"/>
          </a:xfrm>
          <a:prstGeom prst="rect">
            <a:avLst/>
          </a:prstGeom>
        </p:spPr>
      </p:pic>
      <p:pic>
        <p:nvPicPr>
          <p:cNvPr id="25" name="Picture 24">
            <a:extLst>
              <a:ext uri="{FF2B5EF4-FFF2-40B4-BE49-F238E27FC236}">
                <a16:creationId xmlns:a16="http://schemas.microsoft.com/office/drawing/2014/main" id="{60D445DF-81D6-D546-AF75-59E81AE8D06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850296" y="4843196"/>
            <a:ext cx="133877" cy="121862"/>
          </a:xfrm>
          <a:prstGeom prst="rect">
            <a:avLst/>
          </a:prstGeom>
        </p:spPr>
      </p:pic>
      <p:pic>
        <p:nvPicPr>
          <p:cNvPr id="26" name="Picture 25">
            <a:extLst>
              <a:ext uri="{FF2B5EF4-FFF2-40B4-BE49-F238E27FC236}">
                <a16:creationId xmlns:a16="http://schemas.microsoft.com/office/drawing/2014/main" id="{1178DE8A-D141-864A-9A98-E0B847C02B4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547730" y="3492068"/>
            <a:ext cx="133877" cy="121862"/>
          </a:xfrm>
          <a:prstGeom prst="rect">
            <a:avLst/>
          </a:prstGeom>
        </p:spPr>
      </p:pic>
      <p:sp>
        <p:nvSpPr>
          <p:cNvPr id="18" name="Rectangle 17">
            <a:extLst>
              <a:ext uri="{FF2B5EF4-FFF2-40B4-BE49-F238E27FC236}">
                <a16:creationId xmlns:a16="http://schemas.microsoft.com/office/drawing/2014/main" id="{3F46B15E-A2AB-449E-BBD6-F7D89C984129}"/>
              </a:ext>
            </a:extLst>
          </p:cNvPr>
          <p:cNvSpPr/>
          <p:nvPr/>
        </p:nvSpPr>
        <p:spPr>
          <a:xfrm rot="16200000">
            <a:off x="-4838698" y="4837692"/>
            <a:ext cx="10058402" cy="383015"/>
          </a:xfrm>
          <a:prstGeom prst="rect">
            <a:avLst/>
          </a:prstGeom>
          <a:solidFill>
            <a:srgbClr val="DB74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sz="1600" b="1" dirty="0">
                <a:solidFill>
                  <a:schemeClr val="bg1"/>
                </a:solidFill>
              </a:rPr>
              <a:t>pDTG Dosing and Administration</a:t>
            </a:r>
          </a:p>
        </p:txBody>
      </p:sp>
      <p:sp>
        <p:nvSpPr>
          <p:cNvPr id="40" name="Rectangle 39">
            <a:extLst>
              <a:ext uri="{FF2B5EF4-FFF2-40B4-BE49-F238E27FC236}">
                <a16:creationId xmlns:a16="http://schemas.microsoft.com/office/drawing/2014/main" id="{1DF88B0A-0AAF-434A-8D86-15E8425277BF}"/>
              </a:ext>
            </a:extLst>
          </p:cNvPr>
          <p:cNvSpPr/>
          <p:nvPr/>
        </p:nvSpPr>
        <p:spPr>
          <a:xfrm>
            <a:off x="382008" y="5611481"/>
            <a:ext cx="7390392" cy="4326266"/>
          </a:xfrm>
          <a:prstGeom prst="rect">
            <a:avLst/>
          </a:prstGeom>
          <a:noFill/>
        </p:spPr>
        <p:txBody>
          <a:bodyPr wrap="square" lIns="91440" tIns="182880" rIns="182880" bIns="182880" anchor="ctr">
            <a:noAutofit/>
          </a:bodyPr>
          <a:lstStyle/>
          <a:p>
            <a:pPr marL="463550" lvl="0" indent="-455613">
              <a:spcAft>
                <a:spcPts val="400"/>
              </a:spcAft>
            </a:pPr>
            <a:r>
              <a:rPr lang="en-US" sz="1800" b="1" dirty="0">
                <a:solidFill>
                  <a:schemeClr val="bg1"/>
                </a:solidFill>
              </a:rPr>
              <a:t>11.	Can ABC/3TC 120/60 mg dispersible tablets and </a:t>
            </a:r>
            <a:r>
              <a:rPr lang="en-US" sz="1800" b="1" dirty="0" err="1">
                <a:solidFill>
                  <a:schemeClr val="bg1"/>
                </a:solidFill>
              </a:rPr>
              <a:t>pDTG</a:t>
            </a:r>
            <a:r>
              <a:rPr lang="en-US" sz="1800" b="1" dirty="0">
                <a:solidFill>
                  <a:schemeClr val="bg1"/>
                </a:solidFill>
              </a:rPr>
              <a:t> </a:t>
            </a:r>
            <a:br>
              <a:rPr lang="en-US" sz="1800" b="1" dirty="0">
                <a:solidFill>
                  <a:schemeClr val="bg1"/>
                </a:solidFill>
              </a:rPr>
            </a:br>
            <a:r>
              <a:rPr lang="en-US" sz="1800" b="1" dirty="0">
                <a:solidFill>
                  <a:schemeClr val="bg1"/>
                </a:solidFill>
              </a:rPr>
              <a:t>be mixed together?</a:t>
            </a:r>
            <a:endParaRPr lang="en-US" sz="1800" dirty="0">
              <a:solidFill>
                <a:schemeClr val="bg1"/>
              </a:solidFill>
            </a:endParaRPr>
          </a:p>
          <a:p>
            <a:pPr marL="463550" lvl="0">
              <a:spcAft>
                <a:spcPts val="400"/>
              </a:spcAft>
            </a:pPr>
            <a:r>
              <a:rPr lang="en-US" sz="1200" b="1" dirty="0">
                <a:solidFill>
                  <a:schemeClr val="bg1"/>
                </a:solidFill>
              </a:rPr>
              <a:t>Yes, to give both medicines together:</a:t>
            </a:r>
          </a:p>
          <a:p>
            <a:pPr marL="808038" lvl="0" indent="-344488">
              <a:spcAft>
                <a:spcPts val="400"/>
              </a:spcAft>
              <a:buFont typeface="+mj-lt"/>
              <a:buAutoNum type="arabicPeriod"/>
            </a:pPr>
            <a:r>
              <a:rPr lang="en-US" sz="1200" dirty="0">
                <a:solidFill>
                  <a:schemeClr val="bg1"/>
                </a:solidFill>
              </a:rPr>
              <a:t>Determine the correct number of tablets your child should take based on their weight for both </a:t>
            </a:r>
            <a:r>
              <a:rPr lang="en-US" sz="1200" dirty="0" err="1">
                <a:solidFill>
                  <a:schemeClr val="bg1"/>
                </a:solidFill>
              </a:rPr>
              <a:t>pDTG</a:t>
            </a:r>
            <a:r>
              <a:rPr lang="en-US" sz="1200" dirty="0">
                <a:solidFill>
                  <a:schemeClr val="bg1"/>
                </a:solidFill>
              </a:rPr>
              <a:t> and ABC/3TC. </a:t>
            </a:r>
          </a:p>
          <a:p>
            <a:pPr marL="808038" lvl="0" indent="-344488">
              <a:spcAft>
                <a:spcPts val="400"/>
              </a:spcAft>
              <a:buFont typeface="+mj-lt"/>
              <a:buAutoNum type="arabicPeriod"/>
            </a:pPr>
            <a:r>
              <a:rPr lang="en-US" sz="1200" dirty="0">
                <a:solidFill>
                  <a:schemeClr val="bg1"/>
                </a:solidFill>
              </a:rPr>
              <a:t>Next, in the same glass, mix these tablets with 2-4 teaspoons of clean water. Follow the same steps in FAQ #10 to make sure your child receives the full dose of both their medicines. Remember to try to avoid using too much water because then your child may not be able to drink it all and they may spill the medicine. </a:t>
            </a:r>
          </a:p>
          <a:p>
            <a:pPr marL="7938" lvl="0">
              <a:spcAft>
                <a:spcPts val="400"/>
              </a:spcAft>
            </a:pPr>
            <a:endParaRPr lang="en-US" sz="1800" b="1" dirty="0">
              <a:solidFill>
                <a:schemeClr val="bg1"/>
              </a:solidFill>
            </a:endParaRPr>
          </a:p>
          <a:p>
            <a:pPr marL="463550" lvl="0" indent="-455613">
              <a:spcAft>
                <a:spcPts val="400"/>
              </a:spcAft>
            </a:pPr>
            <a:r>
              <a:rPr lang="en-US" sz="1800" b="1" dirty="0">
                <a:solidFill>
                  <a:schemeClr val="bg1"/>
                </a:solidFill>
              </a:rPr>
              <a:t>12.	Can I mix </a:t>
            </a:r>
            <a:r>
              <a:rPr lang="en-US" sz="1800" b="1" dirty="0" err="1">
                <a:solidFill>
                  <a:schemeClr val="bg1"/>
                </a:solidFill>
              </a:rPr>
              <a:t>pDTG</a:t>
            </a:r>
            <a:r>
              <a:rPr lang="en-US" sz="1800" b="1" dirty="0">
                <a:solidFill>
                  <a:schemeClr val="bg1"/>
                </a:solidFill>
              </a:rPr>
              <a:t> with liquids other than water (such as juice or breast milk) or in food (such as yoghurt or porridge)?</a:t>
            </a:r>
            <a:endParaRPr lang="en-US" sz="1800" dirty="0">
              <a:solidFill>
                <a:schemeClr val="bg1"/>
              </a:solidFill>
            </a:endParaRPr>
          </a:p>
          <a:p>
            <a:pPr marL="463550" lvl="0">
              <a:spcAft>
                <a:spcPts val="400"/>
              </a:spcAft>
            </a:pPr>
            <a:r>
              <a:rPr lang="en-US" sz="1200" dirty="0" err="1">
                <a:solidFill>
                  <a:schemeClr val="bg1"/>
                </a:solidFill>
              </a:rPr>
              <a:t>pDTG</a:t>
            </a:r>
            <a:r>
              <a:rPr lang="en-US" sz="1200" dirty="0">
                <a:solidFill>
                  <a:schemeClr val="bg1"/>
                </a:solidFill>
              </a:rPr>
              <a:t> is recommended to be mixed with clean water. However, if a child is unable to take </a:t>
            </a:r>
            <a:r>
              <a:rPr lang="en-US" sz="1200" dirty="0" err="1">
                <a:solidFill>
                  <a:schemeClr val="bg1"/>
                </a:solidFill>
              </a:rPr>
              <a:t>pDTG</a:t>
            </a:r>
            <a:r>
              <a:rPr lang="en-US" sz="1200" dirty="0">
                <a:solidFill>
                  <a:schemeClr val="bg1"/>
                </a:solidFill>
              </a:rPr>
              <a:t> with water, it is reasonable to mix </a:t>
            </a:r>
            <a:r>
              <a:rPr lang="en-US" sz="1200" dirty="0" err="1">
                <a:solidFill>
                  <a:schemeClr val="bg1"/>
                </a:solidFill>
              </a:rPr>
              <a:t>pDTG</a:t>
            </a:r>
            <a:r>
              <a:rPr lang="en-US" sz="1200" dirty="0">
                <a:solidFill>
                  <a:schemeClr val="bg1"/>
                </a:solidFill>
              </a:rPr>
              <a:t> with other liquids or foods such as milk, juice, yoghurt, or porridge. If using other liquids or foods, follow the same small volume recommendations as mentioned in FAQs #10 and #11 to ensure that your child is able to take the full dose of medicine.</a:t>
            </a:r>
            <a:endParaRPr lang="en-US" sz="1200" dirty="0">
              <a:solidFill>
                <a:schemeClr val="bg1"/>
              </a:solidFill>
              <a:latin typeface="+mj-lt"/>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0E67F88E-55B5-734E-9F79-67CF91FF0B99}"/>
              </a:ext>
            </a:extLst>
          </p:cNvPr>
          <p:cNvSpPr/>
          <p:nvPr/>
        </p:nvSpPr>
        <p:spPr>
          <a:xfrm>
            <a:off x="836406" y="1781664"/>
            <a:ext cx="2951820" cy="3978012"/>
          </a:xfrm>
          <a:prstGeom prst="rect">
            <a:avLst/>
          </a:prstGeom>
          <a:noFill/>
        </p:spPr>
        <p:txBody>
          <a:bodyPr wrap="square" lIns="91440" tIns="182880" rIns="91440" bIns="182880">
            <a:spAutoFit/>
          </a:bodyPr>
          <a:lstStyle/>
          <a:p>
            <a:pPr marL="9525" marR="0" algn="ctr">
              <a:spcBef>
                <a:spcPts val="0"/>
              </a:spcBef>
              <a:spcAft>
                <a:spcPts val="900"/>
              </a:spcAft>
            </a:pPr>
            <a:r>
              <a:rPr lang="en-GB" sz="1200" b="1" dirty="0">
                <a:solidFill>
                  <a:schemeClr val="bg1"/>
                </a:solidFill>
                <a:latin typeface="+mj-lt"/>
                <a:ea typeface="Calibri" panose="020F0502020204030204" pitchFamily="34" charset="0"/>
                <a:cs typeface="Times New Roman" panose="02020603050405020304" pitchFamily="18" charset="0"/>
              </a:rPr>
              <a:t>Dissolving Instructions:</a:t>
            </a:r>
          </a:p>
          <a:p>
            <a:pPr marL="236538" marR="0" indent="-227013">
              <a:spcBef>
                <a:spcPts val="0"/>
              </a:spcBef>
              <a:spcAft>
                <a:spcPts val="900"/>
              </a:spcAft>
              <a:buFont typeface="+mj-lt"/>
              <a:buAutoNum type="arabicPeriod"/>
            </a:pPr>
            <a:r>
              <a:rPr lang="en-US" sz="1000" dirty="0">
                <a:solidFill>
                  <a:schemeClr val="bg1"/>
                </a:solidFill>
                <a:latin typeface="+mj-lt"/>
                <a:ea typeface="Calibri" panose="020F0502020204030204" pitchFamily="34" charset="0"/>
                <a:cs typeface="Times New Roman" panose="02020603050405020304" pitchFamily="18" charset="0"/>
              </a:rPr>
              <a:t>Mix the correct number of tablets of </a:t>
            </a:r>
            <a:r>
              <a:rPr lang="en-US" sz="1000" dirty="0" err="1">
                <a:solidFill>
                  <a:schemeClr val="bg1"/>
                </a:solidFill>
                <a:latin typeface="+mj-lt"/>
                <a:ea typeface="Calibri" panose="020F0502020204030204" pitchFamily="34" charset="0"/>
                <a:cs typeface="Times New Roman" panose="02020603050405020304" pitchFamily="18" charset="0"/>
              </a:rPr>
              <a:t>pDTG</a:t>
            </a:r>
            <a:r>
              <a:rPr lang="en-US" sz="1000" dirty="0">
                <a:solidFill>
                  <a:schemeClr val="bg1"/>
                </a:solidFill>
                <a:latin typeface="+mj-lt"/>
                <a:ea typeface="Calibri" panose="020F0502020204030204" pitchFamily="34" charset="0"/>
                <a:cs typeface="Times New Roman" panose="02020603050405020304" pitchFamily="18" charset="0"/>
              </a:rPr>
              <a:t> with the appropriate amount of clean water. If you are using 0.5 or 1.5 tablets, use 1 teaspoon of clean water. If you are using 2 or 2.5 tablets, use 2 teaspoons of clean water. </a:t>
            </a:r>
          </a:p>
          <a:p>
            <a:pPr marL="236538" marR="0" indent="-227013">
              <a:spcBef>
                <a:spcPts val="0"/>
              </a:spcBef>
              <a:spcAft>
                <a:spcPts val="900"/>
              </a:spcAft>
              <a:buFont typeface="+mj-lt"/>
              <a:buAutoNum type="arabicPeriod"/>
            </a:pPr>
            <a:r>
              <a:rPr lang="en-US" sz="1000" dirty="0">
                <a:solidFill>
                  <a:schemeClr val="bg1"/>
                </a:solidFill>
                <a:latin typeface="+mj-lt"/>
                <a:ea typeface="Calibri" panose="020F0502020204030204" pitchFamily="34" charset="0"/>
                <a:cs typeface="Times New Roman" panose="02020603050405020304" pitchFamily="18" charset="0"/>
              </a:rPr>
              <a:t>Stir the water until the tablets dissolve and then give it to your child. If the tablets are not dissolving or are still in big pieces, you should stir the water while slowly adding more water until the tablets dissolve. </a:t>
            </a:r>
          </a:p>
          <a:p>
            <a:pPr marL="236538" marR="0" indent="-227013">
              <a:spcBef>
                <a:spcPts val="0"/>
              </a:spcBef>
              <a:spcAft>
                <a:spcPts val="900"/>
              </a:spcAft>
              <a:buFont typeface="+mj-lt"/>
              <a:buAutoNum type="arabicPeriod"/>
            </a:pPr>
            <a:r>
              <a:rPr lang="en-US" sz="1000" dirty="0">
                <a:solidFill>
                  <a:schemeClr val="bg1"/>
                </a:solidFill>
                <a:latin typeface="+mj-lt"/>
                <a:ea typeface="Calibri" panose="020F0502020204030204" pitchFamily="34" charset="0"/>
                <a:cs typeface="Times New Roman" panose="02020603050405020304" pitchFamily="18" charset="0"/>
              </a:rPr>
              <a:t>If any medicine is still in the cup or on the sides of the cup after your child has drunk the solution, add one more teaspoon of water to the cup, swirl, and give it to your child. This is to make sure that your child is getting all of their medicine. Repeat this last step if any medicine is still in the cup. Your child should drink all the water straight away or within 30 minutes.</a:t>
            </a:r>
            <a:endParaRPr lang="en-US" sz="1000" dirty="0">
              <a:solidFill>
                <a:schemeClr val="bg1"/>
              </a:solidFill>
              <a:effectLst/>
              <a:latin typeface="+mj-lt"/>
              <a:ea typeface="Calibri" panose="020F0502020204030204" pitchFamily="34" charset="0"/>
              <a:cs typeface="Times New Roman" panose="02020603050405020304" pitchFamily="18" charset="0"/>
            </a:endParaRPr>
          </a:p>
        </p:txBody>
      </p:sp>
      <p:sp>
        <p:nvSpPr>
          <p:cNvPr id="29" name="Rectangle 28">
            <a:extLst>
              <a:ext uri="{FF2B5EF4-FFF2-40B4-BE49-F238E27FC236}">
                <a16:creationId xmlns:a16="http://schemas.microsoft.com/office/drawing/2014/main" id="{D355A30B-BEDB-477A-9763-F41F5166F6F3}"/>
              </a:ext>
            </a:extLst>
          </p:cNvPr>
          <p:cNvSpPr/>
          <p:nvPr/>
        </p:nvSpPr>
        <p:spPr>
          <a:xfrm>
            <a:off x="382008" y="-6040"/>
            <a:ext cx="6571242" cy="1873560"/>
          </a:xfrm>
          <a:prstGeom prst="rect">
            <a:avLst/>
          </a:prstGeom>
          <a:noFill/>
        </p:spPr>
        <p:txBody>
          <a:bodyPr wrap="square" lIns="91440" tIns="182880" rIns="182880" bIns="182880">
            <a:noAutofit/>
          </a:bodyPr>
          <a:lstStyle/>
          <a:p>
            <a:pPr marL="458788" marR="0" lvl="0" indent="-450850" algn="l" defTabSz="1018824" rtl="0" eaLnBrk="1" fontAlgn="auto" latinLnBrk="0" hangingPunct="1">
              <a:lnSpc>
                <a:spcPct val="100000"/>
              </a:lnSpc>
              <a:spcBef>
                <a:spcPts val="220"/>
              </a:spcBef>
              <a:spcAft>
                <a:spcPts val="900"/>
              </a:spcAft>
              <a:buClrTx/>
              <a:buSzTx/>
              <a:buFontTx/>
              <a:buNone/>
              <a:defRPr/>
            </a:pPr>
            <a:r>
              <a:rPr kumimoji="0" lang="en-GB" sz="1800" b="1" i="0" u="none" strike="noStrike" kern="1200" cap="none" spc="0" normalizeH="0" baseline="0" noProof="0" dirty="0">
                <a:ln>
                  <a:noFill/>
                </a:ln>
                <a:solidFill>
                  <a:srgbClr val="FFFFFF"/>
                </a:solidFill>
                <a:effectLst/>
                <a:uLnTx/>
                <a:uFillTx/>
                <a:latin typeface="Trebuchet MS" panose="020B0603020202020204"/>
                <a:ea typeface="+mn-ea"/>
                <a:cs typeface="+mn-cs"/>
              </a:rPr>
              <a:t>10.	How do I give </a:t>
            </a:r>
            <a:r>
              <a:rPr kumimoji="0" lang="en-GB" sz="1800" b="1" i="0" u="none" strike="noStrike" kern="1200" cap="none" spc="0" normalizeH="0" baseline="0" noProof="0" dirty="0" err="1">
                <a:ln>
                  <a:noFill/>
                </a:ln>
                <a:solidFill>
                  <a:srgbClr val="FFFFFF"/>
                </a:solidFill>
                <a:effectLst/>
                <a:uLnTx/>
                <a:uFillTx/>
                <a:latin typeface="Trebuchet MS" panose="020B0603020202020204"/>
                <a:ea typeface="+mn-ea"/>
                <a:cs typeface="+mn-cs"/>
              </a:rPr>
              <a:t>pDTG</a:t>
            </a:r>
            <a:r>
              <a:rPr kumimoji="0" lang="en-GB" sz="1800" b="1" i="0" u="none" strike="noStrike" kern="1200" cap="none" spc="0" normalizeH="0" baseline="0" noProof="0" dirty="0">
                <a:ln>
                  <a:noFill/>
                </a:ln>
                <a:solidFill>
                  <a:srgbClr val="FFFFFF"/>
                </a:solidFill>
                <a:effectLst/>
                <a:uLnTx/>
                <a:uFillTx/>
                <a:latin typeface="Trebuchet MS" panose="020B0603020202020204"/>
                <a:ea typeface="+mn-ea"/>
                <a:cs typeface="+mn-cs"/>
              </a:rPr>
              <a:t> to my child?</a:t>
            </a:r>
          </a:p>
          <a:p>
            <a:pPr marL="458788" marR="0" lvl="0" algn="l" defTabSz="1018824" rtl="0" eaLnBrk="1" fontAlgn="auto" latinLnBrk="0" hangingPunct="1">
              <a:lnSpc>
                <a:spcPct val="100000"/>
              </a:lnSpc>
              <a:spcBef>
                <a:spcPts val="220"/>
              </a:spcBef>
              <a:spcAft>
                <a:spcPts val="900"/>
              </a:spcAft>
              <a:buClrTx/>
              <a:buSzTx/>
              <a:buFontTx/>
              <a:buNone/>
              <a:defRPr/>
            </a:pPr>
            <a:r>
              <a:rPr kumimoji="0" lang="en-GB" sz="1200" b="0" i="0" u="none" strike="noStrike" kern="1200" cap="none" spc="0" normalizeH="0" baseline="0" noProof="0" dirty="0" err="1">
                <a:ln>
                  <a:noFill/>
                </a:ln>
                <a:solidFill>
                  <a:srgbClr val="FFFFFF"/>
                </a:solidFill>
                <a:effectLst/>
                <a:uLnTx/>
                <a:uFillTx/>
                <a:latin typeface="Trebuchet MS" panose="020B0603020202020204"/>
                <a:ea typeface="+mn-ea"/>
                <a:cs typeface="+mn-cs"/>
              </a:rPr>
              <a:t>pDTG</a:t>
            </a:r>
            <a:r>
              <a:rPr kumimoji="0" lang="en-GB" sz="1200" b="0" i="0" u="none" strike="noStrike" kern="1200" cap="none" spc="0" normalizeH="0" baseline="0" noProof="0" dirty="0">
                <a:ln>
                  <a:noFill/>
                </a:ln>
                <a:solidFill>
                  <a:srgbClr val="FFFFFF"/>
                </a:solidFill>
                <a:effectLst/>
                <a:uLnTx/>
                <a:uFillTx/>
                <a:latin typeface="Trebuchet MS" panose="020B0603020202020204"/>
                <a:ea typeface="+mn-ea"/>
                <a:cs typeface="+mn-cs"/>
              </a:rPr>
              <a:t> can either be swallowed whole or it can be dissolved in a small amount of water to drink. To give </a:t>
            </a:r>
            <a:r>
              <a:rPr kumimoji="0" lang="en-GB" sz="1200" b="0" i="0" u="none" strike="noStrike" kern="1200" cap="none" spc="0" normalizeH="0" baseline="0" noProof="0" dirty="0" err="1">
                <a:ln>
                  <a:noFill/>
                </a:ln>
                <a:solidFill>
                  <a:srgbClr val="FFFFFF"/>
                </a:solidFill>
                <a:effectLst/>
                <a:uLnTx/>
                <a:uFillTx/>
                <a:latin typeface="Trebuchet MS" panose="020B0603020202020204"/>
                <a:ea typeface="+mn-ea"/>
                <a:cs typeface="+mn-cs"/>
              </a:rPr>
              <a:t>pDTG</a:t>
            </a:r>
            <a:r>
              <a:rPr kumimoji="0" lang="en-GB" sz="1200" b="0" i="0" u="none" strike="noStrike" kern="1200" cap="none" spc="0" normalizeH="0" baseline="0" noProof="0" dirty="0">
                <a:ln>
                  <a:noFill/>
                </a:ln>
                <a:solidFill>
                  <a:srgbClr val="FFFFFF"/>
                </a:solidFill>
                <a:effectLst/>
                <a:uLnTx/>
                <a:uFillTx/>
                <a:latin typeface="Trebuchet MS" panose="020B0603020202020204"/>
                <a:ea typeface="+mn-ea"/>
                <a:cs typeface="+mn-cs"/>
              </a:rPr>
              <a:t> to your child, you should first find the correct number of tablets to give your child based on their weight. If your child can swallow the tablets whole (without crushing), then they can swallow the tablets with some water. If your child cannot swallow tablets, follow the instructions below on how to mix the tablets with a small amount of clean water.</a:t>
            </a:r>
          </a:p>
        </p:txBody>
      </p:sp>
      <p:pic>
        <p:nvPicPr>
          <p:cNvPr id="28" name="Picture 27">
            <a:extLst>
              <a:ext uri="{FF2B5EF4-FFF2-40B4-BE49-F238E27FC236}">
                <a16:creationId xmlns:a16="http://schemas.microsoft.com/office/drawing/2014/main" id="{D6341747-F4F0-4E4C-83C7-C282BBE05F1C}"/>
              </a:ext>
            </a:extLst>
          </p:cNvPr>
          <p:cNvPicPr>
            <a:picLocks noChangeAspect="1"/>
          </p:cNvPicPr>
          <p:nvPr/>
        </p:nvPicPr>
        <p:blipFill rotWithShape="1">
          <a:blip r:embed="rId4"/>
          <a:srcRect l="26807" t="40986" r="49643" b="20155"/>
          <a:stretch/>
        </p:blipFill>
        <p:spPr>
          <a:xfrm>
            <a:off x="6726611" y="482071"/>
            <a:ext cx="895755" cy="1201619"/>
          </a:xfrm>
          <a:prstGeom prst="rect">
            <a:avLst/>
          </a:prstGeom>
        </p:spPr>
      </p:pic>
    </p:spTree>
    <p:extLst>
      <p:ext uri="{BB962C8B-B14F-4D97-AF65-F5344CB8AC3E}">
        <p14:creationId xmlns:p14="http://schemas.microsoft.com/office/powerpoint/2010/main" val="3002909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EB9CDC29-0502-411B-B79D-98F172F98B2F}"/>
              </a:ext>
            </a:extLst>
          </p:cNvPr>
          <p:cNvSpPr/>
          <p:nvPr/>
        </p:nvSpPr>
        <p:spPr>
          <a:xfrm>
            <a:off x="382012" y="0"/>
            <a:ext cx="7390388" cy="51889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1BB3CA68-2546-2647-ACF4-427EBB7854F1}"/>
              </a:ext>
            </a:extLst>
          </p:cNvPr>
          <p:cNvSpPr txBox="1"/>
          <p:nvPr/>
        </p:nvSpPr>
        <p:spPr>
          <a:xfrm>
            <a:off x="382012" y="5188947"/>
            <a:ext cx="7390388" cy="3891117"/>
          </a:xfrm>
          <a:prstGeom prst="rect">
            <a:avLst/>
          </a:prstGeom>
          <a:solidFill>
            <a:schemeClr val="accent6"/>
          </a:solidFill>
        </p:spPr>
        <p:txBody>
          <a:bodyPr wrap="square" lIns="91440" tIns="182880" rIns="182880" bIns="182880" rtlCol="0" anchor="t">
            <a:noAutofit/>
          </a:bodyPr>
          <a:lstStyle/>
          <a:p>
            <a:pPr marL="460375" indent="-460375">
              <a:spcAft>
                <a:spcPts val="400"/>
              </a:spcAft>
            </a:pPr>
            <a:r>
              <a:rPr lang="en-US" sz="1800" b="1" dirty="0">
                <a:solidFill>
                  <a:schemeClr val="bg1"/>
                </a:solidFill>
              </a:rPr>
              <a:t>15.	If my child is doing well on a different ARV, should they also switch to pDTG?</a:t>
            </a:r>
            <a:endParaRPr lang="en-US" sz="1800" dirty="0">
              <a:solidFill>
                <a:schemeClr val="bg1"/>
              </a:solidFill>
            </a:endParaRPr>
          </a:p>
          <a:p>
            <a:pPr marL="460375">
              <a:spcAft>
                <a:spcPts val="400"/>
              </a:spcAft>
            </a:pPr>
            <a:r>
              <a:rPr lang="en-US" sz="1200" dirty="0">
                <a:solidFill>
                  <a:schemeClr val="bg1"/>
                </a:solidFill>
              </a:rPr>
              <a:t>Because </a:t>
            </a:r>
            <a:r>
              <a:rPr lang="en-US" sz="1200" dirty="0" err="1">
                <a:solidFill>
                  <a:schemeClr val="bg1"/>
                </a:solidFill>
              </a:rPr>
              <a:t>pDTG</a:t>
            </a:r>
            <a:r>
              <a:rPr lang="en-US" sz="1200" dirty="0">
                <a:solidFill>
                  <a:schemeClr val="bg1"/>
                </a:solidFill>
              </a:rPr>
              <a:t> has so many benefits</a:t>
            </a:r>
            <a:r>
              <a:rPr lang="en-US" sz="1200" b="1" dirty="0">
                <a:solidFill>
                  <a:schemeClr val="bg1"/>
                </a:solidFill>
              </a:rPr>
              <a:t>, X Ministry of Health </a:t>
            </a:r>
            <a:r>
              <a:rPr lang="en-US" sz="1200" dirty="0">
                <a:solidFill>
                  <a:schemeClr val="bg1"/>
                </a:solidFill>
              </a:rPr>
              <a:t>recommends that all children who are eligible for </a:t>
            </a:r>
            <a:r>
              <a:rPr lang="en-US" sz="1200" dirty="0" err="1">
                <a:solidFill>
                  <a:schemeClr val="bg1"/>
                </a:solidFill>
              </a:rPr>
              <a:t>pDTG</a:t>
            </a:r>
            <a:r>
              <a:rPr lang="en-US" sz="1200" dirty="0">
                <a:solidFill>
                  <a:schemeClr val="bg1"/>
                </a:solidFill>
              </a:rPr>
              <a:t> be switched over to it even if they are doing well on a different ARV. If your child is currently taking other ARVs like LPV/r (lopinavir ritonavir), EFV (efavirenz), or NVP (nevirapine), ask your child’s health provider about switching to </a:t>
            </a:r>
            <a:r>
              <a:rPr lang="en-US" sz="1200" dirty="0" err="1">
                <a:solidFill>
                  <a:schemeClr val="bg1"/>
                </a:solidFill>
              </a:rPr>
              <a:t>pDTG</a:t>
            </a:r>
            <a:r>
              <a:rPr lang="en-US" sz="1200" dirty="0">
                <a:solidFill>
                  <a:schemeClr val="bg1"/>
                </a:solidFill>
              </a:rPr>
              <a:t>.</a:t>
            </a:r>
          </a:p>
          <a:p>
            <a:pPr lvl="0">
              <a:spcAft>
                <a:spcPts val="400"/>
              </a:spcAft>
            </a:pPr>
            <a:endParaRPr lang="en-US" sz="1800" b="1" dirty="0">
              <a:solidFill>
                <a:schemeClr val="bg1"/>
              </a:solidFill>
            </a:endParaRPr>
          </a:p>
          <a:p>
            <a:pPr lvl="0">
              <a:spcAft>
                <a:spcPts val="400"/>
              </a:spcAft>
            </a:pPr>
            <a:br>
              <a:rPr lang="en-US" sz="1800" b="1" dirty="0">
                <a:solidFill>
                  <a:schemeClr val="bg1"/>
                </a:solidFill>
              </a:rPr>
            </a:br>
            <a:endParaRPr lang="en-US" sz="1800" b="1" dirty="0">
              <a:solidFill>
                <a:schemeClr val="bg1"/>
              </a:solidFill>
            </a:endParaRPr>
          </a:p>
          <a:p>
            <a:pPr marL="457200" lvl="0" indent="-457200">
              <a:spcAft>
                <a:spcPts val="400"/>
              </a:spcAft>
            </a:pPr>
            <a:r>
              <a:rPr lang="en-US" sz="1800" b="1" dirty="0">
                <a:solidFill>
                  <a:schemeClr val="bg1"/>
                </a:solidFill>
              </a:rPr>
              <a:t>16.	My child weighs 20 kg or more. When should they switch from </a:t>
            </a:r>
            <a:r>
              <a:rPr lang="en-US" sz="1800" b="1" dirty="0" err="1">
                <a:solidFill>
                  <a:schemeClr val="bg1"/>
                </a:solidFill>
              </a:rPr>
              <a:t>pDTG</a:t>
            </a:r>
            <a:r>
              <a:rPr lang="en-US" sz="1800" b="1" dirty="0">
                <a:solidFill>
                  <a:schemeClr val="bg1"/>
                </a:solidFill>
              </a:rPr>
              <a:t> to DTG 50 mg?</a:t>
            </a:r>
            <a:endParaRPr lang="en-US" sz="1800" dirty="0">
              <a:solidFill>
                <a:schemeClr val="bg1"/>
              </a:solidFill>
            </a:endParaRPr>
          </a:p>
          <a:p>
            <a:pPr marL="457200" lvl="0">
              <a:spcAft>
                <a:spcPts val="400"/>
              </a:spcAft>
            </a:pPr>
            <a:r>
              <a:rPr lang="en-US" sz="1200" dirty="0">
                <a:solidFill>
                  <a:schemeClr val="bg1"/>
                </a:solidFill>
              </a:rPr>
              <a:t>Your child can switch from </a:t>
            </a:r>
            <a:r>
              <a:rPr lang="en-US" sz="1200" dirty="0" err="1">
                <a:solidFill>
                  <a:schemeClr val="bg1"/>
                </a:solidFill>
              </a:rPr>
              <a:t>pDTG</a:t>
            </a:r>
            <a:r>
              <a:rPr lang="en-US" sz="1200" dirty="0">
                <a:solidFill>
                  <a:schemeClr val="bg1"/>
                </a:solidFill>
              </a:rPr>
              <a:t> to DTG 50 mg once they weigh at least 20 kg and are able to swallow tablets. If you think your child is ready to switch to DTG 50 mg, please talk to your child’s health provider.</a:t>
            </a:r>
          </a:p>
          <a:p>
            <a:pPr marL="460375">
              <a:spcAft>
                <a:spcPts val="400"/>
              </a:spcAft>
            </a:pPr>
            <a:endParaRPr lang="en-US" sz="1200" dirty="0">
              <a:solidFill>
                <a:schemeClr val="bg1"/>
              </a:solidFill>
            </a:endParaRPr>
          </a:p>
        </p:txBody>
      </p:sp>
      <p:sp>
        <p:nvSpPr>
          <p:cNvPr id="33" name="Rectangle 32">
            <a:extLst>
              <a:ext uri="{FF2B5EF4-FFF2-40B4-BE49-F238E27FC236}">
                <a16:creationId xmlns:a16="http://schemas.microsoft.com/office/drawing/2014/main" id="{CAD2F22D-D5E8-8B44-A416-CBC72A9A07B1}"/>
              </a:ext>
            </a:extLst>
          </p:cNvPr>
          <p:cNvSpPr/>
          <p:nvPr/>
        </p:nvSpPr>
        <p:spPr>
          <a:xfrm>
            <a:off x="382012" y="3681777"/>
            <a:ext cx="7390388" cy="1507174"/>
          </a:xfrm>
          <a:prstGeom prst="rect">
            <a:avLst/>
          </a:prstGeom>
          <a:noFill/>
          <a:ln>
            <a:noFill/>
          </a:ln>
        </p:spPr>
        <p:txBody>
          <a:bodyPr wrap="square" lIns="91440" tIns="182880" rIns="182880" bIns="182880">
            <a:noAutofit/>
          </a:bodyPr>
          <a:lstStyle/>
          <a:p>
            <a:pPr marL="460375" indent="-460375">
              <a:spcAft>
                <a:spcPts val="400"/>
              </a:spcAft>
            </a:pPr>
            <a:r>
              <a:rPr lang="en-US" sz="1800" b="1" dirty="0">
                <a:solidFill>
                  <a:schemeClr val="bg1"/>
                </a:solidFill>
              </a:rPr>
              <a:t>14.	Can I give my child other medicines in addition to pDTG?</a:t>
            </a:r>
            <a:endParaRPr lang="en-US" sz="1800" dirty="0">
              <a:solidFill>
                <a:schemeClr val="bg1"/>
              </a:solidFill>
            </a:endParaRPr>
          </a:p>
          <a:p>
            <a:pPr marL="460375">
              <a:spcAft>
                <a:spcPts val="400"/>
              </a:spcAft>
            </a:pPr>
            <a:r>
              <a:rPr lang="en-US" sz="1200" dirty="0">
                <a:solidFill>
                  <a:schemeClr val="bg1"/>
                </a:solidFill>
              </a:rPr>
              <a:t>Your child should continue taking any other medications your doctor has prescribed as </a:t>
            </a:r>
            <a:r>
              <a:rPr lang="en-US" sz="1200" dirty="0" err="1">
                <a:solidFill>
                  <a:schemeClr val="bg1"/>
                </a:solidFill>
              </a:rPr>
              <a:t>pDTG</a:t>
            </a:r>
            <a:r>
              <a:rPr lang="en-US" sz="1200" dirty="0">
                <a:solidFill>
                  <a:schemeClr val="bg1"/>
                </a:solidFill>
              </a:rPr>
              <a:t> is safe to take with the majority of, but not all, other medications. However, please let your child’s health provider know what medicines (including local herbs!) that your child is taking before your child starts taking </a:t>
            </a:r>
            <a:r>
              <a:rPr lang="en-US" sz="1200" dirty="0" err="1">
                <a:solidFill>
                  <a:schemeClr val="bg1"/>
                </a:solidFill>
              </a:rPr>
              <a:t>pDTG</a:t>
            </a:r>
            <a:r>
              <a:rPr lang="en-US" sz="1200" dirty="0">
                <a:solidFill>
                  <a:schemeClr val="bg1"/>
                </a:solidFill>
              </a:rPr>
              <a:t>.</a:t>
            </a:r>
          </a:p>
        </p:txBody>
      </p:sp>
      <p:sp>
        <p:nvSpPr>
          <p:cNvPr id="35" name="Rectangle 34">
            <a:extLst>
              <a:ext uri="{FF2B5EF4-FFF2-40B4-BE49-F238E27FC236}">
                <a16:creationId xmlns:a16="http://schemas.microsoft.com/office/drawing/2014/main" id="{B1370CAB-B89A-B64C-93F5-123BC130383C}"/>
              </a:ext>
            </a:extLst>
          </p:cNvPr>
          <p:cNvSpPr/>
          <p:nvPr/>
        </p:nvSpPr>
        <p:spPr>
          <a:xfrm>
            <a:off x="7988061" y="5438227"/>
            <a:ext cx="1995155" cy="125380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sz="1800" dirty="0">
                <a:solidFill>
                  <a:schemeClr val="tx1"/>
                </a:solidFill>
              </a:rPr>
              <a:t>Replace text:</a:t>
            </a:r>
            <a:br>
              <a:rPr lang="en-US" sz="1800" dirty="0">
                <a:solidFill>
                  <a:schemeClr val="tx1"/>
                </a:solidFill>
              </a:rPr>
            </a:br>
            <a:r>
              <a:rPr lang="en-US" sz="1800" dirty="0">
                <a:solidFill>
                  <a:schemeClr val="tx1"/>
                </a:solidFill>
              </a:rPr>
              <a:t>‘X’s Ministry of Health’</a:t>
            </a:r>
          </a:p>
        </p:txBody>
      </p:sp>
      <p:sp>
        <p:nvSpPr>
          <p:cNvPr id="27" name="Rectangle 26">
            <a:extLst>
              <a:ext uri="{FF2B5EF4-FFF2-40B4-BE49-F238E27FC236}">
                <a16:creationId xmlns:a16="http://schemas.microsoft.com/office/drawing/2014/main" id="{935AB620-490E-0343-A564-5E07B8A706B4}"/>
              </a:ext>
            </a:extLst>
          </p:cNvPr>
          <p:cNvSpPr/>
          <p:nvPr/>
        </p:nvSpPr>
        <p:spPr>
          <a:xfrm>
            <a:off x="7988061" y="8733039"/>
            <a:ext cx="4261448" cy="125380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sz="1800" dirty="0">
                <a:solidFill>
                  <a:schemeClr val="tx1"/>
                </a:solidFill>
              </a:rPr>
              <a:t>In white space: insert appropriate contact information and/or logos</a:t>
            </a:r>
          </a:p>
        </p:txBody>
      </p:sp>
      <p:graphicFrame>
        <p:nvGraphicFramePr>
          <p:cNvPr id="29" name="Table 28">
            <a:extLst>
              <a:ext uri="{FF2B5EF4-FFF2-40B4-BE49-F238E27FC236}">
                <a16:creationId xmlns:a16="http://schemas.microsoft.com/office/drawing/2014/main" id="{681AF3DE-DF3F-49D2-BBA6-F5C690A0E8F4}"/>
              </a:ext>
            </a:extLst>
          </p:cNvPr>
          <p:cNvGraphicFramePr>
            <a:graphicFrameLocks noGrp="1"/>
          </p:cNvGraphicFramePr>
          <p:nvPr>
            <p:extLst>
              <p:ext uri="{D42A27DB-BD31-4B8C-83A1-F6EECF244321}">
                <p14:modId xmlns:p14="http://schemas.microsoft.com/office/powerpoint/2010/main" val="2602812813"/>
              </p:ext>
            </p:extLst>
          </p:nvPr>
        </p:nvGraphicFramePr>
        <p:xfrm>
          <a:off x="3961354" y="333138"/>
          <a:ext cx="3591841" cy="3200864"/>
        </p:xfrm>
        <a:graphic>
          <a:graphicData uri="http://schemas.openxmlformats.org/drawingml/2006/table">
            <a:tbl>
              <a:tblPr firstRow="1" bandRow="1">
                <a:tableStyleId>{6E25E649-3F16-4E02-A733-19D2CDBF48F0}</a:tableStyleId>
              </a:tblPr>
              <a:tblGrid>
                <a:gridCol w="1159565">
                  <a:extLst>
                    <a:ext uri="{9D8B030D-6E8A-4147-A177-3AD203B41FA5}">
                      <a16:colId xmlns:a16="http://schemas.microsoft.com/office/drawing/2014/main" val="3404884752"/>
                    </a:ext>
                  </a:extLst>
                </a:gridCol>
                <a:gridCol w="1216138">
                  <a:extLst>
                    <a:ext uri="{9D8B030D-6E8A-4147-A177-3AD203B41FA5}">
                      <a16:colId xmlns:a16="http://schemas.microsoft.com/office/drawing/2014/main" val="967984148"/>
                    </a:ext>
                  </a:extLst>
                </a:gridCol>
                <a:gridCol w="1216138">
                  <a:extLst>
                    <a:ext uri="{9D8B030D-6E8A-4147-A177-3AD203B41FA5}">
                      <a16:colId xmlns:a16="http://schemas.microsoft.com/office/drawing/2014/main" val="2656760448"/>
                    </a:ext>
                  </a:extLst>
                </a:gridCol>
              </a:tblGrid>
              <a:tr h="422735">
                <a:tc gridSpan="3">
                  <a:txBody>
                    <a:bodyPr/>
                    <a:lstStyle/>
                    <a:p>
                      <a:pPr marL="0" marR="0" lvl="0" indent="0" algn="ctr" defTabSz="1341087" rtl="0" eaLnBrk="1" fontAlgn="auto" latinLnBrk="0" hangingPunct="1">
                        <a:lnSpc>
                          <a:spcPct val="115000"/>
                        </a:lnSpc>
                        <a:spcBef>
                          <a:spcPts val="0"/>
                        </a:spcBef>
                        <a:spcAft>
                          <a:spcPts val="0"/>
                        </a:spcAft>
                        <a:buClrTx/>
                        <a:buSzTx/>
                        <a:buFontTx/>
                        <a:buNone/>
                        <a:tabLst/>
                        <a:defRPr/>
                      </a:pPr>
                      <a:r>
                        <a:rPr lang="en-GB" sz="1200" b="1" kern="1200" dirty="0">
                          <a:solidFill>
                            <a:schemeClr val="bg1"/>
                          </a:solidFill>
                          <a:latin typeface="+mn-lt"/>
                          <a:ea typeface="Calibri" panose="020F0502020204030204" pitchFamily="34" charset="0"/>
                          <a:cs typeface="Times New Roman" panose="02020603050405020304" pitchFamily="18" charset="0"/>
                        </a:rPr>
                        <a:t>Recommended dosing for DTG 10mg dispersible, scored tablet </a:t>
                      </a:r>
                      <a:r>
                        <a:rPr lang="en-GB" sz="1200" b="1" u="sng" kern="1200" dirty="0">
                          <a:solidFill>
                            <a:schemeClr val="bg1"/>
                          </a:solidFill>
                          <a:latin typeface="+mn-lt"/>
                          <a:ea typeface="Calibri" panose="020F0502020204030204" pitchFamily="34" charset="0"/>
                          <a:cs typeface="Times New Roman" panose="02020603050405020304" pitchFamily="18" charset="0"/>
                        </a:rPr>
                        <a:t>for children with TB</a:t>
                      </a:r>
                      <a:r>
                        <a:rPr lang="en-GB" sz="1200" b="1" kern="1200" dirty="0">
                          <a:solidFill>
                            <a:schemeClr val="bg1"/>
                          </a:solidFill>
                          <a:latin typeface="+mn-lt"/>
                          <a:ea typeface="Calibri" panose="020F0502020204030204" pitchFamily="34" charset="0"/>
                          <a:cs typeface="Times New Roman" panose="02020603050405020304" pitchFamily="18" charset="0"/>
                        </a:rPr>
                        <a:t>:</a:t>
                      </a:r>
                    </a:p>
                    <a:p>
                      <a:pPr marL="0" marR="0" lvl="0" indent="0" algn="ctr" defTabSz="1341087" rtl="0" eaLnBrk="1" fontAlgn="auto" latinLnBrk="0" hangingPunct="1">
                        <a:lnSpc>
                          <a:spcPct val="115000"/>
                        </a:lnSpc>
                        <a:spcBef>
                          <a:spcPts val="0"/>
                        </a:spcBef>
                        <a:spcAft>
                          <a:spcPts val="0"/>
                        </a:spcAft>
                        <a:buClrTx/>
                        <a:buSzTx/>
                        <a:buFontTx/>
                        <a:buNone/>
                        <a:tabLst/>
                        <a:defRPr/>
                      </a:pPr>
                      <a:endParaRPr lang="en-US" sz="1100" b="1" kern="1200" dirty="0">
                        <a:solidFill>
                          <a:schemeClr val="bg1"/>
                        </a:solidFill>
                        <a:effectLst/>
                        <a:latin typeface="+mn-lt"/>
                        <a:ea typeface="Calibri" panose="020F0502020204030204" pitchFamily="34" charset="0"/>
                        <a:cs typeface="Times New Roman" panose="02020603050405020304" pitchFamily="18"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95000"/>
                        </a:lnSpc>
                        <a:spcBef>
                          <a:spcPts val="300"/>
                        </a:spcBef>
                        <a:spcAft>
                          <a:spcPts val="300"/>
                        </a:spcAft>
                      </a:pPr>
                      <a:endParaRPr lang="en-U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68139465"/>
                  </a:ext>
                </a:extLst>
              </a:tr>
              <a:tr h="548640">
                <a:tc rowSpan="2">
                  <a:txBody>
                    <a:bodyPr/>
                    <a:lstStyle/>
                    <a:p>
                      <a:pPr marL="0" marR="0" algn="ctr">
                        <a:lnSpc>
                          <a:spcPct val="115000"/>
                        </a:lnSpc>
                        <a:spcBef>
                          <a:spcPts val="0"/>
                        </a:spcBef>
                        <a:spcAft>
                          <a:spcPts val="0"/>
                        </a:spcAft>
                      </a:pPr>
                      <a:r>
                        <a:rPr lang="en-GB" sz="1200" kern="1200" dirty="0">
                          <a:solidFill>
                            <a:schemeClr val="bg1"/>
                          </a:solidFill>
                          <a:effectLst/>
                        </a:rPr>
                        <a:t>Weight</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algn="ctr">
                        <a:lnSpc>
                          <a:spcPct val="95000"/>
                        </a:lnSpc>
                        <a:spcBef>
                          <a:spcPts val="300"/>
                        </a:spcBef>
                        <a:spcAft>
                          <a:spcPts val="300"/>
                        </a:spcAft>
                      </a:pPr>
                      <a:r>
                        <a:rPr lang="en-GB" sz="1200" kern="1200" dirty="0">
                          <a:solidFill>
                            <a:schemeClr val="bg1"/>
                          </a:solidFill>
                          <a:effectLst/>
                        </a:rPr>
                        <a:t>Number of daily </a:t>
                      </a:r>
                      <a:r>
                        <a:rPr lang="en-GB" sz="1200" kern="1200" dirty="0" err="1">
                          <a:solidFill>
                            <a:schemeClr val="bg1"/>
                          </a:solidFill>
                          <a:effectLst/>
                        </a:rPr>
                        <a:t>pDTG</a:t>
                      </a:r>
                      <a:r>
                        <a:rPr lang="en-GB" sz="1200" kern="1200" dirty="0">
                          <a:solidFill>
                            <a:schemeClr val="bg1"/>
                          </a:solidFill>
                          <a:effectLst/>
                        </a:rPr>
                        <a:t> tablets</a:t>
                      </a:r>
                      <a:br>
                        <a:rPr lang="en-GB" sz="1200" kern="1200" dirty="0">
                          <a:solidFill>
                            <a:schemeClr val="bg1"/>
                          </a:solidFill>
                          <a:effectLst/>
                        </a:rPr>
                      </a:br>
                      <a:r>
                        <a:rPr lang="en-GB" sz="1200" kern="1200" dirty="0">
                          <a:solidFill>
                            <a:schemeClr val="bg1"/>
                          </a:solidFill>
                          <a:effectLst/>
                        </a:rPr>
                        <a:t>when child is </a:t>
                      </a:r>
                      <a:r>
                        <a:rPr lang="en-GB" sz="1200" b="1" u="sng" kern="1200" dirty="0">
                          <a:solidFill>
                            <a:schemeClr val="bg1"/>
                          </a:solidFill>
                          <a:effectLst/>
                        </a:rPr>
                        <a:t>taking TB medicine</a:t>
                      </a:r>
                      <a:endParaRPr lang="en-US" sz="1200" b="1" u="sng" dirty="0">
                        <a:solidFill>
                          <a:schemeClr val="bg1"/>
                        </a:solidFill>
                        <a:effectLst/>
                        <a:latin typeface="Calibri" panose="020F0502020204030204" pitchFamily="34"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algn="ctr">
                        <a:lnSpc>
                          <a:spcPct val="95000"/>
                        </a:lnSpc>
                        <a:spcBef>
                          <a:spcPts val="300"/>
                        </a:spcBef>
                        <a:spcAft>
                          <a:spcPts val="300"/>
                        </a:spcAft>
                      </a:pPr>
                      <a:r>
                        <a:rPr lang="en-GB" sz="1100" kern="1200" dirty="0">
                          <a:solidFill>
                            <a:schemeClr val="bg1"/>
                          </a:solidFill>
                          <a:effectLst/>
                        </a:rPr>
                        <a:t>Water </a:t>
                      </a:r>
                      <a:br>
                        <a:rPr lang="en-GB" sz="1100" kern="1200" dirty="0">
                          <a:solidFill>
                            <a:schemeClr val="bg1"/>
                          </a:solidFill>
                          <a:effectLst/>
                        </a:rPr>
                      </a:br>
                      <a:r>
                        <a:rPr lang="en-GB" sz="1100" kern="1200" dirty="0">
                          <a:solidFill>
                            <a:schemeClr val="bg1"/>
                          </a:solidFill>
                          <a:effectLst/>
                        </a:rPr>
                        <a:t>Volume</a:t>
                      </a:r>
                      <a:endParaRPr lang="en-US" sz="11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958946380"/>
                  </a:ext>
                </a:extLst>
              </a:tr>
              <a:tr h="330951">
                <a:tc vMerge="1">
                  <a:txBody>
                    <a:bodyPr/>
                    <a:lstStyle/>
                    <a:p>
                      <a:endParaRPr lang="en-US"/>
                    </a:p>
                  </a:txBody>
                  <a:tcPr/>
                </a:tc>
                <a:tc>
                  <a:txBody>
                    <a:bodyPr/>
                    <a:lstStyle/>
                    <a:p>
                      <a:pPr marL="0" marR="0" algn="ctr">
                        <a:lnSpc>
                          <a:spcPct val="95000"/>
                        </a:lnSpc>
                        <a:spcBef>
                          <a:spcPts val="300"/>
                        </a:spcBef>
                        <a:spcAft>
                          <a:spcPts val="300"/>
                        </a:spcAft>
                      </a:pPr>
                      <a:r>
                        <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Morning</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algn="ctr">
                        <a:lnSpc>
                          <a:spcPct val="95000"/>
                        </a:lnSpc>
                        <a:spcBef>
                          <a:spcPts val="300"/>
                        </a:spcBef>
                        <a:spcAft>
                          <a:spcPts val="300"/>
                        </a:spcAft>
                      </a:pPr>
                      <a:r>
                        <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Evening</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620588399"/>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3 to &lt; 6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0.5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0.5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3065054551"/>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6 to &lt; 10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1.5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1.5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3332854283"/>
                  </a:ext>
                </a:extLst>
              </a:tr>
              <a:tr h="430998">
                <a:tc>
                  <a:txBody>
                    <a:bodyPr/>
                    <a:lstStyle/>
                    <a:p>
                      <a:pPr marL="45720" marR="0" algn="ctr">
                        <a:lnSpc>
                          <a:spcPct val="115000"/>
                        </a:lnSpc>
                        <a:spcBef>
                          <a:spcPts val="0"/>
                        </a:spcBef>
                        <a:spcAft>
                          <a:spcPts val="0"/>
                        </a:spcAft>
                      </a:pPr>
                      <a:r>
                        <a:rPr lang="en-GB" sz="1200" kern="1200" dirty="0">
                          <a:solidFill>
                            <a:schemeClr val="bg1"/>
                          </a:solidFill>
                          <a:effectLst/>
                        </a:rPr>
                        <a:t>10 to &lt; 14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2004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a:t>
                      </a:r>
                      <a:endParaRPr lang="en-US" sz="1200" dirty="0">
                        <a:solidFill>
                          <a:schemeClr val="accent3">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2004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23693842"/>
                  </a:ext>
                </a:extLst>
              </a:tr>
              <a:tr h="430998">
                <a:tc>
                  <a:txBody>
                    <a:bodyPr/>
                    <a:lstStyle/>
                    <a:p>
                      <a:pPr marL="45720" marR="0" algn="ctr">
                        <a:lnSpc>
                          <a:spcPct val="95000"/>
                        </a:lnSpc>
                        <a:spcBef>
                          <a:spcPts val="0"/>
                        </a:spcBef>
                        <a:spcAft>
                          <a:spcPts val="0"/>
                        </a:spcAft>
                      </a:pPr>
                      <a:r>
                        <a:rPr lang="en-GB" sz="1200" kern="1200" dirty="0">
                          <a:solidFill>
                            <a:schemeClr val="bg1"/>
                          </a:solidFill>
                          <a:effectLst/>
                        </a:rPr>
                        <a:t>14 to &lt; 20 kg</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algn="l">
                        <a:lnSpc>
                          <a:spcPct val="95000"/>
                        </a:lnSpc>
                        <a:spcBef>
                          <a:spcPts val="300"/>
                        </a:spcBef>
                        <a:spcAft>
                          <a:spcPts val="300"/>
                        </a:spcAft>
                      </a:pPr>
                      <a:r>
                        <a:rPr lang="en-GB" sz="1200" kern="1200" dirty="0">
                          <a:solidFill>
                            <a:schemeClr val="bg1"/>
                          </a:solidFill>
                          <a:effectLst/>
                        </a:rPr>
                        <a:t>2.5</a:t>
                      </a:r>
                      <a:endParaRPr lang="en-US"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27432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843360781"/>
                  </a:ext>
                </a:extLst>
              </a:tr>
            </a:tbl>
          </a:graphicData>
        </a:graphic>
      </p:graphicFrame>
      <p:pic>
        <p:nvPicPr>
          <p:cNvPr id="36" name="Picture 35">
            <a:extLst>
              <a:ext uri="{FF2B5EF4-FFF2-40B4-BE49-F238E27FC236}">
                <a16:creationId xmlns:a16="http://schemas.microsoft.com/office/drawing/2014/main" id="{571B19CE-8100-478F-A10E-EE0159600265}"/>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921308" y="2448720"/>
            <a:ext cx="133877" cy="121862"/>
          </a:xfrm>
          <a:prstGeom prst="rect">
            <a:avLst/>
          </a:prstGeom>
        </p:spPr>
      </p:pic>
      <p:pic>
        <p:nvPicPr>
          <p:cNvPr id="37" name="Picture 36">
            <a:extLst>
              <a:ext uri="{FF2B5EF4-FFF2-40B4-BE49-F238E27FC236}">
                <a16:creationId xmlns:a16="http://schemas.microsoft.com/office/drawing/2014/main" id="{9AC56181-A9BE-4310-83F2-5E858149D43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67177" y="2328572"/>
            <a:ext cx="133877" cy="242010"/>
          </a:xfrm>
          <a:prstGeom prst="rect">
            <a:avLst/>
          </a:prstGeom>
        </p:spPr>
      </p:pic>
      <p:pic>
        <p:nvPicPr>
          <p:cNvPr id="38" name="Picture 37">
            <a:extLst>
              <a:ext uri="{FF2B5EF4-FFF2-40B4-BE49-F238E27FC236}">
                <a16:creationId xmlns:a16="http://schemas.microsoft.com/office/drawing/2014/main" id="{46A58BBC-1C32-4A44-AEB9-5E603AF15D0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72330" y="2767538"/>
            <a:ext cx="133877" cy="242010"/>
          </a:xfrm>
          <a:prstGeom prst="rect">
            <a:avLst/>
          </a:prstGeom>
        </p:spPr>
      </p:pic>
      <p:pic>
        <p:nvPicPr>
          <p:cNvPr id="39" name="Picture 38">
            <a:extLst>
              <a:ext uri="{FF2B5EF4-FFF2-40B4-BE49-F238E27FC236}">
                <a16:creationId xmlns:a16="http://schemas.microsoft.com/office/drawing/2014/main" id="{ADCE084F-8757-43F0-BF29-86740F853FE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921308" y="2762951"/>
            <a:ext cx="133877" cy="242010"/>
          </a:xfrm>
          <a:prstGeom prst="rect">
            <a:avLst/>
          </a:prstGeom>
        </p:spPr>
      </p:pic>
      <p:pic>
        <p:nvPicPr>
          <p:cNvPr id="40" name="Picture 39">
            <a:extLst>
              <a:ext uri="{FF2B5EF4-FFF2-40B4-BE49-F238E27FC236}">
                <a16:creationId xmlns:a16="http://schemas.microsoft.com/office/drawing/2014/main" id="{FEC1A0B0-C5DD-40A0-A7AD-9235DCDFC06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772330" y="3195487"/>
            <a:ext cx="133877" cy="242010"/>
          </a:xfrm>
          <a:prstGeom prst="rect">
            <a:avLst/>
          </a:prstGeom>
        </p:spPr>
      </p:pic>
      <p:pic>
        <p:nvPicPr>
          <p:cNvPr id="41" name="Picture 40">
            <a:extLst>
              <a:ext uri="{FF2B5EF4-FFF2-40B4-BE49-F238E27FC236}">
                <a16:creationId xmlns:a16="http://schemas.microsoft.com/office/drawing/2014/main" id="{68A067E3-3893-4ABD-8118-4C0F8A1E40A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921308" y="3195487"/>
            <a:ext cx="133877" cy="242010"/>
          </a:xfrm>
          <a:prstGeom prst="rect">
            <a:avLst/>
          </a:prstGeom>
        </p:spPr>
      </p:pic>
      <p:pic>
        <p:nvPicPr>
          <p:cNvPr id="42" name="Picture 41">
            <a:extLst>
              <a:ext uri="{FF2B5EF4-FFF2-40B4-BE49-F238E27FC236}">
                <a16:creationId xmlns:a16="http://schemas.microsoft.com/office/drawing/2014/main" id="{88BA1D0E-B22F-431F-AF18-328A4E129678}"/>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070286" y="3315635"/>
            <a:ext cx="133877" cy="121862"/>
          </a:xfrm>
          <a:prstGeom prst="rect">
            <a:avLst/>
          </a:prstGeom>
        </p:spPr>
      </p:pic>
      <p:pic>
        <p:nvPicPr>
          <p:cNvPr id="43" name="Picture 42">
            <a:extLst>
              <a:ext uri="{FF2B5EF4-FFF2-40B4-BE49-F238E27FC236}">
                <a16:creationId xmlns:a16="http://schemas.microsoft.com/office/drawing/2014/main" id="{1C1C0FC8-51D5-4922-AB92-27243750CF9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5767720" y="1994086"/>
            <a:ext cx="133877" cy="121862"/>
          </a:xfrm>
          <a:prstGeom prst="rect">
            <a:avLst/>
          </a:prstGeom>
        </p:spPr>
      </p:pic>
      <p:pic>
        <p:nvPicPr>
          <p:cNvPr id="46" name="Picture 45">
            <a:extLst>
              <a:ext uri="{FF2B5EF4-FFF2-40B4-BE49-F238E27FC236}">
                <a16:creationId xmlns:a16="http://schemas.microsoft.com/office/drawing/2014/main" id="{5386D6A7-54F1-4E49-9783-F6CEE74D5BE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29262" y="2448720"/>
            <a:ext cx="133877" cy="121862"/>
          </a:xfrm>
          <a:prstGeom prst="rect">
            <a:avLst/>
          </a:prstGeom>
        </p:spPr>
      </p:pic>
      <p:pic>
        <p:nvPicPr>
          <p:cNvPr id="65" name="Picture 64">
            <a:extLst>
              <a:ext uri="{FF2B5EF4-FFF2-40B4-BE49-F238E27FC236}">
                <a16:creationId xmlns:a16="http://schemas.microsoft.com/office/drawing/2014/main" id="{B26B7B18-44BC-41D5-88BD-B5E1418D3EA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75131" y="2328572"/>
            <a:ext cx="133877" cy="242010"/>
          </a:xfrm>
          <a:prstGeom prst="rect">
            <a:avLst/>
          </a:prstGeom>
        </p:spPr>
      </p:pic>
      <p:pic>
        <p:nvPicPr>
          <p:cNvPr id="66" name="Picture 65">
            <a:extLst>
              <a:ext uri="{FF2B5EF4-FFF2-40B4-BE49-F238E27FC236}">
                <a16:creationId xmlns:a16="http://schemas.microsoft.com/office/drawing/2014/main" id="{C0232C29-C787-4388-ACF1-11A5645B0BA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80284" y="2767538"/>
            <a:ext cx="133877" cy="242010"/>
          </a:xfrm>
          <a:prstGeom prst="rect">
            <a:avLst/>
          </a:prstGeom>
        </p:spPr>
      </p:pic>
      <p:pic>
        <p:nvPicPr>
          <p:cNvPr id="67" name="Picture 66">
            <a:extLst>
              <a:ext uri="{FF2B5EF4-FFF2-40B4-BE49-F238E27FC236}">
                <a16:creationId xmlns:a16="http://schemas.microsoft.com/office/drawing/2014/main" id="{D9106439-34FA-4917-9E7B-B8CA4E6DEDB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129262" y="2762951"/>
            <a:ext cx="133877" cy="242010"/>
          </a:xfrm>
          <a:prstGeom prst="rect">
            <a:avLst/>
          </a:prstGeom>
        </p:spPr>
      </p:pic>
      <p:pic>
        <p:nvPicPr>
          <p:cNvPr id="68" name="Picture 67">
            <a:extLst>
              <a:ext uri="{FF2B5EF4-FFF2-40B4-BE49-F238E27FC236}">
                <a16:creationId xmlns:a16="http://schemas.microsoft.com/office/drawing/2014/main" id="{30324F82-BBB5-4E7F-A34A-6DADD369E2D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980284" y="3195487"/>
            <a:ext cx="133877" cy="242010"/>
          </a:xfrm>
          <a:prstGeom prst="rect">
            <a:avLst/>
          </a:prstGeom>
        </p:spPr>
      </p:pic>
      <p:pic>
        <p:nvPicPr>
          <p:cNvPr id="69" name="Picture 68">
            <a:extLst>
              <a:ext uri="{FF2B5EF4-FFF2-40B4-BE49-F238E27FC236}">
                <a16:creationId xmlns:a16="http://schemas.microsoft.com/office/drawing/2014/main" id="{81EA46DA-C626-4A3C-8FFB-0C78B0EA202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129262" y="3195487"/>
            <a:ext cx="133877" cy="242010"/>
          </a:xfrm>
          <a:prstGeom prst="rect">
            <a:avLst/>
          </a:prstGeom>
        </p:spPr>
      </p:pic>
      <p:pic>
        <p:nvPicPr>
          <p:cNvPr id="70" name="Picture 69">
            <a:extLst>
              <a:ext uri="{FF2B5EF4-FFF2-40B4-BE49-F238E27FC236}">
                <a16:creationId xmlns:a16="http://schemas.microsoft.com/office/drawing/2014/main" id="{56DC649B-06EC-4DB4-9663-7FCCD014AFDD}"/>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278240" y="3315635"/>
            <a:ext cx="133877" cy="121862"/>
          </a:xfrm>
          <a:prstGeom prst="rect">
            <a:avLst/>
          </a:prstGeom>
        </p:spPr>
      </p:pic>
      <p:pic>
        <p:nvPicPr>
          <p:cNvPr id="71" name="Picture 70">
            <a:extLst>
              <a:ext uri="{FF2B5EF4-FFF2-40B4-BE49-F238E27FC236}">
                <a16:creationId xmlns:a16="http://schemas.microsoft.com/office/drawing/2014/main" id="{71C0D862-B221-46FA-9208-F2DC89A828E9}"/>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975674" y="1994086"/>
            <a:ext cx="133877" cy="121862"/>
          </a:xfrm>
          <a:prstGeom prst="rect">
            <a:avLst/>
          </a:prstGeom>
        </p:spPr>
      </p:pic>
      <p:sp>
        <p:nvSpPr>
          <p:cNvPr id="72" name="Rectangle 71">
            <a:extLst>
              <a:ext uri="{FF2B5EF4-FFF2-40B4-BE49-F238E27FC236}">
                <a16:creationId xmlns:a16="http://schemas.microsoft.com/office/drawing/2014/main" id="{C43FDCF3-B8D8-4032-A2E1-9329EE7C00CF}"/>
              </a:ext>
            </a:extLst>
          </p:cNvPr>
          <p:cNvSpPr/>
          <p:nvPr/>
        </p:nvSpPr>
        <p:spPr>
          <a:xfrm>
            <a:off x="381116" y="0"/>
            <a:ext cx="3569110" cy="3716402"/>
          </a:xfrm>
          <a:prstGeom prst="rect">
            <a:avLst/>
          </a:prstGeom>
          <a:noFill/>
          <a:ln>
            <a:noFill/>
          </a:ln>
        </p:spPr>
        <p:txBody>
          <a:bodyPr wrap="square" lIns="91440" tIns="182880" rIns="182880" bIns="182880">
            <a:spAutoFit/>
          </a:bodyPr>
          <a:lstStyle/>
          <a:p>
            <a:pPr marL="460375" indent="-460375">
              <a:spcAft>
                <a:spcPts val="400"/>
              </a:spcAft>
            </a:pPr>
            <a:r>
              <a:rPr lang="en-US" sz="1800" b="1" dirty="0">
                <a:solidFill>
                  <a:schemeClr val="bg1"/>
                </a:solidFill>
              </a:rPr>
              <a:t>13.	Should my child’s dose of pDTG be changed if they have TB? </a:t>
            </a:r>
            <a:endParaRPr lang="en-US" sz="1800" dirty="0">
              <a:solidFill>
                <a:schemeClr val="bg1"/>
              </a:solidFill>
            </a:endParaRPr>
          </a:p>
          <a:p>
            <a:pPr marL="460375">
              <a:spcAft>
                <a:spcPts val="400"/>
              </a:spcAft>
            </a:pPr>
            <a:r>
              <a:rPr lang="en-US" sz="1200" dirty="0">
                <a:solidFill>
                  <a:schemeClr val="bg1"/>
                </a:solidFill>
              </a:rPr>
              <a:t>Giving </a:t>
            </a:r>
            <a:r>
              <a:rPr lang="en-US" sz="1200" dirty="0" err="1">
                <a:solidFill>
                  <a:schemeClr val="bg1"/>
                </a:solidFill>
              </a:rPr>
              <a:t>pDTG</a:t>
            </a:r>
            <a:r>
              <a:rPr lang="en-US" sz="1200" dirty="0">
                <a:solidFill>
                  <a:schemeClr val="bg1"/>
                </a:solidFill>
              </a:rPr>
              <a:t> to your child at the same time as the TB medicine rifampicin (RIF) leads to there being lower amounts of DTG in your child’s body than normal. Because of this, if your child is taking RIF for their TB, they should take double their daily dose of pDTG for the entire time they are taking RIF. This means you should give your child one full dose of pDTG in the morning and one full dose of pDTG in the evening. Your child’s health provider will tell you when your child can go back to their regular dose.</a:t>
            </a:r>
          </a:p>
        </p:txBody>
      </p:sp>
      <p:sp>
        <p:nvSpPr>
          <p:cNvPr id="30" name="Rectangle 29">
            <a:extLst>
              <a:ext uri="{FF2B5EF4-FFF2-40B4-BE49-F238E27FC236}">
                <a16:creationId xmlns:a16="http://schemas.microsoft.com/office/drawing/2014/main" id="{4051DE12-8E49-4205-9AA2-1A35C9AE9E04}"/>
              </a:ext>
            </a:extLst>
          </p:cNvPr>
          <p:cNvSpPr/>
          <p:nvPr/>
        </p:nvSpPr>
        <p:spPr>
          <a:xfrm rot="16200000">
            <a:off x="-2403972" y="2402967"/>
            <a:ext cx="5188952" cy="383015"/>
          </a:xfrm>
          <a:prstGeom prst="rect">
            <a:avLst/>
          </a:prstGeom>
          <a:solidFill>
            <a:srgbClr val="BF82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sz="1600" b="1" dirty="0">
                <a:solidFill>
                  <a:schemeClr val="bg1"/>
                </a:solidFill>
              </a:rPr>
              <a:t>pDTG Drug Interactions</a:t>
            </a:r>
          </a:p>
        </p:txBody>
      </p:sp>
      <p:sp>
        <p:nvSpPr>
          <p:cNvPr id="32" name="Rectangle 31">
            <a:extLst>
              <a:ext uri="{FF2B5EF4-FFF2-40B4-BE49-F238E27FC236}">
                <a16:creationId xmlns:a16="http://schemas.microsoft.com/office/drawing/2014/main" id="{E933F63B-A074-436C-B70D-495D2A8012CD}"/>
              </a:ext>
            </a:extLst>
          </p:cNvPr>
          <p:cNvSpPr/>
          <p:nvPr/>
        </p:nvSpPr>
        <p:spPr>
          <a:xfrm rot="16200000">
            <a:off x="-1755054" y="6943000"/>
            <a:ext cx="3891117" cy="38301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900"/>
              </a:spcAft>
            </a:pPr>
            <a:r>
              <a:rPr lang="en-US" sz="1600" b="1" dirty="0">
                <a:solidFill>
                  <a:schemeClr val="bg1"/>
                </a:solidFill>
              </a:rPr>
              <a:t>Switching to pDTG</a:t>
            </a:r>
          </a:p>
        </p:txBody>
      </p:sp>
      <p:sp>
        <p:nvSpPr>
          <p:cNvPr id="48" name="Rectangle 47">
            <a:extLst>
              <a:ext uri="{FF2B5EF4-FFF2-40B4-BE49-F238E27FC236}">
                <a16:creationId xmlns:a16="http://schemas.microsoft.com/office/drawing/2014/main" id="{77E9CF0D-6ED0-487E-8FC5-2BF1E393E8F0}"/>
              </a:ext>
            </a:extLst>
          </p:cNvPr>
          <p:cNvSpPr/>
          <p:nvPr/>
        </p:nvSpPr>
        <p:spPr>
          <a:xfrm>
            <a:off x="-8695" y="9052638"/>
            <a:ext cx="7781094" cy="44494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45720" tIns="0" rIns="45720" bIns="0" rtlCol="0" anchor="ctr"/>
          <a:lstStyle/>
          <a:p>
            <a:pPr marL="114300" algn="ctr"/>
            <a:r>
              <a:rPr lang="en-GB" sz="1400" b="1" dirty="0">
                <a:solidFill>
                  <a:schemeClr val="tx1"/>
                </a:solidFill>
              </a:rPr>
              <a:t>For more information on </a:t>
            </a:r>
            <a:r>
              <a:rPr lang="en-GB" sz="1400" b="1" dirty="0" err="1">
                <a:solidFill>
                  <a:schemeClr val="tx1"/>
                </a:solidFill>
              </a:rPr>
              <a:t>pDTG</a:t>
            </a:r>
            <a:r>
              <a:rPr lang="en-GB" sz="1400" b="1" dirty="0">
                <a:solidFill>
                  <a:schemeClr val="tx1"/>
                </a:solidFill>
              </a:rPr>
              <a:t>, talk to your healthcare provider!</a:t>
            </a:r>
            <a:endParaRPr lang="en-GB" sz="1400" b="1" i="1" dirty="0">
              <a:solidFill>
                <a:schemeClr val="tx1"/>
              </a:solidFill>
              <a:cs typeface="Arial" panose="020B0604020202020204" pitchFamily="34" charset="0"/>
            </a:endParaRPr>
          </a:p>
        </p:txBody>
      </p:sp>
      <p:grpSp>
        <p:nvGrpSpPr>
          <p:cNvPr id="2" name="Group 1">
            <a:extLst>
              <a:ext uri="{FF2B5EF4-FFF2-40B4-BE49-F238E27FC236}">
                <a16:creationId xmlns:a16="http://schemas.microsoft.com/office/drawing/2014/main" id="{5B99A681-D8B9-432F-AEA2-C2AA57E1314C}"/>
              </a:ext>
            </a:extLst>
          </p:cNvPr>
          <p:cNvGrpSpPr/>
          <p:nvPr/>
        </p:nvGrpSpPr>
        <p:grpSpPr>
          <a:xfrm>
            <a:off x="1505313" y="9417227"/>
            <a:ext cx="4889826" cy="604030"/>
            <a:chOff x="843203" y="9305678"/>
            <a:chExt cx="5916690" cy="730876"/>
          </a:xfrm>
        </p:grpSpPr>
        <p:pic>
          <p:nvPicPr>
            <p:cNvPr id="49" name="Picture 48" descr="Logo&#10;&#10;Description automatically generated">
              <a:extLst>
                <a:ext uri="{FF2B5EF4-FFF2-40B4-BE49-F238E27FC236}">
                  <a16:creationId xmlns:a16="http://schemas.microsoft.com/office/drawing/2014/main" id="{A42ACDF8-5DCE-4E1F-97B8-8FB884B4EB0E}"/>
                </a:ext>
              </a:extLst>
            </p:cNvPr>
            <p:cNvPicPr>
              <a:picLocks noChangeAspect="1"/>
            </p:cNvPicPr>
            <p:nvPr/>
          </p:nvPicPr>
          <p:blipFill>
            <a:blip r:embed="rId4"/>
            <a:stretch>
              <a:fillRect/>
            </a:stretch>
          </p:blipFill>
          <p:spPr>
            <a:xfrm>
              <a:off x="843203" y="9425554"/>
              <a:ext cx="1254401" cy="513164"/>
            </a:xfrm>
            <a:prstGeom prst="rect">
              <a:avLst/>
            </a:prstGeom>
          </p:spPr>
        </p:pic>
        <p:pic>
          <p:nvPicPr>
            <p:cNvPr id="50" name="Picture 49" descr="Logo, company name&#10;&#10;Description automatically generated">
              <a:extLst>
                <a:ext uri="{FF2B5EF4-FFF2-40B4-BE49-F238E27FC236}">
                  <a16:creationId xmlns:a16="http://schemas.microsoft.com/office/drawing/2014/main" id="{EB9BE306-1F5E-45BF-81F2-126AA1E0376E}"/>
                </a:ext>
              </a:extLst>
            </p:cNvPr>
            <p:cNvPicPr>
              <a:picLocks noChangeAspect="1"/>
            </p:cNvPicPr>
            <p:nvPr/>
          </p:nvPicPr>
          <p:blipFill rotWithShape="1">
            <a:blip r:embed="rId5"/>
            <a:srcRect l="13303" r="11625"/>
            <a:stretch/>
          </p:blipFill>
          <p:spPr>
            <a:xfrm>
              <a:off x="4518247" y="9305678"/>
              <a:ext cx="849733" cy="730876"/>
            </a:xfrm>
            <a:prstGeom prst="rect">
              <a:avLst/>
            </a:prstGeom>
          </p:spPr>
        </p:pic>
        <p:pic>
          <p:nvPicPr>
            <p:cNvPr id="51" name="Picture 50">
              <a:extLst>
                <a:ext uri="{FF2B5EF4-FFF2-40B4-BE49-F238E27FC236}">
                  <a16:creationId xmlns:a16="http://schemas.microsoft.com/office/drawing/2014/main" id="{1235D7D8-2530-47B6-927A-D3579EA0304C}"/>
                </a:ext>
              </a:extLst>
            </p:cNvPr>
            <p:cNvPicPr>
              <a:picLocks noChangeAspect="1"/>
            </p:cNvPicPr>
            <p:nvPr/>
          </p:nvPicPr>
          <p:blipFill rotWithShape="1">
            <a:blip r:embed="rId6"/>
            <a:srcRect l="7032" r="69420" b="24914"/>
            <a:stretch/>
          </p:blipFill>
          <p:spPr>
            <a:xfrm>
              <a:off x="2347112" y="9425554"/>
              <a:ext cx="849732" cy="513164"/>
            </a:xfrm>
            <a:prstGeom prst="rect">
              <a:avLst/>
            </a:prstGeom>
          </p:spPr>
        </p:pic>
        <p:pic>
          <p:nvPicPr>
            <p:cNvPr id="52" name="Picture 51">
              <a:extLst>
                <a:ext uri="{FF2B5EF4-FFF2-40B4-BE49-F238E27FC236}">
                  <a16:creationId xmlns:a16="http://schemas.microsoft.com/office/drawing/2014/main" id="{1B3DAB7E-40C4-4A12-9F5B-EC7DB2ECC6EF}"/>
                </a:ext>
              </a:extLst>
            </p:cNvPr>
            <p:cNvPicPr>
              <a:picLocks noChangeAspect="1"/>
            </p:cNvPicPr>
            <p:nvPr/>
          </p:nvPicPr>
          <p:blipFill rotWithShape="1">
            <a:blip r:embed="rId6"/>
            <a:srcRect l="37721" r="39573" b="24914"/>
            <a:stretch/>
          </p:blipFill>
          <p:spPr>
            <a:xfrm>
              <a:off x="3446352" y="9423626"/>
              <a:ext cx="822387" cy="515091"/>
            </a:xfrm>
            <a:prstGeom prst="rect">
              <a:avLst/>
            </a:prstGeom>
          </p:spPr>
        </p:pic>
        <p:pic>
          <p:nvPicPr>
            <p:cNvPr id="53" name="Picture 52" descr="Logo&#10;&#10;Description automatically generated">
              <a:extLst>
                <a:ext uri="{FF2B5EF4-FFF2-40B4-BE49-F238E27FC236}">
                  <a16:creationId xmlns:a16="http://schemas.microsoft.com/office/drawing/2014/main" id="{0FD75EFF-3D5A-43DF-B755-93C90B762921}"/>
                </a:ext>
              </a:extLst>
            </p:cNvPr>
            <p:cNvPicPr>
              <a:picLocks noChangeAspect="1"/>
            </p:cNvPicPr>
            <p:nvPr/>
          </p:nvPicPr>
          <p:blipFill>
            <a:blip r:embed="rId7"/>
            <a:stretch>
              <a:fillRect/>
            </a:stretch>
          </p:blipFill>
          <p:spPr>
            <a:xfrm>
              <a:off x="5617489" y="9519522"/>
              <a:ext cx="1142404" cy="366875"/>
            </a:xfrm>
            <a:prstGeom prst="rect">
              <a:avLst/>
            </a:prstGeom>
          </p:spPr>
        </p:pic>
      </p:grpSp>
      <p:pic>
        <p:nvPicPr>
          <p:cNvPr id="54" name="Graphic 53" descr="Children with solid fill">
            <a:extLst>
              <a:ext uri="{FF2B5EF4-FFF2-40B4-BE49-F238E27FC236}">
                <a16:creationId xmlns:a16="http://schemas.microsoft.com/office/drawing/2014/main" id="{EDFF5D3B-778C-4DAC-929C-5F747994EFC8}"/>
              </a:ext>
            </a:extLst>
          </p:cNvPr>
          <p:cNvPicPr>
            <a:picLocks noChangeAspect="1"/>
          </p:cNvPicPr>
          <p:nvPr/>
        </p:nvPicPr>
        <p:blipFill>
          <a:blip r:embed="rId8" cstate="hqprint">
            <a:duotone>
              <a:schemeClr val="accent1">
                <a:shade val="45000"/>
                <a:satMod val="135000"/>
              </a:schemeClr>
              <a:prstClr val="white"/>
            </a:duotone>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604859" y="6663958"/>
            <a:ext cx="853639" cy="853639"/>
          </a:xfrm>
          <a:prstGeom prst="rect">
            <a:avLst/>
          </a:prstGeom>
        </p:spPr>
      </p:pic>
      <p:cxnSp>
        <p:nvCxnSpPr>
          <p:cNvPr id="55" name="Straight Arrow Connector 54">
            <a:extLst>
              <a:ext uri="{FF2B5EF4-FFF2-40B4-BE49-F238E27FC236}">
                <a16:creationId xmlns:a16="http://schemas.microsoft.com/office/drawing/2014/main" id="{30640FFA-0231-4F49-B741-B4D4630C5205}"/>
              </a:ext>
            </a:extLst>
          </p:cNvPr>
          <p:cNvCxnSpPr>
            <a:cxnSpLocks/>
          </p:cNvCxnSpPr>
          <p:nvPr/>
        </p:nvCxnSpPr>
        <p:spPr>
          <a:xfrm rot="5400000" flipV="1">
            <a:off x="3950204" y="6848054"/>
            <a:ext cx="0" cy="54864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56" name="Picture 55">
            <a:extLst>
              <a:ext uri="{FF2B5EF4-FFF2-40B4-BE49-F238E27FC236}">
                <a16:creationId xmlns:a16="http://schemas.microsoft.com/office/drawing/2014/main" id="{B5C6A649-57BA-4002-8E93-B8070A52F6B7}"/>
              </a:ext>
            </a:extLst>
          </p:cNvPr>
          <p:cNvPicPr>
            <a:picLocks noChangeAspect="1"/>
          </p:cNvPicPr>
          <p:nvPr/>
        </p:nvPicPr>
        <p:blipFill>
          <a:blip r:embed="rId10" cstate="hqprint">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Layer>
                </a14:imgProps>
              </a:ext>
              <a:ext uri="{28A0092B-C50C-407E-A947-70E740481C1C}">
                <a14:useLocalDpi xmlns:a14="http://schemas.microsoft.com/office/drawing/2010/main" val="0"/>
              </a:ext>
            </a:extLst>
          </a:blip>
          <a:stretch>
            <a:fillRect/>
          </a:stretch>
        </p:blipFill>
        <p:spPr>
          <a:xfrm rot="16200000" flipH="1">
            <a:off x="4523487" y="6939799"/>
            <a:ext cx="201998" cy="365152"/>
          </a:xfrm>
          <a:prstGeom prst="rect">
            <a:avLst/>
          </a:prstGeom>
          <a:effectLst>
            <a:outerShdw blurRad="50800" dist="38100" dir="8100000" algn="tr" rotWithShape="0">
              <a:prstClr val="black">
                <a:alpha val="40000"/>
              </a:prstClr>
            </a:outerShdw>
          </a:effectLst>
        </p:spPr>
      </p:pic>
      <p:sp>
        <p:nvSpPr>
          <p:cNvPr id="57" name="TextBox 56">
            <a:extLst>
              <a:ext uri="{FF2B5EF4-FFF2-40B4-BE49-F238E27FC236}">
                <a16:creationId xmlns:a16="http://schemas.microsoft.com/office/drawing/2014/main" id="{BB177D74-9EA1-4C0C-8391-99C0ED55144D}"/>
              </a:ext>
            </a:extLst>
          </p:cNvPr>
          <p:cNvSpPr txBox="1"/>
          <p:nvPr/>
        </p:nvSpPr>
        <p:spPr>
          <a:xfrm>
            <a:off x="4312304" y="7309476"/>
            <a:ext cx="616010" cy="253916"/>
          </a:xfrm>
          <a:prstGeom prst="rect">
            <a:avLst/>
          </a:prstGeom>
          <a:noFill/>
        </p:spPr>
        <p:txBody>
          <a:bodyPr wrap="square" rtlCol="0">
            <a:spAutoFit/>
          </a:bodyPr>
          <a:lstStyle/>
          <a:p>
            <a:pPr algn="ctr"/>
            <a:r>
              <a:rPr lang="en-US" sz="1050" b="1" dirty="0">
                <a:solidFill>
                  <a:schemeClr val="bg1"/>
                </a:solidFill>
              </a:rPr>
              <a:t>pDTG</a:t>
            </a:r>
            <a:endParaRPr lang="en-US" sz="1050" dirty="0">
              <a:solidFill>
                <a:schemeClr val="bg1"/>
              </a:solidFill>
            </a:endParaRPr>
          </a:p>
        </p:txBody>
      </p:sp>
      <p:sp>
        <p:nvSpPr>
          <p:cNvPr id="58" name="TextBox 57">
            <a:extLst>
              <a:ext uri="{FF2B5EF4-FFF2-40B4-BE49-F238E27FC236}">
                <a16:creationId xmlns:a16="http://schemas.microsoft.com/office/drawing/2014/main" id="{F925E0AC-A71C-457C-BE0E-CDD01FAC109F}"/>
              </a:ext>
            </a:extLst>
          </p:cNvPr>
          <p:cNvSpPr txBox="1"/>
          <p:nvPr/>
        </p:nvSpPr>
        <p:spPr>
          <a:xfrm>
            <a:off x="2239258" y="7309476"/>
            <a:ext cx="1595322" cy="253916"/>
          </a:xfrm>
          <a:prstGeom prst="rect">
            <a:avLst/>
          </a:prstGeom>
          <a:noFill/>
        </p:spPr>
        <p:txBody>
          <a:bodyPr wrap="square" rtlCol="0">
            <a:spAutoFit/>
          </a:bodyPr>
          <a:lstStyle/>
          <a:p>
            <a:pPr algn="ctr"/>
            <a:r>
              <a:rPr lang="en-US" sz="1050" b="1" dirty="0">
                <a:solidFill>
                  <a:schemeClr val="bg1"/>
                </a:solidFill>
              </a:rPr>
              <a:t>All eligible children</a:t>
            </a:r>
            <a:endParaRPr lang="en-US" sz="1050" dirty="0">
              <a:solidFill>
                <a:schemeClr val="bg1"/>
              </a:solidFill>
            </a:endParaRPr>
          </a:p>
        </p:txBody>
      </p:sp>
    </p:spTree>
    <p:extLst>
      <p:ext uri="{BB962C8B-B14F-4D97-AF65-F5344CB8AC3E}">
        <p14:creationId xmlns:p14="http://schemas.microsoft.com/office/powerpoint/2010/main" val="3339107115"/>
      </p:ext>
    </p:extLst>
  </p:cSld>
  <p:clrMapOvr>
    <a:masterClrMapping/>
  </p:clrMapOvr>
</p:sld>
</file>

<file path=ppt/theme/theme1.xml><?xml version="1.0" encoding="utf-8"?>
<a:theme xmlns:a="http://schemas.openxmlformats.org/drawingml/2006/main" name="Office Theme">
  <a:themeElements>
    <a:clrScheme name="HAP--pDTG">
      <a:dk1>
        <a:srgbClr val="000000"/>
      </a:dk1>
      <a:lt1>
        <a:srgbClr val="FFFFFF"/>
      </a:lt1>
      <a:dk2>
        <a:srgbClr val="44546A"/>
      </a:dk2>
      <a:lt2>
        <a:srgbClr val="E7E6E6"/>
      </a:lt2>
      <a:accent1>
        <a:srgbClr val="E5615C"/>
      </a:accent1>
      <a:accent2>
        <a:srgbClr val="E87D20"/>
      </a:accent2>
      <a:accent3>
        <a:srgbClr val="FFAD00"/>
      </a:accent3>
      <a:accent4>
        <a:srgbClr val="FABD5C"/>
      </a:accent4>
      <a:accent5>
        <a:srgbClr val="F2DEB0"/>
      </a:accent5>
      <a:accent6>
        <a:srgbClr val="2BB096"/>
      </a:accent6>
      <a:hlink>
        <a:srgbClr val="2BB096"/>
      </a:hlink>
      <a:folHlink>
        <a:srgbClr val="24967F"/>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CHAI 2020</Template>
  <TotalTime>1067</TotalTime>
  <Words>2035</Words>
  <Application>Microsoft Office PowerPoint</Application>
  <PresentationFormat>Custom</PresentationFormat>
  <Paragraphs>122</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Trebuchet MS</vt:lpstr>
      <vt:lpstr>Arial</vt:lpstr>
      <vt:lpstr>Calibri</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Miller</dc:creator>
  <cp:lastModifiedBy>Anant Mishra</cp:lastModifiedBy>
  <cp:revision>167</cp:revision>
  <dcterms:created xsi:type="dcterms:W3CDTF">2021-05-20T20:29:50Z</dcterms:created>
  <dcterms:modified xsi:type="dcterms:W3CDTF">2021-06-22T16:27:31Z</dcterms:modified>
</cp:coreProperties>
</file>