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4.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theme/theme5.xml" ContentType="application/vnd.openxmlformats-officedocument.theme+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72" r:id="rId1"/>
    <p:sldMasterId id="2147483680" r:id="rId2"/>
    <p:sldMasterId id="2147483688" r:id="rId3"/>
    <p:sldMasterId id="2147483696" r:id="rId4"/>
  </p:sldMasterIdLst>
  <p:notesMasterIdLst>
    <p:notesMasterId r:id="rId30"/>
  </p:notesMasterIdLst>
  <p:sldIdLst>
    <p:sldId id="4653" r:id="rId5"/>
    <p:sldId id="257" r:id="rId6"/>
    <p:sldId id="4637" r:id="rId7"/>
    <p:sldId id="4638" r:id="rId8"/>
    <p:sldId id="4657" r:id="rId9"/>
    <p:sldId id="4676" r:id="rId10"/>
    <p:sldId id="4664" r:id="rId11"/>
    <p:sldId id="4666" r:id="rId12"/>
    <p:sldId id="4680" r:id="rId13"/>
    <p:sldId id="4665" r:id="rId14"/>
    <p:sldId id="4649" r:id="rId15"/>
    <p:sldId id="4650" r:id="rId16"/>
    <p:sldId id="4651" r:id="rId17"/>
    <p:sldId id="4652" r:id="rId18"/>
    <p:sldId id="4669" r:id="rId19"/>
    <p:sldId id="4679" r:id="rId20"/>
    <p:sldId id="4668" r:id="rId21"/>
    <p:sldId id="4670" r:id="rId22"/>
    <p:sldId id="4671" r:id="rId23"/>
    <p:sldId id="4672" r:id="rId24"/>
    <p:sldId id="4673" r:id="rId25"/>
    <p:sldId id="4681" r:id="rId26"/>
    <p:sldId id="4674" r:id="rId27"/>
    <p:sldId id="4675" r:id="rId28"/>
    <p:sldId id="4678" r:id="rId29"/>
  </p:sldIdLst>
  <p:sldSz cx="9144000" cy="6858000" type="screen4x3"/>
  <p:notesSz cx="6858000" cy="9144000"/>
  <p:defaultTextStyle>
    <a:defPPr>
      <a:defRPr lang="en-US"/>
    </a:defPPr>
    <a:lvl1pPr algn="l" defTabSz="457200" rtl="0" fontAlgn="base">
      <a:spcBef>
        <a:spcPct val="0"/>
      </a:spcBef>
      <a:spcAft>
        <a:spcPct val="0"/>
      </a:spcAft>
      <a:defRPr sz="2000" kern="1200">
        <a:solidFill>
          <a:schemeClr val="tx1"/>
        </a:solidFill>
        <a:latin typeface="Arial" pitchFamily="127" charset="0"/>
        <a:ea typeface="ＭＳ Ｐゴシック" pitchFamily="127" charset="-128"/>
        <a:cs typeface="ＭＳ Ｐゴシック" pitchFamily="127" charset="-128"/>
      </a:defRPr>
    </a:lvl1pPr>
    <a:lvl2pPr marL="457200" algn="l" defTabSz="457200" rtl="0" fontAlgn="base">
      <a:spcBef>
        <a:spcPct val="0"/>
      </a:spcBef>
      <a:spcAft>
        <a:spcPct val="0"/>
      </a:spcAft>
      <a:defRPr sz="2000" kern="1200">
        <a:solidFill>
          <a:schemeClr val="tx1"/>
        </a:solidFill>
        <a:latin typeface="Arial" pitchFamily="127" charset="0"/>
        <a:ea typeface="ＭＳ Ｐゴシック" pitchFamily="127" charset="-128"/>
        <a:cs typeface="ＭＳ Ｐゴシック" pitchFamily="127" charset="-128"/>
      </a:defRPr>
    </a:lvl2pPr>
    <a:lvl3pPr marL="914400" algn="l" defTabSz="457200" rtl="0" fontAlgn="base">
      <a:spcBef>
        <a:spcPct val="0"/>
      </a:spcBef>
      <a:spcAft>
        <a:spcPct val="0"/>
      </a:spcAft>
      <a:defRPr sz="2000" kern="1200">
        <a:solidFill>
          <a:schemeClr val="tx1"/>
        </a:solidFill>
        <a:latin typeface="Arial" pitchFamily="127" charset="0"/>
        <a:ea typeface="ＭＳ Ｐゴシック" pitchFamily="127" charset="-128"/>
        <a:cs typeface="ＭＳ Ｐゴシック" pitchFamily="127" charset="-128"/>
      </a:defRPr>
    </a:lvl3pPr>
    <a:lvl4pPr marL="1371600" algn="l" defTabSz="457200" rtl="0" fontAlgn="base">
      <a:spcBef>
        <a:spcPct val="0"/>
      </a:spcBef>
      <a:spcAft>
        <a:spcPct val="0"/>
      </a:spcAft>
      <a:defRPr sz="2000" kern="1200">
        <a:solidFill>
          <a:schemeClr val="tx1"/>
        </a:solidFill>
        <a:latin typeface="Arial" pitchFamily="127" charset="0"/>
        <a:ea typeface="ＭＳ Ｐゴシック" pitchFamily="127" charset="-128"/>
        <a:cs typeface="ＭＳ Ｐゴシック" pitchFamily="127" charset="-128"/>
      </a:defRPr>
    </a:lvl4pPr>
    <a:lvl5pPr marL="1828800" algn="l" defTabSz="457200" rtl="0" fontAlgn="base">
      <a:spcBef>
        <a:spcPct val="0"/>
      </a:spcBef>
      <a:spcAft>
        <a:spcPct val="0"/>
      </a:spcAft>
      <a:defRPr sz="2000" kern="1200">
        <a:solidFill>
          <a:schemeClr val="tx1"/>
        </a:solidFill>
        <a:latin typeface="Arial" pitchFamily="127" charset="0"/>
        <a:ea typeface="ＭＳ Ｐゴシック" pitchFamily="127" charset="-128"/>
        <a:cs typeface="ＭＳ Ｐゴシック" pitchFamily="127" charset="-128"/>
      </a:defRPr>
    </a:lvl5pPr>
    <a:lvl6pPr marL="2286000" algn="l" defTabSz="457200" rtl="0" eaLnBrk="1" latinLnBrk="0" hangingPunct="1">
      <a:defRPr sz="2000" kern="1200">
        <a:solidFill>
          <a:schemeClr val="tx1"/>
        </a:solidFill>
        <a:latin typeface="Arial" pitchFamily="127" charset="0"/>
        <a:ea typeface="ＭＳ Ｐゴシック" pitchFamily="127" charset="-128"/>
        <a:cs typeface="ＭＳ Ｐゴシック" pitchFamily="127" charset="-128"/>
      </a:defRPr>
    </a:lvl6pPr>
    <a:lvl7pPr marL="2743200" algn="l" defTabSz="457200" rtl="0" eaLnBrk="1" latinLnBrk="0" hangingPunct="1">
      <a:defRPr sz="2000" kern="1200">
        <a:solidFill>
          <a:schemeClr val="tx1"/>
        </a:solidFill>
        <a:latin typeface="Arial" pitchFamily="127" charset="0"/>
        <a:ea typeface="ＭＳ Ｐゴシック" pitchFamily="127" charset="-128"/>
        <a:cs typeface="ＭＳ Ｐゴシック" pitchFamily="127" charset="-128"/>
      </a:defRPr>
    </a:lvl7pPr>
    <a:lvl8pPr marL="3200400" algn="l" defTabSz="457200" rtl="0" eaLnBrk="1" latinLnBrk="0" hangingPunct="1">
      <a:defRPr sz="2000" kern="1200">
        <a:solidFill>
          <a:schemeClr val="tx1"/>
        </a:solidFill>
        <a:latin typeface="Arial" pitchFamily="127" charset="0"/>
        <a:ea typeface="ＭＳ Ｐゴシック" pitchFamily="127" charset="-128"/>
        <a:cs typeface="ＭＳ Ｐゴシック" pitchFamily="127" charset="-128"/>
      </a:defRPr>
    </a:lvl8pPr>
    <a:lvl9pPr marL="3657600" algn="l" defTabSz="457200" rtl="0" eaLnBrk="1" latinLnBrk="0" hangingPunct="1">
      <a:defRPr sz="2000" kern="1200">
        <a:solidFill>
          <a:schemeClr val="tx1"/>
        </a:solidFill>
        <a:latin typeface="Arial" pitchFamily="127" charset="0"/>
        <a:ea typeface="ＭＳ Ｐゴシック" pitchFamily="127" charset="-128"/>
        <a:cs typeface="ＭＳ Ｐゴシック" pitchFamily="127" charset="-128"/>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nt Mishra" initials="AM" lastIdx="24" clrIdx="0"/>
  <p:cmAuthor id="2" name="Shaun McGovern" initials="SM" lastIdx="3" clrIdx="1"/>
  <p:cmAuthor id="3" name="Caroline Middlecote" initials="CM" lastIdx="10" clrIdx="2">
    <p:extLst>
      <p:ext uri="{19B8F6BF-5375-455C-9EA6-DF929625EA0E}">
        <p15:presenceInfo xmlns:p15="http://schemas.microsoft.com/office/powerpoint/2012/main" userId="30142a775e5ea81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998"/>
    <a:srgbClr val="ECF6F9"/>
    <a:srgbClr val="003366"/>
    <a:srgbClr val="F2F2F2"/>
    <a:srgbClr val="F3E553"/>
    <a:srgbClr val="222268"/>
    <a:srgbClr val="70A8D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84" autoAdjust="0"/>
    <p:restoredTop sz="94660"/>
  </p:normalViewPr>
  <p:slideViewPr>
    <p:cSldViewPr snapToGrid="0">
      <p:cViewPr varScale="1">
        <p:scale>
          <a:sx n="72" d="100"/>
          <a:sy n="72" d="100"/>
        </p:scale>
        <p:origin x="135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45793A-5C10-42BE-8B89-CA7057210E82}" type="datetimeFigureOut">
              <a:rPr lang="en-US" smtClean="0"/>
              <a:t>10/14/2021</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F75FBA-1C08-4D39-B1F4-513E99D05001}" type="slidenum">
              <a:rPr lang="en-US" smtClean="0"/>
              <a:t>‹#›</a:t>
            </a:fld>
            <a:endParaRPr lang="en-US" dirty="0"/>
          </a:p>
        </p:txBody>
      </p:sp>
    </p:spTree>
    <p:extLst>
      <p:ext uri="{BB962C8B-B14F-4D97-AF65-F5344CB8AC3E}">
        <p14:creationId xmlns:p14="http://schemas.microsoft.com/office/powerpoint/2010/main" val="2360005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tags" Target="../tags/tag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B6CB9D1-A1BA-4CB2-BEC5-66800B41E08A}"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32770" name="Rectangle 2"/>
          <p:cNvSpPr>
            <a:spLocks noGrp="1" noRot="1" noChangeAspect="1" noChangeArrowheads="1" noTextEdit="1"/>
          </p:cNvSpPr>
          <p:nvPr>
            <p:ph type="sldImg"/>
          </p:nvPr>
        </p:nvSpPr>
        <p:spPr>
          <a:xfrm>
            <a:off x="-1795463" y="1179513"/>
            <a:ext cx="10407651" cy="7807325"/>
          </a:xfrm>
          <a:ln/>
        </p:spPr>
      </p:sp>
      <p:sp>
        <p:nvSpPr>
          <p:cNvPr id="32771" name="Rectangle 3"/>
          <p:cNvSpPr>
            <a:spLocks noGrp="1" noChangeArrowheads="1"/>
          </p:cNvSpPr>
          <p:nvPr>
            <p:ph type="body" idx="1"/>
          </p:nvPr>
        </p:nvSpPr>
        <p:spPr>
          <a:xfrm>
            <a:off x="550864" y="328613"/>
            <a:ext cx="4052887" cy="234950"/>
          </a:xfrm>
          <a:noFill/>
          <a:ln/>
        </p:spPr>
        <p:txBody>
          <a:bodyPr/>
          <a:lstStyle/>
          <a:p>
            <a:endParaRPr lang="en-GB" dirty="0"/>
          </a:p>
        </p:txBody>
      </p:sp>
      <p:sp>
        <p:nvSpPr>
          <p:cNvPr id="32772" name="McK Separator"/>
          <p:cNvSpPr>
            <a:spLocks noChangeShapeType="1"/>
          </p:cNvSpPr>
          <p:nvPr>
            <p:custDataLst>
              <p:tags r:id="rId1"/>
            </p:custDataLst>
          </p:nvPr>
        </p:nvSpPr>
        <p:spPr bwMode="auto">
          <a:xfrm>
            <a:off x="563564" y="1397000"/>
            <a:ext cx="5595937" cy="0"/>
          </a:xfrm>
          <a:prstGeom prst="line">
            <a:avLst/>
          </a:prstGeom>
          <a:noFill/>
          <a:ln w="9525">
            <a:solidFill>
              <a:schemeClr val="tx1"/>
            </a:solidFill>
            <a:round/>
            <a:headEnd/>
            <a:tailEnd/>
          </a:ln>
        </p:spPr>
        <p:txBody>
          <a:bodyPr lIns="91432" tIns="45716" rIns="91432" bIns="45716"/>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14450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4.xml"/><Relationship Id="rId1" Type="http://schemas.openxmlformats.org/officeDocument/2006/relationships/vmlDrawing" Target="../drawings/vmlDrawing4.vml"/><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6.xml"/><Relationship Id="rId1" Type="http://schemas.openxmlformats.org/officeDocument/2006/relationships/vmlDrawing" Target="../drawings/vmlDrawing6.v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8.xml"/><Relationship Id="rId1" Type="http://schemas.openxmlformats.org/officeDocument/2006/relationships/vmlDrawing" Target="../drawings/vmlDrawing8.vml"/><Relationship Id="rId5" Type="http://schemas.openxmlformats.org/officeDocument/2006/relationships/image" Target="../media/image1.emf"/><Relationship Id="rId4" Type="http://schemas.openxmlformats.org/officeDocument/2006/relationships/oleObject" Target="../embeddings/oleObject8.bin"/></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xml"/><Relationship Id="rId1" Type="http://schemas.openxmlformats.org/officeDocument/2006/relationships/vmlDrawing" Target="../drawings/vmlDrawing2.vml"/><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600200"/>
            <a:ext cx="9144000" cy="1600200"/>
          </a:xfrm>
          <a:solidFill>
            <a:srgbClr val="003366"/>
          </a:solidFill>
        </p:spPr>
        <p:txBody>
          <a:bodyPr/>
          <a:lstStyle>
            <a:lvl1pPr marL="171450">
              <a:defRPr>
                <a:solidFill>
                  <a:srgbClr val="FFFFFF"/>
                </a:solidFill>
              </a:defRPr>
            </a:lvl1pPr>
          </a:lstStyle>
          <a:p>
            <a:r>
              <a:rPr lang="en-US"/>
              <a:t>Click to edit Master title style</a:t>
            </a:r>
          </a:p>
        </p:txBody>
      </p:sp>
      <p:sp>
        <p:nvSpPr>
          <p:cNvPr id="3" name="Subtitle 2"/>
          <p:cNvSpPr>
            <a:spLocks noGrp="1"/>
          </p:cNvSpPr>
          <p:nvPr>
            <p:ph type="subTitle" idx="1"/>
          </p:nvPr>
        </p:nvSpPr>
        <p:spPr>
          <a:xfrm>
            <a:off x="1371600" y="3428999"/>
            <a:ext cx="6400800" cy="1828800"/>
          </a:xfrm>
        </p:spPr>
        <p:txBody>
          <a:bodyPr/>
          <a:lstStyle>
            <a:lvl1pPr marL="0" indent="0" algn="ctr">
              <a:buNone/>
              <a:defRPr>
                <a:solidFill>
                  <a:srgbClr val="001E46"/>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1463683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4"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43000"/>
            <a:ext cx="4040188"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920242"/>
            <a:ext cx="4040188"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6" y="1143000"/>
            <a:ext cx="4041775"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920242"/>
            <a:ext cx="4041775"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30037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2255549007"/>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spid="_x0000_s4107"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589" y="1590"/>
                        <a:ext cx="1587" cy="1587"/>
                      </a:xfrm>
                      <a:prstGeom prst="rect">
                        <a:avLst/>
                      </a:prstGeom>
                    </p:spPr>
                  </p:pic>
                </p:oleObj>
              </mc:Fallback>
            </mc:AlternateContent>
          </a:graphicData>
        </a:graphic>
      </p:graphicFrame>
      <p:sp>
        <p:nvSpPr>
          <p:cNvPr id="6"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1811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198456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Slide Number Placeholder 1"/>
          <p:cNvSpPr>
            <a:spLocks noGrp="1" noChangeArrowheads="1"/>
          </p:cNvSpPr>
          <p:nvPr>
            <p:ph type="sldNum" sz="quarter" idx="10"/>
          </p:nvPr>
        </p:nvSpPr>
        <p:spPr>
          <a:xfrm>
            <a:off x="6748463" y="6211888"/>
            <a:ext cx="2133600" cy="646112"/>
          </a:xfrm>
          <a:prstGeom prst="rect">
            <a:avLst/>
          </a:prstGeom>
          <a:solidFill>
            <a:schemeClr val="bg1"/>
          </a:solidFill>
        </p:spPr>
        <p:txBody>
          <a:bodyPr/>
          <a:lstStyle>
            <a:lvl1pPr algn="r">
              <a:defRPr/>
            </a:lvl1pPr>
          </a:lstStyle>
          <a:p>
            <a:pPr>
              <a:defRPr/>
            </a:pPr>
            <a:fld id="{CF8B6E3C-7D3D-42CF-B317-04E19E8A2018}" type="slidenum">
              <a:rPr lang="en-US" smtClean="0">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862079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600200"/>
            <a:ext cx="9144000" cy="1600200"/>
          </a:xfrm>
          <a:solidFill>
            <a:srgbClr val="003366"/>
          </a:solidFill>
        </p:spPr>
        <p:txBody>
          <a:bodyPr/>
          <a:lstStyle>
            <a:lvl1pPr marL="171450">
              <a:defRPr>
                <a:solidFill>
                  <a:srgbClr val="FFFFFF"/>
                </a:solidFill>
              </a:defRPr>
            </a:lvl1pPr>
          </a:lstStyle>
          <a:p>
            <a:r>
              <a:rPr lang="en-US"/>
              <a:t>Click to edit Master title style</a:t>
            </a:r>
          </a:p>
        </p:txBody>
      </p:sp>
      <p:sp>
        <p:nvSpPr>
          <p:cNvPr id="3" name="Subtitle 2"/>
          <p:cNvSpPr>
            <a:spLocks noGrp="1"/>
          </p:cNvSpPr>
          <p:nvPr>
            <p:ph type="subTitle" idx="1"/>
          </p:nvPr>
        </p:nvSpPr>
        <p:spPr>
          <a:xfrm>
            <a:off x="1371600" y="3428999"/>
            <a:ext cx="6400800" cy="1828800"/>
          </a:xfrm>
        </p:spPr>
        <p:txBody>
          <a:bodyPr/>
          <a:lstStyle>
            <a:lvl1pPr marL="0" indent="0" algn="ctr">
              <a:buNone/>
              <a:defRPr>
                <a:solidFill>
                  <a:srgbClr val="001E46"/>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pic>
        <p:nvPicPr>
          <p:cNvPr id="8" name="Picture 7" descr="CHAI-logo-PMS654.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95972" y="5380074"/>
            <a:ext cx="2525690" cy="1356006"/>
          </a:xfrm>
          <a:prstGeom prst="rect">
            <a:avLst/>
          </a:prstGeom>
        </p:spPr>
      </p:pic>
    </p:spTree>
    <p:extLst>
      <p:ext uri="{BB962C8B-B14F-4D97-AF65-F5344CB8AC3E}">
        <p14:creationId xmlns:p14="http://schemas.microsoft.com/office/powerpoint/2010/main" val="21096574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208663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2"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243718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4"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43000"/>
            <a:ext cx="4040188"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920242"/>
            <a:ext cx="4040188"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6" y="1143000"/>
            <a:ext cx="4041775"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920242"/>
            <a:ext cx="4041775"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987566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spid="_x0000_s6155"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589" y="1590"/>
                        <a:ext cx="1587" cy="1587"/>
                      </a:xfrm>
                      <a:prstGeom prst="rect">
                        <a:avLst/>
                      </a:prstGeom>
                    </p:spPr>
                  </p:pic>
                </p:oleObj>
              </mc:Fallback>
            </mc:AlternateContent>
          </a:graphicData>
        </a:graphic>
      </p:graphicFrame>
      <p:sp>
        <p:nvSpPr>
          <p:cNvPr id="6"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120002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49946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302511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Slide Number Placeholder 1"/>
          <p:cNvSpPr>
            <a:spLocks noGrp="1" noChangeArrowheads="1"/>
          </p:cNvSpPr>
          <p:nvPr>
            <p:ph type="sldNum" sz="quarter" idx="10"/>
          </p:nvPr>
        </p:nvSpPr>
        <p:spPr>
          <a:xfrm>
            <a:off x="6748463" y="6211888"/>
            <a:ext cx="2133600" cy="646112"/>
          </a:xfrm>
          <a:prstGeom prst="rect">
            <a:avLst/>
          </a:prstGeom>
          <a:solidFill>
            <a:schemeClr val="bg1"/>
          </a:solidFill>
        </p:spPr>
        <p:txBody>
          <a:bodyPr/>
          <a:lstStyle>
            <a:lvl1pPr algn="r">
              <a:defRPr/>
            </a:lvl1pPr>
          </a:lstStyle>
          <a:p>
            <a:pPr>
              <a:defRPr/>
            </a:pPr>
            <a:fld id="{CF8B6E3C-7D3D-42CF-B317-04E19E8A2018}" type="slidenum">
              <a:rPr lang="en-US" smtClean="0">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263613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600200"/>
            <a:ext cx="9144000" cy="1600200"/>
          </a:xfrm>
          <a:solidFill>
            <a:srgbClr val="003366"/>
          </a:solidFill>
        </p:spPr>
        <p:txBody>
          <a:bodyPr/>
          <a:lstStyle>
            <a:lvl1pPr marL="171450">
              <a:defRPr>
                <a:solidFill>
                  <a:srgbClr val="FFFFFF"/>
                </a:solidFill>
              </a:defRPr>
            </a:lvl1pPr>
          </a:lstStyle>
          <a:p>
            <a:r>
              <a:rPr lang="en-US"/>
              <a:t>Click to edit Master title style</a:t>
            </a:r>
          </a:p>
        </p:txBody>
      </p:sp>
      <p:sp>
        <p:nvSpPr>
          <p:cNvPr id="3" name="Subtitle 2"/>
          <p:cNvSpPr>
            <a:spLocks noGrp="1"/>
          </p:cNvSpPr>
          <p:nvPr>
            <p:ph type="subTitle" idx="1"/>
          </p:nvPr>
        </p:nvSpPr>
        <p:spPr>
          <a:xfrm>
            <a:off x="1371600" y="3428999"/>
            <a:ext cx="6400800" cy="1828800"/>
          </a:xfrm>
        </p:spPr>
        <p:txBody>
          <a:bodyPr/>
          <a:lstStyle>
            <a:lvl1pPr marL="0" indent="0" algn="ctr">
              <a:buNone/>
              <a:defRPr>
                <a:solidFill>
                  <a:srgbClr val="001E46"/>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pic>
        <p:nvPicPr>
          <p:cNvPr id="8" name="Picture 7" descr="CHAI-logo-PMS654.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6535" y="5568288"/>
            <a:ext cx="2175126" cy="1167793"/>
          </a:xfrm>
          <a:prstGeom prst="rect">
            <a:avLst/>
          </a:prstGeom>
        </p:spPr>
      </p:pic>
    </p:spTree>
    <p:extLst>
      <p:ext uri="{BB962C8B-B14F-4D97-AF65-F5344CB8AC3E}">
        <p14:creationId xmlns:p14="http://schemas.microsoft.com/office/powerpoint/2010/main" val="18492159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80368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2"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633924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4"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43000"/>
            <a:ext cx="4040188"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920242"/>
            <a:ext cx="4040188"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6" y="1143000"/>
            <a:ext cx="4041775"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920242"/>
            <a:ext cx="4041775"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920737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spid="_x0000_s8203"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589" y="1590"/>
                        <a:ext cx="1587" cy="1587"/>
                      </a:xfrm>
                      <a:prstGeom prst="rect">
                        <a:avLst/>
                      </a:prstGeom>
                    </p:spPr>
                  </p:pic>
                </p:oleObj>
              </mc:Fallback>
            </mc:AlternateContent>
          </a:graphicData>
        </a:graphic>
      </p:graphicFrame>
      <p:sp>
        <p:nvSpPr>
          <p:cNvPr id="6"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954560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556574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Slide Number Placeholder 1"/>
          <p:cNvSpPr>
            <a:spLocks noGrp="1" noChangeArrowheads="1"/>
          </p:cNvSpPr>
          <p:nvPr>
            <p:ph type="sldNum" sz="quarter" idx="10"/>
          </p:nvPr>
        </p:nvSpPr>
        <p:spPr>
          <a:xfrm>
            <a:off x="6748463" y="6211888"/>
            <a:ext cx="2133600" cy="646112"/>
          </a:xfrm>
          <a:prstGeom prst="rect">
            <a:avLst/>
          </a:prstGeom>
          <a:solidFill>
            <a:schemeClr val="bg1"/>
          </a:solidFill>
        </p:spPr>
        <p:txBody>
          <a:bodyPr/>
          <a:lstStyle>
            <a:lvl1pPr algn="r">
              <a:defRPr/>
            </a:lvl1pPr>
          </a:lstStyle>
          <a:p>
            <a:fld id="{A01924E1-2A64-410F-9D67-3533D02D6078}" type="slidenum">
              <a:rPr lang="en-US" smtClean="0"/>
              <a:t>‹#›</a:t>
            </a:fld>
            <a:endParaRPr lang="en-US" dirty="0"/>
          </a:p>
        </p:txBody>
      </p:sp>
    </p:spTree>
    <p:extLst>
      <p:ext uri="{BB962C8B-B14F-4D97-AF65-F5344CB8AC3E}">
        <p14:creationId xmlns:p14="http://schemas.microsoft.com/office/powerpoint/2010/main" val="1678456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2"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19867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4"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43000"/>
            <a:ext cx="4040188"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920242"/>
            <a:ext cx="4040188"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6" y="1143000"/>
            <a:ext cx="4041775" cy="685800"/>
          </a:xfrm>
        </p:spPr>
        <p:txBody>
          <a:bodyPr anchor="ctr"/>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920242"/>
            <a:ext cx="4041775" cy="402335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38740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1063035852"/>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spid="_x0000_s2059"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589" y="1590"/>
                        <a:ext cx="1587" cy="1587"/>
                      </a:xfrm>
                      <a:prstGeom prst="rect">
                        <a:avLst/>
                      </a:prstGeom>
                    </p:spPr>
                  </p:pic>
                </p:oleObj>
              </mc:Fallback>
            </mc:AlternateContent>
          </a:graphicData>
        </a:graphic>
      </p:graphicFrame>
      <p:sp>
        <p:nvSpPr>
          <p:cNvPr id="6"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34851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7"/>
          <p:cNvSpPr>
            <a:spLocks noChangeArrowheads="1"/>
          </p:cNvSpPr>
          <p:nvPr/>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09933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600200"/>
            <a:ext cx="9144000" cy="1600200"/>
          </a:xfrm>
          <a:solidFill>
            <a:srgbClr val="003366"/>
          </a:solidFill>
        </p:spPr>
        <p:txBody>
          <a:bodyPr/>
          <a:lstStyle>
            <a:lvl1pPr marL="171450">
              <a:defRPr>
                <a:solidFill>
                  <a:srgbClr val="FFFFFF"/>
                </a:solidFill>
              </a:defRPr>
            </a:lvl1pPr>
          </a:lstStyle>
          <a:p>
            <a:r>
              <a:rPr lang="en-US"/>
              <a:t>Click to edit Master title style</a:t>
            </a:r>
          </a:p>
        </p:txBody>
      </p:sp>
      <p:sp>
        <p:nvSpPr>
          <p:cNvPr id="3" name="Subtitle 2"/>
          <p:cNvSpPr>
            <a:spLocks noGrp="1"/>
          </p:cNvSpPr>
          <p:nvPr>
            <p:ph type="subTitle" idx="1"/>
          </p:nvPr>
        </p:nvSpPr>
        <p:spPr>
          <a:xfrm>
            <a:off x="1371600" y="3428999"/>
            <a:ext cx="6400800" cy="1828800"/>
          </a:xfrm>
        </p:spPr>
        <p:txBody>
          <a:bodyPr/>
          <a:lstStyle>
            <a:lvl1pPr marL="0" indent="0" algn="ctr">
              <a:buNone/>
              <a:defRPr>
                <a:solidFill>
                  <a:srgbClr val="001E46"/>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pic>
        <p:nvPicPr>
          <p:cNvPr id="8" name="Picture 7" descr="CHAI-logo-PMS654.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41137" y="5135880"/>
            <a:ext cx="2980525" cy="1600200"/>
          </a:xfrm>
          <a:prstGeom prst="rect">
            <a:avLst/>
          </a:prstGeom>
        </p:spPr>
      </p:pic>
    </p:spTree>
    <p:extLst>
      <p:ext uri="{BB962C8B-B14F-4D97-AF65-F5344CB8AC3E}">
        <p14:creationId xmlns:p14="http://schemas.microsoft.com/office/powerpoint/2010/main" val="1548289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89266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2" name="Rectangle 7"/>
          <p:cNvSpPr>
            <a:spLocks noChangeArrowheads="1"/>
          </p:cNvSpPr>
          <p:nvPr userDrawn="1"/>
        </p:nvSpPr>
        <p:spPr bwMode="gray">
          <a:xfrm>
            <a:off x="0" y="0"/>
            <a:ext cx="9144000" cy="91440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3831"/>
            <a:endParaRPr lang="en-US" sz="3300" dirty="0">
              <a:solidFill>
                <a:srgbClr val="1F497D"/>
              </a:solidFill>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142999"/>
            <a:ext cx="4038600" cy="48006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70184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image" Target="../media/image1.emf"/><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oleObject" Target="../embeddings/oleObject3.bin"/><Relationship Id="rId5" Type="http://schemas.openxmlformats.org/officeDocument/2006/relationships/slideLayout" Target="../slideLayouts/slideLayout11.xml"/><Relationship Id="rId10" Type="http://schemas.openxmlformats.org/officeDocument/2006/relationships/tags" Target="../tags/tag3.xml"/><Relationship Id="rId4" Type="http://schemas.openxmlformats.org/officeDocument/2006/relationships/slideLayout" Target="../slideLayouts/slideLayout10.xml"/><Relationship Id="rId9" Type="http://schemas.openxmlformats.org/officeDocument/2006/relationships/vmlDrawing" Target="../drawings/vmlDrawing3.v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image" Target="../media/image1.emf"/><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oleObject" Target="../embeddings/oleObject5.bin"/><Relationship Id="rId5" Type="http://schemas.openxmlformats.org/officeDocument/2006/relationships/slideLayout" Target="../slideLayouts/slideLayout18.xml"/><Relationship Id="rId10" Type="http://schemas.openxmlformats.org/officeDocument/2006/relationships/tags" Target="../tags/tag5.xml"/><Relationship Id="rId4" Type="http://schemas.openxmlformats.org/officeDocument/2006/relationships/slideLayout" Target="../slideLayouts/slideLayout17.xml"/><Relationship Id="rId9" Type="http://schemas.openxmlformats.org/officeDocument/2006/relationships/vmlDrawing" Target="../drawings/vmlDrawing5.v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image" Target="../media/image1.emf"/><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oleObject" Target="../embeddings/oleObject7.bin"/><Relationship Id="rId5" Type="http://schemas.openxmlformats.org/officeDocument/2006/relationships/slideLayout" Target="../slideLayouts/slideLayout25.xml"/><Relationship Id="rId10" Type="http://schemas.openxmlformats.org/officeDocument/2006/relationships/tags" Target="../tags/tag7.xml"/><Relationship Id="rId4" Type="http://schemas.openxmlformats.org/officeDocument/2006/relationships/slideLayout" Target="../slideLayouts/slideLayout24.xml"/><Relationship Id="rId9" Type="http://schemas.openxmlformats.org/officeDocument/2006/relationships/vmlDrawing" Target="../drawings/vmlDrawing7.v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9"/>
            </p:custDataLst>
            <p:extLst>
              <p:ext uri="{D42A27DB-BD31-4B8C-83A1-F6EECF244321}">
                <p14:modId xmlns:p14="http://schemas.microsoft.com/office/powerpoint/2010/main" val="2520220462"/>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spid="_x0000_s1035" name="think-cell Slide" r:id="rId10" imgW="270" imgH="270" progId="TCLayout.ActiveDocument.1">
                  <p:embed/>
                </p:oleObj>
              </mc:Choice>
              <mc:Fallback>
                <p:oleObj name="think-cell Slide" r:id="rId10" imgW="270" imgH="270" progId="TCLayout.ActiveDocument.1">
                  <p:embed/>
                  <p:pic>
                    <p:nvPicPr>
                      <p:cNvPr id="5" name="Object 4" hidden="1"/>
                      <p:cNvPicPr/>
                      <p:nvPr/>
                    </p:nvPicPr>
                    <p:blipFill>
                      <a:blip r:embed="rId11"/>
                      <a:stretch>
                        <a:fillRect/>
                      </a:stretch>
                    </p:blipFill>
                    <p:spPr>
                      <a:xfrm>
                        <a:off x="1589" y="1590"/>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228600" y="0"/>
            <a:ext cx="8686800" cy="9144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142999"/>
            <a:ext cx="82296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Box 3"/>
          <p:cNvSpPr txBox="1"/>
          <p:nvPr/>
        </p:nvSpPr>
        <p:spPr>
          <a:xfrm>
            <a:off x="8730352" y="6532336"/>
            <a:ext cx="341760" cy="253916"/>
          </a:xfrm>
          <a:prstGeom prst="rect">
            <a:avLst/>
          </a:prstGeom>
          <a:noFill/>
        </p:spPr>
        <p:txBody>
          <a:bodyPr wrap="none" rtlCol="0">
            <a:spAutoFit/>
          </a:bodyPr>
          <a:lstStyle/>
          <a:p>
            <a:fld id="{AE41A955-C666-6648-B661-87D6253479FC}" type="slidenum">
              <a:rPr lang="en-US" sz="1050" smtClean="0">
                <a:solidFill>
                  <a:prstClr val="black"/>
                </a:solidFill>
                <a:latin typeface="Calibri"/>
              </a:rPr>
              <a:pPr/>
              <a:t>‹#›</a:t>
            </a:fld>
            <a:endParaRPr lang="en-US" sz="1050" dirty="0">
              <a:solidFill>
                <a:prstClr val="black"/>
              </a:solidFill>
              <a:latin typeface="Calibri"/>
            </a:endParaRPr>
          </a:p>
        </p:txBody>
      </p:sp>
    </p:spTree>
    <p:extLst>
      <p:ext uri="{BB962C8B-B14F-4D97-AF65-F5344CB8AC3E}">
        <p14:creationId xmlns:p14="http://schemas.microsoft.com/office/powerpoint/2010/main" val="41318093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p:txStyles>
    <p:titleStyle>
      <a:lvl1pPr algn="l" defTabSz="342900" rtl="0" eaLnBrk="1" latinLnBrk="0" hangingPunct="1">
        <a:spcBef>
          <a:spcPct val="0"/>
        </a:spcBef>
        <a:buNone/>
        <a:defRPr sz="2400" kern="1200">
          <a:solidFill>
            <a:schemeClr val="bg1"/>
          </a:solidFill>
          <a:latin typeface="+mn-lt"/>
          <a:ea typeface="+mj-ea"/>
          <a:cs typeface="+mj-cs"/>
        </a:defRPr>
      </a:lvl1pPr>
    </p:titleStyle>
    <p:bodyStyle>
      <a:lvl1pPr marL="257175" indent="-257175" algn="l" defTabSz="342900" rtl="0" eaLnBrk="1" latinLnBrk="0" hangingPunct="1">
        <a:lnSpc>
          <a:spcPct val="114000"/>
        </a:lnSpc>
        <a:spcBef>
          <a:spcPts val="450"/>
        </a:spcBef>
        <a:buSzPct val="90000"/>
        <a:buFont typeface="Wingdings" charset="2"/>
        <a:buChar char="§"/>
        <a:defRPr sz="2100" kern="1200">
          <a:solidFill>
            <a:schemeClr val="tx1"/>
          </a:solidFill>
          <a:latin typeface="+mn-lt"/>
          <a:ea typeface="+mn-ea"/>
          <a:cs typeface="+mn-cs"/>
        </a:defRPr>
      </a:lvl1pPr>
      <a:lvl2pPr marL="557213" indent="-214313" algn="l" defTabSz="342900" rtl="0" eaLnBrk="1" latinLnBrk="0" hangingPunct="1">
        <a:lnSpc>
          <a:spcPct val="114000"/>
        </a:lnSpc>
        <a:spcBef>
          <a:spcPts val="300"/>
        </a:spcBef>
        <a:buSzPct val="90000"/>
        <a:buFont typeface="Arial"/>
        <a:buChar char="–"/>
        <a:defRPr sz="1800" kern="1200">
          <a:solidFill>
            <a:schemeClr val="tx1"/>
          </a:solidFill>
          <a:latin typeface="+mn-lt"/>
          <a:ea typeface="+mn-ea"/>
          <a:cs typeface="+mn-cs"/>
        </a:defRPr>
      </a:lvl2pPr>
      <a:lvl3pPr marL="857250" indent="-171450" algn="l" defTabSz="342900" rtl="0" eaLnBrk="1" latinLnBrk="0" hangingPunct="1">
        <a:lnSpc>
          <a:spcPct val="114000"/>
        </a:lnSpc>
        <a:spcBef>
          <a:spcPts val="225"/>
        </a:spcBef>
        <a:buSzPct val="90000"/>
        <a:buFont typeface="Arial"/>
        <a:buChar char="•"/>
        <a:defRPr sz="1500" kern="1200">
          <a:solidFill>
            <a:schemeClr val="tx1"/>
          </a:solidFill>
          <a:latin typeface="+mn-lt"/>
          <a:ea typeface="+mn-ea"/>
          <a:cs typeface="+mn-cs"/>
        </a:defRPr>
      </a:lvl3pPr>
      <a:lvl4pPr marL="1200150" indent="-171450" algn="l" defTabSz="342900" rtl="0" eaLnBrk="1" latinLnBrk="0" hangingPunct="1">
        <a:lnSpc>
          <a:spcPct val="114000"/>
        </a:lnSpc>
        <a:spcBef>
          <a:spcPts val="150"/>
        </a:spcBef>
        <a:buSzPct val="90000"/>
        <a:buFont typeface="Arial"/>
        <a:buChar char="–"/>
        <a:defRPr sz="1350" kern="1200">
          <a:solidFill>
            <a:schemeClr val="tx1"/>
          </a:solidFill>
          <a:latin typeface="+mn-lt"/>
          <a:ea typeface="+mn-ea"/>
          <a:cs typeface="+mn-cs"/>
        </a:defRPr>
      </a:lvl4pPr>
      <a:lvl5pPr marL="1543050" indent="-171450" algn="l" defTabSz="342900" rtl="0" eaLnBrk="1" latinLnBrk="0" hangingPunct="1">
        <a:lnSpc>
          <a:spcPct val="114000"/>
        </a:lnSpc>
        <a:spcBef>
          <a:spcPts val="150"/>
        </a:spcBef>
        <a:buSzPct val="90000"/>
        <a:buFont typeface="Arial"/>
        <a:buChar char="»"/>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10"/>
            </p:custDataLst>
            <p:extLst>
              <p:ext uri="{D42A27DB-BD31-4B8C-83A1-F6EECF244321}">
                <p14:modId xmlns:p14="http://schemas.microsoft.com/office/powerpoint/2010/main" val="1192552320"/>
              </p:ext>
            </p:ext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spid="_x0000_s3083" name="think-cell Slide" r:id="rId11" imgW="270" imgH="270" progId="TCLayout.ActiveDocument.1">
                  <p:embed/>
                </p:oleObj>
              </mc:Choice>
              <mc:Fallback>
                <p:oleObj name="think-cell Slide" r:id="rId11" imgW="270" imgH="270" progId="TCLayout.ActiveDocument.1">
                  <p:embed/>
                  <p:pic>
                    <p:nvPicPr>
                      <p:cNvPr id="5" name="Object 4" hidden="1"/>
                      <p:cNvPicPr/>
                      <p:nvPr/>
                    </p:nvPicPr>
                    <p:blipFill>
                      <a:blip r:embed="rId12"/>
                      <a:stretch>
                        <a:fillRect/>
                      </a:stretch>
                    </p:blipFill>
                    <p:spPr>
                      <a:xfrm>
                        <a:off x="1589" y="1590"/>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228600" y="0"/>
            <a:ext cx="8686800" cy="9144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142999"/>
            <a:ext cx="82296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Box 3"/>
          <p:cNvSpPr txBox="1"/>
          <p:nvPr/>
        </p:nvSpPr>
        <p:spPr>
          <a:xfrm>
            <a:off x="8730352" y="6532336"/>
            <a:ext cx="341760" cy="253916"/>
          </a:xfrm>
          <a:prstGeom prst="rect">
            <a:avLst/>
          </a:prstGeom>
          <a:noFill/>
        </p:spPr>
        <p:txBody>
          <a:bodyPr wrap="none" rtlCol="0">
            <a:spAutoFit/>
          </a:bodyPr>
          <a:lstStyle/>
          <a:p>
            <a:fld id="{AE41A955-C666-6648-B661-87D6253479FC}" type="slidenum">
              <a:rPr lang="en-US" sz="1050" smtClean="0">
                <a:solidFill>
                  <a:prstClr val="black"/>
                </a:solidFill>
                <a:latin typeface="Calibri"/>
              </a:rPr>
              <a:pPr/>
              <a:t>‹#›</a:t>
            </a:fld>
            <a:endParaRPr lang="en-US" sz="1050" dirty="0">
              <a:solidFill>
                <a:prstClr val="black"/>
              </a:solidFill>
              <a:latin typeface="Calibri"/>
            </a:endParaRPr>
          </a:p>
        </p:txBody>
      </p:sp>
    </p:spTree>
    <p:extLst>
      <p:ext uri="{BB962C8B-B14F-4D97-AF65-F5344CB8AC3E}">
        <p14:creationId xmlns:p14="http://schemas.microsoft.com/office/powerpoint/2010/main" val="225170757"/>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Lst>
  <p:hf hdr="0" ftr="0" dt="0"/>
  <p:txStyles>
    <p:titleStyle>
      <a:lvl1pPr algn="l" defTabSz="342900" rtl="0" eaLnBrk="1" latinLnBrk="0" hangingPunct="1">
        <a:spcBef>
          <a:spcPct val="0"/>
        </a:spcBef>
        <a:buNone/>
        <a:defRPr sz="2400" kern="1200">
          <a:solidFill>
            <a:schemeClr val="bg1"/>
          </a:solidFill>
          <a:latin typeface="+mn-lt"/>
          <a:ea typeface="+mj-ea"/>
          <a:cs typeface="+mj-cs"/>
        </a:defRPr>
      </a:lvl1pPr>
    </p:titleStyle>
    <p:bodyStyle>
      <a:lvl1pPr marL="257175" indent="-257175" algn="l" defTabSz="342900" rtl="0" eaLnBrk="1" latinLnBrk="0" hangingPunct="1">
        <a:lnSpc>
          <a:spcPct val="114000"/>
        </a:lnSpc>
        <a:spcBef>
          <a:spcPts val="450"/>
        </a:spcBef>
        <a:buSzPct val="90000"/>
        <a:buFont typeface="Wingdings" charset="2"/>
        <a:buChar char="§"/>
        <a:defRPr sz="2100" kern="1200">
          <a:solidFill>
            <a:schemeClr val="tx1"/>
          </a:solidFill>
          <a:latin typeface="+mn-lt"/>
          <a:ea typeface="+mn-ea"/>
          <a:cs typeface="+mn-cs"/>
        </a:defRPr>
      </a:lvl1pPr>
      <a:lvl2pPr marL="557213" indent="-214313" algn="l" defTabSz="342900" rtl="0" eaLnBrk="1" latinLnBrk="0" hangingPunct="1">
        <a:lnSpc>
          <a:spcPct val="114000"/>
        </a:lnSpc>
        <a:spcBef>
          <a:spcPts val="300"/>
        </a:spcBef>
        <a:buSzPct val="90000"/>
        <a:buFont typeface="Arial"/>
        <a:buChar char="–"/>
        <a:defRPr sz="1800" kern="1200">
          <a:solidFill>
            <a:schemeClr val="tx1"/>
          </a:solidFill>
          <a:latin typeface="+mn-lt"/>
          <a:ea typeface="+mn-ea"/>
          <a:cs typeface="+mn-cs"/>
        </a:defRPr>
      </a:lvl2pPr>
      <a:lvl3pPr marL="857250" indent="-171450" algn="l" defTabSz="342900" rtl="0" eaLnBrk="1" latinLnBrk="0" hangingPunct="1">
        <a:lnSpc>
          <a:spcPct val="114000"/>
        </a:lnSpc>
        <a:spcBef>
          <a:spcPts val="225"/>
        </a:spcBef>
        <a:buSzPct val="90000"/>
        <a:buFont typeface="Arial"/>
        <a:buChar char="•"/>
        <a:defRPr sz="1500" kern="1200">
          <a:solidFill>
            <a:schemeClr val="tx1"/>
          </a:solidFill>
          <a:latin typeface="+mn-lt"/>
          <a:ea typeface="+mn-ea"/>
          <a:cs typeface="+mn-cs"/>
        </a:defRPr>
      </a:lvl3pPr>
      <a:lvl4pPr marL="1200150" indent="-171450" algn="l" defTabSz="342900" rtl="0" eaLnBrk="1" latinLnBrk="0" hangingPunct="1">
        <a:lnSpc>
          <a:spcPct val="114000"/>
        </a:lnSpc>
        <a:spcBef>
          <a:spcPts val="150"/>
        </a:spcBef>
        <a:buSzPct val="90000"/>
        <a:buFont typeface="Arial"/>
        <a:buChar char="–"/>
        <a:defRPr sz="1350" kern="1200">
          <a:solidFill>
            <a:schemeClr val="tx1"/>
          </a:solidFill>
          <a:latin typeface="+mn-lt"/>
          <a:ea typeface="+mn-ea"/>
          <a:cs typeface="+mn-cs"/>
        </a:defRPr>
      </a:lvl4pPr>
      <a:lvl5pPr marL="1543050" indent="-171450" algn="l" defTabSz="342900" rtl="0" eaLnBrk="1" latinLnBrk="0" hangingPunct="1">
        <a:lnSpc>
          <a:spcPct val="114000"/>
        </a:lnSpc>
        <a:spcBef>
          <a:spcPts val="150"/>
        </a:spcBef>
        <a:buSzPct val="90000"/>
        <a:buFont typeface="Arial"/>
        <a:buChar char="»"/>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10"/>
            </p:custData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spid="_x0000_s5131" name="think-cell Slide" r:id="rId11" imgW="270" imgH="270" progId="TCLayout.ActiveDocument.1">
                  <p:embed/>
                </p:oleObj>
              </mc:Choice>
              <mc:Fallback>
                <p:oleObj name="think-cell Slide" r:id="rId11" imgW="270" imgH="270" progId="TCLayout.ActiveDocument.1">
                  <p:embed/>
                  <p:pic>
                    <p:nvPicPr>
                      <p:cNvPr id="5" name="Object 4" hidden="1"/>
                      <p:cNvPicPr/>
                      <p:nvPr/>
                    </p:nvPicPr>
                    <p:blipFill>
                      <a:blip r:embed="rId12"/>
                      <a:stretch>
                        <a:fillRect/>
                      </a:stretch>
                    </p:blipFill>
                    <p:spPr>
                      <a:xfrm>
                        <a:off x="1589" y="1590"/>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228600" y="0"/>
            <a:ext cx="8686800" cy="9144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142999"/>
            <a:ext cx="82296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Box 3"/>
          <p:cNvSpPr txBox="1"/>
          <p:nvPr/>
        </p:nvSpPr>
        <p:spPr>
          <a:xfrm>
            <a:off x="8730352" y="6532336"/>
            <a:ext cx="341760" cy="253916"/>
          </a:xfrm>
          <a:prstGeom prst="rect">
            <a:avLst/>
          </a:prstGeom>
          <a:noFill/>
        </p:spPr>
        <p:txBody>
          <a:bodyPr wrap="none" rtlCol="0">
            <a:spAutoFit/>
          </a:bodyPr>
          <a:lstStyle/>
          <a:p>
            <a:fld id="{AE41A955-C666-6648-B661-87D6253479FC}" type="slidenum">
              <a:rPr lang="en-US" sz="1050" smtClean="0">
                <a:solidFill>
                  <a:prstClr val="black"/>
                </a:solidFill>
                <a:latin typeface="Calibri"/>
              </a:rPr>
              <a:pPr/>
              <a:t>‹#›</a:t>
            </a:fld>
            <a:endParaRPr lang="en-US" sz="1050" dirty="0">
              <a:solidFill>
                <a:prstClr val="black"/>
              </a:solidFill>
              <a:latin typeface="Calibri"/>
            </a:endParaRPr>
          </a:p>
        </p:txBody>
      </p:sp>
    </p:spTree>
    <p:extLst>
      <p:ext uri="{BB962C8B-B14F-4D97-AF65-F5344CB8AC3E}">
        <p14:creationId xmlns:p14="http://schemas.microsoft.com/office/powerpoint/2010/main" val="3091733133"/>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Lst>
  <p:hf hdr="0" ftr="0" dt="0"/>
  <p:txStyles>
    <p:titleStyle>
      <a:lvl1pPr algn="l" defTabSz="342900" rtl="0" eaLnBrk="1" latinLnBrk="0" hangingPunct="1">
        <a:spcBef>
          <a:spcPct val="0"/>
        </a:spcBef>
        <a:buNone/>
        <a:defRPr sz="2400" kern="1200">
          <a:solidFill>
            <a:schemeClr val="bg1"/>
          </a:solidFill>
          <a:latin typeface="+mn-lt"/>
          <a:ea typeface="+mj-ea"/>
          <a:cs typeface="+mj-cs"/>
        </a:defRPr>
      </a:lvl1pPr>
    </p:titleStyle>
    <p:bodyStyle>
      <a:lvl1pPr marL="257175" indent="-257175" algn="l" defTabSz="342900" rtl="0" eaLnBrk="1" latinLnBrk="0" hangingPunct="1">
        <a:lnSpc>
          <a:spcPct val="114000"/>
        </a:lnSpc>
        <a:spcBef>
          <a:spcPts val="450"/>
        </a:spcBef>
        <a:buSzPct val="90000"/>
        <a:buFont typeface="Wingdings" charset="2"/>
        <a:buChar char="§"/>
        <a:defRPr sz="2100" kern="1200">
          <a:solidFill>
            <a:schemeClr val="tx1"/>
          </a:solidFill>
          <a:latin typeface="+mn-lt"/>
          <a:ea typeface="+mn-ea"/>
          <a:cs typeface="+mn-cs"/>
        </a:defRPr>
      </a:lvl1pPr>
      <a:lvl2pPr marL="557213" indent="-214313" algn="l" defTabSz="342900" rtl="0" eaLnBrk="1" latinLnBrk="0" hangingPunct="1">
        <a:lnSpc>
          <a:spcPct val="114000"/>
        </a:lnSpc>
        <a:spcBef>
          <a:spcPts val="300"/>
        </a:spcBef>
        <a:buSzPct val="90000"/>
        <a:buFont typeface="Arial"/>
        <a:buChar char="–"/>
        <a:defRPr sz="1800" kern="1200">
          <a:solidFill>
            <a:schemeClr val="tx1"/>
          </a:solidFill>
          <a:latin typeface="+mn-lt"/>
          <a:ea typeface="+mn-ea"/>
          <a:cs typeface="+mn-cs"/>
        </a:defRPr>
      </a:lvl2pPr>
      <a:lvl3pPr marL="857250" indent="-171450" algn="l" defTabSz="342900" rtl="0" eaLnBrk="1" latinLnBrk="0" hangingPunct="1">
        <a:lnSpc>
          <a:spcPct val="114000"/>
        </a:lnSpc>
        <a:spcBef>
          <a:spcPts val="225"/>
        </a:spcBef>
        <a:buSzPct val="90000"/>
        <a:buFont typeface="Arial"/>
        <a:buChar char="•"/>
        <a:defRPr sz="1500" kern="1200">
          <a:solidFill>
            <a:schemeClr val="tx1"/>
          </a:solidFill>
          <a:latin typeface="+mn-lt"/>
          <a:ea typeface="+mn-ea"/>
          <a:cs typeface="+mn-cs"/>
        </a:defRPr>
      </a:lvl3pPr>
      <a:lvl4pPr marL="1200150" indent="-171450" algn="l" defTabSz="342900" rtl="0" eaLnBrk="1" latinLnBrk="0" hangingPunct="1">
        <a:lnSpc>
          <a:spcPct val="114000"/>
        </a:lnSpc>
        <a:spcBef>
          <a:spcPts val="150"/>
        </a:spcBef>
        <a:buSzPct val="90000"/>
        <a:buFont typeface="Arial"/>
        <a:buChar char="–"/>
        <a:defRPr sz="1350" kern="1200">
          <a:solidFill>
            <a:schemeClr val="tx1"/>
          </a:solidFill>
          <a:latin typeface="+mn-lt"/>
          <a:ea typeface="+mn-ea"/>
          <a:cs typeface="+mn-cs"/>
        </a:defRPr>
      </a:lvl4pPr>
      <a:lvl5pPr marL="1543050" indent="-171450" algn="l" defTabSz="342900" rtl="0" eaLnBrk="1" latinLnBrk="0" hangingPunct="1">
        <a:lnSpc>
          <a:spcPct val="114000"/>
        </a:lnSpc>
        <a:spcBef>
          <a:spcPts val="150"/>
        </a:spcBef>
        <a:buSzPct val="90000"/>
        <a:buFont typeface="Arial"/>
        <a:buChar char="»"/>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10"/>
            </p:custDataLst>
          </p:nvPr>
        </p:nvGraphicFramePr>
        <p:xfrm>
          <a:off x="1589" y="1590"/>
          <a:ext cx="1587" cy="1587"/>
        </p:xfrm>
        <a:graphic>
          <a:graphicData uri="http://schemas.openxmlformats.org/presentationml/2006/ole">
            <mc:AlternateContent xmlns:mc="http://schemas.openxmlformats.org/markup-compatibility/2006">
              <mc:Choice xmlns:v="urn:schemas-microsoft-com:vml" Requires="v">
                <p:oleObj spid="_x0000_s7179" name="think-cell Slide" r:id="rId11" imgW="270" imgH="270" progId="TCLayout.ActiveDocument.1">
                  <p:embed/>
                </p:oleObj>
              </mc:Choice>
              <mc:Fallback>
                <p:oleObj name="think-cell Slide" r:id="rId11" imgW="270" imgH="270" progId="TCLayout.ActiveDocument.1">
                  <p:embed/>
                  <p:pic>
                    <p:nvPicPr>
                      <p:cNvPr id="5" name="Object 4" hidden="1"/>
                      <p:cNvPicPr/>
                      <p:nvPr/>
                    </p:nvPicPr>
                    <p:blipFill>
                      <a:blip r:embed="rId12"/>
                      <a:stretch>
                        <a:fillRect/>
                      </a:stretch>
                    </p:blipFill>
                    <p:spPr>
                      <a:xfrm>
                        <a:off x="1589" y="1590"/>
                        <a:ext cx="1587" cy="1587"/>
                      </a:xfrm>
                      <a:prstGeom prst="rect">
                        <a:avLst/>
                      </a:prstGeom>
                    </p:spPr>
                  </p:pic>
                </p:oleObj>
              </mc:Fallback>
            </mc:AlternateContent>
          </a:graphicData>
        </a:graphic>
      </p:graphicFrame>
      <p:sp>
        <p:nvSpPr>
          <p:cNvPr id="2" name="Title Placeholder 1"/>
          <p:cNvSpPr>
            <a:spLocks noGrp="1"/>
          </p:cNvSpPr>
          <p:nvPr>
            <p:ph type="title"/>
          </p:nvPr>
        </p:nvSpPr>
        <p:spPr>
          <a:xfrm>
            <a:off x="228600" y="0"/>
            <a:ext cx="8686800" cy="9144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142999"/>
            <a:ext cx="82296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Box 3"/>
          <p:cNvSpPr txBox="1"/>
          <p:nvPr/>
        </p:nvSpPr>
        <p:spPr>
          <a:xfrm>
            <a:off x="8730352" y="6532336"/>
            <a:ext cx="341760" cy="253916"/>
          </a:xfrm>
          <a:prstGeom prst="rect">
            <a:avLst/>
          </a:prstGeom>
          <a:noFill/>
        </p:spPr>
        <p:txBody>
          <a:bodyPr wrap="none" rtlCol="0">
            <a:spAutoFit/>
          </a:bodyPr>
          <a:lstStyle/>
          <a:p>
            <a:fld id="{AE41A955-C666-6648-B661-87D6253479FC}" type="slidenum">
              <a:rPr lang="en-US" sz="1050" smtClean="0">
                <a:solidFill>
                  <a:prstClr val="black"/>
                </a:solidFill>
                <a:latin typeface="Calibri"/>
              </a:rPr>
              <a:pPr/>
              <a:t>‹#›</a:t>
            </a:fld>
            <a:endParaRPr lang="en-US" sz="1050" dirty="0">
              <a:solidFill>
                <a:prstClr val="black"/>
              </a:solidFill>
              <a:latin typeface="Calibri"/>
            </a:endParaRPr>
          </a:p>
        </p:txBody>
      </p:sp>
    </p:spTree>
    <p:extLst>
      <p:ext uri="{BB962C8B-B14F-4D97-AF65-F5344CB8AC3E}">
        <p14:creationId xmlns:p14="http://schemas.microsoft.com/office/powerpoint/2010/main" val="353468424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Lst>
  <p:txStyles>
    <p:titleStyle>
      <a:lvl1pPr algn="l" defTabSz="342900" rtl="0" eaLnBrk="1" latinLnBrk="0" hangingPunct="1">
        <a:spcBef>
          <a:spcPct val="0"/>
        </a:spcBef>
        <a:buNone/>
        <a:defRPr sz="2400" kern="1200">
          <a:solidFill>
            <a:schemeClr val="bg1"/>
          </a:solidFill>
          <a:latin typeface="+mn-lt"/>
          <a:ea typeface="+mj-ea"/>
          <a:cs typeface="+mj-cs"/>
        </a:defRPr>
      </a:lvl1pPr>
    </p:titleStyle>
    <p:bodyStyle>
      <a:lvl1pPr marL="257175" indent="-257175" algn="l" defTabSz="342900" rtl="0" eaLnBrk="1" latinLnBrk="0" hangingPunct="1">
        <a:lnSpc>
          <a:spcPct val="114000"/>
        </a:lnSpc>
        <a:spcBef>
          <a:spcPts val="450"/>
        </a:spcBef>
        <a:buSzPct val="90000"/>
        <a:buFont typeface="Wingdings" charset="2"/>
        <a:buChar char="§"/>
        <a:defRPr sz="2100" kern="1200">
          <a:solidFill>
            <a:schemeClr val="tx1"/>
          </a:solidFill>
          <a:latin typeface="+mn-lt"/>
          <a:ea typeface="+mn-ea"/>
          <a:cs typeface="+mn-cs"/>
        </a:defRPr>
      </a:lvl1pPr>
      <a:lvl2pPr marL="557213" indent="-214313" algn="l" defTabSz="342900" rtl="0" eaLnBrk="1" latinLnBrk="0" hangingPunct="1">
        <a:lnSpc>
          <a:spcPct val="114000"/>
        </a:lnSpc>
        <a:spcBef>
          <a:spcPts val="300"/>
        </a:spcBef>
        <a:buSzPct val="90000"/>
        <a:buFont typeface="Arial"/>
        <a:buChar char="–"/>
        <a:defRPr sz="1800" kern="1200">
          <a:solidFill>
            <a:schemeClr val="tx1"/>
          </a:solidFill>
          <a:latin typeface="+mn-lt"/>
          <a:ea typeface="+mn-ea"/>
          <a:cs typeface="+mn-cs"/>
        </a:defRPr>
      </a:lvl2pPr>
      <a:lvl3pPr marL="857250" indent="-171450" algn="l" defTabSz="342900" rtl="0" eaLnBrk="1" latinLnBrk="0" hangingPunct="1">
        <a:lnSpc>
          <a:spcPct val="114000"/>
        </a:lnSpc>
        <a:spcBef>
          <a:spcPts val="225"/>
        </a:spcBef>
        <a:buSzPct val="90000"/>
        <a:buFont typeface="Arial"/>
        <a:buChar char="•"/>
        <a:defRPr sz="1500" kern="1200">
          <a:solidFill>
            <a:schemeClr val="tx1"/>
          </a:solidFill>
          <a:latin typeface="+mn-lt"/>
          <a:ea typeface="+mn-ea"/>
          <a:cs typeface="+mn-cs"/>
        </a:defRPr>
      </a:lvl3pPr>
      <a:lvl4pPr marL="1200150" indent="-171450" algn="l" defTabSz="342900" rtl="0" eaLnBrk="1" latinLnBrk="0" hangingPunct="1">
        <a:lnSpc>
          <a:spcPct val="114000"/>
        </a:lnSpc>
        <a:spcBef>
          <a:spcPts val="150"/>
        </a:spcBef>
        <a:buSzPct val="90000"/>
        <a:buFont typeface="Arial"/>
        <a:buChar char="–"/>
        <a:defRPr sz="1350" kern="1200">
          <a:solidFill>
            <a:schemeClr val="tx1"/>
          </a:solidFill>
          <a:latin typeface="+mn-lt"/>
          <a:ea typeface="+mn-ea"/>
          <a:cs typeface="+mn-cs"/>
        </a:defRPr>
      </a:lvl4pPr>
      <a:lvl5pPr marL="1543050" indent="-171450" algn="l" defTabSz="342900" rtl="0" eaLnBrk="1" latinLnBrk="0" hangingPunct="1">
        <a:lnSpc>
          <a:spcPct val="114000"/>
        </a:lnSpc>
        <a:spcBef>
          <a:spcPts val="150"/>
        </a:spcBef>
        <a:buSzPct val="90000"/>
        <a:buFont typeface="Arial"/>
        <a:buChar char="»"/>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19.png"/><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hyperlink" Target="https://odysseytrial.org/" TargetMode="External"/><Relationship Id="rId2" Type="http://schemas.openxmlformats.org/officeDocument/2006/relationships/hyperlink" Target="https://www.impaactnetwork.org/studies/p1093" TargetMode="External"/><Relationship Id="rId1" Type="http://schemas.openxmlformats.org/officeDocument/2006/relationships/slideLayout" Target="../slideLayouts/slideLayout5.xml"/><Relationship Id="rId4" Type="http://schemas.openxmlformats.org/officeDocument/2006/relationships/hyperlink" Target="https://theprogramme.ias2021.org/PAGMaterial/PPT/3305_4870/ODYSSEY_b14kg_IAS_HIV-Pediatrics_2021_v1.0.pdf"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hyperlink" Target="https://theprogramme.ias2021.org/PAGMaterial/PPT/3305_4870/ODYSSEY_b14kg_IAS_HIV-Pediatrics_2021_v1.0.pdf" TargetMode="External"/><Relationship Id="rId2" Type="http://schemas.openxmlformats.org/officeDocument/2006/relationships/hyperlink" Target="https://odysseytrial.org/2021/03/11/odyssey-trial-finds-new-drug-is-better-for-treating-children-living-with-hiv/" TargetMode="Externa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hyperlink" Target="https://clintonhealth.box.com/s/o10yxb6nzimzykwarxmplgksw4jffyct" TargetMode="Externa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9.xml"/></Relationships>
</file>

<file path=ppt/slides/_rels/slide20.xml.rels><?xml version="1.0" encoding="UTF-8" standalone="yes"?>
<Relationships xmlns="http://schemas.openxmlformats.org/package/2006/relationships"><Relationship Id="rId2" Type="http://schemas.openxmlformats.org/officeDocument/2006/relationships/hyperlink" Target="https://theprogramme.ias2021.org/PAGMaterial/PPT/1603_3936/ODYSSEY_Weight-gain_poster_IAS_2021_A-IAS2021-01311_final.pdf" TargetMode="Externa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 Id="rId4" Type="http://schemas.openxmlformats.org/officeDocument/2006/relationships/hyperlink" Target="https://apps.who.int/iris/rest/bitstreams/1357089/retriev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5.xml"/><Relationship Id="rId7" Type="http://schemas.openxmlformats.org/officeDocument/2006/relationships/hyperlink" Target="https://apps.who.int/iris/rest/bitstreams/1357089/retrieve" TargetMode="External"/><Relationship Id="rId2" Type="http://schemas.openxmlformats.org/officeDocument/2006/relationships/tags" Target="../tags/tag10.xml"/><Relationship Id="rId1" Type="http://schemas.openxmlformats.org/officeDocument/2006/relationships/vmlDrawing" Target="../drawings/vmlDrawing9.vml"/><Relationship Id="rId6" Type="http://schemas.openxmlformats.org/officeDocument/2006/relationships/image" Target="../media/image1.emf"/><Relationship Id="rId5" Type="http://schemas.openxmlformats.org/officeDocument/2006/relationships/oleObject" Target="../embeddings/oleObject9.bin"/><Relationship Id="rId4"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apps.who.int/iris/rest/bitstreams/1357089/retrieve" TargetMode="External"/><Relationship Id="rId1" Type="http://schemas.openxmlformats.org/officeDocument/2006/relationships/slideLayout" Target="../slideLayouts/slideLayout5.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apps.who.int/iris/bitstream/handle/10665/332906/9789240007888-eng.pdf?sequence=1&amp;isAllowed=y" TargetMode="Externa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hyperlink" Target="https://www.who.int/publications/i/item/9789240023529" TargetMode="External"/><Relationship Id="rId2" Type="http://schemas.openxmlformats.org/officeDocument/2006/relationships/image" Target="../media/image6.png"/><Relationship Id="rId1" Type="http://schemas.openxmlformats.org/officeDocument/2006/relationships/slideLayout" Target="../slideLayouts/slideLayout5.xml"/><Relationship Id="rId4" Type="http://schemas.openxmlformats.org/officeDocument/2006/relationships/hyperlink" Target="https://apps.who.int/iris/rest/bitstreams/1357089/retrieve"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who.int/publications/i/item/9789240023529" TargetMode="External"/><Relationship Id="rId2" Type="http://schemas.openxmlformats.org/officeDocument/2006/relationships/image" Target="../media/image6.png"/><Relationship Id="rId1" Type="http://schemas.openxmlformats.org/officeDocument/2006/relationships/slideLayout" Target="../slideLayouts/slideLayout5.xml"/><Relationship Id="rId4" Type="http://schemas.openxmlformats.org/officeDocument/2006/relationships/hyperlink" Target="https://apps.who.int/iris/rest/bitstreams/1357089/retriev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7A17F-28AC-4101-BE80-8D500C44E8D1}"/>
              </a:ext>
            </a:extLst>
          </p:cNvPr>
          <p:cNvSpPr>
            <a:spLocks noGrp="1"/>
          </p:cNvSpPr>
          <p:nvPr>
            <p:ph type="ctrTitle"/>
          </p:nvPr>
        </p:nvSpPr>
        <p:spPr/>
        <p:txBody>
          <a:bodyPr/>
          <a:lstStyle/>
          <a:p>
            <a:r>
              <a:rPr lang="en-GB" sz="2400" b="1" dirty="0">
                <a:solidFill>
                  <a:schemeClr val="bg1"/>
                </a:solidFill>
                <a:ea typeface="Verdana" pitchFamily="34" charset="0"/>
                <a:cs typeface="Verdana" pitchFamily="34" charset="0"/>
              </a:rPr>
              <a:t>Training Curriculum: Paediatric Dolutegravir</a:t>
            </a:r>
            <a:r>
              <a:rPr lang="en-GB" sz="2400" b="1" dirty="0">
                <a:solidFill>
                  <a:srgbClr val="FF0000"/>
                </a:solidFill>
                <a:ea typeface="Verdana" pitchFamily="34" charset="0"/>
                <a:cs typeface="Verdana" pitchFamily="34" charset="0"/>
              </a:rPr>
              <a:t> </a:t>
            </a:r>
            <a:r>
              <a:rPr lang="en-GB" sz="2400" b="1" dirty="0">
                <a:solidFill>
                  <a:schemeClr val="bg1"/>
                </a:solidFill>
                <a:ea typeface="Verdana" pitchFamily="34" charset="0"/>
                <a:cs typeface="Verdana" pitchFamily="34" charset="0"/>
              </a:rPr>
              <a:t>(DTG) 10 mg Dispersible, Scored Tablets</a:t>
            </a:r>
            <a:endParaRPr lang="en-GB" dirty="0"/>
          </a:p>
        </p:txBody>
      </p:sp>
      <p:sp>
        <p:nvSpPr>
          <p:cNvPr id="4" name="Subtitle 2">
            <a:extLst>
              <a:ext uri="{FF2B5EF4-FFF2-40B4-BE49-F238E27FC236}">
                <a16:creationId xmlns:a16="http://schemas.microsoft.com/office/drawing/2014/main" id="{C1BFCDA2-CFC5-472E-ACD6-292690C208F9}"/>
              </a:ext>
            </a:extLst>
          </p:cNvPr>
          <p:cNvSpPr>
            <a:spLocks noGrp="1"/>
          </p:cNvSpPr>
          <p:nvPr>
            <p:ph type="subTitle" idx="1"/>
          </p:nvPr>
        </p:nvSpPr>
        <p:spPr>
          <a:xfrm>
            <a:off x="101009" y="3354571"/>
            <a:ext cx="8941981" cy="1828800"/>
          </a:xfrm>
        </p:spPr>
        <p:txBody>
          <a:bodyPr>
            <a:normAutofit/>
          </a:bodyPr>
          <a:lstStyle/>
          <a:p>
            <a:pPr algn="l"/>
            <a:r>
              <a:rPr lang="en-GB" sz="1800" i="1" dirty="0">
                <a:solidFill>
                  <a:schemeClr val="tx1"/>
                </a:solidFill>
              </a:rPr>
              <a:t>This generic training curriculum is intended to be adapted for local contexts and their respective training plans</a:t>
            </a:r>
          </a:p>
        </p:txBody>
      </p:sp>
      <p:sp>
        <p:nvSpPr>
          <p:cNvPr id="6" name="Rectangle 5">
            <a:extLst>
              <a:ext uri="{FF2B5EF4-FFF2-40B4-BE49-F238E27FC236}">
                <a16:creationId xmlns:a16="http://schemas.microsoft.com/office/drawing/2014/main" id="{5F034619-5DF4-4DAF-846C-8C2068043054}"/>
              </a:ext>
            </a:extLst>
          </p:cNvPr>
          <p:cNvSpPr/>
          <p:nvPr/>
        </p:nvSpPr>
        <p:spPr>
          <a:xfrm>
            <a:off x="101008" y="5890896"/>
            <a:ext cx="2684723" cy="324373"/>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r>
              <a:rPr lang="en-GB" sz="1600" i="1" dirty="0">
                <a:solidFill>
                  <a:srgbClr val="003366"/>
                </a:solidFill>
              </a:rPr>
              <a:t>Last Update: October 2021</a:t>
            </a:r>
          </a:p>
        </p:txBody>
      </p:sp>
      <p:pic>
        <p:nvPicPr>
          <p:cNvPr id="5" name="Picture 4">
            <a:extLst>
              <a:ext uri="{FF2B5EF4-FFF2-40B4-BE49-F238E27FC236}">
                <a16:creationId xmlns:a16="http://schemas.microsoft.com/office/drawing/2014/main" id="{D4282F36-2DF2-4297-A78D-E8712BD42E74}"/>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3615070" y="5517517"/>
            <a:ext cx="2743200" cy="905786"/>
          </a:xfrm>
          <a:prstGeom prst="rect">
            <a:avLst/>
          </a:prstGeom>
        </p:spPr>
      </p:pic>
    </p:spTree>
    <p:extLst>
      <p:ext uri="{BB962C8B-B14F-4D97-AF65-F5344CB8AC3E}">
        <p14:creationId xmlns:p14="http://schemas.microsoft.com/office/powerpoint/2010/main" val="18926605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4A128-F150-46B3-A84A-93C069B75B4C}"/>
              </a:ext>
            </a:extLst>
          </p:cNvPr>
          <p:cNvSpPr>
            <a:spLocks noGrp="1"/>
          </p:cNvSpPr>
          <p:nvPr>
            <p:ph type="title"/>
          </p:nvPr>
        </p:nvSpPr>
        <p:spPr/>
        <p:txBody>
          <a:bodyPr>
            <a:normAutofit/>
          </a:bodyPr>
          <a:lstStyle/>
          <a:p>
            <a:r>
              <a:rPr lang="en-GB" sz="2000" b="1" dirty="0"/>
              <a:t>pDTG 10 mg is a scored, dispersible tablet and can be swallowed directly or dispersed in water</a:t>
            </a:r>
          </a:p>
        </p:txBody>
      </p:sp>
      <p:sp>
        <p:nvSpPr>
          <p:cNvPr id="10" name="Rectangle 9">
            <a:extLst>
              <a:ext uri="{FF2B5EF4-FFF2-40B4-BE49-F238E27FC236}">
                <a16:creationId xmlns:a16="http://schemas.microsoft.com/office/drawing/2014/main" id="{7E5CF77A-2F4B-4841-8632-AB35930EDB2B}"/>
              </a:ext>
            </a:extLst>
          </p:cNvPr>
          <p:cNvSpPr/>
          <p:nvPr/>
        </p:nvSpPr>
        <p:spPr>
          <a:xfrm>
            <a:off x="1575421" y="1050522"/>
            <a:ext cx="7314790" cy="1153724"/>
          </a:xfrm>
          <a:prstGeom prst="rect">
            <a:avLst/>
          </a:prstGeom>
          <a:solidFill>
            <a:schemeClr val="accent5">
              <a:lumMod val="20000"/>
              <a:lumOff val="80000"/>
            </a:schemeClr>
          </a:solidFill>
          <a:ln w="12700">
            <a:no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marL="285750" indent="-285750">
              <a:spcBef>
                <a:spcPts val="500"/>
              </a:spcBef>
              <a:buFont typeface="Arial" panose="020B0604020202020204" pitchFamily="34" charset="0"/>
              <a:buChar char="•"/>
            </a:pPr>
            <a:r>
              <a:rPr lang="en-GB" sz="1700" dirty="0">
                <a:solidFill>
                  <a:schemeClr val="tx1"/>
                </a:solidFill>
                <a:latin typeface="Calibri" panose="020F0502020204030204" pitchFamily="34" charset="0"/>
              </a:rPr>
              <a:t>pDTG is a scored, dispersible tablet (DT). Dispersible formulation allows </a:t>
            </a:r>
            <a:r>
              <a:rPr lang="en-GB" sz="1700" b="1" dirty="0">
                <a:solidFill>
                  <a:schemeClr val="tx1"/>
                </a:solidFill>
                <a:latin typeface="Calibri" panose="020F0502020204030204" pitchFamily="34" charset="0"/>
              </a:rPr>
              <a:t>pDTG to be easily administered to children by dispersing and drinking the medicine in a small amount</a:t>
            </a:r>
            <a:r>
              <a:rPr lang="en-GB" sz="1700" b="1" dirty="0">
                <a:solidFill>
                  <a:srgbClr val="FF0000"/>
                </a:solidFill>
                <a:latin typeface="Calibri" panose="020F0502020204030204" pitchFamily="34" charset="0"/>
              </a:rPr>
              <a:t> </a:t>
            </a:r>
            <a:r>
              <a:rPr lang="en-GB" sz="1700" b="1" dirty="0">
                <a:solidFill>
                  <a:schemeClr val="tx1"/>
                </a:solidFill>
                <a:latin typeface="Calibri" panose="020F0502020204030204" pitchFamily="34" charset="0"/>
              </a:rPr>
              <a:t>of water</a:t>
            </a:r>
            <a:r>
              <a:rPr lang="en-GB" sz="1700" dirty="0">
                <a:solidFill>
                  <a:schemeClr val="tx1"/>
                </a:solidFill>
                <a:latin typeface="Calibri" panose="020F0502020204030204" pitchFamily="34" charset="0"/>
              </a:rPr>
              <a:t>, rather than having to swallow multiple pills, pellets, or granule formulations. </a:t>
            </a:r>
          </a:p>
        </p:txBody>
      </p:sp>
      <p:sp>
        <p:nvSpPr>
          <p:cNvPr id="11" name="Rectangle 10">
            <a:extLst>
              <a:ext uri="{FF2B5EF4-FFF2-40B4-BE49-F238E27FC236}">
                <a16:creationId xmlns:a16="http://schemas.microsoft.com/office/drawing/2014/main" id="{696399F1-B84D-43AE-8CDE-7417277C4155}"/>
              </a:ext>
            </a:extLst>
          </p:cNvPr>
          <p:cNvSpPr/>
          <p:nvPr/>
        </p:nvSpPr>
        <p:spPr>
          <a:xfrm>
            <a:off x="1054863" y="4350700"/>
            <a:ext cx="7835346" cy="883462"/>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0"/>
              </a:spcBef>
              <a:spcAft>
                <a:spcPts val="0"/>
              </a:spcAft>
              <a:buSzPts val="1000"/>
              <a:tabLst>
                <a:tab pos="914400" algn="l"/>
              </a:tabLst>
            </a:pPr>
            <a:r>
              <a:rPr lang="en-GB" sz="14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Co-</a:t>
            </a:r>
            <a:r>
              <a:rPr lang="en-GB"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administration with ABC/3TC 120/60 mg DT:</a:t>
            </a:r>
            <a:r>
              <a:rPr lang="en-GB" sz="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pDTG can be </a:t>
            </a:r>
            <a:r>
              <a:rPr lang="en-GB"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dispersed and administered in the </a:t>
            </a:r>
            <a:r>
              <a:rPr lang="en-GB" sz="1400" b="1"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same</a:t>
            </a:r>
            <a:r>
              <a:rPr lang="en-GB" sz="14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solution of clean water as ABC/3TC 120/60 mg DT</a:t>
            </a:r>
            <a:r>
              <a:rPr lang="en-GB" sz="1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a:t>
            </a:r>
            <a:r>
              <a:rPr lang="en-GB" sz="1400" dirty="0">
                <a:solidFill>
                  <a:schemeClr val="tx1"/>
                </a:solidFill>
                <a:latin typeface="Calibri" panose="020F0502020204030204" pitchFamily="34" charset="0"/>
                <a:ea typeface="Times New Roman" panose="02020603050405020304" pitchFamily="18" charset="0"/>
                <a:cs typeface="Times New Roman" panose="02020603050405020304" pitchFamily="18" charset="0"/>
              </a:rPr>
              <a:t> When dispersing both products together, use 10-20 mL (2-4 teaspoons) of clean water and</a:t>
            </a:r>
            <a:r>
              <a:rPr lang="en-GB"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lang="en-GB" sz="14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ensure both medicines are properly dissolved </a:t>
            </a:r>
            <a:r>
              <a:rPr lang="en-GB"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before administering. If not dissolved (i.e., lumping occurs), stir and slowly add water until all DTs are dissolved.</a:t>
            </a:r>
            <a:endParaRPr lang="en-GB"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12">
            <a:extLst>
              <a:ext uri="{FF2B5EF4-FFF2-40B4-BE49-F238E27FC236}">
                <a16:creationId xmlns:a16="http://schemas.microsoft.com/office/drawing/2014/main" id="{36654971-C8BC-4517-ACEC-5CD55CDD9ECC}"/>
              </a:ext>
            </a:extLst>
          </p:cNvPr>
          <p:cNvSpPr/>
          <p:nvPr/>
        </p:nvSpPr>
        <p:spPr>
          <a:xfrm>
            <a:off x="1054864" y="5288091"/>
            <a:ext cx="7835346" cy="601899"/>
          </a:xfrm>
          <a:prstGeom prst="rect">
            <a:avLst/>
          </a:prstGeom>
          <a:noFill/>
          <a:ln w="28575">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GB" sz="1400" b="1" dirty="0">
                <a:solidFill>
                  <a:schemeClr val="tx1"/>
                </a:solidFill>
              </a:rPr>
              <a:t>Other liquids/foods (e.g. juice, milk, yoghurt, porridge): If a child is unable to use water, other age-appropriate liquids or foods may be used</a:t>
            </a:r>
            <a:r>
              <a:rPr lang="en-GB" sz="1400" dirty="0">
                <a:solidFill>
                  <a:schemeClr val="tx1"/>
                </a:solidFill>
              </a:rPr>
              <a:t>. Follow the above volume recommendations to ensure the child takes the full dose. If mixing with foods, the tablets can be crushed to aid in dissolution.</a:t>
            </a:r>
          </a:p>
        </p:txBody>
      </p:sp>
      <p:pic>
        <p:nvPicPr>
          <p:cNvPr id="6" name="Picture 5" descr="A picture containing remote, person, video, food&#10;&#10;Description automatically generated">
            <a:extLst>
              <a:ext uri="{FF2B5EF4-FFF2-40B4-BE49-F238E27FC236}">
                <a16:creationId xmlns:a16="http://schemas.microsoft.com/office/drawing/2014/main" id="{21C67311-54BA-436D-806E-E0AAC06F49BC}"/>
              </a:ext>
            </a:extLst>
          </p:cNvPr>
          <p:cNvPicPr>
            <a:picLocks noChangeAspect="1"/>
          </p:cNvPicPr>
          <p:nvPr/>
        </p:nvPicPr>
        <p:blipFill rotWithShape="1">
          <a:blip r:embed="rId2">
            <a:extLst>
              <a:ext uri="{28A0092B-C50C-407E-A947-70E740481C1C}">
                <a14:useLocalDpi xmlns:a14="http://schemas.microsoft.com/office/drawing/2010/main" val="0"/>
              </a:ext>
            </a:extLst>
          </a:blip>
          <a:srcRect l="51468" t="34837" r="17065" b="27320"/>
          <a:stretch/>
        </p:blipFill>
        <p:spPr>
          <a:xfrm>
            <a:off x="203410" y="1044337"/>
            <a:ext cx="1254329" cy="1159909"/>
          </a:xfrm>
          <a:prstGeom prst="rect">
            <a:avLst/>
          </a:prstGeom>
        </p:spPr>
      </p:pic>
      <p:sp>
        <p:nvSpPr>
          <p:cNvPr id="3" name="Rectangle 2">
            <a:extLst>
              <a:ext uri="{FF2B5EF4-FFF2-40B4-BE49-F238E27FC236}">
                <a16:creationId xmlns:a16="http://schemas.microsoft.com/office/drawing/2014/main" id="{D7D2B411-FC22-410A-BF93-2FF2E1347861}"/>
              </a:ext>
            </a:extLst>
          </p:cNvPr>
          <p:cNvSpPr/>
          <p:nvPr/>
        </p:nvSpPr>
        <p:spPr bwMode="auto">
          <a:xfrm>
            <a:off x="203410" y="2339924"/>
            <a:ext cx="8686800" cy="336409"/>
          </a:xfrm>
          <a:prstGeom prst="rect">
            <a:avLst/>
          </a:prstGeom>
          <a:solidFill>
            <a:schemeClr val="accent5">
              <a:lumMod val="75000"/>
            </a:schemeClr>
          </a:solidFill>
          <a:ln w="28575">
            <a:solidFill>
              <a:schemeClr val="accent5">
                <a:lumMod val="75000"/>
              </a:schemeClr>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strike="noStrike" kern="1200" cap="none" spc="0" normalizeH="0" baseline="0" dirty="0">
                <a:ln>
                  <a:noFill/>
                </a:ln>
                <a:solidFill>
                  <a:schemeClr val="bg1"/>
                </a:solidFill>
                <a:effectLst/>
                <a:uLnTx/>
                <a:uFillTx/>
                <a:latin typeface="Calibri"/>
                <a:ea typeface="+mn-ea"/>
                <a:cs typeface="Arial"/>
              </a:rPr>
              <a:t>Administration Instructions</a:t>
            </a:r>
          </a:p>
        </p:txBody>
      </p:sp>
      <p:sp>
        <p:nvSpPr>
          <p:cNvPr id="5" name="Rectangle 4">
            <a:extLst>
              <a:ext uri="{FF2B5EF4-FFF2-40B4-BE49-F238E27FC236}">
                <a16:creationId xmlns:a16="http://schemas.microsoft.com/office/drawing/2014/main" id="{D5AFF58D-5369-43F5-A582-D3860755770A}"/>
              </a:ext>
            </a:extLst>
          </p:cNvPr>
          <p:cNvSpPr/>
          <p:nvPr/>
        </p:nvSpPr>
        <p:spPr>
          <a:xfrm>
            <a:off x="203410" y="2702837"/>
            <a:ext cx="8686800" cy="4055772"/>
          </a:xfrm>
          <a:prstGeom prst="rect">
            <a:avLst/>
          </a:prstGeom>
          <a:noFill/>
          <a:ln w="28575" cap="flat" cmpd="sng" algn="ctr">
            <a:solidFill>
              <a:schemeClr val="accent5">
                <a:lumMod val="75000"/>
              </a:schemeClr>
            </a:solidFill>
            <a:prstDash val="solid"/>
          </a:ln>
          <a:effectLst/>
        </p:spPr>
        <p:txBody>
          <a:bodyPr rtlCol="0" anchor="ctr"/>
          <a:lstStyle/>
          <a:p>
            <a:pPr marL="1200150" lvl="2" indent="-285750">
              <a:spcBef>
                <a:spcPts val="300"/>
              </a:spcBef>
              <a:buFont typeface="Arial" panose="020B0604020202020204" pitchFamily="34" charset="0"/>
              <a:buChar char="•"/>
            </a:pPr>
            <a:endParaRPr lang="en-GB" sz="1600" dirty="0">
              <a:latin typeface="Calibri" panose="020F0502020204030204" pitchFamily="34" charset="0"/>
            </a:endParaRPr>
          </a:p>
        </p:txBody>
      </p:sp>
      <p:sp>
        <p:nvSpPr>
          <p:cNvPr id="20" name="TextBox 19">
            <a:extLst>
              <a:ext uri="{FF2B5EF4-FFF2-40B4-BE49-F238E27FC236}">
                <a16:creationId xmlns:a16="http://schemas.microsoft.com/office/drawing/2014/main" id="{BF529ED8-8436-4933-BD91-8811815CACA0}"/>
              </a:ext>
            </a:extLst>
          </p:cNvPr>
          <p:cNvSpPr txBox="1"/>
          <p:nvPr/>
        </p:nvSpPr>
        <p:spPr>
          <a:xfrm>
            <a:off x="1054863" y="2698472"/>
            <a:ext cx="7835346" cy="1664558"/>
          </a:xfrm>
          <a:prstGeom prst="rect">
            <a:avLst/>
          </a:prstGeom>
          <a:noFill/>
        </p:spPr>
        <p:txBody>
          <a:bodyPr wrap="square">
            <a:spAutoFit/>
          </a:bodyPr>
          <a:lstStyle/>
          <a:p>
            <a:pPr>
              <a:spcBef>
                <a:spcPts val="1000"/>
              </a:spcBef>
            </a:pPr>
            <a:r>
              <a:rPr lang="en-GB" sz="1400" dirty="0">
                <a:latin typeface="Calibri" panose="020F0502020204030204" pitchFamily="34" charset="0"/>
              </a:rPr>
              <a:t>Caregivers should be guided to </a:t>
            </a:r>
            <a:r>
              <a:rPr lang="en-GB" sz="1400" b="1" dirty="0">
                <a:latin typeface="Calibri" panose="020F0502020204030204" pitchFamily="34" charset="0"/>
              </a:rPr>
              <a:t>add the appropriate dose for weight of pDTG to clean water</a:t>
            </a:r>
            <a:r>
              <a:rPr lang="en-GB" sz="1400" dirty="0">
                <a:latin typeface="Calibri" panose="020F0502020204030204" pitchFamily="34" charset="0"/>
              </a:rPr>
              <a:t>, </a:t>
            </a:r>
            <a:r>
              <a:rPr lang="en-GB" sz="1400" b="1" dirty="0">
                <a:latin typeface="Calibri" panose="020F0502020204030204" pitchFamily="34" charset="0"/>
              </a:rPr>
              <a:t>stir until the tablet(s) dissolves</a:t>
            </a:r>
            <a:r>
              <a:rPr lang="en-GB" sz="1400" dirty="0">
                <a:latin typeface="Calibri" panose="020F0502020204030204" pitchFamily="34" charset="0"/>
              </a:rPr>
              <a:t>, and </a:t>
            </a:r>
            <a:r>
              <a:rPr lang="en-GB" sz="1400" b="1" dirty="0">
                <a:latin typeface="Calibri" panose="020F0502020204030204" pitchFamily="34" charset="0"/>
              </a:rPr>
              <a:t>administer to the child</a:t>
            </a:r>
            <a:r>
              <a:rPr lang="en-GB" sz="1400" dirty="0">
                <a:latin typeface="Calibri" panose="020F0502020204030204" pitchFamily="34" charset="0"/>
              </a:rPr>
              <a:t>.</a:t>
            </a:r>
            <a:endParaRPr lang="en-GB" sz="1400" dirty="0">
              <a:solidFill>
                <a:srgbClr val="FF0000"/>
              </a:solidFill>
              <a:latin typeface="Calibri" panose="020F0502020204030204" pitchFamily="34" charset="0"/>
            </a:endParaRPr>
          </a:p>
          <a:p>
            <a:pPr marL="742950" lvl="1" indent="-285750">
              <a:spcBef>
                <a:spcPts val="500"/>
              </a:spcBef>
              <a:buFont typeface="Arial" panose="020B0604020202020204" pitchFamily="34" charset="0"/>
              <a:buChar char="•"/>
            </a:pPr>
            <a:r>
              <a:rPr lang="en-GB" sz="1400" i="1" dirty="0">
                <a:latin typeface="Calibri" panose="020F0502020204030204" pitchFamily="34" charset="0"/>
              </a:rPr>
              <a:t>The child should drink all of the water straight away or within no more than 30 mins.</a:t>
            </a:r>
          </a:p>
          <a:p>
            <a:pPr marL="742950" lvl="1" indent="-285750">
              <a:spcBef>
                <a:spcPts val="0"/>
              </a:spcBef>
              <a:buFont typeface="Arial" panose="020B0604020202020204" pitchFamily="34" charset="0"/>
              <a:buChar char="•"/>
            </a:pPr>
            <a:r>
              <a:rPr lang="en-GB" sz="1400" i="1" dirty="0">
                <a:effectLst/>
                <a:latin typeface="Calibri" panose="020F0502020204030204" pitchFamily="34" charset="0"/>
                <a:ea typeface="Times New Roman" panose="02020603050405020304" pitchFamily="18" charset="0"/>
                <a:cs typeface="Times New Roman" panose="02020603050405020304" pitchFamily="18" charset="0"/>
              </a:rPr>
              <a:t>If dispersing between </a:t>
            </a:r>
            <a:r>
              <a:rPr lang="en-GB" sz="1400" i="1" dirty="0">
                <a:latin typeface="Calibri" panose="020F0502020204030204" pitchFamily="34" charset="0"/>
                <a:ea typeface="Times New Roman" panose="02020603050405020304" pitchFamily="18" charset="0"/>
                <a:cs typeface="Times New Roman" panose="02020603050405020304" pitchFamily="18" charset="0"/>
              </a:rPr>
              <a:t>0</a:t>
            </a:r>
            <a:r>
              <a:rPr lang="en-GB" sz="1400" i="1" dirty="0">
                <a:effectLst/>
                <a:latin typeface="Calibri" panose="020F0502020204030204" pitchFamily="34" charset="0"/>
                <a:ea typeface="Times New Roman" panose="02020603050405020304" pitchFamily="18" charset="0"/>
                <a:cs typeface="Times New Roman" panose="02020603050405020304" pitchFamily="18" charset="0"/>
              </a:rPr>
              <a:t>.5 or </a:t>
            </a:r>
            <a:r>
              <a:rPr lang="en-GB" sz="1400"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1.5 </a:t>
            </a:r>
            <a:r>
              <a:rPr lang="en-GB" sz="1400" i="1" dirty="0">
                <a:effectLst/>
                <a:latin typeface="Calibri" panose="020F0502020204030204" pitchFamily="34" charset="0"/>
                <a:ea typeface="Times New Roman" panose="02020603050405020304" pitchFamily="18" charset="0"/>
                <a:cs typeface="Times New Roman" panose="02020603050405020304" pitchFamily="18" charset="0"/>
              </a:rPr>
              <a:t>DTG 10 mg </a:t>
            </a:r>
            <a:r>
              <a:rPr lang="en-GB" sz="1400"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tablets, 5 </a:t>
            </a:r>
            <a:r>
              <a:rPr lang="en-GB" sz="1400" i="1" dirty="0">
                <a:effectLst/>
                <a:latin typeface="Calibri" panose="020F0502020204030204" pitchFamily="34" charset="0"/>
                <a:ea typeface="Times New Roman" panose="02020603050405020304" pitchFamily="18" charset="0"/>
                <a:cs typeface="Times New Roman" panose="02020603050405020304" pitchFamily="18" charset="0"/>
              </a:rPr>
              <a:t>mL </a:t>
            </a:r>
            <a:r>
              <a:rPr lang="en-GB" sz="1400" i="1" dirty="0">
                <a:latin typeface="Calibri" panose="020F0502020204030204" pitchFamily="34" charset="0"/>
                <a:ea typeface="Times New Roman" panose="02020603050405020304" pitchFamily="18" charset="0"/>
                <a:cs typeface="Times New Roman" panose="02020603050405020304" pitchFamily="18" charset="0"/>
              </a:rPr>
              <a:t>(</a:t>
            </a:r>
            <a:r>
              <a:rPr lang="en-GB" sz="1400" i="1" dirty="0">
                <a:effectLst/>
                <a:latin typeface="Calibri" panose="020F0502020204030204" pitchFamily="34" charset="0"/>
                <a:ea typeface="Times New Roman" panose="02020603050405020304" pitchFamily="18" charset="0"/>
                <a:cs typeface="Times New Roman" panose="02020603050405020304" pitchFamily="18" charset="0"/>
              </a:rPr>
              <a:t>1 teaspoon) of clean water should be used. When dispersing 2 or more tablets, 10 mL (2 teaspoons) of water </a:t>
            </a:r>
            <a:r>
              <a:rPr lang="en-GB" sz="1400" i="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should be used. </a:t>
            </a:r>
          </a:p>
          <a:p>
            <a:pPr marL="742950" lvl="1" indent="-285750">
              <a:spcBef>
                <a:spcPts val="0"/>
              </a:spcBef>
              <a:buFont typeface="Arial" panose="020B0604020202020204" pitchFamily="34" charset="0"/>
              <a:buChar char="•"/>
            </a:pPr>
            <a:r>
              <a:rPr lang="en-GB" sz="1400" i="1" dirty="0">
                <a:latin typeface="Calibri" panose="020F0502020204030204" pitchFamily="34" charset="0"/>
              </a:rPr>
              <a:t>If any medicine remains in the cup, add a small amount of additional water to the cup, swirl, and give to the child. Repeat as necessary.</a:t>
            </a:r>
            <a:endParaRPr lang="en-GB" sz="1400" i="1"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9" name="Picture 8" descr="A picture containing shape&#10;&#10;Description automatically generated">
            <a:extLst>
              <a:ext uri="{FF2B5EF4-FFF2-40B4-BE49-F238E27FC236}">
                <a16:creationId xmlns:a16="http://schemas.microsoft.com/office/drawing/2014/main" id="{4797A9C7-568E-4762-9DFF-3C6F6AAC9EC3}"/>
              </a:ext>
            </a:extLst>
          </p:cNvPr>
          <p:cNvPicPr>
            <a:picLocks noChangeAspect="1"/>
          </p:cNvPicPr>
          <p:nvPr/>
        </p:nvPicPr>
        <p:blipFill>
          <a:blip r:embed="rId3" cstate="hq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42384" y="2656473"/>
            <a:ext cx="884601" cy="884601"/>
          </a:xfrm>
          <a:prstGeom prst="rect">
            <a:avLst/>
          </a:prstGeom>
        </p:spPr>
      </p:pic>
      <p:pic>
        <p:nvPicPr>
          <p:cNvPr id="12" name="Picture 11" descr="A picture containing shape&#10;&#10;Description automatically generated">
            <a:extLst>
              <a:ext uri="{FF2B5EF4-FFF2-40B4-BE49-F238E27FC236}">
                <a16:creationId xmlns:a16="http://schemas.microsoft.com/office/drawing/2014/main" id="{FD049EBD-61A7-4EA7-8D2F-E4709745E0F7}"/>
              </a:ext>
            </a:extLst>
          </p:cNvPr>
          <p:cNvPicPr>
            <a:picLocks noChangeAspect="1"/>
          </p:cNvPicPr>
          <p:nvPr/>
        </p:nvPicPr>
        <p:blipFill>
          <a:blip r:embed="rId3" cstate="hq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42384" y="4262424"/>
            <a:ext cx="884601" cy="884601"/>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40BB5AFB-A8C6-467B-B293-63845C0A0A9D}"/>
              </a:ext>
            </a:extLst>
          </p:cNvPr>
          <p:cNvPicPr>
            <a:picLocks noChangeAspect="1"/>
          </p:cNvPicPr>
          <p:nvPr/>
        </p:nvPicPr>
        <p:blipFill>
          <a:blip r:embed="rId3" cstate="hq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42384" y="5170073"/>
            <a:ext cx="884601" cy="884601"/>
          </a:xfrm>
          <a:prstGeom prst="rect">
            <a:avLst/>
          </a:prstGeom>
        </p:spPr>
      </p:pic>
      <p:pic>
        <p:nvPicPr>
          <p:cNvPr id="27" name="Picture 26">
            <a:extLst>
              <a:ext uri="{FF2B5EF4-FFF2-40B4-BE49-F238E27FC236}">
                <a16:creationId xmlns:a16="http://schemas.microsoft.com/office/drawing/2014/main" id="{19E8B5BF-AB4F-45EF-A1D3-0280C41DD373}"/>
              </a:ext>
            </a:extLst>
          </p:cNvPr>
          <p:cNvPicPr>
            <a:picLocks noChangeAspect="1"/>
          </p:cNvPicPr>
          <p:nvPr/>
        </p:nvPicPr>
        <p:blipFill rotWithShape="1">
          <a:blip r:embed="rId4"/>
          <a:srcRect t="10685" b="9287"/>
          <a:stretch/>
        </p:blipFill>
        <p:spPr>
          <a:xfrm>
            <a:off x="2904187" y="5956250"/>
            <a:ext cx="3335626" cy="754140"/>
          </a:xfrm>
          <a:prstGeom prst="rect">
            <a:avLst/>
          </a:prstGeom>
        </p:spPr>
      </p:pic>
    </p:spTree>
    <p:extLst>
      <p:ext uri="{BB962C8B-B14F-4D97-AF65-F5344CB8AC3E}">
        <p14:creationId xmlns:p14="http://schemas.microsoft.com/office/powerpoint/2010/main" val="24601969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EC9CB-F977-48A7-B5CD-C653EFBB7FA5}"/>
              </a:ext>
            </a:extLst>
          </p:cNvPr>
          <p:cNvSpPr>
            <a:spLocks noGrp="1"/>
          </p:cNvSpPr>
          <p:nvPr>
            <p:ph type="title"/>
          </p:nvPr>
        </p:nvSpPr>
        <p:spPr/>
        <p:txBody>
          <a:bodyPr>
            <a:normAutofit/>
          </a:bodyPr>
          <a:lstStyle/>
          <a:p>
            <a:r>
              <a:rPr lang="en-GB" sz="2000" b="1" dirty="0"/>
              <a:t>There are some considerations for pDTG when used to treat CLHIV with TB, as well as other drug-drug interactions</a:t>
            </a:r>
          </a:p>
        </p:txBody>
      </p:sp>
      <p:sp>
        <p:nvSpPr>
          <p:cNvPr id="6" name="Rectangle 5">
            <a:extLst>
              <a:ext uri="{FF2B5EF4-FFF2-40B4-BE49-F238E27FC236}">
                <a16:creationId xmlns:a16="http://schemas.microsoft.com/office/drawing/2014/main" id="{58C4CB27-70F5-4D71-ADFB-FAAD11DDED3E}"/>
              </a:ext>
            </a:extLst>
          </p:cNvPr>
          <p:cNvSpPr/>
          <p:nvPr/>
        </p:nvSpPr>
        <p:spPr>
          <a:xfrm>
            <a:off x="228599" y="3853362"/>
            <a:ext cx="8686799" cy="2809842"/>
          </a:xfrm>
          <a:prstGeom prst="rect">
            <a:avLst/>
          </a:prstGeom>
          <a:solidFill>
            <a:schemeClr val="accent5">
              <a:lumMod val="20000"/>
              <a:lumOff val="80000"/>
              <a:alpha val="62000"/>
            </a:schemeClr>
          </a:solidFill>
          <a:ln w="28575" cap="flat" cmpd="sng" algn="ctr">
            <a:noFill/>
            <a:prstDash val="solid"/>
          </a:ln>
          <a:effectLst/>
        </p:spPr>
        <p:txBody>
          <a:bodyPr rtlCol="0" anchor="ctr"/>
          <a:lstStyle/>
          <a:p>
            <a:pPr lvl="2">
              <a:spcBef>
                <a:spcPts val="500"/>
              </a:spcBef>
            </a:pPr>
            <a:endParaRPr lang="en-GB" sz="1600" dirty="0">
              <a:latin typeface="Calibri" panose="020F0502020204030204" pitchFamily="34" charset="0"/>
            </a:endParaRPr>
          </a:p>
          <a:p>
            <a:pPr marL="822960" lvl="1" indent="-171450">
              <a:spcBef>
                <a:spcPts val="800"/>
              </a:spcBef>
              <a:buFont typeface="Arial" panose="020B0604020202020204" pitchFamily="34" charset="0"/>
              <a:buChar char="•"/>
            </a:pPr>
            <a:r>
              <a:rPr lang="en-GB" sz="1600" b="1" dirty="0">
                <a:latin typeface="Calibri" panose="020F0502020204030204" pitchFamily="34" charset="0"/>
              </a:rPr>
              <a:t>Iron, aluminium, magnesium, and calcium-containing medicines bind with and reduce absorption of DTG</a:t>
            </a:r>
            <a:r>
              <a:rPr lang="en-GB" sz="1600" dirty="0">
                <a:latin typeface="Calibri" panose="020F0502020204030204" pitchFamily="34" charset="0"/>
              </a:rPr>
              <a:t>. </a:t>
            </a:r>
            <a:r>
              <a:rPr lang="en-GB" sz="1600" b="1" dirty="0">
                <a:latin typeface="Calibri" panose="020F0502020204030204" pitchFamily="34" charset="0"/>
              </a:rPr>
              <a:t>If co-administered</a:t>
            </a:r>
            <a:r>
              <a:rPr lang="en-GB" sz="1600" dirty="0">
                <a:latin typeface="Calibri" panose="020F0502020204030204" pitchFamily="34" charset="0"/>
              </a:rPr>
              <a:t>, DTG should be </a:t>
            </a:r>
            <a:r>
              <a:rPr lang="en-GB" sz="1600" b="1" dirty="0">
                <a:latin typeface="Calibri" panose="020F0502020204030204" pitchFamily="34" charset="0"/>
              </a:rPr>
              <a:t>taken with food </a:t>
            </a:r>
            <a:r>
              <a:rPr lang="en-GB" sz="1600" dirty="0">
                <a:latin typeface="Calibri" panose="020F0502020204030204" pitchFamily="34" charset="0"/>
              </a:rPr>
              <a:t>to enhance DTG absorption </a:t>
            </a:r>
            <a:r>
              <a:rPr lang="en-GB" sz="1600" b="1" dirty="0">
                <a:latin typeface="Calibri" panose="020F0502020204030204" pitchFamily="34" charset="0"/>
              </a:rPr>
              <a:t>or taken at alternate times (6 hours apart)</a:t>
            </a:r>
            <a:r>
              <a:rPr lang="en-GB" sz="1600" dirty="0">
                <a:latin typeface="Calibri" panose="020F0502020204030204" pitchFamily="34" charset="0"/>
              </a:rPr>
              <a:t>.</a:t>
            </a:r>
          </a:p>
          <a:p>
            <a:pPr marL="822960" lvl="1" indent="-171450">
              <a:spcBef>
                <a:spcPts val="800"/>
              </a:spcBef>
              <a:buFont typeface="Arial" panose="020B0604020202020204" pitchFamily="34" charset="0"/>
              <a:buChar char="•"/>
            </a:pPr>
            <a:r>
              <a:rPr lang="en-GB" sz="1600" dirty="0">
                <a:latin typeface="Calibri" panose="020F0502020204030204" pitchFamily="34" charset="0"/>
              </a:rPr>
              <a:t>Drugs that are </a:t>
            </a:r>
            <a:r>
              <a:rPr lang="en-GB" sz="1600" b="1" dirty="0">
                <a:latin typeface="Calibri" panose="020F0502020204030204" pitchFamily="34" charset="0"/>
              </a:rPr>
              <a:t>metabolic inducers may decrease the plasma concentrations </a:t>
            </a:r>
            <a:r>
              <a:rPr lang="en-GB" sz="1600" dirty="0">
                <a:latin typeface="Calibri" panose="020F0502020204030204" pitchFamily="34" charset="0"/>
              </a:rPr>
              <a:t>of DTG. This includes some anticonvulsants such as phenytoin or phenobarbital. </a:t>
            </a:r>
            <a:r>
              <a:rPr lang="en-GB" sz="1600" b="1" dirty="0">
                <a:latin typeface="Calibri" panose="020F0502020204030204" pitchFamily="34" charset="0"/>
              </a:rPr>
              <a:t>Co-administration with these anticonvulsants is not recommended with DTG</a:t>
            </a:r>
            <a:r>
              <a:rPr lang="en-GB" sz="1600" dirty="0">
                <a:latin typeface="Calibri" panose="020F0502020204030204" pitchFamily="34" charset="0"/>
              </a:rPr>
              <a:t>. Consult expert opinion or consider substituting DTG with EFV as an alternative.                                        </a:t>
            </a:r>
          </a:p>
          <a:p>
            <a:pPr marL="822960" lvl="1" indent="-171450">
              <a:spcBef>
                <a:spcPts val="800"/>
              </a:spcBef>
              <a:buFont typeface="Arial" panose="020B0604020202020204" pitchFamily="34" charset="0"/>
              <a:buChar char="•"/>
            </a:pPr>
            <a:r>
              <a:rPr lang="en-GB" sz="1600" dirty="0">
                <a:latin typeface="Calibri" panose="020F0502020204030204" pitchFamily="34" charset="0"/>
              </a:rPr>
              <a:t>For more information on drug interactions, please see the latest national guidelines. </a:t>
            </a:r>
          </a:p>
        </p:txBody>
      </p:sp>
      <p:sp>
        <p:nvSpPr>
          <p:cNvPr id="10" name="Rectangle 9">
            <a:extLst>
              <a:ext uri="{FF2B5EF4-FFF2-40B4-BE49-F238E27FC236}">
                <a16:creationId xmlns:a16="http://schemas.microsoft.com/office/drawing/2014/main" id="{93E14DD3-C21D-4E27-A609-A0D180514EA0}"/>
              </a:ext>
            </a:extLst>
          </p:cNvPr>
          <p:cNvSpPr/>
          <p:nvPr/>
        </p:nvSpPr>
        <p:spPr bwMode="auto">
          <a:xfrm>
            <a:off x="2693425" y="3919622"/>
            <a:ext cx="3498574" cy="369332"/>
          </a:xfrm>
          <a:prstGeom prst="rect">
            <a:avLst/>
          </a:prstGeom>
          <a:noFill/>
          <a:ln w="28575">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strike="noStrike" kern="1200" cap="none" spc="0" normalizeH="0" baseline="0" dirty="0">
                <a:ln>
                  <a:noFill/>
                </a:ln>
                <a:solidFill>
                  <a:schemeClr val="tx1"/>
                </a:solidFill>
                <a:effectLst/>
                <a:uLnTx/>
                <a:uFillTx/>
                <a:latin typeface="Calibri"/>
                <a:ea typeface="+mn-ea"/>
                <a:cs typeface="Arial"/>
              </a:rPr>
              <a:t>Additional Drug-Drug Interactions</a:t>
            </a:r>
          </a:p>
        </p:txBody>
      </p:sp>
      <p:sp>
        <p:nvSpPr>
          <p:cNvPr id="13" name="Rectangle 12">
            <a:extLst>
              <a:ext uri="{FF2B5EF4-FFF2-40B4-BE49-F238E27FC236}">
                <a16:creationId xmlns:a16="http://schemas.microsoft.com/office/drawing/2014/main" id="{49F9522B-8D4A-4993-9FD7-27BC512EFF69}"/>
              </a:ext>
            </a:extLst>
          </p:cNvPr>
          <p:cNvSpPr/>
          <p:nvPr/>
        </p:nvSpPr>
        <p:spPr bwMode="auto">
          <a:xfrm>
            <a:off x="228600" y="1023673"/>
            <a:ext cx="8686800" cy="369332"/>
          </a:xfrm>
          <a:prstGeom prst="rect">
            <a:avLst/>
          </a:prstGeom>
          <a:solidFill>
            <a:schemeClr val="accent5">
              <a:lumMod val="75000"/>
            </a:schemeClr>
          </a:solidFill>
          <a:ln w="28575">
            <a:solidFill>
              <a:schemeClr val="accent5">
                <a:lumMod val="75000"/>
              </a:schemeClr>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strike="noStrike" kern="1200" cap="none" spc="0" normalizeH="0" baseline="0" dirty="0">
                <a:ln>
                  <a:noFill/>
                </a:ln>
                <a:solidFill>
                  <a:schemeClr val="bg1"/>
                </a:solidFill>
                <a:effectLst/>
                <a:uLnTx/>
                <a:uFillTx/>
                <a:latin typeface="Calibri"/>
                <a:ea typeface="+mn-ea"/>
                <a:cs typeface="Arial"/>
              </a:rPr>
              <a:t>pDTG in CLHIV with TB</a:t>
            </a:r>
          </a:p>
        </p:txBody>
      </p:sp>
      <p:sp>
        <p:nvSpPr>
          <p:cNvPr id="14" name="Rectangle 13">
            <a:extLst>
              <a:ext uri="{FF2B5EF4-FFF2-40B4-BE49-F238E27FC236}">
                <a16:creationId xmlns:a16="http://schemas.microsoft.com/office/drawing/2014/main" id="{686DF487-F168-400D-960E-240815ECFA63}"/>
              </a:ext>
            </a:extLst>
          </p:cNvPr>
          <p:cNvSpPr/>
          <p:nvPr/>
        </p:nvSpPr>
        <p:spPr>
          <a:xfrm>
            <a:off x="228600" y="1412852"/>
            <a:ext cx="8686800" cy="2259265"/>
          </a:xfrm>
          <a:prstGeom prst="rect">
            <a:avLst/>
          </a:prstGeom>
          <a:noFill/>
          <a:ln w="28575" cap="flat" cmpd="sng" algn="ctr">
            <a:solidFill>
              <a:schemeClr val="accent5">
                <a:lumMod val="75000"/>
              </a:schemeClr>
            </a:solidFill>
            <a:prstDash val="solid"/>
          </a:ln>
          <a:effectLst/>
        </p:spPr>
        <p:txBody>
          <a:bodyPr rtlCol="0" anchor="ctr"/>
          <a:lstStyle/>
          <a:p>
            <a:pPr marL="1200150" lvl="2" indent="-285750">
              <a:spcBef>
                <a:spcPts val="300"/>
              </a:spcBef>
              <a:buFont typeface="Arial" panose="020B0604020202020204" pitchFamily="34" charset="0"/>
              <a:buChar char="•"/>
            </a:pPr>
            <a:r>
              <a:rPr lang="en-GB" sz="1600" dirty="0">
                <a:solidFill>
                  <a:schemeClr val="tx1"/>
                </a:solidFill>
                <a:latin typeface="Calibri" panose="020F0502020204030204" pitchFamily="34" charset="0"/>
              </a:rPr>
              <a:t>DTG interacts with the TB medicine</a:t>
            </a:r>
            <a:r>
              <a:rPr lang="en-GB" sz="1600" dirty="0">
                <a:solidFill>
                  <a:srgbClr val="FF0000"/>
                </a:solidFill>
                <a:latin typeface="Calibri" panose="020F0502020204030204" pitchFamily="34" charset="0"/>
              </a:rPr>
              <a:t> </a:t>
            </a:r>
            <a:r>
              <a:rPr lang="en-GB" sz="1600" dirty="0">
                <a:solidFill>
                  <a:schemeClr val="tx1"/>
                </a:solidFill>
                <a:latin typeface="Calibri" panose="020F0502020204030204" pitchFamily="34" charset="0"/>
              </a:rPr>
              <a:t>rifampicin (RIF). </a:t>
            </a:r>
            <a:r>
              <a:rPr lang="en-GB" sz="1600" dirty="0">
                <a:latin typeface="Calibri" panose="020F0502020204030204" pitchFamily="34" charset="0"/>
              </a:rPr>
              <a:t>Children receiving TB treatment containing RIF should have </a:t>
            </a:r>
            <a:r>
              <a:rPr lang="en-GB" sz="1600" b="1" dirty="0">
                <a:latin typeface="Calibri" panose="020F0502020204030204" pitchFamily="34" charset="0"/>
              </a:rPr>
              <a:t>their daily standard dose of pDTG doubled </a:t>
            </a:r>
            <a:r>
              <a:rPr lang="en-GB" sz="1600" dirty="0">
                <a:latin typeface="Calibri" panose="020F0502020204030204" pitchFamily="34" charset="0"/>
              </a:rPr>
              <a:t>for the duration of TB treatment (they should be given their daily standard dose twice a day – one dose in the morning and one dose in the evening).</a:t>
            </a:r>
          </a:p>
          <a:p>
            <a:pPr marL="1657350" lvl="3" indent="-285750">
              <a:spcBef>
                <a:spcPts val="300"/>
              </a:spcBef>
              <a:buFont typeface="Arial" panose="020B0604020202020204" pitchFamily="34" charset="0"/>
              <a:buChar char="•"/>
            </a:pPr>
            <a:r>
              <a:rPr lang="en-GB" sz="1600" dirty="0">
                <a:solidFill>
                  <a:schemeClr val="tx1"/>
                </a:solidFill>
                <a:latin typeface="Calibri" panose="020F0502020204030204" pitchFamily="34" charset="0"/>
              </a:rPr>
              <a:t>This has been evaluated in the ongoing ODYSSEY trial and demonstrated to be safe in children </a:t>
            </a:r>
            <a:r>
              <a:rPr lang="en-GB" sz="1600" dirty="0">
                <a:latin typeface="Calibri" panose="020F0502020204030204" pitchFamily="34" charset="0"/>
              </a:rPr>
              <a:t>&gt;6 years and &gt;20 kg.</a:t>
            </a:r>
          </a:p>
          <a:p>
            <a:pPr marL="1200150" lvl="2" indent="-285750">
              <a:spcBef>
                <a:spcPts val="300"/>
              </a:spcBef>
              <a:buFont typeface="Arial" panose="020B0604020202020204" pitchFamily="34" charset="0"/>
              <a:buChar char="•"/>
            </a:pPr>
            <a:r>
              <a:rPr lang="en-GB" sz="1600" dirty="0">
                <a:latin typeface="Calibri" panose="020F0502020204030204" pitchFamily="34" charset="0"/>
              </a:rPr>
              <a:t>Caregivers should </a:t>
            </a:r>
            <a:r>
              <a:rPr lang="en-GB" sz="1600" b="1" dirty="0">
                <a:latin typeface="Calibri" panose="020F0502020204030204" pitchFamily="34" charset="0"/>
              </a:rPr>
              <a:t>follow local guidelines as to when to switch back to standard doses after a child completes TB therapy</a:t>
            </a:r>
            <a:r>
              <a:rPr lang="en-GB" sz="1600" dirty="0">
                <a:latin typeface="Calibri" panose="020F0502020204030204" pitchFamily="34" charset="0"/>
              </a:rPr>
              <a:t>.</a:t>
            </a:r>
          </a:p>
        </p:txBody>
      </p:sp>
      <p:pic>
        <p:nvPicPr>
          <p:cNvPr id="16" name="Picture 15">
            <a:extLst>
              <a:ext uri="{FF2B5EF4-FFF2-40B4-BE49-F238E27FC236}">
                <a16:creationId xmlns:a16="http://schemas.microsoft.com/office/drawing/2014/main" id="{6955B125-249C-4507-AE61-8617CD0DB687}"/>
              </a:ext>
            </a:extLst>
          </p:cNvPr>
          <p:cNvPicPr>
            <a:picLocks noChangeAspect="1"/>
          </p:cNvPicPr>
          <p:nvPr/>
        </p:nvPicPr>
        <p:blipFill>
          <a:blip r:embed="rId2">
            <a:duotone>
              <a:schemeClr val="accent5">
                <a:shade val="45000"/>
                <a:satMod val="135000"/>
              </a:schemeClr>
              <a:prstClr val="white"/>
            </a:duotone>
          </a:blip>
          <a:stretch>
            <a:fillRect/>
          </a:stretch>
        </p:blipFill>
        <p:spPr>
          <a:xfrm>
            <a:off x="408523" y="1462036"/>
            <a:ext cx="649543" cy="649543"/>
          </a:xfrm>
          <a:prstGeom prst="rect">
            <a:avLst/>
          </a:prstGeom>
        </p:spPr>
      </p:pic>
      <p:pic>
        <p:nvPicPr>
          <p:cNvPr id="20" name="Picture 19" descr="A close up of a logo&#10;&#10;Description automatically generated">
            <a:extLst>
              <a:ext uri="{FF2B5EF4-FFF2-40B4-BE49-F238E27FC236}">
                <a16:creationId xmlns:a16="http://schemas.microsoft.com/office/drawing/2014/main" id="{387DD41C-F9E3-4661-A42C-B497E27ED18B}"/>
              </a:ext>
            </a:extLst>
          </p:cNvPr>
          <p:cNvPicPr>
            <a:picLocks noChangeAspect="1"/>
          </p:cNvPicPr>
          <p:nvPr/>
        </p:nvPicPr>
        <p:blipFill>
          <a:blip r:embed="rId3" cstate="hq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23155" y="4159197"/>
            <a:ext cx="721168" cy="721168"/>
          </a:xfrm>
          <a:prstGeom prst="rect">
            <a:avLst/>
          </a:prstGeom>
        </p:spPr>
      </p:pic>
      <p:pic>
        <p:nvPicPr>
          <p:cNvPr id="22" name="Picture 21" descr="A close up of a logo&#10;&#10;Description automatically generated">
            <a:extLst>
              <a:ext uri="{FF2B5EF4-FFF2-40B4-BE49-F238E27FC236}">
                <a16:creationId xmlns:a16="http://schemas.microsoft.com/office/drawing/2014/main" id="{70059AAF-D79B-4957-93BE-C3A8D5A66A24}"/>
              </a:ext>
            </a:extLst>
          </p:cNvPr>
          <p:cNvPicPr>
            <a:picLocks noChangeAspect="1"/>
          </p:cNvPicPr>
          <p:nvPr/>
        </p:nvPicPr>
        <p:blipFill>
          <a:blip r:embed="rId4" cstate="hq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63763" y="5061610"/>
            <a:ext cx="639952" cy="639952"/>
          </a:xfrm>
          <a:prstGeom prst="rect">
            <a:avLst/>
          </a:prstGeom>
        </p:spPr>
      </p:pic>
      <p:pic>
        <p:nvPicPr>
          <p:cNvPr id="8" name="Graphic 7" descr="Checklist">
            <a:extLst>
              <a:ext uri="{FF2B5EF4-FFF2-40B4-BE49-F238E27FC236}">
                <a16:creationId xmlns:a16="http://schemas.microsoft.com/office/drawing/2014/main" id="{782CA7EE-0BF0-4FAF-9445-4DBACFB33FC3}"/>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44615" y="6155140"/>
            <a:ext cx="478248" cy="478248"/>
          </a:xfrm>
          <a:prstGeom prst="rect">
            <a:avLst/>
          </a:prstGeom>
        </p:spPr>
      </p:pic>
    </p:spTree>
    <p:extLst>
      <p:ext uri="{BB962C8B-B14F-4D97-AF65-F5344CB8AC3E}">
        <p14:creationId xmlns:p14="http://schemas.microsoft.com/office/powerpoint/2010/main" val="27334962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217DD7-F8B3-48FF-82DF-33CD664D6D5B}"/>
              </a:ext>
            </a:extLst>
          </p:cNvPr>
          <p:cNvSpPr>
            <a:spLocks noGrp="1"/>
          </p:cNvSpPr>
          <p:nvPr>
            <p:ph type="title"/>
          </p:nvPr>
        </p:nvSpPr>
        <p:spPr/>
        <p:txBody>
          <a:bodyPr>
            <a:normAutofit/>
          </a:bodyPr>
          <a:lstStyle/>
          <a:p>
            <a:r>
              <a:rPr lang="en-GB" sz="2000" b="1" dirty="0"/>
              <a:t>While usually well tolerated, pDTG is associated with some infrequent side effects in children</a:t>
            </a:r>
          </a:p>
        </p:txBody>
      </p:sp>
      <p:sp>
        <p:nvSpPr>
          <p:cNvPr id="4" name="Rectangle 3">
            <a:extLst>
              <a:ext uri="{FF2B5EF4-FFF2-40B4-BE49-F238E27FC236}">
                <a16:creationId xmlns:a16="http://schemas.microsoft.com/office/drawing/2014/main" id="{0B00AA56-5795-46AF-9BA4-DFEEFF444DD1}"/>
              </a:ext>
            </a:extLst>
          </p:cNvPr>
          <p:cNvSpPr/>
          <p:nvPr/>
        </p:nvSpPr>
        <p:spPr>
          <a:xfrm>
            <a:off x="228600" y="1447083"/>
            <a:ext cx="8686800" cy="3482730"/>
          </a:xfrm>
          <a:prstGeom prst="rect">
            <a:avLst/>
          </a:prstGeom>
          <a:noFill/>
          <a:ln w="28575" cap="flat" cmpd="sng" algn="ctr">
            <a:solidFill>
              <a:schemeClr val="accent5">
                <a:lumMod val="75000"/>
              </a:schemeClr>
            </a:solidFill>
            <a:prstDash val="solid"/>
          </a:ln>
          <a:effectLst/>
        </p:spPr>
        <p:txBody>
          <a:bodyPr lIns="91440" tIns="45720" rIns="91440" bIns="45720" rtlCol="0" anchor="ctr"/>
          <a:lstStyle/>
          <a:p>
            <a:pPr marL="285750" indent="-285750">
              <a:spcBef>
                <a:spcPts val="500"/>
              </a:spcBef>
              <a:spcAft>
                <a:spcPts val="1200"/>
              </a:spcAft>
              <a:buFont typeface="Arial" panose="020B0604020202020204" pitchFamily="34" charset="0"/>
              <a:buChar char="•"/>
            </a:pPr>
            <a:r>
              <a:rPr lang="en-GB" sz="1600" dirty="0">
                <a:latin typeface="Calibri" panose="020F0502020204030204" pitchFamily="34" charset="0"/>
              </a:rPr>
              <a:t>As with all ARVs, it is possible</a:t>
            </a:r>
            <a:r>
              <a:rPr lang="en-GB" sz="1600" dirty="0">
                <a:solidFill>
                  <a:srgbClr val="FF0000"/>
                </a:solidFill>
                <a:latin typeface="Calibri" panose="020F0502020204030204" pitchFamily="34" charset="0"/>
              </a:rPr>
              <a:t> </a:t>
            </a:r>
            <a:r>
              <a:rPr lang="en-GB" sz="1600" dirty="0">
                <a:latin typeface="Calibri" panose="020F0502020204030204" pitchFamily="34" charset="0"/>
              </a:rPr>
              <a:t>to have side effects when taking pDTG. However, </a:t>
            </a:r>
            <a:r>
              <a:rPr lang="en-GB" sz="1600" b="1" dirty="0">
                <a:latin typeface="Calibri" panose="020F0502020204030204" pitchFamily="34" charset="0"/>
              </a:rPr>
              <a:t>in clinical studies, no participants permanently discontinued DTG due to adverse events from pDTG. </a:t>
            </a:r>
            <a:r>
              <a:rPr lang="en-GB" sz="1600" dirty="0">
                <a:latin typeface="Calibri" panose="020F0502020204030204" pitchFamily="34" charset="0"/>
              </a:rPr>
              <a:t>Possible</a:t>
            </a:r>
            <a:r>
              <a:rPr lang="en-GB" sz="1600" dirty="0">
                <a:solidFill>
                  <a:srgbClr val="FF0000"/>
                </a:solidFill>
                <a:latin typeface="Calibri" panose="020F0502020204030204" pitchFamily="34" charset="0"/>
              </a:rPr>
              <a:t> </a:t>
            </a:r>
            <a:r>
              <a:rPr lang="en-GB" sz="1600" dirty="0">
                <a:latin typeface="Calibri" panose="020F0502020204030204" pitchFamily="34" charset="0"/>
              </a:rPr>
              <a:t>side effects include:</a:t>
            </a:r>
          </a:p>
          <a:p>
            <a:pPr marL="742950" lvl="1" indent="-285750">
              <a:spcBef>
                <a:spcPts val="500"/>
              </a:spcBef>
              <a:spcAft>
                <a:spcPts val="300"/>
              </a:spcAft>
              <a:buFont typeface="Arial" panose="020B0604020202020204" pitchFamily="34" charset="0"/>
              <a:buChar char="•"/>
            </a:pPr>
            <a:r>
              <a:rPr lang="en-GB" sz="1600" b="1" dirty="0">
                <a:latin typeface="Calibri" panose="020F0502020204030204" pitchFamily="34" charset="0"/>
              </a:rPr>
              <a:t>Insomnia </a:t>
            </a:r>
          </a:p>
          <a:p>
            <a:pPr marL="742950" lvl="1" indent="-285750">
              <a:spcBef>
                <a:spcPts val="500"/>
              </a:spcBef>
              <a:spcAft>
                <a:spcPts val="300"/>
              </a:spcAft>
              <a:buFont typeface="Arial" panose="020B0604020202020204" pitchFamily="34" charset="0"/>
              <a:buChar char="•"/>
            </a:pPr>
            <a:r>
              <a:rPr lang="en-GB" sz="1600" b="1" dirty="0">
                <a:latin typeface="Calibri" panose="020F0502020204030204" pitchFamily="34" charset="0"/>
              </a:rPr>
              <a:t>Fatigue </a:t>
            </a:r>
          </a:p>
          <a:p>
            <a:pPr marL="742950" lvl="1" indent="-285750">
              <a:spcBef>
                <a:spcPts val="500"/>
              </a:spcBef>
              <a:spcAft>
                <a:spcPts val="1200"/>
              </a:spcAft>
              <a:buFont typeface="Arial" panose="020B0604020202020204" pitchFamily="34" charset="0"/>
              <a:buChar char="•"/>
            </a:pPr>
            <a:r>
              <a:rPr lang="en-GB" sz="1600" b="1" dirty="0">
                <a:latin typeface="Calibri" panose="020F0502020204030204" pitchFamily="34" charset="0"/>
              </a:rPr>
              <a:t>Headache</a:t>
            </a:r>
            <a:endParaRPr lang="en-GB" sz="1600" dirty="0">
              <a:latin typeface="Calibri" panose="020F0502020204030204" pitchFamily="34" charset="0"/>
            </a:endParaRPr>
          </a:p>
          <a:p>
            <a:pPr marL="285750" indent="-285750">
              <a:spcBef>
                <a:spcPts val="500"/>
              </a:spcBef>
              <a:buFont typeface="Arial" panose="020B0604020202020204" pitchFamily="34" charset="0"/>
              <a:buChar char="•"/>
            </a:pPr>
            <a:r>
              <a:rPr lang="en-GB" sz="1600" dirty="0">
                <a:latin typeface="Calibri"/>
                <a:ea typeface="ＭＳ Ｐゴシック"/>
              </a:rPr>
              <a:t>Weight gain has been a common side effect of DTG 50 mg in adults. </a:t>
            </a:r>
            <a:r>
              <a:rPr lang="en-GB" sz="1600" dirty="0">
                <a:latin typeface="Calibri"/>
                <a:ea typeface="ＭＳ Ｐゴシック"/>
                <a:cs typeface="Arial"/>
              </a:rPr>
              <a:t>The ODYSSEY trial found no cases of excessive weight gain in children, and though there is no current evidence to suggest a problem with weight gain in children, it must still be monitored regularly. </a:t>
            </a:r>
          </a:p>
          <a:p>
            <a:pPr marL="285750" indent="-285750">
              <a:spcBef>
                <a:spcPts val="500"/>
              </a:spcBef>
              <a:buFont typeface="Arial" panose="020B0604020202020204" pitchFamily="34" charset="0"/>
              <a:buChar char="•"/>
            </a:pPr>
            <a:r>
              <a:rPr lang="en-GB" sz="1600" dirty="0">
                <a:effectLst/>
                <a:latin typeface="Calibri" panose="020F0502020204030204" pitchFamily="34" charset="0"/>
                <a:ea typeface="Calibri" panose="020F0502020204030204" pitchFamily="34" charset="0"/>
                <a:cs typeface="Times New Roman" panose="02020603050405020304" pitchFamily="18" charset="0"/>
              </a:rPr>
              <a:t>Incidence of high blood sugar following DTG has also been reported in ART experienced adults. Related symptoms such as polyuria, polydipsia should also be monitored routinely.</a:t>
            </a:r>
            <a:endParaRPr lang="en-GB" sz="1600" dirty="0">
              <a:latin typeface="Calibri" panose="020F0502020204030204" pitchFamily="34" charset="0"/>
            </a:endParaRPr>
          </a:p>
        </p:txBody>
      </p:sp>
      <p:sp>
        <p:nvSpPr>
          <p:cNvPr id="8" name="Rectangle 7">
            <a:extLst>
              <a:ext uri="{FF2B5EF4-FFF2-40B4-BE49-F238E27FC236}">
                <a16:creationId xmlns:a16="http://schemas.microsoft.com/office/drawing/2014/main" id="{BD0AFA0B-37AB-4C1E-B233-8FC5C6A0DD1F}"/>
              </a:ext>
            </a:extLst>
          </p:cNvPr>
          <p:cNvSpPr/>
          <p:nvPr/>
        </p:nvSpPr>
        <p:spPr bwMode="auto">
          <a:xfrm>
            <a:off x="228600" y="1077751"/>
            <a:ext cx="8686800" cy="369332"/>
          </a:xfrm>
          <a:prstGeom prst="rect">
            <a:avLst/>
          </a:prstGeom>
          <a:solidFill>
            <a:schemeClr val="accent5">
              <a:lumMod val="75000"/>
            </a:schemeClr>
          </a:solidFill>
          <a:ln w="28575">
            <a:solidFill>
              <a:schemeClr val="accent5">
                <a:lumMod val="75000"/>
              </a:schemeClr>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strike="noStrike" kern="1200" cap="none" spc="0" normalizeH="0" baseline="0" dirty="0">
                <a:ln>
                  <a:noFill/>
                </a:ln>
                <a:solidFill>
                  <a:schemeClr val="bg1"/>
                </a:solidFill>
                <a:effectLst/>
                <a:uLnTx/>
                <a:uFillTx/>
                <a:latin typeface="Calibri"/>
                <a:ea typeface="+mn-ea"/>
                <a:cs typeface="Arial"/>
              </a:rPr>
              <a:t>Side Effects</a:t>
            </a:r>
          </a:p>
        </p:txBody>
      </p:sp>
      <p:sp>
        <p:nvSpPr>
          <p:cNvPr id="10" name="TextBox 9">
            <a:extLst>
              <a:ext uri="{FF2B5EF4-FFF2-40B4-BE49-F238E27FC236}">
                <a16:creationId xmlns:a16="http://schemas.microsoft.com/office/drawing/2014/main" id="{DA9C7BDF-54D3-442E-9957-BA74D21FD478}"/>
              </a:ext>
            </a:extLst>
          </p:cNvPr>
          <p:cNvSpPr txBox="1"/>
          <p:nvPr/>
        </p:nvSpPr>
        <p:spPr>
          <a:xfrm>
            <a:off x="1563758" y="5502342"/>
            <a:ext cx="7351642" cy="646331"/>
          </a:xfrm>
          <a:prstGeom prst="rect">
            <a:avLst/>
          </a:prstGeom>
          <a:noFill/>
        </p:spPr>
        <p:txBody>
          <a:bodyPr wrap="square">
            <a:spAutoFit/>
          </a:bodyPr>
          <a:lstStyle/>
          <a:p>
            <a:pPr>
              <a:spcBef>
                <a:spcPts val="500"/>
              </a:spcBef>
            </a:pPr>
            <a:r>
              <a:rPr lang="en-GB" sz="1800" dirty="0">
                <a:latin typeface="Calibri" panose="020F0502020204030204" pitchFamily="34" charset="0"/>
              </a:rPr>
              <a:t>Report all side effects and adverse events to the </a:t>
            </a:r>
            <a:r>
              <a:rPr lang="en-GB" sz="1800" b="1" dirty="0">
                <a:latin typeface="Calibri" panose="020F0502020204030204" pitchFamily="34" charset="0"/>
              </a:rPr>
              <a:t>Pharmacovigilance Unit</a:t>
            </a:r>
            <a:r>
              <a:rPr lang="en-GB" sz="1800" dirty="0">
                <a:latin typeface="Calibri" panose="020F0502020204030204" pitchFamily="34" charset="0"/>
              </a:rPr>
              <a:t> at </a:t>
            </a:r>
            <a:r>
              <a:rPr lang="en-GB" sz="1800" dirty="0">
                <a:highlight>
                  <a:srgbClr val="FFFF00"/>
                </a:highlight>
                <a:latin typeface="Calibri" panose="020F0502020204030204" pitchFamily="34" charset="0"/>
              </a:rPr>
              <a:t>[INSERT REPORTING SITE]. </a:t>
            </a:r>
          </a:p>
        </p:txBody>
      </p:sp>
      <p:pic>
        <p:nvPicPr>
          <p:cNvPr id="12" name="Picture 11" descr="A close up of a logo&#10;&#10;Description automatically generated">
            <a:extLst>
              <a:ext uri="{FF2B5EF4-FFF2-40B4-BE49-F238E27FC236}">
                <a16:creationId xmlns:a16="http://schemas.microsoft.com/office/drawing/2014/main" id="{F462ECF9-97D2-43EC-A451-2D006C19B937}"/>
              </a:ext>
            </a:extLst>
          </p:cNvPr>
          <p:cNvPicPr>
            <a:picLocks noChangeAspect="1"/>
          </p:cNvPicPr>
          <p:nvPr/>
        </p:nvPicPr>
        <p:blipFill>
          <a:blip r:embed="rId2" cstate="hq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0" y="5066820"/>
            <a:ext cx="1517374" cy="1517374"/>
          </a:xfrm>
          <a:prstGeom prst="rect">
            <a:avLst/>
          </a:prstGeom>
        </p:spPr>
      </p:pic>
      <p:sp>
        <p:nvSpPr>
          <p:cNvPr id="19" name="Rectangle 18">
            <a:extLst>
              <a:ext uri="{FF2B5EF4-FFF2-40B4-BE49-F238E27FC236}">
                <a16:creationId xmlns:a16="http://schemas.microsoft.com/office/drawing/2014/main" id="{DF6AAD12-4B2C-46D4-B4EF-0F5E25E2CB2F}"/>
              </a:ext>
            </a:extLst>
          </p:cNvPr>
          <p:cNvSpPr/>
          <p:nvPr/>
        </p:nvSpPr>
        <p:spPr>
          <a:xfrm>
            <a:off x="228599" y="5194852"/>
            <a:ext cx="8686801" cy="1272209"/>
          </a:xfrm>
          <a:prstGeom prst="rect">
            <a:avLst/>
          </a:prstGeom>
          <a:noFill/>
          <a:ln w="28575">
            <a:solidFill>
              <a:schemeClr val="accent5">
                <a:lumMod val="75000"/>
              </a:schemeClr>
            </a:solidFill>
            <a:prstDash val="sysDash"/>
          </a:ln>
        </p:spPr>
        <p:txBody>
          <a:bodyPr wrap="square" anchor="ctr">
            <a:noAutofit/>
          </a:bodyPr>
          <a:lstStyle/>
          <a:p>
            <a:pPr marL="640080" lvl="2" algn="ctr">
              <a:spcAft>
                <a:spcPts val="600"/>
              </a:spcAft>
            </a:pPr>
            <a:endParaRPr lang="en-GB" b="1" dirty="0">
              <a:highlight>
                <a:srgbClr val="FFFF00"/>
              </a:highlight>
              <a:latin typeface="+mn-lt"/>
            </a:endParaRPr>
          </a:p>
        </p:txBody>
      </p:sp>
      <p:sp>
        <p:nvSpPr>
          <p:cNvPr id="3" name="Right Brace 2"/>
          <p:cNvSpPr/>
          <p:nvPr/>
        </p:nvSpPr>
        <p:spPr>
          <a:xfrm>
            <a:off x="2247886" y="2517914"/>
            <a:ext cx="471487" cy="805070"/>
          </a:xfrm>
          <a:prstGeom prst="righ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5" name="TextBox 4"/>
          <p:cNvSpPr txBox="1"/>
          <p:nvPr/>
        </p:nvSpPr>
        <p:spPr>
          <a:xfrm>
            <a:off x="2719373" y="2628061"/>
            <a:ext cx="6096016" cy="584775"/>
          </a:xfrm>
          <a:prstGeom prst="rect">
            <a:avLst/>
          </a:prstGeom>
          <a:noFill/>
        </p:spPr>
        <p:txBody>
          <a:bodyPr wrap="square" rtlCol="0">
            <a:spAutoFit/>
          </a:bodyPr>
          <a:lstStyle/>
          <a:p>
            <a:r>
              <a:rPr lang="en-GB" sz="1600" i="1" dirty="0">
                <a:latin typeface="+mn-lt"/>
              </a:rPr>
              <a:t>These tend to be most common on first taking DTG and tend to improve with time (approximately 1-2 months)</a:t>
            </a:r>
          </a:p>
        </p:txBody>
      </p:sp>
    </p:spTree>
    <p:extLst>
      <p:ext uri="{BB962C8B-B14F-4D97-AF65-F5344CB8AC3E}">
        <p14:creationId xmlns:p14="http://schemas.microsoft.com/office/powerpoint/2010/main" val="41607797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b="1" dirty="0"/>
              <a:t>There are important dosing differences between the DTG 50 mg film-coated tablets and DTG 10 mg dispersible tablets </a:t>
            </a:r>
          </a:p>
        </p:txBody>
      </p:sp>
      <p:sp>
        <p:nvSpPr>
          <p:cNvPr id="8" name="Content Placeholder 7"/>
          <p:cNvSpPr>
            <a:spLocks noGrp="1"/>
          </p:cNvSpPr>
          <p:nvPr>
            <p:ph sz="half" idx="1"/>
          </p:nvPr>
        </p:nvSpPr>
        <p:spPr>
          <a:xfrm>
            <a:off x="214473" y="1496704"/>
            <a:ext cx="4038600" cy="2087388"/>
          </a:xfrm>
        </p:spPr>
        <p:txBody>
          <a:bodyPr vert="horz" lIns="91440" tIns="45720" rIns="91440" bIns="45720" rtlCol="0" anchor="t">
            <a:noAutofit/>
          </a:bodyPr>
          <a:lstStyle/>
          <a:p>
            <a:pPr>
              <a:lnSpc>
                <a:spcPct val="100000"/>
              </a:lnSpc>
              <a:buFont typeface="Arial" panose="020B0604020202020204" pitchFamily="34" charset="0"/>
              <a:buChar char="•"/>
            </a:pPr>
            <a:r>
              <a:rPr lang="en-GB" sz="1700" b="1" dirty="0"/>
              <a:t>Administration: </a:t>
            </a:r>
            <a:r>
              <a:rPr lang="en-GB" sz="1700" dirty="0"/>
              <a:t>The 50 mg tablet is a small, film coated tablet (FCT) that should be swallowed whole</a:t>
            </a:r>
          </a:p>
          <a:p>
            <a:pPr lvl="1">
              <a:lnSpc>
                <a:spcPct val="100000"/>
              </a:lnSpc>
              <a:buFont typeface="Arial" panose="020B0604020202020204" pitchFamily="34" charset="0"/>
              <a:buChar char="•"/>
            </a:pPr>
            <a:r>
              <a:rPr lang="en-GB" sz="1600" dirty="0"/>
              <a:t>While 50 mg is the adult dose, it can also be used for children who weigh 20kg or more</a:t>
            </a:r>
          </a:p>
          <a:p>
            <a:endParaRPr lang="en-GB" dirty="0"/>
          </a:p>
        </p:txBody>
      </p:sp>
      <p:sp>
        <p:nvSpPr>
          <p:cNvPr id="9" name="Content Placeholder 8"/>
          <p:cNvSpPr>
            <a:spLocks noGrp="1"/>
          </p:cNvSpPr>
          <p:nvPr>
            <p:ph sz="half" idx="2"/>
          </p:nvPr>
        </p:nvSpPr>
        <p:spPr>
          <a:xfrm>
            <a:off x="4724400" y="1496704"/>
            <a:ext cx="4191000" cy="1340690"/>
          </a:xfrm>
        </p:spPr>
        <p:txBody>
          <a:bodyPr>
            <a:noAutofit/>
          </a:bodyPr>
          <a:lstStyle/>
          <a:p>
            <a:pPr>
              <a:lnSpc>
                <a:spcPct val="100000"/>
              </a:lnSpc>
              <a:buFont typeface="Arial" panose="020B0604020202020204" pitchFamily="34" charset="0"/>
              <a:buChar char="•"/>
            </a:pPr>
            <a:r>
              <a:rPr lang="en-GB" sz="1700" b="1" dirty="0"/>
              <a:t>Administration: </a:t>
            </a:r>
            <a:r>
              <a:rPr lang="en-GB" sz="1700" dirty="0"/>
              <a:t>The DTG 10 mg scored, dispersible tablet (DT) can be swallowed whole, but is meant to be dissolved in water</a:t>
            </a:r>
          </a:p>
        </p:txBody>
      </p:sp>
      <p:sp>
        <p:nvSpPr>
          <p:cNvPr id="12" name="TextBox 11"/>
          <p:cNvSpPr txBox="1"/>
          <p:nvPr/>
        </p:nvSpPr>
        <p:spPr>
          <a:xfrm>
            <a:off x="1189205" y="5952079"/>
            <a:ext cx="1541640" cy="307777"/>
          </a:xfrm>
          <a:prstGeom prst="rect">
            <a:avLst/>
          </a:prstGeom>
          <a:noFill/>
        </p:spPr>
        <p:txBody>
          <a:bodyPr wrap="none" rtlCol="0">
            <a:spAutoFit/>
          </a:bodyPr>
          <a:lstStyle/>
          <a:p>
            <a:r>
              <a:rPr lang="en-GB" sz="1400" i="1" dirty="0">
                <a:latin typeface="Calibri" panose="020F0502020204030204" pitchFamily="34" charset="0"/>
              </a:rPr>
              <a:t>1 x 50 mg DTG FCT</a:t>
            </a:r>
          </a:p>
        </p:txBody>
      </p:sp>
      <p:sp>
        <p:nvSpPr>
          <p:cNvPr id="3" name="Rectangle 2">
            <a:extLst>
              <a:ext uri="{FF2B5EF4-FFF2-40B4-BE49-F238E27FC236}">
                <a16:creationId xmlns:a16="http://schemas.microsoft.com/office/drawing/2014/main" id="{DD8D5A82-A313-46EF-95CF-FE51C3BE1B06}"/>
              </a:ext>
            </a:extLst>
          </p:cNvPr>
          <p:cNvSpPr/>
          <p:nvPr/>
        </p:nvSpPr>
        <p:spPr bwMode="auto">
          <a:xfrm>
            <a:off x="242726" y="1040908"/>
            <a:ext cx="3951041" cy="369332"/>
          </a:xfrm>
          <a:prstGeom prst="rect">
            <a:avLst/>
          </a:prstGeom>
          <a:no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indent="0" algn="ctr">
              <a:buNone/>
            </a:pPr>
            <a:r>
              <a:rPr lang="en-GB" sz="2000" b="1" u="sng" dirty="0">
                <a:solidFill>
                  <a:schemeClr val="tx1"/>
                </a:solidFill>
              </a:rPr>
              <a:t>DTG 50 mg Film-Coated Tablets</a:t>
            </a:r>
          </a:p>
        </p:txBody>
      </p:sp>
      <p:sp>
        <p:nvSpPr>
          <p:cNvPr id="45" name="Rectangle 44">
            <a:extLst>
              <a:ext uri="{FF2B5EF4-FFF2-40B4-BE49-F238E27FC236}">
                <a16:creationId xmlns:a16="http://schemas.microsoft.com/office/drawing/2014/main" id="{102A4D24-7620-4FA4-9C37-2B2B73262A84}"/>
              </a:ext>
            </a:extLst>
          </p:cNvPr>
          <p:cNvSpPr/>
          <p:nvPr/>
        </p:nvSpPr>
        <p:spPr bwMode="auto">
          <a:xfrm>
            <a:off x="4950233" y="1040908"/>
            <a:ext cx="3951040" cy="369332"/>
          </a:xfrm>
          <a:prstGeom prst="rect">
            <a:avLst/>
          </a:prstGeom>
          <a:no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1" i="0" u="sng" strike="noStrike" kern="1200" cap="none" spc="0" normalizeH="0" baseline="0" dirty="0">
                <a:ln>
                  <a:noFill/>
                </a:ln>
                <a:solidFill>
                  <a:schemeClr val="tx1"/>
                </a:solidFill>
                <a:effectLst/>
                <a:uLnTx/>
                <a:uFillTx/>
                <a:latin typeface="Calibri"/>
                <a:ea typeface="+mn-ea"/>
                <a:cs typeface="Arial"/>
              </a:rPr>
              <a:t>DTG 10 mg Dispersible Tablets</a:t>
            </a:r>
          </a:p>
        </p:txBody>
      </p:sp>
      <p:grpSp>
        <p:nvGrpSpPr>
          <p:cNvPr id="34" name="Group 33">
            <a:extLst>
              <a:ext uri="{FF2B5EF4-FFF2-40B4-BE49-F238E27FC236}">
                <a16:creationId xmlns:a16="http://schemas.microsoft.com/office/drawing/2014/main" id="{0ADEBECE-C75D-47CF-8223-89B278A4124F}"/>
              </a:ext>
            </a:extLst>
          </p:cNvPr>
          <p:cNvGrpSpPr/>
          <p:nvPr/>
        </p:nvGrpSpPr>
        <p:grpSpPr>
          <a:xfrm rot="16200000">
            <a:off x="3541610" y="2199020"/>
            <a:ext cx="1970461" cy="90327"/>
            <a:chOff x="5713363" y="4363760"/>
            <a:chExt cx="2724228" cy="149552"/>
          </a:xfrm>
        </p:grpSpPr>
        <p:sp>
          <p:nvSpPr>
            <p:cNvPr id="48" name="Rectangle 47">
              <a:extLst>
                <a:ext uri="{FF2B5EF4-FFF2-40B4-BE49-F238E27FC236}">
                  <a16:creationId xmlns:a16="http://schemas.microsoft.com/office/drawing/2014/main" id="{3CF71A66-91CE-45B4-899E-CED584F83AC7}"/>
                </a:ext>
              </a:extLst>
            </p:cNvPr>
            <p:cNvSpPr/>
            <p:nvPr/>
          </p:nvSpPr>
          <p:spPr>
            <a:xfrm rot="5400000">
              <a:off x="8296857"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49" name="Rectangle 48">
              <a:extLst>
                <a:ext uri="{FF2B5EF4-FFF2-40B4-BE49-F238E27FC236}">
                  <a16:creationId xmlns:a16="http://schemas.microsoft.com/office/drawing/2014/main" id="{C0598E02-DCEA-40C2-B3FC-1928BDF3D5A9}"/>
                </a:ext>
              </a:extLst>
            </p:cNvPr>
            <p:cNvSpPr/>
            <p:nvPr/>
          </p:nvSpPr>
          <p:spPr>
            <a:xfrm rot="5400000">
              <a:off x="7864805"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50" name="Rectangle 49">
              <a:extLst>
                <a:ext uri="{FF2B5EF4-FFF2-40B4-BE49-F238E27FC236}">
                  <a16:creationId xmlns:a16="http://schemas.microsoft.com/office/drawing/2014/main" id="{857EDDFA-C016-4744-814D-C434C5043B8E}"/>
                </a:ext>
              </a:extLst>
            </p:cNvPr>
            <p:cNvSpPr/>
            <p:nvPr/>
          </p:nvSpPr>
          <p:spPr>
            <a:xfrm rot="5400000">
              <a:off x="7432753" y="4372578"/>
              <a:ext cx="149552" cy="131916"/>
            </a:xfrm>
            <a:prstGeom prst="rect">
              <a:avLst/>
            </a:prstGeom>
            <a:solidFill>
              <a:schemeClr val="accent5">
                <a:lumMod val="40000"/>
                <a:lumOff val="6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51" name="Rectangle 50">
              <a:extLst>
                <a:ext uri="{FF2B5EF4-FFF2-40B4-BE49-F238E27FC236}">
                  <a16:creationId xmlns:a16="http://schemas.microsoft.com/office/drawing/2014/main" id="{E415A58B-30A6-4600-9969-BC62B19D8F44}"/>
                </a:ext>
              </a:extLst>
            </p:cNvPr>
            <p:cNvSpPr/>
            <p:nvPr/>
          </p:nvSpPr>
          <p:spPr>
            <a:xfrm rot="5400000">
              <a:off x="7000701"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52" name="Rectangle 51">
              <a:extLst>
                <a:ext uri="{FF2B5EF4-FFF2-40B4-BE49-F238E27FC236}">
                  <a16:creationId xmlns:a16="http://schemas.microsoft.com/office/drawing/2014/main" id="{F251F1AF-F574-4C68-988E-FE9D3BC900A0}"/>
                </a:ext>
              </a:extLst>
            </p:cNvPr>
            <p:cNvSpPr/>
            <p:nvPr/>
          </p:nvSpPr>
          <p:spPr>
            <a:xfrm rot="5400000">
              <a:off x="5704545"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53" name="Rectangle 52">
              <a:extLst>
                <a:ext uri="{FF2B5EF4-FFF2-40B4-BE49-F238E27FC236}">
                  <a16:creationId xmlns:a16="http://schemas.microsoft.com/office/drawing/2014/main" id="{EBA72CFD-4AA0-4C4E-8AD3-B33AB4CB63ED}"/>
                </a:ext>
              </a:extLst>
            </p:cNvPr>
            <p:cNvSpPr/>
            <p:nvPr/>
          </p:nvSpPr>
          <p:spPr>
            <a:xfrm rot="5400000">
              <a:off x="6568649"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54" name="Rectangle 53">
              <a:extLst>
                <a:ext uri="{FF2B5EF4-FFF2-40B4-BE49-F238E27FC236}">
                  <a16:creationId xmlns:a16="http://schemas.microsoft.com/office/drawing/2014/main" id="{C29D0790-86B8-40A5-8D6B-0ED6F16E6948}"/>
                </a:ext>
              </a:extLst>
            </p:cNvPr>
            <p:cNvSpPr/>
            <p:nvPr/>
          </p:nvSpPr>
          <p:spPr>
            <a:xfrm rot="5400000">
              <a:off x="6136597" y="4372578"/>
              <a:ext cx="149552" cy="131916"/>
            </a:xfrm>
            <a:prstGeom prst="rect">
              <a:avLst/>
            </a:prstGeom>
            <a:solidFill>
              <a:schemeClr val="accent5">
                <a:lumMod val="60000"/>
                <a:lumOff val="4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grpSp>
      <p:sp>
        <p:nvSpPr>
          <p:cNvPr id="57" name="TextBox 56">
            <a:extLst>
              <a:ext uri="{FF2B5EF4-FFF2-40B4-BE49-F238E27FC236}">
                <a16:creationId xmlns:a16="http://schemas.microsoft.com/office/drawing/2014/main" id="{E1A7CCBB-2C66-489D-B7DF-B3409B7D68C2}"/>
              </a:ext>
            </a:extLst>
          </p:cNvPr>
          <p:cNvSpPr txBox="1"/>
          <p:nvPr/>
        </p:nvSpPr>
        <p:spPr>
          <a:xfrm>
            <a:off x="242727" y="3973444"/>
            <a:ext cx="8658546" cy="1077218"/>
          </a:xfrm>
          <a:prstGeom prst="rect">
            <a:avLst/>
          </a:prstGeom>
          <a:noFill/>
        </p:spPr>
        <p:txBody>
          <a:bodyPr wrap="square">
            <a:spAutoFit/>
          </a:bodyPr>
          <a:lstStyle/>
          <a:p>
            <a:pPr marL="285750" indent="-285750">
              <a:spcAft>
                <a:spcPts val="0"/>
              </a:spcAft>
              <a:buFont typeface="Arial" panose="020B0604020202020204" pitchFamily="34" charset="0"/>
              <a:buChar char="•"/>
            </a:pPr>
            <a:r>
              <a:rPr lang="en-GB" sz="1600" dirty="0">
                <a:latin typeface="+mn-lt"/>
              </a:rPr>
              <a:t>DTG dispersible tablets are much </a:t>
            </a:r>
            <a:r>
              <a:rPr lang="en-GB" sz="1600" b="1" dirty="0">
                <a:latin typeface="+mn-lt"/>
              </a:rPr>
              <a:t>better absorbed </a:t>
            </a:r>
            <a:r>
              <a:rPr lang="en-GB" sz="1600" dirty="0">
                <a:latin typeface="+mn-lt"/>
              </a:rPr>
              <a:t>than DTG film coated tablets. As a result, when switching between products, </a:t>
            </a:r>
            <a:r>
              <a:rPr lang="en-GB" sz="1600" b="1" dirty="0">
                <a:latin typeface="+mn-lt"/>
              </a:rPr>
              <a:t>the product dosing is </a:t>
            </a:r>
            <a:r>
              <a:rPr lang="en-GB" sz="1600" b="1" u="sng" dirty="0">
                <a:solidFill>
                  <a:srgbClr val="FF0000"/>
                </a:solidFill>
                <a:latin typeface="+mn-lt"/>
              </a:rPr>
              <a:t>not</a:t>
            </a:r>
            <a:r>
              <a:rPr lang="en-GB" sz="1600" b="1" dirty="0">
                <a:latin typeface="+mn-lt"/>
              </a:rPr>
              <a:t> 1:1 </a:t>
            </a:r>
            <a:r>
              <a:rPr lang="en-GB" sz="1600" dirty="0">
                <a:latin typeface="+mn-lt"/>
              </a:rPr>
              <a:t>(i.e. 5 x 10 mg DT is </a:t>
            </a:r>
            <a:r>
              <a:rPr lang="en-GB" sz="1600" i="1" dirty="0">
                <a:latin typeface="+mn-lt"/>
              </a:rPr>
              <a:t>not</a:t>
            </a:r>
            <a:r>
              <a:rPr lang="en-GB" sz="1600" dirty="0">
                <a:latin typeface="+mn-lt"/>
              </a:rPr>
              <a:t> equivalent to 1 x 50 mg FCT). In the event there is a need to transition between the two formulations:</a:t>
            </a:r>
            <a:endParaRPr lang="en-GB" sz="1600" b="1"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buFont typeface="Arial" panose="020B0604020202020204" pitchFamily="34" charset="0"/>
              <a:buChar char="•"/>
            </a:pPr>
            <a:r>
              <a:rPr lang="en-GB" sz="1600" b="1" dirty="0">
                <a:effectLst/>
                <a:latin typeface="Calibri" panose="020F0502020204030204" pitchFamily="34" charset="0"/>
                <a:ea typeface="Calibri" panose="020F0502020204030204" pitchFamily="34" charset="0"/>
                <a:cs typeface="Times New Roman" panose="02020603050405020304" pitchFamily="18" charset="0"/>
              </a:rPr>
              <a:t>DTG dose of 50 mg FCT is approximately equal to 30 mg of DT (i.e. 3 x 10 mg DTs). </a:t>
            </a:r>
            <a:endParaRPr lang="en-GB" sz="1600" b="1" dirty="0">
              <a:latin typeface="+mn-lt"/>
            </a:endParaRPr>
          </a:p>
        </p:txBody>
      </p:sp>
      <p:sp>
        <p:nvSpPr>
          <p:cNvPr id="10" name="Rectangle 9">
            <a:extLst>
              <a:ext uri="{FF2B5EF4-FFF2-40B4-BE49-F238E27FC236}">
                <a16:creationId xmlns:a16="http://schemas.microsoft.com/office/drawing/2014/main" id="{30D3605C-C293-4365-8814-EA9D60585589}"/>
              </a:ext>
            </a:extLst>
          </p:cNvPr>
          <p:cNvSpPr/>
          <p:nvPr/>
        </p:nvSpPr>
        <p:spPr>
          <a:xfrm>
            <a:off x="214473" y="3906030"/>
            <a:ext cx="8686800" cy="2567228"/>
          </a:xfrm>
          <a:prstGeom prst="rect">
            <a:avLst/>
          </a:prstGeom>
          <a:noFill/>
          <a:ln w="28575" cap="flat" cmpd="sng" algn="ctr">
            <a:solidFill>
              <a:schemeClr val="accent5">
                <a:lumMod val="75000"/>
              </a:schemeClr>
            </a:solidFill>
            <a:prstDash val="solid"/>
          </a:ln>
          <a:effectLst/>
        </p:spPr>
        <p:txBody>
          <a:bodyPr rtlCol="0" anchor="ctr"/>
          <a:lstStyle/>
          <a:p>
            <a:pPr lvl="1">
              <a:spcBef>
                <a:spcPts val="500"/>
              </a:spcBef>
              <a:spcAft>
                <a:spcPts val="300"/>
              </a:spcAft>
            </a:pPr>
            <a:endParaRPr lang="en-GB" sz="1800" dirty="0">
              <a:latin typeface="Calibri" panose="020F0502020204030204" pitchFamily="34" charset="0"/>
            </a:endParaRPr>
          </a:p>
        </p:txBody>
      </p:sp>
      <p:sp>
        <p:nvSpPr>
          <p:cNvPr id="11" name="Rectangle 10">
            <a:extLst>
              <a:ext uri="{FF2B5EF4-FFF2-40B4-BE49-F238E27FC236}">
                <a16:creationId xmlns:a16="http://schemas.microsoft.com/office/drawing/2014/main" id="{A4D4A6A9-2EEB-450A-8495-9DB10E1A2170}"/>
              </a:ext>
            </a:extLst>
          </p:cNvPr>
          <p:cNvSpPr/>
          <p:nvPr/>
        </p:nvSpPr>
        <p:spPr bwMode="auto">
          <a:xfrm>
            <a:off x="214473" y="3509163"/>
            <a:ext cx="8686800" cy="369332"/>
          </a:xfrm>
          <a:prstGeom prst="rect">
            <a:avLst/>
          </a:prstGeom>
          <a:solidFill>
            <a:schemeClr val="accent5">
              <a:lumMod val="75000"/>
            </a:schemeClr>
          </a:solidFill>
          <a:ln w="28575">
            <a:solidFill>
              <a:schemeClr val="accent5">
                <a:lumMod val="75000"/>
              </a:schemeClr>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strike="noStrike" kern="1200" cap="none" spc="0" normalizeH="0" baseline="0" dirty="0">
                <a:ln>
                  <a:noFill/>
                </a:ln>
                <a:solidFill>
                  <a:schemeClr val="bg1"/>
                </a:solidFill>
                <a:effectLst/>
                <a:uLnTx/>
                <a:uFillTx/>
                <a:latin typeface="Calibri"/>
                <a:ea typeface="+mn-ea"/>
                <a:cs typeface="Arial"/>
              </a:rPr>
              <a:t>Dosing Differences Between 50 mg DTG FCT and 10 mg DTG DT</a:t>
            </a:r>
          </a:p>
        </p:txBody>
      </p:sp>
      <p:sp>
        <p:nvSpPr>
          <p:cNvPr id="62" name="TextBox 61">
            <a:extLst>
              <a:ext uri="{FF2B5EF4-FFF2-40B4-BE49-F238E27FC236}">
                <a16:creationId xmlns:a16="http://schemas.microsoft.com/office/drawing/2014/main" id="{4380A6ED-3D84-4182-9BCD-4B2325642047}"/>
              </a:ext>
            </a:extLst>
          </p:cNvPr>
          <p:cNvSpPr txBox="1"/>
          <p:nvPr/>
        </p:nvSpPr>
        <p:spPr>
          <a:xfrm>
            <a:off x="5904071" y="5952079"/>
            <a:ext cx="2290627" cy="307777"/>
          </a:xfrm>
          <a:prstGeom prst="rect">
            <a:avLst/>
          </a:prstGeom>
          <a:noFill/>
        </p:spPr>
        <p:txBody>
          <a:bodyPr wrap="none" rtlCol="0">
            <a:spAutoFit/>
          </a:bodyPr>
          <a:lstStyle>
            <a:defPPr>
              <a:defRPr lang="en-US"/>
            </a:defPPr>
            <a:lvl1pPr>
              <a:defRPr sz="1400" i="1">
                <a:latin typeface="Calibri" panose="020F0502020204030204" pitchFamily="34" charset="0"/>
              </a:defRPr>
            </a:lvl1pPr>
          </a:lstStyle>
          <a:p>
            <a:r>
              <a:rPr lang="en-GB" dirty="0"/>
              <a:t>3 x 10 mg paediatric DTG DT </a:t>
            </a:r>
          </a:p>
        </p:txBody>
      </p:sp>
      <p:pic>
        <p:nvPicPr>
          <p:cNvPr id="67" name="Picture 66" descr="A picture containing shape&#10;&#10;Description automatically generated">
            <a:extLst>
              <a:ext uri="{FF2B5EF4-FFF2-40B4-BE49-F238E27FC236}">
                <a16:creationId xmlns:a16="http://schemas.microsoft.com/office/drawing/2014/main" id="{E316C67B-9C3B-49E9-A867-845F96CA6ADB}"/>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741621" y="5223945"/>
            <a:ext cx="818322" cy="818322"/>
          </a:xfrm>
          <a:prstGeom prst="rect">
            <a:avLst/>
          </a:prstGeom>
        </p:spPr>
      </p:pic>
      <p:sp>
        <p:nvSpPr>
          <p:cNvPr id="70" name="Equals 69">
            <a:extLst>
              <a:ext uri="{FF2B5EF4-FFF2-40B4-BE49-F238E27FC236}">
                <a16:creationId xmlns:a16="http://schemas.microsoft.com/office/drawing/2014/main" id="{6A7904CA-676A-4A56-A351-B8B79A57E2EA}"/>
              </a:ext>
            </a:extLst>
          </p:cNvPr>
          <p:cNvSpPr/>
          <p:nvPr/>
        </p:nvSpPr>
        <p:spPr>
          <a:xfrm>
            <a:off x="4050190" y="5209282"/>
            <a:ext cx="1015366" cy="990600"/>
          </a:xfrm>
          <a:prstGeom prst="mathEqual">
            <a:avLst>
              <a:gd name="adj1" fmla="val 15447"/>
              <a:gd name="adj2" fmla="val 10386"/>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chemeClr val="tx1"/>
              </a:solidFill>
            </a:endParaRPr>
          </a:p>
        </p:txBody>
      </p:sp>
      <p:pic>
        <p:nvPicPr>
          <p:cNvPr id="4" name="Picture 3" descr="A picture containing remote, person, video, food&#10;&#10;Description automatically generated">
            <a:extLst>
              <a:ext uri="{FF2B5EF4-FFF2-40B4-BE49-F238E27FC236}">
                <a16:creationId xmlns:a16="http://schemas.microsoft.com/office/drawing/2014/main" id="{BF1C4BC2-C360-4B6A-BBDE-DB8527F163F6}"/>
              </a:ext>
            </a:extLst>
          </p:cNvPr>
          <p:cNvPicPr>
            <a:picLocks noChangeAspect="1"/>
          </p:cNvPicPr>
          <p:nvPr/>
        </p:nvPicPr>
        <p:blipFill rotWithShape="1">
          <a:blip r:embed="rId3">
            <a:extLst>
              <a:ext uri="{28A0092B-C50C-407E-A947-70E740481C1C}">
                <a14:useLocalDpi xmlns:a14="http://schemas.microsoft.com/office/drawing/2010/main" val="0"/>
              </a:ext>
            </a:extLst>
          </a:blip>
          <a:srcRect l="60769" t="34837" r="23801" b="46373"/>
          <a:stretch/>
        </p:blipFill>
        <p:spPr>
          <a:xfrm>
            <a:off x="4831638" y="994543"/>
            <a:ext cx="468556" cy="474264"/>
          </a:xfrm>
          <a:prstGeom prst="rect">
            <a:avLst/>
          </a:prstGeom>
        </p:spPr>
      </p:pic>
      <p:pic>
        <p:nvPicPr>
          <p:cNvPr id="7" name="Picture 6" descr="A picture containing food&#10;&#10;Description automatically generated">
            <a:extLst>
              <a:ext uri="{FF2B5EF4-FFF2-40B4-BE49-F238E27FC236}">
                <a16:creationId xmlns:a16="http://schemas.microsoft.com/office/drawing/2014/main" id="{C41863DF-6569-41E8-A328-260DF083E437}"/>
              </a:ext>
            </a:extLst>
          </p:cNvPr>
          <p:cNvPicPr>
            <a:picLocks noChangeAspect="1"/>
          </p:cNvPicPr>
          <p:nvPr/>
        </p:nvPicPr>
        <p:blipFill rotWithShape="1">
          <a:blip r:embed="rId4" cstate="hqprint">
            <a:extLst>
              <a:ext uri="{28A0092B-C50C-407E-A947-70E740481C1C}">
                <a14:useLocalDpi xmlns:a14="http://schemas.microsoft.com/office/drawing/2010/main" val="0"/>
              </a:ext>
            </a:extLst>
          </a:blip>
          <a:srcRect l="16490" t="15089" r="17929" b="17098"/>
          <a:stretch/>
        </p:blipFill>
        <p:spPr>
          <a:xfrm>
            <a:off x="203840" y="1061916"/>
            <a:ext cx="329609" cy="340825"/>
          </a:xfrm>
          <a:prstGeom prst="rect">
            <a:avLst/>
          </a:prstGeom>
        </p:spPr>
      </p:pic>
      <p:grpSp>
        <p:nvGrpSpPr>
          <p:cNvPr id="5" name="Group 4">
            <a:extLst>
              <a:ext uri="{FF2B5EF4-FFF2-40B4-BE49-F238E27FC236}">
                <a16:creationId xmlns:a16="http://schemas.microsoft.com/office/drawing/2014/main" id="{37F4B239-44AF-4E2D-A577-844FC3BB7FEA}"/>
              </a:ext>
            </a:extLst>
          </p:cNvPr>
          <p:cNvGrpSpPr/>
          <p:nvPr/>
        </p:nvGrpSpPr>
        <p:grpSpPr>
          <a:xfrm>
            <a:off x="6042196" y="5347797"/>
            <a:ext cx="1881328" cy="621108"/>
            <a:chOff x="5913074" y="5400805"/>
            <a:chExt cx="1881328" cy="621108"/>
          </a:xfrm>
        </p:grpSpPr>
        <p:pic>
          <p:nvPicPr>
            <p:cNvPr id="65" name="Picture 64" descr="A picture containing shape&#10;&#10;Description automatically generated">
              <a:extLst>
                <a:ext uri="{FF2B5EF4-FFF2-40B4-BE49-F238E27FC236}">
                  <a16:creationId xmlns:a16="http://schemas.microsoft.com/office/drawing/2014/main" id="{A9B3D836-36A4-4110-8CC0-4765B1449833}"/>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5913074" y="5400805"/>
              <a:ext cx="621108" cy="621108"/>
            </a:xfrm>
            <a:prstGeom prst="rect">
              <a:avLst/>
            </a:prstGeom>
          </p:spPr>
        </p:pic>
        <p:pic>
          <p:nvPicPr>
            <p:cNvPr id="29" name="Picture 28" descr="A picture containing shape&#10;&#10;Description automatically generated">
              <a:extLst>
                <a:ext uri="{FF2B5EF4-FFF2-40B4-BE49-F238E27FC236}">
                  <a16:creationId xmlns:a16="http://schemas.microsoft.com/office/drawing/2014/main" id="{A9B3D836-36A4-4110-8CC0-4765B1449833}"/>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6543184" y="5400805"/>
              <a:ext cx="621108" cy="621108"/>
            </a:xfrm>
            <a:prstGeom prst="rect">
              <a:avLst/>
            </a:prstGeom>
          </p:spPr>
        </p:pic>
        <p:pic>
          <p:nvPicPr>
            <p:cNvPr id="30" name="Picture 29" descr="A picture containing shape&#10;&#10;Description automatically generated">
              <a:extLst>
                <a:ext uri="{FF2B5EF4-FFF2-40B4-BE49-F238E27FC236}">
                  <a16:creationId xmlns:a16="http://schemas.microsoft.com/office/drawing/2014/main" id="{A9B3D836-36A4-4110-8CC0-4765B1449833}"/>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173294" y="5400805"/>
              <a:ext cx="621108" cy="621108"/>
            </a:xfrm>
            <a:prstGeom prst="rect">
              <a:avLst/>
            </a:prstGeom>
          </p:spPr>
        </p:pic>
      </p:grpSp>
    </p:spTree>
    <p:extLst>
      <p:ext uri="{BB962C8B-B14F-4D97-AF65-F5344CB8AC3E}">
        <p14:creationId xmlns:p14="http://schemas.microsoft.com/office/powerpoint/2010/main" val="39678925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B6419-86C6-4329-A0EC-837C510D99DD}"/>
              </a:ext>
            </a:extLst>
          </p:cNvPr>
          <p:cNvSpPr>
            <a:spLocks noGrp="1"/>
          </p:cNvSpPr>
          <p:nvPr>
            <p:ph type="title"/>
          </p:nvPr>
        </p:nvSpPr>
        <p:spPr/>
        <p:txBody>
          <a:bodyPr>
            <a:normAutofit/>
          </a:bodyPr>
          <a:lstStyle/>
          <a:p>
            <a:r>
              <a:rPr lang="en-GB" sz="2000" b="1" dirty="0"/>
              <a:t>Paediatric DTG Clinical Studies</a:t>
            </a:r>
          </a:p>
        </p:txBody>
      </p:sp>
      <p:graphicFrame>
        <p:nvGraphicFramePr>
          <p:cNvPr id="7" name="Table 6">
            <a:extLst>
              <a:ext uri="{FF2B5EF4-FFF2-40B4-BE49-F238E27FC236}">
                <a16:creationId xmlns:a16="http://schemas.microsoft.com/office/drawing/2014/main" id="{4EF09483-3E17-4A3F-8BF5-1609C37775EB}"/>
              </a:ext>
            </a:extLst>
          </p:cNvPr>
          <p:cNvGraphicFramePr>
            <a:graphicFrameLocks noGrp="1"/>
          </p:cNvGraphicFramePr>
          <p:nvPr>
            <p:extLst>
              <p:ext uri="{D42A27DB-BD31-4B8C-83A1-F6EECF244321}">
                <p14:modId xmlns:p14="http://schemas.microsoft.com/office/powerpoint/2010/main" val="1924880794"/>
              </p:ext>
            </p:extLst>
          </p:nvPr>
        </p:nvGraphicFramePr>
        <p:xfrm>
          <a:off x="96012" y="950087"/>
          <a:ext cx="8951976" cy="5882640"/>
        </p:xfrm>
        <a:graphic>
          <a:graphicData uri="http://schemas.openxmlformats.org/drawingml/2006/table">
            <a:tbl>
              <a:tblPr firstRow="1" bandRow="1">
                <a:tableStyleId>{2D5ABB26-0587-4C30-8999-92F81FD0307C}</a:tableStyleId>
              </a:tblPr>
              <a:tblGrid>
                <a:gridCol w="1100538">
                  <a:extLst>
                    <a:ext uri="{9D8B030D-6E8A-4147-A177-3AD203B41FA5}">
                      <a16:colId xmlns:a16="http://schemas.microsoft.com/office/drawing/2014/main" val="1901530034"/>
                    </a:ext>
                  </a:extLst>
                </a:gridCol>
                <a:gridCol w="2974639">
                  <a:extLst>
                    <a:ext uri="{9D8B030D-6E8A-4147-A177-3AD203B41FA5}">
                      <a16:colId xmlns:a16="http://schemas.microsoft.com/office/drawing/2014/main" val="2585513829"/>
                    </a:ext>
                  </a:extLst>
                </a:gridCol>
                <a:gridCol w="2883952">
                  <a:extLst>
                    <a:ext uri="{9D8B030D-6E8A-4147-A177-3AD203B41FA5}">
                      <a16:colId xmlns:a16="http://schemas.microsoft.com/office/drawing/2014/main" val="3130688460"/>
                    </a:ext>
                  </a:extLst>
                </a:gridCol>
                <a:gridCol w="1992847">
                  <a:extLst>
                    <a:ext uri="{9D8B030D-6E8A-4147-A177-3AD203B41FA5}">
                      <a16:colId xmlns:a16="http://schemas.microsoft.com/office/drawing/2014/main" val="3485226219"/>
                    </a:ext>
                  </a:extLst>
                </a:gridCol>
              </a:tblGrid>
              <a:tr h="177713">
                <a:tc>
                  <a:txBody>
                    <a:bodyPr/>
                    <a:lstStyle/>
                    <a:p>
                      <a:pPr algn="ctr"/>
                      <a:r>
                        <a:rPr lang="en-GB" sz="1800" b="1" noProof="0" dirty="0">
                          <a:solidFill>
                            <a:schemeClr val="bg1"/>
                          </a:solidFill>
                        </a:rPr>
                        <a:t>Study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lang="en-GB" sz="1800" b="1" noProof="0" dirty="0">
                          <a:solidFill>
                            <a:schemeClr val="bg1"/>
                          </a:solidFill>
                        </a:rPr>
                        <a:t>Design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indent="0" algn="ctr">
                        <a:buFont typeface="Arial" panose="020B0604020202020204" pitchFamily="34" charset="0"/>
                        <a:buNone/>
                      </a:pPr>
                      <a:r>
                        <a:rPr lang="en-GB" sz="1800" b="1" noProof="0" dirty="0">
                          <a:solidFill>
                            <a:schemeClr val="bg1"/>
                          </a:solidFill>
                        </a:rPr>
                        <a:t>Results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indent="0" algn="ctr">
                        <a:buFont typeface="Arial" panose="020B0604020202020204" pitchFamily="34" charset="0"/>
                        <a:buNone/>
                      </a:pPr>
                      <a:r>
                        <a:rPr lang="en-GB" sz="1800" b="1" noProof="0" dirty="0">
                          <a:solidFill>
                            <a:schemeClr val="bg1"/>
                          </a:solidFill>
                        </a:rPr>
                        <a:t>Upcoming Data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2195864024"/>
                  </a:ext>
                </a:extLst>
              </a:tr>
              <a:tr h="2859576">
                <a:tc>
                  <a:txBody>
                    <a:bodyPr/>
                    <a:lstStyle/>
                    <a:p>
                      <a:pPr algn="ctr"/>
                      <a:r>
                        <a:rPr lang="en-GB" sz="1800" b="1" noProof="0" dirty="0">
                          <a:hlinkClick r:id="rId2"/>
                        </a:rPr>
                        <a:t>P1093</a:t>
                      </a:r>
                      <a:endParaRPr lang="en-GB" sz="1800" b="1"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342900" rtl="0" eaLnBrk="1" fontAlgn="auto" latinLnBrk="0" hangingPunct="1">
                        <a:lnSpc>
                          <a:spcPct val="100000"/>
                        </a:lnSpc>
                        <a:spcBef>
                          <a:spcPts val="0"/>
                        </a:spcBef>
                        <a:spcAft>
                          <a:spcPts val="0"/>
                        </a:spcAft>
                        <a:buClrTx/>
                        <a:buSzTx/>
                        <a:buFontTx/>
                        <a:buNone/>
                        <a:tabLst/>
                        <a:defRPr/>
                      </a:pPr>
                      <a:r>
                        <a:rPr lang="en-GB" sz="1350" kern="1200" noProof="0" dirty="0">
                          <a:solidFill>
                            <a:schemeClr val="tx1"/>
                          </a:solidFill>
                          <a:effectLst/>
                          <a:latin typeface="+mn-lt"/>
                          <a:ea typeface="+mn-ea"/>
                          <a:cs typeface="+mn-cs"/>
                        </a:rPr>
                        <a:t>The purpose of P1093 is to determine the appropriate </a:t>
                      </a:r>
                      <a:r>
                        <a:rPr lang="en-GB" sz="1350" b="1" kern="1200" noProof="0" dirty="0">
                          <a:solidFill>
                            <a:schemeClr val="tx1"/>
                          </a:solidFill>
                          <a:effectLst/>
                          <a:latin typeface="+mn-lt"/>
                          <a:ea typeface="+mn-ea"/>
                          <a:cs typeface="+mn-cs"/>
                        </a:rPr>
                        <a:t>dose</a:t>
                      </a:r>
                      <a:r>
                        <a:rPr lang="en-GB" sz="1350" kern="1200" noProof="0" dirty="0">
                          <a:solidFill>
                            <a:schemeClr val="tx1"/>
                          </a:solidFill>
                          <a:effectLst/>
                          <a:latin typeface="+mn-lt"/>
                          <a:ea typeface="+mn-ea"/>
                          <a:cs typeface="+mn-cs"/>
                        </a:rPr>
                        <a:t> for the paediatric DTG formulations and acquire </a:t>
                      </a:r>
                      <a:r>
                        <a:rPr lang="en-GB" sz="1350" b="1" kern="1200" noProof="0" dirty="0">
                          <a:solidFill>
                            <a:schemeClr val="tx1"/>
                          </a:solidFill>
                          <a:effectLst/>
                          <a:latin typeface="+mn-lt"/>
                          <a:ea typeface="+mn-ea"/>
                          <a:cs typeface="+mn-cs"/>
                        </a:rPr>
                        <a:t>short and long-term safety data</a:t>
                      </a:r>
                      <a:r>
                        <a:rPr lang="en-GB" sz="1350" kern="1200" noProof="0" dirty="0">
                          <a:solidFill>
                            <a:schemeClr val="tx1"/>
                          </a:solidFill>
                          <a:effectLst/>
                          <a:latin typeface="+mn-lt"/>
                          <a:ea typeface="+mn-ea"/>
                          <a:cs typeface="+mn-cs"/>
                        </a:rPr>
                        <a:t>, intensive and population </a:t>
                      </a:r>
                      <a:r>
                        <a:rPr lang="en-GB" sz="1350" b="1" kern="1200" noProof="0" dirty="0">
                          <a:solidFill>
                            <a:schemeClr val="tx1"/>
                          </a:solidFill>
                          <a:effectLst/>
                          <a:latin typeface="+mn-lt"/>
                          <a:ea typeface="+mn-ea"/>
                          <a:cs typeface="+mn-cs"/>
                        </a:rPr>
                        <a:t>PK data</a:t>
                      </a:r>
                      <a:r>
                        <a:rPr lang="en-GB" sz="1350" kern="1200" noProof="0" dirty="0">
                          <a:solidFill>
                            <a:schemeClr val="tx1"/>
                          </a:solidFill>
                          <a:effectLst/>
                          <a:latin typeface="+mn-lt"/>
                          <a:ea typeface="+mn-ea"/>
                          <a:cs typeface="+mn-cs"/>
                        </a:rPr>
                        <a:t>, and </a:t>
                      </a:r>
                      <a:r>
                        <a:rPr lang="en-GB" sz="1350" b="1" kern="1200" noProof="0" dirty="0">
                          <a:solidFill>
                            <a:schemeClr val="tx1"/>
                          </a:solidFill>
                          <a:effectLst/>
                          <a:latin typeface="+mn-lt"/>
                          <a:ea typeface="+mn-ea"/>
                          <a:cs typeface="+mn-cs"/>
                        </a:rPr>
                        <a:t>efficacy experience</a:t>
                      </a:r>
                      <a:r>
                        <a:rPr lang="en-GB" sz="1350" kern="1200" noProof="0" dirty="0">
                          <a:solidFill>
                            <a:schemeClr val="tx1"/>
                          </a:solidFill>
                          <a:effectLst/>
                          <a:latin typeface="+mn-lt"/>
                          <a:ea typeface="+mn-ea"/>
                          <a:cs typeface="+mn-cs"/>
                        </a:rPr>
                        <a:t> with DTG in HIV-1 infected children. These data are needed to guide potential use in children ages 4 weeks through adolescence. </a:t>
                      </a:r>
                    </a:p>
                    <a:p>
                      <a:pPr marL="0" marR="0" indent="0" algn="l" defTabSz="342900" rtl="0" eaLnBrk="1" fontAlgn="auto" latinLnBrk="0" hangingPunct="1">
                        <a:lnSpc>
                          <a:spcPct val="100000"/>
                        </a:lnSpc>
                        <a:spcBef>
                          <a:spcPts val="0"/>
                        </a:spcBef>
                        <a:spcAft>
                          <a:spcPts val="0"/>
                        </a:spcAft>
                        <a:buClrTx/>
                        <a:buSzTx/>
                        <a:buFontTx/>
                        <a:buNone/>
                        <a:tabLst/>
                        <a:defRPr/>
                      </a:pPr>
                      <a:r>
                        <a:rPr lang="en-GB" sz="1350" i="1" kern="1200" noProof="0" dirty="0">
                          <a:solidFill>
                            <a:schemeClr val="tx1"/>
                          </a:solidFill>
                          <a:effectLst/>
                          <a:latin typeface="+mn-lt"/>
                          <a:ea typeface="+mn-ea"/>
                          <a:cs typeface="+mn-cs"/>
                        </a:rPr>
                        <a:t>Sponsored by IMPAACT</a:t>
                      </a:r>
                      <a:r>
                        <a:rPr lang="en-GB" sz="1350" i="1" kern="1200" baseline="0" noProof="0" dirty="0">
                          <a:solidFill>
                            <a:schemeClr val="tx1"/>
                          </a:solidFill>
                          <a:effectLst/>
                          <a:latin typeface="+mn-lt"/>
                          <a:ea typeface="+mn-ea"/>
                          <a:cs typeface="+mn-cs"/>
                        </a:rPr>
                        <a:t> network; s</a:t>
                      </a:r>
                      <a:r>
                        <a:rPr lang="en-GB" sz="1350" i="1" kern="1200" noProof="0" dirty="0">
                          <a:solidFill>
                            <a:schemeClr val="tx1"/>
                          </a:solidFill>
                          <a:effectLst/>
                          <a:latin typeface="+mn-lt"/>
                          <a:ea typeface="+mn-ea"/>
                          <a:cs typeface="+mn-cs"/>
                        </a:rPr>
                        <a:t>tudy sites</a:t>
                      </a:r>
                      <a:r>
                        <a:rPr lang="en-GB" sz="1350" i="1" kern="1200" baseline="0" noProof="0" dirty="0">
                          <a:solidFill>
                            <a:schemeClr val="tx1"/>
                          </a:solidFill>
                          <a:effectLst/>
                          <a:latin typeface="+mn-lt"/>
                          <a:ea typeface="+mn-ea"/>
                          <a:cs typeface="+mn-cs"/>
                        </a:rPr>
                        <a:t> in Botswana, Brazil, Kenya, South Africa, Tanzania, Thailand, Uganda, USA, and Zimbabwe.</a:t>
                      </a:r>
                      <a:endParaRPr lang="en-GB" sz="1400" i="1"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l">
                        <a:buFont typeface="Arial" panose="020B0604020202020204" pitchFamily="34" charset="0"/>
                        <a:buNone/>
                      </a:pPr>
                      <a:r>
                        <a:rPr lang="en-GB" sz="1400" noProof="0" dirty="0"/>
                        <a:t>PK and 4-week/24-week safety and efficacy of dolutegravir dispersible tablets among HIV-infected children aged 4 weeks to &lt;6 years</a:t>
                      </a:r>
                    </a:p>
                    <a:p>
                      <a:pPr marL="171450" indent="-171450" algn="l">
                        <a:buFont typeface="Arial" panose="020B0604020202020204" pitchFamily="34" charset="0"/>
                        <a:buChar char="•"/>
                      </a:pPr>
                      <a:r>
                        <a:rPr lang="en-GB" sz="1400" noProof="0" dirty="0"/>
                        <a:t>Drug exposure similar to adults achieved with DTG among children aged 4 weeks to 6 years</a:t>
                      </a:r>
                    </a:p>
                    <a:p>
                      <a:pPr marL="171450" indent="-171450" algn="l">
                        <a:buFont typeface="Arial" panose="020B0604020202020204" pitchFamily="34" charset="0"/>
                        <a:buChar char="•"/>
                      </a:pPr>
                      <a:r>
                        <a:rPr lang="en-GB" sz="1400" noProof="0" dirty="0"/>
                        <a:t>pDTG was well tolerated and easily administered by participants and their families</a:t>
                      </a:r>
                    </a:p>
                    <a:p>
                      <a:pPr marL="171450" indent="-171450" algn="l">
                        <a:buFont typeface="Arial" panose="020B0604020202020204" pitchFamily="34" charset="0"/>
                        <a:buChar char="•"/>
                      </a:pPr>
                      <a:r>
                        <a:rPr lang="en-GB" sz="1400" noProof="0" dirty="0"/>
                        <a:t>75-89% of children had VL&lt;400</a:t>
                      </a:r>
                      <a:r>
                        <a:rPr lang="en-GB" sz="1400" baseline="0" noProof="0" dirty="0"/>
                        <a:t> c/ml at 24 weeks across age groups</a:t>
                      </a:r>
                      <a:endParaRPr lang="en-GB" sz="14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buFont typeface="Arial" panose="020B0604020202020204" pitchFamily="34" charset="0"/>
                        <a:buNone/>
                      </a:pPr>
                      <a:r>
                        <a:rPr lang="en-GB" sz="1400" noProof="0" dirty="0"/>
                        <a:t>Long-term safety and efficacy data pending for pDTG formulation</a:t>
                      </a:r>
                    </a:p>
                    <a:p>
                      <a:pPr marL="0" indent="0">
                        <a:buFont typeface="Arial" panose="020B0604020202020204" pitchFamily="34" charset="0"/>
                        <a:buNone/>
                      </a:pPr>
                      <a:endParaRPr lang="en-GB" sz="1400" noProof="0" dirty="0"/>
                    </a:p>
                    <a:p>
                      <a:pPr marL="0" indent="0">
                        <a:buFont typeface="Arial" panose="020B0604020202020204" pitchFamily="34" charset="0"/>
                        <a:buNone/>
                      </a:pPr>
                      <a:r>
                        <a:rPr lang="en-GB" sz="1400" noProof="0" dirty="0"/>
                        <a:t>Upcoming new study IMPAACT 2023: </a:t>
                      </a:r>
                      <a:r>
                        <a:rPr lang="en-GB" sz="1400" i="1" noProof="0" dirty="0"/>
                        <a:t>Phase 1 study of safety &amp; PK of DTG in neonates</a:t>
                      </a:r>
                      <a:r>
                        <a:rPr lang="en-GB" sz="1400" i="1" baseline="0" noProof="0" dirty="0"/>
                        <a:t> exposed to HIV-1</a:t>
                      </a:r>
                      <a:endParaRPr lang="en-GB" sz="1400" i="1"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61702798"/>
                  </a:ext>
                </a:extLst>
              </a:tr>
              <a:tr h="2303493">
                <a:tc>
                  <a:txBody>
                    <a:bodyPr/>
                    <a:lstStyle/>
                    <a:p>
                      <a:pPr algn="ctr"/>
                      <a:r>
                        <a:rPr lang="en-GB" sz="1800" b="1" noProof="0" dirty="0">
                          <a:hlinkClick r:id="rId3"/>
                        </a:rPr>
                        <a:t>ODYSSEY</a:t>
                      </a:r>
                      <a:endParaRPr lang="en-GB" sz="1800" b="1"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l"/>
                      <a:r>
                        <a:rPr lang="en-GB" sz="1400" noProof="0" dirty="0"/>
                        <a:t>A multicentre, randomised clinical trial to assess the efficacy and toxicity of dolutegravir plus two NRTI versus standard of care (SOC)</a:t>
                      </a:r>
                      <a:r>
                        <a:rPr lang="en-GB" sz="1400" baseline="0" noProof="0" dirty="0"/>
                        <a:t> </a:t>
                      </a:r>
                      <a:r>
                        <a:rPr lang="en-GB" sz="1400" noProof="0" dirty="0"/>
                        <a:t>among HIV-positive children and adolescents. Includes</a:t>
                      </a:r>
                      <a:r>
                        <a:rPr lang="en-GB" sz="1400" baseline="0" noProof="0" dirty="0"/>
                        <a:t> PK sub-studies on dosing, and DTG + RIF co-administration</a:t>
                      </a:r>
                      <a:endParaRPr lang="en-GB" sz="1400" noProof="0" dirty="0"/>
                    </a:p>
                    <a:p>
                      <a:pPr algn="l"/>
                      <a:r>
                        <a:rPr lang="en-GB" sz="1350" i="1" noProof="0" dirty="0"/>
                        <a:t>Sponsored by PENTA, with 700 people to be enrolled in 30 sites in Germany, Portugal,</a:t>
                      </a:r>
                      <a:r>
                        <a:rPr lang="en-GB" sz="1350" i="1" baseline="0" noProof="0" dirty="0"/>
                        <a:t> Spain, South Africa, Thailand, Uganda, UK, and Zimbabwe.</a:t>
                      </a:r>
                      <a:endParaRPr lang="en-GB" sz="1350" i="1"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285750" indent="-285750" algn="l">
                        <a:buFont typeface="Arial" charset="0"/>
                        <a:buChar char="•"/>
                      </a:pPr>
                      <a:r>
                        <a:rPr lang="en-GB" sz="1400" noProof="0" dirty="0"/>
                        <a:t>Informed use of DTG 50 mg for</a:t>
                      </a:r>
                      <a:r>
                        <a:rPr lang="en-GB" sz="1400" baseline="0" noProof="0" dirty="0"/>
                        <a:t> children ≥20 kg</a:t>
                      </a:r>
                    </a:p>
                    <a:p>
                      <a:pPr marL="285750" indent="-285750" algn="l">
                        <a:buFont typeface="Arial" charset="0"/>
                        <a:buChar char="•"/>
                      </a:pPr>
                      <a:r>
                        <a:rPr lang="en-GB" sz="1400" noProof="0" dirty="0"/>
                        <a:t>Confirmed safety and PK</a:t>
                      </a:r>
                      <a:r>
                        <a:rPr lang="en-GB" sz="1400" baseline="0" noProof="0" dirty="0"/>
                        <a:t> of DTG BID for children on TB treatment with RIF (ages 6-18y)</a:t>
                      </a:r>
                    </a:p>
                    <a:p>
                      <a:pPr marL="285750" marR="0" lvl="0" indent="-285750" algn="l" defTabSz="342900" rtl="0" eaLnBrk="1" fontAlgn="auto" latinLnBrk="0" hangingPunct="1">
                        <a:lnSpc>
                          <a:spcPct val="100000"/>
                        </a:lnSpc>
                        <a:spcBef>
                          <a:spcPts val="0"/>
                        </a:spcBef>
                        <a:spcAft>
                          <a:spcPts val="0"/>
                        </a:spcAft>
                        <a:buClrTx/>
                        <a:buSzTx/>
                        <a:buFont typeface="Arial" charset="0"/>
                        <a:buChar char="•"/>
                        <a:tabLst/>
                        <a:defRPr/>
                      </a:pPr>
                      <a:r>
                        <a:rPr lang="en-GB" sz="1400" b="0" i="0" u="none" strike="noStrike" baseline="0" noProof="0" dirty="0">
                          <a:latin typeface="+mn-lt"/>
                          <a:hlinkClick r:id="rId4"/>
                        </a:rPr>
                        <a:t>Recently shared clinical trial data at IAS 2021 </a:t>
                      </a:r>
                      <a:r>
                        <a:rPr lang="en-GB" sz="1400" b="0" i="0" u="none" strike="noStrike" baseline="0" noProof="0" dirty="0">
                          <a:latin typeface="+mn-lt"/>
                        </a:rPr>
                        <a:t>showed DTG-based regimens were superior to efavirenz (EFV) and (LPV/R)-based first-line (1L) and second-line (2L) treatment in children and adolescents</a:t>
                      </a:r>
                      <a:endParaRPr lang="en-GB" sz="1400" baseline="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lvl="0" indent="0">
                        <a:buFont typeface="Arial" panose="020B0604020202020204" pitchFamily="34" charset="0"/>
                        <a:buNone/>
                      </a:pPr>
                      <a:endParaRPr lang="en-GB" sz="1400" baseline="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84083163"/>
                  </a:ext>
                </a:extLst>
              </a:tr>
            </a:tbl>
          </a:graphicData>
        </a:graphic>
      </p:graphicFrame>
    </p:spTree>
    <p:extLst>
      <p:ext uri="{BB962C8B-B14F-4D97-AF65-F5344CB8AC3E}">
        <p14:creationId xmlns:p14="http://schemas.microsoft.com/office/powerpoint/2010/main" val="37887642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Frequently Asked Questions (FAQs) – pDTG Overview</a:t>
            </a:r>
          </a:p>
        </p:txBody>
      </p:sp>
      <p:sp>
        <p:nvSpPr>
          <p:cNvPr id="6" name="Rectangle 5">
            <a:extLst>
              <a:ext uri="{FF2B5EF4-FFF2-40B4-BE49-F238E27FC236}">
                <a16:creationId xmlns:a16="http://schemas.microsoft.com/office/drawing/2014/main" id="{8BA63418-F789-433E-8FC0-EE6C92A1AA68}"/>
              </a:ext>
            </a:extLst>
          </p:cNvPr>
          <p:cNvSpPr/>
          <p:nvPr/>
        </p:nvSpPr>
        <p:spPr>
          <a:xfrm>
            <a:off x="228600" y="1060174"/>
            <a:ext cx="8686800" cy="560566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R="0" lvl="0">
              <a:spcBef>
                <a:spcPts val="20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1. What is pDTG? </a:t>
            </a:r>
            <a:r>
              <a:rPr lang="en-GB" b="1" i="0" dirty="0">
                <a:solidFill>
                  <a:schemeClr val="tx2">
                    <a:lumMod val="50000"/>
                  </a:schemeClr>
                </a:solidFill>
                <a:effectLst/>
                <a:ea typeface="Calibri" panose="020F0502020204030204" pitchFamily="34" charset="0"/>
                <a:cs typeface="Times New Roman" panose="02020603050405020304" pitchFamily="18" charset="0"/>
              </a:rPr>
              <a:t> </a:t>
            </a:r>
            <a:endParaRPr lang="en-GB" b="1" i="1" dirty="0">
              <a:solidFill>
                <a:schemeClr val="tx2">
                  <a:lumMod val="50000"/>
                </a:schemeClr>
              </a:solidFill>
              <a:effectLst/>
              <a:ea typeface="Times New Roman" panose="02020603050405020304" pitchFamily="18" charset="0"/>
              <a:cs typeface="Times New Roman" panose="02020603050405020304" pitchFamily="18" charset="0"/>
            </a:endParaRPr>
          </a:p>
          <a:p>
            <a:pPr marL="685800" lvl="1">
              <a:spcBef>
                <a:spcPts val="0"/>
              </a:spcBef>
              <a:spcAft>
                <a:spcPts val="1200"/>
              </a:spcAft>
            </a:pPr>
            <a:r>
              <a:rPr lang="en-US" sz="1900" dirty="0">
                <a:solidFill>
                  <a:schemeClr val="tx1"/>
                </a:solidFill>
                <a:effectLst/>
                <a:ea typeface="Calibri" panose="020F0502020204030204" pitchFamily="34" charset="0"/>
                <a:cs typeface="Times New Roman" panose="02020603050405020304" pitchFamily="18" charset="0"/>
              </a:rPr>
              <a:t>Paediatric DTG 10 mg dispersible, scored tablets (pDTG) is a new generic formulation of DTG that is used as part of ART for CLHIV who are at least 4 weeks of age and weigh at least 3 and up to 20 kg. pDTG only has to be taken once daily and comes in a sweet, strawberry cream flavour</a:t>
            </a:r>
            <a:r>
              <a:rPr lang="en-GB" sz="1900" dirty="0">
                <a:solidFill>
                  <a:schemeClr val="tx1"/>
                </a:solidFill>
                <a:effectLst/>
                <a:ea typeface="Calibri" panose="020F0502020204030204" pitchFamily="34" charset="0"/>
                <a:cs typeface="Times New Roman" panose="02020603050405020304" pitchFamily="18" charset="0"/>
              </a:rPr>
              <a:t>.</a:t>
            </a:r>
          </a:p>
          <a:p>
            <a:pPr marR="0" lvl="0">
              <a:spcBef>
                <a:spcPts val="20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2. What are the benefits of pDTG? </a:t>
            </a:r>
          </a:p>
          <a:p>
            <a:pPr marL="685800" lvl="1">
              <a:spcBef>
                <a:spcPts val="0"/>
              </a:spcBef>
              <a:spcAft>
                <a:spcPts val="1200"/>
              </a:spcAft>
            </a:pPr>
            <a:r>
              <a:rPr lang="en-GB" sz="1900" dirty="0">
                <a:solidFill>
                  <a:schemeClr val="tx1"/>
                </a:solidFill>
                <a:effectLst/>
                <a:ea typeface="Calibri" panose="020F0502020204030204" pitchFamily="34" charset="0"/>
                <a:cs typeface="Times New Roman" panose="02020603050405020304" pitchFamily="18" charset="0"/>
              </a:rPr>
              <a:t>pDTG’s benefits include higher genetic barrier of resistance over NNRTIs, minimal side effects and drug interactions, simpler means of administration in comparison to LPV/r, improved adherence, and a more rapid achievement of viral load suppression. </a:t>
            </a:r>
          </a:p>
          <a:p>
            <a:pPr marR="0" lvl="0">
              <a:spcBef>
                <a:spcPts val="20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3. When is pDTG expected to be available? </a:t>
            </a:r>
          </a:p>
          <a:p>
            <a:pPr marL="685800" lvl="1">
              <a:spcBef>
                <a:spcPts val="0"/>
              </a:spcBef>
              <a:spcAft>
                <a:spcPts val="800"/>
              </a:spcAft>
            </a:pPr>
            <a:r>
              <a:rPr lang="en-US" sz="1900" dirty="0">
                <a:solidFill>
                  <a:schemeClr val="tx1"/>
                </a:solidFill>
                <a:effectLst/>
                <a:ea typeface="Calibri" panose="020F0502020204030204" pitchFamily="34" charset="0"/>
                <a:cs typeface="Times New Roman" panose="02020603050405020304" pitchFamily="18" charset="0"/>
              </a:rPr>
              <a:t>Two generic manufacturers, Viatris (formerly Mylan) and Macleods, have filed for regulatory approval of pDTG with the US FDA. Both Viatris and Macleods have received tentative US FDA approval. Based on this approval, procurement began and in-country delivery took place in early Q2 2021 for early adopter countries and continues to take place in Q3 2021 and beyond in all other countries that rely on Global Fund to Fight AIDS, Tuberculosis, and Malaria (Global Fund), PEPFAR, and domestic funding for ARV procurement</a:t>
            </a:r>
            <a:r>
              <a:rPr lang="en-GB" sz="1900" dirty="0">
                <a:solidFill>
                  <a:schemeClr val="tx1"/>
                </a:solidFill>
                <a:effectLst/>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27928205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Frequently Asked Questions (FAQs) – pDTG Advantages over LPV/r</a:t>
            </a:r>
          </a:p>
        </p:txBody>
      </p:sp>
      <p:sp>
        <p:nvSpPr>
          <p:cNvPr id="3" name="Rectangle 2">
            <a:extLst>
              <a:ext uri="{FF2B5EF4-FFF2-40B4-BE49-F238E27FC236}">
                <a16:creationId xmlns:a16="http://schemas.microsoft.com/office/drawing/2014/main" id="{7C5BC2F2-089A-49FF-90C1-88F40735F025}"/>
              </a:ext>
            </a:extLst>
          </p:cNvPr>
          <p:cNvSpPr/>
          <p:nvPr/>
        </p:nvSpPr>
        <p:spPr>
          <a:xfrm>
            <a:off x="228600" y="1170332"/>
            <a:ext cx="8686800" cy="526111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20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4. How does pDTG compare to LPV/r in terms of efficacy?</a:t>
            </a:r>
          </a:p>
          <a:p>
            <a:pPr lvl="1">
              <a:spcBef>
                <a:spcPts val="0"/>
              </a:spcBef>
              <a:spcAft>
                <a:spcPts val="1200"/>
              </a:spcAft>
            </a:pPr>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While there </a:t>
            </a:r>
            <a:r>
              <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have been studies comparing the efficacy of DTG to LPV/r in adults, </a:t>
            </a:r>
            <a:r>
              <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the ODYSSEY trial</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is the first trial to look at whether treatment combinations based on dolutegravir are effective and safe for children living with HIV (CLHIV). With </a:t>
            </a:r>
            <a:r>
              <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findings presented at IAS 2021</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ODYSSEY found that DTG-based regimens were superior to standard-of-care (SOC) treatment, including LPV/r-based regimens, in CLHIV who weighed between 3 and 14 kg. Children on DTG were approximately 11% less likely to experience treatment failure by 96 weeks than those on SOC regimens</a:t>
            </a:r>
            <a:r>
              <a:rPr lang="en-US" sz="1800" dirty="0">
                <a:solidFill>
                  <a:schemeClr val="tx1"/>
                </a:solidFill>
                <a:effectLst/>
                <a:ea typeface="Calibri" panose="020F0502020204030204" pitchFamily="34" charset="0"/>
                <a:cs typeface="Times New Roman" panose="02020603050405020304" pitchFamily="18" charset="0"/>
              </a:rPr>
              <a:t>.</a:t>
            </a:r>
            <a:endParaRPr lang="en-GB" sz="1800" dirty="0">
              <a:solidFill>
                <a:schemeClr val="tx1"/>
              </a:solidFill>
              <a:effectLst/>
              <a:ea typeface="Calibri" panose="020F0502020204030204" pitchFamily="34" charset="0"/>
              <a:cs typeface="Times New Roman" panose="02020603050405020304" pitchFamily="18" charset="0"/>
            </a:endParaRPr>
          </a:p>
          <a:p>
            <a:pPr>
              <a:spcBef>
                <a:spcPts val="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5. How does pDTG compare to LPV/r in terms of tolerability?</a:t>
            </a:r>
          </a:p>
          <a:p>
            <a:pPr lvl="1">
              <a:spcBef>
                <a:spcPts val="0"/>
              </a:spcBef>
              <a:spcAft>
                <a:spcPts val="0"/>
              </a:spcAft>
            </a:pPr>
            <a:r>
              <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pDTG has a better side-effect profile and improved tolerability over LPV/r, which has been associated with diarrhoea, hyperlipidaemia, and decreased bone density. </a:t>
            </a:r>
            <a:r>
              <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Side-effect data presented at IAS 2021 from </a:t>
            </a:r>
            <a:r>
              <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the ODYSSEY trial</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were reassuring. In particular, excessive weight gain was not seen with pDTG (as observed in some adult trials) and blood lipid values were lower than in the control arms. There was also no statistical difference in the rate of severe adverse events between the pDTG arm and SOC arm, reaffirming that pDTG is well-tolerated.</a:t>
            </a:r>
            <a:r>
              <a:rPr lang="en-US" sz="1800" dirty="0">
                <a:solidFill>
                  <a:schemeClr val="tx1"/>
                </a:solidFill>
                <a:effectLst/>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4813644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Frequently Asked Questions (FAQs) – pDTG Advantages over LPV/r</a:t>
            </a:r>
          </a:p>
        </p:txBody>
      </p:sp>
      <p:sp>
        <p:nvSpPr>
          <p:cNvPr id="4" name="Rectangle 3">
            <a:extLst>
              <a:ext uri="{FF2B5EF4-FFF2-40B4-BE49-F238E27FC236}">
                <a16:creationId xmlns:a16="http://schemas.microsoft.com/office/drawing/2014/main" id="{834A58FA-64B5-4E7E-BA60-336BFFCCC487}"/>
              </a:ext>
            </a:extLst>
          </p:cNvPr>
          <p:cNvSpPr/>
          <p:nvPr/>
        </p:nvSpPr>
        <p:spPr>
          <a:xfrm>
            <a:off x="228600" y="1113183"/>
            <a:ext cx="8686800" cy="294198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6. How does pDTG compare to LPV/r in terms of convenience?</a:t>
            </a:r>
          </a:p>
          <a:p>
            <a:pPr lvl="1">
              <a:spcBef>
                <a:spcPts val="0"/>
              </a:spcBef>
              <a:spcAft>
                <a:spcPts val="0"/>
              </a:spcAft>
            </a:pPr>
            <a:r>
              <a:rPr lang="en-GB" sz="1800" dirty="0">
                <a:solidFill>
                  <a:schemeClr val="tx1"/>
                </a:solidFill>
                <a:effectLst/>
                <a:ea typeface="Calibri" panose="020F0502020204030204" pitchFamily="34" charset="0"/>
                <a:cs typeface="Times New Roman" panose="02020603050405020304" pitchFamily="18" charset="0"/>
              </a:rPr>
              <a:t>pDTG is taken once daily, whereas LPV/r is taken twice daily. The pDTG dispersible tablet eases ingestion versus the LPV/r tablet and is easier to administer than pellet and granule formulations. The pDTG dispersible tablet, with its strawberry cream flavour when dispersed in water, is also more palatable in comparison to LPV/r’s bitter taste, bolstering adherence. </a:t>
            </a:r>
          </a:p>
          <a:p>
            <a:pPr lvl="1">
              <a:spcBef>
                <a:spcPts val="0"/>
              </a:spcBef>
              <a:spcAft>
                <a:spcPts val="0"/>
              </a:spcAft>
            </a:pPr>
            <a:endParaRPr lang="en-GB" sz="1800" dirty="0">
              <a:solidFill>
                <a:schemeClr val="tx1"/>
              </a:solidFill>
              <a:effectLst/>
              <a:ea typeface="Calibri" panose="020F0502020204030204" pitchFamily="34" charset="0"/>
              <a:cs typeface="Times New Roman" panose="02020603050405020304" pitchFamily="18" charset="0"/>
            </a:endParaRPr>
          </a:p>
          <a:p>
            <a:pPr>
              <a:spcBef>
                <a:spcPts val="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7. How does pDTG compare to LPV/r in terms of price?</a:t>
            </a:r>
          </a:p>
          <a:p>
            <a:pPr lvl="1">
              <a:spcBef>
                <a:spcPts val="0"/>
              </a:spcBef>
              <a:spcAft>
                <a:spcPts val="0"/>
              </a:spcAft>
            </a:pPr>
            <a:r>
              <a:rPr lang="en-GB" sz="1800" dirty="0">
                <a:solidFill>
                  <a:schemeClr val="tx1"/>
                </a:solidFill>
                <a:effectLst/>
                <a:ea typeface="Times New Roman" panose="02020603050405020304" pitchFamily="18" charset="0"/>
                <a:cs typeface="Times New Roman" panose="02020603050405020304" pitchFamily="18" charset="0"/>
              </a:rPr>
              <a:t>pDTG offers considerable cost savings over alternative formulations with the new price agreement with Viatris and Macleods resulting in a cost of </a:t>
            </a:r>
            <a:r>
              <a:rPr lang="en-GB" sz="1800" dirty="0">
                <a:solidFill>
                  <a:schemeClr val="tx1"/>
                </a:solidFill>
                <a:effectLst/>
                <a:ea typeface="Times New Roman" panose="02020603050405020304" pitchFamily="18" charset="0"/>
                <a:cs typeface="Times New Roman" panose="02020603050405020304" pitchFamily="18" charset="0"/>
                <a:hlinkClick r:id="rId2"/>
              </a:rPr>
              <a:t>$4.50/bottle of 90 tablets (Ex-Works).</a:t>
            </a:r>
            <a:r>
              <a:rPr lang="en-GB" sz="1800" dirty="0">
                <a:solidFill>
                  <a:schemeClr val="tx1"/>
                </a:solidFill>
                <a:effectLst/>
                <a:ea typeface="Times New Roman" panose="02020603050405020304" pitchFamily="18" charset="0"/>
                <a:cs typeface="Times New Roman" panose="02020603050405020304" pitchFamily="18" charset="0"/>
              </a:rPr>
              <a:t> For a child in the 10-13.9 kg weight band, the pppy cost for ABC+3TC+DTG (10 mg) is ~$117. </a:t>
            </a:r>
          </a:p>
        </p:txBody>
      </p:sp>
      <p:graphicFrame>
        <p:nvGraphicFramePr>
          <p:cNvPr id="5" name="Table 4">
            <a:extLst>
              <a:ext uri="{FF2B5EF4-FFF2-40B4-BE49-F238E27FC236}">
                <a16:creationId xmlns:a16="http://schemas.microsoft.com/office/drawing/2014/main" id="{427CF1DB-CFCF-4AFD-9D96-CA58344E425D}"/>
              </a:ext>
            </a:extLst>
          </p:cNvPr>
          <p:cNvGraphicFramePr>
            <a:graphicFrameLocks noGrp="1"/>
          </p:cNvGraphicFramePr>
          <p:nvPr>
            <p:extLst>
              <p:ext uri="{D42A27DB-BD31-4B8C-83A1-F6EECF244321}">
                <p14:modId xmlns:p14="http://schemas.microsoft.com/office/powerpoint/2010/main" val="1416265017"/>
              </p:ext>
            </p:extLst>
          </p:nvPr>
        </p:nvGraphicFramePr>
        <p:xfrm>
          <a:off x="543339" y="4693810"/>
          <a:ext cx="8057322" cy="1812840"/>
        </p:xfrm>
        <a:graphic>
          <a:graphicData uri="http://schemas.openxmlformats.org/drawingml/2006/table">
            <a:tbl>
              <a:tblPr firstRow="1" firstCol="1" bandRow="1">
                <a:tableStyleId>{5C22544A-7EE6-4342-B048-85BDC9FD1C3A}</a:tableStyleId>
              </a:tblPr>
              <a:tblGrid>
                <a:gridCol w="4557973">
                  <a:extLst>
                    <a:ext uri="{9D8B030D-6E8A-4147-A177-3AD203B41FA5}">
                      <a16:colId xmlns:a16="http://schemas.microsoft.com/office/drawing/2014/main" val="280435090"/>
                    </a:ext>
                  </a:extLst>
                </a:gridCol>
                <a:gridCol w="882188">
                  <a:extLst>
                    <a:ext uri="{9D8B030D-6E8A-4147-A177-3AD203B41FA5}">
                      <a16:colId xmlns:a16="http://schemas.microsoft.com/office/drawing/2014/main" val="2321609476"/>
                    </a:ext>
                  </a:extLst>
                </a:gridCol>
                <a:gridCol w="808674">
                  <a:extLst>
                    <a:ext uri="{9D8B030D-6E8A-4147-A177-3AD203B41FA5}">
                      <a16:colId xmlns:a16="http://schemas.microsoft.com/office/drawing/2014/main" val="2324035621"/>
                    </a:ext>
                  </a:extLst>
                </a:gridCol>
                <a:gridCol w="911595">
                  <a:extLst>
                    <a:ext uri="{9D8B030D-6E8A-4147-A177-3AD203B41FA5}">
                      <a16:colId xmlns:a16="http://schemas.microsoft.com/office/drawing/2014/main" val="2076098521"/>
                    </a:ext>
                  </a:extLst>
                </a:gridCol>
                <a:gridCol w="896892">
                  <a:extLst>
                    <a:ext uri="{9D8B030D-6E8A-4147-A177-3AD203B41FA5}">
                      <a16:colId xmlns:a16="http://schemas.microsoft.com/office/drawing/2014/main" val="1981353904"/>
                    </a:ext>
                  </a:extLst>
                </a:gridCol>
              </a:tblGrid>
              <a:tr h="396332">
                <a:tc>
                  <a:txBody>
                    <a:bodyPr/>
                    <a:lstStyle/>
                    <a:p>
                      <a:pPr marL="0" marR="0">
                        <a:lnSpc>
                          <a:spcPct val="107000"/>
                        </a:lnSpc>
                        <a:spcBef>
                          <a:spcPts val="0"/>
                        </a:spcBef>
                        <a:spcAft>
                          <a:spcPts val="0"/>
                        </a:spcAft>
                      </a:pPr>
                      <a:r>
                        <a:rPr lang="en-GB" sz="1300" dirty="0">
                          <a:effectLst/>
                        </a:rPr>
                        <a:t> Product </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tx2"/>
                    </a:solidFill>
                  </a:tcPr>
                </a:tc>
                <a:tc>
                  <a:txBody>
                    <a:bodyPr/>
                    <a:lstStyle/>
                    <a:p>
                      <a:pPr marL="0" marR="0" algn="ctr">
                        <a:lnSpc>
                          <a:spcPct val="107000"/>
                        </a:lnSpc>
                        <a:spcBef>
                          <a:spcPts val="0"/>
                        </a:spcBef>
                        <a:spcAft>
                          <a:spcPts val="0"/>
                        </a:spcAft>
                      </a:pPr>
                      <a:r>
                        <a:rPr lang="en-GB" sz="1300" dirty="0">
                          <a:effectLst/>
                        </a:rPr>
                        <a:t> 3-5.9 kg </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tx2"/>
                    </a:solidFill>
                  </a:tcPr>
                </a:tc>
                <a:tc>
                  <a:txBody>
                    <a:bodyPr/>
                    <a:lstStyle/>
                    <a:p>
                      <a:pPr marL="0" marR="0" algn="ctr">
                        <a:lnSpc>
                          <a:spcPct val="107000"/>
                        </a:lnSpc>
                        <a:spcBef>
                          <a:spcPts val="0"/>
                        </a:spcBef>
                        <a:spcAft>
                          <a:spcPts val="0"/>
                        </a:spcAft>
                      </a:pPr>
                      <a:r>
                        <a:rPr lang="en-GB" sz="1300" dirty="0">
                          <a:effectLst/>
                        </a:rPr>
                        <a:t> 6-9.9 kg </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tx2"/>
                    </a:solidFill>
                  </a:tcPr>
                </a:tc>
                <a:tc>
                  <a:txBody>
                    <a:bodyPr/>
                    <a:lstStyle/>
                    <a:p>
                      <a:pPr marL="0" marR="0" algn="ctr">
                        <a:lnSpc>
                          <a:spcPct val="107000"/>
                        </a:lnSpc>
                        <a:spcBef>
                          <a:spcPts val="0"/>
                        </a:spcBef>
                        <a:spcAft>
                          <a:spcPts val="0"/>
                        </a:spcAft>
                      </a:pPr>
                      <a:r>
                        <a:rPr lang="en-GB" sz="1300" dirty="0">
                          <a:effectLst/>
                        </a:rPr>
                        <a:t> 10-13.9 kg </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tx2"/>
                    </a:solidFill>
                  </a:tcPr>
                </a:tc>
                <a:tc>
                  <a:txBody>
                    <a:bodyPr/>
                    <a:lstStyle/>
                    <a:p>
                      <a:pPr marL="0" marR="0" algn="ctr">
                        <a:lnSpc>
                          <a:spcPct val="107000"/>
                        </a:lnSpc>
                        <a:spcBef>
                          <a:spcPts val="0"/>
                        </a:spcBef>
                        <a:spcAft>
                          <a:spcPts val="0"/>
                        </a:spcAft>
                      </a:pPr>
                      <a:r>
                        <a:rPr lang="en-GB" sz="1300" dirty="0">
                          <a:effectLst/>
                        </a:rPr>
                        <a:t> 14-19.9 kg </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tx2"/>
                    </a:solidFill>
                  </a:tcPr>
                </a:tc>
                <a:extLst>
                  <a:ext uri="{0D108BD9-81ED-4DB2-BD59-A6C34878D82A}">
                    <a16:rowId xmlns:a16="http://schemas.microsoft.com/office/drawing/2014/main" val="366606750"/>
                  </a:ext>
                </a:extLst>
              </a:tr>
              <a:tr h="354127">
                <a:tc>
                  <a:txBody>
                    <a:bodyPr/>
                    <a:lstStyle/>
                    <a:p>
                      <a:pPr marL="0" marR="0">
                        <a:lnSpc>
                          <a:spcPct val="107000"/>
                        </a:lnSpc>
                        <a:spcBef>
                          <a:spcPts val="0"/>
                        </a:spcBef>
                        <a:spcAft>
                          <a:spcPts val="0"/>
                        </a:spcAft>
                      </a:pPr>
                      <a:r>
                        <a:rPr lang="en-US" sz="1300" dirty="0">
                          <a:solidFill>
                            <a:schemeClr val="tx1"/>
                          </a:solidFill>
                          <a:effectLst/>
                        </a:rPr>
                        <a:t> ABC/3TC (120/60 mg Disp/Scored) + DTG (10 mg) Disp./Scored </a:t>
                      </a:r>
                      <a:endParaRPr lang="en-US" sz="13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5">
                        <a:lumMod val="20000"/>
                        <a:lumOff val="80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$49</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5">
                        <a:lumMod val="20000"/>
                        <a:lumOff val="80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$88</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5">
                        <a:lumMod val="20000"/>
                        <a:lumOff val="80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$117</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5">
                        <a:lumMod val="20000"/>
                        <a:lumOff val="80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$146</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5">
                        <a:lumMod val="20000"/>
                        <a:lumOff val="80000"/>
                      </a:schemeClr>
                    </a:solidFill>
                  </a:tcPr>
                </a:tc>
                <a:extLst>
                  <a:ext uri="{0D108BD9-81ED-4DB2-BD59-A6C34878D82A}">
                    <a16:rowId xmlns:a16="http://schemas.microsoft.com/office/drawing/2014/main" val="1877087039"/>
                  </a:ext>
                </a:extLst>
              </a:tr>
              <a:tr h="354127">
                <a:tc>
                  <a:txBody>
                    <a:bodyPr/>
                    <a:lstStyle/>
                    <a:p>
                      <a:pPr marL="0" marR="0">
                        <a:lnSpc>
                          <a:spcPct val="107000"/>
                        </a:lnSpc>
                        <a:spcBef>
                          <a:spcPts val="0"/>
                        </a:spcBef>
                        <a:spcAft>
                          <a:spcPts val="0"/>
                        </a:spcAft>
                      </a:pPr>
                      <a:r>
                        <a:rPr lang="en-US" sz="1300" dirty="0">
                          <a:solidFill>
                            <a:schemeClr val="tx1"/>
                          </a:solidFill>
                          <a:effectLst/>
                        </a:rPr>
                        <a:t> ABC/3TC/LPV/r (60/30/40/10 mg) '4-in-1' Granules in Capsules </a:t>
                      </a:r>
                      <a:endParaRPr lang="en-US" sz="13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$183</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$274</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$365</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$456</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extLst>
                  <a:ext uri="{0D108BD9-81ED-4DB2-BD59-A6C34878D82A}">
                    <a16:rowId xmlns:a16="http://schemas.microsoft.com/office/drawing/2014/main" val="249143991"/>
                  </a:ext>
                </a:extLst>
              </a:tr>
              <a:tr h="354127">
                <a:tc>
                  <a:txBody>
                    <a:bodyPr/>
                    <a:lstStyle/>
                    <a:p>
                      <a:pPr marL="0" marR="0">
                        <a:lnSpc>
                          <a:spcPct val="107000"/>
                        </a:lnSpc>
                        <a:spcBef>
                          <a:spcPts val="0"/>
                        </a:spcBef>
                        <a:spcAft>
                          <a:spcPts val="0"/>
                        </a:spcAft>
                      </a:pPr>
                      <a:r>
                        <a:rPr lang="en-US" sz="1300" dirty="0">
                          <a:solidFill>
                            <a:schemeClr val="tx1"/>
                          </a:solidFill>
                          <a:effectLst/>
                        </a:rPr>
                        <a:t> ABC/3TC (120/60 mg Disp/Scored) + LPV/r (40/10 mg) Pellets </a:t>
                      </a:r>
                      <a:endParaRPr lang="en-US" sz="13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9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$223</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9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$334</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9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$445</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9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$557</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95000"/>
                      </a:schemeClr>
                    </a:solidFill>
                  </a:tcPr>
                </a:tc>
                <a:extLst>
                  <a:ext uri="{0D108BD9-81ED-4DB2-BD59-A6C34878D82A}">
                    <a16:rowId xmlns:a16="http://schemas.microsoft.com/office/drawing/2014/main" val="2776255870"/>
                  </a:ext>
                </a:extLst>
              </a:tr>
              <a:tr h="354127">
                <a:tc>
                  <a:txBody>
                    <a:bodyPr/>
                    <a:lstStyle/>
                    <a:p>
                      <a:pPr marL="0" marR="0">
                        <a:lnSpc>
                          <a:spcPct val="107000"/>
                        </a:lnSpc>
                        <a:spcBef>
                          <a:spcPts val="0"/>
                        </a:spcBef>
                        <a:spcAft>
                          <a:spcPts val="0"/>
                        </a:spcAft>
                      </a:pPr>
                      <a:r>
                        <a:rPr lang="en-US" sz="1300" dirty="0">
                          <a:solidFill>
                            <a:schemeClr val="tx1"/>
                          </a:solidFill>
                          <a:effectLst/>
                        </a:rPr>
                        <a:t> ABC/3TC (120/60 mg Disp/Scored) + LPV/r (40/10 mg) Granules </a:t>
                      </a:r>
                      <a:endParaRPr lang="en-US" sz="13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$262</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$393</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$524</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ct val="107000"/>
                        </a:lnSpc>
                        <a:spcBef>
                          <a:spcPts val="0"/>
                        </a:spcBef>
                        <a:spcAft>
                          <a:spcPts val="0"/>
                        </a:spcAft>
                      </a:pPr>
                      <a:r>
                        <a:rPr lang="en-GB" sz="13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$655</a:t>
                      </a:r>
                      <a:r>
                        <a:rPr lang="en-GB" sz="13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85000"/>
                      </a:schemeClr>
                    </a:solidFill>
                  </a:tcPr>
                </a:tc>
                <a:extLst>
                  <a:ext uri="{0D108BD9-81ED-4DB2-BD59-A6C34878D82A}">
                    <a16:rowId xmlns:a16="http://schemas.microsoft.com/office/drawing/2014/main" val="626153580"/>
                  </a:ext>
                </a:extLst>
              </a:tr>
            </a:tbl>
          </a:graphicData>
        </a:graphic>
      </p:graphicFrame>
      <p:sp>
        <p:nvSpPr>
          <p:cNvPr id="6" name="Rectangle 1">
            <a:extLst>
              <a:ext uri="{FF2B5EF4-FFF2-40B4-BE49-F238E27FC236}">
                <a16:creationId xmlns:a16="http://schemas.microsoft.com/office/drawing/2014/main" id="{28F2014F-2CC3-4B5A-BF4D-4E46334224AF}"/>
              </a:ext>
            </a:extLst>
          </p:cNvPr>
          <p:cNvSpPr>
            <a:spLocks noChangeArrowheads="1"/>
          </p:cNvSpPr>
          <p:nvPr/>
        </p:nvSpPr>
        <p:spPr bwMode="auto">
          <a:xfrm>
            <a:off x="1793932" y="4355256"/>
            <a:ext cx="555613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6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Table 6</a:t>
            </a:r>
            <a:r>
              <a:rPr kumimoji="0" lang="en-GB" altLang="en-US"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Annual Cost of Treatment Comparison (USD, Ex-Works)*</a:t>
            </a:r>
            <a:endParaRPr kumimoji="0" lang="en-GB" altLang="en-US" sz="1050" b="0" i="0" u="none" strike="noStrike" cap="none" normalizeH="0" baseline="0" dirty="0">
              <a:ln>
                <a:noFill/>
              </a:ln>
              <a:solidFill>
                <a:schemeClr val="tx1"/>
              </a:solidFill>
              <a:effectLst/>
            </a:endParaRPr>
          </a:p>
        </p:txBody>
      </p:sp>
      <p:sp>
        <p:nvSpPr>
          <p:cNvPr id="7" name="TextBox 6">
            <a:extLst>
              <a:ext uri="{FF2B5EF4-FFF2-40B4-BE49-F238E27FC236}">
                <a16:creationId xmlns:a16="http://schemas.microsoft.com/office/drawing/2014/main" id="{A35EB3FF-E6A8-4585-AD09-3E4714BD6140}"/>
              </a:ext>
            </a:extLst>
          </p:cNvPr>
          <p:cNvSpPr txBox="1"/>
          <p:nvPr/>
        </p:nvSpPr>
        <p:spPr>
          <a:xfrm>
            <a:off x="543339" y="6506650"/>
            <a:ext cx="7951303" cy="276999"/>
          </a:xfrm>
          <a:prstGeom prst="rect">
            <a:avLst/>
          </a:prstGeom>
          <a:noFill/>
        </p:spPr>
        <p:txBody>
          <a:bodyPr wrap="square">
            <a:spAutoFit/>
          </a:bodyPr>
          <a:lstStyle/>
          <a:p>
            <a:r>
              <a:rPr lang="en-GB" sz="1200" i="1" dirty="0">
                <a:effectLst/>
                <a:latin typeface="Calibri" panose="020F0502020204030204" pitchFamily="34" charset="0"/>
                <a:ea typeface="Calibri" panose="020F0502020204030204" pitchFamily="34" charset="0"/>
                <a:cs typeface="Times New Roman" panose="02020603050405020304" pitchFamily="18" charset="0"/>
              </a:rPr>
              <a:t> *Based on global benchmark ARV prices as of November 2020 and published WHO dosing</a:t>
            </a:r>
            <a:endParaRPr lang="en-GB" sz="1200" dirty="0"/>
          </a:p>
        </p:txBody>
      </p:sp>
    </p:spTree>
    <p:extLst>
      <p:ext uri="{BB962C8B-B14F-4D97-AF65-F5344CB8AC3E}">
        <p14:creationId xmlns:p14="http://schemas.microsoft.com/office/powerpoint/2010/main" val="14518055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Frequently Asked Questions (FAQs) – pDTG Administration</a:t>
            </a:r>
          </a:p>
        </p:txBody>
      </p:sp>
      <p:sp>
        <p:nvSpPr>
          <p:cNvPr id="3" name="Rectangle 2">
            <a:extLst>
              <a:ext uri="{FF2B5EF4-FFF2-40B4-BE49-F238E27FC236}">
                <a16:creationId xmlns:a16="http://schemas.microsoft.com/office/drawing/2014/main" id="{7C5BC2F2-089A-49FF-90C1-88F40735F025}"/>
              </a:ext>
            </a:extLst>
          </p:cNvPr>
          <p:cNvSpPr/>
          <p:nvPr/>
        </p:nvSpPr>
        <p:spPr>
          <a:xfrm>
            <a:off x="112644" y="1044942"/>
            <a:ext cx="8918712" cy="552813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20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8. How should pDTG be administered?</a:t>
            </a:r>
          </a:p>
          <a:p>
            <a:pPr lvl="1">
              <a:spcBef>
                <a:spcPts val="0"/>
              </a:spcBef>
              <a:spcAft>
                <a:spcPts val="600"/>
              </a:spcAft>
            </a:pPr>
            <a:r>
              <a:rPr lang="en-US" sz="1600" dirty="0">
                <a:solidFill>
                  <a:schemeClr val="tx1"/>
                </a:solidFill>
                <a:effectLst/>
                <a:ea typeface="Calibri" panose="020F0502020204030204" pitchFamily="34" charset="0"/>
                <a:cs typeface="Times New Roman" panose="02020603050405020304" pitchFamily="18" charset="0"/>
              </a:rPr>
              <a:t>Dispersible formulations allow pDTG to be easily administered to children by dispersing the medication in a small volume of water to drink, rather than having to swallow multiple pills, pellets, or granules. . Caregivers should be guided to add the recommended dose of pDTG to 5 mL [1 teaspoon] (if using 0.5 or 1.5 tablets) or 10 mL [2 teaspoons] (if using 2 or 2.5 tablets) of clean water, stir until the tablet(s) disintegrates, and administer to the child. If the tablet(s) are not dissolving (i.e., lumping), stir the solution while slowly adding additional water until they dissolve (the tablet(s) may also be crushed and then stirred to aid in dissolution). If any medicine remains in the cup after administering the solution, caregivers should add an additional 5 mL (1 teaspoon) of water to the cup, swirl, and give it to the child. This is to ensure that the child is getting the full dose. Repeat again if any medicine still remains in the cup. The child should ideally drink all the water straight away or within a maximum of 30 minutes.</a:t>
            </a:r>
            <a:endParaRPr lang="en-GB" sz="1600" dirty="0">
              <a:solidFill>
                <a:schemeClr val="tx1"/>
              </a:solidFill>
              <a:effectLst/>
              <a:ea typeface="Calibri" panose="020F0502020204030204" pitchFamily="34" charset="0"/>
              <a:cs typeface="Times New Roman" panose="02020603050405020304" pitchFamily="18" charset="0"/>
            </a:endParaRPr>
          </a:p>
          <a:p>
            <a:pPr>
              <a:spcBef>
                <a:spcPts val="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9. Can ABC/3TC 120/60 mg dispersible tablet (or other dispersible backbones) and pDTG be dispersed and administered simultaneously in the same solution?</a:t>
            </a:r>
          </a:p>
          <a:p>
            <a:pPr lvl="1">
              <a:spcBef>
                <a:spcPts val="0"/>
              </a:spcBef>
              <a:spcAft>
                <a:spcPts val="600"/>
              </a:spcAft>
            </a:pPr>
            <a:r>
              <a:rPr lang="en-US" sz="1600" dirty="0">
                <a:solidFill>
                  <a:schemeClr val="tx1"/>
                </a:solidFill>
                <a:effectLst/>
                <a:ea typeface="Times New Roman" panose="02020603050405020304" pitchFamily="18" charset="0"/>
                <a:cs typeface="Times New Roman" panose="02020603050405020304" pitchFamily="18" charset="0"/>
              </a:rPr>
              <a:t>Yes, pDTG can be dispersed and administered in the same solution of clean water as ABC/3TC 120/60 mg DTs. Follow weight-based dosing guidelines for both pDTG and ABC/3TC 120/60 mg to determine the correct number of pills of each medicine to give to the child. When co-administering pDTG with ABC/3TC 120/60 mg DTs, use between 10-20 mL (2-4 teaspoons). Follow the same administration steps in FAQ #8 to make sure the child receives the full dose. In all dosing scenarios, it is important to make sure all tablets are properly dissolved, while still keeping in mind that large volumes of water should be avoided as it will be difficult to ensure the entire dose is consumed and may lead to spillage.</a:t>
            </a:r>
            <a:endParaRPr lang="en-GB" sz="1600" dirty="0">
              <a:solidFill>
                <a:schemeClr val="tx1"/>
              </a:solidFill>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26194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Frequently Asked Questions (FAQs) – pDTG Administration</a:t>
            </a:r>
          </a:p>
        </p:txBody>
      </p:sp>
      <p:sp>
        <p:nvSpPr>
          <p:cNvPr id="3" name="Rectangle 2">
            <a:extLst>
              <a:ext uri="{FF2B5EF4-FFF2-40B4-BE49-F238E27FC236}">
                <a16:creationId xmlns:a16="http://schemas.microsoft.com/office/drawing/2014/main" id="{7C5BC2F2-089A-49FF-90C1-88F40735F025}"/>
              </a:ext>
            </a:extLst>
          </p:cNvPr>
          <p:cNvSpPr/>
          <p:nvPr/>
        </p:nvSpPr>
        <p:spPr>
          <a:xfrm>
            <a:off x="132523" y="1113182"/>
            <a:ext cx="8918712" cy="420093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10. Can pDTG be dispersed and administered in liquids other than water (such as juice or breast milk) or in food (such as yoghurt or porridge)?</a:t>
            </a:r>
          </a:p>
          <a:p>
            <a:pPr lvl="1">
              <a:spcBef>
                <a:spcPts val="0"/>
              </a:spcBef>
              <a:spcAft>
                <a:spcPts val="600"/>
              </a:spcAft>
            </a:pPr>
            <a:r>
              <a:rPr lang="en-US" sz="1800" dirty="0">
                <a:solidFill>
                  <a:schemeClr val="tx1"/>
                </a:solidFill>
                <a:effectLst/>
                <a:ea typeface="Calibri" panose="020F0502020204030204" pitchFamily="34" charset="0"/>
                <a:cs typeface="Times New Roman" panose="02020603050405020304" pitchFamily="18" charset="0"/>
              </a:rPr>
              <a:t>Ideally, pDTG should be dispersed in clean water. However, if a child is unable to take pDTG in water, it may be reasonable to mix pDTG (and ABC/3TC) with other age-appropriate liquids such as juice or breast milk or foods such as yoghurt or porridge. If needed when disbursing in food, the pDTG (and ABC/3TC) tablet can be crushed to aid in mixing. Finally, if using other liquids or foods for administration, follow the same volume recommendations as mentioned in FAQ #8 and #9 to ensure the child takes the full dose of medicine</a:t>
            </a:r>
            <a:br>
              <a:rPr lang="en-US" sz="1800" dirty="0">
                <a:solidFill>
                  <a:schemeClr val="tx1"/>
                </a:solidFill>
                <a:effectLst/>
                <a:highlight>
                  <a:srgbClr val="FFFF00"/>
                </a:highlight>
                <a:ea typeface="Calibri" panose="020F0502020204030204" pitchFamily="34" charset="0"/>
                <a:cs typeface="Times New Roman" panose="02020603050405020304" pitchFamily="18" charset="0"/>
              </a:rPr>
            </a:br>
            <a:endParaRPr lang="en-GB" sz="1800" dirty="0">
              <a:solidFill>
                <a:schemeClr val="tx1"/>
              </a:solidFill>
              <a:effectLst/>
              <a:ea typeface="Calibri" panose="020F0502020204030204" pitchFamily="34" charset="0"/>
              <a:cs typeface="Times New Roman" panose="02020603050405020304" pitchFamily="18" charset="0"/>
            </a:endParaRPr>
          </a:p>
          <a:p>
            <a:pPr>
              <a:spcBef>
                <a:spcPts val="0"/>
              </a:spcBef>
              <a:spcAft>
                <a:spcPts val="60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11. Over how many minutes should a caregiver be advised to have their child swallow the pDTG solution (i.e., if it cannot be swallowed all at once)?</a:t>
            </a:r>
          </a:p>
          <a:p>
            <a:pPr lvl="1">
              <a:spcBef>
                <a:spcPts val="0"/>
              </a:spcBef>
              <a:spcAft>
                <a:spcPts val="0"/>
              </a:spcAft>
            </a:pPr>
            <a:r>
              <a:rPr lang="en-GB" sz="1800" dirty="0">
                <a:solidFill>
                  <a:schemeClr val="tx1"/>
                </a:solidFill>
                <a:effectLst/>
                <a:ea typeface="Times New Roman" panose="02020603050405020304" pitchFamily="18" charset="0"/>
                <a:cs typeface="Times New Roman" panose="02020603050405020304" pitchFamily="18" charset="0"/>
              </a:rPr>
              <a:t>Caregivers should be advised that children should either drink the solution straight away or within 30 minutes. </a:t>
            </a:r>
          </a:p>
        </p:txBody>
      </p:sp>
    </p:spTree>
    <p:extLst>
      <p:ext uri="{BB962C8B-B14F-4D97-AF65-F5344CB8AC3E}">
        <p14:creationId xmlns:p14="http://schemas.microsoft.com/office/powerpoint/2010/main" val="2324761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9C5F5-C074-4BCB-A71C-512B5C2EF777}"/>
              </a:ext>
            </a:extLst>
          </p:cNvPr>
          <p:cNvSpPr>
            <a:spLocks noGrp="1"/>
          </p:cNvSpPr>
          <p:nvPr>
            <p:ph type="title"/>
          </p:nvPr>
        </p:nvSpPr>
        <p:spPr/>
        <p:txBody>
          <a:bodyPr/>
          <a:lstStyle/>
          <a:p>
            <a:r>
              <a:rPr lang="en-GB" b="1" dirty="0"/>
              <a:t>Curriculum Overview</a:t>
            </a:r>
          </a:p>
        </p:txBody>
      </p:sp>
      <p:sp>
        <p:nvSpPr>
          <p:cNvPr id="6" name="KMA6C131B">
            <a:extLst>
              <a:ext uri="{FF2B5EF4-FFF2-40B4-BE49-F238E27FC236}">
                <a16:creationId xmlns:a16="http://schemas.microsoft.com/office/drawing/2014/main" id="{E68DF5BD-6E99-4E1E-86C0-EC40BFC3C9FD}"/>
              </a:ext>
            </a:extLst>
          </p:cNvPr>
          <p:cNvSpPr>
            <a:spLocks noChangeArrowheads="1"/>
          </p:cNvSpPr>
          <p:nvPr>
            <p:custDataLst>
              <p:tags r:id="rId1"/>
            </p:custDataLst>
          </p:nvPr>
        </p:nvSpPr>
        <p:spPr bwMode="auto">
          <a:xfrm>
            <a:off x="861388" y="1141304"/>
            <a:ext cx="8054012" cy="5294079"/>
          </a:xfrm>
          <a:prstGeom prst="rect">
            <a:avLst/>
          </a:prstGeom>
          <a:noFill/>
          <a:ln w="9525" algn="ctr">
            <a:noFill/>
            <a:miter lim="800000"/>
            <a:headEnd/>
            <a:tailEnd/>
          </a:ln>
        </p:spPr>
        <p:txBody>
          <a:bodyPr wrap="square" lIns="46800" tIns="46800" rIns="46800" bIns="46800">
            <a:spAutoFit/>
          </a:bodyPr>
          <a:lstStyle/>
          <a:p>
            <a:pPr marL="338138" indent="-338138" defTabSz="981075" eaLnBrk="0" hangingPunct="0">
              <a:lnSpc>
                <a:spcPct val="150000"/>
              </a:lnSpc>
              <a:spcBef>
                <a:spcPct val="40000"/>
              </a:spcBef>
              <a:buClr>
                <a:schemeClr val="tx1"/>
              </a:buClr>
              <a:buFont typeface="Verdana" pitchFamily="34" charset="0"/>
              <a:buChar char="•"/>
            </a:pPr>
            <a:r>
              <a:rPr lang="en-GB" dirty="0">
                <a:latin typeface="Calibri" panose="020F0502020204030204" pitchFamily="34" charset="0"/>
                <a:cs typeface="Arial" panose="020B0604020202020204" pitchFamily="34" charset="0"/>
              </a:rPr>
              <a:t>Overview of DTG </a:t>
            </a:r>
          </a:p>
          <a:p>
            <a:pPr marL="338138" indent="-338138" defTabSz="981075" eaLnBrk="0" hangingPunct="0">
              <a:lnSpc>
                <a:spcPct val="150000"/>
              </a:lnSpc>
              <a:spcBef>
                <a:spcPct val="40000"/>
              </a:spcBef>
              <a:buClr>
                <a:schemeClr val="tx1"/>
              </a:buClr>
              <a:buFont typeface="Verdana" pitchFamily="34" charset="0"/>
              <a:buChar char="•"/>
            </a:pPr>
            <a:r>
              <a:rPr lang="en-GB" dirty="0">
                <a:latin typeface="Calibri" panose="020F0502020204030204" pitchFamily="34" charset="0"/>
                <a:cs typeface="Arial" panose="020B0604020202020204" pitchFamily="34" charset="0"/>
              </a:rPr>
              <a:t>Paediatric DTG Overview &amp; Benefits </a:t>
            </a:r>
          </a:p>
          <a:p>
            <a:pPr marL="338138" indent="-338138" defTabSz="981075" eaLnBrk="0" hangingPunct="0">
              <a:lnSpc>
                <a:spcPct val="150000"/>
              </a:lnSpc>
              <a:spcBef>
                <a:spcPct val="40000"/>
              </a:spcBef>
              <a:buClr>
                <a:schemeClr val="tx1"/>
              </a:buClr>
              <a:buFont typeface="Verdana" pitchFamily="34" charset="0"/>
              <a:buChar char="•"/>
            </a:pPr>
            <a:r>
              <a:rPr lang="en-GB" dirty="0">
                <a:latin typeface="Calibri" panose="020F0502020204030204" pitchFamily="34" charset="0"/>
                <a:cs typeface="Arial" panose="020B0604020202020204" pitchFamily="34" charset="0"/>
              </a:rPr>
              <a:t>WHO Guidelines on Paediatric DTG</a:t>
            </a:r>
          </a:p>
          <a:p>
            <a:pPr marL="338138" indent="-338138" defTabSz="981075" eaLnBrk="0" hangingPunct="0">
              <a:lnSpc>
                <a:spcPct val="150000"/>
              </a:lnSpc>
              <a:spcBef>
                <a:spcPct val="40000"/>
              </a:spcBef>
              <a:buClr>
                <a:schemeClr val="tx1"/>
              </a:buClr>
              <a:buFont typeface="Verdana" pitchFamily="34" charset="0"/>
              <a:buChar char="•"/>
            </a:pPr>
            <a:r>
              <a:rPr lang="en-GB" dirty="0">
                <a:latin typeface="Calibri" panose="020F0502020204030204" pitchFamily="34" charset="0"/>
                <a:cs typeface="Arial" panose="020B0604020202020204" pitchFamily="34" charset="0"/>
              </a:rPr>
              <a:t>Transition &amp; Implementation Considerations </a:t>
            </a:r>
          </a:p>
          <a:p>
            <a:pPr marL="338138" indent="-338138" defTabSz="981075" eaLnBrk="0" hangingPunct="0">
              <a:lnSpc>
                <a:spcPct val="150000"/>
              </a:lnSpc>
              <a:spcBef>
                <a:spcPct val="40000"/>
              </a:spcBef>
              <a:buClr>
                <a:schemeClr val="tx1"/>
              </a:buClr>
              <a:buFont typeface="Verdana" pitchFamily="34" charset="0"/>
              <a:buChar char="•"/>
            </a:pPr>
            <a:r>
              <a:rPr lang="en-GB" dirty="0">
                <a:latin typeface="Calibri" panose="020F0502020204030204" pitchFamily="34" charset="0"/>
                <a:cs typeface="Arial" panose="020B0604020202020204" pitchFamily="34" charset="0"/>
              </a:rPr>
              <a:t>Paediatric DTG Administration Best Practices </a:t>
            </a:r>
          </a:p>
          <a:p>
            <a:pPr marL="338138" indent="-338138" defTabSz="981075" eaLnBrk="0" hangingPunct="0">
              <a:lnSpc>
                <a:spcPct val="150000"/>
              </a:lnSpc>
              <a:spcBef>
                <a:spcPct val="40000"/>
              </a:spcBef>
              <a:buClr>
                <a:schemeClr val="tx1"/>
              </a:buClr>
              <a:buFont typeface="Verdana" pitchFamily="34" charset="0"/>
              <a:buChar char="•"/>
            </a:pPr>
            <a:r>
              <a:rPr lang="en-GB" dirty="0">
                <a:latin typeface="Calibri" panose="020F0502020204030204" pitchFamily="34" charset="0"/>
                <a:cs typeface="Arial" panose="020B0604020202020204" pitchFamily="34" charset="0"/>
              </a:rPr>
              <a:t>Use in Special Populations &amp; Drug-Drug Interactions</a:t>
            </a:r>
          </a:p>
          <a:p>
            <a:pPr marL="338138" indent="-338138" defTabSz="981075" eaLnBrk="0" hangingPunct="0">
              <a:lnSpc>
                <a:spcPct val="150000"/>
              </a:lnSpc>
              <a:spcBef>
                <a:spcPct val="40000"/>
              </a:spcBef>
              <a:buClr>
                <a:schemeClr val="tx1"/>
              </a:buClr>
              <a:buFont typeface="Verdana" pitchFamily="34" charset="0"/>
              <a:buChar char="•"/>
            </a:pPr>
            <a:r>
              <a:rPr lang="en-GB" dirty="0">
                <a:latin typeface="Calibri" panose="020F0502020204030204" pitchFamily="34" charset="0"/>
                <a:cs typeface="Arial" panose="020B0604020202020204" pitchFamily="34" charset="0"/>
              </a:rPr>
              <a:t>Side Effects</a:t>
            </a:r>
          </a:p>
          <a:p>
            <a:pPr marL="338138" indent="-338138" defTabSz="981075" eaLnBrk="0" hangingPunct="0">
              <a:lnSpc>
                <a:spcPct val="150000"/>
              </a:lnSpc>
              <a:spcBef>
                <a:spcPct val="40000"/>
              </a:spcBef>
              <a:buClr>
                <a:schemeClr val="tx1"/>
              </a:buClr>
              <a:buFont typeface="Verdana" pitchFamily="34" charset="0"/>
              <a:buChar char="•"/>
            </a:pPr>
            <a:r>
              <a:rPr lang="en-GB" dirty="0">
                <a:latin typeface="Calibri" panose="020F0502020204030204" pitchFamily="34" charset="0"/>
                <a:cs typeface="Arial" panose="020B0604020202020204" pitchFamily="34" charset="0"/>
              </a:rPr>
              <a:t>Overview of Clinical Trials &amp; Research To Date</a:t>
            </a:r>
          </a:p>
          <a:p>
            <a:pPr marL="338138" indent="-338138" defTabSz="981075" eaLnBrk="0" hangingPunct="0">
              <a:lnSpc>
                <a:spcPct val="150000"/>
              </a:lnSpc>
              <a:spcBef>
                <a:spcPct val="40000"/>
              </a:spcBef>
              <a:buClr>
                <a:schemeClr val="tx1"/>
              </a:buClr>
              <a:buFont typeface="Verdana" pitchFamily="34" charset="0"/>
              <a:buChar char="•"/>
            </a:pPr>
            <a:r>
              <a:rPr lang="en-GB" dirty="0">
                <a:latin typeface="Calibri" panose="020F0502020204030204" pitchFamily="34" charset="0"/>
                <a:cs typeface="Arial" panose="020B0604020202020204" pitchFamily="34" charset="0"/>
              </a:rPr>
              <a:t>Frequently Asked Questions (FAQs)</a:t>
            </a:r>
          </a:p>
        </p:txBody>
      </p:sp>
    </p:spTree>
    <p:extLst>
      <p:ext uri="{BB962C8B-B14F-4D97-AF65-F5344CB8AC3E}">
        <p14:creationId xmlns:p14="http://schemas.microsoft.com/office/powerpoint/2010/main" val="14019527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Frequently Asked Questions (FAQs) – pDTG Side Effects and Special Populations</a:t>
            </a:r>
          </a:p>
        </p:txBody>
      </p:sp>
      <p:sp>
        <p:nvSpPr>
          <p:cNvPr id="3" name="Rectangle 2">
            <a:extLst>
              <a:ext uri="{FF2B5EF4-FFF2-40B4-BE49-F238E27FC236}">
                <a16:creationId xmlns:a16="http://schemas.microsoft.com/office/drawing/2014/main" id="{7C5BC2F2-089A-49FF-90C1-88F40735F025}"/>
              </a:ext>
            </a:extLst>
          </p:cNvPr>
          <p:cNvSpPr/>
          <p:nvPr/>
        </p:nvSpPr>
        <p:spPr>
          <a:xfrm>
            <a:off x="132523" y="1113182"/>
            <a:ext cx="8918712" cy="544664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12. What are the side effects associated with pDTG?</a:t>
            </a:r>
          </a:p>
          <a:p>
            <a:pPr lvl="1">
              <a:spcBef>
                <a:spcPts val="0"/>
              </a:spcBef>
              <a:spcAft>
                <a:spcPts val="600"/>
              </a:spcAft>
            </a:pPr>
            <a:r>
              <a:rPr lang="en-GB"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Clinical studies (such as IMPAACT P1093), in which no participant permanently discontinued pDTG due to adverse events, suggest DTG is well tolerated in CLHIV. Events identified were attributed to the ARVs used in combination with DTG. As with all ARVs, it is possible to have side effects when taking pDTG, but side effects with pDTG are rare. pDTG may cause insomnia, fatigue, and headache. While weight gain has been a common side effect of DTG 50 mg in adults. Findings from </a:t>
            </a:r>
            <a:r>
              <a:rPr lang="en-GB" sz="16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the ODYSSEY trial</a:t>
            </a:r>
            <a:r>
              <a:rPr lang="en-GB" sz="1600" dirty="0">
                <a:effectLst/>
                <a:latin typeface="Calibri" panose="020F0502020204030204" pitchFamily="34" charset="0"/>
                <a:ea typeface="Calibri" panose="020F0502020204030204" pitchFamily="34" charset="0"/>
                <a:cs typeface="Times New Roman" panose="02020603050405020304" pitchFamily="18" charset="0"/>
              </a:rPr>
              <a:t> </a:t>
            </a:r>
            <a:r>
              <a:rPr lang="en-GB"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presented at IAS 2021 found no cases of excessive weight gain in children. Though there is no current evidence to suggest a problem with weight gain in children, it still must be monitored regularly. Incidence of high blood sugar following DTG has also been reported in ART-experienced adults. Related symptoms such as polyuria and polydipsia should also be monitored routinely. It is important to report all side effects and adverse events to national pharmacovigilance units</a:t>
            </a:r>
            <a:r>
              <a:rPr lang="en-GB" sz="1600" dirty="0">
                <a:solidFill>
                  <a:schemeClr val="tx2">
                    <a:lumMod val="50000"/>
                  </a:schemeClr>
                </a:solidFill>
                <a:effectLst/>
                <a:ea typeface="Calibri" panose="020F0502020204030204" pitchFamily="34" charset="0"/>
                <a:cs typeface="Times New Roman" panose="02020603050405020304" pitchFamily="18" charset="0"/>
              </a:rPr>
              <a:t>. </a:t>
            </a:r>
            <a:endParaRPr lang="en-GB" sz="1600" dirty="0">
              <a:solidFill>
                <a:schemeClr val="tx1"/>
              </a:solidFill>
              <a:effectLst/>
              <a:ea typeface="Calibri" panose="020F0502020204030204" pitchFamily="34" charset="0"/>
              <a:cs typeface="Times New Roman" panose="02020603050405020304" pitchFamily="18" charset="0"/>
            </a:endParaRPr>
          </a:p>
          <a:p>
            <a:pPr>
              <a:spcBef>
                <a:spcPts val="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13. How should pDTG be used in CLHIV with TB?</a:t>
            </a:r>
          </a:p>
          <a:p>
            <a:pPr lvl="1">
              <a:spcBef>
                <a:spcPts val="0"/>
              </a:spcBef>
              <a:spcAft>
                <a:spcPts val="0"/>
              </a:spcAft>
            </a:pPr>
            <a:r>
              <a:rPr lang="en-US" sz="1600" dirty="0">
                <a:solidFill>
                  <a:schemeClr val="tx2">
                    <a:lumMod val="50000"/>
                  </a:schemeClr>
                </a:solidFill>
                <a:effectLst/>
                <a:ea typeface="Times New Roman" panose="02020603050405020304" pitchFamily="18" charset="0"/>
                <a:cs typeface="Times New Roman" panose="02020603050405020304" pitchFamily="18" charset="0"/>
              </a:rPr>
              <a:t>DTG interacts with the TB medicine RIF such that DTG levels in the blood are reduced. Children receiving TB treatment with RIF should have their daily standard dose of pDTG doubled for the duration of TB treatment (i.e., they should be given their daily standard dose of pDTG twice a day – one dose in the morning and one dose in the evening). This has been evaluated in the ongoing ODYSSEY trial with the 50 mg film tablet formulation and demonstrated to be safe in CLHIV more than 6 years of age and over 20 kg. The treatment of CLHIV less than 6 years of age on RIF should reflect a country’s national guidance. Further, caregivers should follow local guidelines on when to switch back to standard once daily doses after a child completes TB therapy.</a:t>
            </a:r>
            <a:endParaRPr lang="en-GB" sz="1600" dirty="0">
              <a:solidFill>
                <a:schemeClr val="tx2">
                  <a:lumMod val="50000"/>
                </a:schemeClr>
              </a:solidFill>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202828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Frequently Asked Questions (FAQs) – Transitioning to pDTG</a:t>
            </a:r>
          </a:p>
        </p:txBody>
      </p:sp>
      <p:sp>
        <p:nvSpPr>
          <p:cNvPr id="3" name="Rectangle 2">
            <a:extLst>
              <a:ext uri="{FF2B5EF4-FFF2-40B4-BE49-F238E27FC236}">
                <a16:creationId xmlns:a16="http://schemas.microsoft.com/office/drawing/2014/main" id="{7C5BC2F2-089A-49FF-90C1-88F40735F025}"/>
              </a:ext>
            </a:extLst>
          </p:cNvPr>
          <p:cNvSpPr/>
          <p:nvPr/>
        </p:nvSpPr>
        <p:spPr>
          <a:xfrm>
            <a:off x="112644" y="1030355"/>
            <a:ext cx="8918712" cy="555597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14. Should children who are stable on other regimens be transitioned to pDTG? </a:t>
            </a:r>
            <a:r>
              <a:rPr lang="en-US" b="1" i="1" dirty="0">
                <a:solidFill>
                  <a:schemeClr val="tx2">
                    <a:lumMod val="50000"/>
                  </a:schemeClr>
                </a:solidFill>
                <a:effectLst/>
                <a:ea typeface="Times New Roman" panose="02020603050405020304" pitchFamily="18" charset="0"/>
                <a:cs typeface="Times New Roman" panose="02020603050405020304" pitchFamily="18" charset="0"/>
              </a:rPr>
              <a:t>Should children who are unstable on other regimens be transitioned to DTG?</a:t>
            </a:r>
            <a:r>
              <a:rPr lang="en-GB" b="1" i="1" dirty="0">
                <a:solidFill>
                  <a:schemeClr val="tx2">
                    <a:lumMod val="50000"/>
                  </a:schemeClr>
                </a:solidFill>
                <a:effectLst/>
                <a:ea typeface="Times New Roman" panose="02020603050405020304" pitchFamily="18" charset="0"/>
                <a:cs typeface="Times New Roman" panose="02020603050405020304" pitchFamily="18" charset="0"/>
              </a:rPr>
              <a:t> </a:t>
            </a:r>
          </a:p>
          <a:p>
            <a:pPr lvl="1">
              <a:spcBef>
                <a:spcPts val="0"/>
              </a:spcBef>
              <a:spcAft>
                <a:spcPts val="600"/>
              </a:spcAft>
            </a:pPr>
            <a:r>
              <a:rPr lang="en-GB"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Given the significant benefits of pDTG highlighted in this document, the WHO recommends that all existing virally suppressed children over 4 weeks of age and who weigh 3 to &lt;20 kg be transitioned to pDTG. While some children may be stable on their current regimen, pDTG’s substantial clinical and administrative benefits over other existing regimens mandates stable children be transitioned to pDTG (in the absence of any known contraindications).</a:t>
            </a:r>
            <a:br>
              <a:rPr lang="en-GB"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br>
            <a:br>
              <a:rPr lang="en-GB"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br>
            <a:r>
              <a:rPr lang="en-GB"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Similarly, children over 4 weeks of age and who weigh 3 to &lt;20 kg who are unstable on their current regimen should be transitioned to pDTG. pDTG is recommended as part of second-line and third-line regimens and thus children with elevated viral loads can be safely transitioned to pDTG. </a:t>
            </a:r>
            <a:r>
              <a:rPr lang="en-US"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pDTG is recommended as part of second-line and third-line regimens and thus children with elevated viral loads can be safely transitioned to pDTG. As noted in FAQ #15, adherence counselling and assessment of resistance to partner drugs in patients’ current regimen should be conducted to maximize their chance of success on their new regimen</a:t>
            </a:r>
            <a:r>
              <a:rPr lang="en-GB"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lang="en-GB" dirty="0">
              <a:solidFill>
                <a:schemeClr val="tx1"/>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18378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Frequently Asked Questions (FAQs) – Transitioning to pDTG</a:t>
            </a:r>
          </a:p>
        </p:txBody>
      </p:sp>
      <p:sp>
        <p:nvSpPr>
          <p:cNvPr id="3" name="Rectangle 2">
            <a:extLst>
              <a:ext uri="{FF2B5EF4-FFF2-40B4-BE49-F238E27FC236}">
                <a16:creationId xmlns:a16="http://schemas.microsoft.com/office/drawing/2014/main" id="{7C5BC2F2-089A-49FF-90C1-88F40735F025}"/>
              </a:ext>
            </a:extLst>
          </p:cNvPr>
          <p:cNvSpPr/>
          <p:nvPr/>
        </p:nvSpPr>
        <p:spPr>
          <a:xfrm>
            <a:off x="112644" y="1030355"/>
            <a:ext cx="8918712" cy="537044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0"/>
              </a:spcBef>
              <a:spcAft>
                <a:spcPts val="60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15. Is a viral load test required before switching a patient to pDTG?</a:t>
            </a:r>
          </a:p>
          <a:p>
            <a:pPr lvl="1">
              <a:spcBef>
                <a:spcPts val="0"/>
              </a:spcBef>
              <a:spcAft>
                <a:spcPts val="0"/>
              </a:spcAft>
            </a:pPr>
            <a:r>
              <a:rPr lang="en-US" dirty="0">
                <a:solidFill>
                  <a:schemeClr val="tx1"/>
                </a:solidFill>
                <a:effectLst/>
                <a:ea typeface="Times New Roman" panose="02020603050405020304" pitchFamily="18" charset="0"/>
                <a:cs typeface="Times New Roman" panose="02020603050405020304" pitchFamily="18" charset="0"/>
              </a:rPr>
              <a:t>Routine viral load monitoring is encouraged as a good practice in the care of patients on ART in accordance with WHO recommendations. However, viral load testing should not be a requirement for transitioning to any optimal regimen. All children over 4 weeks and who weigh 3 to &lt;20 kg should be transitioned to pDTG irrespective of viral load status.  This includes stable patients and those currently failing their first- or second-line regimens. A viral load test should not be a barrier to pDTG access. </a:t>
            </a:r>
          </a:p>
          <a:p>
            <a:pPr lvl="1">
              <a:spcBef>
                <a:spcPts val="0"/>
              </a:spcBef>
              <a:spcAft>
                <a:spcPts val="0"/>
              </a:spcAft>
            </a:pPr>
            <a:endParaRPr lang="en-US" dirty="0">
              <a:solidFill>
                <a:schemeClr val="tx1"/>
              </a:solidFill>
              <a:effectLst/>
              <a:ea typeface="Times New Roman" panose="02020603050405020304" pitchFamily="18" charset="0"/>
              <a:cs typeface="Times New Roman" panose="02020603050405020304" pitchFamily="18" charset="0"/>
            </a:endParaRPr>
          </a:p>
          <a:p>
            <a:pPr lvl="1">
              <a:spcBef>
                <a:spcPts val="0"/>
              </a:spcBef>
              <a:spcAft>
                <a:spcPts val="0"/>
              </a:spcAft>
            </a:pPr>
            <a:r>
              <a:rPr lang="en-US" dirty="0">
                <a:solidFill>
                  <a:schemeClr val="tx1"/>
                </a:solidFill>
                <a:effectLst/>
                <a:ea typeface="Times New Roman" panose="02020603050405020304" pitchFamily="18" charset="0"/>
                <a:cs typeface="Times New Roman" panose="02020603050405020304" pitchFamily="18" charset="0"/>
              </a:rPr>
              <a:t>As pDTG is recommended as part of second-line and third-line regimens, children with elevated viral loads can be safely transitioned to pDTG. However, a child failing their current regimen would nevertheless benefit from counselling to identify and limit any adherence barriers to maximize their chance of success on their new pDTG-based regimen. In addition, for children with detected viral failure, an assessment of resistance to partner drugs in their current regimen is also warranted to inform future treatment decisions.</a:t>
            </a:r>
          </a:p>
        </p:txBody>
      </p:sp>
    </p:spTree>
    <p:extLst>
      <p:ext uri="{BB962C8B-B14F-4D97-AF65-F5344CB8AC3E}">
        <p14:creationId xmlns:p14="http://schemas.microsoft.com/office/powerpoint/2010/main" val="41037857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Frequently Asked Questions (FAQs) – pDTG Medication Interactions</a:t>
            </a:r>
          </a:p>
        </p:txBody>
      </p:sp>
      <p:sp>
        <p:nvSpPr>
          <p:cNvPr id="3" name="Rectangle 2">
            <a:extLst>
              <a:ext uri="{FF2B5EF4-FFF2-40B4-BE49-F238E27FC236}">
                <a16:creationId xmlns:a16="http://schemas.microsoft.com/office/drawing/2014/main" id="{7C5BC2F2-089A-49FF-90C1-88F40735F025}"/>
              </a:ext>
            </a:extLst>
          </p:cNvPr>
          <p:cNvSpPr/>
          <p:nvPr/>
        </p:nvSpPr>
        <p:spPr>
          <a:xfrm>
            <a:off x="112644" y="1033669"/>
            <a:ext cx="8918712" cy="340580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16. What are the interactions between DTG and commonly prescribed medications?</a:t>
            </a:r>
          </a:p>
          <a:p>
            <a:pPr lvl="1">
              <a:spcBef>
                <a:spcPts val="0"/>
              </a:spcBef>
              <a:spcAft>
                <a:spcPts val="600"/>
              </a:spcAft>
            </a:pPr>
            <a:r>
              <a:rPr lang="en-US" sz="1800" dirty="0">
                <a:solidFill>
                  <a:schemeClr val="tx1"/>
                </a:solidFill>
                <a:effectLst/>
                <a:ea typeface="Calibri" panose="020F0502020204030204" pitchFamily="34" charset="0"/>
                <a:cs typeface="Times New Roman" panose="02020603050405020304" pitchFamily="18" charset="0"/>
              </a:rPr>
              <a:t>Drugs that are metabolic inducers may decrease the plasma concentrations of DTG. This includes some anticonvulsants such as phenytoin or phenobarbital. Co-administration with these anticonvulsants is not recommended with DTG. Consult expert opinion or consider substituting DTG with EFV as an alternative. RIF lowers DTG levels and co-administration is not recommended at standard doses. Clinical studies support twice-daily dosing DTG for children treated for TB with RIF-containing regimens. Iron, aluminium, magnesium, and calcium-containing medicines bind with and reduce absorption of DTG. If co-administered, DTG should be taken with food to enhance DTG absorption or taken at alternate times (6 hours apart). </a:t>
            </a:r>
            <a:endParaRPr lang="en-GB" sz="1800" dirty="0">
              <a:solidFill>
                <a:schemeClr val="tx1"/>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795116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Frequently Asked Questions (FAQs) – pDTG Dosing</a:t>
            </a:r>
          </a:p>
        </p:txBody>
      </p:sp>
      <p:sp>
        <p:nvSpPr>
          <p:cNvPr id="3" name="Rectangle 2">
            <a:extLst>
              <a:ext uri="{FF2B5EF4-FFF2-40B4-BE49-F238E27FC236}">
                <a16:creationId xmlns:a16="http://schemas.microsoft.com/office/drawing/2014/main" id="{7C5BC2F2-089A-49FF-90C1-88F40735F025}"/>
              </a:ext>
            </a:extLst>
          </p:cNvPr>
          <p:cNvSpPr/>
          <p:nvPr/>
        </p:nvSpPr>
        <p:spPr>
          <a:xfrm>
            <a:off x="112644" y="1129747"/>
            <a:ext cx="8918712" cy="493974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17. How does dosing differ between DTG dispersible and film-coated tablets?</a:t>
            </a:r>
          </a:p>
          <a:p>
            <a:pPr lvl="1">
              <a:spcBef>
                <a:spcPts val="0"/>
              </a:spcBef>
              <a:spcAft>
                <a:spcPts val="600"/>
              </a:spcAft>
            </a:pPr>
            <a:r>
              <a:rPr lang="en-GB" sz="1800" dirty="0">
                <a:solidFill>
                  <a:schemeClr val="tx1"/>
                </a:solidFill>
                <a:effectLst/>
                <a:ea typeface="Calibri" panose="020F0502020204030204" pitchFamily="34" charset="0"/>
                <a:cs typeface="Times New Roman" panose="02020603050405020304" pitchFamily="18" charset="0"/>
              </a:rPr>
              <a:t>Dispersible tablets have greater bioavailability than film-coated tablets (FCTs). For example, DTG dose exposure of 50 mg FCT is approximately equal to 30 mg of dispersible tablet (i.e. 3 x 10 mg DTs). In the event that there is a need to transition between the two formulations, ensure appropriate DTG dosing, especially in older children. The originator (ViiV</a:t>
            </a:r>
            <a:r>
              <a:rPr lang="en-GB" sz="1800" dirty="0">
                <a:solidFill>
                  <a:schemeClr val="tx1"/>
                </a:solidFill>
                <a:ea typeface="Calibri" panose="020F0502020204030204" pitchFamily="34" charset="0"/>
                <a:cs typeface="Times New Roman" panose="02020603050405020304" pitchFamily="18" charset="0"/>
              </a:rPr>
              <a:t>)</a:t>
            </a:r>
            <a:r>
              <a:rPr lang="en-GB" sz="1800" dirty="0">
                <a:solidFill>
                  <a:schemeClr val="tx1"/>
                </a:solidFill>
                <a:effectLst/>
                <a:ea typeface="Calibri" panose="020F0502020204030204" pitchFamily="34" charset="0"/>
                <a:cs typeface="Times New Roman" panose="02020603050405020304" pitchFamily="18" charset="0"/>
              </a:rPr>
              <a:t> 10 mg FCT and the 10 mg dispersible tablet are </a:t>
            </a:r>
            <a:r>
              <a:rPr lang="en-GB" sz="1800" b="1" dirty="0">
                <a:solidFill>
                  <a:schemeClr val="tx1"/>
                </a:solidFill>
                <a:effectLst/>
                <a:ea typeface="Calibri" panose="020F0502020204030204" pitchFamily="34" charset="0"/>
                <a:cs typeface="Times New Roman" panose="02020603050405020304" pitchFamily="18" charset="0"/>
              </a:rPr>
              <a:t>NOT</a:t>
            </a:r>
            <a:r>
              <a:rPr lang="en-GB" sz="1800" dirty="0">
                <a:solidFill>
                  <a:schemeClr val="tx1"/>
                </a:solidFill>
                <a:effectLst/>
                <a:ea typeface="Calibri" panose="020F0502020204030204" pitchFamily="34" charset="0"/>
                <a:cs typeface="Times New Roman" panose="02020603050405020304" pitchFamily="18" charset="0"/>
              </a:rPr>
              <a:t> interchangeable.</a:t>
            </a:r>
          </a:p>
          <a:p>
            <a:pPr lvl="1">
              <a:spcBef>
                <a:spcPts val="0"/>
              </a:spcBef>
              <a:spcAft>
                <a:spcPts val="600"/>
              </a:spcAft>
            </a:pPr>
            <a:endParaRPr lang="en-GB" sz="1800" dirty="0">
              <a:solidFill>
                <a:schemeClr val="tx1"/>
              </a:solidFill>
              <a:effectLst/>
              <a:ea typeface="Calibri" panose="020F0502020204030204" pitchFamily="34" charset="0"/>
              <a:cs typeface="Times New Roman" panose="02020603050405020304" pitchFamily="18" charset="0"/>
            </a:endParaRPr>
          </a:p>
          <a:p>
            <a:pPr>
              <a:spcBef>
                <a:spcPts val="0"/>
              </a:spcBef>
              <a:spcAft>
                <a:spcPts val="0"/>
              </a:spcAft>
            </a:pPr>
            <a:r>
              <a:rPr lang="en-GB" b="1" i="1" dirty="0">
                <a:solidFill>
                  <a:schemeClr val="tx2">
                    <a:lumMod val="50000"/>
                  </a:schemeClr>
                </a:solidFill>
                <a:effectLst/>
                <a:ea typeface="Times New Roman" panose="02020603050405020304" pitchFamily="18" charset="0"/>
                <a:cs typeface="Times New Roman" panose="02020603050405020304" pitchFamily="18" charset="0"/>
              </a:rPr>
              <a:t>18. How was the dosing of pDTG determined?</a:t>
            </a:r>
          </a:p>
          <a:p>
            <a:pPr lvl="1">
              <a:spcBef>
                <a:spcPts val="0"/>
              </a:spcBef>
              <a:spcAft>
                <a:spcPts val="600"/>
              </a:spcAft>
            </a:pPr>
            <a:r>
              <a:rPr lang="en-GB" sz="1800" dirty="0">
                <a:solidFill>
                  <a:schemeClr val="tx1"/>
                </a:solidFill>
                <a:effectLst/>
                <a:ea typeface="Times New Roman" panose="02020603050405020304" pitchFamily="18" charset="0"/>
                <a:cs typeface="Times New Roman" panose="02020603050405020304" pitchFamily="18" charset="0"/>
              </a:rPr>
              <a:t>Drug absorption and metabolism in children is affected by many factors, notably their growth and maturation as reflected by weight, body surface area, and age. Accurate determination of the safe and effective dosing of a drug for any individual depends on an understanding of the drug’s pharmacokinetics (PK) (what the body does to the drug), through PK studies. These are usually conducted in adults first, and then studies in children aim to find the right dose in children of different ages and weights to achieve the same levels as in adults. Two randomised, multi-country PK studies were conducted in children (ODYSSEY &amp; IMPAACT P1093) and have provided the necessary safety data and dosing of pDTG in children. </a:t>
            </a:r>
          </a:p>
        </p:txBody>
      </p:sp>
    </p:spTree>
    <p:extLst>
      <p:ext uri="{BB962C8B-B14F-4D97-AF65-F5344CB8AC3E}">
        <p14:creationId xmlns:p14="http://schemas.microsoft.com/office/powerpoint/2010/main" val="14804826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Frequently Asked Questions (FAQs) – pDTG Dosing</a:t>
            </a:r>
          </a:p>
        </p:txBody>
      </p:sp>
      <p:sp>
        <p:nvSpPr>
          <p:cNvPr id="3" name="Rectangle 2">
            <a:extLst>
              <a:ext uri="{FF2B5EF4-FFF2-40B4-BE49-F238E27FC236}">
                <a16:creationId xmlns:a16="http://schemas.microsoft.com/office/drawing/2014/main" id="{7C5BC2F2-089A-49FF-90C1-88F40735F025}"/>
              </a:ext>
            </a:extLst>
          </p:cNvPr>
          <p:cNvSpPr/>
          <p:nvPr/>
        </p:nvSpPr>
        <p:spPr>
          <a:xfrm>
            <a:off x="112644" y="1172816"/>
            <a:ext cx="8918712" cy="269681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spcBef>
                <a:spcPts val="0"/>
              </a:spcBef>
              <a:spcAft>
                <a:spcPts val="0"/>
              </a:spcAft>
            </a:pPr>
            <a:r>
              <a:rPr lang="en-GB" b="1" i="1" dirty="0">
                <a:solidFill>
                  <a:schemeClr val="tx2">
                    <a:lumMod val="50000"/>
                  </a:schemeClr>
                </a:solidFill>
                <a:ea typeface="Times New Roman" panose="02020603050405020304" pitchFamily="18" charset="0"/>
                <a:cs typeface="Times New Roman" panose="02020603050405020304" pitchFamily="18" charset="0"/>
              </a:rPr>
              <a:t>19</a:t>
            </a:r>
            <a:r>
              <a:rPr lang="en-GB" b="1" i="1" dirty="0">
                <a:solidFill>
                  <a:schemeClr val="tx2">
                    <a:lumMod val="50000"/>
                  </a:schemeClr>
                </a:solidFill>
                <a:effectLst/>
                <a:ea typeface="Times New Roman" panose="02020603050405020304" pitchFamily="18" charset="0"/>
                <a:cs typeface="Times New Roman" panose="02020603050405020304" pitchFamily="18" charset="0"/>
              </a:rPr>
              <a:t>. </a:t>
            </a:r>
            <a:r>
              <a:rPr lang="en-US" b="1" i="1" dirty="0">
                <a:solidFill>
                  <a:schemeClr val="tx2">
                    <a:lumMod val="50000"/>
                  </a:schemeClr>
                </a:solidFill>
                <a:effectLst/>
                <a:ea typeface="Times New Roman" panose="02020603050405020304" pitchFamily="18" charset="0"/>
                <a:cs typeface="Times New Roman" panose="02020603050405020304" pitchFamily="18" charset="0"/>
              </a:rPr>
              <a:t>Why does pDTG dosing jump from 0.5 to 1.5 between the 3 to &lt;6 kg and 6 to &lt;10 kg weight bands?</a:t>
            </a:r>
            <a:endParaRPr lang="en-GB" b="1" i="1" dirty="0">
              <a:solidFill>
                <a:schemeClr val="tx2">
                  <a:lumMod val="50000"/>
                </a:schemeClr>
              </a:solidFill>
              <a:effectLst/>
              <a:ea typeface="Times New Roman" panose="02020603050405020304" pitchFamily="18" charset="0"/>
              <a:cs typeface="Times New Roman" panose="02020603050405020304" pitchFamily="18" charset="0"/>
            </a:endParaRPr>
          </a:p>
          <a:p>
            <a:pPr lvl="1">
              <a:spcBef>
                <a:spcPts val="0"/>
              </a:spcBef>
              <a:spcAft>
                <a:spcPts val="0"/>
              </a:spcAft>
            </a:pPr>
            <a:r>
              <a:rPr lang="en-US" sz="1800" dirty="0">
                <a:solidFill>
                  <a:schemeClr val="tx1"/>
                </a:solidFill>
                <a:effectLst/>
                <a:ea typeface="Times New Roman" panose="02020603050405020304" pitchFamily="18" charset="0"/>
                <a:cs typeface="Times New Roman" panose="02020603050405020304" pitchFamily="18" charset="0"/>
              </a:rPr>
              <a:t>Drug metabolism in young children varies significantly as they age. The PK studies of pDTG in children showed considerable variability in drug levels for children in the 6 months – 2 years of age and 2 – 6 years of age groups, with some children having levels that were lower than the target levels determined in adult studies. For this reason, a higher dose in those age groups was studied and found to reliably achieve the target drug levels for all children studied. Those ages roughly correspond to the weight bands of 6 to &lt;10 kg, 10 to &lt;14 kg, and 14 to &lt;20 kg.</a:t>
            </a:r>
            <a:endParaRPr lang="en-GB" sz="1800" dirty="0">
              <a:solidFill>
                <a:schemeClr val="tx1"/>
              </a:solidFill>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043107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1525FC-8D21-4FCD-9C10-B3E2CFD646CF}"/>
              </a:ext>
            </a:extLst>
          </p:cNvPr>
          <p:cNvSpPr>
            <a:spLocks noGrp="1"/>
          </p:cNvSpPr>
          <p:nvPr>
            <p:ph type="title"/>
          </p:nvPr>
        </p:nvSpPr>
        <p:spPr/>
        <p:txBody>
          <a:bodyPr>
            <a:noAutofit/>
          </a:bodyPr>
          <a:lstStyle/>
          <a:p>
            <a:r>
              <a:rPr lang="en-GB" sz="2000" b="1" dirty="0"/>
              <a:t>Since 2016, DTG has evolved to become the preferred first-line (1L) regimen for adults, adolescents, and children living with HIV ≥20 kg </a:t>
            </a:r>
          </a:p>
        </p:txBody>
      </p:sp>
      <p:sp>
        <p:nvSpPr>
          <p:cNvPr id="10" name="Rectangle 9">
            <a:extLst>
              <a:ext uri="{FF2B5EF4-FFF2-40B4-BE49-F238E27FC236}">
                <a16:creationId xmlns:a16="http://schemas.microsoft.com/office/drawing/2014/main" id="{8C8B85A4-CE24-4473-8106-F202BF60AF9B}"/>
              </a:ext>
            </a:extLst>
          </p:cNvPr>
          <p:cNvSpPr/>
          <p:nvPr/>
        </p:nvSpPr>
        <p:spPr>
          <a:xfrm>
            <a:off x="3040141" y="2838896"/>
            <a:ext cx="5867009" cy="1077218"/>
          </a:xfrm>
          <a:prstGeom prst="rect">
            <a:avLst/>
          </a:prstGeom>
        </p:spPr>
        <p:txBody>
          <a:bodyPr wrap="square">
            <a:spAutoFit/>
          </a:bodyPr>
          <a:lstStyle/>
          <a:p>
            <a:r>
              <a:rPr lang="en-GB" sz="1600" dirty="0">
                <a:latin typeface="+mj-lt"/>
              </a:rPr>
              <a:t>“The evidence supports using </a:t>
            </a:r>
            <a:r>
              <a:rPr lang="en-GB" sz="1600" b="1" dirty="0">
                <a:solidFill>
                  <a:schemeClr val="tx2"/>
                </a:solidFill>
                <a:latin typeface="+mj-lt"/>
              </a:rPr>
              <a:t>DTG as a preferred 1L ARV drug for everyone living with HIV with approved dosing</a:t>
            </a:r>
            <a:r>
              <a:rPr lang="en-GB" sz="1600" dirty="0">
                <a:latin typeface="+mj-lt"/>
              </a:rPr>
              <a:t>, including adults, pregnant women, women and adolescent girls of childbearing potential, children and people co-infected with TB.” </a:t>
            </a:r>
          </a:p>
        </p:txBody>
      </p:sp>
      <p:pic>
        <p:nvPicPr>
          <p:cNvPr id="11" name="Picture 10">
            <a:extLst>
              <a:ext uri="{FF2B5EF4-FFF2-40B4-BE49-F238E27FC236}">
                <a16:creationId xmlns:a16="http://schemas.microsoft.com/office/drawing/2014/main" id="{B6884C17-7D63-4245-85E0-CCEE27FEC0A3}"/>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l="11769" t="4050" r="11263" b="10695"/>
          <a:stretch/>
        </p:blipFill>
        <p:spPr>
          <a:xfrm>
            <a:off x="331356" y="2907966"/>
            <a:ext cx="1206270" cy="897444"/>
          </a:xfrm>
          <a:prstGeom prst="rect">
            <a:avLst/>
          </a:prstGeom>
        </p:spPr>
      </p:pic>
      <p:grpSp>
        <p:nvGrpSpPr>
          <p:cNvPr id="12" name="Group 11">
            <a:extLst>
              <a:ext uri="{FF2B5EF4-FFF2-40B4-BE49-F238E27FC236}">
                <a16:creationId xmlns:a16="http://schemas.microsoft.com/office/drawing/2014/main" id="{DCAF58D7-65AD-466C-85B9-F63783C368F7}"/>
              </a:ext>
            </a:extLst>
          </p:cNvPr>
          <p:cNvGrpSpPr/>
          <p:nvPr/>
        </p:nvGrpSpPr>
        <p:grpSpPr>
          <a:xfrm>
            <a:off x="1788027" y="2893176"/>
            <a:ext cx="1017016" cy="912234"/>
            <a:chOff x="1897996" y="4284490"/>
            <a:chExt cx="1017015" cy="1024376"/>
          </a:xfrm>
        </p:grpSpPr>
        <p:sp>
          <p:nvSpPr>
            <p:cNvPr id="13" name="Isosceles Triangle 12">
              <a:extLst>
                <a:ext uri="{FF2B5EF4-FFF2-40B4-BE49-F238E27FC236}">
                  <a16:creationId xmlns:a16="http://schemas.microsoft.com/office/drawing/2014/main" id="{E81136DF-412C-4DB9-B955-98E4AC2DFE36}"/>
                </a:ext>
              </a:extLst>
            </p:cNvPr>
            <p:cNvSpPr/>
            <p:nvPr/>
          </p:nvSpPr>
          <p:spPr>
            <a:xfrm rot="5400000">
              <a:off x="1659218" y="4523268"/>
              <a:ext cx="1024376" cy="546820"/>
            </a:xfrm>
            <a:prstGeom prst="triangle">
              <a:avLst/>
            </a:prstGeom>
            <a:solidFill>
              <a:schemeClr val="accent1">
                <a:lumMod val="20000"/>
                <a:lumOff val="80000"/>
              </a:schemeClr>
            </a:solidFill>
            <a:ln w="25400" cap="flat" cmpd="sng" algn="ctr">
              <a:solidFill>
                <a:schemeClr val="accent1">
                  <a:lumMod val="20000"/>
                  <a:lumOff val="8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a:ln>
                  <a:noFill/>
                </a:ln>
                <a:solidFill>
                  <a:srgbClr val="FFFFFF"/>
                </a:solidFill>
                <a:effectLst/>
                <a:uLnTx/>
                <a:uFillTx/>
                <a:latin typeface="Verdana"/>
                <a:cs typeface="Arial"/>
              </a:endParaRPr>
            </a:p>
          </p:txBody>
        </p:sp>
        <p:sp>
          <p:nvSpPr>
            <p:cNvPr id="14" name="Isosceles Triangle 13">
              <a:extLst>
                <a:ext uri="{FF2B5EF4-FFF2-40B4-BE49-F238E27FC236}">
                  <a16:creationId xmlns:a16="http://schemas.microsoft.com/office/drawing/2014/main" id="{022C2B36-5E84-49C2-8007-29A64756C0EE}"/>
                </a:ext>
              </a:extLst>
            </p:cNvPr>
            <p:cNvSpPr/>
            <p:nvPr/>
          </p:nvSpPr>
          <p:spPr>
            <a:xfrm rot="5400000">
              <a:off x="1894316" y="4523268"/>
              <a:ext cx="1024376" cy="546820"/>
            </a:xfrm>
            <a:prstGeom prst="triangle">
              <a:avLst/>
            </a:prstGeom>
            <a:solidFill>
              <a:schemeClr val="accent1">
                <a:lumMod val="40000"/>
                <a:lumOff val="60000"/>
              </a:schemeClr>
            </a:solidFill>
            <a:ln w="25400" cap="flat" cmpd="sng" algn="ctr">
              <a:solidFill>
                <a:schemeClr val="accent1">
                  <a:lumMod val="40000"/>
                  <a:lumOff val="6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a:ln>
                  <a:noFill/>
                </a:ln>
                <a:solidFill>
                  <a:srgbClr val="FFFFFF"/>
                </a:solidFill>
                <a:effectLst/>
                <a:uLnTx/>
                <a:uFillTx/>
                <a:latin typeface="Verdana"/>
                <a:cs typeface="Arial"/>
              </a:endParaRPr>
            </a:p>
          </p:txBody>
        </p:sp>
        <p:sp>
          <p:nvSpPr>
            <p:cNvPr id="15" name="Isosceles Triangle 14">
              <a:extLst>
                <a:ext uri="{FF2B5EF4-FFF2-40B4-BE49-F238E27FC236}">
                  <a16:creationId xmlns:a16="http://schemas.microsoft.com/office/drawing/2014/main" id="{F2B3FA70-93DE-4AF9-833C-3DC8144E2260}"/>
                </a:ext>
              </a:extLst>
            </p:cNvPr>
            <p:cNvSpPr/>
            <p:nvPr/>
          </p:nvSpPr>
          <p:spPr>
            <a:xfrm rot="5400000">
              <a:off x="2129413" y="4523268"/>
              <a:ext cx="1024376" cy="546820"/>
            </a:xfrm>
            <a:prstGeom prst="triangle">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a:ln>
                  <a:noFill/>
                </a:ln>
                <a:solidFill>
                  <a:srgbClr val="FFFFFF"/>
                </a:solidFill>
                <a:effectLst/>
                <a:uLnTx/>
                <a:uFillTx/>
                <a:latin typeface="Verdana"/>
                <a:cs typeface="Arial"/>
              </a:endParaRPr>
            </a:p>
          </p:txBody>
        </p:sp>
      </p:grpSp>
      <p:pic>
        <p:nvPicPr>
          <p:cNvPr id="16" name="Picture 15">
            <a:extLst>
              <a:ext uri="{FF2B5EF4-FFF2-40B4-BE49-F238E27FC236}">
                <a16:creationId xmlns:a16="http://schemas.microsoft.com/office/drawing/2014/main" id="{B9BB09C1-752E-4CC2-9D84-3E2CA8CFF325}"/>
              </a:ext>
            </a:extLst>
          </p:cNvPr>
          <p:cNvPicPr>
            <a:picLocks noChangeAspect="1"/>
          </p:cNvPicPr>
          <p:nvPr/>
        </p:nvPicPr>
        <p:blipFill>
          <a:blip r:embed="rId3"/>
          <a:stretch>
            <a:fillRect/>
          </a:stretch>
        </p:blipFill>
        <p:spPr>
          <a:xfrm>
            <a:off x="199343" y="1040622"/>
            <a:ext cx="8707805" cy="1533207"/>
          </a:xfrm>
          <a:prstGeom prst="rect">
            <a:avLst/>
          </a:prstGeom>
          <a:ln>
            <a:solidFill>
              <a:schemeClr val="tx1"/>
            </a:solidFill>
          </a:ln>
        </p:spPr>
      </p:pic>
      <p:sp>
        <p:nvSpPr>
          <p:cNvPr id="22" name="Rectangle 21">
            <a:extLst>
              <a:ext uri="{FF2B5EF4-FFF2-40B4-BE49-F238E27FC236}">
                <a16:creationId xmlns:a16="http://schemas.microsoft.com/office/drawing/2014/main" id="{A9ED2053-B1F8-4F33-8E01-6BA18F1CDE51}"/>
              </a:ext>
            </a:extLst>
          </p:cNvPr>
          <p:cNvSpPr/>
          <p:nvPr/>
        </p:nvSpPr>
        <p:spPr>
          <a:xfrm>
            <a:off x="79512" y="6611779"/>
            <a:ext cx="8286243" cy="246221"/>
          </a:xfrm>
          <a:prstGeom prst="rect">
            <a:avLst/>
          </a:prstGeom>
        </p:spPr>
        <p:txBody>
          <a:bodyPr wrap="none">
            <a:spAutoFit/>
          </a:bodyPr>
          <a:lstStyle/>
          <a:p>
            <a:r>
              <a:rPr lang="en-GB" sz="1000" b="1" kern="0" dirty="0">
                <a:solidFill>
                  <a:srgbClr val="000000"/>
                </a:solidFill>
                <a:latin typeface="+mj-lt"/>
                <a:cs typeface="Arial"/>
              </a:rPr>
              <a:t> Source: </a:t>
            </a:r>
            <a:r>
              <a:rPr lang="en-GB" sz="1000" kern="0" dirty="0">
                <a:solidFill>
                  <a:srgbClr val="000000"/>
                </a:solidFill>
                <a:latin typeface="+mj-lt"/>
                <a:cs typeface="Arial"/>
                <a:hlinkClick r:id="rId4"/>
              </a:rPr>
              <a:t>WHO 2021 ART Guidelines</a:t>
            </a:r>
            <a:r>
              <a:rPr lang="en-GB" sz="1000" kern="0" dirty="0">
                <a:solidFill>
                  <a:srgbClr val="000000"/>
                </a:solidFill>
                <a:latin typeface="+mj-lt"/>
                <a:cs typeface="Arial"/>
              </a:rPr>
              <a:t>; ODYSSEY has informed the use of adult DTG 50 mg for children &gt;20 kg, but use &lt;20 kg has been the challenge until now</a:t>
            </a:r>
            <a:endParaRPr lang="en-GB" sz="1000" dirty="0">
              <a:latin typeface="+mj-lt"/>
            </a:endParaRPr>
          </a:p>
        </p:txBody>
      </p:sp>
      <p:sp>
        <p:nvSpPr>
          <p:cNvPr id="143" name="Rectangle 142">
            <a:extLst>
              <a:ext uri="{FF2B5EF4-FFF2-40B4-BE49-F238E27FC236}">
                <a16:creationId xmlns:a16="http://schemas.microsoft.com/office/drawing/2014/main" id="{EC053D3A-7A04-4B93-88D5-4FA77A690757}"/>
              </a:ext>
            </a:extLst>
          </p:cNvPr>
          <p:cNvSpPr/>
          <p:nvPr/>
        </p:nvSpPr>
        <p:spPr bwMode="auto">
          <a:xfrm>
            <a:off x="199343" y="4508205"/>
            <a:ext cx="8716058" cy="2103573"/>
          </a:xfrm>
          <a:prstGeom prst="rect">
            <a:avLst/>
          </a:prstGeom>
          <a:solidFill>
            <a:srgbClr val="006998">
              <a:alpha val="1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a:ln>
                <a:noFill/>
              </a:ln>
              <a:solidFill>
                <a:schemeClr val="tx1"/>
              </a:solidFill>
              <a:effectLst/>
              <a:latin typeface="Verdana" pitchFamily="-109" charset="0"/>
              <a:ea typeface="MS PGothic" pitchFamily="34" charset="-128"/>
              <a:cs typeface="MS PGothic" pitchFamily="34" charset="-128"/>
            </a:endParaRPr>
          </a:p>
        </p:txBody>
      </p:sp>
      <p:sp>
        <p:nvSpPr>
          <p:cNvPr id="144" name="Rectangle 143">
            <a:extLst>
              <a:ext uri="{FF2B5EF4-FFF2-40B4-BE49-F238E27FC236}">
                <a16:creationId xmlns:a16="http://schemas.microsoft.com/office/drawing/2014/main" id="{1AD0A9E6-6281-41CD-AB88-E5CBAECB1AD2}"/>
              </a:ext>
            </a:extLst>
          </p:cNvPr>
          <p:cNvSpPr/>
          <p:nvPr/>
        </p:nvSpPr>
        <p:spPr>
          <a:xfrm>
            <a:off x="5062888" y="4874492"/>
            <a:ext cx="3968232" cy="338554"/>
          </a:xfrm>
          <a:prstGeom prst="rect">
            <a:avLst/>
          </a:prstGeom>
        </p:spPr>
        <p:txBody>
          <a:bodyPr wrap="square">
            <a:spAutoFit/>
          </a:bodyPr>
          <a:lstStyle/>
          <a:p>
            <a:pPr algn="ctr" fontAlgn="auto">
              <a:spcBef>
                <a:spcPts val="0"/>
              </a:spcBef>
              <a:spcAft>
                <a:spcPts val="0"/>
              </a:spcAft>
              <a:defRPr/>
            </a:pPr>
            <a:endParaRPr lang="en-GB" sz="1600" dirty="0">
              <a:solidFill>
                <a:prstClr val="black"/>
              </a:solidFill>
              <a:latin typeface="Calibri" panose="020F0502020204030204" pitchFamily="34" charset="0"/>
              <a:ea typeface="Calibri" panose="020F0502020204030204" pitchFamily="34" charset="0"/>
              <a:cs typeface="Arial"/>
            </a:endParaRPr>
          </a:p>
        </p:txBody>
      </p:sp>
      <p:grpSp>
        <p:nvGrpSpPr>
          <p:cNvPr id="145" name="Group 144">
            <a:extLst>
              <a:ext uri="{FF2B5EF4-FFF2-40B4-BE49-F238E27FC236}">
                <a16:creationId xmlns:a16="http://schemas.microsoft.com/office/drawing/2014/main" id="{07470802-F12E-4690-BEE2-55E3E52183CB}"/>
              </a:ext>
            </a:extLst>
          </p:cNvPr>
          <p:cNvGrpSpPr/>
          <p:nvPr/>
        </p:nvGrpSpPr>
        <p:grpSpPr>
          <a:xfrm>
            <a:off x="280614" y="5576219"/>
            <a:ext cx="2076595" cy="504625"/>
            <a:chOff x="3807671" y="3826928"/>
            <a:chExt cx="1013971" cy="421547"/>
          </a:xfrm>
        </p:grpSpPr>
        <p:sp>
          <p:nvSpPr>
            <p:cNvPr id="146" name="Rectangle 145">
              <a:extLst>
                <a:ext uri="{FF2B5EF4-FFF2-40B4-BE49-F238E27FC236}">
                  <a16:creationId xmlns:a16="http://schemas.microsoft.com/office/drawing/2014/main" id="{0FA55303-FB43-4056-9097-6B0640F30F17}"/>
                </a:ext>
              </a:extLst>
            </p:cNvPr>
            <p:cNvSpPr/>
            <p:nvPr/>
          </p:nvSpPr>
          <p:spPr>
            <a:xfrm>
              <a:off x="3807671" y="3941198"/>
              <a:ext cx="64461" cy="81857"/>
            </a:xfrm>
            <a:prstGeom prst="rect">
              <a:avLst/>
            </a:prstGeom>
            <a:solidFill>
              <a:srgbClr val="006998"/>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dirty="0">
                <a:ln>
                  <a:noFill/>
                </a:ln>
                <a:solidFill>
                  <a:prstClr val="white"/>
                </a:solidFill>
                <a:effectLst/>
                <a:uLnTx/>
                <a:uFillTx/>
                <a:latin typeface="Calibri"/>
                <a:ea typeface="MS PGothic" pitchFamily="34" charset="-128"/>
                <a:cs typeface="Arial"/>
              </a:endParaRPr>
            </a:p>
          </p:txBody>
        </p:sp>
        <p:sp>
          <p:nvSpPr>
            <p:cNvPr id="147" name="Rectangle 146">
              <a:extLst>
                <a:ext uri="{FF2B5EF4-FFF2-40B4-BE49-F238E27FC236}">
                  <a16:creationId xmlns:a16="http://schemas.microsoft.com/office/drawing/2014/main" id="{8C5DD611-3153-4A6C-8B0B-133ECD72CFFD}"/>
                </a:ext>
              </a:extLst>
            </p:cNvPr>
            <p:cNvSpPr/>
            <p:nvPr/>
          </p:nvSpPr>
          <p:spPr>
            <a:xfrm>
              <a:off x="3870518" y="3826928"/>
              <a:ext cx="951124" cy="421547"/>
            </a:xfrm>
            <a:prstGeom prst="rect">
              <a:avLst/>
            </a:prstGeom>
          </p:spPr>
          <p:txBody>
            <a:bodyPr wrap="square" anchor="ctr">
              <a:spAutoFit/>
            </a:bodyPr>
            <a:lstStyle/>
            <a:p>
              <a:pPr marL="0" marR="0" lvl="0" indent="0" defTabSz="914400" rtl="0" eaLnBrk="1" fontAlgn="auto" latinLnBrk="0" hangingPunct="1">
                <a:lnSpc>
                  <a:spcPct val="115000"/>
                </a:lnSpc>
                <a:spcBef>
                  <a:spcPts val="0"/>
                </a:spcBef>
                <a:spcAft>
                  <a:spcPts val="0"/>
                </a:spcAft>
                <a:buClrTx/>
                <a:buSzTx/>
                <a:buFontTx/>
                <a:buNone/>
                <a:tabLst>
                  <a:tab pos="2800350" algn="l"/>
                </a:tabLst>
                <a:defRPr/>
              </a:pPr>
              <a:r>
                <a:rPr kumimoji="0" lang="en-GB" sz="1200" b="1" i="0" u="none" strike="noStrike" kern="0" cap="none" spc="0" normalizeH="0" baseline="0" dirty="0">
                  <a:ln>
                    <a:noFill/>
                  </a:ln>
                  <a:solidFill>
                    <a:prstClr val="black"/>
                  </a:solidFill>
                  <a:effectLst/>
                  <a:uLnTx/>
                  <a:uFillTx/>
                  <a:latin typeface="Calibri"/>
                  <a:ea typeface="MS PGothic" pitchFamily="34" charset="-128"/>
                  <a:cs typeface="Arial"/>
                </a:rPr>
                <a:t>DTG included in national guidelines and procured</a:t>
              </a:r>
              <a:endParaRPr kumimoji="0" lang="en-GB" sz="1200" b="1" i="0" u="none" strike="noStrike" kern="0" cap="none" spc="0" normalizeH="0" baseline="0" dirty="0">
                <a:ln>
                  <a:noFill/>
                </a:ln>
                <a:solidFill>
                  <a:prstClr val="black"/>
                </a:solidFill>
                <a:effectLst/>
                <a:uLnTx/>
                <a:uFillTx/>
                <a:latin typeface="Calibri" panose="020F0502020204030204" pitchFamily="34" charset="0"/>
                <a:ea typeface="MS PGothic" pitchFamily="34" charset="-128"/>
                <a:cs typeface="Arial"/>
              </a:endParaRPr>
            </a:p>
          </p:txBody>
        </p:sp>
      </p:grpSp>
      <p:sp>
        <p:nvSpPr>
          <p:cNvPr id="148" name="TextBox 147">
            <a:extLst>
              <a:ext uri="{FF2B5EF4-FFF2-40B4-BE49-F238E27FC236}">
                <a16:creationId xmlns:a16="http://schemas.microsoft.com/office/drawing/2014/main" id="{014B6776-55C1-4F15-8BAA-A691DF5D3121}"/>
              </a:ext>
            </a:extLst>
          </p:cNvPr>
          <p:cNvSpPr txBox="1"/>
          <p:nvPr/>
        </p:nvSpPr>
        <p:spPr>
          <a:xfrm>
            <a:off x="6484317" y="4551803"/>
            <a:ext cx="2462588" cy="1144929"/>
          </a:xfrm>
          <a:prstGeom prst="rect">
            <a:avLst/>
          </a:prstGeom>
          <a:noFill/>
        </p:spPr>
        <p:txBody>
          <a:bodyPr wrap="square" rtlCol="0">
            <a:spAutoFit/>
          </a:bodyPr>
          <a:lstStyle/>
          <a:p>
            <a:pPr marL="0" marR="0" lvl="0" indent="0" algn="l" defTabSz="914400" rtl="0" eaLnBrk="1" fontAlgn="base" latinLnBrk="0" hangingPunct="1">
              <a:lnSpc>
                <a:spcPct val="95000"/>
              </a:lnSpc>
              <a:spcBef>
                <a:spcPct val="0"/>
              </a:spcBef>
              <a:spcAft>
                <a:spcPct val="0"/>
              </a:spcAft>
              <a:buClrTx/>
              <a:buSzTx/>
              <a:buFontTx/>
              <a:buNone/>
              <a:tabLst/>
              <a:defRPr/>
            </a:pPr>
            <a:r>
              <a:rPr kumimoji="0" lang="en-GB" sz="800" b="0" i="1" u="none" strike="noStrike" kern="1200" cap="none" spc="0" normalizeH="0" baseline="0" dirty="0">
                <a:ln>
                  <a:noFill/>
                </a:ln>
                <a:effectLst/>
                <a:uLnTx/>
                <a:uFillTx/>
                <a:latin typeface="Calibri" panose="020F0502020204030204" pitchFamily="34" charset="0"/>
                <a:ea typeface="MS PGothic" pitchFamily="34" charset="-128"/>
                <a:cs typeface="Calibri" panose="020F0502020204030204" pitchFamily="34" charset="0"/>
              </a:rPr>
              <a:t>Not pictured: Afghanistan, Albania, Argentina, Armenia, Azerbaijan, Belize, Belarus, Bolivia, Brazil, Cape Verde, Chile,</a:t>
            </a:r>
            <a:r>
              <a:rPr kumimoji="0" lang="en-GB" sz="800" b="0" i="1" u="none" strike="noStrike" kern="1200" cap="none" spc="0" normalizeH="0" dirty="0">
                <a:ln>
                  <a:noFill/>
                </a:ln>
                <a:effectLst/>
                <a:uLnTx/>
                <a:uFillTx/>
                <a:latin typeface="Calibri" panose="020F0502020204030204" pitchFamily="34" charset="0"/>
                <a:ea typeface="MS PGothic" pitchFamily="34" charset="-128"/>
                <a:cs typeface="Calibri" panose="020F0502020204030204" pitchFamily="34" charset="0"/>
              </a:rPr>
              <a:t> </a:t>
            </a:r>
            <a:r>
              <a:rPr kumimoji="0" lang="en-GB" sz="800" b="0" i="1" u="none" strike="noStrike" kern="1200" cap="none" spc="0" normalizeH="0" baseline="0" dirty="0">
                <a:ln>
                  <a:noFill/>
                </a:ln>
                <a:effectLst/>
                <a:uLnTx/>
                <a:uFillTx/>
                <a:latin typeface="Calibri" panose="020F0502020204030204" pitchFamily="34" charset="0"/>
                <a:ea typeface="MS PGothic" pitchFamily="34" charset="-128"/>
                <a:cs typeface="Calibri" panose="020F0502020204030204" pitchFamily="34" charset="0"/>
              </a:rPr>
              <a:t>Colombia, Comoros,</a:t>
            </a:r>
            <a:r>
              <a:rPr kumimoji="0" lang="en-GB" sz="800" b="0" i="1" u="none" strike="noStrike" kern="1200" cap="none" spc="0" normalizeH="0" dirty="0">
                <a:ln>
                  <a:noFill/>
                </a:ln>
                <a:effectLst/>
                <a:uLnTx/>
                <a:uFillTx/>
                <a:latin typeface="Calibri" panose="020F0502020204030204" pitchFamily="34" charset="0"/>
                <a:ea typeface="MS PGothic" pitchFamily="34" charset="-128"/>
                <a:cs typeface="Calibri" panose="020F0502020204030204" pitchFamily="34" charset="0"/>
              </a:rPr>
              <a:t> Costa Rica, </a:t>
            </a:r>
            <a:r>
              <a:rPr kumimoji="0" lang="en-GB" sz="800" b="0" i="1" u="none" strike="noStrike" kern="1200" cap="none" spc="0" normalizeH="0" baseline="0" dirty="0">
                <a:ln>
                  <a:noFill/>
                </a:ln>
                <a:effectLst/>
                <a:uLnTx/>
                <a:uFillTx/>
                <a:latin typeface="Calibri" panose="020F0502020204030204" pitchFamily="34" charset="0"/>
                <a:ea typeface="MS PGothic" pitchFamily="34" charset="-128"/>
                <a:cs typeface="Calibri" panose="020F0502020204030204" pitchFamily="34" charset="0"/>
              </a:rPr>
              <a:t>Cuba, Ecuador, El Salvador,</a:t>
            </a:r>
            <a:r>
              <a:rPr kumimoji="0" lang="en-GB" sz="800" b="0" i="1" u="none" strike="noStrike" kern="1200" cap="none" spc="0" normalizeH="0" dirty="0">
                <a:ln>
                  <a:noFill/>
                </a:ln>
                <a:effectLst/>
                <a:uLnTx/>
                <a:uFillTx/>
                <a:latin typeface="Calibri" panose="020F0502020204030204" pitchFamily="34" charset="0"/>
                <a:ea typeface="MS PGothic" pitchFamily="34" charset="-128"/>
                <a:cs typeface="Calibri" panose="020F0502020204030204" pitchFamily="34" charset="0"/>
              </a:rPr>
              <a:t> </a:t>
            </a:r>
            <a:r>
              <a:rPr kumimoji="0" lang="en-GB" sz="800" b="0" i="1" u="none" strike="noStrike" kern="1200" cap="none" spc="0" normalizeH="0" baseline="0" dirty="0">
                <a:ln>
                  <a:noFill/>
                </a:ln>
                <a:effectLst/>
                <a:uLnTx/>
                <a:uFillTx/>
                <a:latin typeface="Calibri" panose="020F0502020204030204" pitchFamily="34" charset="0"/>
                <a:ea typeface="MS PGothic" pitchFamily="34" charset="-128"/>
                <a:cs typeface="Calibri" panose="020F0502020204030204" pitchFamily="34" charset="0"/>
              </a:rPr>
              <a:t>Fiji, Georgia,</a:t>
            </a:r>
            <a:r>
              <a:rPr kumimoji="0" lang="en-GB" sz="800" b="0" i="1" u="none" strike="noStrike" kern="1200" cap="none" spc="0" normalizeH="0" dirty="0">
                <a:ln>
                  <a:noFill/>
                </a:ln>
                <a:effectLst/>
                <a:uLnTx/>
                <a:uFillTx/>
                <a:latin typeface="Calibri" panose="020F0502020204030204" pitchFamily="34" charset="0"/>
                <a:ea typeface="MS PGothic" pitchFamily="34" charset="-128"/>
                <a:cs typeface="Calibri" panose="020F0502020204030204" pitchFamily="34" charset="0"/>
              </a:rPr>
              <a:t> </a:t>
            </a:r>
            <a:r>
              <a:rPr kumimoji="0" lang="en-GB" sz="800" b="0" i="1" u="none" strike="noStrike" kern="1200" cap="none" spc="0" normalizeH="0" baseline="0" dirty="0">
                <a:ln>
                  <a:noFill/>
                </a:ln>
                <a:effectLst/>
                <a:uLnTx/>
                <a:uFillTx/>
                <a:latin typeface="Calibri" panose="020F0502020204030204" pitchFamily="34" charset="0"/>
                <a:ea typeface="MS PGothic" pitchFamily="34" charset="-128"/>
                <a:cs typeface="Calibri" panose="020F0502020204030204" pitchFamily="34" charset="0"/>
              </a:rPr>
              <a:t>Guatemala, Guyana, Haiti, Honduras, Kosovo,</a:t>
            </a:r>
            <a:r>
              <a:rPr kumimoji="0" lang="en-GB" sz="800" b="0" i="1" u="none" strike="noStrike" kern="1200" cap="none" spc="0" normalizeH="0" dirty="0">
                <a:ln>
                  <a:noFill/>
                </a:ln>
                <a:effectLst/>
                <a:uLnTx/>
                <a:uFillTx/>
                <a:latin typeface="Calibri" panose="020F0502020204030204" pitchFamily="34" charset="0"/>
                <a:ea typeface="MS PGothic" pitchFamily="34" charset="-128"/>
                <a:cs typeface="Calibri" panose="020F0502020204030204" pitchFamily="34" charset="0"/>
              </a:rPr>
              <a:t> </a:t>
            </a:r>
            <a:r>
              <a:rPr kumimoji="0" lang="en-GB" sz="800" b="0" i="1" u="none" strike="noStrike" kern="1200" cap="none" spc="0" normalizeH="0" baseline="0" dirty="0">
                <a:ln>
                  <a:noFill/>
                </a:ln>
                <a:effectLst/>
                <a:uLnTx/>
                <a:uFillTx/>
                <a:latin typeface="Calibri" panose="020F0502020204030204" pitchFamily="34" charset="0"/>
                <a:ea typeface="MS PGothic" pitchFamily="34" charset="-128"/>
                <a:cs typeface="Calibri" panose="020F0502020204030204" pitchFamily="34" charset="0"/>
              </a:rPr>
              <a:t>Kyrgyzstan, Iran, Jamaica, Lebanon, Moldova, Mongolia, Nicaragua, Pakistan, Panama, Papua New Guinea, Paraguay, Peru, Sao Tome &amp; Principe, Syria, Tajikistan, Turks and Caicos, Ukraine, Uzbekistan, Venezuela, Yemen</a:t>
            </a:r>
          </a:p>
        </p:txBody>
      </p:sp>
      <p:grpSp>
        <p:nvGrpSpPr>
          <p:cNvPr id="149" name="Group 148">
            <a:extLst>
              <a:ext uri="{FF2B5EF4-FFF2-40B4-BE49-F238E27FC236}">
                <a16:creationId xmlns:a16="http://schemas.microsoft.com/office/drawing/2014/main" id="{7222A9D3-F4F2-48B0-B668-083237C65041}"/>
              </a:ext>
            </a:extLst>
          </p:cNvPr>
          <p:cNvGrpSpPr/>
          <p:nvPr/>
        </p:nvGrpSpPr>
        <p:grpSpPr>
          <a:xfrm>
            <a:off x="4049848" y="4629089"/>
            <a:ext cx="2997156" cy="1904513"/>
            <a:chOff x="5784564" y="2490859"/>
            <a:chExt cx="2997156" cy="1904513"/>
          </a:xfrm>
        </p:grpSpPr>
        <p:sp>
          <p:nvSpPr>
            <p:cNvPr id="150" name="Freeform 345">
              <a:extLst>
                <a:ext uri="{FF2B5EF4-FFF2-40B4-BE49-F238E27FC236}">
                  <a16:creationId xmlns:a16="http://schemas.microsoft.com/office/drawing/2014/main" id="{543835F8-FFAB-4517-877D-B8A600B54251}"/>
                </a:ext>
              </a:extLst>
            </p:cNvPr>
            <p:cNvSpPr>
              <a:spLocks/>
            </p:cNvSpPr>
            <p:nvPr/>
          </p:nvSpPr>
          <p:spPr bwMode="auto">
            <a:xfrm>
              <a:off x="6299652" y="3545944"/>
              <a:ext cx="90366" cy="151589"/>
            </a:xfrm>
            <a:custGeom>
              <a:avLst/>
              <a:gdLst>
                <a:gd name="T0" fmla="*/ 4 w 60"/>
                <a:gd name="T1" fmla="*/ 16 h 110"/>
                <a:gd name="T2" fmla="*/ 0 w 60"/>
                <a:gd name="T3" fmla="*/ 16 h 110"/>
                <a:gd name="T4" fmla="*/ 2 w 60"/>
                <a:gd name="T5" fmla="*/ 18 h 110"/>
                <a:gd name="T6" fmla="*/ 10 w 60"/>
                <a:gd name="T7" fmla="*/ 26 h 110"/>
                <a:gd name="T8" fmla="*/ 10 w 60"/>
                <a:gd name="T9" fmla="*/ 28 h 110"/>
                <a:gd name="T10" fmla="*/ 6 w 60"/>
                <a:gd name="T11" fmla="*/ 34 h 110"/>
                <a:gd name="T12" fmla="*/ 6 w 60"/>
                <a:gd name="T13" fmla="*/ 42 h 110"/>
                <a:gd name="T14" fmla="*/ 6 w 60"/>
                <a:gd name="T15" fmla="*/ 46 h 110"/>
                <a:gd name="T16" fmla="*/ 4 w 60"/>
                <a:gd name="T17" fmla="*/ 52 h 110"/>
                <a:gd name="T18" fmla="*/ 2 w 60"/>
                <a:gd name="T19" fmla="*/ 60 h 110"/>
                <a:gd name="T20" fmla="*/ 2 w 60"/>
                <a:gd name="T21" fmla="*/ 70 h 110"/>
                <a:gd name="T22" fmla="*/ 4 w 60"/>
                <a:gd name="T23" fmla="*/ 78 h 110"/>
                <a:gd name="T24" fmla="*/ 10 w 60"/>
                <a:gd name="T25" fmla="*/ 90 h 110"/>
                <a:gd name="T26" fmla="*/ 10 w 60"/>
                <a:gd name="T27" fmla="*/ 96 h 110"/>
                <a:gd name="T28" fmla="*/ 12 w 60"/>
                <a:gd name="T29" fmla="*/ 106 h 110"/>
                <a:gd name="T30" fmla="*/ 16 w 60"/>
                <a:gd name="T31" fmla="*/ 108 h 110"/>
                <a:gd name="T32" fmla="*/ 32 w 60"/>
                <a:gd name="T33" fmla="*/ 110 h 110"/>
                <a:gd name="T34" fmla="*/ 36 w 60"/>
                <a:gd name="T35" fmla="*/ 108 h 110"/>
                <a:gd name="T36" fmla="*/ 56 w 60"/>
                <a:gd name="T37" fmla="*/ 92 h 110"/>
                <a:gd name="T38" fmla="*/ 60 w 60"/>
                <a:gd name="T39" fmla="*/ 86 h 110"/>
                <a:gd name="T40" fmla="*/ 58 w 60"/>
                <a:gd name="T41" fmla="*/ 76 h 110"/>
                <a:gd name="T42" fmla="*/ 56 w 60"/>
                <a:gd name="T43" fmla="*/ 70 h 110"/>
                <a:gd name="T44" fmla="*/ 54 w 60"/>
                <a:gd name="T45" fmla="*/ 64 h 110"/>
                <a:gd name="T46" fmla="*/ 52 w 60"/>
                <a:gd name="T47" fmla="*/ 46 h 110"/>
                <a:gd name="T48" fmla="*/ 50 w 60"/>
                <a:gd name="T49" fmla="*/ 42 h 110"/>
                <a:gd name="T50" fmla="*/ 48 w 60"/>
                <a:gd name="T51" fmla="*/ 40 h 110"/>
                <a:gd name="T52" fmla="*/ 46 w 60"/>
                <a:gd name="T53" fmla="*/ 38 h 110"/>
                <a:gd name="T54" fmla="*/ 44 w 60"/>
                <a:gd name="T55" fmla="*/ 32 h 110"/>
                <a:gd name="T56" fmla="*/ 42 w 60"/>
                <a:gd name="T57" fmla="*/ 30 h 110"/>
                <a:gd name="T58" fmla="*/ 24 w 60"/>
                <a:gd name="T59" fmla="*/ 8 h 110"/>
                <a:gd name="T60" fmla="*/ 18 w 60"/>
                <a:gd name="T61" fmla="*/ 2 h 110"/>
                <a:gd name="T62" fmla="*/ 12 w 60"/>
                <a:gd name="T63" fmla="*/ 0 h 110"/>
                <a:gd name="T64" fmla="*/ 4 w 60"/>
                <a:gd name="T65" fmla="*/ 4 h 110"/>
                <a:gd name="T66" fmla="*/ 4 w 60"/>
                <a:gd name="T67" fmla="*/ 8 h 110"/>
                <a:gd name="T68" fmla="*/ 8 w 60"/>
                <a:gd name="T69" fmla="*/ 12 h 110"/>
                <a:gd name="T70" fmla="*/ 4 w 60"/>
                <a:gd name="T71" fmla="*/ 1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110">
                  <a:moveTo>
                    <a:pt x="4" y="16"/>
                  </a:moveTo>
                  <a:lnTo>
                    <a:pt x="4" y="16"/>
                  </a:lnTo>
                  <a:lnTo>
                    <a:pt x="0" y="16"/>
                  </a:lnTo>
                  <a:lnTo>
                    <a:pt x="0" y="16"/>
                  </a:lnTo>
                  <a:lnTo>
                    <a:pt x="2" y="18"/>
                  </a:lnTo>
                  <a:lnTo>
                    <a:pt x="2" y="18"/>
                  </a:lnTo>
                  <a:lnTo>
                    <a:pt x="8" y="24"/>
                  </a:lnTo>
                  <a:lnTo>
                    <a:pt x="10" y="26"/>
                  </a:lnTo>
                  <a:lnTo>
                    <a:pt x="10" y="28"/>
                  </a:lnTo>
                  <a:lnTo>
                    <a:pt x="10" y="28"/>
                  </a:lnTo>
                  <a:lnTo>
                    <a:pt x="6" y="34"/>
                  </a:lnTo>
                  <a:lnTo>
                    <a:pt x="6" y="34"/>
                  </a:lnTo>
                  <a:lnTo>
                    <a:pt x="4" y="38"/>
                  </a:lnTo>
                  <a:lnTo>
                    <a:pt x="6" y="42"/>
                  </a:lnTo>
                  <a:lnTo>
                    <a:pt x="6" y="42"/>
                  </a:lnTo>
                  <a:lnTo>
                    <a:pt x="6" y="46"/>
                  </a:lnTo>
                  <a:lnTo>
                    <a:pt x="4" y="52"/>
                  </a:lnTo>
                  <a:lnTo>
                    <a:pt x="4" y="52"/>
                  </a:lnTo>
                  <a:lnTo>
                    <a:pt x="2" y="56"/>
                  </a:lnTo>
                  <a:lnTo>
                    <a:pt x="2" y="60"/>
                  </a:lnTo>
                  <a:lnTo>
                    <a:pt x="2" y="60"/>
                  </a:lnTo>
                  <a:lnTo>
                    <a:pt x="2" y="70"/>
                  </a:lnTo>
                  <a:lnTo>
                    <a:pt x="4" y="78"/>
                  </a:lnTo>
                  <a:lnTo>
                    <a:pt x="4" y="78"/>
                  </a:lnTo>
                  <a:lnTo>
                    <a:pt x="6" y="84"/>
                  </a:lnTo>
                  <a:lnTo>
                    <a:pt x="10" y="90"/>
                  </a:lnTo>
                  <a:lnTo>
                    <a:pt x="10" y="90"/>
                  </a:lnTo>
                  <a:lnTo>
                    <a:pt x="10" y="96"/>
                  </a:lnTo>
                  <a:lnTo>
                    <a:pt x="10" y="100"/>
                  </a:lnTo>
                  <a:lnTo>
                    <a:pt x="12" y="106"/>
                  </a:lnTo>
                  <a:lnTo>
                    <a:pt x="16" y="108"/>
                  </a:lnTo>
                  <a:lnTo>
                    <a:pt x="16" y="108"/>
                  </a:lnTo>
                  <a:lnTo>
                    <a:pt x="26" y="110"/>
                  </a:lnTo>
                  <a:lnTo>
                    <a:pt x="32" y="110"/>
                  </a:lnTo>
                  <a:lnTo>
                    <a:pt x="36" y="108"/>
                  </a:lnTo>
                  <a:lnTo>
                    <a:pt x="36" y="108"/>
                  </a:lnTo>
                  <a:lnTo>
                    <a:pt x="56" y="92"/>
                  </a:lnTo>
                  <a:lnTo>
                    <a:pt x="56" y="92"/>
                  </a:lnTo>
                  <a:lnTo>
                    <a:pt x="58" y="88"/>
                  </a:lnTo>
                  <a:lnTo>
                    <a:pt x="60" y="86"/>
                  </a:lnTo>
                  <a:lnTo>
                    <a:pt x="58" y="76"/>
                  </a:lnTo>
                  <a:lnTo>
                    <a:pt x="58" y="76"/>
                  </a:lnTo>
                  <a:lnTo>
                    <a:pt x="58" y="74"/>
                  </a:lnTo>
                  <a:lnTo>
                    <a:pt x="56" y="70"/>
                  </a:lnTo>
                  <a:lnTo>
                    <a:pt x="54" y="68"/>
                  </a:lnTo>
                  <a:lnTo>
                    <a:pt x="54" y="64"/>
                  </a:lnTo>
                  <a:lnTo>
                    <a:pt x="54" y="64"/>
                  </a:lnTo>
                  <a:lnTo>
                    <a:pt x="52" y="46"/>
                  </a:lnTo>
                  <a:lnTo>
                    <a:pt x="52" y="46"/>
                  </a:lnTo>
                  <a:lnTo>
                    <a:pt x="50" y="42"/>
                  </a:lnTo>
                  <a:lnTo>
                    <a:pt x="50" y="42"/>
                  </a:lnTo>
                  <a:lnTo>
                    <a:pt x="48" y="40"/>
                  </a:lnTo>
                  <a:lnTo>
                    <a:pt x="46" y="38"/>
                  </a:lnTo>
                  <a:lnTo>
                    <a:pt x="46" y="38"/>
                  </a:lnTo>
                  <a:lnTo>
                    <a:pt x="44" y="34"/>
                  </a:lnTo>
                  <a:lnTo>
                    <a:pt x="44" y="32"/>
                  </a:lnTo>
                  <a:lnTo>
                    <a:pt x="42" y="30"/>
                  </a:lnTo>
                  <a:lnTo>
                    <a:pt x="42" y="30"/>
                  </a:lnTo>
                  <a:lnTo>
                    <a:pt x="34" y="18"/>
                  </a:lnTo>
                  <a:lnTo>
                    <a:pt x="24" y="8"/>
                  </a:lnTo>
                  <a:lnTo>
                    <a:pt x="24" y="8"/>
                  </a:lnTo>
                  <a:lnTo>
                    <a:pt x="18" y="2"/>
                  </a:lnTo>
                  <a:lnTo>
                    <a:pt x="14" y="0"/>
                  </a:lnTo>
                  <a:lnTo>
                    <a:pt x="12" y="0"/>
                  </a:lnTo>
                  <a:lnTo>
                    <a:pt x="12" y="0"/>
                  </a:lnTo>
                  <a:lnTo>
                    <a:pt x="4" y="4"/>
                  </a:lnTo>
                  <a:lnTo>
                    <a:pt x="2" y="6"/>
                  </a:lnTo>
                  <a:lnTo>
                    <a:pt x="4" y="8"/>
                  </a:lnTo>
                  <a:lnTo>
                    <a:pt x="4" y="8"/>
                  </a:lnTo>
                  <a:lnTo>
                    <a:pt x="8" y="12"/>
                  </a:lnTo>
                  <a:lnTo>
                    <a:pt x="8" y="14"/>
                  </a:lnTo>
                  <a:lnTo>
                    <a:pt x="4" y="16"/>
                  </a:lnTo>
                  <a:lnTo>
                    <a:pt x="4" y="16"/>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51" name="Freeform 346">
              <a:extLst>
                <a:ext uri="{FF2B5EF4-FFF2-40B4-BE49-F238E27FC236}">
                  <a16:creationId xmlns:a16="http://schemas.microsoft.com/office/drawing/2014/main" id="{45472919-6794-4B5E-A9A3-7DE6EBCA1EB5}"/>
                </a:ext>
              </a:extLst>
            </p:cNvPr>
            <p:cNvSpPr>
              <a:spLocks/>
            </p:cNvSpPr>
            <p:nvPr/>
          </p:nvSpPr>
          <p:spPr bwMode="auto">
            <a:xfrm>
              <a:off x="7146086" y="3292904"/>
              <a:ext cx="198807" cy="184663"/>
            </a:xfrm>
            <a:custGeom>
              <a:avLst/>
              <a:gdLst>
                <a:gd name="T0" fmla="*/ 72 w 132"/>
                <a:gd name="T1" fmla="*/ 124 h 134"/>
                <a:gd name="T2" fmla="*/ 90 w 132"/>
                <a:gd name="T3" fmla="*/ 126 h 134"/>
                <a:gd name="T4" fmla="*/ 98 w 132"/>
                <a:gd name="T5" fmla="*/ 120 h 134"/>
                <a:gd name="T6" fmla="*/ 100 w 132"/>
                <a:gd name="T7" fmla="*/ 110 h 134"/>
                <a:gd name="T8" fmla="*/ 98 w 132"/>
                <a:gd name="T9" fmla="*/ 104 h 134"/>
                <a:gd name="T10" fmla="*/ 92 w 132"/>
                <a:gd name="T11" fmla="*/ 100 h 134"/>
                <a:gd name="T12" fmla="*/ 90 w 132"/>
                <a:gd name="T13" fmla="*/ 98 h 134"/>
                <a:gd name="T14" fmla="*/ 94 w 132"/>
                <a:gd name="T15" fmla="*/ 88 h 134"/>
                <a:gd name="T16" fmla="*/ 106 w 132"/>
                <a:gd name="T17" fmla="*/ 84 h 134"/>
                <a:gd name="T18" fmla="*/ 128 w 132"/>
                <a:gd name="T19" fmla="*/ 82 h 134"/>
                <a:gd name="T20" fmla="*/ 132 w 132"/>
                <a:gd name="T21" fmla="*/ 78 h 134"/>
                <a:gd name="T22" fmla="*/ 130 w 132"/>
                <a:gd name="T23" fmla="*/ 62 h 134"/>
                <a:gd name="T24" fmla="*/ 130 w 132"/>
                <a:gd name="T25" fmla="*/ 50 h 134"/>
                <a:gd name="T26" fmla="*/ 130 w 132"/>
                <a:gd name="T27" fmla="*/ 38 h 134"/>
                <a:gd name="T28" fmla="*/ 126 w 132"/>
                <a:gd name="T29" fmla="*/ 30 h 134"/>
                <a:gd name="T30" fmla="*/ 122 w 132"/>
                <a:gd name="T31" fmla="*/ 28 h 134"/>
                <a:gd name="T32" fmla="*/ 120 w 132"/>
                <a:gd name="T33" fmla="*/ 22 h 134"/>
                <a:gd name="T34" fmla="*/ 120 w 132"/>
                <a:gd name="T35" fmla="*/ 12 h 134"/>
                <a:gd name="T36" fmla="*/ 120 w 132"/>
                <a:gd name="T37" fmla="*/ 4 h 134"/>
                <a:gd name="T38" fmla="*/ 106 w 132"/>
                <a:gd name="T39" fmla="*/ 0 h 134"/>
                <a:gd name="T40" fmla="*/ 102 w 132"/>
                <a:gd name="T41" fmla="*/ 2 h 134"/>
                <a:gd name="T42" fmla="*/ 100 w 132"/>
                <a:gd name="T43" fmla="*/ 16 h 134"/>
                <a:gd name="T44" fmla="*/ 94 w 132"/>
                <a:gd name="T45" fmla="*/ 24 h 134"/>
                <a:gd name="T46" fmla="*/ 90 w 132"/>
                <a:gd name="T47" fmla="*/ 24 h 134"/>
                <a:gd name="T48" fmla="*/ 78 w 132"/>
                <a:gd name="T49" fmla="*/ 22 h 134"/>
                <a:gd name="T50" fmla="*/ 66 w 132"/>
                <a:gd name="T51" fmla="*/ 16 h 134"/>
                <a:gd name="T52" fmla="*/ 64 w 132"/>
                <a:gd name="T53" fmla="*/ 12 h 134"/>
                <a:gd name="T54" fmla="*/ 60 w 132"/>
                <a:gd name="T55" fmla="*/ 4 h 134"/>
                <a:gd name="T56" fmla="*/ 52 w 132"/>
                <a:gd name="T57" fmla="*/ 4 h 134"/>
                <a:gd name="T58" fmla="*/ 38 w 132"/>
                <a:gd name="T59" fmla="*/ 6 h 134"/>
                <a:gd name="T60" fmla="*/ 28 w 132"/>
                <a:gd name="T61" fmla="*/ 8 h 134"/>
                <a:gd name="T62" fmla="*/ 12 w 132"/>
                <a:gd name="T63" fmla="*/ 12 h 134"/>
                <a:gd name="T64" fmla="*/ 6 w 132"/>
                <a:gd name="T65" fmla="*/ 18 h 134"/>
                <a:gd name="T66" fmla="*/ 2 w 132"/>
                <a:gd name="T67" fmla="*/ 28 h 134"/>
                <a:gd name="T68" fmla="*/ 0 w 132"/>
                <a:gd name="T69" fmla="*/ 44 h 134"/>
                <a:gd name="T70" fmla="*/ 4 w 132"/>
                <a:gd name="T71" fmla="*/ 56 h 134"/>
                <a:gd name="T72" fmla="*/ 14 w 132"/>
                <a:gd name="T73" fmla="*/ 64 h 134"/>
                <a:gd name="T74" fmla="*/ 18 w 132"/>
                <a:gd name="T75" fmla="*/ 72 h 134"/>
                <a:gd name="T76" fmla="*/ 20 w 132"/>
                <a:gd name="T77" fmla="*/ 84 h 134"/>
                <a:gd name="T78" fmla="*/ 14 w 132"/>
                <a:gd name="T79" fmla="*/ 96 h 134"/>
                <a:gd name="T80" fmla="*/ 16 w 132"/>
                <a:gd name="T81" fmla="*/ 98 h 134"/>
                <a:gd name="T82" fmla="*/ 20 w 132"/>
                <a:gd name="T83" fmla="*/ 102 h 134"/>
                <a:gd name="T84" fmla="*/ 18 w 132"/>
                <a:gd name="T85" fmla="*/ 110 h 134"/>
                <a:gd name="T86" fmla="*/ 18 w 132"/>
                <a:gd name="T87" fmla="*/ 116 h 134"/>
                <a:gd name="T88" fmla="*/ 24 w 132"/>
                <a:gd name="T89" fmla="*/ 120 h 134"/>
                <a:gd name="T90" fmla="*/ 28 w 132"/>
                <a:gd name="T91" fmla="*/ 124 h 134"/>
                <a:gd name="T92" fmla="*/ 34 w 132"/>
                <a:gd name="T93" fmla="*/ 126 h 134"/>
                <a:gd name="T94" fmla="*/ 36 w 132"/>
                <a:gd name="T95" fmla="*/ 120 h 134"/>
                <a:gd name="T96" fmla="*/ 40 w 132"/>
                <a:gd name="T97" fmla="*/ 122 h 134"/>
                <a:gd name="T98" fmla="*/ 42 w 132"/>
                <a:gd name="T99" fmla="*/ 130 h 134"/>
                <a:gd name="T100" fmla="*/ 44 w 132"/>
                <a:gd name="T101" fmla="*/ 132 h 134"/>
                <a:gd name="T102" fmla="*/ 52 w 132"/>
                <a:gd name="T103" fmla="*/ 132 h 134"/>
                <a:gd name="T104" fmla="*/ 56 w 132"/>
                <a:gd name="T105" fmla="*/ 134 h 134"/>
                <a:gd name="T106" fmla="*/ 64 w 132"/>
                <a:gd name="T107" fmla="*/ 126 h 134"/>
                <a:gd name="T108" fmla="*/ 72 w 132"/>
                <a:gd name="T109" fmla="*/ 12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2" h="134">
                  <a:moveTo>
                    <a:pt x="72" y="124"/>
                  </a:moveTo>
                  <a:lnTo>
                    <a:pt x="72" y="124"/>
                  </a:lnTo>
                  <a:lnTo>
                    <a:pt x="90" y="126"/>
                  </a:lnTo>
                  <a:lnTo>
                    <a:pt x="90" y="126"/>
                  </a:lnTo>
                  <a:lnTo>
                    <a:pt x="94" y="124"/>
                  </a:lnTo>
                  <a:lnTo>
                    <a:pt x="98" y="120"/>
                  </a:lnTo>
                  <a:lnTo>
                    <a:pt x="100" y="116"/>
                  </a:lnTo>
                  <a:lnTo>
                    <a:pt x="100" y="110"/>
                  </a:lnTo>
                  <a:lnTo>
                    <a:pt x="100" y="110"/>
                  </a:lnTo>
                  <a:lnTo>
                    <a:pt x="98" y="104"/>
                  </a:lnTo>
                  <a:lnTo>
                    <a:pt x="96" y="102"/>
                  </a:lnTo>
                  <a:lnTo>
                    <a:pt x="92" y="100"/>
                  </a:lnTo>
                  <a:lnTo>
                    <a:pt x="90" y="98"/>
                  </a:lnTo>
                  <a:lnTo>
                    <a:pt x="90" y="98"/>
                  </a:lnTo>
                  <a:lnTo>
                    <a:pt x="90" y="92"/>
                  </a:lnTo>
                  <a:lnTo>
                    <a:pt x="94" y="88"/>
                  </a:lnTo>
                  <a:lnTo>
                    <a:pt x="106" y="84"/>
                  </a:lnTo>
                  <a:lnTo>
                    <a:pt x="106" y="84"/>
                  </a:lnTo>
                  <a:lnTo>
                    <a:pt x="116" y="84"/>
                  </a:lnTo>
                  <a:lnTo>
                    <a:pt x="128" y="82"/>
                  </a:lnTo>
                  <a:lnTo>
                    <a:pt x="128" y="82"/>
                  </a:lnTo>
                  <a:lnTo>
                    <a:pt x="132" y="78"/>
                  </a:lnTo>
                  <a:lnTo>
                    <a:pt x="132" y="74"/>
                  </a:lnTo>
                  <a:lnTo>
                    <a:pt x="130" y="62"/>
                  </a:lnTo>
                  <a:lnTo>
                    <a:pt x="130" y="62"/>
                  </a:lnTo>
                  <a:lnTo>
                    <a:pt x="130" y="50"/>
                  </a:lnTo>
                  <a:lnTo>
                    <a:pt x="130" y="38"/>
                  </a:lnTo>
                  <a:lnTo>
                    <a:pt x="130" y="38"/>
                  </a:lnTo>
                  <a:lnTo>
                    <a:pt x="128" y="32"/>
                  </a:lnTo>
                  <a:lnTo>
                    <a:pt x="126" y="30"/>
                  </a:lnTo>
                  <a:lnTo>
                    <a:pt x="122" y="28"/>
                  </a:lnTo>
                  <a:lnTo>
                    <a:pt x="122" y="28"/>
                  </a:lnTo>
                  <a:lnTo>
                    <a:pt x="120" y="26"/>
                  </a:lnTo>
                  <a:lnTo>
                    <a:pt x="120" y="22"/>
                  </a:lnTo>
                  <a:lnTo>
                    <a:pt x="120" y="12"/>
                  </a:lnTo>
                  <a:lnTo>
                    <a:pt x="120" y="12"/>
                  </a:lnTo>
                  <a:lnTo>
                    <a:pt x="120" y="4"/>
                  </a:lnTo>
                  <a:lnTo>
                    <a:pt x="120" y="4"/>
                  </a:lnTo>
                  <a:lnTo>
                    <a:pt x="110" y="0"/>
                  </a:lnTo>
                  <a:lnTo>
                    <a:pt x="106" y="0"/>
                  </a:lnTo>
                  <a:lnTo>
                    <a:pt x="102" y="2"/>
                  </a:lnTo>
                  <a:lnTo>
                    <a:pt x="102" y="2"/>
                  </a:lnTo>
                  <a:lnTo>
                    <a:pt x="100" y="8"/>
                  </a:lnTo>
                  <a:lnTo>
                    <a:pt x="100" y="16"/>
                  </a:lnTo>
                  <a:lnTo>
                    <a:pt x="98" y="22"/>
                  </a:lnTo>
                  <a:lnTo>
                    <a:pt x="94" y="24"/>
                  </a:lnTo>
                  <a:lnTo>
                    <a:pt x="90" y="24"/>
                  </a:lnTo>
                  <a:lnTo>
                    <a:pt x="90" y="24"/>
                  </a:lnTo>
                  <a:lnTo>
                    <a:pt x="78" y="22"/>
                  </a:lnTo>
                  <a:lnTo>
                    <a:pt x="78" y="22"/>
                  </a:lnTo>
                  <a:lnTo>
                    <a:pt x="70" y="20"/>
                  </a:lnTo>
                  <a:lnTo>
                    <a:pt x="66" y="16"/>
                  </a:lnTo>
                  <a:lnTo>
                    <a:pt x="66" y="16"/>
                  </a:lnTo>
                  <a:lnTo>
                    <a:pt x="64" y="12"/>
                  </a:lnTo>
                  <a:lnTo>
                    <a:pt x="62" y="8"/>
                  </a:lnTo>
                  <a:lnTo>
                    <a:pt x="60" y="4"/>
                  </a:lnTo>
                  <a:lnTo>
                    <a:pt x="56" y="4"/>
                  </a:lnTo>
                  <a:lnTo>
                    <a:pt x="52" y="4"/>
                  </a:lnTo>
                  <a:lnTo>
                    <a:pt x="52" y="4"/>
                  </a:lnTo>
                  <a:lnTo>
                    <a:pt x="38" y="6"/>
                  </a:lnTo>
                  <a:lnTo>
                    <a:pt x="28" y="8"/>
                  </a:lnTo>
                  <a:lnTo>
                    <a:pt x="28" y="8"/>
                  </a:lnTo>
                  <a:lnTo>
                    <a:pt x="20" y="8"/>
                  </a:lnTo>
                  <a:lnTo>
                    <a:pt x="12" y="12"/>
                  </a:lnTo>
                  <a:lnTo>
                    <a:pt x="12" y="12"/>
                  </a:lnTo>
                  <a:lnTo>
                    <a:pt x="6" y="18"/>
                  </a:lnTo>
                  <a:lnTo>
                    <a:pt x="2" y="22"/>
                  </a:lnTo>
                  <a:lnTo>
                    <a:pt x="2" y="28"/>
                  </a:lnTo>
                  <a:lnTo>
                    <a:pt x="2" y="28"/>
                  </a:lnTo>
                  <a:lnTo>
                    <a:pt x="0" y="44"/>
                  </a:lnTo>
                  <a:lnTo>
                    <a:pt x="0" y="52"/>
                  </a:lnTo>
                  <a:lnTo>
                    <a:pt x="4" y="56"/>
                  </a:lnTo>
                  <a:lnTo>
                    <a:pt x="4" y="56"/>
                  </a:lnTo>
                  <a:lnTo>
                    <a:pt x="14" y="64"/>
                  </a:lnTo>
                  <a:lnTo>
                    <a:pt x="18" y="68"/>
                  </a:lnTo>
                  <a:lnTo>
                    <a:pt x="18" y="72"/>
                  </a:lnTo>
                  <a:lnTo>
                    <a:pt x="18" y="72"/>
                  </a:lnTo>
                  <a:lnTo>
                    <a:pt x="20" y="84"/>
                  </a:lnTo>
                  <a:lnTo>
                    <a:pt x="18" y="92"/>
                  </a:lnTo>
                  <a:lnTo>
                    <a:pt x="14" y="96"/>
                  </a:lnTo>
                  <a:lnTo>
                    <a:pt x="14" y="96"/>
                  </a:lnTo>
                  <a:lnTo>
                    <a:pt x="16" y="98"/>
                  </a:lnTo>
                  <a:lnTo>
                    <a:pt x="16" y="98"/>
                  </a:lnTo>
                  <a:lnTo>
                    <a:pt x="20" y="102"/>
                  </a:lnTo>
                  <a:lnTo>
                    <a:pt x="20" y="104"/>
                  </a:lnTo>
                  <a:lnTo>
                    <a:pt x="18" y="110"/>
                  </a:lnTo>
                  <a:lnTo>
                    <a:pt x="18" y="110"/>
                  </a:lnTo>
                  <a:lnTo>
                    <a:pt x="18" y="116"/>
                  </a:lnTo>
                  <a:lnTo>
                    <a:pt x="22" y="118"/>
                  </a:lnTo>
                  <a:lnTo>
                    <a:pt x="24" y="120"/>
                  </a:lnTo>
                  <a:lnTo>
                    <a:pt x="28" y="124"/>
                  </a:lnTo>
                  <a:lnTo>
                    <a:pt x="28" y="124"/>
                  </a:lnTo>
                  <a:lnTo>
                    <a:pt x="32" y="128"/>
                  </a:lnTo>
                  <a:lnTo>
                    <a:pt x="34" y="126"/>
                  </a:lnTo>
                  <a:lnTo>
                    <a:pt x="36" y="120"/>
                  </a:lnTo>
                  <a:lnTo>
                    <a:pt x="36" y="120"/>
                  </a:lnTo>
                  <a:lnTo>
                    <a:pt x="40" y="120"/>
                  </a:lnTo>
                  <a:lnTo>
                    <a:pt x="40" y="122"/>
                  </a:lnTo>
                  <a:lnTo>
                    <a:pt x="42" y="130"/>
                  </a:lnTo>
                  <a:lnTo>
                    <a:pt x="42" y="130"/>
                  </a:lnTo>
                  <a:lnTo>
                    <a:pt x="42" y="134"/>
                  </a:lnTo>
                  <a:lnTo>
                    <a:pt x="44" y="132"/>
                  </a:lnTo>
                  <a:lnTo>
                    <a:pt x="48" y="132"/>
                  </a:lnTo>
                  <a:lnTo>
                    <a:pt x="52" y="132"/>
                  </a:lnTo>
                  <a:lnTo>
                    <a:pt x="52" y="132"/>
                  </a:lnTo>
                  <a:lnTo>
                    <a:pt x="56" y="134"/>
                  </a:lnTo>
                  <a:lnTo>
                    <a:pt x="56" y="134"/>
                  </a:lnTo>
                  <a:lnTo>
                    <a:pt x="64" y="126"/>
                  </a:lnTo>
                  <a:lnTo>
                    <a:pt x="68" y="124"/>
                  </a:lnTo>
                  <a:lnTo>
                    <a:pt x="72" y="124"/>
                  </a:lnTo>
                  <a:lnTo>
                    <a:pt x="72" y="124"/>
                  </a:lnTo>
                  <a:close/>
                </a:path>
              </a:pathLst>
            </a:custGeom>
            <a:solidFill>
              <a:srgbClr val="006998"/>
            </a:solidFill>
            <a:ln w="6350">
              <a:solidFill>
                <a:srgbClr val="000000"/>
              </a:solidFill>
              <a:miter lim="800000"/>
              <a:headEnd/>
              <a:tailEnd/>
            </a:ln>
            <a:effectLst/>
          </p:spPr>
          <p:txBody>
            <a:bodyPr vert="horz" wrap="square" lIns="72000" tIns="72000" rIns="72000" bIns="7200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ts val="300"/>
                </a:spcAft>
                <a:buClrTx/>
                <a:buSzTx/>
                <a:buFontTx/>
                <a:buNone/>
                <a:tabLst/>
                <a:defRPr/>
              </a:pPr>
              <a:endParaRPr kumimoji="0" lang="en-GB" sz="1600" b="0" i="0" u="none" strike="noStrike" kern="0" cap="none" spc="0" normalizeH="0" baseline="0" dirty="0">
                <a:ln>
                  <a:noFill/>
                </a:ln>
                <a:solidFill>
                  <a:sysClr val="windowText" lastClr="000000"/>
                </a:solidFill>
                <a:effectLst/>
                <a:uLnTx/>
                <a:uFillTx/>
                <a:latin typeface="Arial" pitchFamily="34" charset="0"/>
                <a:ea typeface="MS PGothic" pitchFamily="34" charset="-128"/>
                <a:cs typeface="Arial"/>
              </a:endParaRPr>
            </a:p>
          </p:txBody>
        </p:sp>
        <p:sp>
          <p:nvSpPr>
            <p:cNvPr id="152" name="Freeform 347">
              <a:extLst>
                <a:ext uri="{FF2B5EF4-FFF2-40B4-BE49-F238E27FC236}">
                  <a16:creationId xmlns:a16="http://schemas.microsoft.com/office/drawing/2014/main" id="{8CD33E05-521A-4CD3-BB45-237144989ECB}"/>
                </a:ext>
              </a:extLst>
            </p:cNvPr>
            <p:cNvSpPr>
              <a:spLocks/>
            </p:cNvSpPr>
            <p:nvPr/>
          </p:nvSpPr>
          <p:spPr bwMode="auto">
            <a:xfrm>
              <a:off x="6697266" y="2716865"/>
              <a:ext cx="361466" cy="785508"/>
            </a:xfrm>
            <a:custGeom>
              <a:avLst/>
              <a:gdLst>
                <a:gd name="T0" fmla="*/ 226 w 240"/>
                <a:gd name="T1" fmla="*/ 504 h 570"/>
                <a:gd name="T2" fmla="*/ 214 w 240"/>
                <a:gd name="T3" fmla="*/ 492 h 570"/>
                <a:gd name="T4" fmla="*/ 216 w 240"/>
                <a:gd name="T5" fmla="*/ 472 h 570"/>
                <a:gd name="T6" fmla="*/ 206 w 240"/>
                <a:gd name="T7" fmla="*/ 458 h 570"/>
                <a:gd name="T8" fmla="*/ 194 w 240"/>
                <a:gd name="T9" fmla="*/ 438 h 570"/>
                <a:gd name="T10" fmla="*/ 184 w 240"/>
                <a:gd name="T11" fmla="*/ 414 h 570"/>
                <a:gd name="T12" fmla="*/ 194 w 240"/>
                <a:gd name="T13" fmla="*/ 388 h 570"/>
                <a:gd name="T14" fmla="*/ 188 w 240"/>
                <a:gd name="T15" fmla="*/ 360 h 570"/>
                <a:gd name="T16" fmla="*/ 178 w 240"/>
                <a:gd name="T17" fmla="*/ 350 h 570"/>
                <a:gd name="T18" fmla="*/ 158 w 240"/>
                <a:gd name="T19" fmla="*/ 332 h 570"/>
                <a:gd name="T20" fmla="*/ 144 w 240"/>
                <a:gd name="T21" fmla="*/ 314 h 570"/>
                <a:gd name="T22" fmla="*/ 146 w 240"/>
                <a:gd name="T23" fmla="*/ 280 h 570"/>
                <a:gd name="T24" fmla="*/ 168 w 240"/>
                <a:gd name="T25" fmla="*/ 272 h 570"/>
                <a:gd name="T26" fmla="*/ 192 w 240"/>
                <a:gd name="T27" fmla="*/ 264 h 570"/>
                <a:gd name="T28" fmla="*/ 212 w 240"/>
                <a:gd name="T29" fmla="*/ 252 h 570"/>
                <a:gd name="T30" fmla="*/ 214 w 240"/>
                <a:gd name="T31" fmla="*/ 228 h 570"/>
                <a:gd name="T32" fmla="*/ 240 w 240"/>
                <a:gd name="T33" fmla="*/ 220 h 570"/>
                <a:gd name="T34" fmla="*/ 236 w 240"/>
                <a:gd name="T35" fmla="*/ 214 h 570"/>
                <a:gd name="T36" fmla="*/ 206 w 240"/>
                <a:gd name="T37" fmla="*/ 212 h 570"/>
                <a:gd name="T38" fmla="*/ 188 w 240"/>
                <a:gd name="T39" fmla="*/ 202 h 570"/>
                <a:gd name="T40" fmla="*/ 182 w 240"/>
                <a:gd name="T41" fmla="*/ 180 h 570"/>
                <a:gd name="T42" fmla="*/ 178 w 240"/>
                <a:gd name="T43" fmla="*/ 160 h 570"/>
                <a:gd name="T44" fmla="*/ 150 w 240"/>
                <a:gd name="T45" fmla="*/ 142 h 570"/>
                <a:gd name="T46" fmla="*/ 130 w 240"/>
                <a:gd name="T47" fmla="*/ 140 h 570"/>
                <a:gd name="T48" fmla="*/ 124 w 240"/>
                <a:gd name="T49" fmla="*/ 112 h 570"/>
                <a:gd name="T50" fmla="*/ 142 w 240"/>
                <a:gd name="T51" fmla="*/ 96 h 570"/>
                <a:gd name="T52" fmla="*/ 140 w 240"/>
                <a:gd name="T53" fmla="*/ 72 h 570"/>
                <a:gd name="T54" fmla="*/ 136 w 240"/>
                <a:gd name="T55" fmla="*/ 46 h 570"/>
                <a:gd name="T56" fmla="*/ 120 w 240"/>
                <a:gd name="T57" fmla="*/ 18 h 570"/>
                <a:gd name="T58" fmla="*/ 94 w 240"/>
                <a:gd name="T59" fmla="*/ 8 h 570"/>
                <a:gd name="T60" fmla="*/ 84 w 240"/>
                <a:gd name="T61" fmla="*/ 30 h 570"/>
                <a:gd name="T62" fmla="*/ 64 w 240"/>
                <a:gd name="T63" fmla="*/ 54 h 570"/>
                <a:gd name="T64" fmla="*/ 52 w 240"/>
                <a:gd name="T65" fmla="*/ 76 h 570"/>
                <a:gd name="T66" fmla="*/ 48 w 240"/>
                <a:gd name="T67" fmla="*/ 98 h 570"/>
                <a:gd name="T68" fmla="*/ 38 w 240"/>
                <a:gd name="T69" fmla="*/ 130 h 570"/>
                <a:gd name="T70" fmla="*/ 20 w 240"/>
                <a:gd name="T71" fmla="*/ 148 h 570"/>
                <a:gd name="T72" fmla="*/ 16 w 240"/>
                <a:gd name="T73" fmla="*/ 178 h 570"/>
                <a:gd name="T74" fmla="*/ 6 w 240"/>
                <a:gd name="T75" fmla="*/ 210 h 570"/>
                <a:gd name="T76" fmla="*/ 6 w 240"/>
                <a:gd name="T77" fmla="*/ 234 h 570"/>
                <a:gd name="T78" fmla="*/ 2 w 240"/>
                <a:gd name="T79" fmla="*/ 256 h 570"/>
                <a:gd name="T80" fmla="*/ 24 w 240"/>
                <a:gd name="T81" fmla="*/ 274 h 570"/>
                <a:gd name="T82" fmla="*/ 40 w 240"/>
                <a:gd name="T83" fmla="*/ 284 h 570"/>
                <a:gd name="T84" fmla="*/ 40 w 240"/>
                <a:gd name="T85" fmla="*/ 306 h 570"/>
                <a:gd name="T86" fmla="*/ 58 w 240"/>
                <a:gd name="T87" fmla="*/ 308 h 570"/>
                <a:gd name="T88" fmla="*/ 70 w 240"/>
                <a:gd name="T89" fmla="*/ 330 h 570"/>
                <a:gd name="T90" fmla="*/ 80 w 240"/>
                <a:gd name="T91" fmla="*/ 354 h 570"/>
                <a:gd name="T92" fmla="*/ 78 w 240"/>
                <a:gd name="T93" fmla="*/ 388 h 570"/>
                <a:gd name="T94" fmla="*/ 94 w 240"/>
                <a:gd name="T95" fmla="*/ 392 h 570"/>
                <a:gd name="T96" fmla="*/ 114 w 240"/>
                <a:gd name="T97" fmla="*/ 390 h 570"/>
                <a:gd name="T98" fmla="*/ 130 w 240"/>
                <a:gd name="T99" fmla="*/ 374 h 570"/>
                <a:gd name="T100" fmla="*/ 140 w 240"/>
                <a:gd name="T101" fmla="*/ 356 h 570"/>
                <a:gd name="T102" fmla="*/ 154 w 240"/>
                <a:gd name="T103" fmla="*/ 378 h 570"/>
                <a:gd name="T104" fmla="*/ 164 w 240"/>
                <a:gd name="T105" fmla="*/ 404 h 570"/>
                <a:gd name="T106" fmla="*/ 162 w 240"/>
                <a:gd name="T107" fmla="*/ 422 h 570"/>
                <a:gd name="T108" fmla="*/ 170 w 240"/>
                <a:gd name="T109" fmla="*/ 446 h 570"/>
                <a:gd name="T110" fmla="*/ 186 w 240"/>
                <a:gd name="T111" fmla="*/ 468 h 570"/>
                <a:gd name="T112" fmla="*/ 202 w 240"/>
                <a:gd name="T113" fmla="*/ 494 h 570"/>
                <a:gd name="T114" fmla="*/ 188 w 240"/>
                <a:gd name="T115" fmla="*/ 508 h 570"/>
                <a:gd name="T116" fmla="*/ 198 w 240"/>
                <a:gd name="T117" fmla="*/ 530 h 570"/>
                <a:gd name="T118" fmla="*/ 204 w 240"/>
                <a:gd name="T119" fmla="*/ 548 h 570"/>
                <a:gd name="T120" fmla="*/ 206 w 240"/>
                <a:gd name="T121" fmla="*/ 570 h 570"/>
                <a:gd name="T122" fmla="*/ 220 w 240"/>
                <a:gd name="T123" fmla="*/ 55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40" h="570">
                  <a:moveTo>
                    <a:pt x="220" y="550"/>
                  </a:moveTo>
                  <a:lnTo>
                    <a:pt x="220" y="550"/>
                  </a:lnTo>
                  <a:lnTo>
                    <a:pt x="222" y="542"/>
                  </a:lnTo>
                  <a:lnTo>
                    <a:pt x="224" y="528"/>
                  </a:lnTo>
                  <a:lnTo>
                    <a:pt x="226" y="504"/>
                  </a:lnTo>
                  <a:lnTo>
                    <a:pt x="226" y="504"/>
                  </a:lnTo>
                  <a:lnTo>
                    <a:pt x="226" y="498"/>
                  </a:lnTo>
                  <a:lnTo>
                    <a:pt x="224" y="496"/>
                  </a:lnTo>
                  <a:lnTo>
                    <a:pt x="222" y="496"/>
                  </a:lnTo>
                  <a:lnTo>
                    <a:pt x="222" y="496"/>
                  </a:lnTo>
                  <a:lnTo>
                    <a:pt x="218" y="494"/>
                  </a:lnTo>
                  <a:lnTo>
                    <a:pt x="214" y="492"/>
                  </a:lnTo>
                  <a:lnTo>
                    <a:pt x="212" y="484"/>
                  </a:lnTo>
                  <a:lnTo>
                    <a:pt x="212" y="484"/>
                  </a:lnTo>
                  <a:lnTo>
                    <a:pt x="212" y="480"/>
                  </a:lnTo>
                  <a:lnTo>
                    <a:pt x="214" y="478"/>
                  </a:lnTo>
                  <a:lnTo>
                    <a:pt x="214" y="476"/>
                  </a:lnTo>
                  <a:lnTo>
                    <a:pt x="216" y="472"/>
                  </a:lnTo>
                  <a:lnTo>
                    <a:pt x="216" y="472"/>
                  </a:lnTo>
                  <a:lnTo>
                    <a:pt x="214" y="468"/>
                  </a:lnTo>
                  <a:lnTo>
                    <a:pt x="210" y="464"/>
                  </a:lnTo>
                  <a:lnTo>
                    <a:pt x="208" y="462"/>
                  </a:lnTo>
                  <a:lnTo>
                    <a:pt x="206" y="458"/>
                  </a:lnTo>
                  <a:lnTo>
                    <a:pt x="206" y="458"/>
                  </a:lnTo>
                  <a:lnTo>
                    <a:pt x="204" y="456"/>
                  </a:lnTo>
                  <a:lnTo>
                    <a:pt x="200" y="452"/>
                  </a:lnTo>
                  <a:lnTo>
                    <a:pt x="198" y="450"/>
                  </a:lnTo>
                  <a:lnTo>
                    <a:pt x="194" y="446"/>
                  </a:lnTo>
                  <a:lnTo>
                    <a:pt x="194" y="446"/>
                  </a:lnTo>
                  <a:lnTo>
                    <a:pt x="194" y="438"/>
                  </a:lnTo>
                  <a:lnTo>
                    <a:pt x="190" y="432"/>
                  </a:lnTo>
                  <a:lnTo>
                    <a:pt x="188" y="428"/>
                  </a:lnTo>
                  <a:lnTo>
                    <a:pt x="186" y="426"/>
                  </a:lnTo>
                  <a:lnTo>
                    <a:pt x="186" y="426"/>
                  </a:lnTo>
                  <a:lnTo>
                    <a:pt x="184" y="420"/>
                  </a:lnTo>
                  <a:lnTo>
                    <a:pt x="184" y="414"/>
                  </a:lnTo>
                  <a:lnTo>
                    <a:pt x="186" y="402"/>
                  </a:lnTo>
                  <a:lnTo>
                    <a:pt x="186" y="402"/>
                  </a:lnTo>
                  <a:lnTo>
                    <a:pt x="186" y="398"/>
                  </a:lnTo>
                  <a:lnTo>
                    <a:pt x="190" y="394"/>
                  </a:lnTo>
                  <a:lnTo>
                    <a:pt x="194" y="388"/>
                  </a:lnTo>
                  <a:lnTo>
                    <a:pt x="194" y="388"/>
                  </a:lnTo>
                  <a:lnTo>
                    <a:pt x="194" y="380"/>
                  </a:lnTo>
                  <a:lnTo>
                    <a:pt x="194" y="370"/>
                  </a:lnTo>
                  <a:lnTo>
                    <a:pt x="194" y="370"/>
                  </a:lnTo>
                  <a:lnTo>
                    <a:pt x="192" y="366"/>
                  </a:lnTo>
                  <a:lnTo>
                    <a:pt x="190" y="362"/>
                  </a:lnTo>
                  <a:lnTo>
                    <a:pt x="188" y="360"/>
                  </a:lnTo>
                  <a:lnTo>
                    <a:pt x="184" y="358"/>
                  </a:lnTo>
                  <a:lnTo>
                    <a:pt x="184" y="358"/>
                  </a:lnTo>
                  <a:lnTo>
                    <a:pt x="180" y="358"/>
                  </a:lnTo>
                  <a:lnTo>
                    <a:pt x="178" y="356"/>
                  </a:lnTo>
                  <a:lnTo>
                    <a:pt x="178" y="350"/>
                  </a:lnTo>
                  <a:lnTo>
                    <a:pt x="178" y="350"/>
                  </a:lnTo>
                  <a:lnTo>
                    <a:pt x="178" y="346"/>
                  </a:lnTo>
                  <a:lnTo>
                    <a:pt x="176" y="344"/>
                  </a:lnTo>
                  <a:lnTo>
                    <a:pt x="172" y="338"/>
                  </a:lnTo>
                  <a:lnTo>
                    <a:pt x="172" y="338"/>
                  </a:lnTo>
                  <a:lnTo>
                    <a:pt x="166" y="336"/>
                  </a:lnTo>
                  <a:lnTo>
                    <a:pt x="158" y="332"/>
                  </a:lnTo>
                  <a:lnTo>
                    <a:pt x="158" y="332"/>
                  </a:lnTo>
                  <a:lnTo>
                    <a:pt x="154" y="330"/>
                  </a:lnTo>
                  <a:lnTo>
                    <a:pt x="150" y="326"/>
                  </a:lnTo>
                  <a:lnTo>
                    <a:pt x="146" y="316"/>
                  </a:lnTo>
                  <a:lnTo>
                    <a:pt x="146" y="316"/>
                  </a:lnTo>
                  <a:lnTo>
                    <a:pt x="144" y="314"/>
                  </a:lnTo>
                  <a:lnTo>
                    <a:pt x="142" y="308"/>
                  </a:lnTo>
                  <a:lnTo>
                    <a:pt x="142" y="298"/>
                  </a:lnTo>
                  <a:lnTo>
                    <a:pt x="142" y="298"/>
                  </a:lnTo>
                  <a:lnTo>
                    <a:pt x="142" y="288"/>
                  </a:lnTo>
                  <a:lnTo>
                    <a:pt x="144" y="284"/>
                  </a:lnTo>
                  <a:lnTo>
                    <a:pt x="146" y="280"/>
                  </a:lnTo>
                  <a:lnTo>
                    <a:pt x="146" y="280"/>
                  </a:lnTo>
                  <a:lnTo>
                    <a:pt x="152" y="278"/>
                  </a:lnTo>
                  <a:lnTo>
                    <a:pt x="158" y="272"/>
                  </a:lnTo>
                  <a:lnTo>
                    <a:pt x="158" y="272"/>
                  </a:lnTo>
                  <a:lnTo>
                    <a:pt x="162" y="272"/>
                  </a:lnTo>
                  <a:lnTo>
                    <a:pt x="168" y="272"/>
                  </a:lnTo>
                  <a:lnTo>
                    <a:pt x="176" y="272"/>
                  </a:lnTo>
                  <a:lnTo>
                    <a:pt x="186" y="270"/>
                  </a:lnTo>
                  <a:lnTo>
                    <a:pt x="186" y="270"/>
                  </a:lnTo>
                  <a:lnTo>
                    <a:pt x="188" y="270"/>
                  </a:lnTo>
                  <a:lnTo>
                    <a:pt x="190" y="268"/>
                  </a:lnTo>
                  <a:lnTo>
                    <a:pt x="192" y="264"/>
                  </a:lnTo>
                  <a:lnTo>
                    <a:pt x="190" y="258"/>
                  </a:lnTo>
                  <a:lnTo>
                    <a:pt x="192" y="256"/>
                  </a:lnTo>
                  <a:lnTo>
                    <a:pt x="192" y="256"/>
                  </a:lnTo>
                  <a:lnTo>
                    <a:pt x="202" y="256"/>
                  </a:lnTo>
                  <a:lnTo>
                    <a:pt x="208" y="254"/>
                  </a:lnTo>
                  <a:lnTo>
                    <a:pt x="212" y="252"/>
                  </a:lnTo>
                  <a:lnTo>
                    <a:pt x="212" y="252"/>
                  </a:lnTo>
                  <a:lnTo>
                    <a:pt x="212" y="250"/>
                  </a:lnTo>
                  <a:lnTo>
                    <a:pt x="212" y="250"/>
                  </a:lnTo>
                  <a:lnTo>
                    <a:pt x="212" y="240"/>
                  </a:lnTo>
                  <a:lnTo>
                    <a:pt x="214" y="228"/>
                  </a:lnTo>
                  <a:lnTo>
                    <a:pt x="214" y="228"/>
                  </a:lnTo>
                  <a:lnTo>
                    <a:pt x="218" y="226"/>
                  </a:lnTo>
                  <a:lnTo>
                    <a:pt x="222" y="226"/>
                  </a:lnTo>
                  <a:lnTo>
                    <a:pt x="232" y="224"/>
                  </a:lnTo>
                  <a:lnTo>
                    <a:pt x="232" y="224"/>
                  </a:lnTo>
                  <a:lnTo>
                    <a:pt x="236" y="222"/>
                  </a:lnTo>
                  <a:lnTo>
                    <a:pt x="240" y="220"/>
                  </a:lnTo>
                  <a:lnTo>
                    <a:pt x="240" y="218"/>
                  </a:lnTo>
                  <a:lnTo>
                    <a:pt x="240" y="218"/>
                  </a:lnTo>
                  <a:lnTo>
                    <a:pt x="240" y="216"/>
                  </a:lnTo>
                  <a:lnTo>
                    <a:pt x="240" y="212"/>
                  </a:lnTo>
                  <a:lnTo>
                    <a:pt x="240" y="212"/>
                  </a:lnTo>
                  <a:lnTo>
                    <a:pt x="236" y="214"/>
                  </a:lnTo>
                  <a:lnTo>
                    <a:pt x="232" y="214"/>
                  </a:lnTo>
                  <a:lnTo>
                    <a:pt x="224" y="210"/>
                  </a:lnTo>
                  <a:lnTo>
                    <a:pt x="224" y="210"/>
                  </a:lnTo>
                  <a:lnTo>
                    <a:pt x="210" y="212"/>
                  </a:lnTo>
                  <a:lnTo>
                    <a:pt x="210" y="212"/>
                  </a:lnTo>
                  <a:lnTo>
                    <a:pt x="206" y="212"/>
                  </a:lnTo>
                  <a:lnTo>
                    <a:pt x="202" y="208"/>
                  </a:lnTo>
                  <a:lnTo>
                    <a:pt x="198" y="202"/>
                  </a:lnTo>
                  <a:lnTo>
                    <a:pt x="198" y="202"/>
                  </a:lnTo>
                  <a:lnTo>
                    <a:pt x="196" y="200"/>
                  </a:lnTo>
                  <a:lnTo>
                    <a:pt x="192" y="200"/>
                  </a:lnTo>
                  <a:lnTo>
                    <a:pt x="188" y="202"/>
                  </a:lnTo>
                  <a:lnTo>
                    <a:pt x="184" y="202"/>
                  </a:lnTo>
                  <a:lnTo>
                    <a:pt x="184" y="202"/>
                  </a:lnTo>
                  <a:lnTo>
                    <a:pt x="180" y="200"/>
                  </a:lnTo>
                  <a:lnTo>
                    <a:pt x="180" y="194"/>
                  </a:lnTo>
                  <a:lnTo>
                    <a:pt x="180" y="186"/>
                  </a:lnTo>
                  <a:lnTo>
                    <a:pt x="182" y="180"/>
                  </a:lnTo>
                  <a:lnTo>
                    <a:pt x="182" y="180"/>
                  </a:lnTo>
                  <a:lnTo>
                    <a:pt x="184" y="176"/>
                  </a:lnTo>
                  <a:lnTo>
                    <a:pt x="184" y="172"/>
                  </a:lnTo>
                  <a:lnTo>
                    <a:pt x="180" y="164"/>
                  </a:lnTo>
                  <a:lnTo>
                    <a:pt x="180" y="164"/>
                  </a:lnTo>
                  <a:lnTo>
                    <a:pt x="178" y="160"/>
                  </a:lnTo>
                  <a:lnTo>
                    <a:pt x="174" y="160"/>
                  </a:lnTo>
                  <a:lnTo>
                    <a:pt x="164" y="158"/>
                  </a:lnTo>
                  <a:lnTo>
                    <a:pt x="164" y="158"/>
                  </a:lnTo>
                  <a:lnTo>
                    <a:pt x="158" y="156"/>
                  </a:lnTo>
                  <a:lnTo>
                    <a:pt x="156" y="150"/>
                  </a:lnTo>
                  <a:lnTo>
                    <a:pt x="150" y="142"/>
                  </a:lnTo>
                  <a:lnTo>
                    <a:pt x="150" y="142"/>
                  </a:lnTo>
                  <a:lnTo>
                    <a:pt x="148" y="140"/>
                  </a:lnTo>
                  <a:lnTo>
                    <a:pt x="142" y="140"/>
                  </a:lnTo>
                  <a:lnTo>
                    <a:pt x="136" y="140"/>
                  </a:lnTo>
                  <a:lnTo>
                    <a:pt x="130" y="140"/>
                  </a:lnTo>
                  <a:lnTo>
                    <a:pt x="130" y="140"/>
                  </a:lnTo>
                  <a:lnTo>
                    <a:pt x="126" y="138"/>
                  </a:lnTo>
                  <a:lnTo>
                    <a:pt x="124" y="134"/>
                  </a:lnTo>
                  <a:lnTo>
                    <a:pt x="124" y="124"/>
                  </a:lnTo>
                  <a:lnTo>
                    <a:pt x="124" y="124"/>
                  </a:lnTo>
                  <a:lnTo>
                    <a:pt x="124" y="116"/>
                  </a:lnTo>
                  <a:lnTo>
                    <a:pt x="124" y="112"/>
                  </a:lnTo>
                  <a:lnTo>
                    <a:pt x="126" y="108"/>
                  </a:lnTo>
                  <a:lnTo>
                    <a:pt x="126" y="108"/>
                  </a:lnTo>
                  <a:lnTo>
                    <a:pt x="130" y="102"/>
                  </a:lnTo>
                  <a:lnTo>
                    <a:pt x="136" y="98"/>
                  </a:lnTo>
                  <a:lnTo>
                    <a:pt x="136" y="98"/>
                  </a:lnTo>
                  <a:lnTo>
                    <a:pt x="142" y="96"/>
                  </a:lnTo>
                  <a:lnTo>
                    <a:pt x="142" y="94"/>
                  </a:lnTo>
                  <a:lnTo>
                    <a:pt x="142" y="88"/>
                  </a:lnTo>
                  <a:lnTo>
                    <a:pt x="142" y="88"/>
                  </a:lnTo>
                  <a:lnTo>
                    <a:pt x="140" y="78"/>
                  </a:lnTo>
                  <a:lnTo>
                    <a:pt x="140" y="74"/>
                  </a:lnTo>
                  <a:lnTo>
                    <a:pt x="140" y="72"/>
                  </a:lnTo>
                  <a:lnTo>
                    <a:pt x="140" y="72"/>
                  </a:lnTo>
                  <a:lnTo>
                    <a:pt x="142" y="66"/>
                  </a:lnTo>
                  <a:lnTo>
                    <a:pt x="140" y="60"/>
                  </a:lnTo>
                  <a:lnTo>
                    <a:pt x="138" y="50"/>
                  </a:lnTo>
                  <a:lnTo>
                    <a:pt x="138" y="50"/>
                  </a:lnTo>
                  <a:lnTo>
                    <a:pt x="136" y="46"/>
                  </a:lnTo>
                  <a:lnTo>
                    <a:pt x="134" y="42"/>
                  </a:lnTo>
                  <a:lnTo>
                    <a:pt x="128" y="34"/>
                  </a:lnTo>
                  <a:lnTo>
                    <a:pt x="128" y="34"/>
                  </a:lnTo>
                  <a:lnTo>
                    <a:pt x="126" y="28"/>
                  </a:lnTo>
                  <a:lnTo>
                    <a:pt x="120" y="18"/>
                  </a:lnTo>
                  <a:lnTo>
                    <a:pt x="120" y="18"/>
                  </a:lnTo>
                  <a:lnTo>
                    <a:pt x="112" y="10"/>
                  </a:lnTo>
                  <a:lnTo>
                    <a:pt x="108" y="2"/>
                  </a:lnTo>
                  <a:lnTo>
                    <a:pt x="108" y="2"/>
                  </a:lnTo>
                  <a:lnTo>
                    <a:pt x="106" y="0"/>
                  </a:lnTo>
                  <a:lnTo>
                    <a:pt x="102" y="2"/>
                  </a:lnTo>
                  <a:lnTo>
                    <a:pt x="94" y="8"/>
                  </a:lnTo>
                  <a:lnTo>
                    <a:pt x="94" y="8"/>
                  </a:lnTo>
                  <a:lnTo>
                    <a:pt x="88" y="10"/>
                  </a:lnTo>
                  <a:lnTo>
                    <a:pt x="84" y="10"/>
                  </a:lnTo>
                  <a:lnTo>
                    <a:pt x="84" y="10"/>
                  </a:lnTo>
                  <a:lnTo>
                    <a:pt x="84" y="30"/>
                  </a:lnTo>
                  <a:lnTo>
                    <a:pt x="84" y="30"/>
                  </a:lnTo>
                  <a:lnTo>
                    <a:pt x="86" y="38"/>
                  </a:lnTo>
                  <a:lnTo>
                    <a:pt x="84" y="42"/>
                  </a:lnTo>
                  <a:lnTo>
                    <a:pt x="80" y="44"/>
                  </a:lnTo>
                  <a:lnTo>
                    <a:pt x="80" y="44"/>
                  </a:lnTo>
                  <a:lnTo>
                    <a:pt x="68" y="50"/>
                  </a:lnTo>
                  <a:lnTo>
                    <a:pt x="64" y="54"/>
                  </a:lnTo>
                  <a:lnTo>
                    <a:pt x="64" y="54"/>
                  </a:lnTo>
                  <a:lnTo>
                    <a:pt x="58" y="58"/>
                  </a:lnTo>
                  <a:lnTo>
                    <a:pt x="54" y="64"/>
                  </a:lnTo>
                  <a:lnTo>
                    <a:pt x="54" y="64"/>
                  </a:lnTo>
                  <a:lnTo>
                    <a:pt x="52" y="72"/>
                  </a:lnTo>
                  <a:lnTo>
                    <a:pt x="52" y="76"/>
                  </a:lnTo>
                  <a:lnTo>
                    <a:pt x="52" y="82"/>
                  </a:lnTo>
                  <a:lnTo>
                    <a:pt x="52" y="82"/>
                  </a:lnTo>
                  <a:lnTo>
                    <a:pt x="52" y="86"/>
                  </a:lnTo>
                  <a:lnTo>
                    <a:pt x="52" y="90"/>
                  </a:lnTo>
                  <a:lnTo>
                    <a:pt x="48" y="98"/>
                  </a:lnTo>
                  <a:lnTo>
                    <a:pt x="48" y="98"/>
                  </a:lnTo>
                  <a:lnTo>
                    <a:pt x="44" y="102"/>
                  </a:lnTo>
                  <a:lnTo>
                    <a:pt x="42" y="104"/>
                  </a:lnTo>
                  <a:lnTo>
                    <a:pt x="42" y="106"/>
                  </a:lnTo>
                  <a:lnTo>
                    <a:pt x="42" y="106"/>
                  </a:lnTo>
                  <a:lnTo>
                    <a:pt x="38" y="130"/>
                  </a:lnTo>
                  <a:lnTo>
                    <a:pt x="38" y="130"/>
                  </a:lnTo>
                  <a:lnTo>
                    <a:pt x="38" y="140"/>
                  </a:lnTo>
                  <a:lnTo>
                    <a:pt x="38" y="146"/>
                  </a:lnTo>
                  <a:lnTo>
                    <a:pt x="34" y="148"/>
                  </a:lnTo>
                  <a:lnTo>
                    <a:pt x="34" y="148"/>
                  </a:lnTo>
                  <a:lnTo>
                    <a:pt x="24" y="148"/>
                  </a:lnTo>
                  <a:lnTo>
                    <a:pt x="20" y="148"/>
                  </a:lnTo>
                  <a:lnTo>
                    <a:pt x="16" y="148"/>
                  </a:lnTo>
                  <a:lnTo>
                    <a:pt x="16" y="148"/>
                  </a:lnTo>
                  <a:lnTo>
                    <a:pt x="16" y="156"/>
                  </a:lnTo>
                  <a:lnTo>
                    <a:pt x="14" y="164"/>
                  </a:lnTo>
                  <a:lnTo>
                    <a:pt x="14" y="164"/>
                  </a:lnTo>
                  <a:lnTo>
                    <a:pt x="16" y="178"/>
                  </a:lnTo>
                  <a:lnTo>
                    <a:pt x="16" y="192"/>
                  </a:lnTo>
                  <a:lnTo>
                    <a:pt x="16" y="192"/>
                  </a:lnTo>
                  <a:lnTo>
                    <a:pt x="16" y="204"/>
                  </a:lnTo>
                  <a:lnTo>
                    <a:pt x="12" y="208"/>
                  </a:lnTo>
                  <a:lnTo>
                    <a:pt x="10" y="210"/>
                  </a:lnTo>
                  <a:lnTo>
                    <a:pt x="6" y="210"/>
                  </a:lnTo>
                  <a:lnTo>
                    <a:pt x="6" y="210"/>
                  </a:lnTo>
                  <a:lnTo>
                    <a:pt x="6" y="212"/>
                  </a:lnTo>
                  <a:lnTo>
                    <a:pt x="6" y="212"/>
                  </a:lnTo>
                  <a:lnTo>
                    <a:pt x="8" y="218"/>
                  </a:lnTo>
                  <a:lnTo>
                    <a:pt x="8" y="226"/>
                  </a:lnTo>
                  <a:lnTo>
                    <a:pt x="6" y="234"/>
                  </a:lnTo>
                  <a:lnTo>
                    <a:pt x="0" y="246"/>
                  </a:lnTo>
                  <a:lnTo>
                    <a:pt x="0" y="246"/>
                  </a:lnTo>
                  <a:lnTo>
                    <a:pt x="0" y="250"/>
                  </a:lnTo>
                  <a:lnTo>
                    <a:pt x="2" y="252"/>
                  </a:lnTo>
                  <a:lnTo>
                    <a:pt x="2" y="252"/>
                  </a:lnTo>
                  <a:lnTo>
                    <a:pt x="2" y="256"/>
                  </a:lnTo>
                  <a:lnTo>
                    <a:pt x="6" y="260"/>
                  </a:lnTo>
                  <a:lnTo>
                    <a:pt x="14" y="266"/>
                  </a:lnTo>
                  <a:lnTo>
                    <a:pt x="14" y="266"/>
                  </a:lnTo>
                  <a:lnTo>
                    <a:pt x="20" y="270"/>
                  </a:lnTo>
                  <a:lnTo>
                    <a:pt x="24" y="274"/>
                  </a:lnTo>
                  <a:lnTo>
                    <a:pt x="24" y="274"/>
                  </a:lnTo>
                  <a:lnTo>
                    <a:pt x="24" y="278"/>
                  </a:lnTo>
                  <a:lnTo>
                    <a:pt x="26" y="280"/>
                  </a:lnTo>
                  <a:lnTo>
                    <a:pt x="28" y="282"/>
                  </a:lnTo>
                  <a:lnTo>
                    <a:pt x="34" y="282"/>
                  </a:lnTo>
                  <a:lnTo>
                    <a:pt x="34" y="282"/>
                  </a:lnTo>
                  <a:lnTo>
                    <a:pt x="40" y="284"/>
                  </a:lnTo>
                  <a:lnTo>
                    <a:pt x="40" y="286"/>
                  </a:lnTo>
                  <a:lnTo>
                    <a:pt x="40" y="290"/>
                  </a:lnTo>
                  <a:lnTo>
                    <a:pt x="40" y="296"/>
                  </a:lnTo>
                  <a:lnTo>
                    <a:pt x="40" y="296"/>
                  </a:lnTo>
                  <a:lnTo>
                    <a:pt x="42" y="302"/>
                  </a:lnTo>
                  <a:lnTo>
                    <a:pt x="40" y="306"/>
                  </a:lnTo>
                  <a:lnTo>
                    <a:pt x="40" y="306"/>
                  </a:lnTo>
                  <a:lnTo>
                    <a:pt x="42" y="308"/>
                  </a:lnTo>
                  <a:lnTo>
                    <a:pt x="44" y="308"/>
                  </a:lnTo>
                  <a:lnTo>
                    <a:pt x="52" y="306"/>
                  </a:lnTo>
                  <a:lnTo>
                    <a:pt x="52" y="306"/>
                  </a:lnTo>
                  <a:lnTo>
                    <a:pt x="58" y="308"/>
                  </a:lnTo>
                  <a:lnTo>
                    <a:pt x="60" y="310"/>
                  </a:lnTo>
                  <a:lnTo>
                    <a:pt x="64" y="318"/>
                  </a:lnTo>
                  <a:lnTo>
                    <a:pt x="64" y="318"/>
                  </a:lnTo>
                  <a:lnTo>
                    <a:pt x="68" y="324"/>
                  </a:lnTo>
                  <a:lnTo>
                    <a:pt x="70" y="330"/>
                  </a:lnTo>
                  <a:lnTo>
                    <a:pt x="70" y="330"/>
                  </a:lnTo>
                  <a:lnTo>
                    <a:pt x="70" y="334"/>
                  </a:lnTo>
                  <a:lnTo>
                    <a:pt x="72" y="336"/>
                  </a:lnTo>
                  <a:lnTo>
                    <a:pt x="80" y="342"/>
                  </a:lnTo>
                  <a:lnTo>
                    <a:pt x="80" y="342"/>
                  </a:lnTo>
                  <a:lnTo>
                    <a:pt x="82" y="348"/>
                  </a:lnTo>
                  <a:lnTo>
                    <a:pt x="80" y="354"/>
                  </a:lnTo>
                  <a:lnTo>
                    <a:pt x="80" y="368"/>
                  </a:lnTo>
                  <a:lnTo>
                    <a:pt x="80" y="368"/>
                  </a:lnTo>
                  <a:lnTo>
                    <a:pt x="78" y="378"/>
                  </a:lnTo>
                  <a:lnTo>
                    <a:pt x="78" y="382"/>
                  </a:lnTo>
                  <a:lnTo>
                    <a:pt x="78" y="388"/>
                  </a:lnTo>
                  <a:lnTo>
                    <a:pt x="78" y="388"/>
                  </a:lnTo>
                  <a:lnTo>
                    <a:pt x="82" y="394"/>
                  </a:lnTo>
                  <a:lnTo>
                    <a:pt x="84" y="396"/>
                  </a:lnTo>
                  <a:lnTo>
                    <a:pt x="84" y="396"/>
                  </a:lnTo>
                  <a:lnTo>
                    <a:pt x="90" y="394"/>
                  </a:lnTo>
                  <a:lnTo>
                    <a:pt x="92" y="392"/>
                  </a:lnTo>
                  <a:lnTo>
                    <a:pt x="94" y="392"/>
                  </a:lnTo>
                  <a:lnTo>
                    <a:pt x="94" y="392"/>
                  </a:lnTo>
                  <a:lnTo>
                    <a:pt x="100" y="396"/>
                  </a:lnTo>
                  <a:lnTo>
                    <a:pt x="108" y="394"/>
                  </a:lnTo>
                  <a:lnTo>
                    <a:pt x="108" y="394"/>
                  </a:lnTo>
                  <a:lnTo>
                    <a:pt x="110" y="392"/>
                  </a:lnTo>
                  <a:lnTo>
                    <a:pt x="114" y="390"/>
                  </a:lnTo>
                  <a:lnTo>
                    <a:pt x="118" y="384"/>
                  </a:lnTo>
                  <a:lnTo>
                    <a:pt x="118" y="384"/>
                  </a:lnTo>
                  <a:lnTo>
                    <a:pt x="124" y="378"/>
                  </a:lnTo>
                  <a:lnTo>
                    <a:pt x="126" y="376"/>
                  </a:lnTo>
                  <a:lnTo>
                    <a:pt x="130" y="374"/>
                  </a:lnTo>
                  <a:lnTo>
                    <a:pt x="130" y="374"/>
                  </a:lnTo>
                  <a:lnTo>
                    <a:pt x="134" y="372"/>
                  </a:lnTo>
                  <a:lnTo>
                    <a:pt x="136" y="370"/>
                  </a:lnTo>
                  <a:lnTo>
                    <a:pt x="136" y="360"/>
                  </a:lnTo>
                  <a:lnTo>
                    <a:pt x="136" y="360"/>
                  </a:lnTo>
                  <a:lnTo>
                    <a:pt x="138" y="356"/>
                  </a:lnTo>
                  <a:lnTo>
                    <a:pt x="140" y="356"/>
                  </a:lnTo>
                  <a:lnTo>
                    <a:pt x="146" y="360"/>
                  </a:lnTo>
                  <a:lnTo>
                    <a:pt x="146" y="360"/>
                  </a:lnTo>
                  <a:lnTo>
                    <a:pt x="150" y="364"/>
                  </a:lnTo>
                  <a:lnTo>
                    <a:pt x="150" y="368"/>
                  </a:lnTo>
                  <a:lnTo>
                    <a:pt x="152" y="374"/>
                  </a:lnTo>
                  <a:lnTo>
                    <a:pt x="154" y="378"/>
                  </a:lnTo>
                  <a:lnTo>
                    <a:pt x="154" y="378"/>
                  </a:lnTo>
                  <a:lnTo>
                    <a:pt x="158" y="382"/>
                  </a:lnTo>
                  <a:lnTo>
                    <a:pt x="158" y="386"/>
                  </a:lnTo>
                  <a:lnTo>
                    <a:pt x="162" y="394"/>
                  </a:lnTo>
                  <a:lnTo>
                    <a:pt x="162" y="394"/>
                  </a:lnTo>
                  <a:lnTo>
                    <a:pt x="164" y="404"/>
                  </a:lnTo>
                  <a:lnTo>
                    <a:pt x="164" y="406"/>
                  </a:lnTo>
                  <a:lnTo>
                    <a:pt x="160" y="410"/>
                  </a:lnTo>
                  <a:lnTo>
                    <a:pt x="160" y="410"/>
                  </a:lnTo>
                  <a:lnTo>
                    <a:pt x="160" y="412"/>
                  </a:lnTo>
                  <a:lnTo>
                    <a:pt x="160" y="414"/>
                  </a:lnTo>
                  <a:lnTo>
                    <a:pt x="162" y="422"/>
                  </a:lnTo>
                  <a:lnTo>
                    <a:pt x="170" y="432"/>
                  </a:lnTo>
                  <a:lnTo>
                    <a:pt x="170" y="432"/>
                  </a:lnTo>
                  <a:lnTo>
                    <a:pt x="172" y="436"/>
                  </a:lnTo>
                  <a:lnTo>
                    <a:pt x="172" y="438"/>
                  </a:lnTo>
                  <a:lnTo>
                    <a:pt x="170" y="446"/>
                  </a:lnTo>
                  <a:lnTo>
                    <a:pt x="170" y="446"/>
                  </a:lnTo>
                  <a:lnTo>
                    <a:pt x="170" y="452"/>
                  </a:lnTo>
                  <a:lnTo>
                    <a:pt x="172" y="458"/>
                  </a:lnTo>
                  <a:lnTo>
                    <a:pt x="172" y="458"/>
                  </a:lnTo>
                  <a:lnTo>
                    <a:pt x="176" y="464"/>
                  </a:lnTo>
                  <a:lnTo>
                    <a:pt x="182" y="466"/>
                  </a:lnTo>
                  <a:lnTo>
                    <a:pt x="186" y="468"/>
                  </a:lnTo>
                  <a:lnTo>
                    <a:pt x="190" y="472"/>
                  </a:lnTo>
                  <a:lnTo>
                    <a:pt x="190" y="472"/>
                  </a:lnTo>
                  <a:lnTo>
                    <a:pt x="194" y="484"/>
                  </a:lnTo>
                  <a:lnTo>
                    <a:pt x="200" y="492"/>
                  </a:lnTo>
                  <a:lnTo>
                    <a:pt x="200" y="492"/>
                  </a:lnTo>
                  <a:lnTo>
                    <a:pt x="202" y="494"/>
                  </a:lnTo>
                  <a:lnTo>
                    <a:pt x="200" y="498"/>
                  </a:lnTo>
                  <a:lnTo>
                    <a:pt x="198" y="500"/>
                  </a:lnTo>
                  <a:lnTo>
                    <a:pt x="192" y="504"/>
                  </a:lnTo>
                  <a:lnTo>
                    <a:pt x="192" y="504"/>
                  </a:lnTo>
                  <a:lnTo>
                    <a:pt x="190" y="506"/>
                  </a:lnTo>
                  <a:lnTo>
                    <a:pt x="188" y="508"/>
                  </a:lnTo>
                  <a:lnTo>
                    <a:pt x="188" y="512"/>
                  </a:lnTo>
                  <a:lnTo>
                    <a:pt x="190" y="518"/>
                  </a:lnTo>
                  <a:lnTo>
                    <a:pt x="194" y="520"/>
                  </a:lnTo>
                  <a:lnTo>
                    <a:pt x="194" y="520"/>
                  </a:lnTo>
                  <a:lnTo>
                    <a:pt x="196" y="524"/>
                  </a:lnTo>
                  <a:lnTo>
                    <a:pt x="198" y="530"/>
                  </a:lnTo>
                  <a:lnTo>
                    <a:pt x="200" y="538"/>
                  </a:lnTo>
                  <a:lnTo>
                    <a:pt x="200" y="538"/>
                  </a:lnTo>
                  <a:lnTo>
                    <a:pt x="200" y="542"/>
                  </a:lnTo>
                  <a:lnTo>
                    <a:pt x="202" y="544"/>
                  </a:lnTo>
                  <a:lnTo>
                    <a:pt x="204" y="548"/>
                  </a:lnTo>
                  <a:lnTo>
                    <a:pt x="204" y="548"/>
                  </a:lnTo>
                  <a:lnTo>
                    <a:pt x="206" y="552"/>
                  </a:lnTo>
                  <a:lnTo>
                    <a:pt x="204" y="556"/>
                  </a:lnTo>
                  <a:lnTo>
                    <a:pt x="204" y="556"/>
                  </a:lnTo>
                  <a:lnTo>
                    <a:pt x="202" y="560"/>
                  </a:lnTo>
                  <a:lnTo>
                    <a:pt x="202" y="564"/>
                  </a:lnTo>
                  <a:lnTo>
                    <a:pt x="206" y="570"/>
                  </a:lnTo>
                  <a:lnTo>
                    <a:pt x="206" y="570"/>
                  </a:lnTo>
                  <a:lnTo>
                    <a:pt x="206" y="570"/>
                  </a:lnTo>
                  <a:lnTo>
                    <a:pt x="206" y="570"/>
                  </a:lnTo>
                  <a:lnTo>
                    <a:pt x="212" y="566"/>
                  </a:lnTo>
                  <a:lnTo>
                    <a:pt x="216" y="562"/>
                  </a:lnTo>
                  <a:lnTo>
                    <a:pt x="220" y="550"/>
                  </a:lnTo>
                  <a:lnTo>
                    <a:pt x="220" y="55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53" name="Freeform 348">
              <a:extLst>
                <a:ext uri="{FF2B5EF4-FFF2-40B4-BE49-F238E27FC236}">
                  <a16:creationId xmlns:a16="http://schemas.microsoft.com/office/drawing/2014/main" id="{A1148FC9-45D3-4314-AC1E-D2FE8860039A}"/>
                </a:ext>
              </a:extLst>
            </p:cNvPr>
            <p:cNvSpPr>
              <a:spLocks/>
            </p:cNvSpPr>
            <p:nvPr/>
          </p:nvSpPr>
          <p:spPr bwMode="auto">
            <a:xfrm>
              <a:off x="7082830" y="2926333"/>
              <a:ext cx="337369" cy="633919"/>
            </a:xfrm>
            <a:custGeom>
              <a:avLst/>
              <a:gdLst>
                <a:gd name="T0" fmla="*/ 106 w 224"/>
                <a:gd name="T1" fmla="*/ 26 h 460"/>
                <a:gd name="T2" fmla="*/ 96 w 224"/>
                <a:gd name="T3" fmla="*/ 16 h 460"/>
                <a:gd name="T4" fmla="*/ 80 w 224"/>
                <a:gd name="T5" fmla="*/ 0 h 460"/>
                <a:gd name="T6" fmla="*/ 54 w 224"/>
                <a:gd name="T7" fmla="*/ 4 h 460"/>
                <a:gd name="T8" fmla="*/ 52 w 224"/>
                <a:gd name="T9" fmla="*/ 28 h 460"/>
                <a:gd name="T10" fmla="*/ 38 w 224"/>
                <a:gd name="T11" fmla="*/ 28 h 460"/>
                <a:gd name="T12" fmla="*/ 0 w 224"/>
                <a:gd name="T13" fmla="*/ 26 h 460"/>
                <a:gd name="T14" fmla="*/ 20 w 224"/>
                <a:gd name="T15" fmla="*/ 44 h 460"/>
                <a:gd name="T16" fmla="*/ 30 w 224"/>
                <a:gd name="T17" fmla="*/ 78 h 460"/>
                <a:gd name="T18" fmla="*/ 50 w 224"/>
                <a:gd name="T19" fmla="*/ 80 h 460"/>
                <a:gd name="T20" fmla="*/ 66 w 224"/>
                <a:gd name="T21" fmla="*/ 90 h 460"/>
                <a:gd name="T22" fmla="*/ 72 w 224"/>
                <a:gd name="T23" fmla="*/ 104 h 460"/>
                <a:gd name="T24" fmla="*/ 66 w 224"/>
                <a:gd name="T25" fmla="*/ 118 h 460"/>
                <a:gd name="T26" fmla="*/ 56 w 224"/>
                <a:gd name="T27" fmla="*/ 128 h 460"/>
                <a:gd name="T28" fmla="*/ 66 w 224"/>
                <a:gd name="T29" fmla="*/ 134 h 460"/>
                <a:gd name="T30" fmla="*/ 76 w 224"/>
                <a:gd name="T31" fmla="*/ 148 h 460"/>
                <a:gd name="T32" fmla="*/ 98 w 224"/>
                <a:gd name="T33" fmla="*/ 158 h 460"/>
                <a:gd name="T34" fmla="*/ 114 w 224"/>
                <a:gd name="T35" fmla="*/ 178 h 460"/>
                <a:gd name="T36" fmla="*/ 124 w 224"/>
                <a:gd name="T37" fmla="*/ 192 h 460"/>
                <a:gd name="T38" fmla="*/ 128 w 224"/>
                <a:gd name="T39" fmla="*/ 208 h 460"/>
                <a:gd name="T40" fmla="*/ 152 w 224"/>
                <a:gd name="T41" fmla="*/ 224 h 460"/>
                <a:gd name="T42" fmla="*/ 160 w 224"/>
                <a:gd name="T43" fmla="*/ 250 h 460"/>
                <a:gd name="T44" fmla="*/ 164 w 224"/>
                <a:gd name="T45" fmla="*/ 260 h 460"/>
                <a:gd name="T46" fmla="*/ 162 w 224"/>
                <a:gd name="T47" fmla="*/ 288 h 460"/>
                <a:gd name="T48" fmla="*/ 170 w 224"/>
                <a:gd name="T49" fmla="*/ 298 h 460"/>
                <a:gd name="T50" fmla="*/ 172 w 224"/>
                <a:gd name="T51" fmla="*/ 328 h 460"/>
                <a:gd name="T52" fmla="*/ 158 w 224"/>
                <a:gd name="T53" fmla="*/ 350 h 460"/>
                <a:gd name="T54" fmla="*/ 132 w 224"/>
                <a:gd name="T55" fmla="*/ 364 h 460"/>
                <a:gd name="T56" fmla="*/ 142 w 224"/>
                <a:gd name="T57" fmla="*/ 376 h 460"/>
                <a:gd name="T58" fmla="*/ 132 w 224"/>
                <a:gd name="T59" fmla="*/ 392 h 460"/>
                <a:gd name="T60" fmla="*/ 106 w 224"/>
                <a:gd name="T61" fmla="*/ 392 h 460"/>
                <a:gd name="T62" fmla="*/ 102 w 224"/>
                <a:gd name="T63" fmla="*/ 410 h 460"/>
                <a:gd name="T64" fmla="*/ 102 w 224"/>
                <a:gd name="T65" fmla="*/ 424 h 460"/>
                <a:gd name="T66" fmla="*/ 106 w 224"/>
                <a:gd name="T67" fmla="*/ 446 h 460"/>
                <a:gd name="T68" fmla="*/ 116 w 224"/>
                <a:gd name="T69" fmla="*/ 460 h 460"/>
                <a:gd name="T70" fmla="*/ 130 w 224"/>
                <a:gd name="T71" fmla="*/ 452 h 460"/>
                <a:gd name="T72" fmla="*/ 144 w 224"/>
                <a:gd name="T73" fmla="*/ 442 h 460"/>
                <a:gd name="T74" fmla="*/ 152 w 224"/>
                <a:gd name="T75" fmla="*/ 430 h 460"/>
                <a:gd name="T76" fmla="*/ 164 w 224"/>
                <a:gd name="T77" fmla="*/ 420 h 460"/>
                <a:gd name="T78" fmla="*/ 166 w 224"/>
                <a:gd name="T79" fmla="*/ 410 h 460"/>
                <a:gd name="T80" fmla="*/ 200 w 224"/>
                <a:gd name="T81" fmla="*/ 396 h 460"/>
                <a:gd name="T82" fmla="*/ 220 w 224"/>
                <a:gd name="T83" fmla="*/ 356 h 460"/>
                <a:gd name="T84" fmla="*/ 220 w 224"/>
                <a:gd name="T85" fmla="*/ 320 h 460"/>
                <a:gd name="T86" fmla="*/ 224 w 224"/>
                <a:gd name="T87" fmla="*/ 308 h 460"/>
                <a:gd name="T88" fmla="*/ 214 w 224"/>
                <a:gd name="T89" fmla="*/ 272 h 460"/>
                <a:gd name="T90" fmla="*/ 206 w 224"/>
                <a:gd name="T91" fmla="*/ 244 h 460"/>
                <a:gd name="T92" fmla="*/ 156 w 224"/>
                <a:gd name="T93" fmla="*/ 206 h 460"/>
                <a:gd name="T94" fmla="*/ 134 w 224"/>
                <a:gd name="T95" fmla="*/ 174 h 460"/>
                <a:gd name="T96" fmla="*/ 102 w 224"/>
                <a:gd name="T97" fmla="*/ 128 h 460"/>
                <a:gd name="T98" fmla="*/ 114 w 224"/>
                <a:gd name="T99" fmla="*/ 92 h 460"/>
                <a:gd name="T100" fmla="*/ 136 w 224"/>
                <a:gd name="T101" fmla="*/ 74 h 460"/>
                <a:gd name="T102" fmla="*/ 138 w 224"/>
                <a:gd name="T103" fmla="*/ 60 h 460"/>
                <a:gd name="T104" fmla="*/ 116 w 224"/>
                <a:gd name="T105" fmla="*/ 44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4" h="460">
                  <a:moveTo>
                    <a:pt x="116" y="32"/>
                  </a:moveTo>
                  <a:lnTo>
                    <a:pt x="116" y="32"/>
                  </a:lnTo>
                  <a:lnTo>
                    <a:pt x="116" y="30"/>
                  </a:lnTo>
                  <a:lnTo>
                    <a:pt x="114" y="28"/>
                  </a:lnTo>
                  <a:lnTo>
                    <a:pt x="106" y="26"/>
                  </a:lnTo>
                  <a:lnTo>
                    <a:pt x="106" y="26"/>
                  </a:lnTo>
                  <a:lnTo>
                    <a:pt x="104" y="26"/>
                  </a:lnTo>
                  <a:lnTo>
                    <a:pt x="102" y="24"/>
                  </a:lnTo>
                  <a:lnTo>
                    <a:pt x="96" y="16"/>
                  </a:lnTo>
                  <a:lnTo>
                    <a:pt x="96" y="16"/>
                  </a:lnTo>
                  <a:lnTo>
                    <a:pt x="90" y="10"/>
                  </a:lnTo>
                  <a:lnTo>
                    <a:pt x="86" y="4"/>
                  </a:lnTo>
                  <a:lnTo>
                    <a:pt x="86" y="4"/>
                  </a:lnTo>
                  <a:lnTo>
                    <a:pt x="84" y="2"/>
                  </a:lnTo>
                  <a:lnTo>
                    <a:pt x="80" y="0"/>
                  </a:lnTo>
                  <a:lnTo>
                    <a:pt x="68" y="0"/>
                  </a:lnTo>
                  <a:lnTo>
                    <a:pt x="68" y="0"/>
                  </a:lnTo>
                  <a:lnTo>
                    <a:pt x="62" y="0"/>
                  </a:lnTo>
                  <a:lnTo>
                    <a:pt x="56" y="2"/>
                  </a:lnTo>
                  <a:lnTo>
                    <a:pt x="54" y="4"/>
                  </a:lnTo>
                  <a:lnTo>
                    <a:pt x="52" y="6"/>
                  </a:lnTo>
                  <a:lnTo>
                    <a:pt x="52" y="6"/>
                  </a:lnTo>
                  <a:lnTo>
                    <a:pt x="50" y="16"/>
                  </a:lnTo>
                  <a:lnTo>
                    <a:pt x="52" y="28"/>
                  </a:lnTo>
                  <a:lnTo>
                    <a:pt x="52" y="28"/>
                  </a:lnTo>
                  <a:lnTo>
                    <a:pt x="54" y="30"/>
                  </a:lnTo>
                  <a:lnTo>
                    <a:pt x="52" y="32"/>
                  </a:lnTo>
                  <a:lnTo>
                    <a:pt x="48" y="32"/>
                  </a:lnTo>
                  <a:lnTo>
                    <a:pt x="38" y="28"/>
                  </a:lnTo>
                  <a:lnTo>
                    <a:pt x="38" y="28"/>
                  </a:lnTo>
                  <a:lnTo>
                    <a:pt x="26" y="28"/>
                  </a:lnTo>
                  <a:lnTo>
                    <a:pt x="14" y="24"/>
                  </a:lnTo>
                  <a:lnTo>
                    <a:pt x="14" y="24"/>
                  </a:lnTo>
                  <a:lnTo>
                    <a:pt x="6" y="24"/>
                  </a:lnTo>
                  <a:lnTo>
                    <a:pt x="0" y="26"/>
                  </a:lnTo>
                  <a:lnTo>
                    <a:pt x="0" y="26"/>
                  </a:lnTo>
                  <a:lnTo>
                    <a:pt x="12" y="36"/>
                  </a:lnTo>
                  <a:lnTo>
                    <a:pt x="18" y="40"/>
                  </a:lnTo>
                  <a:lnTo>
                    <a:pt x="20" y="44"/>
                  </a:lnTo>
                  <a:lnTo>
                    <a:pt x="20" y="44"/>
                  </a:lnTo>
                  <a:lnTo>
                    <a:pt x="20" y="58"/>
                  </a:lnTo>
                  <a:lnTo>
                    <a:pt x="22" y="64"/>
                  </a:lnTo>
                  <a:lnTo>
                    <a:pt x="24" y="70"/>
                  </a:lnTo>
                  <a:lnTo>
                    <a:pt x="24" y="70"/>
                  </a:lnTo>
                  <a:lnTo>
                    <a:pt x="30" y="78"/>
                  </a:lnTo>
                  <a:lnTo>
                    <a:pt x="32" y="82"/>
                  </a:lnTo>
                  <a:lnTo>
                    <a:pt x="36" y="82"/>
                  </a:lnTo>
                  <a:lnTo>
                    <a:pt x="36" y="82"/>
                  </a:lnTo>
                  <a:lnTo>
                    <a:pt x="46" y="80"/>
                  </a:lnTo>
                  <a:lnTo>
                    <a:pt x="50" y="80"/>
                  </a:lnTo>
                  <a:lnTo>
                    <a:pt x="54" y="80"/>
                  </a:lnTo>
                  <a:lnTo>
                    <a:pt x="54" y="80"/>
                  </a:lnTo>
                  <a:lnTo>
                    <a:pt x="60" y="86"/>
                  </a:lnTo>
                  <a:lnTo>
                    <a:pt x="62" y="88"/>
                  </a:lnTo>
                  <a:lnTo>
                    <a:pt x="66" y="90"/>
                  </a:lnTo>
                  <a:lnTo>
                    <a:pt x="66" y="90"/>
                  </a:lnTo>
                  <a:lnTo>
                    <a:pt x="72" y="92"/>
                  </a:lnTo>
                  <a:lnTo>
                    <a:pt x="74" y="96"/>
                  </a:lnTo>
                  <a:lnTo>
                    <a:pt x="74" y="96"/>
                  </a:lnTo>
                  <a:lnTo>
                    <a:pt x="72" y="104"/>
                  </a:lnTo>
                  <a:lnTo>
                    <a:pt x="70" y="108"/>
                  </a:lnTo>
                  <a:lnTo>
                    <a:pt x="70" y="108"/>
                  </a:lnTo>
                  <a:lnTo>
                    <a:pt x="68" y="110"/>
                  </a:lnTo>
                  <a:lnTo>
                    <a:pt x="68" y="114"/>
                  </a:lnTo>
                  <a:lnTo>
                    <a:pt x="66" y="118"/>
                  </a:lnTo>
                  <a:lnTo>
                    <a:pt x="64" y="120"/>
                  </a:lnTo>
                  <a:lnTo>
                    <a:pt x="64" y="120"/>
                  </a:lnTo>
                  <a:lnTo>
                    <a:pt x="58" y="124"/>
                  </a:lnTo>
                  <a:lnTo>
                    <a:pt x="56" y="124"/>
                  </a:lnTo>
                  <a:lnTo>
                    <a:pt x="56" y="128"/>
                  </a:lnTo>
                  <a:lnTo>
                    <a:pt x="56" y="128"/>
                  </a:lnTo>
                  <a:lnTo>
                    <a:pt x="62" y="132"/>
                  </a:lnTo>
                  <a:lnTo>
                    <a:pt x="64" y="134"/>
                  </a:lnTo>
                  <a:lnTo>
                    <a:pt x="66" y="134"/>
                  </a:lnTo>
                  <a:lnTo>
                    <a:pt x="66" y="134"/>
                  </a:lnTo>
                  <a:lnTo>
                    <a:pt x="74" y="136"/>
                  </a:lnTo>
                  <a:lnTo>
                    <a:pt x="76" y="138"/>
                  </a:lnTo>
                  <a:lnTo>
                    <a:pt x="78" y="140"/>
                  </a:lnTo>
                  <a:lnTo>
                    <a:pt x="78" y="140"/>
                  </a:lnTo>
                  <a:lnTo>
                    <a:pt x="76" y="148"/>
                  </a:lnTo>
                  <a:lnTo>
                    <a:pt x="76" y="152"/>
                  </a:lnTo>
                  <a:lnTo>
                    <a:pt x="82" y="154"/>
                  </a:lnTo>
                  <a:lnTo>
                    <a:pt x="82" y="154"/>
                  </a:lnTo>
                  <a:lnTo>
                    <a:pt x="90" y="156"/>
                  </a:lnTo>
                  <a:lnTo>
                    <a:pt x="98" y="158"/>
                  </a:lnTo>
                  <a:lnTo>
                    <a:pt x="102" y="162"/>
                  </a:lnTo>
                  <a:lnTo>
                    <a:pt x="106" y="166"/>
                  </a:lnTo>
                  <a:lnTo>
                    <a:pt x="106" y="166"/>
                  </a:lnTo>
                  <a:lnTo>
                    <a:pt x="110" y="176"/>
                  </a:lnTo>
                  <a:lnTo>
                    <a:pt x="114" y="178"/>
                  </a:lnTo>
                  <a:lnTo>
                    <a:pt x="118" y="180"/>
                  </a:lnTo>
                  <a:lnTo>
                    <a:pt x="118" y="180"/>
                  </a:lnTo>
                  <a:lnTo>
                    <a:pt x="122" y="182"/>
                  </a:lnTo>
                  <a:lnTo>
                    <a:pt x="124" y="184"/>
                  </a:lnTo>
                  <a:lnTo>
                    <a:pt x="124" y="192"/>
                  </a:lnTo>
                  <a:lnTo>
                    <a:pt x="124" y="192"/>
                  </a:lnTo>
                  <a:lnTo>
                    <a:pt x="126" y="202"/>
                  </a:lnTo>
                  <a:lnTo>
                    <a:pt x="126" y="206"/>
                  </a:lnTo>
                  <a:lnTo>
                    <a:pt x="128" y="208"/>
                  </a:lnTo>
                  <a:lnTo>
                    <a:pt x="128" y="208"/>
                  </a:lnTo>
                  <a:lnTo>
                    <a:pt x="134" y="212"/>
                  </a:lnTo>
                  <a:lnTo>
                    <a:pt x="142" y="214"/>
                  </a:lnTo>
                  <a:lnTo>
                    <a:pt x="142" y="214"/>
                  </a:lnTo>
                  <a:lnTo>
                    <a:pt x="148" y="218"/>
                  </a:lnTo>
                  <a:lnTo>
                    <a:pt x="152" y="224"/>
                  </a:lnTo>
                  <a:lnTo>
                    <a:pt x="152" y="224"/>
                  </a:lnTo>
                  <a:lnTo>
                    <a:pt x="154" y="238"/>
                  </a:lnTo>
                  <a:lnTo>
                    <a:pt x="154" y="238"/>
                  </a:lnTo>
                  <a:lnTo>
                    <a:pt x="156" y="244"/>
                  </a:lnTo>
                  <a:lnTo>
                    <a:pt x="160" y="250"/>
                  </a:lnTo>
                  <a:lnTo>
                    <a:pt x="160" y="250"/>
                  </a:lnTo>
                  <a:lnTo>
                    <a:pt x="164" y="254"/>
                  </a:lnTo>
                  <a:lnTo>
                    <a:pt x="166" y="258"/>
                  </a:lnTo>
                  <a:lnTo>
                    <a:pt x="164" y="260"/>
                  </a:lnTo>
                  <a:lnTo>
                    <a:pt x="164" y="260"/>
                  </a:lnTo>
                  <a:lnTo>
                    <a:pt x="162" y="270"/>
                  </a:lnTo>
                  <a:lnTo>
                    <a:pt x="162" y="270"/>
                  </a:lnTo>
                  <a:lnTo>
                    <a:pt x="162" y="278"/>
                  </a:lnTo>
                  <a:lnTo>
                    <a:pt x="162" y="278"/>
                  </a:lnTo>
                  <a:lnTo>
                    <a:pt x="162" y="288"/>
                  </a:lnTo>
                  <a:lnTo>
                    <a:pt x="162" y="292"/>
                  </a:lnTo>
                  <a:lnTo>
                    <a:pt x="164" y="294"/>
                  </a:lnTo>
                  <a:lnTo>
                    <a:pt x="164" y="294"/>
                  </a:lnTo>
                  <a:lnTo>
                    <a:pt x="168" y="296"/>
                  </a:lnTo>
                  <a:lnTo>
                    <a:pt x="170" y="298"/>
                  </a:lnTo>
                  <a:lnTo>
                    <a:pt x="172" y="304"/>
                  </a:lnTo>
                  <a:lnTo>
                    <a:pt x="172" y="304"/>
                  </a:lnTo>
                  <a:lnTo>
                    <a:pt x="172" y="316"/>
                  </a:lnTo>
                  <a:lnTo>
                    <a:pt x="172" y="328"/>
                  </a:lnTo>
                  <a:lnTo>
                    <a:pt x="172" y="328"/>
                  </a:lnTo>
                  <a:lnTo>
                    <a:pt x="174" y="340"/>
                  </a:lnTo>
                  <a:lnTo>
                    <a:pt x="174" y="344"/>
                  </a:lnTo>
                  <a:lnTo>
                    <a:pt x="170" y="348"/>
                  </a:lnTo>
                  <a:lnTo>
                    <a:pt x="170" y="348"/>
                  </a:lnTo>
                  <a:lnTo>
                    <a:pt x="158" y="350"/>
                  </a:lnTo>
                  <a:lnTo>
                    <a:pt x="148" y="350"/>
                  </a:lnTo>
                  <a:lnTo>
                    <a:pt x="148" y="350"/>
                  </a:lnTo>
                  <a:lnTo>
                    <a:pt x="136" y="354"/>
                  </a:lnTo>
                  <a:lnTo>
                    <a:pt x="132" y="358"/>
                  </a:lnTo>
                  <a:lnTo>
                    <a:pt x="132" y="364"/>
                  </a:lnTo>
                  <a:lnTo>
                    <a:pt x="132" y="364"/>
                  </a:lnTo>
                  <a:lnTo>
                    <a:pt x="134" y="366"/>
                  </a:lnTo>
                  <a:lnTo>
                    <a:pt x="138" y="368"/>
                  </a:lnTo>
                  <a:lnTo>
                    <a:pt x="140" y="370"/>
                  </a:lnTo>
                  <a:lnTo>
                    <a:pt x="142" y="376"/>
                  </a:lnTo>
                  <a:lnTo>
                    <a:pt x="142" y="376"/>
                  </a:lnTo>
                  <a:lnTo>
                    <a:pt x="142" y="382"/>
                  </a:lnTo>
                  <a:lnTo>
                    <a:pt x="140" y="386"/>
                  </a:lnTo>
                  <a:lnTo>
                    <a:pt x="136" y="390"/>
                  </a:lnTo>
                  <a:lnTo>
                    <a:pt x="132" y="392"/>
                  </a:lnTo>
                  <a:lnTo>
                    <a:pt x="132" y="392"/>
                  </a:lnTo>
                  <a:lnTo>
                    <a:pt x="114" y="390"/>
                  </a:lnTo>
                  <a:lnTo>
                    <a:pt x="114" y="390"/>
                  </a:lnTo>
                  <a:lnTo>
                    <a:pt x="110" y="390"/>
                  </a:lnTo>
                  <a:lnTo>
                    <a:pt x="106" y="392"/>
                  </a:lnTo>
                  <a:lnTo>
                    <a:pt x="98" y="400"/>
                  </a:lnTo>
                  <a:lnTo>
                    <a:pt x="98" y="400"/>
                  </a:lnTo>
                  <a:lnTo>
                    <a:pt x="100" y="404"/>
                  </a:lnTo>
                  <a:lnTo>
                    <a:pt x="102" y="406"/>
                  </a:lnTo>
                  <a:lnTo>
                    <a:pt x="102" y="410"/>
                  </a:lnTo>
                  <a:lnTo>
                    <a:pt x="104" y="414"/>
                  </a:lnTo>
                  <a:lnTo>
                    <a:pt x="104" y="414"/>
                  </a:lnTo>
                  <a:lnTo>
                    <a:pt x="106" y="418"/>
                  </a:lnTo>
                  <a:lnTo>
                    <a:pt x="106" y="420"/>
                  </a:lnTo>
                  <a:lnTo>
                    <a:pt x="102" y="424"/>
                  </a:lnTo>
                  <a:lnTo>
                    <a:pt x="102" y="424"/>
                  </a:lnTo>
                  <a:lnTo>
                    <a:pt x="102" y="428"/>
                  </a:lnTo>
                  <a:lnTo>
                    <a:pt x="102" y="434"/>
                  </a:lnTo>
                  <a:lnTo>
                    <a:pt x="106" y="446"/>
                  </a:lnTo>
                  <a:lnTo>
                    <a:pt x="106" y="446"/>
                  </a:lnTo>
                  <a:lnTo>
                    <a:pt x="106" y="452"/>
                  </a:lnTo>
                  <a:lnTo>
                    <a:pt x="108" y="456"/>
                  </a:lnTo>
                  <a:lnTo>
                    <a:pt x="114" y="458"/>
                  </a:lnTo>
                  <a:lnTo>
                    <a:pt x="114" y="458"/>
                  </a:lnTo>
                  <a:lnTo>
                    <a:pt x="116" y="460"/>
                  </a:lnTo>
                  <a:lnTo>
                    <a:pt x="120" y="460"/>
                  </a:lnTo>
                  <a:lnTo>
                    <a:pt x="124" y="458"/>
                  </a:lnTo>
                  <a:lnTo>
                    <a:pt x="128" y="456"/>
                  </a:lnTo>
                  <a:lnTo>
                    <a:pt x="128" y="456"/>
                  </a:lnTo>
                  <a:lnTo>
                    <a:pt x="130" y="452"/>
                  </a:lnTo>
                  <a:lnTo>
                    <a:pt x="132" y="446"/>
                  </a:lnTo>
                  <a:lnTo>
                    <a:pt x="134" y="444"/>
                  </a:lnTo>
                  <a:lnTo>
                    <a:pt x="138" y="442"/>
                  </a:lnTo>
                  <a:lnTo>
                    <a:pt x="138" y="442"/>
                  </a:lnTo>
                  <a:lnTo>
                    <a:pt x="144" y="442"/>
                  </a:lnTo>
                  <a:lnTo>
                    <a:pt x="146" y="440"/>
                  </a:lnTo>
                  <a:lnTo>
                    <a:pt x="146" y="434"/>
                  </a:lnTo>
                  <a:lnTo>
                    <a:pt x="146" y="434"/>
                  </a:lnTo>
                  <a:lnTo>
                    <a:pt x="148" y="432"/>
                  </a:lnTo>
                  <a:lnTo>
                    <a:pt x="152" y="430"/>
                  </a:lnTo>
                  <a:lnTo>
                    <a:pt x="162" y="430"/>
                  </a:lnTo>
                  <a:lnTo>
                    <a:pt x="162" y="430"/>
                  </a:lnTo>
                  <a:lnTo>
                    <a:pt x="164" y="428"/>
                  </a:lnTo>
                  <a:lnTo>
                    <a:pt x="166" y="426"/>
                  </a:lnTo>
                  <a:lnTo>
                    <a:pt x="164" y="420"/>
                  </a:lnTo>
                  <a:lnTo>
                    <a:pt x="164" y="420"/>
                  </a:lnTo>
                  <a:lnTo>
                    <a:pt x="162" y="414"/>
                  </a:lnTo>
                  <a:lnTo>
                    <a:pt x="162" y="412"/>
                  </a:lnTo>
                  <a:lnTo>
                    <a:pt x="166" y="410"/>
                  </a:lnTo>
                  <a:lnTo>
                    <a:pt x="166" y="410"/>
                  </a:lnTo>
                  <a:lnTo>
                    <a:pt x="174" y="404"/>
                  </a:lnTo>
                  <a:lnTo>
                    <a:pt x="186" y="404"/>
                  </a:lnTo>
                  <a:lnTo>
                    <a:pt x="186" y="404"/>
                  </a:lnTo>
                  <a:lnTo>
                    <a:pt x="192" y="402"/>
                  </a:lnTo>
                  <a:lnTo>
                    <a:pt x="200" y="396"/>
                  </a:lnTo>
                  <a:lnTo>
                    <a:pt x="214" y="382"/>
                  </a:lnTo>
                  <a:lnTo>
                    <a:pt x="214" y="382"/>
                  </a:lnTo>
                  <a:lnTo>
                    <a:pt x="220" y="376"/>
                  </a:lnTo>
                  <a:lnTo>
                    <a:pt x="222" y="370"/>
                  </a:lnTo>
                  <a:lnTo>
                    <a:pt x="220" y="356"/>
                  </a:lnTo>
                  <a:lnTo>
                    <a:pt x="220" y="356"/>
                  </a:lnTo>
                  <a:lnTo>
                    <a:pt x="222" y="338"/>
                  </a:lnTo>
                  <a:lnTo>
                    <a:pt x="222" y="324"/>
                  </a:lnTo>
                  <a:lnTo>
                    <a:pt x="222" y="324"/>
                  </a:lnTo>
                  <a:lnTo>
                    <a:pt x="220" y="320"/>
                  </a:lnTo>
                  <a:lnTo>
                    <a:pt x="220" y="318"/>
                  </a:lnTo>
                  <a:lnTo>
                    <a:pt x="222" y="314"/>
                  </a:lnTo>
                  <a:lnTo>
                    <a:pt x="222" y="314"/>
                  </a:lnTo>
                  <a:lnTo>
                    <a:pt x="224" y="312"/>
                  </a:lnTo>
                  <a:lnTo>
                    <a:pt x="224" y="308"/>
                  </a:lnTo>
                  <a:lnTo>
                    <a:pt x="222" y="300"/>
                  </a:lnTo>
                  <a:lnTo>
                    <a:pt x="222" y="300"/>
                  </a:lnTo>
                  <a:lnTo>
                    <a:pt x="218" y="288"/>
                  </a:lnTo>
                  <a:lnTo>
                    <a:pt x="218" y="280"/>
                  </a:lnTo>
                  <a:lnTo>
                    <a:pt x="214" y="272"/>
                  </a:lnTo>
                  <a:lnTo>
                    <a:pt x="214" y="272"/>
                  </a:lnTo>
                  <a:lnTo>
                    <a:pt x="210" y="262"/>
                  </a:lnTo>
                  <a:lnTo>
                    <a:pt x="208" y="250"/>
                  </a:lnTo>
                  <a:lnTo>
                    <a:pt x="208" y="250"/>
                  </a:lnTo>
                  <a:lnTo>
                    <a:pt x="206" y="244"/>
                  </a:lnTo>
                  <a:lnTo>
                    <a:pt x="202" y="238"/>
                  </a:lnTo>
                  <a:lnTo>
                    <a:pt x="188" y="228"/>
                  </a:lnTo>
                  <a:lnTo>
                    <a:pt x="166" y="214"/>
                  </a:lnTo>
                  <a:lnTo>
                    <a:pt x="166" y="214"/>
                  </a:lnTo>
                  <a:lnTo>
                    <a:pt x="156" y="206"/>
                  </a:lnTo>
                  <a:lnTo>
                    <a:pt x="146" y="200"/>
                  </a:lnTo>
                  <a:lnTo>
                    <a:pt x="146" y="200"/>
                  </a:lnTo>
                  <a:lnTo>
                    <a:pt x="140" y="188"/>
                  </a:lnTo>
                  <a:lnTo>
                    <a:pt x="134" y="174"/>
                  </a:lnTo>
                  <a:lnTo>
                    <a:pt x="134" y="174"/>
                  </a:lnTo>
                  <a:lnTo>
                    <a:pt x="122" y="158"/>
                  </a:lnTo>
                  <a:lnTo>
                    <a:pt x="112" y="148"/>
                  </a:lnTo>
                  <a:lnTo>
                    <a:pt x="104" y="138"/>
                  </a:lnTo>
                  <a:lnTo>
                    <a:pt x="104" y="138"/>
                  </a:lnTo>
                  <a:lnTo>
                    <a:pt x="102" y="128"/>
                  </a:lnTo>
                  <a:lnTo>
                    <a:pt x="102" y="118"/>
                  </a:lnTo>
                  <a:lnTo>
                    <a:pt x="104" y="108"/>
                  </a:lnTo>
                  <a:lnTo>
                    <a:pt x="106" y="100"/>
                  </a:lnTo>
                  <a:lnTo>
                    <a:pt x="106" y="100"/>
                  </a:lnTo>
                  <a:lnTo>
                    <a:pt x="114" y="92"/>
                  </a:lnTo>
                  <a:lnTo>
                    <a:pt x="120" y="86"/>
                  </a:lnTo>
                  <a:lnTo>
                    <a:pt x="120" y="86"/>
                  </a:lnTo>
                  <a:lnTo>
                    <a:pt x="128" y="80"/>
                  </a:lnTo>
                  <a:lnTo>
                    <a:pt x="136" y="74"/>
                  </a:lnTo>
                  <a:lnTo>
                    <a:pt x="136" y="74"/>
                  </a:lnTo>
                  <a:lnTo>
                    <a:pt x="138" y="72"/>
                  </a:lnTo>
                  <a:lnTo>
                    <a:pt x="140" y="66"/>
                  </a:lnTo>
                  <a:lnTo>
                    <a:pt x="138" y="62"/>
                  </a:lnTo>
                  <a:lnTo>
                    <a:pt x="138" y="60"/>
                  </a:lnTo>
                  <a:lnTo>
                    <a:pt x="138" y="60"/>
                  </a:lnTo>
                  <a:lnTo>
                    <a:pt x="140" y="58"/>
                  </a:lnTo>
                  <a:lnTo>
                    <a:pt x="140" y="58"/>
                  </a:lnTo>
                  <a:lnTo>
                    <a:pt x="126" y="50"/>
                  </a:lnTo>
                  <a:lnTo>
                    <a:pt x="116" y="44"/>
                  </a:lnTo>
                  <a:lnTo>
                    <a:pt x="116" y="44"/>
                  </a:lnTo>
                  <a:lnTo>
                    <a:pt x="114" y="40"/>
                  </a:lnTo>
                  <a:lnTo>
                    <a:pt x="114" y="38"/>
                  </a:lnTo>
                  <a:lnTo>
                    <a:pt x="116" y="32"/>
                  </a:lnTo>
                  <a:lnTo>
                    <a:pt x="116" y="32"/>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54" name="Freeform 349">
              <a:extLst>
                <a:ext uri="{FF2B5EF4-FFF2-40B4-BE49-F238E27FC236}">
                  <a16:creationId xmlns:a16="http://schemas.microsoft.com/office/drawing/2014/main" id="{60DFD2D6-268D-4EA9-AF76-CF0094526FF4}"/>
                </a:ext>
              </a:extLst>
            </p:cNvPr>
            <p:cNvSpPr>
              <a:spLocks/>
            </p:cNvSpPr>
            <p:nvPr/>
          </p:nvSpPr>
          <p:spPr bwMode="auto">
            <a:xfrm>
              <a:off x="6516533" y="2816087"/>
              <a:ext cx="192782" cy="239787"/>
            </a:xfrm>
            <a:custGeom>
              <a:avLst/>
              <a:gdLst>
                <a:gd name="T0" fmla="*/ 126 w 128"/>
                <a:gd name="T1" fmla="*/ 138 h 174"/>
                <a:gd name="T2" fmla="*/ 124 w 128"/>
                <a:gd name="T3" fmla="*/ 118 h 174"/>
                <a:gd name="T4" fmla="*/ 116 w 128"/>
                <a:gd name="T5" fmla="*/ 106 h 174"/>
                <a:gd name="T6" fmla="*/ 116 w 128"/>
                <a:gd name="T7" fmla="*/ 94 h 174"/>
                <a:gd name="T8" fmla="*/ 110 w 128"/>
                <a:gd name="T9" fmla="*/ 90 h 174"/>
                <a:gd name="T10" fmla="*/ 98 w 128"/>
                <a:gd name="T11" fmla="*/ 100 h 174"/>
                <a:gd name="T12" fmla="*/ 88 w 128"/>
                <a:gd name="T13" fmla="*/ 102 h 174"/>
                <a:gd name="T14" fmla="*/ 90 w 128"/>
                <a:gd name="T15" fmla="*/ 90 h 174"/>
                <a:gd name="T16" fmla="*/ 90 w 128"/>
                <a:gd name="T17" fmla="*/ 78 h 174"/>
                <a:gd name="T18" fmla="*/ 100 w 128"/>
                <a:gd name="T19" fmla="*/ 72 h 174"/>
                <a:gd name="T20" fmla="*/ 108 w 128"/>
                <a:gd name="T21" fmla="*/ 56 h 174"/>
                <a:gd name="T22" fmla="*/ 104 w 128"/>
                <a:gd name="T23" fmla="*/ 50 h 174"/>
                <a:gd name="T24" fmla="*/ 96 w 128"/>
                <a:gd name="T25" fmla="*/ 46 h 174"/>
                <a:gd name="T26" fmla="*/ 72 w 128"/>
                <a:gd name="T27" fmla="*/ 46 h 174"/>
                <a:gd name="T28" fmla="*/ 52 w 128"/>
                <a:gd name="T29" fmla="*/ 44 h 174"/>
                <a:gd name="T30" fmla="*/ 46 w 128"/>
                <a:gd name="T31" fmla="*/ 22 h 174"/>
                <a:gd name="T32" fmla="*/ 44 w 128"/>
                <a:gd name="T33" fmla="*/ 20 h 174"/>
                <a:gd name="T34" fmla="*/ 30 w 128"/>
                <a:gd name="T35" fmla="*/ 18 h 174"/>
                <a:gd name="T36" fmla="*/ 22 w 128"/>
                <a:gd name="T37" fmla="*/ 6 h 174"/>
                <a:gd name="T38" fmla="*/ 14 w 128"/>
                <a:gd name="T39" fmla="*/ 0 h 174"/>
                <a:gd name="T40" fmla="*/ 2 w 128"/>
                <a:gd name="T41" fmla="*/ 12 h 174"/>
                <a:gd name="T42" fmla="*/ 0 w 128"/>
                <a:gd name="T43" fmla="*/ 16 h 174"/>
                <a:gd name="T44" fmla="*/ 6 w 128"/>
                <a:gd name="T45" fmla="*/ 32 h 174"/>
                <a:gd name="T46" fmla="*/ 16 w 128"/>
                <a:gd name="T47" fmla="*/ 44 h 174"/>
                <a:gd name="T48" fmla="*/ 12 w 128"/>
                <a:gd name="T49" fmla="*/ 52 h 174"/>
                <a:gd name="T50" fmla="*/ 6 w 128"/>
                <a:gd name="T51" fmla="*/ 58 h 174"/>
                <a:gd name="T52" fmla="*/ 12 w 128"/>
                <a:gd name="T53" fmla="*/ 70 h 174"/>
                <a:gd name="T54" fmla="*/ 14 w 128"/>
                <a:gd name="T55" fmla="*/ 80 h 174"/>
                <a:gd name="T56" fmla="*/ 26 w 128"/>
                <a:gd name="T57" fmla="*/ 98 h 174"/>
                <a:gd name="T58" fmla="*/ 34 w 128"/>
                <a:gd name="T59" fmla="*/ 114 h 174"/>
                <a:gd name="T60" fmla="*/ 36 w 128"/>
                <a:gd name="T61" fmla="*/ 138 h 174"/>
                <a:gd name="T62" fmla="*/ 36 w 128"/>
                <a:gd name="T63" fmla="*/ 146 h 174"/>
                <a:gd name="T64" fmla="*/ 38 w 128"/>
                <a:gd name="T65" fmla="*/ 152 h 174"/>
                <a:gd name="T66" fmla="*/ 46 w 128"/>
                <a:gd name="T67" fmla="*/ 160 h 174"/>
                <a:gd name="T68" fmla="*/ 48 w 128"/>
                <a:gd name="T69" fmla="*/ 152 h 174"/>
                <a:gd name="T70" fmla="*/ 50 w 128"/>
                <a:gd name="T71" fmla="*/ 148 h 174"/>
                <a:gd name="T72" fmla="*/ 58 w 128"/>
                <a:gd name="T73" fmla="*/ 158 h 174"/>
                <a:gd name="T74" fmla="*/ 60 w 128"/>
                <a:gd name="T75" fmla="*/ 154 h 174"/>
                <a:gd name="T76" fmla="*/ 60 w 128"/>
                <a:gd name="T77" fmla="*/ 144 h 174"/>
                <a:gd name="T78" fmla="*/ 64 w 128"/>
                <a:gd name="T79" fmla="*/ 144 h 174"/>
                <a:gd name="T80" fmla="*/ 68 w 128"/>
                <a:gd name="T81" fmla="*/ 154 h 174"/>
                <a:gd name="T82" fmla="*/ 76 w 128"/>
                <a:gd name="T83" fmla="*/ 150 h 174"/>
                <a:gd name="T84" fmla="*/ 78 w 128"/>
                <a:gd name="T85" fmla="*/ 144 h 174"/>
                <a:gd name="T86" fmla="*/ 84 w 128"/>
                <a:gd name="T87" fmla="*/ 146 h 174"/>
                <a:gd name="T88" fmla="*/ 88 w 128"/>
                <a:gd name="T89" fmla="*/ 148 h 174"/>
                <a:gd name="T90" fmla="*/ 98 w 128"/>
                <a:gd name="T91" fmla="*/ 146 h 174"/>
                <a:gd name="T92" fmla="*/ 104 w 128"/>
                <a:gd name="T93" fmla="*/ 138 h 174"/>
                <a:gd name="T94" fmla="*/ 112 w 128"/>
                <a:gd name="T95" fmla="*/ 148 h 174"/>
                <a:gd name="T96" fmla="*/ 114 w 128"/>
                <a:gd name="T97" fmla="*/ 160 h 174"/>
                <a:gd name="T98" fmla="*/ 116 w 128"/>
                <a:gd name="T99" fmla="*/ 168 h 174"/>
                <a:gd name="T100" fmla="*/ 120 w 128"/>
                <a:gd name="T101" fmla="*/ 174 h 174"/>
                <a:gd name="T102" fmla="*/ 128 w 128"/>
                <a:gd name="T103" fmla="*/ 14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8" h="174">
                  <a:moveTo>
                    <a:pt x="126" y="140"/>
                  </a:moveTo>
                  <a:lnTo>
                    <a:pt x="126" y="140"/>
                  </a:lnTo>
                  <a:lnTo>
                    <a:pt x="126" y="138"/>
                  </a:lnTo>
                  <a:lnTo>
                    <a:pt x="126" y="138"/>
                  </a:lnTo>
                  <a:lnTo>
                    <a:pt x="126" y="128"/>
                  </a:lnTo>
                  <a:lnTo>
                    <a:pt x="124" y="118"/>
                  </a:lnTo>
                  <a:lnTo>
                    <a:pt x="124" y="118"/>
                  </a:lnTo>
                  <a:lnTo>
                    <a:pt x="120" y="110"/>
                  </a:lnTo>
                  <a:lnTo>
                    <a:pt x="116" y="106"/>
                  </a:lnTo>
                  <a:lnTo>
                    <a:pt x="116" y="102"/>
                  </a:lnTo>
                  <a:lnTo>
                    <a:pt x="116" y="102"/>
                  </a:lnTo>
                  <a:lnTo>
                    <a:pt x="116" y="94"/>
                  </a:lnTo>
                  <a:lnTo>
                    <a:pt x="114" y="92"/>
                  </a:lnTo>
                  <a:lnTo>
                    <a:pt x="110" y="90"/>
                  </a:lnTo>
                  <a:lnTo>
                    <a:pt x="110" y="90"/>
                  </a:lnTo>
                  <a:lnTo>
                    <a:pt x="106" y="92"/>
                  </a:lnTo>
                  <a:lnTo>
                    <a:pt x="102" y="96"/>
                  </a:lnTo>
                  <a:lnTo>
                    <a:pt x="98" y="100"/>
                  </a:lnTo>
                  <a:lnTo>
                    <a:pt x="90" y="102"/>
                  </a:lnTo>
                  <a:lnTo>
                    <a:pt x="90" y="102"/>
                  </a:lnTo>
                  <a:lnTo>
                    <a:pt x="88" y="102"/>
                  </a:lnTo>
                  <a:lnTo>
                    <a:pt x="86" y="100"/>
                  </a:lnTo>
                  <a:lnTo>
                    <a:pt x="88" y="96"/>
                  </a:lnTo>
                  <a:lnTo>
                    <a:pt x="90" y="90"/>
                  </a:lnTo>
                  <a:lnTo>
                    <a:pt x="90" y="82"/>
                  </a:lnTo>
                  <a:lnTo>
                    <a:pt x="90" y="82"/>
                  </a:lnTo>
                  <a:lnTo>
                    <a:pt x="90" y="78"/>
                  </a:lnTo>
                  <a:lnTo>
                    <a:pt x="92" y="76"/>
                  </a:lnTo>
                  <a:lnTo>
                    <a:pt x="100" y="72"/>
                  </a:lnTo>
                  <a:lnTo>
                    <a:pt x="100" y="72"/>
                  </a:lnTo>
                  <a:lnTo>
                    <a:pt x="104" y="68"/>
                  </a:lnTo>
                  <a:lnTo>
                    <a:pt x="106" y="64"/>
                  </a:lnTo>
                  <a:lnTo>
                    <a:pt x="108" y="56"/>
                  </a:lnTo>
                  <a:lnTo>
                    <a:pt x="108" y="56"/>
                  </a:lnTo>
                  <a:lnTo>
                    <a:pt x="108" y="54"/>
                  </a:lnTo>
                  <a:lnTo>
                    <a:pt x="104" y="50"/>
                  </a:lnTo>
                  <a:lnTo>
                    <a:pt x="100" y="48"/>
                  </a:lnTo>
                  <a:lnTo>
                    <a:pt x="96" y="46"/>
                  </a:lnTo>
                  <a:lnTo>
                    <a:pt x="96" y="46"/>
                  </a:lnTo>
                  <a:lnTo>
                    <a:pt x="84" y="44"/>
                  </a:lnTo>
                  <a:lnTo>
                    <a:pt x="72" y="46"/>
                  </a:lnTo>
                  <a:lnTo>
                    <a:pt x="72" y="46"/>
                  </a:lnTo>
                  <a:lnTo>
                    <a:pt x="54" y="44"/>
                  </a:lnTo>
                  <a:lnTo>
                    <a:pt x="54" y="44"/>
                  </a:lnTo>
                  <a:lnTo>
                    <a:pt x="52" y="44"/>
                  </a:lnTo>
                  <a:lnTo>
                    <a:pt x="50" y="42"/>
                  </a:lnTo>
                  <a:lnTo>
                    <a:pt x="48" y="36"/>
                  </a:lnTo>
                  <a:lnTo>
                    <a:pt x="46" y="22"/>
                  </a:lnTo>
                  <a:lnTo>
                    <a:pt x="46" y="22"/>
                  </a:lnTo>
                  <a:lnTo>
                    <a:pt x="46" y="20"/>
                  </a:lnTo>
                  <a:lnTo>
                    <a:pt x="44" y="20"/>
                  </a:lnTo>
                  <a:lnTo>
                    <a:pt x="38" y="18"/>
                  </a:lnTo>
                  <a:lnTo>
                    <a:pt x="34" y="18"/>
                  </a:lnTo>
                  <a:lnTo>
                    <a:pt x="30" y="18"/>
                  </a:lnTo>
                  <a:lnTo>
                    <a:pt x="30" y="18"/>
                  </a:lnTo>
                  <a:lnTo>
                    <a:pt x="24" y="10"/>
                  </a:lnTo>
                  <a:lnTo>
                    <a:pt x="22" y="6"/>
                  </a:lnTo>
                  <a:lnTo>
                    <a:pt x="16" y="2"/>
                  </a:lnTo>
                  <a:lnTo>
                    <a:pt x="16" y="2"/>
                  </a:lnTo>
                  <a:lnTo>
                    <a:pt x="14" y="0"/>
                  </a:lnTo>
                  <a:lnTo>
                    <a:pt x="12" y="0"/>
                  </a:lnTo>
                  <a:lnTo>
                    <a:pt x="8" y="2"/>
                  </a:lnTo>
                  <a:lnTo>
                    <a:pt x="2" y="12"/>
                  </a:lnTo>
                  <a:lnTo>
                    <a:pt x="2" y="12"/>
                  </a:lnTo>
                  <a:lnTo>
                    <a:pt x="0" y="14"/>
                  </a:lnTo>
                  <a:lnTo>
                    <a:pt x="0" y="16"/>
                  </a:lnTo>
                  <a:lnTo>
                    <a:pt x="2" y="24"/>
                  </a:lnTo>
                  <a:lnTo>
                    <a:pt x="2" y="24"/>
                  </a:lnTo>
                  <a:lnTo>
                    <a:pt x="6" y="32"/>
                  </a:lnTo>
                  <a:lnTo>
                    <a:pt x="12" y="40"/>
                  </a:lnTo>
                  <a:lnTo>
                    <a:pt x="12" y="40"/>
                  </a:lnTo>
                  <a:lnTo>
                    <a:pt x="16" y="44"/>
                  </a:lnTo>
                  <a:lnTo>
                    <a:pt x="16" y="48"/>
                  </a:lnTo>
                  <a:lnTo>
                    <a:pt x="16" y="50"/>
                  </a:lnTo>
                  <a:lnTo>
                    <a:pt x="12" y="52"/>
                  </a:lnTo>
                  <a:lnTo>
                    <a:pt x="12" y="52"/>
                  </a:lnTo>
                  <a:lnTo>
                    <a:pt x="6" y="52"/>
                  </a:lnTo>
                  <a:lnTo>
                    <a:pt x="6" y="58"/>
                  </a:lnTo>
                  <a:lnTo>
                    <a:pt x="6" y="58"/>
                  </a:lnTo>
                  <a:lnTo>
                    <a:pt x="8" y="66"/>
                  </a:lnTo>
                  <a:lnTo>
                    <a:pt x="12" y="70"/>
                  </a:lnTo>
                  <a:lnTo>
                    <a:pt x="14" y="76"/>
                  </a:lnTo>
                  <a:lnTo>
                    <a:pt x="14" y="80"/>
                  </a:lnTo>
                  <a:lnTo>
                    <a:pt x="14" y="80"/>
                  </a:lnTo>
                  <a:lnTo>
                    <a:pt x="16" y="84"/>
                  </a:lnTo>
                  <a:lnTo>
                    <a:pt x="18" y="88"/>
                  </a:lnTo>
                  <a:lnTo>
                    <a:pt x="26" y="98"/>
                  </a:lnTo>
                  <a:lnTo>
                    <a:pt x="26" y="98"/>
                  </a:lnTo>
                  <a:lnTo>
                    <a:pt x="30" y="106"/>
                  </a:lnTo>
                  <a:lnTo>
                    <a:pt x="34" y="114"/>
                  </a:lnTo>
                  <a:lnTo>
                    <a:pt x="38" y="130"/>
                  </a:lnTo>
                  <a:lnTo>
                    <a:pt x="38" y="130"/>
                  </a:lnTo>
                  <a:lnTo>
                    <a:pt x="36" y="138"/>
                  </a:lnTo>
                  <a:lnTo>
                    <a:pt x="36" y="138"/>
                  </a:lnTo>
                  <a:lnTo>
                    <a:pt x="36" y="142"/>
                  </a:lnTo>
                  <a:lnTo>
                    <a:pt x="36" y="146"/>
                  </a:lnTo>
                  <a:lnTo>
                    <a:pt x="36" y="146"/>
                  </a:lnTo>
                  <a:lnTo>
                    <a:pt x="36" y="150"/>
                  </a:lnTo>
                  <a:lnTo>
                    <a:pt x="38" y="152"/>
                  </a:lnTo>
                  <a:lnTo>
                    <a:pt x="44" y="160"/>
                  </a:lnTo>
                  <a:lnTo>
                    <a:pt x="44" y="160"/>
                  </a:lnTo>
                  <a:lnTo>
                    <a:pt x="46" y="160"/>
                  </a:lnTo>
                  <a:lnTo>
                    <a:pt x="48" y="158"/>
                  </a:lnTo>
                  <a:lnTo>
                    <a:pt x="48" y="152"/>
                  </a:lnTo>
                  <a:lnTo>
                    <a:pt x="48" y="152"/>
                  </a:lnTo>
                  <a:lnTo>
                    <a:pt x="48" y="148"/>
                  </a:lnTo>
                  <a:lnTo>
                    <a:pt x="48" y="148"/>
                  </a:lnTo>
                  <a:lnTo>
                    <a:pt x="50" y="148"/>
                  </a:lnTo>
                  <a:lnTo>
                    <a:pt x="50" y="148"/>
                  </a:lnTo>
                  <a:lnTo>
                    <a:pt x="52" y="152"/>
                  </a:lnTo>
                  <a:lnTo>
                    <a:pt x="58" y="158"/>
                  </a:lnTo>
                  <a:lnTo>
                    <a:pt x="58" y="158"/>
                  </a:lnTo>
                  <a:lnTo>
                    <a:pt x="60" y="158"/>
                  </a:lnTo>
                  <a:lnTo>
                    <a:pt x="60" y="154"/>
                  </a:lnTo>
                  <a:lnTo>
                    <a:pt x="60" y="146"/>
                  </a:lnTo>
                  <a:lnTo>
                    <a:pt x="60" y="146"/>
                  </a:lnTo>
                  <a:lnTo>
                    <a:pt x="60" y="144"/>
                  </a:lnTo>
                  <a:lnTo>
                    <a:pt x="62" y="144"/>
                  </a:lnTo>
                  <a:lnTo>
                    <a:pt x="62" y="144"/>
                  </a:lnTo>
                  <a:lnTo>
                    <a:pt x="64" y="144"/>
                  </a:lnTo>
                  <a:lnTo>
                    <a:pt x="64" y="148"/>
                  </a:lnTo>
                  <a:lnTo>
                    <a:pt x="68" y="154"/>
                  </a:lnTo>
                  <a:lnTo>
                    <a:pt x="68" y="154"/>
                  </a:lnTo>
                  <a:lnTo>
                    <a:pt x="70" y="156"/>
                  </a:lnTo>
                  <a:lnTo>
                    <a:pt x="72" y="154"/>
                  </a:lnTo>
                  <a:lnTo>
                    <a:pt x="76" y="150"/>
                  </a:lnTo>
                  <a:lnTo>
                    <a:pt x="76" y="148"/>
                  </a:lnTo>
                  <a:lnTo>
                    <a:pt x="76" y="148"/>
                  </a:lnTo>
                  <a:lnTo>
                    <a:pt x="78" y="144"/>
                  </a:lnTo>
                  <a:lnTo>
                    <a:pt x="82" y="144"/>
                  </a:lnTo>
                  <a:lnTo>
                    <a:pt x="82" y="144"/>
                  </a:lnTo>
                  <a:lnTo>
                    <a:pt x="84" y="146"/>
                  </a:lnTo>
                  <a:lnTo>
                    <a:pt x="84" y="148"/>
                  </a:lnTo>
                  <a:lnTo>
                    <a:pt x="86" y="148"/>
                  </a:lnTo>
                  <a:lnTo>
                    <a:pt x="88" y="148"/>
                  </a:lnTo>
                  <a:lnTo>
                    <a:pt x="88" y="148"/>
                  </a:lnTo>
                  <a:lnTo>
                    <a:pt x="94" y="146"/>
                  </a:lnTo>
                  <a:lnTo>
                    <a:pt x="98" y="146"/>
                  </a:lnTo>
                  <a:lnTo>
                    <a:pt x="100" y="140"/>
                  </a:lnTo>
                  <a:lnTo>
                    <a:pt x="100" y="140"/>
                  </a:lnTo>
                  <a:lnTo>
                    <a:pt x="104" y="138"/>
                  </a:lnTo>
                  <a:lnTo>
                    <a:pt x="106" y="138"/>
                  </a:lnTo>
                  <a:lnTo>
                    <a:pt x="112" y="148"/>
                  </a:lnTo>
                  <a:lnTo>
                    <a:pt x="112" y="148"/>
                  </a:lnTo>
                  <a:lnTo>
                    <a:pt x="114" y="152"/>
                  </a:lnTo>
                  <a:lnTo>
                    <a:pt x="116" y="156"/>
                  </a:lnTo>
                  <a:lnTo>
                    <a:pt x="114" y="160"/>
                  </a:lnTo>
                  <a:lnTo>
                    <a:pt x="114" y="160"/>
                  </a:lnTo>
                  <a:lnTo>
                    <a:pt x="114" y="164"/>
                  </a:lnTo>
                  <a:lnTo>
                    <a:pt x="116" y="168"/>
                  </a:lnTo>
                  <a:lnTo>
                    <a:pt x="116" y="168"/>
                  </a:lnTo>
                  <a:lnTo>
                    <a:pt x="120" y="174"/>
                  </a:lnTo>
                  <a:lnTo>
                    <a:pt x="120" y="174"/>
                  </a:lnTo>
                  <a:lnTo>
                    <a:pt x="126" y="162"/>
                  </a:lnTo>
                  <a:lnTo>
                    <a:pt x="128" y="154"/>
                  </a:lnTo>
                  <a:lnTo>
                    <a:pt x="128" y="146"/>
                  </a:lnTo>
                  <a:lnTo>
                    <a:pt x="126" y="140"/>
                  </a:lnTo>
                  <a:lnTo>
                    <a:pt x="126" y="140"/>
                  </a:lnTo>
                  <a:close/>
                </a:path>
              </a:pathLst>
            </a:custGeom>
            <a:solidFill>
              <a:schemeClr val="bg1">
                <a:lumMod val="95000"/>
              </a:schemeClr>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55" name="Freeform 350">
              <a:extLst>
                <a:ext uri="{FF2B5EF4-FFF2-40B4-BE49-F238E27FC236}">
                  <a16:creationId xmlns:a16="http://schemas.microsoft.com/office/drawing/2014/main" id="{516C6158-A37F-4A5B-805E-4B475D8A109B}"/>
                </a:ext>
              </a:extLst>
            </p:cNvPr>
            <p:cNvSpPr>
              <a:spLocks/>
            </p:cNvSpPr>
            <p:nvPr/>
          </p:nvSpPr>
          <p:spPr bwMode="auto">
            <a:xfrm>
              <a:off x="6191213" y="2678278"/>
              <a:ext cx="316283" cy="143321"/>
            </a:xfrm>
            <a:custGeom>
              <a:avLst/>
              <a:gdLst>
                <a:gd name="T0" fmla="*/ 2 w 210"/>
                <a:gd name="T1" fmla="*/ 38 h 104"/>
                <a:gd name="T2" fmla="*/ 2 w 210"/>
                <a:gd name="T3" fmla="*/ 46 h 104"/>
                <a:gd name="T4" fmla="*/ 6 w 210"/>
                <a:gd name="T5" fmla="*/ 54 h 104"/>
                <a:gd name="T6" fmla="*/ 14 w 210"/>
                <a:gd name="T7" fmla="*/ 56 h 104"/>
                <a:gd name="T8" fmla="*/ 22 w 210"/>
                <a:gd name="T9" fmla="*/ 58 h 104"/>
                <a:gd name="T10" fmla="*/ 28 w 210"/>
                <a:gd name="T11" fmla="*/ 58 h 104"/>
                <a:gd name="T12" fmla="*/ 34 w 210"/>
                <a:gd name="T13" fmla="*/ 66 h 104"/>
                <a:gd name="T14" fmla="*/ 34 w 210"/>
                <a:gd name="T15" fmla="*/ 70 h 104"/>
                <a:gd name="T16" fmla="*/ 42 w 210"/>
                <a:gd name="T17" fmla="*/ 70 h 104"/>
                <a:gd name="T18" fmla="*/ 44 w 210"/>
                <a:gd name="T19" fmla="*/ 70 h 104"/>
                <a:gd name="T20" fmla="*/ 50 w 210"/>
                <a:gd name="T21" fmla="*/ 74 h 104"/>
                <a:gd name="T22" fmla="*/ 58 w 210"/>
                <a:gd name="T23" fmla="*/ 80 h 104"/>
                <a:gd name="T24" fmla="*/ 68 w 210"/>
                <a:gd name="T25" fmla="*/ 84 h 104"/>
                <a:gd name="T26" fmla="*/ 86 w 210"/>
                <a:gd name="T27" fmla="*/ 84 h 104"/>
                <a:gd name="T28" fmla="*/ 102 w 210"/>
                <a:gd name="T29" fmla="*/ 82 h 104"/>
                <a:gd name="T30" fmla="*/ 108 w 210"/>
                <a:gd name="T31" fmla="*/ 84 h 104"/>
                <a:gd name="T32" fmla="*/ 126 w 210"/>
                <a:gd name="T33" fmla="*/ 96 h 104"/>
                <a:gd name="T34" fmla="*/ 134 w 210"/>
                <a:gd name="T35" fmla="*/ 98 h 104"/>
                <a:gd name="T36" fmla="*/ 152 w 210"/>
                <a:gd name="T37" fmla="*/ 102 h 104"/>
                <a:gd name="T38" fmla="*/ 158 w 210"/>
                <a:gd name="T39" fmla="*/ 100 h 104"/>
                <a:gd name="T40" fmla="*/ 168 w 210"/>
                <a:gd name="T41" fmla="*/ 96 h 104"/>
                <a:gd name="T42" fmla="*/ 178 w 210"/>
                <a:gd name="T43" fmla="*/ 100 h 104"/>
                <a:gd name="T44" fmla="*/ 196 w 210"/>
                <a:gd name="T45" fmla="*/ 104 h 104"/>
                <a:gd name="T46" fmla="*/ 206 w 210"/>
                <a:gd name="T47" fmla="*/ 102 h 104"/>
                <a:gd name="T48" fmla="*/ 210 w 210"/>
                <a:gd name="T49" fmla="*/ 96 h 104"/>
                <a:gd name="T50" fmla="*/ 210 w 210"/>
                <a:gd name="T51" fmla="*/ 92 h 104"/>
                <a:gd name="T52" fmla="*/ 206 w 210"/>
                <a:gd name="T53" fmla="*/ 82 h 104"/>
                <a:gd name="T54" fmla="*/ 206 w 210"/>
                <a:gd name="T55" fmla="*/ 74 h 104"/>
                <a:gd name="T56" fmla="*/ 206 w 210"/>
                <a:gd name="T57" fmla="*/ 64 h 104"/>
                <a:gd name="T58" fmla="*/ 202 w 210"/>
                <a:gd name="T59" fmla="*/ 64 h 104"/>
                <a:gd name="T60" fmla="*/ 192 w 210"/>
                <a:gd name="T61" fmla="*/ 64 h 104"/>
                <a:gd name="T62" fmla="*/ 184 w 210"/>
                <a:gd name="T63" fmla="*/ 64 h 104"/>
                <a:gd name="T64" fmla="*/ 172 w 210"/>
                <a:gd name="T65" fmla="*/ 58 h 104"/>
                <a:gd name="T66" fmla="*/ 170 w 210"/>
                <a:gd name="T67" fmla="*/ 54 h 104"/>
                <a:gd name="T68" fmla="*/ 158 w 210"/>
                <a:gd name="T69" fmla="*/ 56 h 104"/>
                <a:gd name="T70" fmla="*/ 152 w 210"/>
                <a:gd name="T71" fmla="*/ 54 h 104"/>
                <a:gd name="T72" fmla="*/ 148 w 210"/>
                <a:gd name="T73" fmla="*/ 46 h 104"/>
                <a:gd name="T74" fmla="*/ 146 w 210"/>
                <a:gd name="T75" fmla="*/ 44 h 104"/>
                <a:gd name="T76" fmla="*/ 132 w 210"/>
                <a:gd name="T77" fmla="*/ 40 h 104"/>
                <a:gd name="T78" fmla="*/ 116 w 210"/>
                <a:gd name="T79" fmla="*/ 40 h 104"/>
                <a:gd name="T80" fmla="*/ 108 w 210"/>
                <a:gd name="T81" fmla="*/ 38 h 104"/>
                <a:gd name="T82" fmla="*/ 104 w 210"/>
                <a:gd name="T83" fmla="*/ 32 h 104"/>
                <a:gd name="T84" fmla="*/ 100 w 210"/>
                <a:gd name="T85" fmla="*/ 28 h 104"/>
                <a:gd name="T86" fmla="*/ 96 w 210"/>
                <a:gd name="T87" fmla="*/ 28 h 104"/>
                <a:gd name="T88" fmla="*/ 82 w 210"/>
                <a:gd name="T89" fmla="*/ 26 h 104"/>
                <a:gd name="T90" fmla="*/ 74 w 210"/>
                <a:gd name="T91" fmla="*/ 20 h 104"/>
                <a:gd name="T92" fmla="*/ 66 w 210"/>
                <a:gd name="T93" fmla="*/ 14 h 104"/>
                <a:gd name="T94" fmla="*/ 50 w 210"/>
                <a:gd name="T95" fmla="*/ 2 h 104"/>
                <a:gd name="T96" fmla="*/ 38 w 210"/>
                <a:gd name="T97" fmla="*/ 0 h 104"/>
                <a:gd name="T98" fmla="*/ 24 w 210"/>
                <a:gd name="T99" fmla="*/ 2 h 104"/>
                <a:gd name="T100" fmla="*/ 14 w 210"/>
                <a:gd name="T101" fmla="*/ 0 h 104"/>
                <a:gd name="T102" fmla="*/ 6 w 210"/>
                <a:gd name="T103" fmla="*/ 16 h 104"/>
                <a:gd name="T104" fmla="*/ 4 w 210"/>
                <a:gd name="T105" fmla="*/ 20 h 104"/>
                <a:gd name="T106" fmla="*/ 0 w 210"/>
                <a:gd name="T107" fmla="*/ 32 h 104"/>
                <a:gd name="T108" fmla="*/ 2 w 210"/>
                <a:gd name="T109" fmla="*/ 3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0" h="104">
                  <a:moveTo>
                    <a:pt x="2" y="38"/>
                  </a:moveTo>
                  <a:lnTo>
                    <a:pt x="2" y="38"/>
                  </a:lnTo>
                  <a:lnTo>
                    <a:pt x="2" y="42"/>
                  </a:lnTo>
                  <a:lnTo>
                    <a:pt x="2" y="46"/>
                  </a:lnTo>
                  <a:lnTo>
                    <a:pt x="2" y="50"/>
                  </a:lnTo>
                  <a:lnTo>
                    <a:pt x="6" y="54"/>
                  </a:lnTo>
                  <a:lnTo>
                    <a:pt x="6" y="54"/>
                  </a:lnTo>
                  <a:lnTo>
                    <a:pt x="14" y="56"/>
                  </a:lnTo>
                  <a:lnTo>
                    <a:pt x="22" y="58"/>
                  </a:lnTo>
                  <a:lnTo>
                    <a:pt x="22" y="58"/>
                  </a:lnTo>
                  <a:lnTo>
                    <a:pt x="24" y="58"/>
                  </a:lnTo>
                  <a:lnTo>
                    <a:pt x="28" y="58"/>
                  </a:lnTo>
                  <a:lnTo>
                    <a:pt x="32" y="62"/>
                  </a:lnTo>
                  <a:lnTo>
                    <a:pt x="34" y="66"/>
                  </a:lnTo>
                  <a:lnTo>
                    <a:pt x="34" y="66"/>
                  </a:lnTo>
                  <a:lnTo>
                    <a:pt x="34" y="70"/>
                  </a:lnTo>
                  <a:lnTo>
                    <a:pt x="36" y="72"/>
                  </a:lnTo>
                  <a:lnTo>
                    <a:pt x="42" y="70"/>
                  </a:lnTo>
                  <a:lnTo>
                    <a:pt x="42" y="70"/>
                  </a:lnTo>
                  <a:lnTo>
                    <a:pt x="44" y="70"/>
                  </a:lnTo>
                  <a:lnTo>
                    <a:pt x="46" y="70"/>
                  </a:lnTo>
                  <a:lnTo>
                    <a:pt x="50" y="74"/>
                  </a:lnTo>
                  <a:lnTo>
                    <a:pt x="50" y="74"/>
                  </a:lnTo>
                  <a:lnTo>
                    <a:pt x="58" y="80"/>
                  </a:lnTo>
                  <a:lnTo>
                    <a:pt x="68" y="84"/>
                  </a:lnTo>
                  <a:lnTo>
                    <a:pt x="68" y="84"/>
                  </a:lnTo>
                  <a:lnTo>
                    <a:pt x="86" y="84"/>
                  </a:lnTo>
                  <a:lnTo>
                    <a:pt x="86" y="84"/>
                  </a:lnTo>
                  <a:lnTo>
                    <a:pt x="96" y="82"/>
                  </a:lnTo>
                  <a:lnTo>
                    <a:pt x="102" y="82"/>
                  </a:lnTo>
                  <a:lnTo>
                    <a:pt x="108" y="84"/>
                  </a:lnTo>
                  <a:lnTo>
                    <a:pt x="108" y="84"/>
                  </a:lnTo>
                  <a:lnTo>
                    <a:pt x="118" y="92"/>
                  </a:lnTo>
                  <a:lnTo>
                    <a:pt x="126" y="96"/>
                  </a:lnTo>
                  <a:lnTo>
                    <a:pt x="134" y="98"/>
                  </a:lnTo>
                  <a:lnTo>
                    <a:pt x="134" y="98"/>
                  </a:lnTo>
                  <a:lnTo>
                    <a:pt x="146" y="102"/>
                  </a:lnTo>
                  <a:lnTo>
                    <a:pt x="152" y="102"/>
                  </a:lnTo>
                  <a:lnTo>
                    <a:pt x="158" y="100"/>
                  </a:lnTo>
                  <a:lnTo>
                    <a:pt x="158" y="100"/>
                  </a:lnTo>
                  <a:lnTo>
                    <a:pt x="164" y="98"/>
                  </a:lnTo>
                  <a:lnTo>
                    <a:pt x="168" y="96"/>
                  </a:lnTo>
                  <a:lnTo>
                    <a:pt x="178" y="100"/>
                  </a:lnTo>
                  <a:lnTo>
                    <a:pt x="178" y="100"/>
                  </a:lnTo>
                  <a:lnTo>
                    <a:pt x="186" y="102"/>
                  </a:lnTo>
                  <a:lnTo>
                    <a:pt x="196" y="104"/>
                  </a:lnTo>
                  <a:lnTo>
                    <a:pt x="196" y="104"/>
                  </a:lnTo>
                  <a:lnTo>
                    <a:pt x="206" y="102"/>
                  </a:lnTo>
                  <a:lnTo>
                    <a:pt x="208" y="100"/>
                  </a:lnTo>
                  <a:lnTo>
                    <a:pt x="210" y="96"/>
                  </a:lnTo>
                  <a:lnTo>
                    <a:pt x="210" y="96"/>
                  </a:lnTo>
                  <a:lnTo>
                    <a:pt x="210" y="92"/>
                  </a:lnTo>
                  <a:lnTo>
                    <a:pt x="208" y="88"/>
                  </a:lnTo>
                  <a:lnTo>
                    <a:pt x="206" y="82"/>
                  </a:lnTo>
                  <a:lnTo>
                    <a:pt x="206" y="82"/>
                  </a:lnTo>
                  <a:lnTo>
                    <a:pt x="206" y="74"/>
                  </a:lnTo>
                  <a:lnTo>
                    <a:pt x="206" y="70"/>
                  </a:lnTo>
                  <a:lnTo>
                    <a:pt x="206" y="64"/>
                  </a:lnTo>
                  <a:lnTo>
                    <a:pt x="206" y="64"/>
                  </a:lnTo>
                  <a:lnTo>
                    <a:pt x="202" y="64"/>
                  </a:lnTo>
                  <a:lnTo>
                    <a:pt x="202" y="64"/>
                  </a:lnTo>
                  <a:lnTo>
                    <a:pt x="192" y="64"/>
                  </a:lnTo>
                  <a:lnTo>
                    <a:pt x="184" y="64"/>
                  </a:lnTo>
                  <a:lnTo>
                    <a:pt x="184" y="64"/>
                  </a:lnTo>
                  <a:lnTo>
                    <a:pt x="176" y="62"/>
                  </a:lnTo>
                  <a:lnTo>
                    <a:pt x="172" y="58"/>
                  </a:lnTo>
                  <a:lnTo>
                    <a:pt x="172" y="58"/>
                  </a:lnTo>
                  <a:lnTo>
                    <a:pt x="170" y="54"/>
                  </a:lnTo>
                  <a:lnTo>
                    <a:pt x="168" y="54"/>
                  </a:lnTo>
                  <a:lnTo>
                    <a:pt x="158" y="56"/>
                  </a:lnTo>
                  <a:lnTo>
                    <a:pt x="158" y="56"/>
                  </a:lnTo>
                  <a:lnTo>
                    <a:pt x="152" y="54"/>
                  </a:lnTo>
                  <a:lnTo>
                    <a:pt x="150" y="52"/>
                  </a:lnTo>
                  <a:lnTo>
                    <a:pt x="148" y="46"/>
                  </a:lnTo>
                  <a:lnTo>
                    <a:pt x="148" y="46"/>
                  </a:lnTo>
                  <a:lnTo>
                    <a:pt x="146" y="44"/>
                  </a:lnTo>
                  <a:lnTo>
                    <a:pt x="142" y="42"/>
                  </a:lnTo>
                  <a:lnTo>
                    <a:pt x="132" y="40"/>
                  </a:lnTo>
                  <a:lnTo>
                    <a:pt x="132" y="40"/>
                  </a:lnTo>
                  <a:lnTo>
                    <a:pt x="116" y="40"/>
                  </a:lnTo>
                  <a:lnTo>
                    <a:pt x="116" y="40"/>
                  </a:lnTo>
                  <a:lnTo>
                    <a:pt x="108" y="38"/>
                  </a:lnTo>
                  <a:lnTo>
                    <a:pt x="104" y="32"/>
                  </a:lnTo>
                  <a:lnTo>
                    <a:pt x="104" y="32"/>
                  </a:lnTo>
                  <a:lnTo>
                    <a:pt x="102" y="30"/>
                  </a:lnTo>
                  <a:lnTo>
                    <a:pt x="100" y="28"/>
                  </a:lnTo>
                  <a:lnTo>
                    <a:pt x="96" y="28"/>
                  </a:lnTo>
                  <a:lnTo>
                    <a:pt x="96" y="28"/>
                  </a:lnTo>
                  <a:lnTo>
                    <a:pt x="90" y="26"/>
                  </a:lnTo>
                  <a:lnTo>
                    <a:pt x="82" y="26"/>
                  </a:lnTo>
                  <a:lnTo>
                    <a:pt x="82" y="26"/>
                  </a:lnTo>
                  <a:lnTo>
                    <a:pt x="74" y="20"/>
                  </a:lnTo>
                  <a:lnTo>
                    <a:pt x="66" y="14"/>
                  </a:lnTo>
                  <a:lnTo>
                    <a:pt x="66" y="14"/>
                  </a:lnTo>
                  <a:lnTo>
                    <a:pt x="50" y="2"/>
                  </a:lnTo>
                  <a:lnTo>
                    <a:pt x="50" y="2"/>
                  </a:lnTo>
                  <a:lnTo>
                    <a:pt x="46" y="0"/>
                  </a:lnTo>
                  <a:lnTo>
                    <a:pt x="38" y="0"/>
                  </a:lnTo>
                  <a:lnTo>
                    <a:pt x="24" y="2"/>
                  </a:lnTo>
                  <a:lnTo>
                    <a:pt x="24" y="2"/>
                  </a:lnTo>
                  <a:lnTo>
                    <a:pt x="14" y="0"/>
                  </a:lnTo>
                  <a:lnTo>
                    <a:pt x="14" y="0"/>
                  </a:lnTo>
                  <a:lnTo>
                    <a:pt x="10" y="8"/>
                  </a:lnTo>
                  <a:lnTo>
                    <a:pt x="6" y="16"/>
                  </a:lnTo>
                  <a:lnTo>
                    <a:pt x="6" y="16"/>
                  </a:lnTo>
                  <a:lnTo>
                    <a:pt x="4" y="20"/>
                  </a:lnTo>
                  <a:lnTo>
                    <a:pt x="2" y="26"/>
                  </a:lnTo>
                  <a:lnTo>
                    <a:pt x="0" y="32"/>
                  </a:lnTo>
                  <a:lnTo>
                    <a:pt x="2" y="38"/>
                  </a:lnTo>
                  <a:lnTo>
                    <a:pt x="2" y="38"/>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56" name="Freeform 351">
              <a:extLst>
                <a:ext uri="{FF2B5EF4-FFF2-40B4-BE49-F238E27FC236}">
                  <a16:creationId xmlns:a16="http://schemas.microsoft.com/office/drawing/2014/main" id="{0C96A71F-E6FE-4D0C-9150-1F73D1247F9A}"/>
                </a:ext>
              </a:extLst>
            </p:cNvPr>
            <p:cNvSpPr>
              <a:spLocks/>
            </p:cNvSpPr>
            <p:nvPr/>
          </p:nvSpPr>
          <p:spPr bwMode="auto">
            <a:xfrm>
              <a:off x="6525569" y="2749939"/>
              <a:ext cx="114465" cy="60636"/>
            </a:xfrm>
            <a:custGeom>
              <a:avLst/>
              <a:gdLst>
                <a:gd name="T0" fmla="*/ 32 w 76"/>
                <a:gd name="T1" fmla="*/ 44 h 44"/>
                <a:gd name="T2" fmla="*/ 32 w 76"/>
                <a:gd name="T3" fmla="*/ 44 h 44"/>
                <a:gd name="T4" fmla="*/ 46 w 76"/>
                <a:gd name="T5" fmla="*/ 44 h 44"/>
                <a:gd name="T6" fmla="*/ 58 w 76"/>
                <a:gd name="T7" fmla="*/ 44 h 44"/>
                <a:gd name="T8" fmla="*/ 58 w 76"/>
                <a:gd name="T9" fmla="*/ 44 h 44"/>
                <a:gd name="T10" fmla="*/ 64 w 76"/>
                <a:gd name="T11" fmla="*/ 42 h 44"/>
                <a:gd name="T12" fmla="*/ 70 w 76"/>
                <a:gd name="T13" fmla="*/ 40 h 44"/>
                <a:gd name="T14" fmla="*/ 74 w 76"/>
                <a:gd name="T15" fmla="*/ 34 h 44"/>
                <a:gd name="T16" fmla="*/ 76 w 76"/>
                <a:gd name="T17" fmla="*/ 32 h 44"/>
                <a:gd name="T18" fmla="*/ 74 w 76"/>
                <a:gd name="T19" fmla="*/ 28 h 44"/>
                <a:gd name="T20" fmla="*/ 74 w 76"/>
                <a:gd name="T21" fmla="*/ 28 h 44"/>
                <a:gd name="T22" fmla="*/ 72 w 76"/>
                <a:gd name="T23" fmla="*/ 16 h 44"/>
                <a:gd name="T24" fmla="*/ 72 w 76"/>
                <a:gd name="T25" fmla="*/ 8 h 44"/>
                <a:gd name="T26" fmla="*/ 72 w 76"/>
                <a:gd name="T27" fmla="*/ 8 h 44"/>
                <a:gd name="T28" fmla="*/ 62 w 76"/>
                <a:gd name="T29" fmla="*/ 4 h 44"/>
                <a:gd name="T30" fmla="*/ 56 w 76"/>
                <a:gd name="T31" fmla="*/ 0 h 44"/>
                <a:gd name="T32" fmla="*/ 56 w 76"/>
                <a:gd name="T33" fmla="*/ 0 h 44"/>
                <a:gd name="T34" fmla="*/ 52 w 76"/>
                <a:gd name="T35" fmla="*/ 0 h 44"/>
                <a:gd name="T36" fmla="*/ 48 w 76"/>
                <a:gd name="T37" fmla="*/ 0 h 44"/>
                <a:gd name="T38" fmla="*/ 36 w 76"/>
                <a:gd name="T39" fmla="*/ 2 h 44"/>
                <a:gd name="T40" fmla="*/ 36 w 76"/>
                <a:gd name="T41" fmla="*/ 2 h 44"/>
                <a:gd name="T42" fmla="*/ 10 w 76"/>
                <a:gd name="T43" fmla="*/ 4 h 44"/>
                <a:gd name="T44" fmla="*/ 10 w 76"/>
                <a:gd name="T45" fmla="*/ 4 h 44"/>
                <a:gd name="T46" fmla="*/ 6 w 76"/>
                <a:gd name="T47" fmla="*/ 4 h 44"/>
                <a:gd name="T48" fmla="*/ 4 w 76"/>
                <a:gd name="T49" fmla="*/ 6 h 44"/>
                <a:gd name="T50" fmla="*/ 2 w 76"/>
                <a:gd name="T51" fmla="*/ 14 h 44"/>
                <a:gd name="T52" fmla="*/ 2 w 76"/>
                <a:gd name="T53" fmla="*/ 14 h 44"/>
                <a:gd name="T54" fmla="*/ 0 w 76"/>
                <a:gd name="T55" fmla="*/ 16 h 44"/>
                <a:gd name="T56" fmla="*/ 0 w 76"/>
                <a:gd name="T57" fmla="*/ 16 h 44"/>
                <a:gd name="T58" fmla="*/ 2 w 76"/>
                <a:gd name="T59" fmla="*/ 20 h 44"/>
                <a:gd name="T60" fmla="*/ 4 w 76"/>
                <a:gd name="T61" fmla="*/ 24 h 44"/>
                <a:gd name="T62" fmla="*/ 4 w 76"/>
                <a:gd name="T63" fmla="*/ 24 h 44"/>
                <a:gd name="T64" fmla="*/ 18 w 76"/>
                <a:gd name="T65" fmla="*/ 36 h 44"/>
                <a:gd name="T66" fmla="*/ 26 w 76"/>
                <a:gd name="T67" fmla="*/ 40 h 44"/>
                <a:gd name="T68" fmla="*/ 32 w 76"/>
                <a:gd name="T69" fmla="*/ 44 h 44"/>
                <a:gd name="T70" fmla="*/ 32 w 76"/>
                <a:gd name="T7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44">
                  <a:moveTo>
                    <a:pt x="32" y="44"/>
                  </a:moveTo>
                  <a:lnTo>
                    <a:pt x="32" y="44"/>
                  </a:lnTo>
                  <a:lnTo>
                    <a:pt x="46" y="44"/>
                  </a:lnTo>
                  <a:lnTo>
                    <a:pt x="58" y="44"/>
                  </a:lnTo>
                  <a:lnTo>
                    <a:pt x="58" y="44"/>
                  </a:lnTo>
                  <a:lnTo>
                    <a:pt x="64" y="42"/>
                  </a:lnTo>
                  <a:lnTo>
                    <a:pt x="70" y="40"/>
                  </a:lnTo>
                  <a:lnTo>
                    <a:pt x="74" y="34"/>
                  </a:lnTo>
                  <a:lnTo>
                    <a:pt x="76" y="32"/>
                  </a:lnTo>
                  <a:lnTo>
                    <a:pt x="74" y="28"/>
                  </a:lnTo>
                  <a:lnTo>
                    <a:pt x="74" y="28"/>
                  </a:lnTo>
                  <a:lnTo>
                    <a:pt x="72" y="16"/>
                  </a:lnTo>
                  <a:lnTo>
                    <a:pt x="72" y="8"/>
                  </a:lnTo>
                  <a:lnTo>
                    <a:pt x="72" y="8"/>
                  </a:lnTo>
                  <a:lnTo>
                    <a:pt x="62" y="4"/>
                  </a:lnTo>
                  <a:lnTo>
                    <a:pt x="56" y="0"/>
                  </a:lnTo>
                  <a:lnTo>
                    <a:pt x="56" y="0"/>
                  </a:lnTo>
                  <a:lnTo>
                    <a:pt x="52" y="0"/>
                  </a:lnTo>
                  <a:lnTo>
                    <a:pt x="48" y="0"/>
                  </a:lnTo>
                  <a:lnTo>
                    <a:pt x="36" y="2"/>
                  </a:lnTo>
                  <a:lnTo>
                    <a:pt x="36" y="2"/>
                  </a:lnTo>
                  <a:lnTo>
                    <a:pt x="10" y="4"/>
                  </a:lnTo>
                  <a:lnTo>
                    <a:pt x="10" y="4"/>
                  </a:lnTo>
                  <a:lnTo>
                    <a:pt x="6" y="4"/>
                  </a:lnTo>
                  <a:lnTo>
                    <a:pt x="4" y="6"/>
                  </a:lnTo>
                  <a:lnTo>
                    <a:pt x="2" y="14"/>
                  </a:lnTo>
                  <a:lnTo>
                    <a:pt x="2" y="14"/>
                  </a:lnTo>
                  <a:lnTo>
                    <a:pt x="0" y="16"/>
                  </a:lnTo>
                  <a:lnTo>
                    <a:pt x="0" y="16"/>
                  </a:lnTo>
                  <a:lnTo>
                    <a:pt x="2" y="20"/>
                  </a:lnTo>
                  <a:lnTo>
                    <a:pt x="4" y="24"/>
                  </a:lnTo>
                  <a:lnTo>
                    <a:pt x="4" y="24"/>
                  </a:lnTo>
                  <a:lnTo>
                    <a:pt x="18" y="36"/>
                  </a:lnTo>
                  <a:lnTo>
                    <a:pt x="26" y="40"/>
                  </a:lnTo>
                  <a:lnTo>
                    <a:pt x="32" y="44"/>
                  </a:lnTo>
                  <a:lnTo>
                    <a:pt x="32" y="44"/>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57" name="Freeform 352">
              <a:extLst>
                <a:ext uri="{FF2B5EF4-FFF2-40B4-BE49-F238E27FC236}">
                  <a16:creationId xmlns:a16="http://schemas.microsoft.com/office/drawing/2014/main" id="{2B939000-BB90-405E-B959-140B13900C59}"/>
                </a:ext>
              </a:extLst>
            </p:cNvPr>
            <p:cNvSpPr>
              <a:spLocks/>
            </p:cNvSpPr>
            <p:nvPr/>
          </p:nvSpPr>
          <p:spPr bwMode="auto">
            <a:xfrm>
              <a:off x="5784564" y="2490859"/>
              <a:ext cx="1042228" cy="1116249"/>
            </a:xfrm>
            <a:custGeom>
              <a:avLst/>
              <a:gdLst>
                <a:gd name="T0" fmla="*/ 492 w 692"/>
                <a:gd name="T1" fmla="*/ 294 h 810"/>
                <a:gd name="T2" fmla="*/ 488 w 692"/>
                <a:gd name="T3" fmla="*/ 260 h 810"/>
                <a:gd name="T4" fmla="*/ 510 w 692"/>
                <a:gd name="T5" fmla="*/ 246 h 810"/>
                <a:gd name="T6" fmla="*/ 538 w 692"/>
                <a:gd name="T7" fmla="*/ 280 h 810"/>
                <a:gd name="T8" fmla="*/ 594 w 692"/>
                <a:gd name="T9" fmla="*/ 292 h 810"/>
                <a:gd name="T10" fmla="*/ 574 w 692"/>
                <a:gd name="T11" fmla="*/ 332 h 810"/>
                <a:gd name="T12" fmla="*/ 602 w 692"/>
                <a:gd name="T13" fmla="*/ 330 h 810"/>
                <a:gd name="T14" fmla="*/ 618 w 692"/>
                <a:gd name="T15" fmla="*/ 372 h 810"/>
                <a:gd name="T16" fmla="*/ 630 w 692"/>
                <a:gd name="T17" fmla="*/ 312 h 810"/>
                <a:gd name="T18" fmla="*/ 654 w 692"/>
                <a:gd name="T19" fmla="*/ 262 h 810"/>
                <a:gd name="T20" fmla="*/ 670 w 692"/>
                <a:gd name="T21" fmla="*/ 218 h 810"/>
                <a:gd name="T22" fmla="*/ 684 w 692"/>
                <a:gd name="T23" fmla="*/ 174 h 810"/>
                <a:gd name="T24" fmla="*/ 680 w 692"/>
                <a:gd name="T25" fmla="*/ 150 h 810"/>
                <a:gd name="T26" fmla="*/ 644 w 692"/>
                <a:gd name="T27" fmla="*/ 156 h 810"/>
                <a:gd name="T28" fmla="*/ 598 w 692"/>
                <a:gd name="T29" fmla="*/ 176 h 810"/>
                <a:gd name="T30" fmla="*/ 564 w 692"/>
                <a:gd name="T31" fmla="*/ 204 h 810"/>
                <a:gd name="T32" fmla="*/ 524 w 692"/>
                <a:gd name="T33" fmla="*/ 232 h 810"/>
                <a:gd name="T34" fmla="*/ 482 w 692"/>
                <a:gd name="T35" fmla="*/ 196 h 810"/>
                <a:gd name="T36" fmla="*/ 480 w 692"/>
                <a:gd name="T37" fmla="*/ 232 h 810"/>
                <a:gd name="T38" fmla="*/ 428 w 692"/>
                <a:gd name="T39" fmla="*/ 236 h 810"/>
                <a:gd name="T40" fmla="*/ 356 w 692"/>
                <a:gd name="T41" fmla="*/ 220 h 810"/>
                <a:gd name="T42" fmla="*/ 306 w 692"/>
                <a:gd name="T43" fmla="*/ 208 h 810"/>
                <a:gd name="T44" fmla="*/ 276 w 692"/>
                <a:gd name="T45" fmla="*/ 190 h 810"/>
                <a:gd name="T46" fmla="*/ 280 w 692"/>
                <a:gd name="T47" fmla="*/ 144 h 810"/>
                <a:gd name="T48" fmla="*/ 228 w 692"/>
                <a:gd name="T49" fmla="*/ 98 h 810"/>
                <a:gd name="T50" fmla="*/ 238 w 692"/>
                <a:gd name="T51" fmla="*/ 60 h 810"/>
                <a:gd name="T52" fmla="*/ 200 w 692"/>
                <a:gd name="T53" fmla="*/ 14 h 810"/>
                <a:gd name="T54" fmla="*/ 136 w 692"/>
                <a:gd name="T55" fmla="*/ 12 h 810"/>
                <a:gd name="T56" fmla="*/ 88 w 692"/>
                <a:gd name="T57" fmla="*/ 28 h 810"/>
                <a:gd name="T58" fmla="*/ 104 w 692"/>
                <a:gd name="T59" fmla="*/ 70 h 810"/>
                <a:gd name="T60" fmla="*/ 122 w 692"/>
                <a:gd name="T61" fmla="*/ 118 h 810"/>
                <a:gd name="T62" fmla="*/ 88 w 692"/>
                <a:gd name="T63" fmla="*/ 198 h 810"/>
                <a:gd name="T64" fmla="*/ 30 w 692"/>
                <a:gd name="T65" fmla="*/ 230 h 810"/>
                <a:gd name="T66" fmla="*/ 32 w 692"/>
                <a:gd name="T67" fmla="*/ 280 h 810"/>
                <a:gd name="T68" fmla="*/ 52 w 692"/>
                <a:gd name="T69" fmla="*/ 338 h 810"/>
                <a:gd name="T70" fmla="*/ 4 w 692"/>
                <a:gd name="T71" fmla="*/ 356 h 810"/>
                <a:gd name="T72" fmla="*/ 42 w 692"/>
                <a:gd name="T73" fmla="*/ 374 h 810"/>
                <a:gd name="T74" fmla="*/ 34 w 692"/>
                <a:gd name="T75" fmla="*/ 392 h 810"/>
                <a:gd name="T76" fmla="*/ 36 w 692"/>
                <a:gd name="T77" fmla="*/ 414 h 810"/>
                <a:gd name="T78" fmla="*/ 94 w 692"/>
                <a:gd name="T79" fmla="*/ 432 h 810"/>
                <a:gd name="T80" fmla="*/ 116 w 692"/>
                <a:gd name="T81" fmla="*/ 386 h 810"/>
                <a:gd name="T82" fmla="*/ 122 w 692"/>
                <a:gd name="T83" fmla="*/ 424 h 810"/>
                <a:gd name="T84" fmla="*/ 120 w 692"/>
                <a:gd name="T85" fmla="*/ 484 h 810"/>
                <a:gd name="T86" fmla="*/ 162 w 692"/>
                <a:gd name="T87" fmla="*/ 584 h 810"/>
                <a:gd name="T88" fmla="*/ 192 w 692"/>
                <a:gd name="T89" fmla="*/ 630 h 810"/>
                <a:gd name="T90" fmla="*/ 238 w 692"/>
                <a:gd name="T91" fmla="*/ 734 h 810"/>
                <a:gd name="T92" fmla="*/ 246 w 692"/>
                <a:gd name="T93" fmla="*/ 770 h 810"/>
                <a:gd name="T94" fmla="*/ 300 w 692"/>
                <a:gd name="T95" fmla="*/ 786 h 810"/>
                <a:gd name="T96" fmla="*/ 320 w 692"/>
                <a:gd name="T97" fmla="*/ 762 h 810"/>
                <a:gd name="T98" fmla="*/ 342 w 692"/>
                <a:gd name="T99" fmla="*/ 726 h 810"/>
                <a:gd name="T100" fmla="*/ 344 w 692"/>
                <a:gd name="T101" fmla="*/ 680 h 810"/>
                <a:gd name="T102" fmla="*/ 342 w 692"/>
                <a:gd name="T103" fmla="*/ 620 h 810"/>
                <a:gd name="T104" fmla="*/ 354 w 692"/>
                <a:gd name="T105" fmla="*/ 568 h 810"/>
                <a:gd name="T106" fmla="*/ 386 w 692"/>
                <a:gd name="T107" fmla="*/ 550 h 810"/>
                <a:gd name="T108" fmla="*/ 416 w 692"/>
                <a:gd name="T109" fmla="*/ 500 h 810"/>
                <a:gd name="T110" fmla="*/ 446 w 692"/>
                <a:gd name="T111" fmla="*/ 458 h 810"/>
                <a:gd name="T112" fmla="*/ 492 w 692"/>
                <a:gd name="T113" fmla="*/ 420 h 810"/>
                <a:gd name="T114" fmla="*/ 508 w 692"/>
                <a:gd name="T115" fmla="*/ 376 h 810"/>
                <a:gd name="T116" fmla="*/ 520 w 692"/>
                <a:gd name="T117" fmla="*/ 374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2" h="810">
                  <a:moveTo>
                    <a:pt x="512" y="334"/>
                  </a:moveTo>
                  <a:lnTo>
                    <a:pt x="512" y="334"/>
                  </a:lnTo>
                  <a:lnTo>
                    <a:pt x="504" y="324"/>
                  </a:lnTo>
                  <a:lnTo>
                    <a:pt x="502" y="320"/>
                  </a:lnTo>
                  <a:lnTo>
                    <a:pt x="500" y="316"/>
                  </a:lnTo>
                  <a:lnTo>
                    <a:pt x="500" y="316"/>
                  </a:lnTo>
                  <a:lnTo>
                    <a:pt x="500" y="312"/>
                  </a:lnTo>
                  <a:lnTo>
                    <a:pt x="498" y="306"/>
                  </a:lnTo>
                  <a:lnTo>
                    <a:pt x="494" y="302"/>
                  </a:lnTo>
                  <a:lnTo>
                    <a:pt x="492" y="294"/>
                  </a:lnTo>
                  <a:lnTo>
                    <a:pt x="492" y="294"/>
                  </a:lnTo>
                  <a:lnTo>
                    <a:pt x="492" y="288"/>
                  </a:lnTo>
                  <a:lnTo>
                    <a:pt x="498" y="288"/>
                  </a:lnTo>
                  <a:lnTo>
                    <a:pt x="498" y="288"/>
                  </a:lnTo>
                  <a:lnTo>
                    <a:pt x="502" y="286"/>
                  </a:lnTo>
                  <a:lnTo>
                    <a:pt x="502" y="284"/>
                  </a:lnTo>
                  <a:lnTo>
                    <a:pt x="502" y="280"/>
                  </a:lnTo>
                  <a:lnTo>
                    <a:pt x="498" y="276"/>
                  </a:lnTo>
                  <a:lnTo>
                    <a:pt x="498" y="276"/>
                  </a:lnTo>
                  <a:lnTo>
                    <a:pt x="492" y="268"/>
                  </a:lnTo>
                  <a:lnTo>
                    <a:pt x="488" y="260"/>
                  </a:lnTo>
                  <a:lnTo>
                    <a:pt x="488" y="260"/>
                  </a:lnTo>
                  <a:lnTo>
                    <a:pt x="486" y="252"/>
                  </a:lnTo>
                  <a:lnTo>
                    <a:pt x="486" y="250"/>
                  </a:lnTo>
                  <a:lnTo>
                    <a:pt x="488" y="248"/>
                  </a:lnTo>
                  <a:lnTo>
                    <a:pt x="488" y="248"/>
                  </a:lnTo>
                  <a:lnTo>
                    <a:pt x="494" y="238"/>
                  </a:lnTo>
                  <a:lnTo>
                    <a:pt x="498" y="236"/>
                  </a:lnTo>
                  <a:lnTo>
                    <a:pt x="500" y="236"/>
                  </a:lnTo>
                  <a:lnTo>
                    <a:pt x="502" y="238"/>
                  </a:lnTo>
                  <a:lnTo>
                    <a:pt x="502" y="238"/>
                  </a:lnTo>
                  <a:lnTo>
                    <a:pt x="508" y="242"/>
                  </a:lnTo>
                  <a:lnTo>
                    <a:pt x="510" y="246"/>
                  </a:lnTo>
                  <a:lnTo>
                    <a:pt x="516" y="254"/>
                  </a:lnTo>
                  <a:lnTo>
                    <a:pt x="516" y="254"/>
                  </a:lnTo>
                  <a:lnTo>
                    <a:pt x="520" y="254"/>
                  </a:lnTo>
                  <a:lnTo>
                    <a:pt x="524" y="254"/>
                  </a:lnTo>
                  <a:lnTo>
                    <a:pt x="530" y="256"/>
                  </a:lnTo>
                  <a:lnTo>
                    <a:pt x="532" y="256"/>
                  </a:lnTo>
                  <a:lnTo>
                    <a:pt x="532" y="258"/>
                  </a:lnTo>
                  <a:lnTo>
                    <a:pt x="532" y="258"/>
                  </a:lnTo>
                  <a:lnTo>
                    <a:pt x="534" y="272"/>
                  </a:lnTo>
                  <a:lnTo>
                    <a:pt x="536" y="278"/>
                  </a:lnTo>
                  <a:lnTo>
                    <a:pt x="538" y="280"/>
                  </a:lnTo>
                  <a:lnTo>
                    <a:pt x="540" y="280"/>
                  </a:lnTo>
                  <a:lnTo>
                    <a:pt x="540" y="280"/>
                  </a:lnTo>
                  <a:lnTo>
                    <a:pt x="558" y="282"/>
                  </a:lnTo>
                  <a:lnTo>
                    <a:pt x="558" y="282"/>
                  </a:lnTo>
                  <a:lnTo>
                    <a:pt x="570" y="280"/>
                  </a:lnTo>
                  <a:lnTo>
                    <a:pt x="582" y="282"/>
                  </a:lnTo>
                  <a:lnTo>
                    <a:pt x="582" y="282"/>
                  </a:lnTo>
                  <a:lnTo>
                    <a:pt x="586" y="284"/>
                  </a:lnTo>
                  <a:lnTo>
                    <a:pt x="590" y="286"/>
                  </a:lnTo>
                  <a:lnTo>
                    <a:pt x="594" y="290"/>
                  </a:lnTo>
                  <a:lnTo>
                    <a:pt x="594" y="292"/>
                  </a:lnTo>
                  <a:lnTo>
                    <a:pt x="594" y="292"/>
                  </a:lnTo>
                  <a:lnTo>
                    <a:pt x="592" y="300"/>
                  </a:lnTo>
                  <a:lnTo>
                    <a:pt x="590" y="304"/>
                  </a:lnTo>
                  <a:lnTo>
                    <a:pt x="586" y="308"/>
                  </a:lnTo>
                  <a:lnTo>
                    <a:pt x="586" y="308"/>
                  </a:lnTo>
                  <a:lnTo>
                    <a:pt x="578" y="312"/>
                  </a:lnTo>
                  <a:lnTo>
                    <a:pt x="576" y="314"/>
                  </a:lnTo>
                  <a:lnTo>
                    <a:pt x="576" y="318"/>
                  </a:lnTo>
                  <a:lnTo>
                    <a:pt x="576" y="318"/>
                  </a:lnTo>
                  <a:lnTo>
                    <a:pt x="576" y="326"/>
                  </a:lnTo>
                  <a:lnTo>
                    <a:pt x="574" y="332"/>
                  </a:lnTo>
                  <a:lnTo>
                    <a:pt x="572" y="336"/>
                  </a:lnTo>
                  <a:lnTo>
                    <a:pt x="574" y="338"/>
                  </a:lnTo>
                  <a:lnTo>
                    <a:pt x="576" y="338"/>
                  </a:lnTo>
                  <a:lnTo>
                    <a:pt x="576" y="338"/>
                  </a:lnTo>
                  <a:lnTo>
                    <a:pt x="584" y="336"/>
                  </a:lnTo>
                  <a:lnTo>
                    <a:pt x="588" y="332"/>
                  </a:lnTo>
                  <a:lnTo>
                    <a:pt x="592" y="328"/>
                  </a:lnTo>
                  <a:lnTo>
                    <a:pt x="596" y="326"/>
                  </a:lnTo>
                  <a:lnTo>
                    <a:pt x="596" y="326"/>
                  </a:lnTo>
                  <a:lnTo>
                    <a:pt x="600" y="328"/>
                  </a:lnTo>
                  <a:lnTo>
                    <a:pt x="602" y="330"/>
                  </a:lnTo>
                  <a:lnTo>
                    <a:pt x="602" y="338"/>
                  </a:lnTo>
                  <a:lnTo>
                    <a:pt x="602" y="338"/>
                  </a:lnTo>
                  <a:lnTo>
                    <a:pt x="602" y="342"/>
                  </a:lnTo>
                  <a:lnTo>
                    <a:pt x="606" y="346"/>
                  </a:lnTo>
                  <a:lnTo>
                    <a:pt x="610" y="354"/>
                  </a:lnTo>
                  <a:lnTo>
                    <a:pt x="610" y="354"/>
                  </a:lnTo>
                  <a:lnTo>
                    <a:pt x="612" y="364"/>
                  </a:lnTo>
                  <a:lnTo>
                    <a:pt x="612" y="374"/>
                  </a:lnTo>
                  <a:lnTo>
                    <a:pt x="612" y="374"/>
                  </a:lnTo>
                  <a:lnTo>
                    <a:pt x="616" y="374"/>
                  </a:lnTo>
                  <a:lnTo>
                    <a:pt x="618" y="372"/>
                  </a:lnTo>
                  <a:lnTo>
                    <a:pt x="622" y="368"/>
                  </a:lnTo>
                  <a:lnTo>
                    <a:pt x="622" y="356"/>
                  </a:lnTo>
                  <a:lnTo>
                    <a:pt x="622" y="356"/>
                  </a:lnTo>
                  <a:lnTo>
                    <a:pt x="622" y="342"/>
                  </a:lnTo>
                  <a:lnTo>
                    <a:pt x="620" y="328"/>
                  </a:lnTo>
                  <a:lnTo>
                    <a:pt x="620" y="328"/>
                  </a:lnTo>
                  <a:lnTo>
                    <a:pt x="622" y="320"/>
                  </a:lnTo>
                  <a:lnTo>
                    <a:pt x="622" y="312"/>
                  </a:lnTo>
                  <a:lnTo>
                    <a:pt x="622" y="312"/>
                  </a:lnTo>
                  <a:lnTo>
                    <a:pt x="626" y="312"/>
                  </a:lnTo>
                  <a:lnTo>
                    <a:pt x="630" y="312"/>
                  </a:lnTo>
                  <a:lnTo>
                    <a:pt x="640" y="312"/>
                  </a:lnTo>
                  <a:lnTo>
                    <a:pt x="640" y="312"/>
                  </a:lnTo>
                  <a:lnTo>
                    <a:pt x="644" y="310"/>
                  </a:lnTo>
                  <a:lnTo>
                    <a:pt x="644" y="304"/>
                  </a:lnTo>
                  <a:lnTo>
                    <a:pt x="644" y="294"/>
                  </a:lnTo>
                  <a:lnTo>
                    <a:pt x="644" y="294"/>
                  </a:lnTo>
                  <a:lnTo>
                    <a:pt x="648" y="270"/>
                  </a:lnTo>
                  <a:lnTo>
                    <a:pt x="648" y="270"/>
                  </a:lnTo>
                  <a:lnTo>
                    <a:pt x="648" y="268"/>
                  </a:lnTo>
                  <a:lnTo>
                    <a:pt x="650" y="266"/>
                  </a:lnTo>
                  <a:lnTo>
                    <a:pt x="654" y="262"/>
                  </a:lnTo>
                  <a:lnTo>
                    <a:pt x="654" y="262"/>
                  </a:lnTo>
                  <a:lnTo>
                    <a:pt x="658" y="254"/>
                  </a:lnTo>
                  <a:lnTo>
                    <a:pt x="658" y="250"/>
                  </a:lnTo>
                  <a:lnTo>
                    <a:pt x="658" y="246"/>
                  </a:lnTo>
                  <a:lnTo>
                    <a:pt x="658" y="246"/>
                  </a:lnTo>
                  <a:lnTo>
                    <a:pt x="658" y="240"/>
                  </a:lnTo>
                  <a:lnTo>
                    <a:pt x="658" y="236"/>
                  </a:lnTo>
                  <a:lnTo>
                    <a:pt x="660" y="228"/>
                  </a:lnTo>
                  <a:lnTo>
                    <a:pt x="660" y="228"/>
                  </a:lnTo>
                  <a:lnTo>
                    <a:pt x="664" y="222"/>
                  </a:lnTo>
                  <a:lnTo>
                    <a:pt x="670" y="218"/>
                  </a:lnTo>
                  <a:lnTo>
                    <a:pt x="670" y="218"/>
                  </a:lnTo>
                  <a:lnTo>
                    <a:pt x="674" y="214"/>
                  </a:lnTo>
                  <a:lnTo>
                    <a:pt x="686" y="208"/>
                  </a:lnTo>
                  <a:lnTo>
                    <a:pt x="686" y="208"/>
                  </a:lnTo>
                  <a:lnTo>
                    <a:pt x="690" y="206"/>
                  </a:lnTo>
                  <a:lnTo>
                    <a:pt x="692" y="202"/>
                  </a:lnTo>
                  <a:lnTo>
                    <a:pt x="690" y="194"/>
                  </a:lnTo>
                  <a:lnTo>
                    <a:pt x="690" y="194"/>
                  </a:lnTo>
                  <a:lnTo>
                    <a:pt x="690" y="174"/>
                  </a:lnTo>
                  <a:lnTo>
                    <a:pt x="690" y="174"/>
                  </a:lnTo>
                  <a:lnTo>
                    <a:pt x="684" y="174"/>
                  </a:lnTo>
                  <a:lnTo>
                    <a:pt x="684" y="174"/>
                  </a:lnTo>
                  <a:lnTo>
                    <a:pt x="682" y="172"/>
                  </a:lnTo>
                  <a:lnTo>
                    <a:pt x="680" y="170"/>
                  </a:lnTo>
                  <a:lnTo>
                    <a:pt x="678" y="164"/>
                  </a:lnTo>
                  <a:lnTo>
                    <a:pt x="678" y="164"/>
                  </a:lnTo>
                  <a:lnTo>
                    <a:pt x="676" y="162"/>
                  </a:lnTo>
                  <a:lnTo>
                    <a:pt x="678" y="160"/>
                  </a:lnTo>
                  <a:lnTo>
                    <a:pt x="680" y="156"/>
                  </a:lnTo>
                  <a:lnTo>
                    <a:pt x="680" y="156"/>
                  </a:lnTo>
                  <a:lnTo>
                    <a:pt x="680" y="152"/>
                  </a:lnTo>
                  <a:lnTo>
                    <a:pt x="680" y="150"/>
                  </a:lnTo>
                  <a:lnTo>
                    <a:pt x="676" y="148"/>
                  </a:lnTo>
                  <a:lnTo>
                    <a:pt x="676" y="148"/>
                  </a:lnTo>
                  <a:lnTo>
                    <a:pt x="670" y="144"/>
                  </a:lnTo>
                  <a:lnTo>
                    <a:pt x="666" y="136"/>
                  </a:lnTo>
                  <a:lnTo>
                    <a:pt x="666" y="136"/>
                  </a:lnTo>
                  <a:lnTo>
                    <a:pt x="664" y="134"/>
                  </a:lnTo>
                  <a:lnTo>
                    <a:pt x="662" y="134"/>
                  </a:lnTo>
                  <a:lnTo>
                    <a:pt x="658" y="140"/>
                  </a:lnTo>
                  <a:lnTo>
                    <a:pt x="648" y="154"/>
                  </a:lnTo>
                  <a:lnTo>
                    <a:pt x="648" y="154"/>
                  </a:lnTo>
                  <a:lnTo>
                    <a:pt x="644" y="156"/>
                  </a:lnTo>
                  <a:lnTo>
                    <a:pt x="640" y="154"/>
                  </a:lnTo>
                  <a:lnTo>
                    <a:pt x="634" y="152"/>
                  </a:lnTo>
                  <a:lnTo>
                    <a:pt x="632" y="150"/>
                  </a:lnTo>
                  <a:lnTo>
                    <a:pt x="632" y="150"/>
                  </a:lnTo>
                  <a:lnTo>
                    <a:pt x="628" y="148"/>
                  </a:lnTo>
                  <a:lnTo>
                    <a:pt x="622" y="150"/>
                  </a:lnTo>
                  <a:lnTo>
                    <a:pt x="612" y="156"/>
                  </a:lnTo>
                  <a:lnTo>
                    <a:pt x="612" y="156"/>
                  </a:lnTo>
                  <a:lnTo>
                    <a:pt x="608" y="160"/>
                  </a:lnTo>
                  <a:lnTo>
                    <a:pt x="604" y="166"/>
                  </a:lnTo>
                  <a:lnTo>
                    <a:pt x="598" y="176"/>
                  </a:lnTo>
                  <a:lnTo>
                    <a:pt x="598" y="176"/>
                  </a:lnTo>
                  <a:lnTo>
                    <a:pt x="588" y="188"/>
                  </a:lnTo>
                  <a:lnTo>
                    <a:pt x="578" y="196"/>
                  </a:lnTo>
                  <a:lnTo>
                    <a:pt x="578" y="196"/>
                  </a:lnTo>
                  <a:lnTo>
                    <a:pt x="576" y="198"/>
                  </a:lnTo>
                  <a:lnTo>
                    <a:pt x="572" y="198"/>
                  </a:lnTo>
                  <a:lnTo>
                    <a:pt x="564" y="196"/>
                  </a:lnTo>
                  <a:lnTo>
                    <a:pt x="564" y="196"/>
                  </a:lnTo>
                  <a:lnTo>
                    <a:pt x="564" y="196"/>
                  </a:lnTo>
                  <a:lnTo>
                    <a:pt x="564" y="196"/>
                  </a:lnTo>
                  <a:lnTo>
                    <a:pt x="564" y="204"/>
                  </a:lnTo>
                  <a:lnTo>
                    <a:pt x="566" y="216"/>
                  </a:lnTo>
                  <a:lnTo>
                    <a:pt x="566" y="216"/>
                  </a:lnTo>
                  <a:lnTo>
                    <a:pt x="568" y="220"/>
                  </a:lnTo>
                  <a:lnTo>
                    <a:pt x="566" y="222"/>
                  </a:lnTo>
                  <a:lnTo>
                    <a:pt x="562" y="228"/>
                  </a:lnTo>
                  <a:lnTo>
                    <a:pt x="556" y="230"/>
                  </a:lnTo>
                  <a:lnTo>
                    <a:pt x="550" y="232"/>
                  </a:lnTo>
                  <a:lnTo>
                    <a:pt x="550" y="232"/>
                  </a:lnTo>
                  <a:lnTo>
                    <a:pt x="538" y="232"/>
                  </a:lnTo>
                  <a:lnTo>
                    <a:pt x="524" y="232"/>
                  </a:lnTo>
                  <a:lnTo>
                    <a:pt x="524" y="232"/>
                  </a:lnTo>
                  <a:lnTo>
                    <a:pt x="518" y="228"/>
                  </a:lnTo>
                  <a:lnTo>
                    <a:pt x="510" y="224"/>
                  </a:lnTo>
                  <a:lnTo>
                    <a:pt x="496" y="212"/>
                  </a:lnTo>
                  <a:lnTo>
                    <a:pt x="496" y="212"/>
                  </a:lnTo>
                  <a:lnTo>
                    <a:pt x="494" y="208"/>
                  </a:lnTo>
                  <a:lnTo>
                    <a:pt x="492" y="204"/>
                  </a:lnTo>
                  <a:lnTo>
                    <a:pt x="492" y="204"/>
                  </a:lnTo>
                  <a:lnTo>
                    <a:pt x="490" y="200"/>
                  </a:lnTo>
                  <a:lnTo>
                    <a:pt x="486" y="196"/>
                  </a:lnTo>
                  <a:lnTo>
                    <a:pt x="486" y="196"/>
                  </a:lnTo>
                  <a:lnTo>
                    <a:pt x="482" y="196"/>
                  </a:lnTo>
                  <a:lnTo>
                    <a:pt x="482" y="196"/>
                  </a:lnTo>
                  <a:lnTo>
                    <a:pt x="476" y="200"/>
                  </a:lnTo>
                  <a:lnTo>
                    <a:pt x="476" y="200"/>
                  </a:lnTo>
                  <a:lnTo>
                    <a:pt x="476" y="206"/>
                  </a:lnTo>
                  <a:lnTo>
                    <a:pt x="476" y="210"/>
                  </a:lnTo>
                  <a:lnTo>
                    <a:pt x="476" y="218"/>
                  </a:lnTo>
                  <a:lnTo>
                    <a:pt x="476" y="218"/>
                  </a:lnTo>
                  <a:lnTo>
                    <a:pt x="478" y="224"/>
                  </a:lnTo>
                  <a:lnTo>
                    <a:pt x="480" y="228"/>
                  </a:lnTo>
                  <a:lnTo>
                    <a:pt x="480" y="232"/>
                  </a:lnTo>
                  <a:lnTo>
                    <a:pt x="480" y="232"/>
                  </a:lnTo>
                  <a:lnTo>
                    <a:pt x="478" y="236"/>
                  </a:lnTo>
                  <a:lnTo>
                    <a:pt x="476" y="238"/>
                  </a:lnTo>
                  <a:lnTo>
                    <a:pt x="466" y="240"/>
                  </a:lnTo>
                  <a:lnTo>
                    <a:pt x="466" y="240"/>
                  </a:lnTo>
                  <a:lnTo>
                    <a:pt x="456" y="238"/>
                  </a:lnTo>
                  <a:lnTo>
                    <a:pt x="448" y="236"/>
                  </a:lnTo>
                  <a:lnTo>
                    <a:pt x="448" y="236"/>
                  </a:lnTo>
                  <a:lnTo>
                    <a:pt x="438" y="232"/>
                  </a:lnTo>
                  <a:lnTo>
                    <a:pt x="434" y="234"/>
                  </a:lnTo>
                  <a:lnTo>
                    <a:pt x="428" y="236"/>
                  </a:lnTo>
                  <a:lnTo>
                    <a:pt x="428" y="236"/>
                  </a:lnTo>
                  <a:lnTo>
                    <a:pt x="422" y="238"/>
                  </a:lnTo>
                  <a:lnTo>
                    <a:pt x="416" y="238"/>
                  </a:lnTo>
                  <a:lnTo>
                    <a:pt x="404" y="234"/>
                  </a:lnTo>
                  <a:lnTo>
                    <a:pt x="404" y="234"/>
                  </a:lnTo>
                  <a:lnTo>
                    <a:pt x="396" y="232"/>
                  </a:lnTo>
                  <a:lnTo>
                    <a:pt x="388" y="228"/>
                  </a:lnTo>
                  <a:lnTo>
                    <a:pt x="378" y="220"/>
                  </a:lnTo>
                  <a:lnTo>
                    <a:pt x="378" y="220"/>
                  </a:lnTo>
                  <a:lnTo>
                    <a:pt x="372" y="218"/>
                  </a:lnTo>
                  <a:lnTo>
                    <a:pt x="366" y="218"/>
                  </a:lnTo>
                  <a:lnTo>
                    <a:pt x="356" y="220"/>
                  </a:lnTo>
                  <a:lnTo>
                    <a:pt x="356" y="220"/>
                  </a:lnTo>
                  <a:lnTo>
                    <a:pt x="338" y="220"/>
                  </a:lnTo>
                  <a:lnTo>
                    <a:pt x="338" y="220"/>
                  </a:lnTo>
                  <a:lnTo>
                    <a:pt x="328" y="216"/>
                  </a:lnTo>
                  <a:lnTo>
                    <a:pt x="320" y="210"/>
                  </a:lnTo>
                  <a:lnTo>
                    <a:pt x="320" y="210"/>
                  </a:lnTo>
                  <a:lnTo>
                    <a:pt x="316" y="206"/>
                  </a:lnTo>
                  <a:lnTo>
                    <a:pt x="314" y="206"/>
                  </a:lnTo>
                  <a:lnTo>
                    <a:pt x="312" y="206"/>
                  </a:lnTo>
                  <a:lnTo>
                    <a:pt x="312" y="206"/>
                  </a:lnTo>
                  <a:lnTo>
                    <a:pt x="306" y="208"/>
                  </a:lnTo>
                  <a:lnTo>
                    <a:pt x="304" y="206"/>
                  </a:lnTo>
                  <a:lnTo>
                    <a:pt x="304" y="202"/>
                  </a:lnTo>
                  <a:lnTo>
                    <a:pt x="304" y="202"/>
                  </a:lnTo>
                  <a:lnTo>
                    <a:pt x="302" y="198"/>
                  </a:lnTo>
                  <a:lnTo>
                    <a:pt x="298" y="194"/>
                  </a:lnTo>
                  <a:lnTo>
                    <a:pt x="294" y="194"/>
                  </a:lnTo>
                  <a:lnTo>
                    <a:pt x="292" y="194"/>
                  </a:lnTo>
                  <a:lnTo>
                    <a:pt x="292" y="194"/>
                  </a:lnTo>
                  <a:lnTo>
                    <a:pt x="284" y="192"/>
                  </a:lnTo>
                  <a:lnTo>
                    <a:pt x="276" y="190"/>
                  </a:lnTo>
                  <a:lnTo>
                    <a:pt x="276" y="190"/>
                  </a:lnTo>
                  <a:lnTo>
                    <a:pt x="272" y="186"/>
                  </a:lnTo>
                  <a:lnTo>
                    <a:pt x="272" y="182"/>
                  </a:lnTo>
                  <a:lnTo>
                    <a:pt x="272" y="178"/>
                  </a:lnTo>
                  <a:lnTo>
                    <a:pt x="272" y="174"/>
                  </a:lnTo>
                  <a:lnTo>
                    <a:pt x="272" y="174"/>
                  </a:lnTo>
                  <a:lnTo>
                    <a:pt x="270" y="168"/>
                  </a:lnTo>
                  <a:lnTo>
                    <a:pt x="272" y="162"/>
                  </a:lnTo>
                  <a:lnTo>
                    <a:pt x="274" y="156"/>
                  </a:lnTo>
                  <a:lnTo>
                    <a:pt x="276" y="152"/>
                  </a:lnTo>
                  <a:lnTo>
                    <a:pt x="276" y="152"/>
                  </a:lnTo>
                  <a:lnTo>
                    <a:pt x="280" y="144"/>
                  </a:lnTo>
                  <a:lnTo>
                    <a:pt x="284" y="136"/>
                  </a:lnTo>
                  <a:lnTo>
                    <a:pt x="284" y="136"/>
                  </a:lnTo>
                  <a:lnTo>
                    <a:pt x="268" y="132"/>
                  </a:lnTo>
                  <a:lnTo>
                    <a:pt x="268" y="132"/>
                  </a:lnTo>
                  <a:lnTo>
                    <a:pt x="254" y="126"/>
                  </a:lnTo>
                  <a:lnTo>
                    <a:pt x="240" y="118"/>
                  </a:lnTo>
                  <a:lnTo>
                    <a:pt x="240" y="118"/>
                  </a:lnTo>
                  <a:lnTo>
                    <a:pt x="236" y="114"/>
                  </a:lnTo>
                  <a:lnTo>
                    <a:pt x="234" y="108"/>
                  </a:lnTo>
                  <a:lnTo>
                    <a:pt x="228" y="98"/>
                  </a:lnTo>
                  <a:lnTo>
                    <a:pt x="228" y="98"/>
                  </a:lnTo>
                  <a:lnTo>
                    <a:pt x="222" y="88"/>
                  </a:lnTo>
                  <a:lnTo>
                    <a:pt x="220" y="76"/>
                  </a:lnTo>
                  <a:lnTo>
                    <a:pt x="220" y="76"/>
                  </a:lnTo>
                  <a:lnTo>
                    <a:pt x="220" y="74"/>
                  </a:lnTo>
                  <a:lnTo>
                    <a:pt x="220" y="72"/>
                  </a:lnTo>
                  <a:lnTo>
                    <a:pt x="228" y="72"/>
                  </a:lnTo>
                  <a:lnTo>
                    <a:pt x="228" y="72"/>
                  </a:lnTo>
                  <a:lnTo>
                    <a:pt x="232" y="70"/>
                  </a:lnTo>
                  <a:lnTo>
                    <a:pt x="234" y="66"/>
                  </a:lnTo>
                  <a:lnTo>
                    <a:pt x="238" y="60"/>
                  </a:lnTo>
                  <a:lnTo>
                    <a:pt x="238" y="60"/>
                  </a:lnTo>
                  <a:lnTo>
                    <a:pt x="232" y="54"/>
                  </a:lnTo>
                  <a:lnTo>
                    <a:pt x="224" y="46"/>
                  </a:lnTo>
                  <a:lnTo>
                    <a:pt x="224" y="46"/>
                  </a:lnTo>
                  <a:lnTo>
                    <a:pt x="222" y="42"/>
                  </a:lnTo>
                  <a:lnTo>
                    <a:pt x="220" y="38"/>
                  </a:lnTo>
                  <a:lnTo>
                    <a:pt x="220" y="30"/>
                  </a:lnTo>
                  <a:lnTo>
                    <a:pt x="220" y="30"/>
                  </a:lnTo>
                  <a:lnTo>
                    <a:pt x="220" y="28"/>
                  </a:lnTo>
                  <a:lnTo>
                    <a:pt x="220" y="28"/>
                  </a:lnTo>
                  <a:lnTo>
                    <a:pt x="210" y="20"/>
                  </a:lnTo>
                  <a:lnTo>
                    <a:pt x="200" y="14"/>
                  </a:lnTo>
                  <a:lnTo>
                    <a:pt x="200" y="14"/>
                  </a:lnTo>
                  <a:lnTo>
                    <a:pt x="184" y="0"/>
                  </a:lnTo>
                  <a:lnTo>
                    <a:pt x="184" y="0"/>
                  </a:lnTo>
                  <a:lnTo>
                    <a:pt x="180" y="4"/>
                  </a:lnTo>
                  <a:lnTo>
                    <a:pt x="180" y="4"/>
                  </a:lnTo>
                  <a:lnTo>
                    <a:pt x="174" y="8"/>
                  </a:lnTo>
                  <a:lnTo>
                    <a:pt x="166" y="10"/>
                  </a:lnTo>
                  <a:lnTo>
                    <a:pt x="158" y="12"/>
                  </a:lnTo>
                  <a:lnTo>
                    <a:pt x="152" y="12"/>
                  </a:lnTo>
                  <a:lnTo>
                    <a:pt x="152" y="12"/>
                  </a:lnTo>
                  <a:lnTo>
                    <a:pt x="136" y="12"/>
                  </a:lnTo>
                  <a:lnTo>
                    <a:pt x="120" y="12"/>
                  </a:lnTo>
                  <a:lnTo>
                    <a:pt x="120" y="12"/>
                  </a:lnTo>
                  <a:lnTo>
                    <a:pt x="92" y="12"/>
                  </a:lnTo>
                  <a:lnTo>
                    <a:pt x="92" y="12"/>
                  </a:lnTo>
                  <a:lnTo>
                    <a:pt x="88" y="12"/>
                  </a:lnTo>
                  <a:lnTo>
                    <a:pt x="82" y="14"/>
                  </a:lnTo>
                  <a:lnTo>
                    <a:pt x="80" y="18"/>
                  </a:lnTo>
                  <a:lnTo>
                    <a:pt x="80" y="20"/>
                  </a:lnTo>
                  <a:lnTo>
                    <a:pt x="80" y="22"/>
                  </a:lnTo>
                  <a:lnTo>
                    <a:pt x="80" y="22"/>
                  </a:lnTo>
                  <a:lnTo>
                    <a:pt x="88" y="28"/>
                  </a:lnTo>
                  <a:lnTo>
                    <a:pt x="90" y="30"/>
                  </a:lnTo>
                  <a:lnTo>
                    <a:pt x="92" y="34"/>
                  </a:lnTo>
                  <a:lnTo>
                    <a:pt x="92" y="34"/>
                  </a:lnTo>
                  <a:lnTo>
                    <a:pt x="96" y="42"/>
                  </a:lnTo>
                  <a:lnTo>
                    <a:pt x="96" y="46"/>
                  </a:lnTo>
                  <a:lnTo>
                    <a:pt x="96" y="50"/>
                  </a:lnTo>
                  <a:lnTo>
                    <a:pt x="96" y="50"/>
                  </a:lnTo>
                  <a:lnTo>
                    <a:pt x="96" y="54"/>
                  </a:lnTo>
                  <a:lnTo>
                    <a:pt x="96" y="60"/>
                  </a:lnTo>
                  <a:lnTo>
                    <a:pt x="98" y="66"/>
                  </a:lnTo>
                  <a:lnTo>
                    <a:pt x="104" y="70"/>
                  </a:lnTo>
                  <a:lnTo>
                    <a:pt x="104" y="70"/>
                  </a:lnTo>
                  <a:lnTo>
                    <a:pt x="112" y="72"/>
                  </a:lnTo>
                  <a:lnTo>
                    <a:pt x="120" y="78"/>
                  </a:lnTo>
                  <a:lnTo>
                    <a:pt x="126" y="82"/>
                  </a:lnTo>
                  <a:lnTo>
                    <a:pt x="128" y="88"/>
                  </a:lnTo>
                  <a:lnTo>
                    <a:pt x="128" y="88"/>
                  </a:lnTo>
                  <a:lnTo>
                    <a:pt x="128" y="98"/>
                  </a:lnTo>
                  <a:lnTo>
                    <a:pt x="128" y="104"/>
                  </a:lnTo>
                  <a:lnTo>
                    <a:pt x="126" y="108"/>
                  </a:lnTo>
                  <a:lnTo>
                    <a:pt x="126" y="108"/>
                  </a:lnTo>
                  <a:lnTo>
                    <a:pt x="122" y="118"/>
                  </a:lnTo>
                  <a:lnTo>
                    <a:pt x="118" y="130"/>
                  </a:lnTo>
                  <a:lnTo>
                    <a:pt x="118" y="130"/>
                  </a:lnTo>
                  <a:lnTo>
                    <a:pt x="114" y="138"/>
                  </a:lnTo>
                  <a:lnTo>
                    <a:pt x="108" y="152"/>
                  </a:lnTo>
                  <a:lnTo>
                    <a:pt x="108" y="152"/>
                  </a:lnTo>
                  <a:lnTo>
                    <a:pt x="98" y="182"/>
                  </a:lnTo>
                  <a:lnTo>
                    <a:pt x="98" y="182"/>
                  </a:lnTo>
                  <a:lnTo>
                    <a:pt x="96" y="190"/>
                  </a:lnTo>
                  <a:lnTo>
                    <a:pt x="94" y="196"/>
                  </a:lnTo>
                  <a:lnTo>
                    <a:pt x="88" y="198"/>
                  </a:lnTo>
                  <a:lnTo>
                    <a:pt x="88" y="198"/>
                  </a:lnTo>
                  <a:lnTo>
                    <a:pt x="76" y="198"/>
                  </a:lnTo>
                  <a:lnTo>
                    <a:pt x="72" y="200"/>
                  </a:lnTo>
                  <a:lnTo>
                    <a:pt x="70" y="200"/>
                  </a:lnTo>
                  <a:lnTo>
                    <a:pt x="70" y="202"/>
                  </a:lnTo>
                  <a:lnTo>
                    <a:pt x="70" y="202"/>
                  </a:lnTo>
                  <a:lnTo>
                    <a:pt x="72" y="216"/>
                  </a:lnTo>
                  <a:lnTo>
                    <a:pt x="72" y="224"/>
                  </a:lnTo>
                  <a:lnTo>
                    <a:pt x="72" y="226"/>
                  </a:lnTo>
                  <a:lnTo>
                    <a:pt x="70" y="226"/>
                  </a:lnTo>
                  <a:lnTo>
                    <a:pt x="70" y="226"/>
                  </a:lnTo>
                  <a:lnTo>
                    <a:pt x="30" y="230"/>
                  </a:lnTo>
                  <a:lnTo>
                    <a:pt x="30" y="230"/>
                  </a:lnTo>
                  <a:lnTo>
                    <a:pt x="24" y="232"/>
                  </a:lnTo>
                  <a:lnTo>
                    <a:pt x="20" y="232"/>
                  </a:lnTo>
                  <a:lnTo>
                    <a:pt x="16" y="236"/>
                  </a:lnTo>
                  <a:lnTo>
                    <a:pt x="16" y="244"/>
                  </a:lnTo>
                  <a:lnTo>
                    <a:pt x="16" y="244"/>
                  </a:lnTo>
                  <a:lnTo>
                    <a:pt x="18" y="256"/>
                  </a:lnTo>
                  <a:lnTo>
                    <a:pt x="20" y="262"/>
                  </a:lnTo>
                  <a:lnTo>
                    <a:pt x="22" y="268"/>
                  </a:lnTo>
                  <a:lnTo>
                    <a:pt x="22" y="268"/>
                  </a:lnTo>
                  <a:lnTo>
                    <a:pt x="32" y="280"/>
                  </a:lnTo>
                  <a:lnTo>
                    <a:pt x="42" y="288"/>
                  </a:lnTo>
                  <a:lnTo>
                    <a:pt x="42" y="288"/>
                  </a:lnTo>
                  <a:lnTo>
                    <a:pt x="48" y="302"/>
                  </a:lnTo>
                  <a:lnTo>
                    <a:pt x="54" y="316"/>
                  </a:lnTo>
                  <a:lnTo>
                    <a:pt x="54" y="316"/>
                  </a:lnTo>
                  <a:lnTo>
                    <a:pt x="60" y="330"/>
                  </a:lnTo>
                  <a:lnTo>
                    <a:pt x="60" y="332"/>
                  </a:lnTo>
                  <a:lnTo>
                    <a:pt x="58" y="336"/>
                  </a:lnTo>
                  <a:lnTo>
                    <a:pt x="56" y="338"/>
                  </a:lnTo>
                  <a:lnTo>
                    <a:pt x="52" y="338"/>
                  </a:lnTo>
                  <a:lnTo>
                    <a:pt x="52" y="338"/>
                  </a:lnTo>
                  <a:lnTo>
                    <a:pt x="32" y="336"/>
                  </a:lnTo>
                  <a:lnTo>
                    <a:pt x="16" y="334"/>
                  </a:lnTo>
                  <a:lnTo>
                    <a:pt x="16" y="334"/>
                  </a:lnTo>
                  <a:lnTo>
                    <a:pt x="12" y="336"/>
                  </a:lnTo>
                  <a:lnTo>
                    <a:pt x="10" y="336"/>
                  </a:lnTo>
                  <a:lnTo>
                    <a:pt x="10" y="340"/>
                  </a:lnTo>
                  <a:lnTo>
                    <a:pt x="10" y="340"/>
                  </a:lnTo>
                  <a:lnTo>
                    <a:pt x="8" y="348"/>
                  </a:lnTo>
                  <a:lnTo>
                    <a:pt x="4" y="356"/>
                  </a:lnTo>
                  <a:lnTo>
                    <a:pt x="4" y="356"/>
                  </a:lnTo>
                  <a:lnTo>
                    <a:pt x="4" y="356"/>
                  </a:lnTo>
                  <a:lnTo>
                    <a:pt x="0" y="360"/>
                  </a:lnTo>
                  <a:lnTo>
                    <a:pt x="0" y="360"/>
                  </a:lnTo>
                  <a:lnTo>
                    <a:pt x="0" y="362"/>
                  </a:lnTo>
                  <a:lnTo>
                    <a:pt x="0" y="366"/>
                  </a:lnTo>
                  <a:lnTo>
                    <a:pt x="6" y="372"/>
                  </a:lnTo>
                  <a:lnTo>
                    <a:pt x="6" y="372"/>
                  </a:lnTo>
                  <a:lnTo>
                    <a:pt x="16" y="376"/>
                  </a:lnTo>
                  <a:lnTo>
                    <a:pt x="30" y="378"/>
                  </a:lnTo>
                  <a:lnTo>
                    <a:pt x="30" y="378"/>
                  </a:lnTo>
                  <a:lnTo>
                    <a:pt x="38" y="376"/>
                  </a:lnTo>
                  <a:lnTo>
                    <a:pt x="42" y="374"/>
                  </a:lnTo>
                  <a:lnTo>
                    <a:pt x="44" y="372"/>
                  </a:lnTo>
                  <a:lnTo>
                    <a:pt x="44" y="372"/>
                  </a:lnTo>
                  <a:lnTo>
                    <a:pt x="48" y="368"/>
                  </a:lnTo>
                  <a:lnTo>
                    <a:pt x="48" y="370"/>
                  </a:lnTo>
                  <a:lnTo>
                    <a:pt x="48" y="370"/>
                  </a:lnTo>
                  <a:lnTo>
                    <a:pt x="46" y="376"/>
                  </a:lnTo>
                  <a:lnTo>
                    <a:pt x="42" y="382"/>
                  </a:lnTo>
                  <a:lnTo>
                    <a:pt x="42" y="382"/>
                  </a:lnTo>
                  <a:lnTo>
                    <a:pt x="38" y="386"/>
                  </a:lnTo>
                  <a:lnTo>
                    <a:pt x="34" y="392"/>
                  </a:lnTo>
                  <a:lnTo>
                    <a:pt x="34" y="392"/>
                  </a:lnTo>
                  <a:lnTo>
                    <a:pt x="30" y="394"/>
                  </a:lnTo>
                  <a:lnTo>
                    <a:pt x="26" y="394"/>
                  </a:lnTo>
                  <a:lnTo>
                    <a:pt x="22" y="394"/>
                  </a:lnTo>
                  <a:lnTo>
                    <a:pt x="18" y="394"/>
                  </a:lnTo>
                  <a:lnTo>
                    <a:pt x="18" y="394"/>
                  </a:lnTo>
                  <a:lnTo>
                    <a:pt x="16" y="396"/>
                  </a:lnTo>
                  <a:lnTo>
                    <a:pt x="16" y="396"/>
                  </a:lnTo>
                  <a:lnTo>
                    <a:pt x="18" y="400"/>
                  </a:lnTo>
                  <a:lnTo>
                    <a:pt x="30" y="408"/>
                  </a:lnTo>
                  <a:lnTo>
                    <a:pt x="30" y="408"/>
                  </a:lnTo>
                  <a:lnTo>
                    <a:pt x="36" y="414"/>
                  </a:lnTo>
                  <a:lnTo>
                    <a:pt x="40" y="420"/>
                  </a:lnTo>
                  <a:lnTo>
                    <a:pt x="48" y="430"/>
                  </a:lnTo>
                  <a:lnTo>
                    <a:pt x="58" y="440"/>
                  </a:lnTo>
                  <a:lnTo>
                    <a:pt x="58" y="440"/>
                  </a:lnTo>
                  <a:lnTo>
                    <a:pt x="64" y="444"/>
                  </a:lnTo>
                  <a:lnTo>
                    <a:pt x="70" y="446"/>
                  </a:lnTo>
                  <a:lnTo>
                    <a:pt x="74" y="446"/>
                  </a:lnTo>
                  <a:lnTo>
                    <a:pt x="80" y="444"/>
                  </a:lnTo>
                  <a:lnTo>
                    <a:pt x="88" y="438"/>
                  </a:lnTo>
                  <a:lnTo>
                    <a:pt x="94" y="432"/>
                  </a:lnTo>
                  <a:lnTo>
                    <a:pt x="94" y="432"/>
                  </a:lnTo>
                  <a:lnTo>
                    <a:pt x="98" y="428"/>
                  </a:lnTo>
                  <a:lnTo>
                    <a:pt x="100" y="422"/>
                  </a:lnTo>
                  <a:lnTo>
                    <a:pt x="100" y="412"/>
                  </a:lnTo>
                  <a:lnTo>
                    <a:pt x="100" y="412"/>
                  </a:lnTo>
                  <a:lnTo>
                    <a:pt x="100" y="410"/>
                  </a:lnTo>
                  <a:lnTo>
                    <a:pt x="102" y="406"/>
                  </a:lnTo>
                  <a:lnTo>
                    <a:pt x="106" y="400"/>
                  </a:lnTo>
                  <a:lnTo>
                    <a:pt x="106" y="400"/>
                  </a:lnTo>
                  <a:lnTo>
                    <a:pt x="110" y="392"/>
                  </a:lnTo>
                  <a:lnTo>
                    <a:pt x="116" y="386"/>
                  </a:lnTo>
                  <a:lnTo>
                    <a:pt x="116" y="386"/>
                  </a:lnTo>
                  <a:lnTo>
                    <a:pt x="120" y="386"/>
                  </a:lnTo>
                  <a:lnTo>
                    <a:pt x="120" y="390"/>
                  </a:lnTo>
                  <a:lnTo>
                    <a:pt x="118" y="394"/>
                  </a:lnTo>
                  <a:lnTo>
                    <a:pt x="116" y="398"/>
                  </a:lnTo>
                  <a:lnTo>
                    <a:pt x="116" y="398"/>
                  </a:lnTo>
                  <a:lnTo>
                    <a:pt x="112" y="404"/>
                  </a:lnTo>
                  <a:lnTo>
                    <a:pt x="110" y="414"/>
                  </a:lnTo>
                  <a:lnTo>
                    <a:pt x="110" y="414"/>
                  </a:lnTo>
                  <a:lnTo>
                    <a:pt x="110" y="420"/>
                  </a:lnTo>
                  <a:lnTo>
                    <a:pt x="112" y="422"/>
                  </a:lnTo>
                  <a:lnTo>
                    <a:pt x="122" y="424"/>
                  </a:lnTo>
                  <a:lnTo>
                    <a:pt x="122" y="424"/>
                  </a:lnTo>
                  <a:lnTo>
                    <a:pt x="124" y="424"/>
                  </a:lnTo>
                  <a:lnTo>
                    <a:pt x="126" y="428"/>
                  </a:lnTo>
                  <a:lnTo>
                    <a:pt x="126" y="434"/>
                  </a:lnTo>
                  <a:lnTo>
                    <a:pt x="124" y="448"/>
                  </a:lnTo>
                  <a:lnTo>
                    <a:pt x="124" y="448"/>
                  </a:lnTo>
                  <a:lnTo>
                    <a:pt x="124" y="458"/>
                  </a:lnTo>
                  <a:lnTo>
                    <a:pt x="120" y="468"/>
                  </a:lnTo>
                  <a:lnTo>
                    <a:pt x="120" y="468"/>
                  </a:lnTo>
                  <a:lnTo>
                    <a:pt x="118" y="474"/>
                  </a:lnTo>
                  <a:lnTo>
                    <a:pt x="120" y="484"/>
                  </a:lnTo>
                  <a:lnTo>
                    <a:pt x="126" y="498"/>
                  </a:lnTo>
                  <a:lnTo>
                    <a:pt x="126" y="498"/>
                  </a:lnTo>
                  <a:lnTo>
                    <a:pt x="132" y="512"/>
                  </a:lnTo>
                  <a:lnTo>
                    <a:pt x="142" y="532"/>
                  </a:lnTo>
                  <a:lnTo>
                    <a:pt x="142" y="532"/>
                  </a:lnTo>
                  <a:lnTo>
                    <a:pt x="150" y="554"/>
                  </a:lnTo>
                  <a:lnTo>
                    <a:pt x="158" y="568"/>
                  </a:lnTo>
                  <a:lnTo>
                    <a:pt x="158" y="568"/>
                  </a:lnTo>
                  <a:lnTo>
                    <a:pt x="160" y="574"/>
                  </a:lnTo>
                  <a:lnTo>
                    <a:pt x="162" y="584"/>
                  </a:lnTo>
                  <a:lnTo>
                    <a:pt x="162" y="584"/>
                  </a:lnTo>
                  <a:lnTo>
                    <a:pt x="162" y="588"/>
                  </a:lnTo>
                  <a:lnTo>
                    <a:pt x="164" y="592"/>
                  </a:lnTo>
                  <a:lnTo>
                    <a:pt x="172" y="598"/>
                  </a:lnTo>
                  <a:lnTo>
                    <a:pt x="172" y="598"/>
                  </a:lnTo>
                  <a:lnTo>
                    <a:pt x="176" y="602"/>
                  </a:lnTo>
                  <a:lnTo>
                    <a:pt x="180" y="606"/>
                  </a:lnTo>
                  <a:lnTo>
                    <a:pt x="182" y="612"/>
                  </a:lnTo>
                  <a:lnTo>
                    <a:pt x="182" y="612"/>
                  </a:lnTo>
                  <a:lnTo>
                    <a:pt x="186" y="624"/>
                  </a:lnTo>
                  <a:lnTo>
                    <a:pt x="192" y="630"/>
                  </a:lnTo>
                  <a:lnTo>
                    <a:pt x="192" y="630"/>
                  </a:lnTo>
                  <a:lnTo>
                    <a:pt x="196" y="634"/>
                  </a:lnTo>
                  <a:lnTo>
                    <a:pt x="200" y="644"/>
                  </a:lnTo>
                  <a:lnTo>
                    <a:pt x="200" y="644"/>
                  </a:lnTo>
                  <a:lnTo>
                    <a:pt x="200" y="654"/>
                  </a:lnTo>
                  <a:lnTo>
                    <a:pt x="202" y="662"/>
                  </a:lnTo>
                  <a:lnTo>
                    <a:pt x="208" y="682"/>
                  </a:lnTo>
                  <a:lnTo>
                    <a:pt x="216" y="696"/>
                  </a:lnTo>
                  <a:lnTo>
                    <a:pt x="222" y="708"/>
                  </a:lnTo>
                  <a:lnTo>
                    <a:pt x="222" y="708"/>
                  </a:lnTo>
                  <a:lnTo>
                    <a:pt x="232" y="724"/>
                  </a:lnTo>
                  <a:lnTo>
                    <a:pt x="238" y="734"/>
                  </a:lnTo>
                  <a:lnTo>
                    <a:pt x="238" y="734"/>
                  </a:lnTo>
                  <a:lnTo>
                    <a:pt x="252" y="758"/>
                  </a:lnTo>
                  <a:lnTo>
                    <a:pt x="252" y="758"/>
                  </a:lnTo>
                  <a:lnTo>
                    <a:pt x="252" y="760"/>
                  </a:lnTo>
                  <a:lnTo>
                    <a:pt x="252" y="762"/>
                  </a:lnTo>
                  <a:lnTo>
                    <a:pt x="248" y="762"/>
                  </a:lnTo>
                  <a:lnTo>
                    <a:pt x="248" y="762"/>
                  </a:lnTo>
                  <a:lnTo>
                    <a:pt x="246" y="762"/>
                  </a:lnTo>
                  <a:lnTo>
                    <a:pt x="246" y="764"/>
                  </a:lnTo>
                  <a:lnTo>
                    <a:pt x="246" y="770"/>
                  </a:lnTo>
                  <a:lnTo>
                    <a:pt x="246" y="770"/>
                  </a:lnTo>
                  <a:lnTo>
                    <a:pt x="254" y="784"/>
                  </a:lnTo>
                  <a:lnTo>
                    <a:pt x="270" y="806"/>
                  </a:lnTo>
                  <a:lnTo>
                    <a:pt x="270" y="806"/>
                  </a:lnTo>
                  <a:lnTo>
                    <a:pt x="274" y="810"/>
                  </a:lnTo>
                  <a:lnTo>
                    <a:pt x="280" y="810"/>
                  </a:lnTo>
                  <a:lnTo>
                    <a:pt x="290" y="804"/>
                  </a:lnTo>
                  <a:lnTo>
                    <a:pt x="290" y="804"/>
                  </a:lnTo>
                  <a:lnTo>
                    <a:pt x="296" y="802"/>
                  </a:lnTo>
                  <a:lnTo>
                    <a:pt x="298" y="798"/>
                  </a:lnTo>
                  <a:lnTo>
                    <a:pt x="300" y="792"/>
                  </a:lnTo>
                  <a:lnTo>
                    <a:pt x="300" y="786"/>
                  </a:lnTo>
                  <a:lnTo>
                    <a:pt x="300" y="786"/>
                  </a:lnTo>
                  <a:lnTo>
                    <a:pt x="300" y="782"/>
                  </a:lnTo>
                  <a:lnTo>
                    <a:pt x="302" y="780"/>
                  </a:lnTo>
                  <a:lnTo>
                    <a:pt x="306" y="778"/>
                  </a:lnTo>
                  <a:lnTo>
                    <a:pt x="306" y="778"/>
                  </a:lnTo>
                  <a:lnTo>
                    <a:pt x="324" y="772"/>
                  </a:lnTo>
                  <a:lnTo>
                    <a:pt x="324" y="772"/>
                  </a:lnTo>
                  <a:lnTo>
                    <a:pt x="328" y="768"/>
                  </a:lnTo>
                  <a:lnTo>
                    <a:pt x="328" y="766"/>
                  </a:lnTo>
                  <a:lnTo>
                    <a:pt x="320" y="762"/>
                  </a:lnTo>
                  <a:lnTo>
                    <a:pt x="320" y="762"/>
                  </a:lnTo>
                  <a:lnTo>
                    <a:pt x="322" y="758"/>
                  </a:lnTo>
                  <a:lnTo>
                    <a:pt x="324" y="754"/>
                  </a:lnTo>
                  <a:lnTo>
                    <a:pt x="332" y="748"/>
                  </a:lnTo>
                  <a:lnTo>
                    <a:pt x="332" y="748"/>
                  </a:lnTo>
                  <a:lnTo>
                    <a:pt x="338" y="744"/>
                  </a:lnTo>
                  <a:lnTo>
                    <a:pt x="342" y="742"/>
                  </a:lnTo>
                  <a:lnTo>
                    <a:pt x="344" y="738"/>
                  </a:lnTo>
                  <a:lnTo>
                    <a:pt x="344" y="738"/>
                  </a:lnTo>
                  <a:lnTo>
                    <a:pt x="346" y="734"/>
                  </a:lnTo>
                  <a:lnTo>
                    <a:pt x="344" y="730"/>
                  </a:lnTo>
                  <a:lnTo>
                    <a:pt x="342" y="726"/>
                  </a:lnTo>
                  <a:lnTo>
                    <a:pt x="338" y="722"/>
                  </a:lnTo>
                  <a:lnTo>
                    <a:pt x="338" y="722"/>
                  </a:lnTo>
                  <a:lnTo>
                    <a:pt x="336" y="718"/>
                  </a:lnTo>
                  <a:lnTo>
                    <a:pt x="336" y="712"/>
                  </a:lnTo>
                  <a:lnTo>
                    <a:pt x="336" y="698"/>
                  </a:lnTo>
                  <a:lnTo>
                    <a:pt x="336" y="698"/>
                  </a:lnTo>
                  <a:lnTo>
                    <a:pt x="336" y="692"/>
                  </a:lnTo>
                  <a:lnTo>
                    <a:pt x="338" y="688"/>
                  </a:lnTo>
                  <a:lnTo>
                    <a:pt x="342" y="684"/>
                  </a:lnTo>
                  <a:lnTo>
                    <a:pt x="344" y="680"/>
                  </a:lnTo>
                  <a:lnTo>
                    <a:pt x="344" y="680"/>
                  </a:lnTo>
                  <a:lnTo>
                    <a:pt x="346" y="674"/>
                  </a:lnTo>
                  <a:lnTo>
                    <a:pt x="346" y="666"/>
                  </a:lnTo>
                  <a:lnTo>
                    <a:pt x="346" y="652"/>
                  </a:lnTo>
                  <a:lnTo>
                    <a:pt x="346" y="652"/>
                  </a:lnTo>
                  <a:lnTo>
                    <a:pt x="342" y="646"/>
                  </a:lnTo>
                  <a:lnTo>
                    <a:pt x="338" y="638"/>
                  </a:lnTo>
                  <a:lnTo>
                    <a:pt x="338" y="638"/>
                  </a:lnTo>
                  <a:lnTo>
                    <a:pt x="338" y="632"/>
                  </a:lnTo>
                  <a:lnTo>
                    <a:pt x="340" y="628"/>
                  </a:lnTo>
                  <a:lnTo>
                    <a:pt x="340" y="624"/>
                  </a:lnTo>
                  <a:lnTo>
                    <a:pt x="342" y="620"/>
                  </a:lnTo>
                  <a:lnTo>
                    <a:pt x="342" y="620"/>
                  </a:lnTo>
                  <a:lnTo>
                    <a:pt x="340" y="600"/>
                  </a:lnTo>
                  <a:lnTo>
                    <a:pt x="340" y="600"/>
                  </a:lnTo>
                  <a:lnTo>
                    <a:pt x="340" y="594"/>
                  </a:lnTo>
                  <a:lnTo>
                    <a:pt x="342" y="586"/>
                  </a:lnTo>
                  <a:lnTo>
                    <a:pt x="346" y="572"/>
                  </a:lnTo>
                  <a:lnTo>
                    <a:pt x="346" y="572"/>
                  </a:lnTo>
                  <a:lnTo>
                    <a:pt x="346" y="570"/>
                  </a:lnTo>
                  <a:lnTo>
                    <a:pt x="348" y="568"/>
                  </a:lnTo>
                  <a:lnTo>
                    <a:pt x="354" y="568"/>
                  </a:lnTo>
                  <a:lnTo>
                    <a:pt x="354" y="568"/>
                  </a:lnTo>
                  <a:lnTo>
                    <a:pt x="358" y="566"/>
                  </a:lnTo>
                  <a:lnTo>
                    <a:pt x="362" y="560"/>
                  </a:lnTo>
                  <a:lnTo>
                    <a:pt x="362" y="560"/>
                  </a:lnTo>
                  <a:lnTo>
                    <a:pt x="364" y="558"/>
                  </a:lnTo>
                  <a:lnTo>
                    <a:pt x="366" y="558"/>
                  </a:lnTo>
                  <a:lnTo>
                    <a:pt x="370" y="560"/>
                  </a:lnTo>
                  <a:lnTo>
                    <a:pt x="370" y="560"/>
                  </a:lnTo>
                  <a:lnTo>
                    <a:pt x="372" y="560"/>
                  </a:lnTo>
                  <a:lnTo>
                    <a:pt x="376" y="558"/>
                  </a:lnTo>
                  <a:lnTo>
                    <a:pt x="386" y="550"/>
                  </a:lnTo>
                  <a:lnTo>
                    <a:pt x="386" y="550"/>
                  </a:lnTo>
                  <a:lnTo>
                    <a:pt x="388" y="546"/>
                  </a:lnTo>
                  <a:lnTo>
                    <a:pt x="390" y="542"/>
                  </a:lnTo>
                  <a:lnTo>
                    <a:pt x="390" y="534"/>
                  </a:lnTo>
                  <a:lnTo>
                    <a:pt x="390" y="534"/>
                  </a:lnTo>
                  <a:lnTo>
                    <a:pt x="392" y="526"/>
                  </a:lnTo>
                  <a:lnTo>
                    <a:pt x="394" y="524"/>
                  </a:lnTo>
                  <a:lnTo>
                    <a:pt x="398" y="520"/>
                  </a:lnTo>
                  <a:lnTo>
                    <a:pt x="398" y="520"/>
                  </a:lnTo>
                  <a:lnTo>
                    <a:pt x="404" y="518"/>
                  </a:lnTo>
                  <a:lnTo>
                    <a:pt x="408" y="514"/>
                  </a:lnTo>
                  <a:lnTo>
                    <a:pt x="416" y="500"/>
                  </a:lnTo>
                  <a:lnTo>
                    <a:pt x="416" y="500"/>
                  </a:lnTo>
                  <a:lnTo>
                    <a:pt x="424" y="484"/>
                  </a:lnTo>
                  <a:lnTo>
                    <a:pt x="434" y="476"/>
                  </a:lnTo>
                  <a:lnTo>
                    <a:pt x="442" y="470"/>
                  </a:lnTo>
                  <a:lnTo>
                    <a:pt x="448" y="468"/>
                  </a:lnTo>
                  <a:lnTo>
                    <a:pt x="448" y="468"/>
                  </a:lnTo>
                  <a:lnTo>
                    <a:pt x="450" y="468"/>
                  </a:lnTo>
                  <a:lnTo>
                    <a:pt x="450" y="466"/>
                  </a:lnTo>
                  <a:lnTo>
                    <a:pt x="446" y="460"/>
                  </a:lnTo>
                  <a:lnTo>
                    <a:pt x="446" y="460"/>
                  </a:lnTo>
                  <a:lnTo>
                    <a:pt x="446" y="458"/>
                  </a:lnTo>
                  <a:lnTo>
                    <a:pt x="448" y="458"/>
                  </a:lnTo>
                  <a:lnTo>
                    <a:pt x="452" y="458"/>
                  </a:lnTo>
                  <a:lnTo>
                    <a:pt x="454" y="462"/>
                  </a:lnTo>
                  <a:lnTo>
                    <a:pt x="454" y="462"/>
                  </a:lnTo>
                  <a:lnTo>
                    <a:pt x="456" y="462"/>
                  </a:lnTo>
                  <a:lnTo>
                    <a:pt x="460" y="460"/>
                  </a:lnTo>
                  <a:lnTo>
                    <a:pt x="468" y="450"/>
                  </a:lnTo>
                  <a:lnTo>
                    <a:pt x="468" y="450"/>
                  </a:lnTo>
                  <a:lnTo>
                    <a:pt x="488" y="426"/>
                  </a:lnTo>
                  <a:lnTo>
                    <a:pt x="488" y="426"/>
                  </a:lnTo>
                  <a:lnTo>
                    <a:pt x="492" y="420"/>
                  </a:lnTo>
                  <a:lnTo>
                    <a:pt x="490" y="416"/>
                  </a:lnTo>
                  <a:lnTo>
                    <a:pt x="484" y="412"/>
                  </a:lnTo>
                  <a:lnTo>
                    <a:pt x="484" y="412"/>
                  </a:lnTo>
                  <a:lnTo>
                    <a:pt x="482" y="408"/>
                  </a:lnTo>
                  <a:lnTo>
                    <a:pt x="482" y="406"/>
                  </a:lnTo>
                  <a:lnTo>
                    <a:pt x="490" y="398"/>
                  </a:lnTo>
                  <a:lnTo>
                    <a:pt x="490" y="398"/>
                  </a:lnTo>
                  <a:lnTo>
                    <a:pt x="502" y="388"/>
                  </a:lnTo>
                  <a:lnTo>
                    <a:pt x="506" y="380"/>
                  </a:lnTo>
                  <a:lnTo>
                    <a:pt x="508" y="376"/>
                  </a:lnTo>
                  <a:lnTo>
                    <a:pt x="508" y="376"/>
                  </a:lnTo>
                  <a:lnTo>
                    <a:pt x="508" y="374"/>
                  </a:lnTo>
                  <a:lnTo>
                    <a:pt x="512" y="374"/>
                  </a:lnTo>
                  <a:lnTo>
                    <a:pt x="512" y="374"/>
                  </a:lnTo>
                  <a:lnTo>
                    <a:pt x="512" y="374"/>
                  </a:lnTo>
                  <a:lnTo>
                    <a:pt x="514" y="378"/>
                  </a:lnTo>
                  <a:lnTo>
                    <a:pt x="516" y="384"/>
                  </a:lnTo>
                  <a:lnTo>
                    <a:pt x="516" y="384"/>
                  </a:lnTo>
                  <a:lnTo>
                    <a:pt x="518" y="386"/>
                  </a:lnTo>
                  <a:lnTo>
                    <a:pt x="518" y="382"/>
                  </a:lnTo>
                  <a:lnTo>
                    <a:pt x="520" y="378"/>
                  </a:lnTo>
                  <a:lnTo>
                    <a:pt x="520" y="374"/>
                  </a:lnTo>
                  <a:lnTo>
                    <a:pt x="520" y="374"/>
                  </a:lnTo>
                  <a:lnTo>
                    <a:pt x="522" y="374"/>
                  </a:lnTo>
                  <a:lnTo>
                    <a:pt x="522" y="374"/>
                  </a:lnTo>
                  <a:lnTo>
                    <a:pt x="524" y="366"/>
                  </a:lnTo>
                  <a:lnTo>
                    <a:pt x="524" y="366"/>
                  </a:lnTo>
                  <a:lnTo>
                    <a:pt x="520" y="350"/>
                  </a:lnTo>
                  <a:lnTo>
                    <a:pt x="516" y="342"/>
                  </a:lnTo>
                  <a:lnTo>
                    <a:pt x="512" y="334"/>
                  </a:lnTo>
                  <a:lnTo>
                    <a:pt x="512" y="334"/>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58" name="Freeform 353">
              <a:extLst>
                <a:ext uri="{FF2B5EF4-FFF2-40B4-BE49-F238E27FC236}">
                  <a16:creationId xmlns:a16="http://schemas.microsoft.com/office/drawing/2014/main" id="{2105B2ED-1844-4597-896D-070F2D3E6B1A}"/>
                </a:ext>
              </a:extLst>
            </p:cNvPr>
            <p:cNvSpPr>
              <a:spLocks/>
            </p:cNvSpPr>
            <p:nvPr/>
          </p:nvSpPr>
          <p:spPr bwMode="auto">
            <a:xfrm>
              <a:off x="7016561" y="2962163"/>
              <a:ext cx="316283" cy="363814"/>
            </a:xfrm>
            <a:custGeom>
              <a:avLst/>
              <a:gdLst>
                <a:gd name="T0" fmla="*/ 28 w 210"/>
                <a:gd name="T1" fmla="*/ 42 h 264"/>
                <a:gd name="T2" fmla="*/ 20 w 210"/>
                <a:gd name="T3" fmla="*/ 46 h 264"/>
                <a:gd name="T4" fmla="*/ 2 w 210"/>
                <a:gd name="T5" fmla="*/ 50 h 264"/>
                <a:gd name="T6" fmla="*/ 0 w 210"/>
                <a:gd name="T7" fmla="*/ 72 h 264"/>
                <a:gd name="T8" fmla="*/ 8 w 210"/>
                <a:gd name="T9" fmla="*/ 78 h 264"/>
                <a:gd name="T10" fmla="*/ 8 w 210"/>
                <a:gd name="T11" fmla="*/ 88 h 264"/>
                <a:gd name="T12" fmla="*/ 10 w 210"/>
                <a:gd name="T13" fmla="*/ 98 h 264"/>
                <a:gd name="T14" fmla="*/ 20 w 210"/>
                <a:gd name="T15" fmla="*/ 104 h 264"/>
                <a:gd name="T16" fmla="*/ 32 w 210"/>
                <a:gd name="T17" fmla="*/ 110 h 264"/>
                <a:gd name="T18" fmla="*/ 40 w 210"/>
                <a:gd name="T19" fmla="*/ 134 h 264"/>
                <a:gd name="T20" fmla="*/ 36 w 210"/>
                <a:gd name="T21" fmla="*/ 148 h 264"/>
                <a:gd name="T22" fmla="*/ 38 w 210"/>
                <a:gd name="T23" fmla="*/ 154 h 264"/>
                <a:gd name="T24" fmla="*/ 42 w 210"/>
                <a:gd name="T25" fmla="*/ 164 h 264"/>
                <a:gd name="T26" fmla="*/ 50 w 210"/>
                <a:gd name="T27" fmla="*/ 156 h 264"/>
                <a:gd name="T28" fmla="*/ 56 w 210"/>
                <a:gd name="T29" fmla="*/ 146 h 264"/>
                <a:gd name="T30" fmla="*/ 62 w 210"/>
                <a:gd name="T31" fmla="*/ 146 h 264"/>
                <a:gd name="T32" fmla="*/ 76 w 210"/>
                <a:gd name="T33" fmla="*/ 152 h 264"/>
                <a:gd name="T34" fmla="*/ 94 w 210"/>
                <a:gd name="T35" fmla="*/ 142 h 264"/>
                <a:gd name="T36" fmla="*/ 104 w 210"/>
                <a:gd name="T37" fmla="*/ 144 h 264"/>
                <a:gd name="T38" fmla="*/ 118 w 210"/>
                <a:gd name="T39" fmla="*/ 150 h 264"/>
                <a:gd name="T40" fmla="*/ 126 w 210"/>
                <a:gd name="T41" fmla="*/ 156 h 264"/>
                <a:gd name="T42" fmla="*/ 128 w 210"/>
                <a:gd name="T43" fmla="*/ 172 h 264"/>
                <a:gd name="T44" fmla="*/ 130 w 210"/>
                <a:gd name="T45" fmla="*/ 190 h 264"/>
                <a:gd name="T46" fmla="*/ 146 w 210"/>
                <a:gd name="T47" fmla="*/ 198 h 264"/>
                <a:gd name="T48" fmla="*/ 154 w 210"/>
                <a:gd name="T49" fmla="*/ 208 h 264"/>
                <a:gd name="T50" fmla="*/ 164 w 210"/>
                <a:gd name="T51" fmla="*/ 236 h 264"/>
                <a:gd name="T52" fmla="*/ 166 w 210"/>
                <a:gd name="T53" fmla="*/ 252 h 264"/>
                <a:gd name="T54" fmla="*/ 176 w 210"/>
                <a:gd name="T55" fmla="*/ 264 h 264"/>
                <a:gd name="T56" fmla="*/ 184 w 210"/>
                <a:gd name="T57" fmla="*/ 262 h 264"/>
                <a:gd name="T58" fmla="*/ 188 w 210"/>
                <a:gd name="T59" fmla="*/ 242 h 264"/>
                <a:gd name="T60" fmla="*/ 196 w 210"/>
                <a:gd name="T61" fmla="*/ 240 h 264"/>
                <a:gd name="T62" fmla="*/ 208 w 210"/>
                <a:gd name="T63" fmla="*/ 234 h 264"/>
                <a:gd name="T64" fmla="*/ 208 w 210"/>
                <a:gd name="T65" fmla="*/ 228 h 264"/>
                <a:gd name="T66" fmla="*/ 200 w 210"/>
                <a:gd name="T67" fmla="*/ 218 h 264"/>
                <a:gd name="T68" fmla="*/ 196 w 210"/>
                <a:gd name="T69" fmla="*/ 198 h 264"/>
                <a:gd name="T70" fmla="*/ 186 w 210"/>
                <a:gd name="T71" fmla="*/ 188 h 264"/>
                <a:gd name="T72" fmla="*/ 172 w 210"/>
                <a:gd name="T73" fmla="*/ 182 h 264"/>
                <a:gd name="T74" fmla="*/ 170 w 210"/>
                <a:gd name="T75" fmla="*/ 176 h 264"/>
                <a:gd name="T76" fmla="*/ 168 w 210"/>
                <a:gd name="T77" fmla="*/ 158 h 264"/>
                <a:gd name="T78" fmla="*/ 162 w 210"/>
                <a:gd name="T79" fmla="*/ 154 h 264"/>
                <a:gd name="T80" fmla="*/ 150 w 210"/>
                <a:gd name="T81" fmla="*/ 140 h 264"/>
                <a:gd name="T82" fmla="*/ 142 w 210"/>
                <a:gd name="T83" fmla="*/ 132 h 264"/>
                <a:gd name="T84" fmla="*/ 126 w 210"/>
                <a:gd name="T85" fmla="*/ 128 h 264"/>
                <a:gd name="T86" fmla="*/ 122 w 210"/>
                <a:gd name="T87" fmla="*/ 114 h 264"/>
                <a:gd name="T88" fmla="*/ 118 w 210"/>
                <a:gd name="T89" fmla="*/ 110 h 264"/>
                <a:gd name="T90" fmla="*/ 108 w 210"/>
                <a:gd name="T91" fmla="*/ 108 h 264"/>
                <a:gd name="T92" fmla="*/ 100 w 210"/>
                <a:gd name="T93" fmla="*/ 102 h 264"/>
                <a:gd name="T94" fmla="*/ 108 w 210"/>
                <a:gd name="T95" fmla="*/ 94 h 264"/>
                <a:gd name="T96" fmla="*/ 112 w 210"/>
                <a:gd name="T97" fmla="*/ 88 h 264"/>
                <a:gd name="T98" fmla="*/ 114 w 210"/>
                <a:gd name="T99" fmla="*/ 82 h 264"/>
                <a:gd name="T100" fmla="*/ 118 w 210"/>
                <a:gd name="T101" fmla="*/ 70 h 264"/>
                <a:gd name="T102" fmla="*/ 110 w 210"/>
                <a:gd name="T103" fmla="*/ 64 h 264"/>
                <a:gd name="T104" fmla="*/ 98 w 210"/>
                <a:gd name="T105" fmla="*/ 54 h 264"/>
                <a:gd name="T106" fmla="*/ 90 w 210"/>
                <a:gd name="T107" fmla="*/ 54 h 264"/>
                <a:gd name="T108" fmla="*/ 76 w 210"/>
                <a:gd name="T109" fmla="*/ 56 h 264"/>
                <a:gd name="T110" fmla="*/ 68 w 210"/>
                <a:gd name="T111" fmla="*/ 44 h 264"/>
                <a:gd name="T112" fmla="*/ 64 w 210"/>
                <a:gd name="T113" fmla="*/ 18 h 264"/>
                <a:gd name="T114" fmla="*/ 56 w 210"/>
                <a:gd name="T115" fmla="*/ 10 h 264"/>
                <a:gd name="T116" fmla="*/ 40 w 210"/>
                <a:gd name="T117" fmla="*/ 2 h 264"/>
                <a:gd name="T118" fmla="*/ 32 w 210"/>
                <a:gd name="T119" fmla="*/ 8 h 264"/>
                <a:gd name="T120" fmla="*/ 26 w 210"/>
                <a:gd name="T121" fmla="*/ 18 h 264"/>
                <a:gd name="T122" fmla="*/ 28 w 210"/>
                <a:gd name="T123" fmla="*/ 32 h 264"/>
                <a:gd name="T124" fmla="*/ 28 w 210"/>
                <a:gd name="T125" fmla="*/ 38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0" h="264">
                  <a:moveTo>
                    <a:pt x="28" y="40"/>
                  </a:moveTo>
                  <a:lnTo>
                    <a:pt x="28" y="40"/>
                  </a:lnTo>
                  <a:lnTo>
                    <a:pt x="28" y="42"/>
                  </a:lnTo>
                  <a:lnTo>
                    <a:pt x="24" y="44"/>
                  </a:lnTo>
                  <a:lnTo>
                    <a:pt x="20" y="46"/>
                  </a:lnTo>
                  <a:lnTo>
                    <a:pt x="20" y="46"/>
                  </a:lnTo>
                  <a:lnTo>
                    <a:pt x="10" y="48"/>
                  </a:lnTo>
                  <a:lnTo>
                    <a:pt x="6" y="48"/>
                  </a:lnTo>
                  <a:lnTo>
                    <a:pt x="2" y="50"/>
                  </a:lnTo>
                  <a:lnTo>
                    <a:pt x="2" y="50"/>
                  </a:lnTo>
                  <a:lnTo>
                    <a:pt x="0" y="62"/>
                  </a:lnTo>
                  <a:lnTo>
                    <a:pt x="0" y="72"/>
                  </a:lnTo>
                  <a:lnTo>
                    <a:pt x="0" y="72"/>
                  </a:lnTo>
                  <a:lnTo>
                    <a:pt x="4" y="74"/>
                  </a:lnTo>
                  <a:lnTo>
                    <a:pt x="8" y="78"/>
                  </a:lnTo>
                  <a:lnTo>
                    <a:pt x="8" y="78"/>
                  </a:lnTo>
                  <a:lnTo>
                    <a:pt x="8" y="82"/>
                  </a:lnTo>
                  <a:lnTo>
                    <a:pt x="8" y="88"/>
                  </a:lnTo>
                  <a:lnTo>
                    <a:pt x="8" y="92"/>
                  </a:lnTo>
                  <a:lnTo>
                    <a:pt x="10" y="98"/>
                  </a:lnTo>
                  <a:lnTo>
                    <a:pt x="10" y="98"/>
                  </a:lnTo>
                  <a:lnTo>
                    <a:pt x="12" y="104"/>
                  </a:lnTo>
                  <a:lnTo>
                    <a:pt x="20" y="104"/>
                  </a:lnTo>
                  <a:lnTo>
                    <a:pt x="20" y="104"/>
                  </a:lnTo>
                  <a:lnTo>
                    <a:pt x="26" y="106"/>
                  </a:lnTo>
                  <a:lnTo>
                    <a:pt x="32" y="110"/>
                  </a:lnTo>
                  <a:lnTo>
                    <a:pt x="32" y="110"/>
                  </a:lnTo>
                  <a:lnTo>
                    <a:pt x="36" y="118"/>
                  </a:lnTo>
                  <a:lnTo>
                    <a:pt x="38" y="126"/>
                  </a:lnTo>
                  <a:lnTo>
                    <a:pt x="40" y="134"/>
                  </a:lnTo>
                  <a:lnTo>
                    <a:pt x="40" y="140"/>
                  </a:lnTo>
                  <a:lnTo>
                    <a:pt x="40" y="140"/>
                  </a:lnTo>
                  <a:lnTo>
                    <a:pt x="36" y="148"/>
                  </a:lnTo>
                  <a:lnTo>
                    <a:pt x="36" y="152"/>
                  </a:lnTo>
                  <a:lnTo>
                    <a:pt x="38" y="154"/>
                  </a:lnTo>
                  <a:lnTo>
                    <a:pt x="38" y="154"/>
                  </a:lnTo>
                  <a:lnTo>
                    <a:pt x="40" y="158"/>
                  </a:lnTo>
                  <a:lnTo>
                    <a:pt x="40" y="162"/>
                  </a:lnTo>
                  <a:lnTo>
                    <a:pt x="42" y="164"/>
                  </a:lnTo>
                  <a:lnTo>
                    <a:pt x="44" y="162"/>
                  </a:lnTo>
                  <a:lnTo>
                    <a:pt x="44" y="162"/>
                  </a:lnTo>
                  <a:lnTo>
                    <a:pt x="50" y="156"/>
                  </a:lnTo>
                  <a:lnTo>
                    <a:pt x="52" y="150"/>
                  </a:lnTo>
                  <a:lnTo>
                    <a:pt x="52" y="150"/>
                  </a:lnTo>
                  <a:lnTo>
                    <a:pt x="56" y="146"/>
                  </a:lnTo>
                  <a:lnTo>
                    <a:pt x="58" y="146"/>
                  </a:lnTo>
                  <a:lnTo>
                    <a:pt x="62" y="146"/>
                  </a:lnTo>
                  <a:lnTo>
                    <a:pt x="62" y="146"/>
                  </a:lnTo>
                  <a:lnTo>
                    <a:pt x="66" y="152"/>
                  </a:lnTo>
                  <a:lnTo>
                    <a:pt x="70" y="152"/>
                  </a:lnTo>
                  <a:lnTo>
                    <a:pt x="76" y="152"/>
                  </a:lnTo>
                  <a:lnTo>
                    <a:pt x="76" y="152"/>
                  </a:lnTo>
                  <a:lnTo>
                    <a:pt x="88" y="144"/>
                  </a:lnTo>
                  <a:lnTo>
                    <a:pt x="94" y="142"/>
                  </a:lnTo>
                  <a:lnTo>
                    <a:pt x="98" y="140"/>
                  </a:lnTo>
                  <a:lnTo>
                    <a:pt x="98" y="140"/>
                  </a:lnTo>
                  <a:lnTo>
                    <a:pt x="104" y="144"/>
                  </a:lnTo>
                  <a:lnTo>
                    <a:pt x="110" y="146"/>
                  </a:lnTo>
                  <a:lnTo>
                    <a:pt x="110" y="146"/>
                  </a:lnTo>
                  <a:lnTo>
                    <a:pt x="118" y="150"/>
                  </a:lnTo>
                  <a:lnTo>
                    <a:pt x="122" y="152"/>
                  </a:lnTo>
                  <a:lnTo>
                    <a:pt x="126" y="156"/>
                  </a:lnTo>
                  <a:lnTo>
                    <a:pt x="126" y="156"/>
                  </a:lnTo>
                  <a:lnTo>
                    <a:pt x="128" y="162"/>
                  </a:lnTo>
                  <a:lnTo>
                    <a:pt x="128" y="172"/>
                  </a:lnTo>
                  <a:lnTo>
                    <a:pt x="128" y="172"/>
                  </a:lnTo>
                  <a:lnTo>
                    <a:pt x="126" y="182"/>
                  </a:lnTo>
                  <a:lnTo>
                    <a:pt x="126" y="188"/>
                  </a:lnTo>
                  <a:lnTo>
                    <a:pt x="130" y="190"/>
                  </a:lnTo>
                  <a:lnTo>
                    <a:pt x="130" y="190"/>
                  </a:lnTo>
                  <a:lnTo>
                    <a:pt x="138" y="194"/>
                  </a:lnTo>
                  <a:lnTo>
                    <a:pt x="146" y="198"/>
                  </a:lnTo>
                  <a:lnTo>
                    <a:pt x="146" y="198"/>
                  </a:lnTo>
                  <a:lnTo>
                    <a:pt x="150" y="202"/>
                  </a:lnTo>
                  <a:lnTo>
                    <a:pt x="154" y="208"/>
                  </a:lnTo>
                  <a:lnTo>
                    <a:pt x="156" y="216"/>
                  </a:lnTo>
                  <a:lnTo>
                    <a:pt x="156" y="216"/>
                  </a:lnTo>
                  <a:lnTo>
                    <a:pt x="164" y="236"/>
                  </a:lnTo>
                  <a:lnTo>
                    <a:pt x="164" y="236"/>
                  </a:lnTo>
                  <a:lnTo>
                    <a:pt x="166" y="246"/>
                  </a:lnTo>
                  <a:lnTo>
                    <a:pt x="166" y="252"/>
                  </a:lnTo>
                  <a:lnTo>
                    <a:pt x="164" y="262"/>
                  </a:lnTo>
                  <a:lnTo>
                    <a:pt x="164" y="262"/>
                  </a:lnTo>
                  <a:lnTo>
                    <a:pt x="176" y="264"/>
                  </a:lnTo>
                  <a:lnTo>
                    <a:pt x="176" y="264"/>
                  </a:lnTo>
                  <a:lnTo>
                    <a:pt x="180" y="264"/>
                  </a:lnTo>
                  <a:lnTo>
                    <a:pt x="184" y="262"/>
                  </a:lnTo>
                  <a:lnTo>
                    <a:pt x="186" y="256"/>
                  </a:lnTo>
                  <a:lnTo>
                    <a:pt x="186" y="248"/>
                  </a:lnTo>
                  <a:lnTo>
                    <a:pt x="188" y="242"/>
                  </a:lnTo>
                  <a:lnTo>
                    <a:pt x="188" y="242"/>
                  </a:lnTo>
                  <a:lnTo>
                    <a:pt x="192" y="240"/>
                  </a:lnTo>
                  <a:lnTo>
                    <a:pt x="196" y="240"/>
                  </a:lnTo>
                  <a:lnTo>
                    <a:pt x="206" y="244"/>
                  </a:lnTo>
                  <a:lnTo>
                    <a:pt x="206" y="244"/>
                  </a:lnTo>
                  <a:lnTo>
                    <a:pt x="208" y="234"/>
                  </a:lnTo>
                  <a:lnTo>
                    <a:pt x="208" y="234"/>
                  </a:lnTo>
                  <a:lnTo>
                    <a:pt x="210" y="232"/>
                  </a:lnTo>
                  <a:lnTo>
                    <a:pt x="208" y="228"/>
                  </a:lnTo>
                  <a:lnTo>
                    <a:pt x="204" y="224"/>
                  </a:lnTo>
                  <a:lnTo>
                    <a:pt x="204" y="224"/>
                  </a:lnTo>
                  <a:lnTo>
                    <a:pt x="200" y="218"/>
                  </a:lnTo>
                  <a:lnTo>
                    <a:pt x="198" y="212"/>
                  </a:lnTo>
                  <a:lnTo>
                    <a:pt x="198" y="212"/>
                  </a:lnTo>
                  <a:lnTo>
                    <a:pt x="196" y="198"/>
                  </a:lnTo>
                  <a:lnTo>
                    <a:pt x="196" y="198"/>
                  </a:lnTo>
                  <a:lnTo>
                    <a:pt x="192" y="192"/>
                  </a:lnTo>
                  <a:lnTo>
                    <a:pt x="186" y="188"/>
                  </a:lnTo>
                  <a:lnTo>
                    <a:pt x="186" y="188"/>
                  </a:lnTo>
                  <a:lnTo>
                    <a:pt x="178" y="186"/>
                  </a:lnTo>
                  <a:lnTo>
                    <a:pt x="172" y="182"/>
                  </a:lnTo>
                  <a:lnTo>
                    <a:pt x="172" y="182"/>
                  </a:lnTo>
                  <a:lnTo>
                    <a:pt x="170" y="180"/>
                  </a:lnTo>
                  <a:lnTo>
                    <a:pt x="170" y="176"/>
                  </a:lnTo>
                  <a:lnTo>
                    <a:pt x="168" y="166"/>
                  </a:lnTo>
                  <a:lnTo>
                    <a:pt x="168" y="166"/>
                  </a:lnTo>
                  <a:lnTo>
                    <a:pt x="168" y="158"/>
                  </a:lnTo>
                  <a:lnTo>
                    <a:pt x="166" y="156"/>
                  </a:lnTo>
                  <a:lnTo>
                    <a:pt x="162" y="154"/>
                  </a:lnTo>
                  <a:lnTo>
                    <a:pt x="162" y="154"/>
                  </a:lnTo>
                  <a:lnTo>
                    <a:pt x="158" y="152"/>
                  </a:lnTo>
                  <a:lnTo>
                    <a:pt x="154" y="150"/>
                  </a:lnTo>
                  <a:lnTo>
                    <a:pt x="150" y="140"/>
                  </a:lnTo>
                  <a:lnTo>
                    <a:pt x="150" y="140"/>
                  </a:lnTo>
                  <a:lnTo>
                    <a:pt x="146" y="136"/>
                  </a:lnTo>
                  <a:lnTo>
                    <a:pt x="142" y="132"/>
                  </a:lnTo>
                  <a:lnTo>
                    <a:pt x="134" y="130"/>
                  </a:lnTo>
                  <a:lnTo>
                    <a:pt x="126" y="128"/>
                  </a:lnTo>
                  <a:lnTo>
                    <a:pt x="126" y="128"/>
                  </a:lnTo>
                  <a:lnTo>
                    <a:pt x="120" y="126"/>
                  </a:lnTo>
                  <a:lnTo>
                    <a:pt x="120" y="122"/>
                  </a:lnTo>
                  <a:lnTo>
                    <a:pt x="122" y="114"/>
                  </a:lnTo>
                  <a:lnTo>
                    <a:pt x="122" y="114"/>
                  </a:lnTo>
                  <a:lnTo>
                    <a:pt x="120" y="112"/>
                  </a:lnTo>
                  <a:lnTo>
                    <a:pt x="118" y="110"/>
                  </a:lnTo>
                  <a:lnTo>
                    <a:pt x="110" y="108"/>
                  </a:lnTo>
                  <a:lnTo>
                    <a:pt x="110" y="108"/>
                  </a:lnTo>
                  <a:lnTo>
                    <a:pt x="108" y="108"/>
                  </a:lnTo>
                  <a:lnTo>
                    <a:pt x="106" y="106"/>
                  </a:lnTo>
                  <a:lnTo>
                    <a:pt x="100" y="102"/>
                  </a:lnTo>
                  <a:lnTo>
                    <a:pt x="100" y="102"/>
                  </a:lnTo>
                  <a:lnTo>
                    <a:pt x="100" y="98"/>
                  </a:lnTo>
                  <a:lnTo>
                    <a:pt x="102" y="98"/>
                  </a:lnTo>
                  <a:lnTo>
                    <a:pt x="108" y="94"/>
                  </a:lnTo>
                  <a:lnTo>
                    <a:pt x="108" y="94"/>
                  </a:lnTo>
                  <a:lnTo>
                    <a:pt x="110" y="92"/>
                  </a:lnTo>
                  <a:lnTo>
                    <a:pt x="112" y="88"/>
                  </a:lnTo>
                  <a:lnTo>
                    <a:pt x="112" y="84"/>
                  </a:lnTo>
                  <a:lnTo>
                    <a:pt x="114" y="82"/>
                  </a:lnTo>
                  <a:lnTo>
                    <a:pt x="114" y="82"/>
                  </a:lnTo>
                  <a:lnTo>
                    <a:pt x="116" y="78"/>
                  </a:lnTo>
                  <a:lnTo>
                    <a:pt x="118" y="70"/>
                  </a:lnTo>
                  <a:lnTo>
                    <a:pt x="118" y="70"/>
                  </a:lnTo>
                  <a:lnTo>
                    <a:pt x="116" y="66"/>
                  </a:lnTo>
                  <a:lnTo>
                    <a:pt x="110" y="64"/>
                  </a:lnTo>
                  <a:lnTo>
                    <a:pt x="110" y="64"/>
                  </a:lnTo>
                  <a:lnTo>
                    <a:pt x="106" y="62"/>
                  </a:lnTo>
                  <a:lnTo>
                    <a:pt x="104" y="60"/>
                  </a:lnTo>
                  <a:lnTo>
                    <a:pt x="98" y="54"/>
                  </a:lnTo>
                  <a:lnTo>
                    <a:pt x="98" y="54"/>
                  </a:lnTo>
                  <a:lnTo>
                    <a:pt x="94" y="54"/>
                  </a:lnTo>
                  <a:lnTo>
                    <a:pt x="90" y="54"/>
                  </a:lnTo>
                  <a:lnTo>
                    <a:pt x="80" y="56"/>
                  </a:lnTo>
                  <a:lnTo>
                    <a:pt x="80" y="56"/>
                  </a:lnTo>
                  <a:lnTo>
                    <a:pt x="76" y="56"/>
                  </a:lnTo>
                  <a:lnTo>
                    <a:pt x="74" y="52"/>
                  </a:lnTo>
                  <a:lnTo>
                    <a:pt x="68" y="44"/>
                  </a:lnTo>
                  <a:lnTo>
                    <a:pt x="68" y="44"/>
                  </a:lnTo>
                  <a:lnTo>
                    <a:pt x="66" y="38"/>
                  </a:lnTo>
                  <a:lnTo>
                    <a:pt x="64" y="32"/>
                  </a:lnTo>
                  <a:lnTo>
                    <a:pt x="64" y="18"/>
                  </a:lnTo>
                  <a:lnTo>
                    <a:pt x="64" y="18"/>
                  </a:lnTo>
                  <a:lnTo>
                    <a:pt x="62" y="14"/>
                  </a:lnTo>
                  <a:lnTo>
                    <a:pt x="56" y="10"/>
                  </a:lnTo>
                  <a:lnTo>
                    <a:pt x="44" y="0"/>
                  </a:lnTo>
                  <a:lnTo>
                    <a:pt x="44" y="0"/>
                  </a:lnTo>
                  <a:lnTo>
                    <a:pt x="40" y="2"/>
                  </a:lnTo>
                  <a:lnTo>
                    <a:pt x="40" y="2"/>
                  </a:lnTo>
                  <a:lnTo>
                    <a:pt x="34" y="4"/>
                  </a:lnTo>
                  <a:lnTo>
                    <a:pt x="32" y="8"/>
                  </a:lnTo>
                  <a:lnTo>
                    <a:pt x="26" y="14"/>
                  </a:lnTo>
                  <a:lnTo>
                    <a:pt x="26" y="14"/>
                  </a:lnTo>
                  <a:lnTo>
                    <a:pt x="26" y="18"/>
                  </a:lnTo>
                  <a:lnTo>
                    <a:pt x="24" y="22"/>
                  </a:lnTo>
                  <a:lnTo>
                    <a:pt x="28" y="32"/>
                  </a:lnTo>
                  <a:lnTo>
                    <a:pt x="28" y="32"/>
                  </a:lnTo>
                  <a:lnTo>
                    <a:pt x="28" y="34"/>
                  </a:lnTo>
                  <a:lnTo>
                    <a:pt x="28" y="34"/>
                  </a:lnTo>
                  <a:lnTo>
                    <a:pt x="28" y="38"/>
                  </a:lnTo>
                  <a:lnTo>
                    <a:pt x="28" y="40"/>
                  </a:lnTo>
                  <a:lnTo>
                    <a:pt x="28" y="4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59" name="Freeform 354">
              <a:extLst>
                <a:ext uri="{FF2B5EF4-FFF2-40B4-BE49-F238E27FC236}">
                  <a16:creationId xmlns:a16="http://schemas.microsoft.com/office/drawing/2014/main" id="{DD9F924B-A746-4BC7-8C51-C6C92D356E87}"/>
                </a:ext>
              </a:extLst>
            </p:cNvPr>
            <p:cNvSpPr>
              <a:spLocks/>
            </p:cNvSpPr>
            <p:nvPr/>
          </p:nvSpPr>
          <p:spPr bwMode="auto">
            <a:xfrm>
              <a:off x="7061744" y="3634670"/>
              <a:ext cx="186758" cy="248055"/>
            </a:xfrm>
            <a:custGeom>
              <a:avLst/>
              <a:gdLst>
                <a:gd name="T0" fmla="*/ 58 w 124"/>
                <a:gd name="T1" fmla="*/ 30 h 180"/>
                <a:gd name="T2" fmla="*/ 48 w 124"/>
                <a:gd name="T3" fmla="*/ 30 h 180"/>
                <a:gd name="T4" fmla="*/ 44 w 124"/>
                <a:gd name="T5" fmla="*/ 32 h 180"/>
                <a:gd name="T6" fmla="*/ 38 w 124"/>
                <a:gd name="T7" fmla="*/ 32 h 180"/>
                <a:gd name="T8" fmla="*/ 32 w 124"/>
                <a:gd name="T9" fmla="*/ 18 h 180"/>
                <a:gd name="T10" fmla="*/ 30 w 124"/>
                <a:gd name="T11" fmla="*/ 12 h 180"/>
                <a:gd name="T12" fmla="*/ 20 w 124"/>
                <a:gd name="T13" fmla="*/ 2 h 180"/>
                <a:gd name="T14" fmla="*/ 14 w 124"/>
                <a:gd name="T15" fmla="*/ 0 h 180"/>
                <a:gd name="T16" fmla="*/ 0 w 124"/>
                <a:gd name="T17" fmla="*/ 2 h 180"/>
                <a:gd name="T18" fmla="*/ 4 w 124"/>
                <a:gd name="T19" fmla="*/ 6 h 180"/>
                <a:gd name="T20" fmla="*/ 8 w 124"/>
                <a:gd name="T21" fmla="*/ 14 h 180"/>
                <a:gd name="T22" fmla="*/ 8 w 124"/>
                <a:gd name="T23" fmla="*/ 20 h 180"/>
                <a:gd name="T24" fmla="*/ 10 w 124"/>
                <a:gd name="T25" fmla="*/ 24 h 180"/>
                <a:gd name="T26" fmla="*/ 18 w 124"/>
                <a:gd name="T27" fmla="*/ 46 h 180"/>
                <a:gd name="T28" fmla="*/ 22 w 124"/>
                <a:gd name="T29" fmla="*/ 56 h 180"/>
                <a:gd name="T30" fmla="*/ 28 w 124"/>
                <a:gd name="T31" fmla="*/ 62 h 180"/>
                <a:gd name="T32" fmla="*/ 30 w 124"/>
                <a:gd name="T33" fmla="*/ 70 h 180"/>
                <a:gd name="T34" fmla="*/ 26 w 124"/>
                <a:gd name="T35" fmla="*/ 84 h 180"/>
                <a:gd name="T36" fmla="*/ 28 w 124"/>
                <a:gd name="T37" fmla="*/ 92 h 180"/>
                <a:gd name="T38" fmla="*/ 28 w 124"/>
                <a:gd name="T39" fmla="*/ 98 h 180"/>
                <a:gd name="T40" fmla="*/ 32 w 124"/>
                <a:gd name="T41" fmla="*/ 104 h 180"/>
                <a:gd name="T42" fmla="*/ 38 w 124"/>
                <a:gd name="T43" fmla="*/ 110 h 180"/>
                <a:gd name="T44" fmla="*/ 40 w 124"/>
                <a:gd name="T45" fmla="*/ 122 h 180"/>
                <a:gd name="T46" fmla="*/ 40 w 124"/>
                <a:gd name="T47" fmla="*/ 130 h 180"/>
                <a:gd name="T48" fmla="*/ 50 w 124"/>
                <a:gd name="T49" fmla="*/ 138 h 180"/>
                <a:gd name="T50" fmla="*/ 56 w 124"/>
                <a:gd name="T51" fmla="*/ 142 h 180"/>
                <a:gd name="T52" fmla="*/ 72 w 124"/>
                <a:gd name="T53" fmla="*/ 156 h 180"/>
                <a:gd name="T54" fmla="*/ 78 w 124"/>
                <a:gd name="T55" fmla="*/ 162 h 180"/>
                <a:gd name="T56" fmla="*/ 84 w 124"/>
                <a:gd name="T57" fmla="*/ 166 h 180"/>
                <a:gd name="T58" fmla="*/ 96 w 124"/>
                <a:gd name="T59" fmla="*/ 170 h 180"/>
                <a:gd name="T60" fmla="*/ 110 w 124"/>
                <a:gd name="T61" fmla="*/ 178 h 180"/>
                <a:gd name="T62" fmla="*/ 120 w 124"/>
                <a:gd name="T63" fmla="*/ 178 h 180"/>
                <a:gd name="T64" fmla="*/ 124 w 124"/>
                <a:gd name="T65" fmla="*/ 170 h 180"/>
                <a:gd name="T66" fmla="*/ 122 w 124"/>
                <a:gd name="T67" fmla="*/ 166 h 180"/>
                <a:gd name="T68" fmla="*/ 116 w 124"/>
                <a:gd name="T69" fmla="*/ 152 h 180"/>
                <a:gd name="T70" fmla="*/ 114 w 124"/>
                <a:gd name="T71" fmla="*/ 142 h 180"/>
                <a:gd name="T72" fmla="*/ 108 w 124"/>
                <a:gd name="T73" fmla="*/ 128 h 180"/>
                <a:gd name="T74" fmla="*/ 102 w 124"/>
                <a:gd name="T75" fmla="*/ 122 h 180"/>
                <a:gd name="T76" fmla="*/ 98 w 124"/>
                <a:gd name="T77" fmla="*/ 116 h 180"/>
                <a:gd name="T78" fmla="*/ 98 w 124"/>
                <a:gd name="T79" fmla="*/ 92 h 180"/>
                <a:gd name="T80" fmla="*/ 98 w 124"/>
                <a:gd name="T81" fmla="*/ 82 h 180"/>
                <a:gd name="T82" fmla="*/ 92 w 124"/>
                <a:gd name="T83" fmla="*/ 64 h 180"/>
                <a:gd name="T84" fmla="*/ 82 w 124"/>
                <a:gd name="T85" fmla="*/ 48 h 180"/>
                <a:gd name="T86" fmla="*/ 76 w 124"/>
                <a:gd name="T87" fmla="*/ 40 h 180"/>
                <a:gd name="T88" fmla="*/ 68 w 124"/>
                <a:gd name="T89" fmla="*/ 30 h 180"/>
                <a:gd name="T90" fmla="*/ 58 w 124"/>
                <a:gd name="T91" fmla="*/ 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4" h="180">
                  <a:moveTo>
                    <a:pt x="58" y="30"/>
                  </a:moveTo>
                  <a:lnTo>
                    <a:pt x="58" y="30"/>
                  </a:lnTo>
                  <a:lnTo>
                    <a:pt x="52" y="30"/>
                  </a:lnTo>
                  <a:lnTo>
                    <a:pt x="48" y="30"/>
                  </a:lnTo>
                  <a:lnTo>
                    <a:pt x="44" y="32"/>
                  </a:lnTo>
                  <a:lnTo>
                    <a:pt x="44" y="32"/>
                  </a:lnTo>
                  <a:lnTo>
                    <a:pt x="40" y="32"/>
                  </a:lnTo>
                  <a:lnTo>
                    <a:pt x="38" y="32"/>
                  </a:lnTo>
                  <a:lnTo>
                    <a:pt x="36" y="28"/>
                  </a:lnTo>
                  <a:lnTo>
                    <a:pt x="32" y="18"/>
                  </a:lnTo>
                  <a:lnTo>
                    <a:pt x="32" y="18"/>
                  </a:lnTo>
                  <a:lnTo>
                    <a:pt x="30" y="12"/>
                  </a:lnTo>
                  <a:lnTo>
                    <a:pt x="26" y="6"/>
                  </a:lnTo>
                  <a:lnTo>
                    <a:pt x="20" y="2"/>
                  </a:lnTo>
                  <a:lnTo>
                    <a:pt x="14" y="0"/>
                  </a:lnTo>
                  <a:lnTo>
                    <a:pt x="14" y="0"/>
                  </a:lnTo>
                  <a:lnTo>
                    <a:pt x="8" y="0"/>
                  </a:lnTo>
                  <a:lnTo>
                    <a:pt x="0" y="2"/>
                  </a:lnTo>
                  <a:lnTo>
                    <a:pt x="0" y="2"/>
                  </a:lnTo>
                  <a:lnTo>
                    <a:pt x="4" y="6"/>
                  </a:lnTo>
                  <a:lnTo>
                    <a:pt x="4" y="6"/>
                  </a:lnTo>
                  <a:lnTo>
                    <a:pt x="8" y="14"/>
                  </a:lnTo>
                  <a:lnTo>
                    <a:pt x="8" y="18"/>
                  </a:lnTo>
                  <a:lnTo>
                    <a:pt x="8" y="20"/>
                  </a:lnTo>
                  <a:lnTo>
                    <a:pt x="10" y="24"/>
                  </a:lnTo>
                  <a:lnTo>
                    <a:pt x="10" y="24"/>
                  </a:lnTo>
                  <a:lnTo>
                    <a:pt x="14" y="34"/>
                  </a:lnTo>
                  <a:lnTo>
                    <a:pt x="18" y="46"/>
                  </a:lnTo>
                  <a:lnTo>
                    <a:pt x="18" y="46"/>
                  </a:lnTo>
                  <a:lnTo>
                    <a:pt x="22" y="56"/>
                  </a:lnTo>
                  <a:lnTo>
                    <a:pt x="28" y="62"/>
                  </a:lnTo>
                  <a:lnTo>
                    <a:pt x="28" y="62"/>
                  </a:lnTo>
                  <a:lnTo>
                    <a:pt x="30" y="66"/>
                  </a:lnTo>
                  <a:lnTo>
                    <a:pt x="30" y="70"/>
                  </a:lnTo>
                  <a:lnTo>
                    <a:pt x="28" y="76"/>
                  </a:lnTo>
                  <a:lnTo>
                    <a:pt x="26" y="84"/>
                  </a:lnTo>
                  <a:lnTo>
                    <a:pt x="26" y="84"/>
                  </a:lnTo>
                  <a:lnTo>
                    <a:pt x="28" y="92"/>
                  </a:lnTo>
                  <a:lnTo>
                    <a:pt x="28" y="98"/>
                  </a:lnTo>
                  <a:lnTo>
                    <a:pt x="28" y="98"/>
                  </a:lnTo>
                  <a:lnTo>
                    <a:pt x="30" y="102"/>
                  </a:lnTo>
                  <a:lnTo>
                    <a:pt x="32" y="104"/>
                  </a:lnTo>
                  <a:lnTo>
                    <a:pt x="38" y="110"/>
                  </a:lnTo>
                  <a:lnTo>
                    <a:pt x="38" y="110"/>
                  </a:lnTo>
                  <a:lnTo>
                    <a:pt x="40" y="112"/>
                  </a:lnTo>
                  <a:lnTo>
                    <a:pt x="40" y="122"/>
                  </a:lnTo>
                  <a:lnTo>
                    <a:pt x="40" y="122"/>
                  </a:lnTo>
                  <a:lnTo>
                    <a:pt x="40" y="130"/>
                  </a:lnTo>
                  <a:lnTo>
                    <a:pt x="44" y="134"/>
                  </a:lnTo>
                  <a:lnTo>
                    <a:pt x="50" y="138"/>
                  </a:lnTo>
                  <a:lnTo>
                    <a:pt x="56" y="142"/>
                  </a:lnTo>
                  <a:lnTo>
                    <a:pt x="56" y="142"/>
                  </a:lnTo>
                  <a:lnTo>
                    <a:pt x="68" y="150"/>
                  </a:lnTo>
                  <a:lnTo>
                    <a:pt x="72" y="156"/>
                  </a:lnTo>
                  <a:lnTo>
                    <a:pt x="72" y="156"/>
                  </a:lnTo>
                  <a:lnTo>
                    <a:pt x="78" y="162"/>
                  </a:lnTo>
                  <a:lnTo>
                    <a:pt x="80" y="164"/>
                  </a:lnTo>
                  <a:lnTo>
                    <a:pt x="84" y="166"/>
                  </a:lnTo>
                  <a:lnTo>
                    <a:pt x="84" y="166"/>
                  </a:lnTo>
                  <a:lnTo>
                    <a:pt x="96" y="170"/>
                  </a:lnTo>
                  <a:lnTo>
                    <a:pt x="110" y="178"/>
                  </a:lnTo>
                  <a:lnTo>
                    <a:pt x="110" y="178"/>
                  </a:lnTo>
                  <a:lnTo>
                    <a:pt x="116" y="180"/>
                  </a:lnTo>
                  <a:lnTo>
                    <a:pt x="120" y="178"/>
                  </a:lnTo>
                  <a:lnTo>
                    <a:pt x="124" y="174"/>
                  </a:lnTo>
                  <a:lnTo>
                    <a:pt x="124" y="170"/>
                  </a:lnTo>
                  <a:lnTo>
                    <a:pt x="124" y="170"/>
                  </a:lnTo>
                  <a:lnTo>
                    <a:pt x="122" y="166"/>
                  </a:lnTo>
                  <a:lnTo>
                    <a:pt x="120" y="160"/>
                  </a:lnTo>
                  <a:lnTo>
                    <a:pt x="116" y="152"/>
                  </a:lnTo>
                  <a:lnTo>
                    <a:pt x="114" y="142"/>
                  </a:lnTo>
                  <a:lnTo>
                    <a:pt x="114" y="142"/>
                  </a:lnTo>
                  <a:lnTo>
                    <a:pt x="112" y="134"/>
                  </a:lnTo>
                  <a:lnTo>
                    <a:pt x="108" y="128"/>
                  </a:lnTo>
                  <a:lnTo>
                    <a:pt x="104" y="126"/>
                  </a:lnTo>
                  <a:lnTo>
                    <a:pt x="102" y="122"/>
                  </a:lnTo>
                  <a:lnTo>
                    <a:pt x="102" y="122"/>
                  </a:lnTo>
                  <a:lnTo>
                    <a:pt x="98" y="116"/>
                  </a:lnTo>
                  <a:lnTo>
                    <a:pt x="98" y="112"/>
                  </a:lnTo>
                  <a:lnTo>
                    <a:pt x="98" y="92"/>
                  </a:lnTo>
                  <a:lnTo>
                    <a:pt x="98" y="92"/>
                  </a:lnTo>
                  <a:lnTo>
                    <a:pt x="98" y="82"/>
                  </a:lnTo>
                  <a:lnTo>
                    <a:pt x="98" y="76"/>
                  </a:lnTo>
                  <a:lnTo>
                    <a:pt x="92" y="64"/>
                  </a:lnTo>
                  <a:lnTo>
                    <a:pt x="86" y="54"/>
                  </a:lnTo>
                  <a:lnTo>
                    <a:pt x="82" y="48"/>
                  </a:lnTo>
                  <a:lnTo>
                    <a:pt x="82" y="48"/>
                  </a:lnTo>
                  <a:lnTo>
                    <a:pt x="76" y="40"/>
                  </a:lnTo>
                  <a:lnTo>
                    <a:pt x="68" y="30"/>
                  </a:lnTo>
                  <a:lnTo>
                    <a:pt x="68" y="30"/>
                  </a:lnTo>
                  <a:lnTo>
                    <a:pt x="58" y="30"/>
                  </a:lnTo>
                  <a:lnTo>
                    <a:pt x="58" y="30"/>
                  </a:lnTo>
                  <a:close/>
                </a:path>
              </a:pathLst>
            </a:custGeom>
            <a:solidFill>
              <a:schemeClr val="bg1">
                <a:lumMod val="95000"/>
              </a:schemeClr>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60" name="Freeform 355">
              <a:extLst>
                <a:ext uri="{FF2B5EF4-FFF2-40B4-BE49-F238E27FC236}">
                  <a16:creationId xmlns:a16="http://schemas.microsoft.com/office/drawing/2014/main" id="{548D64A9-B8E8-4A4C-A0D1-92974C87A038}"/>
                </a:ext>
              </a:extLst>
            </p:cNvPr>
            <p:cNvSpPr>
              <a:spLocks/>
            </p:cNvSpPr>
            <p:nvPr/>
          </p:nvSpPr>
          <p:spPr bwMode="auto">
            <a:xfrm>
              <a:off x="6911133" y="3061386"/>
              <a:ext cx="355441" cy="617382"/>
            </a:xfrm>
            <a:custGeom>
              <a:avLst/>
              <a:gdLst>
                <a:gd name="T0" fmla="*/ 160 w 236"/>
                <a:gd name="T1" fmla="*/ 224 h 448"/>
                <a:gd name="T2" fmla="*/ 162 w 236"/>
                <a:gd name="T3" fmla="*/ 186 h 448"/>
                <a:gd name="T4" fmla="*/ 194 w 236"/>
                <a:gd name="T5" fmla="*/ 174 h 448"/>
                <a:gd name="T6" fmla="*/ 220 w 236"/>
                <a:gd name="T7" fmla="*/ 180 h 448"/>
                <a:gd name="T8" fmla="*/ 236 w 236"/>
                <a:gd name="T9" fmla="*/ 180 h 448"/>
                <a:gd name="T10" fmla="*/ 224 w 236"/>
                <a:gd name="T11" fmla="*/ 136 h 448"/>
                <a:gd name="T12" fmla="*/ 200 w 236"/>
                <a:gd name="T13" fmla="*/ 118 h 448"/>
                <a:gd name="T14" fmla="*/ 196 w 236"/>
                <a:gd name="T15" fmla="*/ 84 h 448"/>
                <a:gd name="T16" fmla="*/ 174 w 236"/>
                <a:gd name="T17" fmla="*/ 72 h 448"/>
                <a:gd name="T18" fmla="*/ 146 w 236"/>
                <a:gd name="T19" fmla="*/ 80 h 448"/>
                <a:gd name="T20" fmla="*/ 126 w 236"/>
                <a:gd name="T21" fmla="*/ 74 h 448"/>
                <a:gd name="T22" fmla="*/ 112 w 236"/>
                <a:gd name="T23" fmla="*/ 92 h 448"/>
                <a:gd name="T24" fmla="*/ 106 w 236"/>
                <a:gd name="T25" fmla="*/ 76 h 448"/>
                <a:gd name="T26" fmla="*/ 102 w 236"/>
                <a:gd name="T27" fmla="*/ 38 h 448"/>
                <a:gd name="T28" fmla="*/ 80 w 236"/>
                <a:gd name="T29" fmla="*/ 26 h 448"/>
                <a:gd name="T30" fmla="*/ 78 w 236"/>
                <a:gd name="T31" fmla="*/ 6 h 448"/>
                <a:gd name="T32" fmla="*/ 66 w 236"/>
                <a:gd name="T33" fmla="*/ 4 h 448"/>
                <a:gd name="T34" fmla="*/ 48 w 236"/>
                <a:gd name="T35" fmla="*/ 18 h 448"/>
                <a:gd name="T36" fmla="*/ 20 w 236"/>
                <a:gd name="T37" fmla="*/ 22 h 448"/>
                <a:gd name="T38" fmla="*/ 2 w 236"/>
                <a:gd name="T39" fmla="*/ 34 h 448"/>
                <a:gd name="T40" fmla="*/ 4 w 236"/>
                <a:gd name="T41" fmla="*/ 66 h 448"/>
                <a:gd name="T42" fmla="*/ 24 w 236"/>
                <a:gd name="T43" fmla="*/ 86 h 448"/>
                <a:gd name="T44" fmla="*/ 36 w 236"/>
                <a:gd name="T45" fmla="*/ 100 h 448"/>
                <a:gd name="T46" fmla="*/ 48 w 236"/>
                <a:gd name="T47" fmla="*/ 112 h 448"/>
                <a:gd name="T48" fmla="*/ 52 w 236"/>
                <a:gd name="T49" fmla="*/ 138 h 448"/>
                <a:gd name="T50" fmla="*/ 42 w 236"/>
                <a:gd name="T51" fmla="*/ 170 h 448"/>
                <a:gd name="T52" fmla="*/ 52 w 236"/>
                <a:gd name="T53" fmla="*/ 196 h 448"/>
                <a:gd name="T54" fmla="*/ 64 w 236"/>
                <a:gd name="T55" fmla="*/ 208 h 448"/>
                <a:gd name="T56" fmla="*/ 72 w 236"/>
                <a:gd name="T57" fmla="*/ 226 h 448"/>
                <a:gd name="T58" fmla="*/ 76 w 236"/>
                <a:gd name="T59" fmla="*/ 244 h 448"/>
                <a:gd name="T60" fmla="*/ 84 w 236"/>
                <a:gd name="T61" fmla="*/ 254 h 448"/>
                <a:gd name="T62" fmla="*/ 70 w 236"/>
                <a:gd name="T63" fmla="*/ 316 h 448"/>
                <a:gd name="T64" fmla="*/ 62 w 236"/>
                <a:gd name="T65" fmla="*/ 332 h 448"/>
                <a:gd name="T66" fmla="*/ 54 w 236"/>
                <a:gd name="T67" fmla="*/ 364 h 448"/>
                <a:gd name="T68" fmla="*/ 66 w 236"/>
                <a:gd name="T69" fmla="*/ 376 h 448"/>
                <a:gd name="T70" fmla="*/ 74 w 236"/>
                <a:gd name="T71" fmla="*/ 378 h 448"/>
                <a:gd name="T72" fmla="*/ 90 w 236"/>
                <a:gd name="T73" fmla="*/ 402 h 448"/>
                <a:gd name="T74" fmla="*/ 120 w 236"/>
                <a:gd name="T75" fmla="*/ 418 h 448"/>
                <a:gd name="T76" fmla="*/ 138 w 236"/>
                <a:gd name="T77" fmla="*/ 448 h 448"/>
                <a:gd name="T78" fmla="*/ 158 w 236"/>
                <a:gd name="T79" fmla="*/ 446 h 448"/>
                <a:gd name="T80" fmla="*/ 156 w 236"/>
                <a:gd name="T81" fmla="*/ 434 h 448"/>
                <a:gd name="T82" fmla="*/ 146 w 236"/>
                <a:gd name="T83" fmla="*/ 408 h 448"/>
                <a:gd name="T84" fmla="*/ 128 w 236"/>
                <a:gd name="T85" fmla="*/ 402 h 448"/>
                <a:gd name="T86" fmla="*/ 112 w 236"/>
                <a:gd name="T87" fmla="*/ 392 h 448"/>
                <a:gd name="T88" fmla="*/ 104 w 236"/>
                <a:gd name="T89" fmla="*/ 392 h 448"/>
                <a:gd name="T90" fmla="*/ 106 w 236"/>
                <a:gd name="T91" fmla="*/ 380 h 448"/>
                <a:gd name="T92" fmla="*/ 108 w 236"/>
                <a:gd name="T93" fmla="*/ 356 h 448"/>
                <a:gd name="T94" fmla="*/ 100 w 236"/>
                <a:gd name="T95" fmla="*/ 344 h 448"/>
                <a:gd name="T96" fmla="*/ 88 w 236"/>
                <a:gd name="T97" fmla="*/ 324 h 448"/>
                <a:gd name="T98" fmla="*/ 90 w 236"/>
                <a:gd name="T99" fmla="*/ 302 h 448"/>
                <a:gd name="T100" fmla="*/ 94 w 236"/>
                <a:gd name="T101" fmla="*/ 266 h 448"/>
                <a:gd name="T102" fmla="*/ 94 w 236"/>
                <a:gd name="T103" fmla="*/ 220 h 448"/>
                <a:gd name="T104" fmla="*/ 106 w 236"/>
                <a:gd name="T105" fmla="*/ 206 h 448"/>
                <a:gd name="T106" fmla="*/ 114 w 236"/>
                <a:gd name="T107" fmla="*/ 226 h 448"/>
                <a:gd name="T108" fmla="*/ 126 w 236"/>
                <a:gd name="T109" fmla="*/ 240 h 448"/>
                <a:gd name="T110" fmla="*/ 148 w 236"/>
                <a:gd name="T111" fmla="*/ 242 h 448"/>
                <a:gd name="T112" fmla="*/ 176 w 236"/>
                <a:gd name="T113" fmla="*/ 252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6" h="448">
                  <a:moveTo>
                    <a:pt x="174" y="240"/>
                  </a:moveTo>
                  <a:lnTo>
                    <a:pt x="174" y="240"/>
                  </a:lnTo>
                  <a:lnTo>
                    <a:pt x="174" y="236"/>
                  </a:lnTo>
                  <a:lnTo>
                    <a:pt x="170" y="232"/>
                  </a:lnTo>
                  <a:lnTo>
                    <a:pt x="160" y="224"/>
                  </a:lnTo>
                  <a:lnTo>
                    <a:pt x="160" y="224"/>
                  </a:lnTo>
                  <a:lnTo>
                    <a:pt x="156" y="220"/>
                  </a:lnTo>
                  <a:lnTo>
                    <a:pt x="156" y="212"/>
                  </a:lnTo>
                  <a:lnTo>
                    <a:pt x="158" y="196"/>
                  </a:lnTo>
                  <a:lnTo>
                    <a:pt x="158" y="196"/>
                  </a:lnTo>
                  <a:lnTo>
                    <a:pt x="158" y="190"/>
                  </a:lnTo>
                  <a:lnTo>
                    <a:pt x="162" y="186"/>
                  </a:lnTo>
                  <a:lnTo>
                    <a:pt x="168" y="180"/>
                  </a:lnTo>
                  <a:lnTo>
                    <a:pt x="168" y="180"/>
                  </a:lnTo>
                  <a:lnTo>
                    <a:pt x="176" y="176"/>
                  </a:lnTo>
                  <a:lnTo>
                    <a:pt x="184" y="176"/>
                  </a:lnTo>
                  <a:lnTo>
                    <a:pt x="184" y="176"/>
                  </a:lnTo>
                  <a:lnTo>
                    <a:pt x="194" y="174"/>
                  </a:lnTo>
                  <a:lnTo>
                    <a:pt x="208" y="172"/>
                  </a:lnTo>
                  <a:lnTo>
                    <a:pt x="208" y="172"/>
                  </a:lnTo>
                  <a:lnTo>
                    <a:pt x="212" y="172"/>
                  </a:lnTo>
                  <a:lnTo>
                    <a:pt x="216" y="172"/>
                  </a:lnTo>
                  <a:lnTo>
                    <a:pt x="218" y="176"/>
                  </a:lnTo>
                  <a:lnTo>
                    <a:pt x="220" y="180"/>
                  </a:lnTo>
                  <a:lnTo>
                    <a:pt x="222" y="184"/>
                  </a:lnTo>
                  <a:lnTo>
                    <a:pt x="222" y="184"/>
                  </a:lnTo>
                  <a:lnTo>
                    <a:pt x="226" y="188"/>
                  </a:lnTo>
                  <a:lnTo>
                    <a:pt x="234" y="190"/>
                  </a:lnTo>
                  <a:lnTo>
                    <a:pt x="234" y="190"/>
                  </a:lnTo>
                  <a:lnTo>
                    <a:pt x="236" y="180"/>
                  </a:lnTo>
                  <a:lnTo>
                    <a:pt x="236" y="174"/>
                  </a:lnTo>
                  <a:lnTo>
                    <a:pt x="234" y="164"/>
                  </a:lnTo>
                  <a:lnTo>
                    <a:pt x="234" y="164"/>
                  </a:lnTo>
                  <a:lnTo>
                    <a:pt x="226" y="144"/>
                  </a:lnTo>
                  <a:lnTo>
                    <a:pt x="226" y="144"/>
                  </a:lnTo>
                  <a:lnTo>
                    <a:pt x="224" y="136"/>
                  </a:lnTo>
                  <a:lnTo>
                    <a:pt x="220" y="130"/>
                  </a:lnTo>
                  <a:lnTo>
                    <a:pt x="216" y="126"/>
                  </a:lnTo>
                  <a:lnTo>
                    <a:pt x="216" y="126"/>
                  </a:lnTo>
                  <a:lnTo>
                    <a:pt x="208" y="122"/>
                  </a:lnTo>
                  <a:lnTo>
                    <a:pt x="200" y="118"/>
                  </a:lnTo>
                  <a:lnTo>
                    <a:pt x="200" y="118"/>
                  </a:lnTo>
                  <a:lnTo>
                    <a:pt x="196" y="116"/>
                  </a:lnTo>
                  <a:lnTo>
                    <a:pt x="196" y="110"/>
                  </a:lnTo>
                  <a:lnTo>
                    <a:pt x="198" y="100"/>
                  </a:lnTo>
                  <a:lnTo>
                    <a:pt x="198" y="100"/>
                  </a:lnTo>
                  <a:lnTo>
                    <a:pt x="198" y="90"/>
                  </a:lnTo>
                  <a:lnTo>
                    <a:pt x="196" y="84"/>
                  </a:lnTo>
                  <a:lnTo>
                    <a:pt x="196" y="84"/>
                  </a:lnTo>
                  <a:lnTo>
                    <a:pt x="192" y="80"/>
                  </a:lnTo>
                  <a:lnTo>
                    <a:pt x="188" y="78"/>
                  </a:lnTo>
                  <a:lnTo>
                    <a:pt x="180" y="74"/>
                  </a:lnTo>
                  <a:lnTo>
                    <a:pt x="180" y="74"/>
                  </a:lnTo>
                  <a:lnTo>
                    <a:pt x="174" y="72"/>
                  </a:lnTo>
                  <a:lnTo>
                    <a:pt x="168" y="68"/>
                  </a:lnTo>
                  <a:lnTo>
                    <a:pt x="168" y="68"/>
                  </a:lnTo>
                  <a:lnTo>
                    <a:pt x="164" y="70"/>
                  </a:lnTo>
                  <a:lnTo>
                    <a:pt x="158" y="72"/>
                  </a:lnTo>
                  <a:lnTo>
                    <a:pt x="146" y="80"/>
                  </a:lnTo>
                  <a:lnTo>
                    <a:pt x="146" y="80"/>
                  </a:lnTo>
                  <a:lnTo>
                    <a:pt x="140" y="80"/>
                  </a:lnTo>
                  <a:lnTo>
                    <a:pt x="136" y="80"/>
                  </a:lnTo>
                  <a:lnTo>
                    <a:pt x="132" y="74"/>
                  </a:lnTo>
                  <a:lnTo>
                    <a:pt x="132" y="74"/>
                  </a:lnTo>
                  <a:lnTo>
                    <a:pt x="128" y="74"/>
                  </a:lnTo>
                  <a:lnTo>
                    <a:pt x="126" y="74"/>
                  </a:lnTo>
                  <a:lnTo>
                    <a:pt x="122" y="78"/>
                  </a:lnTo>
                  <a:lnTo>
                    <a:pt x="122" y="78"/>
                  </a:lnTo>
                  <a:lnTo>
                    <a:pt x="120" y="84"/>
                  </a:lnTo>
                  <a:lnTo>
                    <a:pt x="114" y="90"/>
                  </a:lnTo>
                  <a:lnTo>
                    <a:pt x="114" y="90"/>
                  </a:lnTo>
                  <a:lnTo>
                    <a:pt x="112" y="92"/>
                  </a:lnTo>
                  <a:lnTo>
                    <a:pt x="110" y="90"/>
                  </a:lnTo>
                  <a:lnTo>
                    <a:pt x="110" y="86"/>
                  </a:lnTo>
                  <a:lnTo>
                    <a:pt x="108" y="82"/>
                  </a:lnTo>
                  <a:lnTo>
                    <a:pt x="108" y="82"/>
                  </a:lnTo>
                  <a:lnTo>
                    <a:pt x="106" y="80"/>
                  </a:lnTo>
                  <a:lnTo>
                    <a:pt x="106" y="76"/>
                  </a:lnTo>
                  <a:lnTo>
                    <a:pt x="110" y="68"/>
                  </a:lnTo>
                  <a:lnTo>
                    <a:pt x="110" y="68"/>
                  </a:lnTo>
                  <a:lnTo>
                    <a:pt x="110" y="62"/>
                  </a:lnTo>
                  <a:lnTo>
                    <a:pt x="108" y="54"/>
                  </a:lnTo>
                  <a:lnTo>
                    <a:pt x="106" y="46"/>
                  </a:lnTo>
                  <a:lnTo>
                    <a:pt x="102" y="38"/>
                  </a:lnTo>
                  <a:lnTo>
                    <a:pt x="102" y="38"/>
                  </a:lnTo>
                  <a:lnTo>
                    <a:pt x="96" y="34"/>
                  </a:lnTo>
                  <a:lnTo>
                    <a:pt x="90" y="32"/>
                  </a:lnTo>
                  <a:lnTo>
                    <a:pt x="90" y="32"/>
                  </a:lnTo>
                  <a:lnTo>
                    <a:pt x="82" y="32"/>
                  </a:lnTo>
                  <a:lnTo>
                    <a:pt x="80" y="26"/>
                  </a:lnTo>
                  <a:lnTo>
                    <a:pt x="80" y="26"/>
                  </a:lnTo>
                  <a:lnTo>
                    <a:pt x="78" y="20"/>
                  </a:lnTo>
                  <a:lnTo>
                    <a:pt x="78" y="16"/>
                  </a:lnTo>
                  <a:lnTo>
                    <a:pt x="78" y="10"/>
                  </a:lnTo>
                  <a:lnTo>
                    <a:pt x="78" y="6"/>
                  </a:lnTo>
                  <a:lnTo>
                    <a:pt x="78" y="6"/>
                  </a:lnTo>
                  <a:lnTo>
                    <a:pt x="74" y="2"/>
                  </a:lnTo>
                  <a:lnTo>
                    <a:pt x="70" y="0"/>
                  </a:lnTo>
                  <a:lnTo>
                    <a:pt x="70" y="0"/>
                  </a:lnTo>
                  <a:lnTo>
                    <a:pt x="70" y="2"/>
                  </a:lnTo>
                  <a:lnTo>
                    <a:pt x="70" y="2"/>
                  </a:lnTo>
                  <a:lnTo>
                    <a:pt x="66" y="4"/>
                  </a:lnTo>
                  <a:lnTo>
                    <a:pt x="60" y="6"/>
                  </a:lnTo>
                  <a:lnTo>
                    <a:pt x="50" y="6"/>
                  </a:lnTo>
                  <a:lnTo>
                    <a:pt x="50" y="6"/>
                  </a:lnTo>
                  <a:lnTo>
                    <a:pt x="48" y="8"/>
                  </a:lnTo>
                  <a:lnTo>
                    <a:pt x="50" y="14"/>
                  </a:lnTo>
                  <a:lnTo>
                    <a:pt x="48" y="18"/>
                  </a:lnTo>
                  <a:lnTo>
                    <a:pt x="46" y="20"/>
                  </a:lnTo>
                  <a:lnTo>
                    <a:pt x="44" y="20"/>
                  </a:lnTo>
                  <a:lnTo>
                    <a:pt x="44" y="20"/>
                  </a:lnTo>
                  <a:lnTo>
                    <a:pt x="34" y="22"/>
                  </a:lnTo>
                  <a:lnTo>
                    <a:pt x="26" y="22"/>
                  </a:lnTo>
                  <a:lnTo>
                    <a:pt x="20" y="22"/>
                  </a:lnTo>
                  <a:lnTo>
                    <a:pt x="16" y="22"/>
                  </a:lnTo>
                  <a:lnTo>
                    <a:pt x="16" y="22"/>
                  </a:lnTo>
                  <a:lnTo>
                    <a:pt x="10" y="28"/>
                  </a:lnTo>
                  <a:lnTo>
                    <a:pt x="4" y="30"/>
                  </a:lnTo>
                  <a:lnTo>
                    <a:pt x="4" y="30"/>
                  </a:lnTo>
                  <a:lnTo>
                    <a:pt x="2" y="34"/>
                  </a:lnTo>
                  <a:lnTo>
                    <a:pt x="0" y="38"/>
                  </a:lnTo>
                  <a:lnTo>
                    <a:pt x="0" y="48"/>
                  </a:lnTo>
                  <a:lnTo>
                    <a:pt x="0" y="48"/>
                  </a:lnTo>
                  <a:lnTo>
                    <a:pt x="0" y="58"/>
                  </a:lnTo>
                  <a:lnTo>
                    <a:pt x="2" y="64"/>
                  </a:lnTo>
                  <a:lnTo>
                    <a:pt x="4" y="66"/>
                  </a:lnTo>
                  <a:lnTo>
                    <a:pt x="4" y="66"/>
                  </a:lnTo>
                  <a:lnTo>
                    <a:pt x="8" y="76"/>
                  </a:lnTo>
                  <a:lnTo>
                    <a:pt x="12" y="80"/>
                  </a:lnTo>
                  <a:lnTo>
                    <a:pt x="16" y="82"/>
                  </a:lnTo>
                  <a:lnTo>
                    <a:pt x="16" y="82"/>
                  </a:lnTo>
                  <a:lnTo>
                    <a:pt x="24" y="86"/>
                  </a:lnTo>
                  <a:lnTo>
                    <a:pt x="30" y="88"/>
                  </a:lnTo>
                  <a:lnTo>
                    <a:pt x="30" y="88"/>
                  </a:lnTo>
                  <a:lnTo>
                    <a:pt x="34" y="94"/>
                  </a:lnTo>
                  <a:lnTo>
                    <a:pt x="36" y="96"/>
                  </a:lnTo>
                  <a:lnTo>
                    <a:pt x="36" y="100"/>
                  </a:lnTo>
                  <a:lnTo>
                    <a:pt x="36" y="100"/>
                  </a:lnTo>
                  <a:lnTo>
                    <a:pt x="36" y="106"/>
                  </a:lnTo>
                  <a:lnTo>
                    <a:pt x="38" y="108"/>
                  </a:lnTo>
                  <a:lnTo>
                    <a:pt x="42" y="108"/>
                  </a:lnTo>
                  <a:lnTo>
                    <a:pt x="42" y="108"/>
                  </a:lnTo>
                  <a:lnTo>
                    <a:pt x="46" y="110"/>
                  </a:lnTo>
                  <a:lnTo>
                    <a:pt x="48" y="112"/>
                  </a:lnTo>
                  <a:lnTo>
                    <a:pt x="50" y="116"/>
                  </a:lnTo>
                  <a:lnTo>
                    <a:pt x="52" y="120"/>
                  </a:lnTo>
                  <a:lnTo>
                    <a:pt x="52" y="120"/>
                  </a:lnTo>
                  <a:lnTo>
                    <a:pt x="52" y="130"/>
                  </a:lnTo>
                  <a:lnTo>
                    <a:pt x="52" y="138"/>
                  </a:lnTo>
                  <a:lnTo>
                    <a:pt x="52" y="138"/>
                  </a:lnTo>
                  <a:lnTo>
                    <a:pt x="48" y="144"/>
                  </a:lnTo>
                  <a:lnTo>
                    <a:pt x="44" y="148"/>
                  </a:lnTo>
                  <a:lnTo>
                    <a:pt x="44" y="152"/>
                  </a:lnTo>
                  <a:lnTo>
                    <a:pt x="44" y="152"/>
                  </a:lnTo>
                  <a:lnTo>
                    <a:pt x="42" y="164"/>
                  </a:lnTo>
                  <a:lnTo>
                    <a:pt x="42" y="170"/>
                  </a:lnTo>
                  <a:lnTo>
                    <a:pt x="44" y="176"/>
                  </a:lnTo>
                  <a:lnTo>
                    <a:pt x="44" y="176"/>
                  </a:lnTo>
                  <a:lnTo>
                    <a:pt x="46" y="178"/>
                  </a:lnTo>
                  <a:lnTo>
                    <a:pt x="48" y="182"/>
                  </a:lnTo>
                  <a:lnTo>
                    <a:pt x="52" y="188"/>
                  </a:lnTo>
                  <a:lnTo>
                    <a:pt x="52" y="196"/>
                  </a:lnTo>
                  <a:lnTo>
                    <a:pt x="52" y="196"/>
                  </a:lnTo>
                  <a:lnTo>
                    <a:pt x="56" y="200"/>
                  </a:lnTo>
                  <a:lnTo>
                    <a:pt x="58" y="202"/>
                  </a:lnTo>
                  <a:lnTo>
                    <a:pt x="62" y="206"/>
                  </a:lnTo>
                  <a:lnTo>
                    <a:pt x="64" y="208"/>
                  </a:lnTo>
                  <a:lnTo>
                    <a:pt x="64" y="208"/>
                  </a:lnTo>
                  <a:lnTo>
                    <a:pt x="66" y="212"/>
                  </a:lnTo>
                  <a:lnTo>
                    <a:pt x="68" y="214"/>
                  </a:lnTo>
                  <a:lnTo>
                    <a:pt x="72" y="218"/>
                  </a:lnTo>
                  <a:lnTo>
                    <a:pt x="74" y="222"/>
                  </a:lnTo>
                  <a:lnTo>
                    <a:pt x="74" y="222"/>
                  </a:lnTo>
                  <a:lnTo>
                    <a:pt x="72" y="226"/>
                  </a:lnTo>
                  <a:lnTo>
                    <a:pt x="72" y="228"/>
                  </a:lnTo>
                  <a:lnTo>
                    <a:pt x="70" y="230"/>
                  </a:lnTo>
                  <a:lnTo>
                    <a:pt x="70" y="234"/>
                  </a:lnTo>
                  <a:lnTo>
                    <a:pt x="70" y="234"/>
                  </a:lnTo>
                  <a:lnTo>
                    <a:pt x="72" y="242"/>
                  </a:lnTo>
                  <a:lnTo>
                    <a:pt x="76" y="244"/>
                  </a:lnTo>
                  <a:lnTo>
                    <a:pt x="80" y="246"/>
                  </a:lnTo>
                  <a:lnTo>
                    <a:pt x="80" y="246"/>
                  </a:lnTo>
                  <a:lnTo>
                    <a:pt x="82" y="246"/>
                  </a:lnTo>
                  <a:lnTo>
                    <a:pt x="84" y="248"/>
                  </a:lnTo>
                  <a:lnTo>
                    <a:pt x="84" y="254"/>
                  </a:lnTo>
                  <a:lnTo>
                    <a:pt x="84" y="254"/>
                  </a:lnTo>
                  <a:lnTo>
                    <a:pt x="82" y="278"/>
                  </a:lnTo>
                  <a:lnTo>
                    <a:pt x="80" y="292"/>
                  </a:lnTo>
                  <a:lnTo>
                    <a:pt x="78" y="300"/>
                  </a:lnTo>
                  <a:lnTo>
                    <a:pt x="78" y="300"/>
                  </a:lnTo>
                  <a:lnTo>
                    <a:pt x="74" y="312"/>
                  </a:lnTo>
                  <a:lnTo>
                    <a:pt x="70" y="316"/>
                  </a:lnTo>
                  <a:lnTo>
                    <a:pt x="64" y="320"/>
                  </a:lnTo>
                  <a:lnTo>
                    <a:pt x="64" y="320"/>
                  </a:lnTo>
                  <a:lnTo>
                    <a:pt x="64" y="324"/>
                  </a:lnTo>
                  <a:lnTo>
                    <a:pt x="64" y="326"/>
                  </a:lnTo>
                  <a:lnTo>
                    <a:pt x="62" y="332"/>
                  </a:lnTo>
                  <a:lnTo>
                    <a:pt x="62" y="332"/>
                  </a:lnTo>
                  <a:lnTo>
                    <a:pt x="62" y="338"/>
                  </a:lnTo>
                  <a:lnTo>
                    <a:pt x="58" y="342"/>
                  </a:lnTo>
                  <a:lnTo>
                    <a:pt x="54" y="348"/>
                  </a:lnTo>
                  <a:lnTo>
                    <a:pt x="54" y="348"/>
                  </a:lnTo>
                  <a:lnTo>
                    <a:pt x="54" y="354"/>
                  </a:lnTo>
                  <a:lnTo>
                    <a:pt x="54" y="364"/>
                  </a:lnTo>
                  <a:lnTo>
                    <a:pt x="58" y="382"/>
                  </a:lnTo>
                  <a:lnTo>
                    <a:pt x="58" y="382"/>
                  </a:lnTo>
                  <a:lnTo>
                    <a:pt x="60" y="386"/>
                  </a:lnTo>
                  <a:lnTo>
                    <a:pt x="64" y="388"/>
                  </a:lnTo>
                  <a:lnTo>
                    <a:pt x="66" y="384"/>
                  </a:lnTo>
                  <a:lnTo>
                    <a:pt x="66" y="376"/>
                  </a:lnTo>
                  <a:lnTo>
                    <a:pt x="66" y="376"/>
                  </a:lnTo>
                  <a:lnTo>
                    <a:pt x="68" y="370"/>
                  </a:lnTo>
                  <a:lnTo>
                    <a:pt x="68" y="370"/>
                  </a:lnTo>
                  <a:lnTo>
                    <a:pt x="70" y="370"/>
                  </a:lnTo>
                  <a:lnTo>
                    <a:pt x="74" y="374"/>
                  </a:lnTo>
                  <a:lnTo>
                    <a:pt x="74" y="378"/>
                  </a:lnTo>
                  <a:lnTo>
                    <a:pt x="74" y="378"/>
                  </a:lnTo>
                  <a:lnTo>
                    <a:pt x="76" y="384"/>
                  </a:lnTo>
                  <a:lnTo>
                    <a:pt x="80" y="390"/>
                  </a:lnTo>
                  <a:lnTo>
                    <a:pt x="80" y="390"/>
                  </a:lnTo>
                  <a:lnTo>
                    <a:pt x="90" y="402"/>
                  </a:lnTo>
                  <a:lnTo>
                    <a:pt x="90" y="402"/>
                  </a:lnTo>
                  <a:lnTo>
                    <a:pt x="100" y="418"/>
                  </a:lnTo>
                  <a:lnTo>
                    <a:pt x="100" y="418"/>
                  </a:lnTo>
                  <a:lnTo>
                    <a:pt x="108" y="416"/>
                  </a:lnTo>
                  <a:lnTo>
                    <a:pt x="114" y="416"/>
                  </a:lnTo>
                  <a:lnTo>
                    <a:pt x="114" y="416"/>
                  </a:lnTo>
                  <a:lnTo>
                    <a:pt x="120" y="418"/>
                  </a:lnTo>
                  <a:lnTo>
                    <a:pt x="126" y="422"/>
                  </a:lnTo>
                  <a:lnTo>
                    <a:pt x="130" y="428"/>
                  </a:lnTo>
                  <a:lnTo>
                    <a:pt x="132" y="434"/>
                  </a:lnTo>
                  <a:lnTo>
                    <a:pt x="132" y="434"/>
                  </a:lnTo>
                  <a:lnTo>
                    <a:pt x="136" y="444"/>
                  </a:lnTo>
                  <a:lnTo>
                    <a:pt x="138" y="448"/>
                  </a:lnTo>
                  <a:lnTo>
                    <a:pt x="140" y="448"/>
                  </a:lnTo>
                  <a:lnTo>
                    <a:pt x="144" y="448"/>
                  </a:lnTo>
                  <a:lnTo>
                    <a:pt x="144" y="448"/>
                  </a:lnTo>
                  <a:lnTo>
                    <a:pt x="148" y="446"/>
                  </a:lnTo>
                  <a:lnTo>
                    <a:pt x="152" y="446"/>
                  </a:lnTo>
                  <a:lnTo>
                    <a:pt x="158" y="446"/>
                  </a:lnTo>
                  <a:lnTo>
                    <a:pt x="158" y="446"/>
                  </a:lnTo>
                  <a:lnTo>
                    <a:pt x="168" y="446"/>
                  </a:lnTo>
                  <a:lnTo>
                    <a:pt x="168" y="446"/>
                  </a:lnTo>
                  <a:lnTo>
                    <a:pt x="160" y="440"/>
                  </a:lnTo>
                  <a:lnTo>
                    <a:pt x="160" y="440"/>
                  </a:lnTo>
                  <a:lnTo>
                    <a:pt x="156" y="434"/>
                  </a:lnTo>
                  <a:lnTo>
                    <a:pt x="154" y="428"/>
                  </a:lnTo>
                  <a:lnTo>
                    <a:pt x="154" y="418"/>
                  </a:lnTo>
                  <a:lnTo>
                    <a:pt x="154" y="418"/>
                  </a:lnTo>
                  <a:lnTo>
                    <a:pt x="154" y="412"/>
                  </a:lnTo>
                  <a:lnTo>
                    <a:pt x="150" y="410"/>
                  </a:lnTo>
                  <a:lnTo>
                    <a:pt x="146" y="408"/>
                  </a:lnTo>
                  <a:lnTo>
                    <a:pt x="142" y="406"/>
                  </a:lnTo>
                  <a:lnTo>
                    <a:pt x="142" y="406"/>
                  </a:lnTo>
                  <a:lnTo>
                    <a:pt x="134" y="406"/>
                  </a:lnTo>
                  <a:lnTo>
                    <a:pt x="132" y="404"/>
                  </a:lnTo>
                  <a:lnTo>
                    <a:pt x="128" y="402"/>
                  </a:lnTo>
                  <a:lnTo>
                    <a:pt x="128" y="402"/>
                  </a:lnTo>
                  <a:lnTo>
                    <a:pt x="122" y="396"/>
                  </a:lnTo>
                  <a:lnTo>
                    <a:pt x="116" y="388"/>
                  </a:lnTo>
                  <a:lnTo>
                    <a:pt x="116" y="388"/>
                  </a:lnTo>
                  <a:lnTo>
                    <a:pt x="114" y="386"/>
                  </a:lnTo>
                  <a:lnTo>
                    <a:pt x="112" y="388"/>
                  </a:lnTo>
                  <a:lnTo>
                    <a:pt x="112" y="392"/>
                  </a:lnTo>
                  <a:lnTo>
                    <a:pt x="112" y="392"/>
                  </a:lnTo>
                  <a:lnTo>
                    <a:pt x="110" y="396"/>
                  </a:lnTo>
                  <a:lnTo>
                    <a:pt x="110" y="398"/>
                  </a:lnTo>
                  <a:lnTo>
                    <a:pt x="108" y="398"/>
                  </a:lnTo>
                  <a:lnTo>
                    <a:pt x="108" y="398"/>
                  </a:lnTo>
                  <a:lnTo>
                    <a:pt x="104" y="392"/>
                  </a:lnTo>
                  <a:lnTo>
                    <a:pt x="100" y="384"/>
                  </a:lnTo>
                  <a:lnTo>
                    <a:pt x="100" y="384"/>
                  </a:lnTo>
                  <a:lnTo>
                    <a:pt x="102" y="378"/>
                  </a:lnTo>
                  <a:lnTo>
                    <a:pt x="104" y="378"/>
                  </a:lnTo>
                  <a:lnTo>
                    <a:pt x="106" y="380"/>
                  </a:lnTo>
                  <a:lnTo>
                    <a:pt x="106" y="380"/>
                  </a:lnTo>
                  <a:lnTo>
                    <a:pt x="110" y="382"/>
                  </a:lnTo>
                  <a:lnTo>
                    <a:pt x="110" y="382"/>
                  </a:lnTo>
                  <a:lnTo>
                    <a:pt x="112" y="376"/>
                  </a:lnTo>
                  <a:lnTo>
                    <a:pt x="112" y="376"/>
                  </a:lnTo>
                  <a:lnTo>
                    <a:pt x="108" y="356"/>
                  </a:lnTo>
                  <a:lnTo>
                    <a:pt x="108" y="356"/>
                  </a:lnTo>
                  <a:lnTo>
                    <a:pt x="106" y="354"/>
                  </a:lnTo>
                  <a:lnTo>
                    <a:pt x="106" y="352"/>
                  </a:lnTo>
                  <a:lnTo>
                    <a:pt x="104" y="352"/>
                  </a:lnTo>
                  <a:lnTo>
                    <a:pt x="104" y="350"/>
                  </a:lnTo>
                  <a:lnTo>
                    <a:pt x="104" y="350"/>
                  </a:lnTo>
                  <a:lnTo>
                    <a:pt x="100" y="344"/>
                  </a:lnTo>
                  <a:lnTo>
                    <a:pt x="94" y="336"/>
                  </a:lnTo>
                  <a:lnTo>
                    <a:pt x="94" y="336"/>
                  </a:lnTo>
                  <a:lnTo>
                    <a:pt x="90" y="334"/>
                  </a:lnTo>
                  <a:lnTo>
                    <a:pt x="88" y="330"/>
                  </a:lnTo>
                  <a:lnTo>
                    <a:pt x="88" y="330"/>
                  </a:lnTo>
                  <a:lnTo>
                    <a:pt x="88" y="324"/>
                  </a:lnTo>
                  <a:lnTo>
                    <a:pt x="86" y="318"/>
                  </a:lnTo>
                  <a:lnTo>
                    <a:pt x="86" y="318"/>
                  </a:lnTo>
                  <a:lnTo>
                    <a:pt x="84" y="314"/>
                  </a:lnTo>
                  <a:lnTo>
                    <a:pt x="86" y="308"/>
                  </a:lnTo>
                  <a:lnTo>
                    <a:pt x="86" y="308"/>
                  </a:lnTo>
                  <a:lnTo>
                    <a:pt x="90" y="302"/>
                  </a:lnTo>
                  <a:lnTo>
                    <a:pt x="90" y="292"/>
                  </a:lnTo>
                  <a:lnTo>
                    <a:pt x="90" y="278"/>
                  </a:lnTo>
                  <a:lnTo>
                    <a:pt x="90" y="278"/>
                  </a:lnTo>
                  <a:lnTo>
                    <a:pt x="90" y="272"/>
                  </a:lnTo>
                  <a:lnTo>
                    <a:pt x="94" y="266"/>
                  </a:lnTo>
                  <a:lnTo>
                    <a:pt x="94" y="266"/>
                  </a:lnTo>
                  <a:lnTo>
                    <a:pt x="96" y="260"/>
                  </a:lnTo>
                  <a:lnTo>
                    <a:pt x="98" y="250"/>
                  </a:lnTo>
                  <a:lnTo>
                    <a:pt x="98" y="234"/>
                  </a:lnTo>
                  <a:lnTo>
                    <a:pt x="98" y="234"/>
                  </a:lnTo>
                  <a:lnTo>
                    <a:pt x="96" y="228"/>
                  </a:lnTo>
                  <a:lnTo>
                    <a:pt x="94" y="220"/>
                  </a:lnTo>
                  <a:lnTo>
                    <a:pt x="94" y="220"/>
                  </a:lnTo>
                  <a:lnTo>
                    <a:pt x="92" y="216"/>
                  </a:lnTo>
                  <a:lnTo>
                    <a:pt x="94" y="212"/>
                  </a:lnTo>
                  <a:lnTo>
                    <a:pt x="102" y="206"/>
                  </a:lnTo>
                  <a:lnTo>
                    <a:pt x="102" y="206"/>
                  </a:lnTo>
                  <a:lnTo>
                    <a:pt x="106" y="206"/>
                  </a:lnTo>
                  <a:lnTo>
                    <a:pt x="108" y="206"/>
                  </a:lnTo>
                  <a:lnTo>
                    <a:pt x="114" y="212"/>
                  </a:lnTo>
                  <a:lnTo>
                    <a:pt x="114" y="212"/>
                  </a:lnTo>
                  <a:lnTo>
                    <a:pt x="116" y="216"/>
                  </a:lnTo>
                  <a:lnTo>
                    <a:pt x="116" y="218"/>
                  </a:lnTo>
                  <a:lnTo>
                    <a:pt x="114" y="226"/>
                  </a:lnTo>
                  <a:lnTo>
                    <a:pt x="114" y="226"/>
                  </a:lnTo>
                  <a:lnTo>
                    <a:pt x="114" y="234"/>
                  </a:lnTo>
                  <a:lnTo>
                    <a:pt x="118" y="240"/>
                  </a:lnTo>
                  <a:lnTo>
                    <a:pt x="118" y="240"/>
                  </a:lnTo>
                  <a:lnTo>
                    <a:pt x="122" y="242"/>
                  </a:lnTo>
                  <a:lnTo>
                    <a:pt x="126" y="240"/>
                  </a:lnTo>
                  <a:lnTo>
                    <a:pt x="136" y="236"/>
                  </a:lnTo>
                  <a:lnTo>
                    <a:pt x="136" y="236"/>
                  </a:lnTo>
                  <a:lnTo>
                    <a:pt x="140" y="236"/>
                  </a:lnTo>
                  <a:lnTo>
                    <a:pt x="142" y="236"/>
                  </a:lnTo>
                  <a:lnTo>
                    <a:pt x="148" y="242"/>
                  </a:lnTo>
                  <a:lnTo>
                    <a:pt x="148" y="242"/>
                  </a:lnTo>
                  <a:lnTo>
                    <a:pt x="154" y="246"/>
                  </a:lnTo>
                  <a:lnTo>
                    <a:pt x="160" y="252"/>
                  </a:lnTo>
                  <a:lnTo>
                    <a:pt x="170" y="264"/>
                  </a:lnTo>
                  <a:lnTo>
                    <a:pt x="170" y="264"/>
                  </a:lnTo>
                  <a:lnTo>
                    <a:pt x="174" y="260"/>
                  </a:lnTo>
                  <a:lnTo>
                    <a:pt x="176" y="252"/>
                  </a:lnTo>
                  <a:lnTo>
                    <a:pt x="174" y="240"/>
                  </a:lnTo>
                  <a:lnTo>
                    <a:pt x="174" y="24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61" name="Freeform 363">
              <a:extLst>
                <a:ext uri="{FF2B5EF4-FFF2-40B4-BE49-F238E27FC236}">
                  <a16:creationId xmlns:a16="http://schemas.microsoft.com/office/drawing/2014/main" id="{2FBC2E2C-D442-4E64-A0A2-0F5B7938938D}"/>
                </a:ext>
              </a:extLst>
            </p:cNvPr>
            <p:cNvSpPr>
              <a:spLocks/>
            </p:cNvSpPr>
            <p:nvPr/>
          </p:nvSpPr>
          <p:spPr bwMode="auto">
            <a:xfrm>
              <a:off x="7814798" y="3088947"/>
              <a:ext cx="189769" cy="250811"/>
            </a:xfrm>
            <a:custGeom>
              <a:avLst/>
              <a:gdLst>
                <a:gd name="T0" fmla="*/ 30 w 126"/>
                <a:gd name="T1" fmla="*/ 6 h 182"/>
                <a:gd name="T2" fmla="*/ 18 w 126"/>
                <a:gd name="T3" fmla="*/ 4 h 182"/>
                <a:gd name="T4" fmla="*/ 12 w 126"/>
                <a:gd name="T5" fmla="*/ 20 h 182"/>
                <a:gd name="T6" fmla="*/ 14 w 126"/>
                <a:gd name="T7" fmla="*/ 30 h 182"/>
                <a:gd name="T8" fmla="*/ 4 w 126"/>
                <a:gd name="T9" fmla="*/ 34 h 182"/>
                <a:gd name="T10" fmla="*/ 4 w 126"/>
                <a:gd name="T11" fmla="*/ 40 h 182"/>
                <a:gd name="T12" fmla="*/ 12 w 126"/>
                <a:gd name="T13" fmla="*/ 52 h 182"/>
                <a:gd name="T14" fmla="*/ 14 w 126"/>
                <a:gd name="T15" fmla="*/ 66 h 182"/>
                <a:gd name="T16" fmla="*/ 12 w 126"/>
                <a:gd name="T17" fmla="*/ 72 h 182"/>
                <a:gd name="T18" fmla="*/ 12 w 126"/>
                <a:gd name="T19" fmla="*/ 78 h 182"/>
                <a:gd name="T20" fmla="*/ 12 w 126"/>
                <a:gd name="T21" fmla="*/ 86 h 182"/>
                <a:gd name="T22" fmla="*/ 0 w 126"/>
                <a:gd name="T23" fmla="*/ 82 h 182"/>
                <a:gd name="T24" fmla="*/ 4 w 126"/>
                <a:gd name="T25" fmla="*/ 94 h 182"/>
                <a:gd name="T26" fmla="*/ 16 w 126"/>
                <a:gd name="T27" fmla="*/ 114 h 182"/>
                <a:gd name="T28" fmla="*/ 28 w 126"/>
                <a:gd name="T29" fmla="*/ 132 h 182"/>
                <a:gd name="T30" fmla="*/ 36 w 126"/>
                <a:gd name="T31" fmla="*/ 138 h 182"/>
                <a:gd name="T32" fmla="*/ 38 w 126"/>
                <a:gd name="T33" fmla="*/ 154 h 182"/>
                <a:gd name="T34" fmla="*/ 44 w 126"/>
                <a:gd name="T35" fmla="*/ 160 h 182"/>
                <a:gd name="T36" fmla="*/ 54 w 126"/>
                <a:gd name="T37" fmla="*/ 160 h 182"/>
                <a:gd name="T38" fmla="*/ 58 w 126"/>
                <a:gd name="T39" fmla="*/ 152 h 182"/>
                <a:gd name="T40" fmla="*/ 66 w 126"/>
                <a:gd name="T41" fmla="*/ 152 h 182"/>
                <a:gd name="T42" fmla="*/ 70 w 126"/>
                <a:gd name="T43" fmla="*/ 152 h 182"/>
                <a:gd name="T44" fmla="*/ 76 w 126"/>
                <a:gd name="T45" fmla="*/ 160 h 182"/>
                <a:gd name="T46" fmla="*/ 84 w 126"/>
                <a:gd name="T47" fmla="*/ 168 h 182"/>
                <a:gd name="T48" fmla="*/ 88 w 126"/>
                <a:gd name="T49" fmla="*/ 162 h 182"/>
                <a:gd name="T50" fmla="*/ 80 w 126"/>
                <a:gd name="T51" fmla="*/ 154 h 182"/>
                <a:gd name="T52" fmla="*/ 82 w 126"/>
                <a:gd name="T53" fmla="*/ 152 h 182"/>
                <a:gd name="T54" fmla="*/ 90 w 126"/>
                <a:gd name="T55" fmla="*/ 156 h 182"/>
                <a:gd name="T56" fmla="*/ 98 w 126"/>
                <a:gd name="T57" fmla="*/ 164 h 182"/>
                <a:gd name="T58" fmla="*/ 92 w 126"/>
                <a:gd name="T59" fmla="*/ 168 h 182"/>
                <a:gd name="T60" fmla="*/ 106 w 126"/>
                <a:gd name="T61" fmla="*/ 176 h 182"/>
                <a:gd name="T62" fmla="*/ 120 w 126"/>
                <a:gd name="T63" fmla="*/ 182 h 182"/>
                <a:gd name="T64" fmla="*/ 126 w 126"/>
                <a:gd name="T65" fmla="*/ 176 h 182"/>
                <a:gd name="T66" fmla="*/ 122 w 126"/>
                <a:gd name="T67" fmla="*/ 164 h 182"/>
                <a:gd name="T68" fmla="*/ 122 w 126"/>
                <a:gd name="T69" fmla="*/ 156 h 182"/>
                <a:gd name="T70" fmla="*/ 112 w 126"/>
                <a:gd name="T71" fmla="*/ 156 h 182"/>
                <a:gd name="T72" fmla="*/ 110 w 126"/>
                <a:gd name="T73" fmla="*/ 154 h 182"/>
                <a:gd name="T74" fmla="*/ 114 w 126"/>
                <a:gd name="T75" fmla="*/ 146 h 182"/>
                <a:gd name="T76" fmla="*/ 106 w 126"/>
                <a:gd name="T77" fmla="*/ 144 h 182"/>
                <a:gd name="T78" fmla="*/ 102 w 126"/>
                <a:gd name="T79" fmla="*/ 144 h 182"/>
                <a:gd name="T80" fmla="*/ 96 w 126"/>
                <a:gd name="T81" fmla="*/ 144 h 182"/>
                <a:gd name="T82" fmla="*/ 94 w 126"/>
                <a:gd name="T83" fmla="*/ 146 h 182"/>
                <a:gd name="T84" fmla="*/ 88 w 126"/>
                <a:gd name="T85" fmla="*/ 140 h 182"/>
                <a:gd name="T86" fmla="*/ 78 w 126"/>
                <a:gd name="T87" fmla="*/ 138 h 182"/>
                <a:gd name="T88" fmla="*/ 68 w 126"/>
                <a:gd name="T89" fmla="*/ 142 h 182"/>
                <a:gd name="T90" fmla="*/ 60 w 126"/>
                <a:gd name="T91" fmla="*/ 136 h 182"/>
                <a:gd name="T92" fmla="*/ 56 w 126"/>
                <a:gd name="T93" fmla="*/ 108 h 182"/>
                <a:gd name="T94" fmla="*/ 54 w 126"/>
                <a:gd name="T95" fmla="*/ 96 h 182"/>
                <a:gd name="T96" fmla="*/ 62 w 126"/>
                <a:gd name="T97" fmla="*/ 86 h 182"/>
                <a:gd name="T98" fmla="*/ 66 w 126"/>
                <a:gd name="T99" fmla="*/ 76 h 182"/>
                <a:gd name="T100" fmla="*/ 62 w 126"/>
                <a:gd name="T101" fmla="*/ 60 h 182"/>
                <a:gd name="T102" fmla="*/ 62 w 126"/>
                <a:gd name="T103" fmla="*/ 48 h 182"/>
                <a:gd name="T104" fmla="*/ 62 w 126"/>
                <a:gd name="T105" fmla="*/ 28 h 182"/>
                <a:gd name="T106" fmla="*/ 54 w 126"/>
                <a:gd name="T107" fmla="*/ 14 h 182"/>
                <a:gd name="T108" fmla="*/ 52 w 126"/>
                <a:gd name="T109" fmla="*/ 2 h 182"/>
                <a:gd name="T110" fmla="*/ 48 w 126"/>
                <a:gd name="T111" fmla="*/ 2 h 182"/>
                <a:gd name="T112" fmla="*/ 42 w 126"/>
                <a:gd name="T113" fmla="*/ 1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6" h="182">
                  <a:moveTo>
                    <a:pt x="36" y="10"/>
                  </a:moveTo>
                  <a:lnTo>
                    <a:pt x="36" y="10"/>
                  </a:lnTo>
                  <a:lnTo>
                    <a:pt x="30" y="6"/>
                  </a:lnTo>
                  <a:lnTo>
                    <a:pt x="24" y="4"/>
                  </a:lnTo>
                  <a:lnTo>
                    <a:pt x="20" y="4"/>
                  </a:lnTo>
                  <a:lnTo>
                    <a:pt x="18" y="4"/>
                  </a:lnTo>
                  <a:lnTo>
                    <a:pt x="18" y="4"/>
                  </a:lnTo>
                  <a:lnTo>
                    <a:pt x="14" y="12"/>
                  </a:lnTo>
                  <a:lnTo>
                    <a:pt x="12" y="20"/>
                  </a:lnTo>
                  <a:lnTo>
                    <a:pt x="12" y="20"/>
                  </a:lnTo>
                  <a:lnTo>
                    <a:pt x="14" y="26"/>
                  </a:lnTo>
                  <a:lnTo>
                    <a:pt x="14" y="30"/>
                  </a:lnTo>
                  <a:lnTo>
                    <a:pt x="10" y="32"/>
                  </a:lnTo>
                  <a:lnTo>
                    <a:pt x="10" y="32"/>
                  </a:lnTo>
                  <a:lnTo>
                    <a:pt x="4" y="34"/>
                  </a:lnTo>
                  <a:lnTo>
                    <a:pt x="2" y="36"/>
                  </a:lnTo>
                  <a:lnTo>
                    <a:pt x="2" y="38"/>
                  </a:lnTo>
                  <a:lnTo>
                    <a:pt x="4" y="40"/>
                  </a:lnTo>
                  <a:lnTo>
                    <a:pt x="4" y="40"/>
                  </a:lnTo>
                  <a:lnTo>
                    <a:pt x="8" y="48"/>
                  </a:lnTo>
                  <a:lnTo>
                    <a:pt x="12" y="52"/>
                  </a:lnTo>
                  <a:lnTo>
                    <a:pt x="12" y="58"/>
                  </a:lnTo>
                  <a:lnTo>
                    <a:pt x="12" y="58"/>
                  </a:lnTo>
                  <a:lnTo>
                    <a:pt x="14" y="66"/>
                  </a:lnTo>
                  <a:lnTo>
                    <a:pt x="14" y="70"/>
                  </a:lnTo>
                  <a:lnTo>
                    <a:pt x="12" y="72"/>
                  </a:lnTo>
                  <a:lnTo>
                    <a:pt x="12" y="72"/>
                  </a:lnTo>
                  <a:lnTo>
                    <a:pt x="8" y="74"/>
                  </a:lnTo>
                  <a:lnTo>
                    <a:pt x="12" y="78"/>
                  </a:lnTo>
                  <a:lnTo>
                    <a:pt x="12" y="78"/>
                  </a:lnTo>
                  <a:lnTo>
                    <a:pt x="16" y="84"/>
                  </a:lnTo>
                  <a:lnTo>
                    <a:pt x="14" y="86"/>
                  </a:lnTo>
                  <a:lnTo>
                    <a:pt x="12" y="86"/>
                  </a:lnTo>
                  <a:lnTo>
                    <a:pt x="12" y="86"/>
                  </a:lnTo>
                  <a:lnTo>
                    <a:pt x="2" y="82"/>
                  </a:lnTo>
                  <a:lnTo>
                    <a:pt x="0" y="82"/>
                  </a:lnTo>
                  <a:lnTo>
                    <a:pt x="0" y="86"/>
                  </a:lnTo>
                  <a:lnTo>
                    <a:pt x="0" y="86"/>
                  </a:lnTo>
                  <a:lnTo>
                    <a:pt x="4" y="94"/>
                  </a:lnTo>
                  <a:lnTo>
                    <a:pt x="8" y="102"/>
                  </a:lnTo>
                  <a:lnTo>
                    <a:pt x="16" y="114"/>
                  </a:lnTo>
                  <a:lnTo>
                    <a:pt x="16" y="114"/>
                  </a:lnTo>
                  <a:lnTo>
                    <a:pt x="20" y="124"/>
                  </a:lnTo>
                  <a:lnTo>
                    <a:pt x="24" y="130"/>
                  </a:lnTo>
                  <a:lnTo>
                    <a:pt x="28" y="132"/>
                  </a:lnTo>
                  <a:lnTo>
                    <a:pt x="28" y="132"/>
                  </a:lnTo>
                  <a:lnTo>
                    <a:pt x="34" y="136"/>
                  </a:lnTo>
                  <a:lnTo>
                    <a:pt x="36" y="138"/>
                  </a:lnTo>
                  <a:lnTo>
                    <a:pt x="36" y="144"/>
                  </a:lnTo>
                  <a:lnTo>
                    <a:pt x="36" y="144"/>
                  </a:lnTo>
                  <a:lnTo>
                    <a:pt x="38" y="154"/>
                  </a:lnTo>
                  <a:lnTo>
                    <a:pt x="40" y="158"/>
                  </a:lnTo>
                  <a:lnTo>
                    <a:pt x="44" y="160"/>
                  </a:lnTo>
                  <a:lnTo>
                    <a:pt x="44" y="160"/>
                  </a:lnTo>
                  <a:lnTo>
                    <a:pt x="50" y="162"/>
                  </a:lnTo>
                  <a:lnTo>
                    <a:pt x="52" y="162"/>
                  </a:lnTo>
                  <a:lnTo>
                    <a:pt x="54" y="160"/>
                  </a:lnTo>
                  <a:lnTo>
                    <a:pt x="54" y="160"/>
                  </a:lnTo>
                  <a:lnTo>
                    <a:pt x="56" y="154"/>
                  </a:lnTo>
                  <a:lnTo>
                    <a:pt x="58" y="152"/>
                  </a:lnTo>
                  <a:lnTo>
                    <a:pt x="62" y="152"/>
                  </a:lnTo>
                  <a:lnTo>
                    <a:pt x="62" y="152"/>
                  </a:lnTo>
                  <a:lnTo>
                    <a:pt x="66" y="152"/>
                  </a:lnTo>
                  <a:lnTo>
                    <a:pt x="66" y="152"/>
                  </a:lnTo>
                  <a:lnTo>
                    <a:pt x="68" y="150"/>
                  </a:lnTo>
                  <a:lnTo>
                    <a:pt x="70" y="152"/>
                  </a:lnTo>
                  <a:lnTo>
                    <a:pt x="70" y="152"/>
                  </a:lnTo>
                  <a:lnTo>
                    <a:pt x="74" y="158"/>
                  </a:lnTo>
                  <a:lnTo>
                    <a:pt x="76" y="160"/>
                  </a:lnTo>
                  <a:lnTo>
                    <a:pt x="76" y="160"/>
                  </a:lnTo>
                  <a:lnTo>
                    <a:pt x="82" y="166"/>
                  </a:lnTo>
                  <a:lnTo>
                    <a:pt x="84" y="168"/>
                  </a:lnTo>
                  <a:lnTo>
                    <a:pt x="86" y="166"/>
                  </a:lnTo>
                  <a:lnTo>
                    <a:pt x="86" y="166"/>
                  </a:lnTo>
                  <a:lnTo>
                    <a:pt x="88" y="162"/>
                  </a:lnTo>
                  <a:lnTo>
                    <a:pt x="84" y="160"/>
                  </a:lnTo>
                  <a:lnTo>
                    <a:pt x="84" y="160"/>
                  </a:lnTo>
                  <a:lnTo>
                    <a:pt x="80" y="154"/>
                  </a:lnTo>
                  <a:lnTo>
                    <a:pt x="80" y="152"/>
                  </a:lnTo>
                  <a:lnTo>
                    <a:pt x="82" y="152"/>
                  </a:lnTo>
                  <a:lnTo>
                    <a:pt x="82" y="152"/>
                  </a:lnTo>
                  <a:lnTo>
                    <a:pt x="86" y="154"/>
                  </a:lnTo>
                  <a:lnTo>
                    <a:pt x="90" y="156"/>
                  </a:lnTo>
                  <a:lnTo>
                    <a:pt x="90" y="156"/>
                  </a:lnTo>
                  <a:lnTo>
                    <a:pt x="98" y="160"/>
                  </a:lnTo>
                  <a:lnTo>
                    <a:pt x="98" y="162"/>
                  </a:lnTo>
                  <a:lnTo>
                    <a:pt x="98" y="164"/>
                  </a:lnTo>
                  <a:lnTo>
                    <a:pt x="98" y="164"/>
                  </a:lnTo>
                  <a:lnTo>
                    <a:pt x="94" y="166"/>
                  </a:lnTo>
                  <a:lnTo>
                    <a:pt x="92" y="168"/>
                  </a:lnTo>
                  <a:lnTo>
                    <a:pt x="96" y="170"/>
                  </a:lnTo>
                  <a:lnTo>
                    <a:pt x="96" y="170"/>
                  </a:lnTo>
                  <a:lnTo>
                    <a:pt x="106" y="176"/>
                  </a:lnTo>
                  <a:lnTo>
                    <a:pt x="112" y="180"/>
                  </a:lnTo>
                  <a:lnTo>
                    <a:pt x="112" y="180"/>
                  </a:lnTo>
                  <a:lnTo>
                    <a:pt x="120" y="182"/>
                  </a:lnTo>
                  <a:lnTo>
                    <a:pt x="124" y="180"/>
                  </a:lnTo>
                  <a:lnTo>
                    <a:pt x="126" y="176"/>
                  </a:lnTo>
                  <a:lnTo>
                    <a:pt x="126" y="176"/>
                  </a:lnTo>
                  <a:lnTo>
                    <a:pt x="124" y="168"/>
                  </a:lnTo>
                  <a:lnTo>
                    <a:pt x="122" y="164"/>
                  </a:lnTo>
                  <a:lnTo>
                    <a:pt x="122" y="164"/>
                  </a:lnTo>
                  <a:lnTo>
                    <a:pt x="122" y="162"/>
                  </a:lnTo>
                  <a:lnTo>
                    <a:pt x="122" y="158"/>
                  </a:lnTo>
                  <a:lnTo>
                    <a:pt x="122" y="156"/>
                  </a:lnTo>
                  <a:lnTo>
                    <a:pt x="120" y="156"/>
                  </a:lnTo>
                  <a:lnTo>
                    <a:pt x="120" y="156"/>
                  </a:lnTo>
                  <a:lnTo>
                    <a:pt x="112" y="156"/>
                  </a:lnTo>
                  <a:lnTo>
                    <a:pt x="110" y="156"/>
                  </a:lnTo>
                  <a:lnTo>
                    <a:pt x="110" y="154"/>
                  </a:lnTo>
                  <a:lnTo>
                    <a:pt x="110" y="154"/>
                  </a:lnTo>
                  <a:lnTo>
                    <a:pt x="116" y="150"/>
                  </a:lnTo>
                  <a:lnTo>
                    <a:pt x="116" y="148"/>
                  </a:lnTo>
                  <a:lnTo>
                    <a:pt x="114" y="146"/>
                  </a:lnTo>
                  <a:lnTo>
                    <a:pt x="114" y="146"/>
                  </a:lnTo>
                  <a:lnTo>
                    <a:pt x="110" y="144"/>
                  </a:lnTo>
                  <a:lnTo>
                    <a:pt x="106" y="144"/>
                  </a:lnTo>
                  <a:lnTo>
                    <a:pt x="104" y="144"/>
                  </a:lnTo>
                  <a:lnTo>
                    <a:pt x="102" y="144"/>
                  </a:lnTo>
                  <a:lnTo>
                    <a:pt x="102" y="144"/>
                  </a:lnTo>
                  <a:lnTo>
                    <a:pt x="98" y="140"/>
                  </a:lnTo>
                  <a:lnTo>
                    <a:pt x="96" y="142"/>
                  </a:lnTo>
                  <a:lnTo>
                    <a:pt x="96" y="144"/>
                  </a:lnTo>
                  <a:lnTo>
                    <a:pt x="96" y="144"/>
                  </a:lnTo>
                  <a:lnTo>
                    <a:pt x="96" y="148"/>
                  </a:lnTo>
                  <a:lnTo>
                    <a:pt x="94" y="146"/>
                  </a:lnTo>
                  <a:lnTo>
                    <a:pt x="94" y="146"/>
                  </a:lnTo>
                  <a:lnTo>
                    <a:pt x="90" y="142"/>
                  </a:lnTo>
                  <a:lnTo>
                    <a:pt x="88" y="140"/>
                  </a:lnTo>
                  <a:lnTo>
                    <a:pt x="84" y="138"/>
                  </a:lnTo>
                  <a:lnTo>
                    <a:pt x="84" y="138"/>
                  </a:lnTo>
                  <a:lnTo>
                    <a:pt x="78" y="138"/>
                  </a:lnTo>
                  <a:lnTo>
                    <a:pt x="74" y="140"/>
                  </a:lnTo>
                  <a:lnTo>
                    <a:pt x="68" y="142"/>
                  </a:lnTo>
                  <a:lnTo>
                    <a:pt x="68" y="142"/>
                  </a:lnTo>
                  <a:lnTo>
                    <a:pt x="62" y="142"/>
                  </a:lnTo>
                  <a:lnTo>
                    <a:pt x="60" y="140"/>
                  </a:lnTo>
                  <a:lnTo>
                    <a:pt x="60" y="136"/>
                  </a:lnTo>
                  <a:lnTo>
                    <a:pt x="60" y="136"/>
                  </a:lnTo>
                  <a:lnTo>
                    <a:pt x="58" y="122"/>
                  </a:lnTo>
                  <a:lnTo>
                    <a:pt x="56" y="108"/>
                  </a:lnTo>
                  <a:lnTo>
                    <a:pt x="56" y="108"/>
                  </a:lnTo>
                  <a:lnTo>
                    <a:pt x="54" y="98"/>
                  </a:lnTo>
                  <a:lnTo>
                    <a:pt x="54" y="96"/>
                  </a:lnTo>
                  <a:lnTo>
                    <a:pt x="56" y="92"/>
                  </a:lnTo>
                  <a:lnTo>
                    <a:pt x="56" y="92"/>
                  </a:lnTo>
                  <a:lnTo>
                    <a:pt x="62" y="86"/>
                  </a:lnTo>
                  <a:lnTo>
                    <a:pt x="66" y="80"/>
                  </a:lnTo>
                  <a:lnTo>
                    <a:pt x="66" y="76"/>
                  </a:lnTo>
                  <a:lnTo>
                    <a:pt x="66" y="76"/>
                  </a:lnTo>
                  <a:lnTo>
                    <a:pt x="64" y="68"/>
                  </a:lnTo>
                  <a:lnTo>
                    <a:pt x="62" y="60"/>
                  </a:lnTo>
                  <a:lnTo>
                    <a:pt x="62" y="60"/>
                  </a:lnTo>
                  <a:lnTo>
                    <a:pt x="60" y="54"/>
                  </a:lnTo>
                  <a:lnTo>
                    <a:pt x="62" y="48"/>
                  </a:lnTo>
                  <a:lnTo>
                    <a:pt x="62" y="48"/>
                  </a:lnTo>
                  <a:lnTo>
                    <a:pt x="64" y="38"/>
                  </a:lnTo>
                  <a:lnTo>
                    <a:pt x="64" y="34"/>
                  </a:lnTo>
                  <a:lnTo>
                    <a:pt x="62" y="28"/>
                  </a:lnTo>
                  <a:lnTo>
                    <a:pt x="62" y="28"/>
                  </a:lnTo>
                  <a:lnTo>
                    <a:pt x="56" y="18"/>
                  </a:lnTo>
                  <a:lnTo>
                    <a:pt x="54" y="14"/>
                  </a:lnTo>
                  <a:lnTo>
                    <a:pt x="54" y="10"/>
                  </a:lnTo>
                  <a:lnTo>
                    <a:pt x="54" y="10"/>
                  </a:lnTo>
                  <a:lnTo>
                    <a:pt x="52" y="2"/>
                  </a:lnTo>
                  <a:lnTo>
                    <a:pt x="52" y="0"/>
                  </a:lnTo>
                  <a:lnTo>
                    <a:pt x="48" y="2"/>
                  </a:lnTo>
                  <a:lnTo>
                    <a:pt x="48" y="2"/>
                  </a:lnTo>
                  <a:lnTo>
                    <a:pt x="46" y="8"/>
                  </a:lnTo>
                  <a:lnTo>
                    <a:pt x="44" y="10"/>
                  </a:lnTo>
                  <a:lnTo>
                    <a:pt x="42" y="12"/>
                  </a:lnTo>
                  <a:lnTo>
                    <a:pt x="36" y="10"/>
                  </a:lnTo>
                  <a:lnTo>
                    <a:pt x="36" y="1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62" name="Freeform 364">
              <a:extLst>
                <a:ext uri="{FF2B5EF4-FFF2-40B4-BE49-F238E27FC236}">
                  <a16:creationId xmlns:a16="http://schemas.microsoft.com/office/drawing/2014/main" id="{F0117BE9-6955-4AF4-A2AD-34D213509165}"/>
                </a:ext>
              </a:extLst>
            </p:cNvPr>
            <p:cNvSpPr>
              <a:spLocks/>
            </p:cNvSpPr>
            <p:nvPr/>
          </p:nvSpPr>
          <p:spPr bwMode="auto">
            <a:xfrm>
              <a:off x="7748530" y="3400395"/>
              <a:ext cx="99403" cy="151589"/>
            </a:xfrm>
            <a:custGeom>
              <a:avLst/>
              <a:gdLst>
                <a:gd name="T0" fmla="*/ 28 w 66"/>
                <a:gd name="T1" fmla="*/ 70 h 110"/>
                <a:gd name="T2" fmla="*/ 16 w 66"/>
                <a:gd name="T3" fmla="*/ 80 h 110"/>
                <a:gd name="T4" fmla="*/ 10 w 66"/>
                <a:gd name="T5" fmla="*/ 86 h 110"/>
                <a:gd name="T6" fmla="*/ 6 w 66"/>
                <a:gd name="T7" fmla="*/ 92 h 110"/>
                <a:gd name="T8" fmla="*/ 0 w 66"/>
                <a:gd name="T9" fmla="*/ 102 h 110"/>
                <a:gd name="T10" fmla="*/ 2 w 66"/>
                <a:gd name="T11" fmla="*/ 110 h 110"/>
                <a:gd name="T12" fmla="*/ 6 w 66"/>
                <a:gd name="T13" fmla="*/ 106 h 110"/>
                <a:gd name="T14" fmla="*/ 10 w 66"/>
                <a:gd name="T15" fmla="*/ 100 h 110"/>
                <a:gd name="T16" fmla="*/ 16 w 66"/>
                <a:gd name="T17" fmla="*/ 94 h 110"/>
                <a:gd name="T18" fmla="*/ 22 w 66"/>
                <a:gd name="T19" fmla="*/ 86 h 110"/>
                <a:gd name="T20" fmla="*/ 24 w 66"/>
                <a:gd name="T21" fmla="*/ 86 h 110"/>
                <a:gd name="T22" fmla="*/ 36 w 66"/>
                <a:gd name="T23" fmla="*/ 82 h 110"/>
                <a:gd name="T24" fmla="*/ 36 w 66"/>
                <a:gd name="T25" fmla="*/ 78 h 110"/>
                <a:gd name="T26" fmla="*/ 40 w 66"/>
                <a:gd name="T27" fmla="*/ 64 h 110"/>
                <a:gd name="T28" fmla="*/ 44 w 66"/>
                <a:gd name="T29" fmla="*/ 58 h 110"/>
                <a:gd name="T30" fmla="*/ 50 w 66"/>
                <a:gd name="T31" fmla="*/ 54 h 110"/>
                <a:gd name="T32" fmla="*/ 60 w 66"/>
                <a:gd name="T33" fmla="*/ 50 h 110"/>
                <a:gd name="T34" fmla="*/ 62 w 66"/>
                <a:gd name="T35" fmla="*/ 48 h 110"/>
                <a:gd name="T36" fmla="*/ 66 w 66"/>
                <a:gd name="T37" fmla="*/ 38 h 110"/>
                <a:gd name="T38" fmla="*/ 66 w 66"/>
                <a:gd name="T39" fmla="*/ 34 h 110"/>
                <a:gd name="T40" fmla="*/ 60 w 66"/>
                <a:gd name="T41" fmla="*/ 20 h 110"/>
                <a:gd name="T42" fmla="*/ 62 w 66"/>
                <a:gd name="T43" fmla="*/ 10 h 110"/>
                <a:gd name="T44" fmla="*/ 60 w 66"/>
                <a:gd name="T45" fmla="*/ 2 h 110"/>
                <a:gd name="T46" fmla="*/ 54 w 66"/>
                <a:gd name="T47" fmla="*/ 0 h 110"/>
                <a:gd name="T48" fmla="*/ 54 w 66"/>
                <a:gd name="T49" fmla="*/ 4 h 110"/>
                <a:gd name="T50" fmla="*/ 56 w 66"/>
                <a:gd name="T51" fmla="*/ 8 h 110"/>
                <a:gd name="T52" fmla="*/ 52 w 66"/>
                <a:gd name="T53" fmla="*/ 14 h 110"/>
                <a:gd name="T54" fmla="*/ 48 w 66"/>
                <a:gd name="T55" fmla="*/ 18 h 110"/>
                <a:gd name="T56" fmla="*/ 48 w 66"/>
                <a:gd name="T57" fmla="*/ 24 h 110"/>
                <a:gd name="T58" fmla="*/ 52 w 66"/>
                <a:gd name="T59" fmla="*/ 30 h 110"/>
                <a:gd name="T60" fmla="*/ 54 w 66"/>
                <a:gd name="T61" fmla="*/ 36 h 110"/>
                <a:gd name="T62" fmla="*/ 52 w 66"/>
                <a:gd name="T63" fmla="*/ 40 h 110"/>
                <a:gd name="T64" fmla="*/ 42 w 66"/>
                <a:gd name="T65" fmla="*/ 46 h 110"/>
                <a:gd name="T66" fmla="*/ 36 w 66"/>
                <a:gd name="T67" fmla="*/ 54 h 110"/>
                <a:gd name="T68" fmla="*/ 30 w 66"/>
                <a:gd name="T69" fmla="*/ 64 h 110"/>
                <a:gd name="T70" fmla="*/ 28 w 66"/>
                <a:gd name="T71" fmla="*/ 7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110">
                  <a:moveTo>
                    <a:pt x="28" y="70"/>
                  </a:moveTo>
                  <a:lnTo>
                    <a:pt x="28" y="70"/>
                  </a:lnTo>
                  <a:lnTo>
                    <a:pt x="24" y="74"/>
                  </a:lnTo>
                  <a:lnTo>
                    <a:pt x="16" y="80"/>
                  </a:lnTo>
                  <a:lnTo>
                    <a:pt x="16" y="80"/>
                  </a:lnTo>
                  <a:lnTo>
                    <a:pt x="10" y="86"/>
                  </a:lnTo>
                  <a:lnTo>
                    <a:pt x="6" y="92"/>
                  </a:lnTo>
                  <a:lnTo>
                    <a:pt x="6" y="92"/>
                  </a:lnTo>
                  <a:lnTo>
                    <a:pt x="2" y="96"/>
                  </a:lnTo>
                  <a:lnTo>
                    <a:pt x="0" y="102"/>
                  </a:lnTo>
                  <a:lnTo>
                    <a:pt x="0" y="102"/>
                  </a:lnTo>
                  <a:lnTo>
                    <a:pt x="2" y="110"/>
                  </a:lnTo>
                  <a:lnTo>
                    <a:pt x="4" y="110"/>
                  </a:lnTo>
                  <a:lnTo>
                    <a:pt x="6" y="106"/>
                  </a:lnTo>
                  <a:lnTo>
                    <a:pt x="6" y="106"/>
                  </a:lnTo>
                  <a:lnTo>
                    <a:pt x="10" y="100"/>
                  </a:lnTo>
                  <a:lnTo>
                    <a:pt x="16" y="94"/>
                  </a:lnTo>
                  <a:lnTo>
                    <a:pt x="16" y="94"/>
                  </a:lnTo>
                  <a:lnTo>
                    <a:pt x="20" y="88"/>
                  </a:lnTo>
                  <a:lnTo>
                    <a:pt x="22" y="86"/>
                  </a:lnTo>
                  <a:lnTo>
                    <a:pt x="24" y="86"/>
                  </a:lnTo>
                  <a:lnTo>
                    <a:pt x="24" y="86"/>
                  </a:lnTo>
                  <a:lnTo>
                    <a:pt x="34" y="84"/>
                  </a:lnTo>
                  <a:lnTo>
                    <a:pt x="36" y="82"/>
                  </a:lnTo>
                  <a:lnTo>
                    <a:pt x="36" y="78"/>
                  </a:lnTo>
                  <a:lnTo>
                    <a:pt x="36" y="78"/>
                  </a:lnTo>
                  <a:lnTo>
                    <a:pt x="36" y="70"/>
                  </a:lnTo>
                  <a:lnTo>
                    <a:pt x="40" y="64"/>
                  </a:lnTo>
                  <a:lnTo>
                    <a:pt x="40" y="64"/>
                  </a:lnTo>
                  <a:lnTo>
                    <a:pt x="44" y="58"/>
                  </a:lnTo>
                  <a:lnTo>
                    <a:pt x="50" y="54"/>
                  </a:lnTo>
                  <a:lnTo>
                    <a:pt x="50" y="54"/>
                  </a:lnTo>
                  <a:lnTo>
                    <a:pt x="58" y="50"/>
                  </a:lnTo>
                  <a:lnTo>
                    <a:pt x="60" y="50"/>
                  </a:lnTo>
                  <a:lnTo>
                    <a:pt x="62" y="48"/>
                  </a:lnTo>
                  <a:lnTo>
                    <a:pt x="62" y="48"/>
                  </a:lnTo>
                  <a:lnTo>
                    <a:pt x="66" y="42"/>
                  </a:lnTo>
                  <a:lnTo>
                    <a:pt x="66" y="38"/>
                  </a:lnTo>
                  <a:lnTo>
                    <a:pt x="66" y="34"/>
                  </a:lnTo>
                  <a:lnTo>
                    <a:pt x="66" y="34"/>
                  </a:lnTo>
                  <a:lnTo>
                    <a:pt x="60" y="28"/>
                  </a:lnTo>
                  <a:lnTo>
                    <a:pt x="60" y="20"/>
                  </a:lnTo>
                  <a:lnTo>
                    <a:pt x="60" y="20"/>
                  </a:lnTo>
                  <a:lnTo>
                    <a:pt x="62" y="10"/>
                  </a:lnTo>
                  <a:lnTo>
                    <a:pt x="62" y="6"/>
                  </a:lnTo>
                  <a:lnTo>
                    <a:pt x="60" y="2"/>
                  </a:lnTo>
                  <a:lnTo>
                    <a:pt x="60" y="2"/>
                  </a:lnTo>
                  <a:lnTo>
                    <a:pt x="54" y="0"/>
                  </a:lnTo>
                  <a:lnTo>
                    <a:pt x="54" y="0"/>
                  </a:lnTo>
                  <a:lnTo>
                    <a:pt x="54" y="4"/>
                  </a:lnTo>
                  <a:lnTo>
                    <a:pt x="54" y="4"/>
                  </a:lnTo>
                  <a:lnTo>
                    <a:pt x="56" y="8"/>
                  </a:lnTo>
                  <a:lnTo>
                    <a:pt x="56" y="10"/>
                  </a:lnTo>
                  <a:lnTo>
                    <a:pt x="52" y="14"/>
                  </a:lnTo>
                  <a:lnTo>
                    <a:pt x="52" y="14"/>
                  </a:lnTo>
                  <a:lnTo>
                    <a:pt x="48" y="18"/>
                  </a:lnTo>
                  <a:lnTo>
                    <a:pt x="48" y="24"/>
                  </a:lnTo>
                  <a:lnTo>
                    <a:pt x="48" y="24"/>
                  </a:lnTo>
                  <a:lnTo>
                    <a:pt x="50" y="28"/>
                  </a:lnTo>
                  <a:lnTo>
                    <a:pt x="52" y="30"/>
                  </a:lnTo>
                  <a:lnTo>
                    <a:pt x="54" y="32"/>
                  </a:lnTo>
                  <a:lnTo>
                    <a:pt x="54" y="36"/>
                  </a:lnTo>
                  <a:lnTo>
                    <a:pt x="54" y="36"/>
                  </a:lnTo>
                  <a:lnTo>
                    <a:pt x="52" y="40"/>
                  </a:lnTo>
                  <a:lnTo>
                    <a:pt x="48" y="42"/>
                  </a:lnTo>
                  <a:lnTo>
                    <a:pt x="42" y="46"/>
                  </a:lnTo>
                  <a:lnTo>
                    <a:pt x="42" y="46"/>
                  </a:lnTo>
                  <a:lnTo>
                    <a:pt x="36" y="54"/>
                  </a:lnTo>
                  <a:lnTo>
                    <a:pt x="30" y="64"/>
                  </a:lnTo>
                  <a:lnTo>
                    <a:pt x="30" y="64"/>
                  </a:lnTo>
                  <a:lnTo>
                    <a:pt x="28" y="68"/>
                  </a:lnTo>
                  <a:lnTo>
                    <a:pt x="28" y="70"/>
                  </a:lnTo>
                  <a:lnTo>
                    <a:pt x="28" y="7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63" name="Freeform 365">
              <a:extLst>
                <a:ext uri="{FF2B5EF4-FFF2-40B4-BE49-F238E27FC236}">
                  <a16:creationId xmlns:a16="http://schemas.microsoft.com/office/drawing/2014/main" id="{F44444FA-52AC-4295-9967-7C83B0E682AC}"/>
                </a:ext>
              </a:extLst>
            </p:cNvPr>
            <p:cNvSpPr>
              <a:spLocks/>
            </p:cNvSpPr>
            <p:nvPr/>
          </p:nvSpPr>
          <p:spPr bwMode="auto">
            <a:xfrm>
              <a:off x="7866006" y="3317709"/>
              <a:ext cx="45184" cy="55124"/>
            </a:xfrm>
            <a:custGeom>
              <a:avLst/>
              <a:gdLst>
                <a:gd name="T0" fmla="*/ 2 w 30"/>
                <a:gd name="T1" fmla="*/ 8 h 40"/>
                <a:gd name="T2" fmla="*/ 2 w 30"/>
                <a:gd name="T3" fmla="*/ 8 h 40"/>
                <a:gd name="T4" fmla="*/ 6 w 30"/>
                <a:gd name="T5" fmla="*/ 12 h 40"/>
                <a:gd name="T6" fmla="*/ 10 w 30"/>
                <a:gd name="T7" fmla="*/ 16 h 40"/>
                <a:gd name="T8" fmla="*/ 12 w 30"/>
                <a:gd name="T9" fmla="*/ 20 h 40"/>
                <a:gd name="T10" fmla="*/ 12 w 30"/>
                <a:gd name="T11" fmla="*/ 20 h 40"/>
                <a:gd name="T12" fmla="*/ 14 w 30"/>
                <a:gd name="T13" fmla="*/ 30 h 40"/>
                <a:gd name="T14" fmla="*/ 14 w 30"/>
                <a:gd name="T15" fmla="*/ 34 h 40"/>
                <a:gd name="T16" fmla="*/ 16 w 30"/>
                <a:gd name="T17" fmla="*/ 38 h 40"/>
                <a:gd name="T18" fmla="*/ 16 w 30"/>
                <a:gd name="T19" fmla="*/ 38 h 40"/>
                <a:gd name="T20" fmla="*/ 18 w 30"/>
                <a:gd name="T21" fmla="*/ 40 h 40"/>
                <a:gd name="T22" fmla="*/ 22 w 30"/>
                <a:gd name="T23" fmla="*/ 40 h 40"/>
                <a:gd name="T24" fmla="*/ 24 w 30"/>
                <a:gd name="T25" fmla="*/ 38 h 40"/>
                <a:gd name="T26" fmla="*/ 26 w 30"/>
                <a:gd name="T27" fmla="*/ 36 h 40"/>
                <a:gd name="T28" fmla="*/ 26 w 30"/>
                <a:gd name="T29" fmla="*/ 36 h 40"/>
                <a:gd name="T30" fmla="*/ 30 w 30"/>
                <a:gd name="T31" fmla="*/ 30 h 40"/>
                <a:gd name="T32" fmla="*/ 30 w 30"/>
                <a:gd name="T33" fmla="*/ 28 h 40"/>
                <a:gd name="T34" fmla="*/ 28 w 30"/>
                <a:gd name="T35" fmla="*/ 24 h 40"/>
                <a:gd name="T36" fmla="*/ 28 w 30"/>
                <a:gd name="T37" fmla="*/ 24 h 40"/>
                <a:gd name="T38" fmla="*/ 24 w 30"/>
                <a:gd name="T39" fmla="*/ 20 h 40"/>
                <a:gd name="T40" fmla="*/ 24 w 30"/>
                <a:gd name="T41" fmla="*/ 14 h 40"/>
                <a:gd name="T42" fmla="*/ 24 w 30"/>
                <a:gd name="T43" fmla="*/ 14 h 40"/>
                <a:gd name="T44" fmla="*/ 22 w 30"/>
                <a:gd name="T45" fmla="*/ 10 h 40"/>
                <a:gd name="T46" fmla="*/ 18 w 30"/>
                <a:gd name="T47" fmla="*/ 4 h 40"/>
                <a:gd name="T48" fmla="*/ 18 w 30"/>
                <a:gd name="T49" fmla="*/ 4 h 40"/>
                <a:gd name="T50" fmla="*/ 12 w 30"/>
                <a:gd name="T51" fmla="*/ 0 h 40"/>
                <a:gd name="T52" fmla="*/ 6 w 30"/>
                <a:gd name="T53" fmla="*/ 0 h 40"/>
                <a:gd name="T54" fmla="*/ 6 w 30"/>
                <a:gd name="T55" fmla="*/ 0 h 40"/>
                <a:gd name="T56" fmla="*/ 0 w 30"/>
                <a:gd name="T57" fmla="*/ 2 h 40"/>
                <a:gd name="T58" fmla="*/ 0 w 30"/>
                <a:gd name="T59" fmla="*/ 4 h 40"/>
                <a:gd name="T60" fmla="*/ 2 w 30"/>
                <a:gd name="T61" fmla="*/ 8 h 40"/>
                <a:gd name="T62" fmla="*/ 2 w 30"/>
                <a:gd name="T63"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 h="40">
                  <a:moveTo>
                    <a:pt x="2" y="8"/>
                  </a:moveTo>
                  <a:lnTo>
                    <a:pt x="2" y="8"/>
                  </a:lnTo>
                  <a:lnTo>
                    <a:pt x="6" y="12"/>
                  </a:lnTo>
                  <a:lnTo>
                    <a:pt x="10" y="16"/>
                  </a:lnTo>
                  <a:lnTo>
                    <a:pt x="12" y="20"/>
                  </a:lnTo>
                  <a:lnTo>
                    <a:pt x="12" y="20"/>
                  </a:lnTo>
                  <a:lnTo>
                    <a:pt x="14" y="30"/>
                  </a:lnTo>
                  <a:lnTo>
                    <a:pt x="14" y="34"/>
                  </a:lnTo>
                  <a:lnTo>
                    <a:pt x="16" y="38"/>
                  </a:lnTo>
                  <a:lnTo>
                    <a:pt x="16" y="38"/>
                  </a:lnTo>
                  <a:lnTo>
                    <a:pt x="18" y="40"/>
                  </a:lnTo>
                  <a:lnTo>
                    <a:pt x="22" y="40"/>
                  </a:lnTo>
                  <a:lnTo>
                    <a:pt x="24" y="38"/>
                  </a:lnTo>
                  <a:lnTo>
                    <a:pt x="26" y="36"/>
                  </a:lnTo>
                  <a:lnTo>
                    <a:pt x="26" y="36"/>
                  </a:lnTo>
                  <a:lnTo>
                    <a:pt x="30" y="30"/>
                  </a:lnTo>
                  <a:lnTo>
                    <a:pt x="30" y="28"/>
                  </a:lnTo>
                  <a:lnTo>
                    <a:pt x="28" y="24"/>
                  </a:lnTo>
                  <a:lnTo>
                    <a:pt x="28" y="24"/>
                  </a:lnTo>
                  <a:lnTo>
                    <a:pt x="24" y="20"/>
                  </a:lnTo>
                  <a:lnTo>
                    <a:pt x="24" y="14"/>
                  </a:lnTo>
                  <a:lnTo>
                    <a:pt x="24" y="14"/>
                  </a:lnTo>
                  <a:lnTo>
                    <a:pt x="22" y="10"/>
                  </a:lnTo>
                  <a:lnTo>
                    <a:pt x="18" y="4"/>
                  </a:lnTo>
                  <a:lnTo>
                    <a:pt x="18" y="4"/>
                  </a:lnTo>
                  <a:lnTo>
                    <a:pt x="12" y="0"/>
                  </a:lnTo>
                  <a:lnTo>
                    <a:pt x="6" y="0"/>
                  </a:lnTo>
                  <a:lnTo>
                    <a:pt x="6" y="0"/>
                  </a:lnTo>
                  <a:lnTo>
                    <a:pt x="0" y="2"/>
                  </a:lnTo>
                  <a:lnTo>
                    <a:pt x="0" y="4"/>
                  </a:lnTo>
                  <a:lnTo>
                    <a:pt x="2" y="8"/>
                  </a:lnTo>
                  <a:lnTo>
                    <a:pt x="2" y="8"/>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64" name="Freeform 366">
              <a:extLst>
                <a:ext uri="{FF2B5EF4-FFF2-40B4-BE49-F238E27FC236}">
                  <a16:creationId xmlns:a16="http://schemas.microsoft.com/office/drawing/2014/main" id="{96E943BA-F784-4002-BAC5-9D17310F9B35}"/>
                </a:ext>
              </a:extLst>
            </p:cNvPr>
            <p:cNvSpPr>
              <a:spLocks/>
            </p:cNvSpPr>
            <p:nvPr/>
          </p:nvSpPr>
          <p:spPr bwMode="auto">
            <a:xfrm>
              <a:off x="7929263" y="3389370"/>
              <a:ext cx="51207" cy="71660"/>
            </a:xfrm>
            <a:custGeom>
              <a:avLst/>
              <a:gdLst>
                <a:gd name="T0" fmla="*/ 0 w 34"/>
                <a:gd name="T1" fmla="*/ 6 h 52"/>
                <a:gd name="T2" fmla="*/ 0 w 34"/>
                <a:gd name="T3" fmla="*/ 6 h 52"/>
                <a:gd name="T4" fmla="*/ 4 w 34"/>
                <a:gd name="T5" fmla="*/ 10 h 52"/>
                <a:gd name="T6" fmla="*/ 6 w 34"/>
                <a:gd name="T7" fmla="*/ 14 h 52"/>
                <a:gd name="T8" fmla="*/ 8 w 34"/>
                <a:gd name="T9" fmla="*/ 18 h 52"/>
                <a:gd name="T10" fmla="*/ 8 w 34"/>
                <a:gd name="T11" fmla="*/ 18 h 52"/>
                <a:gd name="T12" fmla="*/ 6 w 34"/>
                <a:gd name="T13" fmla="*/ 28 h 52"/>
                <a:gd name="T14" fmla="*/ 6 w 34"/>
                <a:gd name="T15" fmla="*/ 34 h 52"/>
                <a:gd name="T16" fmla="*/ 6 w 34"/>
                <a:gd name="T17" fmla="*/ 34 h 52"/>
                <a:gd name="T18" fmla="*/ 8 w 34"/>
                <a:gd name="T19" fmla="*/ 38 h 52"/>
                <a:gd name="T20" fmla="*/ 8 w 34"/>
                <a:gd name="T21" fmla="*/ 40 h 52"/>
                <a:gd name="T22" fmla="*/ 8 w 34"/>
                <a:gd name="T23" fmla="*/ 42 h 52"/>
                <a:gd name="T24" fmla="*/ 8 w 34"/>
                <a:gd name="T25" fmla="*/ 42 h 52"/>
                <a:gd name="T26" fmla="*/ 8 w 34"/>
                <a:gd name="T27" fmla="*/ 50 h 52"/>
                <a:gd name="T28" fmla="*/ 10 w 34"/>
                <a:gd name="T29" fmla="*/ 52 h 52"/>
                <a:gd name="T30" fmla="*/ 14 w 34"/>
                <a:gd name="T31" fmla="*/ 50 h 52"/>
                <a:gd name="T32" fmla="*/ 14 w 34"/>
                <a:gd name="T33" fmla="*/ 50 h 52"/>
                <a:gd name="T34" fmla="*/ 20 w 34"/>
                <a:gd name="T35" fmla="*/ 44 h 52"/>
                <a:gd name="T36" fmla="*/ 26 w 34"/>
                <a:gd name="T37" fmla="*/ 38 h 52"/>
                <a:gd name="T38" fmla="*/ 26 w 34"/>
                <a:gd name="T39" fmla="*/ 38 h 52"/>
                <a:gd name="T40" fmla="*/ 32 w 34"/>
                <a:gd name="T41" fmla="*/ 26 h 52"/>
                <a:gd name="T42" fmla="*/ 34 w 34"/>
                <a:gd name="T43" fmla="*/ 20 h 52"/>
                <a:gd name="T44" fmla="*/ 34 w 34"/>
                <a:gd name="T45" fmla="*/ 16 h 52"/>
                <a:gd name="T46" fmla="*/ 34 w 34"/>
                <a:gd name="T47" fmla="*/ 16 h 52"/>
                <a:gd name="T48" fmla="*/ 32 w 34"/>
                <a:gd name="T49" fmla="*/ 12 h 52"/>
                <a:gd name="T50" fmla="*/ 28 w 34"/>
                <a:gd name="T51" fmla="*/ 10 h 52"/>
                <a:gd name="T52" fmla="*/ 20 w 34"/>
                <a:gd name="T53" fmla="*/ 6 h 52"/>
                <a:gd name="T54" fmla="*/ 20 w 34"/>
                <a:gd name="T55" fmla="*/ 6 h 52"/>
                <a:gd name="T56" fmla="*/ 14 w 34"/>
                <a:gd name="T57" fmla="*/ 2 h 52"/>
                <a:gd name="T58" fmla="*/ 10 w 34"/>
                <a:gd name="T59" fmla="*/ 0 h 52"/>
                <a:gd name="T60" fmla="*/ 10 w 34"/>
                <a:gd name="T61" fmla="*/ 0 h 52"/>
                <a:gd name="T62" fmla="*/ 8 w 34"/>
                <a:gd name="T63" fmla="*/ 0 h 52"/>
                <a:gd name="T64" fmla="*/ 4 w 34"/>
                <a:gd name="T65" fmla="*/ 0 h 52"/>
                <a:gd name="T66" fmla="*/ 0 w 34"/>
                <a:gd name="T67" fmla="*/ 2 h 52"/>
                <a:gd name="T68" fmla="*/ 0 w 34"/>
                <a:gd name="T69" fmla="*/ 4 h 52"/>
                <a:gd name="T70" fmla="*/ 0 w 34"/>
                <a:gd name="T71" fmla="*/ 6 h 52"/>
                <a:gd name="T72" fmla="*/ 0 w 34"/>
                <a:gd name="T73" fmla="*/ 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 h="52">
                  <a:moveTo>
                    <a:pt x="0" y="6"/>
                  </a:moveTo>
                  <a:lnTo>
                    <a:pt x="0" y="6"/>
                  </a:lnTo>
                  <a:lnTo>
                    <a:pt x="4" y="10"/>
                  </a:lnTo>
                  <a:lnTo>
                    <a:pt x="6" y="14"/>
                  </a:lnTo>
                  <a:lnTo>
                    <a:pt x="8" y="18"/>
                  </a:lnTo>
                  <a:lnTo>
                    <a:pt x="8" y="18"/>
                  </a:lnTo>
                  <a:lnTo>
                    <a:pt x="6" y="28"/>
                  </a:lnTo>
                  <a:lnTo>
                    <a:pt x="6" y="34"/>
                  </a:lnTo>
                  <a:lnTo>
                    <a:pt x="6" y="34"/>
                  </a:lnTo>
                  <a:lnTo>
                    <a:pt x="8" y="38"/>
                  </a:lnTo>
                  <a:lnTo>
                    <a:pt x="8" y="40"/>
                  </a:lnTo>
                  <a:lnTo>
                    <a:pt x="8" y="42"/>
                  </a:lnTo>
                  <a:lnTo>
                    <a:pt x="8" y="42"/>
                  </a:lnTo>
                  <a:lnTo>
                    <a:pt x="8" y="50"/>
                  </a:lnTo>
                  <a:lnTo>
                    <a:pt x="10" y="52"/>
                  </a:lnTo>
                  <a:lnTo>
                    <a:pt x="14" y="50"/>
                  </a:lnTo>
                  <a:lnTo>
                    <a:pt x="14" y="50"/>
                  </a:lnTo>
                  <a:lnTo>
                    <a:pt x="20" y="44"/>
                  </a:lnTo>
                  <a:lnTo>
                    <a:pt x="26" y="38"/>
                  </a:lnTo>
                  <a:lnTo>
                    <a:pt x="26" y="38"/>
                  </a:lnTo>
                  <a:lnTo>
                    <a:pt x="32" y="26"/>
                  </a:lnTo>
                  <a:lnTo>
                    <a:pt x="34" y="20"/>
                  </a:lnTo>
                  <a:lnTo>
                    <a:pt x="34" y="16"/>
                  </a:lnTo>
                  <a:lnTo>
                    <a:pt x="34" y="16"/>
                  </a:lnTo>
                  <a:lnTo>
                    <a:pt x="32" y="12"/>
                  </a:lnTo>
                  <a:lnTo>
                    <a:pt x="28" y="10"/>
                  </a:lnTo>
                  <a:lnTo>
                    <a:pt x="20" y="6"/>
                  </a:lnTo>
                  <a:lnTo>
                    <a:pt x="20" y="6"/>
                  </a:lnTo>
                  <a:lnTo>
                    <a:pt x="14" y="2"/>
                  </a:lnTo>
                  <a:lnTo>
                    <a:pt x="10" y="0"/>
                  </a:lnTo>
                  <a:lnTo>
                    <a:pt x="10" y="0"/>
                  </a:lnTo>
                  <a:lnTo>
                    <a:pt x="8" y="0"/>
                  </a:lnTo>
                  <a:lnTo>
                    <a:pt x="4" y="0"/>
                  </a:lnTo>
                  <a:lnTo>
                    <a:pt x="0" y="2"/>
                  </a:lnTo>
                  <a:lnTo>
                    <a:pt x="0" y="4"/>
                  </a:lnTo>
                  <a:lnTo>
                    <a:pt x="0" y="6"/>
                  </a:lnTo>
                  <a:lnTo>
                    <a:pt x="0" y="6"/>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65" name="Freeform 367">
              <a:extLst>
                <a:ext uri="{FF2B5EF4-FFF2-40B4-BE49-F238E27FC236}">
                  <a16:creationId xmlns:a16="http://schemas.microsoft.com/office/drawing/2014/main" id="{354F1993-4E1F-4402-94F0-733F7CE2E2E1}"/>
                </a:ext>
              </a:extLst>
            </p:cNvPr>
            <p:cNvSpPr>
              <a:spLocks/>
            </p:cNvSpPr>
            <p:nvPr/>
          </p:nvSpPr>
          <p:spPr bwMode="auto">
            <a:xfrm>
              <a:off x="7953360" y="3433469"/>
              <a:ext cx="42171" cy="85441"/>
            </a:xfrm>
            <a:custGeom>
              <a:avLst/>
              <a:gdLst>
                <a:gd name="T0" fmla="*/ 22 w 28"/>
                <a:gd name="T1" fmla="*/ 0 h 62"/>
                <a:gd name="T2" fmla="*/ 22 w 28"/>
                <a:gd name="T3" fmla="*/ 0 h 62"/>
                <a:gd name="T4" fmla="*/ 16 w 28"/>
                <a:gd name="T5" fmla="*/ 6 h 62"/>
                <a:gd name="T6" fmla="*/ 10 w 28"/>
                <a:gd name="T7" fmla="*/ 12 h 62"/>
                <a:gd name="T8" fmla="*/ 10 w 28"/>
                <a:gd name="T9" fmla="*/ 18 h 62"/>
                <a:gd name="T10" fmla="*/ 10 w 28"/>
                <a:gd name="T11" fmla="*/ 18 h 62"/>
                <a:gd name="T12" fmla="*/ 12 w 28"/>
                <a:gd name="T13" fmla="*/ 22 h 62"/>
                <a:gd name="T14" fmla="*/ 14 w 28"/>
                <a:gd name="T15" fmla="*/ 24 h 62"/>
                <a:gd name="T16" fmla="*/ 16 w 28"/>
                <a:gd name="T17" fmla="*/ 26 h 62"/>
                <a:gd name="T18" fmla="*/ 16 w 28"/>
                <a:gd name="T19" fmla="*/ 28 h 62"/>
                <a:gd name="T20" fmla="*/ 16 w 28"/>
                <a:gd name="T21" fmla="*/ 28 h 62"/>
                <a:gd name="T22" fmla="*/ 12 w 28"/>
                <a:gd name="T23" fmla="*/ 32 h 62"/>
                <a:gd name="T24" fmla="*/ 10 w 28"/>
                <a:gd name="T25" fmla="*/ 36 h 62"/>
                <a:gd name="T26" fmla="*/ 2 w 28"/>
                <a:gd name="T27" fmla="*/ 40 h 62"/>
                <a:gd name="T28" fmla="*/ 2 w 28"/>
                <a:gd name="T29" fmla="*/ 40 h 62"/>
                <a:gd name="T30" fmla="*/ 2 w 28"/>
                <a:gd name="T31" fmla="*/ 42 h 62"/>
                <a:gd name="T32" fmla="*/ 0 w 28"/>
                <a:gd name="T33" fmla="*/ 46 h 62"/>
                <a:gd name="T34" fmla="*/ 2 w 28"/>
                <a:gd name="T35" fmla="*/ 52 h 62"/>
                <a:gd name="T36" fmla="*/ 4 w 28"/>
                <a:gd name="T37" fmla="*/ 56 h 62"/>
                <a:gd name="T38" fmla="*/ 4 w 28"/>
                <a:gd name="T39" fmla="*/ 56 h 62"/>
                <a:gd name="T40" fmla="*/ 10 w 28"/>
                <a:gd name="T41" fmla="*/ 60 h 62"/>
                <a:gd name="T42" fmla="*/ 16 w 28"/>
                <a:gd name="T43" fmla="*/ 62 h 62"/>
                <a:gd name="T44" fmla="*/ 16 w 28"/>
                <a:gd name="T45" fmla="*/ 62 h 62"/>
                <a:gd name="T46" fmla="*/ 22 w 28"/>
                <a:gd name="T47" fmla="*/ 62 h 62"/>
                <a:gd name="T48" fmla="*/ 26 w 28"/>
                <a:gd name="T49" fmla="*/ 60 h 62"/>
                <a:gd name="T50" fmla="*/ 28 w 28"/>
                <a:gd name="T51" fmla="*/ 58 h 62"/>
                <a:gd name="T52" fmla="*/ 28 w 28"/>
                <a:gd name="T53" fmla="*/ 54 h 62"/>
                <a:gd name="T54" fmla="*/ 28 w 28"/>
                <a:gd name="T55" fmla="*/ 54 h 62"/>
                <a:gd name="T56" fmla="*/ 22 w 28"/>
                <a:gd name="T57" fmla="*/ 44 h 62"/>
                <a:gd name="T58" fmla="*/ 22 w 28"/>
                <a:gd name="T59" fmla="*/ 40 h 62"/>
                <a:gd name="T60" fmla="*/ 24 w 28"/>
                <a:gd name="T61" fmla="*/ 34 h 62"/>
                <a:gd name="T62" fmla="*/ 24 w 28"/>
                <a:gd name="T63" fmla="*/ 34 h 62"/>
                <a:gd name="T64" fmla="*/ 28 w 28"/>
                <a:gd name="T65" fmla="*/ 26 h 62"/>
                <a:gd name="T66" fmla="*/ 28 w 28"/>
                <a:gd name="T67" fmla="*/ 20 h 62"/>
                <a:gd name="T68" fmla="*/ 28 w 28"/>
                <a:gd name="T69" fmla="*/ 20 h 62"/>
                <a:gd name="T70" fmla="*/ 28 w 28"/>
                <a:gd name="T71" fmla="*/ 8 h 62"/>
                <a:gd name="T72" fmla="*/ 26 w 28"/>
                <a:gd name="T73" fmla="*/ 2 h 62"/>
                <a:gd name="T74" fmla="*/ 24 w 28"/>
                <a:gd name="T75" fmla="*/ 0 h 62"/>
                <a:gd name="T76" fmla="*/ 22 w 28"/>
                <a:gd name="T77" fmla="*/ 0 h 62"/>
                <a:gd name="T78" fmla="*/ 22 w 28"/>
                <a:gd name="T79"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 h="62">
                  <a:moveTo>
                    <a:pt x="22" y="0"/>
                  </a:moveTo>
                  <a:lnTo>
                    <a:pt x="22" y="0"/>
                  </a:lnTo>
                  <a:lnTo>
                    <a:pt x="16" y="6"/>
                  </a:lnTo>
                  <a:lnTo>
                    <a:pt x="10" y="12"/>
                  </a:lnTo>
                  <a:lnTo>
                    <a:pt x="10" y="18"/>
                  </a:lnTo>
                  <a:lnTo>
                    <a:pt x="10" y="18"/>
                  </a:lnTo>
                  <a:lnTo>
                    <a:pt x="12" y="22"/>
                  </a:lnTo>
                  <a:lnTo>
                    <a:pt x="14" y="24"/>
                  </a:lnTo>
                  <a:lnTo>
                    <a:pt x="16" y="26"/>
                  </a:lnTo>
                  <a:lnTo>
                    <a:pt x="16" y="28"/>
                  </a:lnTo>
                  <a:lnTo>
                    <a:pt x="16" y="28"/>
                  </a:lnTo>
                  <a:lnTo>
                    <a:pt x="12" y="32"/>
                  </a:lnTo>
                  <a:lnTo>
                    <a:pt x="10" y="36"/>
                  </a:lnTo>
                  <a:lnTo>
                    <a:pt x="2" y="40"/>
                  </a:lnTo>
                  <a:lnTo>
                    <a:pt x="2" y="40"/>
                  </a:lnTo>
                  <a:lnTo>
                    <a:pt x="2" y="42"/>
                  </a:lnTo>
                  <a:lnTo>
                    <a:pt x="0" y="46"/>
                  </a:lnTo>
                  <a:lnTo>
                    <a:pt x="2" y="52"/>
                  </a:lnTo>
                  <a:lnTo>
                    <a:pt x="4" y="56"/>
                  </a:lnTo>
                  <a:lnTo>
                    <a:pt x="4" y="56"/>
                  </a:lnTo>
                  <a:lnTo>
                    <a:pt x="10" y="60"/>
                  </a:lnTo>
                  <a:lnTo>
                    <a:pt x="16" y="62"/>
                  </a:lnTo>
                  <a:lnTo>
                    <a:pt x="16" y="62"/>
                  </a:lnTo>
                  <a:lnTo>
                    <a:pt x="22" y="62"/>
                  </a:lnTo>
                  <a:lnTo>
                    <a:pt x="26" y="60"/>
                  </a:lnTo>
                  <a:lnTo>
                    <a:pt x="28" y="58"/>
                  </a:lnTo>
                  <a:lnTo>
                    <a:pt x="28" y="54"/>
                  </a:lnTo>
                  <a:lnTo>
                    <a:pt x="28" y="54"/>
                  </a:lnTo>
                  <a:lnTo>
                    <a:pt x="22" y="44"/>
                  </a:lnTo>
                  <a:lnTo>
                    <a:pt x="22" y="40"/>
                  </a:lnTo>
                  <a:lnTo>
                    <a:pt x="24" y="34"/>
                  </a:lnTo>
                  <a:lnTo>
                    <a:pt x="24" y="34"/>
                  </a:lnTo>
                  <a:lnTo>
                    <a:pt x="28" y="26"/>
                  </a:lnTo>
                  <a:lnTo>
                    <a:pt x="28" y="20"/>
                  </a:lnTo>
                  <a:lnTo>
                    <a:pt x="28" y="20"/>
                  </a:lnTo>
                  <a:lnTo>
                    <a:pt x="28" y="8"/>
                  </a:lnTo>
                  <a:lnTo>
                    <a:pt x="26" y="2"/>
                  </a:lnTo>
                  <a:lnTo>
                    <a:pt x="24" y="0"/>
                  </a:lnTo>
                  <a:lnTo>
                    <a:pt x="22" y="0"/>
                  </a:lnTo>
                  <a:lnTo>
                    <a:pt x="22" y="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66" name="Freeform 368">
              <a:extLst>
                <a:ext uri="{FF2B5EF4-FFF2-40B4-BE49-F238E27FC236}">
                  <a16:creationId xmlns:a16="http://schemas.microsoft.com/office/drawing/2014/main" id="{58E0EB68-7BD4-44F4-9C1A-3EB116AC780E}"/>
                </a:ext>
              </a:extLst>
            </p:cNvPr>
            <p:cNvSpPr>
              <a:spLocks/>
            </p:cNvSpPr>
            <p:nvPr/>
          </p:nvSpPr>
          <p:spPr bwMode="auto">
            <a:xfrm>
              <a:off x="7995531" y="3414176"/>
              <a:ext cx="24098" cy="74416"/>
            </a:xfrm>
            <a:custGeom>
              <a:avLst/>
              <a:gdLst>
                <a:gd name="T0" fmla="*/ 0 w 16"/>
                <a:gd name="T1" fmla="*/ 2 h 54"/>
                <a:gd name="T2" fmla="*/ 0 w 16"/>
                <a:gd name="T3" fmla="*/ 2 h 54"/>
                <a:gd name="T4" fmla="*/ 0 w 16"/>
                <a:gd name="T5" fmla="*/ 8 h 54"/>
                <a:gd name="T6" fmla="*/ 0 w 16"/>
                <a:gd name="T7" fmla="*/ 12 h 54"/>
                <a:gd name="T8" fmla="*/ 2 w 16"/>
                <a:gd name="T9" fmla="*/ 16 h 54"/>
                <a:gd name="T10" fmla="*/ 2 w 16"/>
                <a:gd name="T11" fmla="*/ 16 h 54"/>
                <a:gd name="T12" fmla="*/ 6 w 16"/>
                <a:gd name="T13" fmla="*/ 22 h 54"/>
                <a:gd name="T14" fmla="*/ 6 w 16"/>
                <a:gd name="T15" fmla="*/ 28 h 54"/>
                <a:gd name="T16" fmla="*/ 6 w 16"/>
                <a:gd name="T17" fmla="*/ 28 h 54"/>
                <a:gd name="T18" fmla="*/ 4 w 16"/>
                <a:gd name="T19" fmla="*/ 38 h 54"/>
                <a:gd name="T20" fmla="*/ 2 w 16"/>
                <a:gd name="T21" fmla="*/ 46 h 54"/>
                <a:gd name="T22" fmla="*/ 2 w 16"/>
                <a:gd name="T23" fmla="*/ 46 h 54"/>
                <a:gd name="T24" fmla="*/ 6 w 16"/>
                <a:gd name="T25" fmla="*/ 54 h 54"/>
                <a:gd name="T26" fmla="*/ 6 w 16"/>
                <a:gd name="T27" fmla="*/ 54 h 54"/>
                <a:gd name="T28" fmla="*/ 8 w 16"/>
                <a:gd name="T29" fmla="*/ 54 h 54"/>
                <a:gd name="T30" fmla="*/ 10 w 16"/>
                <a:gd name="T31" fmla="*/ 48 h 54"/>
                <a:gd name="T32" fmla="*/ 10 w 16"/>
                <a:gd name="T33" fmla="*/ 48 h 54"/>
                <a:gd name="T34" fmla="*/ 10 w 16"/>
                <a:gd name="T35" fmla="*/ 42 h 54"/>
                <a:gd name="T36" fmla="*/ 12 w 16"/>
                <a:gd name="T37" fmla="*/ 38 h 54"/>
                <a:gd name="T38" fmla="*/ 16 w 16"/>
                <a:gd name="T39" fmla="*/ 34 h 54"/>
                <a:gd name="T40" fmla="*/ 16 w 16"/>
                <a:gd name="T41" fmla="*/ 34 h 54"/>
                <a:gd name="T42" fmla="*/ 16 w 16"/>
                <a:gd name="T43" fmla="*/ 28 h 54"/>
                <a:gd name="T44" fmla="*/ 12 w 16"/>
                <a:gd name="T45" fmla="*/ 20 h 54"/>
                <a:gd name="T46" fmla="*/ 12 w 16"/>
                <a:gd name="T47" fmla="*/ 20 h 54"/>
                <a:gd name="T48" fmla="*/ 6 w 16"/>
                <a:gd name="T49" fmla="*/ 4 h 54"/>
                <a:gd name="T50" fmla="*/ 2 w 16"/>
                <a:gd name="T51" fmla="*/ 0 h 54"/>
                <a:gd name="T52" fmla="*/ 2 w 16"/>
                <a:gd name="T53" fmla="*/ 0 h 54"/>
                <a:gd name="T54" fmla="*/ 0 w 16"/>
                <a:gd name="T55" fmla="*/ 2 h 54"/>
                <a:gd name="T56" fmla="*/ 0 w 16"/>
                <a:gd name="T57"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 h="54">
                  <a:moveTo>
                    <a:pt x="0" y="2"/>
                  </a:moveTo>
                  <a:lnTo>
                    <a:pt x="0" y="2"/>
                  </a:lnTo>
                  <a:lnTo>
                    <a:pt x="0" y="8"/>
                  </a:lnTo>
                  <a:lnTo>
                    <a:pt x="0" y="12"/>
                  </a:lnTo>
                  <a:lnTo>
                    <a:pt x="2" y="16"/>
                  </a:lnTo>
                  <a:lnTo>
                    <a:pt x="2" y="16"/>
                  </a:lnTo>
                  <a:lnTo>
                    <a:pt x="6" y="22"/>
                  </a:lnTo>
                  <a:lnTo>
                    <a:pt x="6" y="28"/>
                  </a:lnTo>
                  <a:lnTo>
                    <a:pt x="6" y="28"/>
                  </a:lnTo>
                  <a:lnTo>
                    <a:pt x="4" y="38"/>
                  </a:lnTo>
                  <a:lnTo>
                    <a:pt x="2" y="46"/>
                  </a:lnTo>
                  <a:lnTo>
                    <a:pt x="2" y="46"/>
                  </a:lnTo>
                  <a:lnTo>
                    <a:pt x="6" y="54"/>
                  </a:lnTo>
                  <a:lnTo>
                    <a:pt x="6" y="54"/>
                  </a:lnTo>
                  <a:lnTo>
                    <a:pt x="8" y="54"/>
                  </a:lnTo>
                  <a:lnTo>
                    <a:pt x="10" y="48"/>
                  </a:lnTo>
                  <a:lnTo>
                    <a:pt x="10" y="48"/>
                  </a:lnTo>
                  <a:lnTo>
                    <a:pt x="10" y="42"/>
                  </a:lnTo>
                  <a:lnTo>
                    <a:pt x="12" y="38"/>
                  </a:lnTo>
                  <a:lnTo>
                    <a:pt x="16" y="34"/>
                  </a:lnTo>
                  <a:lnTo>
                    <a:pt x="16" y="34"/>
                  </a:lnTo>
                  <a:lnTo>
                    <a:pt x="16" y="28"/>
                  </a:lnTo>
                  <a:lnTo>
                    <a:pt x="12" y="20"/>
                  </a:lnTo>
                  <a:lnTo>
                    <a:pt x="12" y="20"/>
                  </a:lnTo>
                  <a:lnTo>
                    <a:pt x="6" y="4"/>
                  </a:lnTo>
                  <a:lnTo>
                    <a:pt x="2" y="0"/>
                  </a:lnTo>
                  <a:lnTo>
                    <a:pt x="2" y="0"/>
                  </a:lnTo>
                  <a:lnTo>
                    <a:pt x="0" y="2"/>
                  </a:lnTo>
                  <a:lnTo>
                    <a:pt x="0" y="2"/>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67" name="Freeform 369">
              <a:extLst>
                <a:ext uri="{FF2B5EF4-FFF2-40B4-BE49-F238E27FC236}">
                  <a16:creationId xmlns:a16="http://schemas.microsoft.com/office/drawing/2014/main" id="{79C9AD0F-B3D1-4D62-85C7-85AF528BF56A}"/>
                </a:ext>
              </a:extLst>
            </p:cNvPr>
            <p:cNvSpPr>
              <a:spLocks/>
            </p:cNvSpPr>
            <p:nvPr/>
          </p:nvSpPr>
          <p:spPr bwMode="auto">
            <a:xfrm>
              <a:off x="8004568" y="3353540"/>
              <a:ext cx="81330" cy="71660"/>
            </a:xfrm>
            <a:custGeom>
              <a:avLst/>
              <a:gdLst>
                <a:gd name="T0" fmla="*/ 0 w 54"/>
                <a:gd name="T1" fmla="*/ 10 h 52"/>
                <a:gd name="T2" fmla="*/ 0 w 54"/>
                <a:gd name="T3" fmla="*/ 10 h 52"/>
                <a:gd name="T4" fmla="*/ 6 w 54"/>
                <a:gd name="T5" fmla="*/ 14 h 52"/>
                <a:gd name="T6" fmla="*/ 10 w 54"/>
                <a:gd name="T7" fmla="*/ 18 h 52"/>
                <a:gd name="T8" fmla="*/ 16 w 54"/>
                <a:gd name="T9" fmla="*/ 22 h 52"/>
                <a:gd name="T10" fmla="*/ 16 w 54"/>
                <a:gd name="T11" fmla="*/ 22 h 52"/>
                <a:gd name="T12" fmla="*/ 24 w 54"/>
                <a:gd name="T13" fmla="*/ 26 h 52"/>
                <a:gd name="T14" fmla="*/ 28 w 54"/>
                <a:gd name="T15" fmla="*/ 30 h 52"/>
                <a:gd name="T16" fmla="*/ 28 w 54"/>
                <a:gd name="T17" fmla="*/ 30 h 52"/>
                <a:gd name="T18" fmla="*/ 30 w 54"/>
                <a:gd name="T19" fmla="*/ 38 h 52"/>
                <a:gd name="T20" fmla="*/ 32 w 54"/>
                <a:gd name="T21" fmla="*/ 42 h 52"/>
                <a:gd name="T22" fmla="*/ 30 w 54"/>
                <a:gd name="T23" fmla="*/ 42 h 52"/>
                <a:gd name="T24" fmla="*/ 30 w 54"/>
                <a:gd name="T25" fmla="*/ 42 h 52"/>
                <a:gd name="T26" fmla="*/ 20 w 54"/>
                <a:gd name="T27" fmla="*/ 38 h 52"/>
                <a:gd name="T28" fmla="*/ 18 w 54"/>
                <a:gd name="T29" fmla="*/ 38 h 52"/>
                <a:gd name="T30" fmla="*/ 16 w 54"/>
                <a:gd name="T31" fmla="*/ 38 h 52"/>
                <a:gd name="T32" fmla="*/ 16 w 54"/>
                <a:gd name="T33" fmla="*/ 38 h 52"/>
                <a:gd name="T34" fmla="*/ 20 w 54"/>
                <a:gd name="T35" fmla="*/ 44 h 52"/>
                <a:gd name="T36" fmla="*/ 26 w 54"/>
                <a:gd name="T37" fmla="*/ 48 h 52"/>
                <a:gd name="T38" fmla="*/ 30 w 54"/>
                <a:gd name="T39" fmla="*/ 50 h 52"/>
                <a:gd name="T40" fmla="*/ 30 w 54"/>
                <a:gd name="T41" fmla="*/ 50 h 52"/>
                <a:gd name="T42" fmla="*/ 42 w 54"/>
                <a:gd name="T43" fmla="*/ 52 h 52"/>
                <a:gd name="T44" fmla="*/ 46 w 54"/>
                <a:gd name="T45" fmla="*/ 52 h 52"/>
                <a:gd name="T46" fmla="*/ 48 w 54"/>
                <a:gd name="T47" fmla="*/ 52 h 52"/>
                <a:gd name="T48" fmla="*/ 48 w 54"/>
                <a:gd name="T49" fmla="*/ 52 h 52"/>
                <a:gd name="T50" fmla="*/ 54 w 54"/>
                <a:gd name="T51" fmla="*/ 48 h 52"/>
                <a:gd name="T52" fmla="*/ 54 w 54"/>
                <a:gd name="T53" fmla="*/ 44 h 52"/>
                <a:gd name="T54" fmla="*/ 50 w 54"/>
                <a:gd name="T55" fmla="*/ 42 h 52"/>
                <a:gd name="T56" fmla="*/ 50 w 54"/>
                <a:gd name="T57" fmla="*/ 42 h 52"/>
                <a:gd name="T58" fmla="*/ 42 w 54"/>
                <a:gd name="T59" fmla="*/ 40 h 52"/>
                <a:gd name="T60" fmla="*/ 42 w 54"/>
                <a:gd name="T61" fmla="*/ 38 h 52"/>
                <a:gd name="T62" fmla="*/ 42 w 54"/>
                <a:gd name="T63" fmla="*/ 34 h 52"/>
                <a:gd name="T64" fmla="*/ 42 w 54"/>
                <a:gd name="T65" fmla="*/ 34 h 52"/>
                <a:gd name="T66" fmla="*/ 46 w 54"/>
                <a:gd name="T67" fmla="*/ 26 h 52"/>
                <a:gd name="T68" fmla="*/ 44 w 54"/>
                <a:gd name="T69" fmla="*/ 24 h 52"/>
                <a:gd name="T70" fmla="*/ 42 w 54"/>
                <a:gd name="T71" fmla="*/ 20 h 52"/>
                <a:gd name="T72" fmla="*/ 42 w 54"/>
                <a:gd name="T73" fmla="*/ 20 h 52"/>
                <a:gd name="T74" fmla="*/ 34 w 54"/>
                <a:gd name="T75" fmla="*/ 8 h 52"/>
                <a:gd name="T76" fmla="*/ 28 w 54"/>
                <a:gd name="T77" fmla="*/ 4 h 52"/>
                <a:gd name="T78" fmla="*/ 24 w 54"/>
                <a:gd name="T79" fmla="*/ 0 h 52"/>
                <a:gd name="T80" fmla="*/ 24 w 54"/>
                <a:gd name="T81" fmla="*/ 0 h 52"/>
                <a:gd name="T82" fmla="*/ 8 w 54"/>
                <a:gd name="T83" fmla="*/ 2 h 52"/>
                <a:gd name="T84" fmla="*/ 2 w 54"/>
                <a:gd name="T85" fmla="*/ 4 h 52"/>
                <a:gd name="T86" fmla="*/ 0 w 54"/>
                <a:gd name="T87" fmla="*/ 6 h 52"/>
                <a:gd name="T88" fmla="*/ 0 w 54"/>
                <a:gd name="T89" fmla="*/ 10 h 52"/>
                <a:gd name="T90" fmla="*/ 0 w 54"/>
                <a:gd name="T91" fmla="*/ 1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4" h="52">
                  <a:moveTo>
                    <a:pt x="0" y="10"/>
                  </a:moveTo>
                  <a:lnTo>
                    <a:pt x="0" y="10"/>
                  </a:lnTo>
                  <a:lnTo>
                    <a:pt x="6" y="14"/>
                  </a:lnTo>
                  <a:lnTo>
                    <a:pt x="10" y="18"/>
                  </a:lnTo>
                  <a:lnTo>
                    <a:pt x="16" y="22"/>
                  </a:lnTo>
                  <a:lnTo>
                    <a:pt x="16" y="22"/>
                  </a:lnTo>
                  <a:lnTo>
                    <a:pt x="24" y="26"/>
                  </a:lnTo>
                  <a:lnTo>
                    <a:pt x="28" y="30"/>
                  </a:lnTo>
                  <a:lnTo>
                    <a:pt x="28" y="30"/>
                  </a:lnTo>
                  <a:lnTo>
                    <a:pt x="30" y="38"/>
                  </a:lnTo>
                  <a:lnTo>
                    <a:pt x="32" y="42"/>
                  </a:lnTo>
                  <a:lnTo>
                    <a:pt x="30" y="42"/>
                  </a:lnTo>
                  <a:lnTo>
                    <a:pt x="30" y="42"/>
                  </a:lnTo>
                  <a:lnTo>
                    <a:pt x="20" y="38"/>
                  </a:lnTo>
                  <a:lnTo>
                    <a:pt x="18" y="38"/>
                  </a:lnTo>
                  <a:lnTo>
                    <a:pt x="16" y="38"/>
                  </a:lnTo>
                  <a:lnTo>
                    <a:pt x="16" y="38"/>
                  </a:lnTo>
                  <a:lnTo>
                    <a:pt x="20" y="44"/>
                  </a:lnTo>
                  <a:lnTo>
                    <a:pt x="26" y="48"/>
                  </a:lnTo>
                  <a:lnTo>
                    <a:pt x="30" y="50"/>
                  </a:lnTo>
                  <a:lnTo>
                    <a:pt x="30" y="50"/>
                  </a:lnTo>
                  <a:lnTo>
                    <a:pt x="42" y="52"/>
                  </a:lnTo>
                  <a:lnTo>
                    <a:pt x="46" y="52"/>
                  </a:lnTo>
                  <a:lnTo>
                    <a:pt x="48" y="52"/>
                  </a:lnTo>
                  <a:lnTo>
                    <a:pt x="48" y="52"/>
                  </a:lnTo>
                  <a:lnTo>
                    <a:pt x="54" y="48"/>
                  </a:lnTo>
                  <a:lnTo>
                    <a:pt x="54" y="44"/>
                  </a:lnTo>
                  <a:lnTo>
                    <a:pt x="50" y="42"/>
                  </a:lnTo>
                  <a:lnTo>
                    <a:pt x="50" y="42"/>
                  </a:lnTo>
                  <a:lnTo>
                    <a:pt x="42" y="40"/>
                  </a:lnTo>
                  <a:lnTo>
                    <a:pt x="42" y="38"/>
                  </a:lnTo>
                  <a:lnTo>
                    <a:pt x="42" y="34"/>
                  </a:lnTo>
                  <a:lnTo>
                    <a:pt x="42" y="34"/>
                  </a:lnTo>
                  <a:lnTo>
                    <a:pt x="46" y="26"/>
                  </a:lnTo>
                  <a:lnTo>
                    <a:pt x="44" y="24"/>
                  </a:lnTo>
                  <a:lnTo>
                    <a:pt x="42" y="20"/>
                  </a:lnTo>
                  <a:lnTo>
                    <a:pt x="42" y="20"/>
                  </a:lnTo>
                  <a:lnTo>
                    <a:pt x="34" y="8"/>
                  </a:lnTo>
                  <a:lnTo>
                    <a:pt x="28" y="4"/>
                  </a:lnTo>
                  <a:lnTo>
                    <a:pt x="24" y="0"/>
                  </a:lnTo>
                  <a:lnTo>
                    <a:pt x="24" y="0"/>
                  </a:lnTo>
                  <a:lnTo>
                    <a:pt x="8" y="2"/>
                  </a:lnTo>
                  <a:lnTo>
                    <a:pt x="2" y="4"/>
                  </a:lnTo>
                  <a:lnTo>
                    <a:pt x="0" y="6"/>
                  </a:lnTo>
                  <a:lnTo>
                    <a:pt x="0" y="10"/>
                  </a:lnTo>
                  <a:lnTo>
                    <a:pt x="0" y="1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68" name="Freeform 370">
              <a:extLst>
                <a:ext uri="{FF2B5EF4-FFF2-40B4-BE49-F238E27FC236}">
                  <a16:creationId xmlns:a16="http://schemas.microsoft.com/office/drawing/2014/main" id="{18B093FD-B7F3-4316-8F04-80653D6C074A}"/>
                </a:ext>
              </a:extLst>
            </p:cNvPr>
            <p:cNvSpPr>
              <a:spLocks/>
            </p:cNvSpPr>
            <p:nvPr/>
          </p:nvSpPr>
          <p:spPr bwMode="auto">
            <a:xfrm>
              <a:off x="8013605" y="3414176"/>
              <a:ext cx="57232" cy="49611"/>
            </a:xfrm>
            <a:custGeom>
              <a:avLst/>
              <a:gdLst>
                <a:gd name="T0" fmla="*/ 0 w 38"/>
                <a:gd name="T1" fmla="*/ 8 h 36"/>
                <a:gd name="T2" fmla="*/ 0 w 38"/>
                <a:gd name="T3" fmla="*/ 8 h 36"/>
                <a:gd name="T4" fmla="*/ 4 w 38"/>
                <a:gd name="T5" fmla="*/ 10 h 36"/>
                <a:gd name="T6" fmla="*/ 6 w 38"/>
                <a:gd name="T7" fmla="*/ 12 h 36"/>
                <a:gd name="T8" fmla="*/ 6 w 38"/>
                <a:gd name="T9" fmla="*/ 16 h 36"/>
                <a:gd name="T10" fmla="*/ 6 w 38"/>
                <a:gd name="T11" fmla="*/ 16 h 36"/>
                <a:gd name="T12" fmla="*/ 6 w 38"/>
                <a:gd name="T13" fmla="*/ 22 h 36"/>
                <a:gd name="T14" fmla="*/ 6 w 38"/>
                <a:gd name="T15" fmla="*/ 24 h 36"/>
                <a:gd name="T16" fmla="*/ 10 w 38"/>
                <a:gd name="T17" fmla="*/ 24 h 36"/>
                <a:gd name="T18" fmla="*/ 10 w 38"/>
                <a:gd name="T19" fmla="*/ 24 h 36"/>
                <a:gd name="T20" fmla="*/ 14 w 38"/>
                <a:gd name="T21" fmla="*/ 18 h 36"/>
                <a:gd name="T22" fmla="*/ 16 w 38"/>
                <a:gd name="T23" fmla="*/ 18 h 36"/>
                <a:gd name="T24" fmla="*/ 16 w 38"/>
                <a:gd name="T25" fmla="*/ 20 h 36"/>
                <a:gd name="T26" fmla="*/ 16 w 38"/>
                <a:gd name="T27" fmla="*/ 20 h 36"/>
                <a:gd name="T28" fmla="*/ 20 w 38"/>
                <a:gd name="T29" fmla="*/ 26 h 36"/>
                <a:gd name="T30" fmla="*/ 26 w 38"/>
                <a:gd name="T31" fmla="*/ 32 h 36"/>
                <a:gd name="T32" fmla="*/ 26 w 38"/>
                <a:gd name="T33" fmla="*/ 32 h 36"/>
                <a:gd name="T34" fmla="*/ 30 w 38"/>
                <a:gd name="T35" fmla="*/ 36 h 36"/>
                <a:gd name="T36" fmla="*/ 34 w 38"/>
                <a:gd name="T37" fmla="*/ 36 h 36"/>
                <a:gd name="T38" fmla="*/ 36 w 38"/>
                <a:gd name="T39" fmla="*/ 36 h 36"/>
                <a:gd name="T40" fmla="*/ 36 w 38"/>
                <a:gd name="T41" fmla="*/ 36 h 36"/>
                <a:gd name="T42" fmla="*/ 38 w 38"/>
                <a:gd name="T43" fmla="*/ 34 h 36"/>
                <a:gd name="T44" fmla="*/ 38 w 38"/>
                <a:gd name="T45" fmla="*/ 32 h 36"/>
                <a:gd name="T46" fmla="*/ 38 w 38"/>
                <a:gd name="T47" fmla="*/ 28 h 36"/>
                <a:gd name="T48" fmla="*/ 34 w 38"/>
                <a:gd name="T49" fmla="*/ 22 h 36"/>
                <a:gd name="T50" fmla="*/ 34 w 38"/>
                <a:gd name="T51" fmla="*/ 22 h 36"/>
                <a:gd name="T52" fmla="*/ 30 w 38"/>
                <a:gd name="T53" fmla="*/ 20 h 36"/>
                <a:gd name="T54" fmla="*/ 28 w 38"/>
                <a:gd name="T55" fmla="*/ 18 h 36"/>
                <a:gd name="T56" fmla="*/ 24 w 38"/>
                <a:gd name="T57" fmla="*/ 16 h 36"/>
                <a:gd name="T58" fmla="*/ 22 w 38"/>
                <a:gd name="T59" fmla="*/ 12 h 36"/>
                <a:gd name="T60" fmla="*/ 22 w 38"/>
                <a:gd name="T61" fmla="*/ 12 h 36"/>
                <a:gd name="T62" fmla="*/ 20 w 38"/>
                <a:gd name="T63" fmla="*/ 8 h 36"/>
                <a:gd name="T64" fmla="*/ 18 w 38"/>
                <a:gd name="T65" fmla="*/ 6 h 36"/>
                <a:gd name="T66" fmla="*/ 12 w 38"/>
                <a:gd name="T67" fmla="*/ 2 h 36"/>
                <a:gd name="T68" fmla="*/ 12 w 38"/>
                <a:gd name="T69" fmla="*/ 2 h 36"/>
                <a:gd name="T70" fmla="*/ 8 w 38"/>
                <a:gd name="T71" fmla="*/ 0 h 36"/>
                <a:gd name="T72" fmla="*/ 4 w 38"/>
                <a:gd name="T73" fmla="*/ 0 h 36"/>
                <a:gd name="T74" fmla="*/ 0 w 38"/>
                <a:gd name="T75" fmla="*/ 2 h 36"/>
                <a:gd name="T76" fmla="*/ 0 w 38"/>
                <a:gd name="T77" fmla="*/ 8 h 36"/>
                <a:gd name="T78" fmla="*/ 0 w 38"/>
                <a:gd name="T79"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8" h="36">
                  <a:moveTo>
                    <a:pt x="0" y="8"/>
                  </a:moveTo>
                  <a:lnTo>
                    <a:pt x="0" y="8"/>
                  </a:lnTo>
                  <a:lnTo>
                    <a:pt x="4" y="10"/>
                  </a:lnTo>
                  <a:lnTo>
                    <a:pt x="6" y="12"/>
                  </a:lnTo>
                  <a:lnTo>
                    <a:pt x="6" y="16"/>
                  </a:lnTo>
                  <a:lnTo>
                    <a:pt x="6" y="16"/>
                  </a:lnTo>
                  <a:lnTo>
                    <a:pt x="6" y="22"/>
                  </a:lnTo>
                  <a:lnTo>
                    <a:pt x="6" y="24"/>
                  </a:lnTo>
                  <a:lnTo>
                    <a:pt x="10" y="24"/>
                  </a:lnTo>
                  <a:lnTo>
                    <a:pt x="10" y="24"/>
                  </a:lnTo>
                  <a:lnTo>
                    <a:pt x="14" y="18"/>
                  </a:lnTo>
                  <a:lnTo>
                    <a:pt x="16" y="18"/>
                  </a:lnTo>
                  <a:lnTo>
                    <a:pt x="16" y="20"/>
                  </a:lnTo>
                  <a:lnTo>
                    <a:pt x="16" y="20"/>
                  </a:lnTo>
                  <a:lnTo>
                    <a:pt x="20" y="26"/>
                  </a:lnTo>
                  <a:lnTo>
                    <a:pt x="26" y="32"/>
                  </a:lnTo>
                  <a:lnTo>
                    <a:pt x="26" y="32"/>
                  </a:lnTo>
                  <a:lnTo>
                    <a:pt x="30" y="36"/>
                  </a:lnTo>
                  <a:lnTo>
                    <a:pt x="34" y="36"/>
                  </a:lnTo>
                  <a:lnTo>
                    <a:pt x="36" y="36"/>
                  </a:lnTo>
                  <a:lnTo>
                    <a:pt x="36" y="36"/>
                  </a:lnTo>
                  <a:lnTo>
                    <a:pt x="38" y="34"/>
                  </a:lnTo>
                  <a:lnTo>
                    <a:pt x="38" y="32"/>
                  </a:lnTo>
                  <a:lnTo>
                    <a:pt x="38" y="28"/>
                  </a:lnTo>
                  <a:lnTo>
                    <a:pt x="34" y="22"/>
                  </a:lnTo>
                  <a:lnTo>
                    <a:pt x="34" y="22"/>
                  </a:lnTo>
                  <a:lnTo>
                    <a:pt x="30" y="20"/>
                  </a:lnTo>
                  <a:lnTo>
                    <a:pt x="28" y="18"/>
                  </a:lnTo>
                  <a:lnTo>
                    <a:pt x="24" y="16"/>
                  </a:lnTo>
                  <a:lnTo>
                    <a:pt x="22" y="12"/>
                  </a:lnTo>
                  <a:lnTo>
                    <a:pt x="22" y="12"/>
                  </a:lnTo>
                  <a:lnTo>
                    <a:pt x="20" y="8"/>
                  </a:lnTo>
                  <a:lnTo>
                    <a:pt x="18" y="6"/>
                  </a:lnTo>
                  <a:lnTo>
                    <a:pt x="12" y="2"/>
                  </a:lnTo>
                  <a:lnTo>
                    <a:pt x="12" y="2"/>
                  </a:lnTo>
                  <a:lnTo>
                    <a:pt x="8" y="0"/>
                  </a:lnTo>
                  <a:lnTo>
                    <a:pt x="4" y="0"/>
                  </a:lnTo>
                  <a:lnTo>
                    <a:pt x="0" y="2"/>
                  </a:lnTo>
                  <a:lnTo>
                    <a:pt x="0" y="8"/>
                  </a:lnTo>
                  <a:lnTo>
                    <a:pt x="0" y="8"/>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69" name="Freeform 371">
              <a:extLst>
                <a:ext uri="{FF2B5EF4-FFF2-40B4-BE49-F238E27FC236}">
                  <a16:creationId xmlns:a16="http://schemas.microsoft.com/office/drawing/2014/main" id="{5BB07A54-89B5-4620-854D-78C9E99B6D7D}"/>
                </a:ext>
              </a:extLst>
            </p:cNvPr>
            <p:cNvSpPr>
              <a:spLocks/>
            </p:cNvSpPr>
            <p:nvPr/>
          </p:nvSpPr>
          <p:spPr bwMode="auto">
            <a:xfrm>
              <a:off x="8016617" y="3466543"/>
              <a:ext cx="21085" cy="22049"/>
            </a:xfrm>
            <a:custGeom>
              <a:avLst/>
              <a:gdLst>
                <a:gd name="T0" fmla="*/ 6 w 14"/>
                <a:gd name="T1" fmla="*/ 0 h 16"/>
                <a:gd name="T2" fmla="*/ 6 w 14"/>
                <a:gd name="T3" fmla="*/ 0 h 16"/>
                <a:gd name="T4" fmla="*/ 2 w 14"/>
                <a:gd name="T5" fmla="*/ 4 h 16"/>
                <a:gd name="T6" fmla="*/ 0 w 14"/>
                <a:gd name="T7" fmla="*/ 8 h 16"/>
                <a:gd name="T8" fmla="*/ 0 w 14"/>
                <a:gd name="T9" fmla="*/ 10 h 16"/>
                <a:gd name="T10" fmla="*/ 0 w 14"/>
                <a:gd name="T11" fmla="*/ 10 h 16"/>
                <a:gd name="T12" fmla="*/ 4 w 14"/>
                <a:gd name="T13" fmla="*/ 14 h 16"/>
                <a:gd name="T14" fmla="*/ 8 w 14"/>
                <a:gd name="T15" fmla="*/ 16 h 16"/>
                <a:gd name="T16" fmla="*/ 10 w 14"/>
                <a:gd name="T17" fmla="*/ 14 h 16"/>
                <a:gd name="T18" fmla="*/ 10 w 14"/>
                <a:gd name="T19" fmla="*/ 14 h 16"/>
                <a:gd name="T20" fmla="*/ 12 w 14"/>
                <a:gd name="T21" fmla="*/ 10 h 16"/>
                <a:gd name="T22" fmla="*/ 14 w 14"/>
                <a:gd name="T23" fmla="*/ 8 h 16"/>
                <a:gd name="T24" fmla="*/ 14 w 14"/>
                <a:gd name="T25" fmla="*/ 8 h 16"/>
                <a:gd name="T26" fmla="*/ 14 w 14"/>
                <a:gd name="T27" fmla="*/ 6 h 16"/>
                <a:gd name="T28" fmla="*/ 12 w 14"/>
                <a:gd name="T29" fmla="*/ 2 h 16"/>
                <a:gd name="T30" fmla="*/ 10 w 14"/>
                <a:gd name="T31" fmla="*/ 0 h 16"/>
                <a:gd name="T32" fmla="*/ 6 w 14"/>
                <a:gd name="T33" fmla="*/ 0 h 16"/>
                <a:gd name="T34" fmla="*/ 6 w 14"/>
                <a:gd name="T35"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16">
                  <a:moveTo>
                    <a:pt x="6" y="0"/>
                  </a:moveTo>
                  <a:lnTo>
                    <a:pt x="6" y="0"/>
                  </a:lnTo>
                  <a:lnTo>
                    <a:pt x="2" y="4"/>
                  </a:lnTo>
                  <a:lnTo>
                    <a:pt x="0" y="8"/>
                  </a:lnTo>
                  <a:lnTo>
                    <a:pt x="0" y="10"/>
                  </a:lnTo>
                  <a:lnTo>
                    <a:pt x="0" y="10"/>
                  </a:lnTo>
                  <a:lnTo>
                    <a:pt x="4" y="14"/>
                  </a:lnTo>
                  <a:lnTo>
                    <a:pt x="8" y="16"/>
                  </a:lnTo>
                  <a:lnTo>
                    <a:pt x="10" y="14"/>
                  </a:lnTo>
                  <a:lnTo>
                    <a:pt x="10" y="14"/>
                  </a:lnTo>
                  <a:lnTo>
                    <a:pt x="12" y="10"/>
                  </a:lnTo>
                  <a:lnTo>
                    <a:pt x="14" y="8"/>
                  </a:lnTo>
                  <a:lnTo>
                    <a:pt x="14" y="8"/>
                  </a:lnTo>
                  <a:lnTo>
                    <a:pt x="14" y="6"/>
                  </a:lnTo>
                  <a:lnTo>
                    <a:pt x="12" y="2"/>
                  </a:lnTo>
                  <a:lnTo>
                    <a:pt x="10" y="0"/>
                  </a:lnTo>
                  <a:lnTo>
                    <a:pt x="6" y="0"/>
                  </a:lnTo>
                  <a:lnTo>
                    <a:pt x="6" y="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70" name="Freeform 372">
              <a:extLst>
                <a:ext uri="{FF2B5EF4-FFF2-40B4-BE49-F238E27FC236}">
                  <a16:creationId xmlns:a16="http://schemas.microsoft.com/office/drawing/2014/main" id="{6039CB40-C481-4855-886E-8BFD8A737B95}"/>
                </a:ext>
              </a:extLst>
            </p:cNvPr>
            <p:cNvSpPr>
              <a:spLocks/>
            </p:cNvSpPr>
            <p:nvPr/>
          </p:nvSpPr>
          <p:spPr bwMode="auto">
            <a:xfrm>
              <a:off x="7944324" y="3477568"/>
              <a:ext cx="189769" cy="187419"/>
            </a:xfrm>
            <a:custGeom>
              <a:avLst/>
              <a:gdLst>
                <a:gd name="T0" fmla="*/ 86 w 126"/>
                <a:gd name="T1" fmla="*/ 10 h 136"/>
                <a:gd name="T2" fmla="*/ 94 w 126"/>
                <a:gd name="T3" fmla="*/ 24 h 136"/>
                <a:gd name="T4" fmla="*/ 90 w 126"/>
                <a:gd name="T5" fmla="*/ 26 h 136"/>
                <a:gd name="T6" fmla="*/ 84 w 126"/>
                <a:gd name="T7" fmla="*/ 30 h 136"/>
                <a:gd name="T8" fmla="*/ 74 w 126"/>
                <a:gd name="T9" fmla="*/ 30 h 136"/>
                <a:gd name="T10" fmla="*/ 70 w 126"/>
                <a:gd name="T11" fmla="*/ 38 h 136"/>
                <a:gd name="T12" fmla="*/ 66 w 126"/>
                <a:gd name="T13" fmla="*/ 38 h 136"/>
                <a:gd name="T14" fmla="*/ 64 w 126"/>
                <a:gd name="T15" fmla="*/ 46 h 136"/>
                <a:gd name="T16" fmla="*/ 58 w 126"/>
                <a:gd name="T17" fmla="*/ 48 h 136"/>
                <a:gd name="T18" fmla="*/ 52 w 126"/>
                <a:gd name="T19" fmla="*/ 52 h 136"/>
                <a:gd name="T20" fmla="*/ 44 w 126"/>
                <a:gd name="T21" fmla="*/ 48 h 136"/>
                <a:gd name="T22" fmla="*/ 38 w 126"/>
                <a:gd name="T23" fmla="*/ 44 h 136"/>
                <a:gd name="T24" fmla="*/ 32 w 126"/>
                <a:gd name="T25" fmla="*/ 50 h 136"/>
                <a:gd name="T26" fmla="*/ 24 w 126"/>
                <a:gd name="T27" fmla="*/ 64 h 136"/>
                <a:gd name="T28" fmla="*/ 14 w 126"/>
                <a:gd name="T29" fmla="*/ 62 h 136"/>
                <a:gd name="T30" fmla="*/ 6 w 126"/>
                <a:gd name="T31" fmla="*/ 70 h 136"/>
                <a:gd name="T32" fmla="*/ 0 w 126"/>
                <a:gd name="T33" fmla="*/ 88 h 136"/>
                <a:gd name="T34" fmla="*/ 2 w 126"/>
                <a:gd name="T35" fmla="*/ 96 h 136"/>
                <a:gd name="T36" fmla="*/ 12 w 126"/>
                <a:gd name="T37" fmla="*/ 90 h 136"/>
                <a:gd name="T38" fmla="*/ 20 w 126"/>
                <a:gd name="T39" fmla="*/ 80 h 136"/>
                <a:gd name="T40" fmla="*/ 22 w 126"/>
                <a:gd name="T41" fmla="*/ 90 h 136"/>
                <a:gd name="T42" fmla="*/ 26 w 126"/>
                <a:gd name="T43" fmla="*/ 92 h 136"/>
                <a:gd name="T44" fmla="*/ 34 w 126"/>
                <a:gd name="T45" fmla="*/ 90 h 136"/>
                <a:gd name="T46" fmla="*/ 36 w 126"/>
                <a:gd name="T47" fmla="*/ 86 h 136"/>
                <a:gd name="T48" fmla="*/ 40 w 126"/>
                <a:gd name="T49" fmla="*/ 78 h 136"/>
                <a:gd name="T50" fmla="*/ 50 w 126"/>
                <a:gd name="T51" fmla="*/ 74 h 136"/>
                <a:gd name="T52" fmla="*/ 56 w 126"/>
                <a:gd name="T53" fmla="*/ 74 h 136"/>
                <a:gd name="T54" fmla="*/ 54 w 126"/>
                <a:gd name="T55" fmla="*/ 84 h 136"/>
                <a:gd name="T56" fmla="*/ 58 w 126"/>
                <a:gd name="T57" fmla="*/ 92 h 136"/>
                <a:gd name="T58" fmla="*/ 60 w 126"/>
                <a:gd name="T59" fmla="*/ 94 h 136"/>
                <a:gd name="T60" fmla="*/ 54 w 126"/>
                <a:gd name="T61" fmla="*/ 98 h 136"/>
                <a:gd name="T62" fmla="*/ 56 w 126"/>
                <a:gd name="T63" fmla="*/ 112 h 136"/>
                <a:gd name="T64" fmla="*/ 70 w 126"/>
                <a:gd name="T65" fmla="*/ 126 h 136"/>
                <a:gd name="T66" fmla="*/ 84 w 126"/>
                <a:gd name="T67" fmla="*/ 130 h 136"/>
                <a:gd name="T68" fmla="*/ 90 w 126"/>
                <a:gd name="T69" fmla="*/ 132 h 136"/>
                <a:gd name="T70" fmla="*/ 96 w 126"/>
                <a:gd name="T71" fmla="*/ 128 h 136"/>
                <a:gd name="T72" fmla="*/ 100 w 126"/>
                <a:gd name="T73" fmla="*/ 136 h 136"/>
                <a:gd name="T74" fmla="*/ 104 w 126"/>
                <a:gd name="T75" fmla="*/ 134 h 136"/>
                <a:gd name="T76" fmla="*/ 102 w 126"/>
                <a:gd name="T77" fmla="*/ 118 h 136"/>
                <a:gd name="T78" fmla="*/ 96 w 126"/>
                <a:gd name="T79" fmla="*/ 108 h 136"/>
                <a:gd name="T80" fmla="*/ 100 w 126"/>
                <a:gd name="T81" fmla="*/ 96 h 136"/>
                <a:gd name="T82" fmla="*/ 106 w 126"/>
                <a:gd name="T83" fmla="*/ 90 h 136"/>
                <a:gd name="T84" fmla="*/ 106 w 126"/>
                <a:gd name="T85" fmla="*/ 98 h 136"/>
                <a:gd name="T86" fmla="*/ 110 w 126"/>
                <a:gd name="T87" fmla="*/ 112 h 136"/>
                <a:gd name="T88" fmla="*/ 114 w 126"/>
                <a:gd name="T89" fmla="*/ 110 h 136"/>
                <a:gd name="T90" fmla="*/ 126 w 126"/>
                <a:gd name="T91" fmla="*/ 82 h 136"/>
                <a:gd name="T92" fmla="*/ 122 w 126"/>
                <a:gd name="T93" fmla="*/ 74 h 136"/>
                <a:gd name="T94" fmla="*/ 116 w 126"/>
                <a:gd name="T95" fmla="*/ 60 h 136"/>
                <a:gd name="T96" fmla="*/ 118 w 126"/>
                <a:gd name="T97" fmla="*/ 52 h 136"/>
                <a:gd name="T98" fmla="*/ 114 w 126"/>
                <a:gd name="T99" fmla="*/ 44 h 136"/>
                <a:gd name="T100" fmla="*/ 116 w 126"/>
                <a:gd name="T101" fmla="*/ 34 h 136"/>
                <a:gd name="T102" fmla="*/ 110 w 126"/>
                <a:gd name="T103" fmla="*/ 22 h 136"/>
                <a:gd name="T104" fmla="*/ 84 w 126"/>
                <a:gd name="T105"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6" h="136">
                  <a:moveTo>
                    <a:pt x="84" y="4"/>
                  </a:moveTo>
                  <a:lnTo>
                    <a:pt x="84" y="4"/>
                  </a:lnTo>
                  <a:lnTo>
                    <a:pt x="86" y="10"/>
                  </a:lnTo>
                  <a:lnTo>
                    <a:pt x="90" y="18"/>
                  </a:lnTo>
                  <a:lnTo>
                    <a:pt x="90" y="18"/>
                  </a:lnTo>
                  <a:lnTo>
                    <a:pt x="94" y="24"/>
                  </a:lnTo>
                  <a:lnTo>
                    <a:pt x="94" y="24"/>
                  </a:lnTo>
                  <a:lnTo>
                    <a:pt x="90" y="26"/>
                  </a:lnTo>
                  <a:lnTo>
                    <a:pt x="90" y="26"/>
                  </a:lnTo>
                  <a:lnTo>
                    <a:pt x="88" y="28"/>
                  </a:lnTo>
                  <a:lnTo>
                    <a:pt x="84" y="30"/>
                  </a:lnTo>
                  <a:lnTo>
                    <a:pt x="84" y="30"/>
                  </a:lnTo>
                  <a:lnTo>
                    <a:pt x="78" y="28"/>
                  </a:lnTo>
                  <a:lnTo>
                    <a:pt x="74" y="28"/>
                  </a:lnTo>
                  <a:lnTo>
                    <a:pt x="74" y="30"/>
                  </a:lnTo>
                  <a:lnTo>
                    <a:pt x="74" y="30"/>
                  </a:lnTo>
                  <a:lnTo>
                    <a:pt x="72" y="36"/>
                  </a:lnTo>
                  <a:lnTo>
                    <a:pt x="70" y="38"/>
                  </a:lnTo>
                  <a:lnTo>
                    <a:pt x="70" y="38"/>
                  </a:lnTo>
                  <a:lnTo>
                    <a:pt x="70" y="38"/>
                  </a:lnTo>
                  <a:lnTo>
                    <a:pt x="66" y="38"/>
                  </a:lnTo>
                  <a:lnTo>
                    <a:pt x="66" y="40"/>
                  </a:lnTo>
                  <a:lnTo>
                    <a:pt x="66" y="40"/>
                  </a:lnTo>
                  <a:lnTo>
                    <a:pt x="64" y="46"/>
                  </a:lnTo>
                  <a:lnTo>
                    <a:pt x="62" y="48"/>
                  </a:lnTo>
                  <a:lnTo>
                    <a:pt x="58" y="48"/>
                  </a:lnTo>
                  <a:lnTo>
                    <a:pt x="58" y="48"/>
                  </a:lnTo>
                  <a:lnTo>
                    <a:pt x="56" y="50"/>
                  </a:lnTo>
                  <a:lnTo>
                    <a:pt x="54" y="52"/>
                  </a:lnTo>
                  <a:lnTo>
                    <a:pt x="52" y="52"/>
                  </a:lnTo>
                  <a:lnTo>
                    <a:pt x="50" y="52"/>
                  </a:lnTo>
                  <a:lnTo>
                    <a:pt x="50" y="52"/>
                  </a:lnTo>
                  <a:lnTo>
                    <a:pt x="44" y="48"/>
                  </a:lnTo>
                  <a:lnTo>
                    <a:pt x="42" y="44"/>
                  </a:lnTo>
                  <a:lnTo>
                    <a:pt x="38" y="44"/>
                  </a:lnTo>
                  <a:lnTo>
                    <a:pt x="38" y="44"/>
                  </a:lnTo>
                  <a:lnTo>
                    <a:pt x="36" y="46"/>
                  </a:lnTo>
                  <a:lnTo>
                    <a:pt x="32" y="50"/>
                  </a:lnTo>
                  <a:lnTo>
                    <a:pt x="32" y="50"/>
                  </a:lnTo>
                  <a:lnTo>
                    <a:pt x="28" y="60"/>
                  </a:lnTo>
                  <a:lnTo>
                    <a:pt x="26" y="62"/>
                  </a:lnTo>
                  <a:lnTo>
                    <a:pt x="24" y="64"/>
                  </a:lnTo>
                  <a:lnTo>
                    <a:pt x="24" y="64"/>
                  </a:lnTo>
                  <a:lnTo>
                    <a:pt x="18" y="62"/>
                  </a:lnTo>
                  <a:lnTo>
                    <a:pt x="14" y="62"/>
                  </a:lnTo>
                  <a:lnTo>
                    <a:pt x="12" y="64"/>
                  </a:lnTo>
                  <a:lnTo>
                    <a:pt x="12" y="64"/>
                  </a:lnTo>
                  <a:lnTo>
                    <a:pt x="6" y="70"/>
                  </a:lnTo>
                  <a:lnTo>
                    <a:pt x="2" y="78"/>
                  </a:lnTo>
                  <a:lnTo>
                    <a:pt x="2" y="78"/>
                  </a:lnTo>
                  <a:lnTo>
                    <a:pt x="0" y="88"/>
                  </a:lnTo>
                  <a:lnTo>
                    <a:pt x="0" y="92"/>
                  </a:lnTo>
                  <a:lnTo>
                    <a:pt x="2" y="96"/>
                  </a:lnTo>
                  <a:lnTo>
                    <a:pt x="2" y="96"/>
                  </a:lnTo>
                  <a:lnTo>
                    <a:pt x="6" y="96"/>
                  </a:lnTo>
                  <a:lnTo>
                    <a:pt x="8" y="94"/>
                  </a:lnTo>
                  <a:lnTo>
                    <a:pt x="12" y="90"/>
                  </a:lnTo>
                  <a:lnTo>
                    <a:pt x="12" y="90"/>
                  </a:lnTo>
                  <a:lnTo>
                    <a:pt x="18" y="82"/>
                  </a:lnTo>
                  <a:lnTo>
                    <a:pt x="20" y="80"/>
                  </a:lnTo>
                  <a:lnTo>
                    <a:pt x="22" y="82"/>
                  </a:lnTo>
                  <a:lnTo>
                    <a:pt x="22" y="82"/>
                  </a:lnTo>
                  <a:lnTo>
                    <a:pt x="22" y="90"/>
                  </a:lnTo>
                  <a:lnTo>
                    <a:pt x="24" y="92"/>
                  </a:lnTo>
                  <a:lnTo>
                    <a:pt x="26" y="92"/>
                  </a:lnTo>
                  <a:lnTo>
                    <a:pt x="26" y="92"/>
                  </a:lnTo>
                  <a:lnTo>
                    <a:pt x="28" y="90"/>
                  </a:lnTo>
                  <a:lnTo>
                    <a:pt x="34" y="90"/>
                  </a:lnTo>
                  <a:lnTo>
                    <a:pt x="34" y="90"/>
                  </a:lnTo>
                  <a:lnTo>
                    <a:pt x="36" y="88"/>
                  </a:lnTo>
                  <a:lnTo>
                    <a:pt x="36" y="86"/>
                  </a:lnTo>
                  <a:lnTo>
                    <a:pt x="36" y="86"/>
                  </a:lnTo>
                  <a:lnTo>
                    <a:pt x="38" y="80"/>
                  </a:lnTo>
                  <a:lnTo>
                    <a:pt x="40" y="78"/>
                  </a:lnTo>
                  <a:lnTo>
                    <a:pt x="40" y="78"/>
                  </a:lnTo>
                  <a:lnTo>
                    <a:pt x="44" y="76"/>
                  </a:lnTo>
                  <a:lnTo>
                    <a:pt x="50" y="74"/>
                  </a:lnTo>
                  <a:lnTo>
                    <a:pt x="50" y="74"/>
                  </a:lnTo>
                  <a:lnTo>
                    <a:pt x="54" y="72"/>
                  </a:lnTo>
                  <a:lnTo>
                    <a:pt x="56" y="72"/>
                  </a:lnTo>
                  <a:lnTo>
                    <a:pt x="56" y="74"/>
                  </a:lnTo>
                  <a:lnTo>
                    <a:pt x="56" y="74"/>
                  </a:lnTo>
                  <a:lnTo>
                    <a:pt x="56" y="78"/>
                  </a:lnTo>
                  <a:lnTo>
                    <a:pt x="54" y="84"/>
                  </a:lnTo>
                  <a:lnTo>
                    <a:pt x="54" y="84"/>
                  </a:lnTo>
                  <a:lnTo>
                    <a:pt x="54" y="90"/>
                  </a:lnTo>
                  <a:lnTo>
                    <a:pt x="58" y="92"/>
                  </a:lnTo>
                  <a:lnTo>
                    <a:pt x="58" y="92"/>
                  </a:lnTo>
                  <a:lnTo>
                    <a:pt x="60" y="94"/>
                  </a:lnTo>
                  <a:lnTo>
                    <a:pt x="60" y="94"/>
                  </a:lnTo>
                  <a:lnTo>
                    <a:pt x="56" y="96"/>
                  </a:lnTo>
                  <a:lnTo>
                    <a:pt x="56" y="96"/>
                  </a:lnTo>
                  <a:lnTo>
                    <a:pt x="54" y="98"/>
                  </a:lnTo>
                  <a:lnTo>
                    <a:pt x="52" y="102"/>
                  </a:lnTo>
                  <a:lnTo>
                    <a:pt x="52" y="108"/>
                  </a:lnTo>
                  <a:lnTo>
                    <a:pt x="56" y="112"/>
                  </a:lnTo>
                  <a:lnTo>
                    <a:pt x="56" y="112"/>
                  </a:lnTo>
                  <a:lnTo>
                    <a:pt x="66" y="122"/>
                  </a:lnTo>
                  <a:lnTo>
                    <a:pt x="70" y="126"/>
                  </a:lnTo>
                  <a:lnTo>
                    <a:pt x="76" y="128"/>
                  </a:lnTo>
                  <a:lnTo>
                    <a:pt x="76" y="128"/>
                  </a:lnTo>
                  <a:lnTo>
                    <a:pt x="84" y="130"/>
                  </a:lnTo>
                  <a:lnTo>
                    <a:pt x="88" y="132"/>
                  </a:lnTo>
                  <a:lnTo>
                    <a:pt x="90" y="132"/>
                  </a:lnTo>
                  <a:lnTo>
                    <a:pt x="90" y="132"/>
                  </a:lnTo>
                  <a:lnTo>
                    <a:pt x="94" y="128"/>
                  </a:lnTo>
                  <a:lnTo>
                    <a:pt x="96" y="126"/>
                  </a:lnTo>
                  <a:lnTo>
                    <a:pt x="96" y="128"/>
                  </a:lnTo>
                  <a:lnTo>
                    <a:pt x="96" y="128"/>
                  </a:lnTo>
                  <a:lnTo>
                    <a:pt x="98" y="134"/>
                  </a:lnTo>
                  <a:lnTo>
                    <a:pt x="100" y="136"/>
                  </a:lnTo>
                  <a:lnTo>
                    <a:pt x="102" y="136"/>
                  </a:lnTo>
                  <a:lnTo>
                    <a:pt x="102" y="136"/>
                  </a:lnTo>
                  <a:lnTo>
                    <a:pt x="104" y="134"/>
                  </a:lnTo>
                  <a:lnTo>
                    <a:pt x="104" y="128"/>
                  </a:lnTo>
                  <a:lnTo>
                    <a:pt x="104" y="128"/>
                  </a:lnTo>
                  <a:lnTo>
                    <a:pt x="102" y="118"/>
                  </a:lnTo>
                  <a:lnTo>
                    <a:pt x="98" y="110"/>
                  </a:lnTo>
                  <a:lnTo>
                    <a:pt x="98" y="110"/>
                  </a:lnTo>
                  <a:lnTo>
                    <a:pt x="96" y="108"/>
                  </a:lnTo>
                  <a:lnTo>
                    <a:pt x="96" y="104"/>
                  </a:lnTo>
                  <a:lnTo>
                    <a:pt x="96" y="100"/>
                  </a:lnTo>
                  <a:lnTo>
                    <a:pt x="100" y="96"/>
                  </a:lnTo>
                  <a:lnTo>
                    <a:pt x="100" y="96"/>
                  </a:lnTo>
                  <a:lnTo>
                    <a:pt x="104" y="90"/>
                  </a:lnTo>
                  <a:lnTo>
                    <a:pt x="106" y="90"/>
                  </a:lnTo>
                  <a:lnTo>
                    <a:pt x="108" y="92"/>
                  </a:lnTo>
                  <a:lnTo>
                    <a:pt x="108" y="92"/>
                  </a:lnTo>
                  <a:lnTo>
                    <a:pt x="106" y="98"/>
                  </a:lnTo>
                  <a:lnTo>
                    <a:pt x="108" y="104"/>
                  </a:lnTo>
                  <a:lnTo>
                    <a:pt x="108" y="104"/>
                  </a:lnTo>
                  <a:lnTo>
                    <a:pt x="110" y="112"/>
                  </a:lnTo>
                  <a:lnTo>
                    <a:pt x="112" y="114"/>
                  </a:lnTo>
                  <a:lnTo>
                    <a:pt x="114" y="110"/>
                  </a:lnTo>
                  <a:lnTo>
                    <a:pt x="114" y="110"/>
                  </a:lnTo>
                  <a:lnTo>
                    <a:pt x="120" y="92"/>
                  </a:lnTo>
                  <a:lnTo>
                    <a:pt x="120" y="92"/>
                  </a:lnTo>
                  <a:lnTo>
                    <a:pt x="126" y="82"/>
                  </a:lnTo>
                  <a:lnTo>
                    <a:pt x="126" y="78"/>
                  </a:lnTo>
                  <a:lnTo>
                    <a:pt x="122" y="74"/>
                  </a:lnTo>
                  <a:lnTo>
                    <a:pt x="122" y="74"/>
                  </a:lnTo>
                  <a:lnTo>
                    <a:pt x="120" y="70"/>
                  </a:lnTo>
                  <a:lnTo>
                    <a:pt x="118" y="64"/>
                  </a:lnTo>
                  <a:lnTo>
                    <a:pt x="116" y="60"/>
                  </a:lnTo>
                  <a:lnTo>
                    <a:pt x="116" y="56"/>
                  </a:lnTo>
                  <a:lnTo>
                    <a:pt x="116" y="56"/>
                  </a:lnTo>
                  <a:lnTo>
                    <a:pt x="118" y="52"/>
                  </a:lnTo>
                  <a:lnTo>
                    <a:pt x="114" y="46"/>
                  </a:lnTo>
                  <a:lnTo>
                    <a:pt x="114" y="46"/>
                  </a:lnTo>
                  <a:lnTo>
                    <a:pt x="114" y="44"/>
                  </a:lnTo>
                  <a:lnTo>
                    <a:pt x="114" y="40"/>
                  </a:lnTo>
                  <a:lnTo>
                    <a:pt x="116" y="34"/>
                  </a:lnTo>
                  <a:lnTo>
                    <a:pt x="116" y="34"/>
                  </a:lnTo>
                  <a:lnTo>
                    <a:pt x="114" y="28"/>
                  </a:lnTo>
                  <a:lnTo>
                    <a:pt x="110" y="22"/>
                  </a:lnTo>
                  <a:lnTo>
                    <a:pt x="110" y="22"/>
                  </a:lnTo>
                  <a:lnTo>
                    <a:pt x="94" y="4"/>
                  </a:lnTo>
                  <a:lnTo>
                    <a:pt x="86" y="0"/>
                  </a:lnTo>
                  <a:lnTo>
                    <a:pt x="84" y="0"/>
                  </a:lnTo>
                  <a:lnTo>
                    <a:pt x="84" y="4"/>
                  </a:lnTo>
                  <a:lnTo>
                    <a:pt x="84" y="4"/>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71" name="Freeform 373">
              <a:extLst>
                <a:ext uri="{FF2B5EF4-FFF2-40B4-BE49-F238E27FC236}">
                  <a16:creationId xmlns:a16="http://schemas.microsoft.com/office/drawing/2014/main" id="{887EC002-E73A-45E0-968C-8E6ABA5545FE}"/>
                </a:ext>
              </a:extLst>
            </p:cNvPr>
            <p:cNvSpPr>
              <a:spLocks/>
            </p:cNvSpPr>
            <p:nvPr/>
          </p:nvSpPr>
          <p:spPr bwMode="auto">
            <a:xfrm>
              <a:off x="7938299" y="3626401"/>
              <a:ext cx="21085" cy="16537"/>
            </a:xfrm>
            <a:custGeom>
              <a:avLst/>
              <a:gdLst>
                <a:gd name="T0" fmla="*/ 0 w 14"/>
                <a:gd name="T1" fmla="*/ 2 h 12"/>
                <a:gd name="T2" fmla="*/ 0 w 14"/>
                <a:gd name="T3" fmla="*/ 2 h 12"/>
                <a:gd name="T4" fmla="*/ 0 w 14"/>
                <a:gd name="T5" fmla="*/ 6 h 12"/>
                <a:gd name="T6" fmla="*/ 0 w 14"/>
                <a:gd name="T7" fmla="*/ 10 h 12"/>
                <a:gd name="T8" fmla="*/ 2 w 14"/>
                <a:gd name="T9" fmla="*/ 12 h 12"/>
                <a:gd name="T10" fmla="*/ 2 w 14"/>
                <a:gd name="T11" fmla="*/ 12 h 12"/>
                <a:gd name="T12" fmla="*/ 8 w 14"/>
                <a:gd name="T13" fmla="*/ 12 h 12"/>
                <a:gd name="T14" fmla="*/ 12 w 14"/>
                <a:gd name="T15" fmla="*/ 10 h 12"/>
                <a:gd name="T16" fmla="*/ 12 w 14"/>
                <a:gd name="T17" fmla="*/ 10 h 12"/>
                <a:gd name="T18" fmla="*/ 14 w 14"/>
                <a:gd name="T19" fmla="*/ 8 h 12"/>
                <a:gd name="T20" fmla="*/ 12 w 14"/>
                <a:gd name="T21" fmla="*/ 6 h 12"/>
                <a:gd name="T22" fmla="*/ 10 w 14"/>
                <a:gd name="T23" fmla="*/ 0 h 12"/>
                <a:gd name="T24" fmla="*/ 10 w 14"/>
                <a:gd name="T25" fmla="*/ 0 h 12"/>
                <a:gd name="T26" fmla="*/ 6 w 14"/>
                <a:gd name="T27" fmla="*/ 0 h 12"/>
                <a:gd name="T28" fmla="*/ 2 w 14"/>
                <a:gd name="T29" fmla="*/ 0 h 12"/>
                <a:gd name="T30" fmla="*/ 0 w 14"/>
                <a:gd name="T31" fmla="*/ 2 h 12"/>
                <a:gd name="T32" fmla="*/ 0 w 14"/>
                <a:gd name="T3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 h="12">
                  <a:moveTo>
                    <a:pt x="0" y="2"/>
                  </a:moveTo>
                  <a:lnTo>
                    <a:pt x="0" y="2"/>
                  </a:lnTo>
                  <a:lnTo>
                    <a:pt x="0" y="6"/>
                  </a:lnTo>
                  <a:lnTo>
                    <a:pt x="0" y="10"/>
                  </a:lnTo>
                  <a:lnTo>
                    <a:pt x="2" y="12"/>
                  </a:lnTo>
                  <a:lnTo>
                    <a:pt x="2" y="12"/>
                  </a:lnTo>
                  <a:lnTo>
                    <a:pt x="8" y="12"/>
                  </a:lnTo>
                  <a:lnTo>
                    <a:pt x="12" y="10"/>
                  </a:lnTo>
                  <a:lnTo>
                    <a:pt x="12" y="10"/>
                  </a:lnTo>
                  <a:lnTo>
                    <a:pt x="14" y="8"/>
                  </a:lnTo>
                  <a:lnTo>
                    <a:pt x="12" y="6"/>
                  </a:lnTo>
                  <a:lnTo>
                    <a:pt x="10" y="0"/>
                  </a:lnTo>
                  <a:lnTo>
                    <a:pt x="10" y="0"/>
                  </a:lnTo>
                  <a:lnTo>
                    <a:pt x="6" y="0"/>
                  </a:lnTo>
                  <a:lnTo>
                    <a:pt x="2" y="0"/>
                  </a:lnTo>
                  <a:lnTo>
                    <a:pt x="0" y="2"/>
                  </a:lnTo>
                  <a:lnTo>
                    <a:pt x="0" y="2"/>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72" name="Freeform 374">
              <a:extLst>
                <a:ext uri="{FF2B5EF4-FFF2-40B4-BE49-F238E27FC236}">
                  <a16:creationId xmlns:a16="http://schemas.microsoft.com/office/drawing/2014/main" id="{6998A92F-5A0C-484F-A526-3C5E4F745A0A}"/>
                </a:ext>
              </a:extLst>
            </p:cNvPr>
            <p:cNvSpPr>
              <a:spLocks/>
            </p:cNvSpPr>
            <p:nvPr/>
          </p:nvSpPr>
          <p:spPr bwMode="auto">
            <a:xfrm>
              <a:off x="7820823" y="3844138"/>
              <a:ext cx="277124" cy="339009"/>
            </a:xfrm>
            <a:custGeom>
              <a:avLst/>
              <a:gdLst>
                <a:gd name="T0" fmla="*/ 182 w 184"/>
                <a:gd name="T1" fmla="*/ 2 h 246"/>
                <a:gd name="T2" fmla="*/ 182 w 184"/>
                <a:gd name="T3" fmla="*/ 22 h 246"/>
                <a:gd name="T4" fmla="*/ 164 w 184"/>
                <a:gd name="T5" fmla="*/ 36 h 246"/>
                <a:gd name="T6" fmla="*/ 152 w 184"/>
                <a:gd name="T7" fmla="*/ 48 h 246"/>
                <a:gd name="T8" fmla="*/ 130 w 184"/>
                <a:gd name="T9" fmla="*/ 52 h 246"/>
                <a:gd name="T10" fmla="*/ 102 w 184"/>
                <a:gd name="T11" fmla="*/ 44 h 246"/>
                <a:gd name="T12" fmla="*/ 92 w 184"/>
                <a:gd name="T13" fmla="*/ 50 h 246"/>
                <a:gd name="T14" fmla="*/ 64 w 184"/>
                <a:gd name="T15" fmla="*/ 48 h 246"/>
                <a:gd name="T16" fmla="*/ 42 w 184"/>
                <a:gd name="T17" fmla="*/ 68 h 246"/>
                <a:gd name="T18" fmla="*/ 50 w 184"/>
                <a:gd name="T19" fmla="*/ 84 h 246"/>
                <a:gd name="T20" fmla="*/ 66 w 184"/>
                <a:gd name="T21" fmla="*/ 104 h 246"/>
                <a:gd name="T22" fmla="*/ 76 w 184"/>
                <a:gd name="T23" fmla="*/ 90 h 246"/>
                <a:gd name="T24" fmla="*/ 98 w 184"/>
                <a:gd name="T25" fmla="*/ 84 h 246"/>
                <a:gd name="T26" fmla="*/ 114 w 184"/>
                <a:gd name="T27" fmla="*/ 74 h 246"/>
                <a:gd name="T28" fmla="*/ 128 w 184"/>
                <a:gd name="T29" fmla="*/ 82 h 246"/>
                <a:gd name="T30" fmla="*/ 108 w 184"/>
                <a:gd name="T31" fmla="*/ 92 h 246"/>
                <a:gd name="T32" fmla="*/ 102 w 184"/>
                <a:gd name="T33" fmla="*/ 100 h 246"/>
                <a:gd name="T34" fmla="*/ 84 w 184"/>
                <a:gd name="T35" fmla="*/ 110 h 246"/>
                <a:gd name="T36" fmla="*/ 82 w 184"/>
                <a:gd name="T37" fmla="*/ 116 h 246"/>
                <a:gd name="T38" fmla="*/ 94 w 184"/>
                <a:gd name="T39" fmla="*/ 128 h 246"/>
                <a:gd name="T40" fmla="*/ 104 w 184"/>
                <a:gd name="T41" fmla="*/ 158 h 246"/>
                <a:gd name="T42" fmla="*/ 100 w 184"/>
                <a:gd name="T43" fmla="*/ 172 h 246"/>
                <a:gd name="T44" fmla="*/ 114 w 184"/>
                <a:gd name="T45" fmla="*/ 188 h 246"/>
                <a:gd name="T46" fmla="*/ 114 w 184"/>
                <a:gd name="T47" fmla="*/ 204 h 246"/>
                <a:gd name="T48" fmla="*/ 110 w 184"/>
                <a:gd name="T49" fmla="*/ 226 h 246"/>
                <a:gd name="T50" fmla="*/ 108 w 184"/>
                <a:gd name="T51" fmla="*/ 212 h 246"/>
                <a:gd name="T52" fmla="*/ 100 w 184"/>
                <a:gd name="T53" fmla="*/ 220 h 246"/>
                <a:gd name="T54" fmla="*/ 86 w 184"/>
                <a:gd name="T55" fmla="*/ 230 h 246"/>
                <a:gd name="T56" fmla="*/ 78 w 184"/>
                <a:gd name="T57" fmla="*/ 230 h 246"/>
                <a:gd name="T58" fmla="*/ 70 w 184"/>
                <a:gd name="T59" fmla="*/ 210 h 246"/>
                <a:gd name="T60" fmla="*/ 80 w 184"/>
                <a:gd name="T61" fmla="*/ 194 h 246"/>
                <a:gd name="T62" fmla="*/ 70 w 184"/>
                <a:gd name="T63" fmla="*/ 184 h 246"/>
                <a:gd name="T64" fmla="*/ 66 w 184"/>
                <a:gd name="T65" fmla="*/ 168 h 246"/>
                <a:gd name="T66" fmla="*/ 66 w 184"/>
                <a:gd name="T67" fmla="*/ 144 h 246"/>
                <a:gd name="T68" fmla="*/ 50 w 184"/>
                <a:gd name="T69" fmla="*/ 134 h 246"/>
                <a:gd name="T70" fmla="*/ 48 w 184"/>
                <a:gd name="T71" fmla="*/ 140 h 246"/>
                <a:gd name="T72" fmla="*/ 50 w 184"/>
                <a:gd name="T73" fmla="*/ 170 h 246"/>
                <a:gd name="T74" fmla="*/ 46 w 184"/>
                <a:gd name="T75" fmla="*/ 200 h 246"/>
                <a:gd name="T76" fmla="*/ 40 w 184"/>
                <a:gd name="T77" fmla="*/ 214 h 246"/>
                <a:gd name="T78" fmla="*/ 38 w 184"/>
                <a:gd name="T79" fmla="*/ 236 h 246"/>
                <a:gd name="T80" fmla="*/ 32 w 184"/>
                <a:gd name="T81" fmla="*/ 244 h 246"/>
                <a:gd name="T82" fmla="*/ 10 w 184"/>
                <a:gd name="T83" fmla="*/ 234 h 246"/>
                <a:gd name="T84" fmla="*/ 18 w 184"/>
                <a:gd name="T85" fmla="*/ 220 h 246"/>
                <a:gd name="T86" fmla="*/ 20 w 184"/>
                <a:gd name="T87" fmla="*/ 204 h 246"/>
                <a:gd name="T88" fmla="*/ 24 w 184"/>
                <a:gd name="T89" fmla="*/ 186 h 246"/>
                <a:gd name="T90" fmla="*/ 18 w 184"/>
                <a:gd name="T91" fmla="*/ 178 h 246"/>
                <a:gd name="T92" fmla="*/ 4 w 184"/>
                <a:gd name="T93" fmla="*/ 172 h 246"/>
                <a:gd name="T94" fmla="*/ 6 w 184"/>
                <a:gd name="T95" fmla="*/ 164 h 246"/>
                <a:gd name="T96" fmla="*/ 8 w 184"/>
                <a:gd name="T97" fmla="*/ 136 h 246"/>
                <a:gd name="T98" fmla="*/ 18 w 184"/>
                <a:gd name="T99" fmla="*/ 126 h 246"/>
                <a:gd name="T100" fmla="*/ 12 w 184"/>
                <a:gd name="T101" fmla="*/ 104 h 246"/>
                <a:gd name="T102" fmla="*/ 34 w 184"/>
                <a:gd name="T103" fmla="*/ 84 h 246"/>
                <a:gd name="T104" fmla="*/ 32 w 184"/>
                <a:gd name="T105" fmla="*/ 62 h 246"/>
                <a:gd name="T106" fmla="*/ 36 w 184"/>
                <a:gd name="T107" fmla="*/ 48 h 246"/>
                <a:gd name="T108" fmla="*/ 58 w 184"/>
                <a:gd name="T109" fmla="*/ 28 h 246"/>
                <a:gd name="T110" fmla="*/ 66 w 184"/>
                <a:gd name="T111" fmla="*/ 18 h 246"/>
                <a:gd name="T112" fmla="*/ 76 w 184"/>
                <a:gd name="T113" fmla="*/ 26 h 246"/>
                <a:gd name="T114" fmla="*/ 96 w 184"/>
                <a:gd name="T115" fmla="*/ 28 h 246"/>
                <a:gd name="T116" fmla="*/ 120 w 184"/>
                <a:gd name="T117" fmla="*/ 32 h 246"/>
                <a:gd name="T118" fmla="*/ 144 w 184"/>
                <a:gd name="T119" fmla="*/ 32 h 246"/>
                <a:gd name="T120" fmla="*/ 156 w 184"/>
                <a:gd name="T121" fmla="*/ 2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4" h="246">
                  <a:moveTo>
                    <a:pt x="170" y="10"/>
                  </a:moveTo>
                  <a:lnTo>
                    <a:pt x="170" y="10"/>
                  </a:lnTo>
                  <a:lnTo>
                    <a:pt x="176" y="2"/>
                  </a:lnTo>
                  <a:lnTo>
                    <a:pt x="180" y="0"/>
                  </a:lnTo>
                  <a:lnTo>
                    <a:pt x="182" y="2"/>
                  </a:lnTo>
                  <a:lnTo>
                    <a:pt x="182" y="4"/>
                  </a:lnTo>
                  <a:lnTo>
                    <a:pt x="182" y="4"/>
                  </a:lnTo>
                  <a:lnTo>
                    <a:pt x="184" y="16"/>
                  </a:lnTo>
                  <a:lnTo>
                    <a:pt x="184" y="18"/>
                  </a:lnTo>
                  <a:lnTo>
                    <a:pt x="182" y="22"/>
                  </a:lnTo>
                  <a:lnTo>
                    <a:pt x="182" y="22"/>
                  </a:lnTo>
                  <a:lnTo>
                    <a:pt x="172" y="30"/>
                  </a:lnTo>
                  <a:lnTo>
                    <a:pt x="166" y="32"/>
                  </a:lnTo>
                  <a:lnTo>
                    <a:pt x="164" y="36"/>
                  </a:lnTo>
                  <a:lnTo>
                    <a:pt x="164" y="36"/>
                  </a:lnTo>
                  <a:lnTo>
                    <a:pt x="164" y="40"/>
                  </a:lnTo>
                  <a:lnTo>
                    <a:pt x="164" y="42"/>
                  </a:lnTo>
                  <a:lnTo>
                    <a:pt x="160" y="44"/>
                  </a:lnTo>
                  <a:lnTo>
                    <a:pt x="152" y="48"/>
                  </a:lnTo>
                  <a:lnTo>
                    <a:pt x="152" y="48"/>
                  </a:lnTo>
                  <a:lnTo>
                    <a:pt x="142" y="50"/>
                  </a:lnTo>
                  <a:lnTo>
                    <a:pt x="140" y="52"/>
                  </a:lnTo>
                  <a:lnTo>
                    <a:pt x="138" y="54"/>
                  </a:lnTo>
                  <a:lnTo>
                    <a:pt x="130" y="52"/>
                  </a:lnTo>
                  <a:lnTo>
                    <a:pt x="130" y="52"/>
                  </a:lnTo>
                  <a:lnTo>
                    <a:pt x="120" y="48"/>
                  </a:lnTo>
                  <a:lnTo>
                    <a:pt x="112" y="46"/>
                  </a:lnTo>
                  <a:lnTo>
                    <a:pt x="106" y="46"/>
                  </a:lnTo>
                  <a:lnTo>
                    <a:pt x="102" y="44"/>
                  </a:lnTo>
                  <a:lnTo>
                    <a:pt x="102" y="44"/>
                  </a:lnTo>
                  <a:lnTo>
                    <a:pt x="98" y="40"/>
                  </a:lnTo>
                  <a:lnTo>
                    <a:pt x="94" y="42"/>
                  </a:lnTo>
                  <a:lnTo>
                    <a:pt x="92" y="46"/>
                  </a:lnTo>
                  <a:lnTo>
                    <a:pt x="92" y="46"/>
                  </a:lnTo>
                  <a:lnTo>
                    <a:pt x="92" y="50"/>
                  </a:lnTo>
                  <a:lnTo>
                    <a:pt x="90" y="52"/>
                  </a:lnTo>
                  <a:lnTo>
                    <a:pt x="86" y="52"/>
                  </a:lnTo>
                  <a:lnTo>
                    <a:pt x="80" y="52"/>
                  </a:lnTo>
                  <a:lnTo>
                    <a:pt x="80" y="52"/>
                  </a:lnTo>
                  <a:lnTo>
                    <a:pt x="64" y="48"/>
                  </a:lnTo>
                  <a:lnTo>
                    <a:pt x="56" y="48"/>
                  </a:lnTo>
                  <a:lnTo>
                    <a:pt x="52" y="48"/>
                  </a:lnTo>
                  <a:lnTo>
                    <a:pt x="50" y="52"/>
                  </a:lnTo>
                  <a:lnTo>
                    <a:pt x="50" y="52"/>
                  </a:lnTo>
                  <a:lnTo>
                    <a:pt x="42" y="68"/>
                  </a:lnTo>
                  <a:lnTo>
                    <a:pt x="40" y="78"/>
                  </a:lnTo>
                  <a:lnTo>
                    <a:pt x="40" y="78"/>
                  </a:lnTo>
                  <a:lnTo>
                    <a:pt x="44" y="80"/>
                  </a:lnTo>
                  <a:lnTo>
                    <a:pt x="50" y="84"/>
                  </a:lnTo>
                  <a:lnTo>
                    <a:pt x="50" y="84"/>
                  </a:lnTo>
                  <a:lnTo>
                    <a:pt x="56" y="88"/>
                  </a:lnTo>
                  <a:lnTo>
                    <a:pt x="60" y="96"/>
                  </a:lnTo>
                  <a:lnTo>
                    <a:pt x="60" y="96"/>
                  </a:lnTo>
                  <a:lnTo>
                    <a:pt x="64" y="100"/>
                  </a:lnTo>
                  <a:lnTo>
                    <a:pt x="66" y="104"/>
                  </a:lnTo>
                  <a:lnTo>
                    <a:pt x="68" y="104"/>
                  </a:lnTo>
                  <a:lnTo>
                    <a:pt x="70" y="102"/>
                  </a:lnTo>
                  <a:lnTo>
                    <a:pt x="70" y="102"/>
                  </a:lnTo>
                  <a:lnTo>
                    <a:pt x="74" y="92"/>
                  </a:lnTo>
                  <a:lnTo>
                    <a:pt x="76" y="90"/>
                  </a:lnTo>
                  <a:lnTo>
                    <a:pt x="80" y="86"/>
                  </a:lnTo>
                  <a:lnTo>
                    <a:pt x="80" y="86"/>
                  </a:lnTo>
                  <a:lnTo>
                    <a:pt x="90" y="84"/>
                  </a:lnTo>
                  <a:lnTo>
                    <a:pt x="98" y="84"/>
                  </a:lnTo>
                  <a:lnTo>
                    <a:pt x="98" y="84"/>
                  </a:lnTo>
                  <a:lnTo>
                    <a:pt x="106" y="84"/>
                  </a:lnTo>
                  <a:lnTo>
                    <a:pt x="108" y="82"/>
                  </a:lnTo>
                  <a:lnTo>
                    <a:pt x="110" y="80"/>
                  </a:lnTo>
                  <a:lnTo>
                    <a:pt x="110" y="80"/>
                  </a:lnTo>
                  <a:lnTo>
                    <a:pt x="114" y="74"/>
                  </a:lnTo>
                  <a:lnTo>
                    <a:pt x="118" y="74"/>
                  </a:lnTo>
                  <a:lnTo>
                    <a:pt x="122" y="76"/>
                  </a:lnTo>
                  <a:lnTo>
                    <a:pt x="122" y="76"/>
                  </a:lnTo>
                  <a:lnTo>
                    <a:pt x="126" y="78"/>
                  </a:lnTo>
                  <a:lnTo>
                    <a:pt x="128" y="82"/>
                  </a:lnTo>
                  <a:lnTo>
                    <a:pt x="128" y="86"/>
                  </a:lnTo>
                  <a:lnTo>
                    <a:pt x="126" y="88"/>
                  </a:lnTo>
                  <a:lnTo>
                    <a:pt x="126" y="88"/>
                  </a:lnTo>
                  <a:lnTo>
                    <a:pt x="116" y="90"/>
                  </a:lnTo>
                  <a:lnTo>
                    <a:pt x="108" y="92"/>
                  </a:lnTo>
                  <a:lnTo>
                    <a:pt x="108" y="92"/>
                  </a:lnTo>
                  <a:lnTo>
                    <a:pt x="102" y="96"/>
                  </a:lnTo>
                  <a:lnTo>
                    <a:pt x="100" y="98"/>
                  </a:lnTo>
                  <a:lnTo>
                    <a:pt x="102" y="100"/>
                  </a:lnTo>
                  <a:lnTo>
                    <a:pt x="102" y="100"/>
                  </a:lnTo>
                  <a:lnTo>
                    <a:pt x="106" y="104"/>
                  </a:lnTo>
                  <a:lnTo>
                    <a:pt x="106" y="104"/>
                  </a:lnTo>
                  <a:lnTo>
                    <a:pt x="102" y="106"/>
                  </a:lnTo>
                  <a:lnTo>
                    <a:pt x="102" y="106"/>
                  </a:lnTo>
                  <a:lnTo>
                    <a:pt x="84" y="110"/>
                  </a:lnTo>
                  <a:lnTo>
                    <a:pt x="84" y="110"/>
                  </a:lnTo>
                  <a:lnTo>
                    <a:pt x="78" y="112"/>
                  </a:lnTo>
                  <a:lnTo>
                    <a:pt x="78" y="114"/>
                  </a:lnTo>
                  <a:lnTo>
                    <a:pt x="82" y="116"/>
                  </a:lnTo>
                  <a:lnTo>
                    <a:pt x="82" y="116"/>
                  </a:lnTo>
                  <a:lnTo>
                    <a:pt x="86" y="118"/>
                  </a:lnTo>
                  <a:lnTo>
                    <a:pt x="90" y="120"/>
                  </a:lnTo>
                  <a:lnTo>
                    <a:pt x="92" y="124"/>
                  </a:lnTo>
                  <a:lnTo>
                    <a:pt x="94" y="128"/>
                  </a:lnTo>
                  <a:lnTo>
                    <a:pt x="94" y="128"/>
                  </a:lnTo>
                  <a:lnTo>
                    <a:pt x="96" y="138"/>
                  </a:lnTo>
                  <a:lnTo>
                    <a:pt x="100" y="146"/>
                  </a:lnTo>
                  <a:lnTo>
                    <a:pt x="100" y="146"/>
                  </a:lnTo>
                  <a:lnTo>
                    <a:pt x="102" y="150"/>
                  </a:lnTo>
                  <a:lnTo>
                    <a:pt x="104" y="158"/>
                  </a:lnTo>
                  <a:lnTo>
                    <a:pt x="104" y="158"/>
                  </a:lnTo>
                  <a:lnTo>
                    <a:pt x="102" y="164"/>
                  </a:lnTo>
                  <a:lnTo>
                    <a:pt x="100" y="168"/>
                  </a:lnTo>
                  <a:lnTo>
                    <a:pt x="100" y="168"/>
                  </a:lnTo>
                  <a:lnTo>
                    <a:pt x="100" y="172"/>
                  </a:lnTo>
                  <a:lnTo>
                    <a:pt x="104" y="176"/>
                  </a:lnTo>
                  <a:lnTo>
                    <a:pt x="104" y="176"/>
                  </a:lnTo>
                  <a:lnTo>
                    <a:pt x="108" y="184"/>
                  </a:lnTo>
                  <a:lnTo>
                    <a:pt x="114" y="188"/>
                  </a:lnTo>
                  <a:lnTo>
                    <a:pt x="114" y="188"/>
                  </a:lnTo>
                  <a:lnTo>
                    <a:pt x="116" y="190"/>
                  </a:lnTo>
                  <a:lnTo>
                    <a:pt x="116" y="194"/>
                  </a:lnTo>
                  <a:lnTo>
                    <a:pt x="116" y="200"/>
                  </a:lnTo>
                  <a:lnTo>
                    <a:pt x="116" y="200"/>
                  </a:lnTo>
                  <a:lnTo>
                    <a:pt x="114" y="204"/>
                  </a:lnTo>
                  <a:lnTo>
                    <a:pt x="112" y="210"/>
                  </a:lnTo>
                  <a:lnTo>
                    <a:pt x="112" y="210"/>
                  </a:lnTo>
                  <a:lnTo>
                    <a:pt x="112" y="220"/>
                  </a:lnTo>
                  <a:lnTo>
                    <a:pt x="110" y="224"/>
                  </a:lnTo>
                  <a:lnTo>
                    <a:pt x="110" y="226"/>
                  </a:lnTo>
                  <a:lnTo>
                    <a:pt x="110" y="224"/>
                  </a:lnTo>
                  <a:lnTo>
                    <a:pt x="110" y="224"/>
                  </a:lnTo>
                  <a:lnTo>
                    <a:pt x="110" y="218"/>
                  </a:lnTo>
                  <a:lnTo>
                    <a:pt x="110" y="214"/>
                  </a:lnTo>
                  <a:lnTo>
                    <a:pt x="108" y="212"/>
                  </a:lnTo>
                  <a:lnTo>
                    <a:pt x="108" y="212"/>
                  </a:lnTo>
                  <a:lnTo>
                    <a:pt x="104" y="212"/>
                  </a:lnTo>
                  <a:lnTo>
                    <a:pt x="102" y="212"/>
                  </a:lnTo>
                  <a:lnTo>
                    <a:pt x="100" y="220"/>
                  </a:lnTo>
                  <a:lnTo>
                    <a:pt x="100" y="220"/>
                  </a:lnTo>
                  <a:lnTo>
                    <a:pt x="102" y="226"/>
                  </a:lnTo>
                  <a:lnTo>
                    <a:pt x="102" y="228"/>
                  </a:lnTo>
                  <a:lnTo>
                    <a:pt x="96" y="230"/>
                  </a:lnTo>
                  <a:lnTo>
                    <a:pt x="96" y="230"/>
                  </a:lnTo>
                  <a:lnTo>
                    <a:pt x="86" y="230"/>
                  </a:lnTo>
                  <a:lnTo>
                    <a:pt x="82" y="234"/>
                  </a:lnTo>
                  <a:lnTo>
                    <a:pt x="82" y="234"/>
                  </a:lnTo>
                  <a:lnTo>
                    <a:pt x="78" y="236"/>
                  </a:lnTo>
                  <a:lnTo>
                    <a:pt x="78" y="234"/>
                  </a:lnTo>
                  <a:lnTo>
                    <a:pt x="78" y="230"/>
                  </a:lnTo>
                  <a:lnTo>
                    <a:pt x="78" y="230"/>
                  </a:lnTo>
                  <a:lnTo>
                    <a:pt x="78" y="224"/>
                  </a:lnTo>
                  <a:lnTo>
                    <a:pt x="74" y="218"/>
                  </a:lnTo>
                  <a:lnTo>
                    <a:pt x="74" y="218"/>
                  </a:lnTo>
                  <a:lnTo>
                    <a:pt x="70" y="210"/>
                  </a:lnTo>
                  <a:lnTo>
                    <a:pt x="70" y="206"/>
                  </a:lnTo>
                  <a:lnTo>
                    <a:pt x="72" y="202"/>
                  </a:lnTo>
                  <a:lnTo>
                    <a:pt x="72" y="202"/>
                  </a:lnTo>
                  <a:lnTo>
                    <a:pt x="76" y="198"/>
                  </a:lnTo>
                  <a:lnTo>
                    <a:pt x="80" y="194"/>
                  </a:lnTo>
                  <a:lnTo>
                    <a:pt x="80" y="190"/>
                  </a:lnTo>
                  <a:lnTo>
                    <a:pt x="76" y="188"/>
                  </a:lnTo>
                  <a:lnTo>
                    <a:pt x="76" y="188"/>
                  </a:lnTo>
                  <a:lnTo>
                    <a:pt x="72" y="186"/>
                  </a:lnTo>
                  <a:lnTo>
                    <a:pt x="70" y="184"/>
                  </a:lnTo>
                  <a:lnTo>
                    <a:pt x="70" y="180"/>
                  </a:lnTo>
                  <a:lnTo>
                    <a:pt x="70" y="180"/>
                  </a:lnTo>
                  <a:lnTo>
                    <a:pt x="70" y="174"/>
                  </a:lnTo>
                  <a:lnTo>
                    <a:pt x="66" y="168"/>
                  </a:lnTo>
                  <a:lnTo>
                    <a:pt x="66" y="168"/>
                  </a:lnTo>
                  <a:lnTo>
                    <a:pt x="62" y="158"/>
                  </a:lnTo>
                  <a:lnTo>
                    <a:pt x="62" y="154"/>
                  </a:lnTo>
                  <a:lnTo>
                    <a:pt x="64" y="150"/>
                  </a:lnTo>
                  <a:lnTo>
                    <a:pt x="64" y="150"/>
                  </a:lnTo>
                  <a:lnTo>
                    <a:pt x="66" y="144"/>
                  </a:lnTo>
                  <a:lnTo>
                    <a:pt x="62" y="138"/>
                  </a:lnTo>
                  <a:lnTo>
                    <a:pt x="62" y="138"/>
                  </a:lnTo>
                  <a:lnTo>
                    <a:pt x="60" y="136"/>
                  </a:lnTo>
                  <a:lnTo>
                    <a:pt x="56" y="134"/>
                  </a:lnTo>
                  <a:lnTo>
                    <a:pt x="50" y="134"/>
                  </a:lnTo>
                  <a:lnTo>
                    <a:pt x="50" y="134"/>
                  </a:lnTo>
                  <a:lnTo>
                    <a:pt x="50" y="132"/>
                  </a:lnTo>
                  <a:lnTo>
                    <a:pt x="48" y="134"/>
                  </a:lnTo>
                  <a:lnTo>
                    <a:pt x="48" y="140"/>
                  </a:lnTo>
                  <a:lnTo>
                    <a:pt x="48" y="140"/>
                  </a:lnTo>
                  <a:lnTo>
                    <a:pt x="46" y="146"/>
                  </a:lnTo>
                  <a:lnTo>
                    <a:pt x="46" y="156"/>
                  </a:lnTo>
                  <a:lnTo>
                    <a:pt x="46" y="156"/>
                  </a:lnTo>
                  <a:lnTo>
                    <a:pt x="48" y="162"/>
                  </a:lnTo>
                  <a:lnTo>
                    <a:pt x="50" y="170"/>
                  </a:lnTo>
                  <a:lnTo>
                    <a:pt x="50" y="170"/>
                  </a:lnTo>
                  <a:lnTo>
                    <a:pt x="48" y="180"/>
                  </a:lnTo>
                  <a:lnTo>
                    <a:pt x="48" y="190"/>
                  </a:lnTo>
                  <a:lnTo>
                    <a:pt x="48" y="190"/>
                  </a:lnTo>
                  <a:lnTo>
                    <a:pt x="46" y="200"/>
                  </a:lnTo>
                  <a:lnTo>
                    <a:pt x="44" y="206"/>
                  </a:lnTo>
                  <a:lnTo>
                    <a:pt x="42" y="208"/>
                  </a:lnTo>
                  <a:lnTo>
                    <a:pt x="42" y="208"/>
                  </a:lnTo>
                  <a:lnTo>
                    <a:pt x="40" y="210"/>
                  </a:lnTo>
                  <a:lnTo>
                    <a:pt x="40" y="214"/>
                  </a:lnTo>
                  <a:lnTo>
                    <a:pt x="42" y="222"/>
                  </a:lnTo>
                  <a:lnTo>
                    <a:pt x="42" y="222"/>
                  </a:lnTo>
                  <a:lnTo>
                    <a:pt x="42" y="226"/>
                  </a:lnTo>
                  <a:lnTo>
                    <a:pt x="40" y="230"/>
                  </a:lnTo>
                  <a:lnTo>
                    <a:pt x="38" y="236"/>
                  </a:lnTo>
                  <a:lnTo>
                    <a:pt x="38" y="236"/>
                  </a:lnTo>
                  <a:lnTo>
                    <a:pt x="40" y="242"/>
                  </a:lnTo>
                  <a:lnTo>
                    <a:pt x="40" y="244"/>
                  </a:lnTo>
                  <a:lnTo>
                    <a:pt x="32" y="244"/>
                  </a:lnTo>
                  <a:lnTo>
                    <a:pt x="32" y="244"/>
                  </a:lnTo>
                  <a:lnTo>
                    <a:pt x="18" y="246"/>
                  </a:lnTo>
                  <a:lnTo>
                    <a:pt x="14" y="244"/>
                  </a:lnTo>
                  <a:lnTo>
                    <a:pt x="12" y="240"/>
                  </a:lnTo>
                  <a:lnTo>
                    <a:pt x="12" y="240"/>
                  </a:lnTo>
                  <a:lnTo>
                    <a:pt x="10" y="234"/>
                  </a:lnTo>
                  <a:lnTo>
                    <a:pt x="10" y="232"/>
                  </a:lnTo>
                  <a:lnTo>
                    <a:pt x="12" y="226"/>
                  </a:lnTo>
                  <a:lnTo>
                    <a:pt x="12" y="226"/>
                  </a:lnTo>
                  <a:lnTo>
                    <a:pt x="14" y="222"/>
                  </a:lnTo>
                  <a:lnTo>
                    <a:pt x="18" y="220"/>
                  </a:lnTo>
                  <a:lnTo>
                    <a:pt x="20" y="218"/>
                  </a:lnTo>
                  <a:lnTo>
                    <a:pt x="20" y="214"/>
                  </a:lnTo>
                  <a:lnTo>
                    <a:pt x="20" y="214"/>
                  </a:lnTo>
                  <a:lnTo>
                    <a:pt x="20" y="208"/>
                  </a:lnTo>
                  <a:lnTo>
                    <a:pt x="20" y="204"/>
                  </a:lnTo>
                  <a:lnTo>
                    <a:pt x="22" y="200"/>
                  </a:lnTo>
                  <a:lnTo>
                    <a:pt x="22" y="200"/>
                  </a:lnTo>
                  <a:lnTo>
                    <a:pt x="26" y="190"/>
                  </a:lnTo>
                  <a:lnTo>
                    <a:pt x="26" y="188"/>
                  </a:lnTo>
                  <a:lnTo>
                    <a:pt x="24" y="186"/>
                  </a:lnTo>
                  <a:lnTo>
                    <a:pt x="24" y="186"/>
                  </a:lnTo>
                  <a:lnTo>
                    <a:pt x="20" y="184"/>
                  </a:lnTo>
                  <a:lnTo>
                    <a:pt x="18" y="182"/>
                  </a:lnTo>
                  <a:lnTo>
                    <a:pt x="18" y="178"/>
                  </a:lnTo>
                  <a:lnTo>
                    <a:pt x="18" y="178"/>
                  </a:lnTo>
                  <a:lnTo>
                    <a:pt x="16" y="174"/>
                  </a:lnTo>
                  <a:lnTo>
                    <a:pt x="12" y="172"/>
                  </a:lnTo>
                  <a:lnTo>
                    <a:pt x="12" y="172"/>
                  </a:lnTo>
                  <a:lnTo>
                    <a:pt x="6" y="174"/>
                  </a:lnTo>
                  <a:lnTo>
                    <a:pt x="4" y="172"/>
                  </a:lnTo>
                  <a:lnTo>
                    <a:pt x="4" y="172"/>
                  </a:lnTo>
                  <a:lnTo>
                    <a:pt x="4" y="168"/>
                  </a:lnTo>
                  <a:lnTo>
                    <a:pt x="6" y="166"/>
                  </a:lnTo>
                  <a:lnTo>
                    <a:pt x="6" y="164"/>
                  </a:lnTo>
                  <a:lnTo>
                    <a:pt x="6" y="164"/>
                  </a:lnTo>
                  <a:lnTo>
                    <a:pt x="2" y="158"/>
                  </a:lnTo>
                  <a:lnTo>
                    <a:pt x="0" y="154"/>
                  </a:lnTo>
                  <a:lnTo>
                    <a:pt x="0" y="150"/>
                  </a:lnTo>
                  <a:lnTo>
                    <a:pt x="0" y="150"/>
                  </a:lnTo>
                  <a:lnTo>
                    <a:pt x="8" y="136"/>
                  </a:lnTo>
                  <a:lnTo>
                    <a:pt x="8" y="136"/>
                  </a:lnTo>
                  <a:lnTo>
                    <a:pt x="10" y="134"/>
                  </a:lnTo>
                  <a:lnTo>
                    <a:pt x="14" y="134"/>
                  </a:lnTo>
                  <a:lnTo>
                    <a:pt x="18" y="132"/>
                  </a:lnTo>
                  <a:lnTo>
                    <a:pt x="18" y="126"/>
                  </a:lnTo>
                  <a:lnTo>
                    <a:pt x="18" y="126"/>
                  </a:lnTo>
                  <a:lnTo>
                    <a:pt x="12" y="112"/>
                  </a:lnTo>
                  <a:lnTo>
                    <a:pt x="12" y="108"/>
                  </a:lnTo>
                  <a:lnTo>
                    <a:pt x="12" y="104"/>
                  </a:lnTo>
                  <a:lnTo>
                    <a:pt x="12" y="104"/>
                  </a:lnTo>
                  <a:lnTo>
                    <a:pt x="22" y="92"/>
                  </a:lnTo>
                  <a:lnTo>
                    <a:pt x="22" y="92"/>
                  </a:lnTo>
                  <a:lnTo>
                    <a:pt x="26" y="88"/>
                  </a:lnTo>
                  <a:lnTo>
                    <a:pt x="30" y="88"/>
                  </a:lnTo>
                  <a:lnTo>
                    <a:pt x="34" y="84"/>
                  </a:lnTo>
                  <a:lnTo>
                    <a:pt x="32" y="80"/>
                  </a:lnTo>
                  <a:lnTo>
                    <a:pt x="32" y="80"/>
                  </a:lnTo>
                  <a:lnTo>
                    <a:pt x="32" y="74"/>
                  </a:lnTo>
                  <a:lnTo>
                    <a:pt x="32" y="70"/>
                  </a:lnTo>
                  <a:lnTo>
                    <a:pt x="32" y="62"/>
                  </a:lnTo>
                  <a:lnTo>
                    <a:pt x="32" y="62"/>
                  </a:lnTo>
                  <a:lnTo>
                    <a:pt x="32" y="54"/>
                  </a:lnTo>
                  <a:lnTo>
                    <a:pt x="34" y="50"/>
                  </a:lnTo>
                  <a:lnTo>
                    <a:pt x="36" y="48"/>
                  </a:lnTo>
                  <a:lnTo>
                    <a:pt x="36" y="48"/>
                  </a:lnTo>
                  <a:lnTo>
                    <a:pt x="48" y="38"/>
                  </a:lnTo>
                  <a:lnTo>
                    <a:pt x="48" y="38"/>
                  </a:lnTo>
                  <a:lnTo>
                    <a:pt x="54" y="34"/>
                  </a:lnTo>
                  <a:lnTo>
                    <a:pt x="58" y="32"/>
                  </a:lnTo>
                  <a:lnTo>
                    <a:pt x="58" y="28"/>
                  </a:lnTo>
                  <a:lnTo>
                    <a:pt x="58" y="28"/>
                  </a:lnTo>
                  <a:lnTo>
                    <a:pt x="60" y="20"/>
                  </a:lnTo>
                  <a:lnTo>
                    <a:pt x="62" y="18"/>
                  </a:lnTo>
                  <a:lnTo>
                    <a:pt x="66" y="18"/>
                  </a:lnTo>
                  <a:lnTo>
                    <a:pt x="66" y="18"/>
                  </a:lnTo>
                  <a:lnTo>
                    <a:pt x="80" y="18"/>
                  </a:lnTo>
                  <a:lnTo>
                    <a:pt x="84" y="18"/>
                  </a:lnTo>
                  <a:lnTo>
                    <a:pt x="80" y="22"/>
                  </a:lnTo>
                  <a:lnTo>
                    <a:pt x="80" y="22"/>
                  </a:lnTo>
                  <a:lnTo>
                    <a:pt x="76" y="26"/>
                  </a:lnTo>
                  <a:lnTo>
                    <a:pt x="82" y="26"/>
                  </a:lnTo>
                  <a:lnTo>
                    <a:pt x="82" y="26"/>
                  </a:lnTo>
                  <a:lnTo>
                    <a:pt x="90" y="26"/>
                  </a:lnTo>
                  <a:lnTo>
                    <a:pt x="96" y="28"/>
                  </a:lnTo>
                  <a:lnTo>
                    <a:pt x="96" y="28"/>
                  </a:lnTo>
                  <a:lnTo>
                    <a:pt x="106" y="32"/>
                  </a:lnTo>
                  <a:lnTo>
                    <a:pt x="112" y="34"/>
                  </a:lnTo>
                  <a:lnTo>
                    <a:pt x="116" y="34"/>
                  </a:lnTo>
                  <a:lnTo>
                    <a:pt x="116" y="34"/>
                  </a:lnTo>
                  <a:lnTo>
                    <a:pt x="120" y="32"/>
                  </a:lnTo>
                  <a:lnTo>
                    <a:pt x="124" y="30"/>
                  </a:lnTo>
                  <a:lnTo>
                    <a:pt x="128" y="30"/>
                  </a:lnTo>
                  <a:lnTo>
                    <a:pt x="128" y="30"/>
                  </a:lnTo>
                  <a:lnTo>
                    <a:pt x="136" y="32"/>
                  </a:lnTo>
                  <a:lnTo>
                    <a:pt x="144" y="32"/>
                  </a:lnTo>
                  <a:lnTo>
                    <a:pt x="144" y="32"/>
                  </a:lnTo>
                  <a:lnTo>
                    <a:pt x="150" y="30"/>
                  </a:lnTo>
                  <a:lnTo>
                    <a:pt x="152" y="26"/>
                  </a:lnTo>
                  <a:lnTo>
                    <a:pt x="152" y="26"/>
                  </a:lnTo>
                  <a:lnTo>
                    <a:pt x="156" y="24"/>
                  </a:lnTo>
                  <a:lnTo>
                    <a:pt x="158" y="20"/>
                  </a:lnTo>
                  <a:lnTo>
                    <a:pt x="164" y="18"/>
                  </a:lnTo>
                  <a:lnTo>
                    <a:pt x="170" y="1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73" name="Freeform 375">
              <a:extLst>
                <a:ext uri="{FF2B5EF4-FFF2-40B4-BE49-F238E27FC236}">
                  <a16:creationId xmlns:a16="http://schemas.microsoft.com/office/drawing/2014/main" id="{4F80AF48-0D9A-47DA-851D-5CF4B447610B}"/>
                </a:ext>
              </a:extLst>
            </p:cNvPr>
            <p:cNvSpPr>
              <a:spLocks/>
            </p:cNvSpPr>
            <p:nvPr/>
          </p:nvSpPr>
          <p:spPr bwMode="auto">
            <a:xfrm>
              <a:off x="8146142" y="3822089"/>
              <a:ext cx="84342" cy="129540"/>
            </a:xfrm>
            <a:custGeom>
              <a:avLst/>
              <a:gdLst>
                <a:gd name="T0" fmla="*/ 22 w 56"/>
                <a:gd name="T1" fmla="*/ 8 h 94"/>
                <a:gd name="T2" fmla="*/ 14 w 56"/>
                <a:gd name="T3" fmla="*/ 20 h 94"/>
                <a:gd name="T4" fmla="*/ 14 w 56"/>
                <a:gd name="T5" fmla="*/ 26 h 94"/>
                <a:gd name="T6" fmla="*/ 10 w 56"/>
                <a:gd name="T7" fmla="*/ 32 h 94"/>
                <a:gd name="T8" fmla="*/ 4 w 56"/>
                <a:gd name="T9" fmla="*/ 36 h 94"/>
                <a:gd name="T10" fmla="*/ 0 w 56"/>
                <a:gd name="T11" fmla="*/ 50 h 94"/>
                <a:gd name="T12" fmla="*/ 2 w 56"/>
                <a:gd name="T13" fmla="*/ 54 h 94"/>
                <a:gd name="T14" fmla="*/ 6 w 56"/>
                <a:gd name="T15" fmla="*/ 58 h 94"/>
                <a:gd name="T16" fmla="*/ 8 w 56"/>
                <a:gd name="T17" fmla="*/ 64 h 94"/>
                <a:gd name="T18" fmla="*/ 8 w 56"/>
                <a:gd name="T19" fmla="*/ 68 h 94"/>
                <a:gd name="T20" fmla="*/ 16 w 56"/>
                <a:gd name="T21" fmla="*/ 78 h 94"/>
                <a:gd name="T22" fmla="*/ 32 w 56"/>
                <a:gd name="T23" fmla="*/ 92 h 94"/>
                <a:gd name="T24" fmla="*/ 38 w 56"/>
                <a:gd name="T25" fmla="*/ 94 h 94"/>
                <a:gd name="T26" fmla="*/ 40 w 56"/>
                <a:gd name="T27" fmla="*/ 92 h 94"/>
                <a:gd name="T28" fmla="*/ 40 w 56"/>
                <a:gd name="T29" fmla="*/ 84 h 94"/>
                <a:gd name="T30" fmla="*/ 36 w 56"/>
                <a:gd name="T31" fmla="*/ 80 h 94"/>
                <a:gd name="T32" fmla="*/ 26 w 56"/>
                <a:gd name="T33" fmla="*/ 70 h 94"/>
                <a:gd name="T34" fmla="*/ 30 w 56"/>
                <a:gd name="T35" fmla="*/ 68 h 94"/>
                <a:gd name="T36" fmla="*/ 46 w 56"/>
                <a:gd name="T37" fmla="*/ 66 h 94"/>
                <a:gd name="T38" fmla="*/ 48 w 56"/>
                <a:gd name="T39" fmla="*/ 66 h 94"/>
                <a:gd name="T40" fmla="*/ 52 w 56"/>
                <a:gd name="T41" fmla="*/ 64 h 94"/>
                <a:gd name="T42" fmla="*/ 50 w 56"/>
                <a:gd name="T43" fmla="*/ 60 h 94"/>
                <a:gd name="T44" fmla="*/ 46 w 56"/>
                <a:gd name="T45" fmla="*/ 56 h 94"/>
                <a:gd name="T46" fmla="*/ 48 w 56"/>
                <a:gd name="T47" fmla="*/ 56 h 94"/>
                <a:gd name="T48" fmla="*/ 54 w 56"/>
                <a:gd name="T49" fmla="*/ 50 h 94"/>
                <a:gd name="T50" fmla="*/ 52 w 56"/>
                <a:gd name="T51" fmla="*/ 42 h 94"/>
                <a:gd name="T52" fmla="*/ 44 w 56"/>
                <a:gd name="T53" fmla="*/ 36 h 94"/>
                <a:gd name="T54" fmla="*/ 38 w 56"/>
                <a:gd name="T55" fmla="*/ 36 h 94"/>
                <a:gd name="T56" fmla="*/ 32 w 56"/>
                <a:gd name="T57" fmla="*/ 46 h 94"/>
                <a:gd name="T58" fmla="*/ 26 w 56"/>
                <a:gd name="T59" fmla="*/ 50 h 94"/>
                <a:gd name="T60" fmla="*/ 24 w 56"/>
                <a:gd name="T61" fmla="*/ 48 h 94"/>
                <a:gd name="T62" fmla="*/ 22 w 56"/>
                <a:gd name="T63" fmla="*/ 34 h 94"/>
                <a:gd name="T64" fmla="*/ 26 w 56"/>
                <a:gd name="T65" fmla="*/ 20 h 94"/>
                <a:gd name="T66" fmla="*/ 26 w 56"/>
                <a:gd name="T67" fmla="*/ 16 h 94"/>
                <a:gd name="T68" fmla="*/ 28 w 56"/>
                <a:gd name="T69" fmla="*/ 10 h 94"/>
                <a:gd name="T70" fmla="*/ 30 w 56"/>
                <a:gd name="T71" fmla="*/ 6 h 94"/>
                <a:gd name="T72" fmla="*/ 28 w 56"/>
                <a:gd name="T73" fmla="*/ 0 h 94"/>
                <a:gd name="T74" fmla="*/ 22 w 56"/>
                <a:gd name="T75" fmla="*/ 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 h="94">
                  <a:moveTo>
                    <a:pt x="22" y="8"/>
                  </a:moveTo>
                  <a:lnTo>
                    <a:pt x="22" y="8"/>
                  </a:lnTo>
                  <a:lnTo>
                    <a:pt x="18" y="14"/>
                  </a:lnTo>
                  <a:lnTo>
                    <a:pt x="14" y="20"/>
                  </a:lnTo>
                  <a:lnTo>
                    <a:pt x="14" y="26"/>
                  </a:lnTo>
                  <a:lnTo>
                    <a:pt x="14" y="26"/>
                  </a:lnTo>
                  <a:lnTo>
                    <a:pt x="12" y="28"/>
                  </a:lnTo>
                  <a:lnTo>
                    <a:pt x="10" y="32"/>
                  </a:lnTo>
                  <a:lnTo>
                    <a:pt x="4" y="36"/>
                  </a:lnTo>
                  <a:lnTo>
                    <a:pt x="4" y="36"/>
                  </a:lnTo>
                  <a:lnTo>
                    <a:pt x="0" y="46"/>
                  </a:lnTo>
                  <a:lnTo>
                    <a:pt x="0" y="50"/>
                  </a:lnTo>
                  <a:lnTo>
                    <a:pt x="0" y="54"/>
                  </a:lnTo>
                  <a:lnTo>
                    <a:pt x="2" y="54"/>
                  </a:lnTo>
                  <a:lnTo>
                    <a:pt x="2" y="54"/>
                  </a:lnTo>
                  <a:lnTo>
                    <a:pt x="6" y="58"/>
                  </a:lnTo>
                  <a:lnTo>
                    <a:pt x="8" y="64"/>
                  </a:lnTo>
                  <a:lnTo>
                    <a:pt x="8" y="64"/>
                  </a:lnTo>
                  <a:lnTo>
                    <a:pt x="8" y="66"/>
                  </a:lnTo>
                  <a:lnTo>
                    <a:pt x="8" y="68"/>
                  </a:lnTo>
                  <a:lnTo>
                    <a:pt x="8" y="70"/>
                  </a:lnTo>
                  <a:lnTo>
                    <a:pt x="16" y="78"/>
                  </a:lnTo>
                  <a:lnTo>
                    <a:pt x="16" y="78"/>
                  </a:lnTo>
                  <a:lnTo>
                    <a:pt x="32" y="92"/>
                  </a:lnTo>
                  <a:lnTo>
                    <a:pt x="34" y="92"/>
                  </a:lnTo>
                  <a:lnTo>
                    <a:pt x="38" y="94"/>
                  </a:lnTo>
                  <a:lnTo>
                    <a:pt x="38" y="94"/>
                  </a:lnTo>
                  <a:lnTo>
                    <a:pt x="40" y="92"/>
                  </a:lnTo>
                  <a:lnTo>
                    <a:pt x="40" y="88"/>
                  </a:lnTo>
                  <a:lnTo>
                    <a:pt x="40" y="84"/>
                  </a:lnTo>
                  <a:lnTo>
                    <a:pt x="36" y="80"/>
                  </a:lnTo>
                  <a:lnTo>
                    <a:pt x="36" y="80"/>
                  </a:lnTo>
                  <a:lnTo>
                    <a:pt x="28" y="72"/>
                  </a:lnTo>
                  <a:lnTo>
                    <a:pt x="26" y="70"/>
                  </a:lnTo>
                  <a:lnTo>
                    <a:pt x="30" y="68"/>
                  </a:lnTo>
                  <a:lnTo>
                    <a:pt x="30" y="68"/>
                  </a:lnTo>
                  <a:lnTo>
                    <a:pt x="38" y="64"/>
                  </a:lnTo>
                  <a:lnTo>
                    <a:pt x="46" y="66"/>
                  </a:lnTo>
                  <a:lnTo>
                    <a:pt x="46" y="66"/>
                  </a:lnTo>
                  <a:lnTo>
                    <a:pt x="48" y="66"/>
                  </a:lnTo>
                  <a:lnTo>
                    <a:pt x="50" y="66"/>
                  </a:lnTo>
                  <a:lnTo>
                    <a:pt x="52" y="64"/>
                  </a:lnTo>
                  <a:lnTo>
                    <a:pt x="50" y="60"/>
                  </a:lnTo>
                  <a:lnTo>
                    <a:pt x="50" y="60"/>
                  </a:lnTo>
                  <a:lnTo>
                    <a:pt x="46" y="58"/>
                  </a:lnTo>
                  <a:lnTo>
                    <a:pt x="46" y="56"/>
                  </a:lnTo>
                  <a:lnTo>
                    <a:pt x="48" y="56"/>
                  </a:lnTo>
                  <a:lnTo>
                    <a:pt x="48" y="56"/>
                  </a:lnTo>
                  <a:lnTo>
                    <a:pt x="52" y="52"/>
                  </a:lnTo>
                  <a:lnTo>
                    <a:pt x="54" y="50"/>
                  </a:lnTo>
                  <a:lnTo>
                    <a:pt x="56" y="46"/>
                  </a:lnTo>
                  <a:lnTo>
                    <a:pt x="52" y="42"/>
                  </a:lnTo>
                  <a:lnTo>
                    <a:pt x="52" y="42"/>
                  </a:lnTo>
                  <a:lnTo>
                    <a:pt x="44" y="36"/>
                  </a:lnTo>
                  <a:lnTo>
                    <a:pt x="40" y="34"/>
                  </a:lnTo>
                  <a:lnTo>
                    <a:pt x="38" y="36"/>
                  </a:lnTo>
                  <a:lnTo>
                    <a:pt x="38" y="36"/>
                  </a:lnTo>
                  <a:lnTo>
                    <a:pt x="32" y="46"/>
                  </a:lnTo>
                  <a:lnTo>
                    <a:pt x="28" y="50"/>
                  </a:lnTo>
                  <a:lnTo>
                    <a:pt x="26" y="50"/>
                  </a:lnTo>
                  <a:lnTo>
                    <a:pt x="24" y="48"/>
                  </a:lnTo>
                  <a:lnTo>
                    <a:pt x="24" y="48"/>
                  </a:lnTo>
                  <a:lnTo>
                    <a:pt x="20" y="42"/>
                  </a:lnTo>
                  <a:lnTo>
                    <a:pt x="22" y="34"/>
                  </a:lnTo>
                  <a:lnTo>
                    <a:pt x="22" y="34"/>
                  </a:lnTo>
                  <a:lnTo>
                    <a:pt x="26" y="20"/>
                  </a:lnTo>
                  <a:lnTo>
                    <a:pt x="26" y="20"/>
                  </a:lnTo>
                  <a:lnTo>
                    <a:pt x="26" y="16"/>
                  </a:lnTo>
                  <a:lnTo>
                    <a:pt x="26" y="14"/>
                  </a:lnTo>
                  <a:lnTo>
                    <a:pt x="28" y="10"/>
                  </a:lnTo>
                  <a:lnTo>
                    <a:pt x="28" y="10"/>
                  </a:lnTo>
                  <a:lnTo>
                    <a:pt x="30" y="6"/>
                  </a:lnTo>
                  <a:lnTo>
                    <a:pt x="30" y="2"/>
                  </a:lnTo>
                  <a:lnTo>
                    <a:pt x="28" y="0"/>
                  </a:lnTo>
                  <a:lnTo>
                    <a:pt x="28" y="0"/>
                  </a:lnTo>
                  <a:lnTo>
                    <a:pt x="22" y="8"/>
                  </a:lnTo>
                  <a:lnTo>
                    <a:pt x="22" y="8"/>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74" name="Freeform 376">
              <a:extLst>
                <a:ext uri="{FF2B5EF4-FFF2-40B4-BE49-F238E27FC236}">
                  <a16:creationId xmlns:a16="http://schemas.microsoft.com/office/drawing/2014/main" id="{659F0866-5727-4A53-A999-7D673E603D9A}"/>
                </a:ext>
              </a:extLst>
            </p:cNvPr>
            <p:cNvSpPr>
              <a:spLocks/>
            </p:cNvSpPr>
            <p:nvPr/>
          </p:nvSpPr>
          <p:spPr bwMode="auto">
            <a:xfrm>
              <a:off x="8197351" y="3811065"/>
              <a:ext cx="24098" cy="24805"/>
            </a:xfrm>
            <a:custGeom>
              <a:avLst/>
              <a:gdLst>
                <a:gd name="T0" fmla="*/ 0 w 16"/>
                <a:gd name="T1" fmla="*/ 8 h 18"/>
                <a:gd name="T2" fmla="*/ 0 w 16"/>
                <a:gd name="T3" fmla="*/ 8 h 18"/>
                <a:gd name="T4" fmla="*/ 4 w 16"/>
                <a:gd name="T5" fmla="*/ 12 h 18"/>
                <a:gd name="T6" fmla="*/ 6 w 16"/>
                <a:gd name="T7" fmla="*/ 16 h 18"/>
                <a:gd name="T8" fmla="*/ 10 w 16"/>
                <a:gd name="T9" fmla="*/ 18 h 18"/>
                <a:gd name="T10" fmla="*/ 10 w 16"/>
                <a:gd name="T11" fmla="*/ 18 h 18"/>
                <a:gd name="T12" fmla="*/ 12 w 16"/>
                <a:gd name="T13" fmla="*/ 16 h 18"/>
                <a:gd name="T14" fmla="*/ 14 w 16"/>
                <a:gd name="T15" fmla="*/ 14 h 18"/>
                <a:gd name="T16" fmla="*/ 16 w 16"/>
                <a:gd name="T17" fmla="*/ 12 h 18"/>
                <a:gd name="T18" fmla="*/ 14 w 16"/>
                <a:gd name="T19" fmla="*/ 8 h 18"/>
                <a:gd name="T20" fmla="*/ 14 w 16"/>
                <a:gd name="T21" fmla="*/ 8 h 18"/>
                <a:gd name="T22" fmla="*/ 12 w 16"/>
                <a:gd name="T23" fmla="*/ 2 h 18"/>
                <a:gd name="T24" fmla="*/ 10 w 16"/>
                <a:gd name="T25" fmla="*/ 0 h 18"/>
                <a:gd name="T26" fmla="*/ 4 w 16"/>
                <a:gd name="T27" fmla="*/ 0 h 18"/>
                <a:gd name="T28" fmla="*/ 0 w 16"/>
                <a:gd name="T29" fmla="*/ 8 h 18"/>
                <a:gd name="T30" fmla="*/ 0 w 16"/>
                <a:gd name="T31"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18">
                  <a:moveTo>
                    <a:pt x="0" y="8"/>
                  </a:moveTo>
                  <a:lnTo>
                    <a:pt x="0" y="8"/>
                  </a:lnTo>
                  <a:lnTo>
                    <a:pt x="4" y="12"/>
                  </a:lnTo>
                  <a:lnTo>
                    <a:pt x="6" y="16"/>
                  </a:lnTo>
                  <a:lnTo>
                    <a:pt x="10" y="18"/>
                  </a:lnTo>
                  <a:lnTo>
                    <a:pt x="10" y="18"/>
                  </a:lnTo>
                  <a:lnTo>
                    <a:pt x="12" y="16"/>
                  </a:lnTo>
                  <a:lnTo>
                    <a:pt x="14" y="14"/>
                  </a:lnTo>
                  <a:lnTo>
                    <a:pt x="16" y="12"/>
                  </a:lnTo>
                  <a:lnTo>
                    <a:pt x="14" y="8"/>
                  </a:lnTo>
                  <a:lnTo>
                    <a:pt x="14" y="8"/>
                  </a:lnTo>
                  <a:lnTo>
                    <a:pt x="12" y="2"/>
                  </a:lnTo>
                  <a:lnTo>
                    <a:pt x="10" y="0"/>
                  </a:lnTo>
                  <a:lnTo>
                    <a:pt x="4" y="0"/>
                  </a:lnTo>
                  <a:lnTo>
                    <a:pt x="0" y="8"/>
                  </a:lnTo>
                  <a:lnTo>
                    <a:pt x="0" y="8"/>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75" name="Freeform 377">
              <a:extLst>
                <a:ext uri="{FF2B5EF4-FFF2-40B4-BE49-F238E27FC236}">
                  <a16:creationId xmlns:a16="http://schemas.microsoft.com/office/drawing/2014/main" id="{DC8ACB6B-581C-400D-AA44-AF89B3C25DE3}"/>
                </a:ext>
              </a:extLst>
            </p:cNvPr>
            <p:cNvSpPr>
              <a:spLocks/>
            </p:cNvSpPr>
            <p:nvPr/>
          </p:nvSpPr>
          <p:spPr bwMode="auto">
            <a:xfrm>
              <a:off x="8037702" y="3992971"/>
              <a:ext cx="45184" cy="16537"/>
            </a:xfrm>
            <a:custGeom>
              <a:avLst/>
              <a:gdLst>
                <a:gd name="T0" fmla="*/ 2 w 30"/>
                <a:gd name="T1" fmla="*/ 12 h 12"/>
                <a:gd name="T2" fmla="*/ 2 w 30"/>
                <a:gd name="T3" fmla="*/ 12 h 12"/>
                <a:gd name="T4" fmla="*/ 4 w 30"/>
                <a:gd name="T5" fmla="*/ 12 h 12"/>
                <a:gd name="T6" fmla="*/ 8 w 30"/>
                <a:gd name="T7" fmla="*/ 12 h 12"/>
                <a:gd name="T8" fmla="*/ 20 w 30"/>
                <a:gd name="T9" fmla="*/ 10 h 12"/>
                <a:gd name="T10" fmla="*/ 20 w 30"/>
                <a:gd name="T11" fmla="*/ 10 h 12"/>
                <a:gd name="T12" fmla="*/ 26 w 30"/>
                <a:gd name="T13" fmla="*/ 8 h 12"/>
                <a:gd name="T14" fmla="*/ 30 w 30"/>
                <a:gd name="T15" fmla="*/ 6 h 12"/>
                <a:gd name="T16" fmla="*/ 30 w 30"/>
                <a:gd name="T17" fmla="*/ 4 h 12"/>
                <a:gd name="T18" fmla="*/ 28 w 30"/>
                <a:gd name="T19" fmla="*/ 2 h 12"/>
                <a:gd name="T20" fmla="*/ 22 w 30"/>
                <a:gd name="T21" fmla="*/ 0 h 12"/>
                <a:gd name="T22" fmla="*/ 22 w 30"/>
                <a:gd name="T23" fmla="*/ 0 h 12"/>
                <a:gd name="T24" fmla="*/ 12 w 30"/>
                <a:gd name="T25" fmla="*/ 0 h 12"/>
                <a:gd name="T26" fmla="*/ 4 w 30"/>
                <a:gd name="T27" fmla="*/ 0 h 12"/>
                <a:gd name="T28" fmla="*/ 2 w 30"/>
                <a:gd name="T29" fmla="*/ 2 h 12"/>
                <a:gd name="T30" fmla="*/ 0 w 30"/>
                <a:gd name="T31" fmla="*/ 4 h 12"/>
                <a:gd name="T32" fmla="*/ 0 w 30"/>
                <a:gd name="T33" fmla="*/ 6 h 12"/>
                <a:gd name="T34" fmla="*/ 2 w 30"/>
                <a:gd name="T35" fmla="*/ 12 h 12"/>
                <a:gd name="T36" fmla="*/ 2 w 30"/>
                <a:gd name="T3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12">
                  <a:moveTo>
                    <a:pt x="2" y="12"/>
                  </a:moveTo>
                  <a:lnTo>
                    <a:pt x="2" y="12"/>
                  </a:lnTo>
                  <a:lnTo>
                    <a:pt x="4" y="12"/>
                  </a:lnTo>
                  <a:lnTo>
                    <a:pt x="8" y="12"/>
                  </a:lnTo>
                  <a:lnTo>
                    <a:pt x="20" y="10"/>
                  </a:lnTo>
                  <a:lnTo>
                    <a:pt x="20" y="10"/>
                  </a:lnTo>
                  <a:lnTo>
                    <a:pt x="26" y="8"/>
                  </a:lnTo>
                  <a:lnTo>
                    <a:pt x="30" y="6"/>
                  </a:lnTo>
                  <a:lnTo>
                    <a:pt x="30" y="4"/>
                  </a:lnTo>
                  <a:lnTo>
                    <a:pt x="28" y="2"/>
                  </a:lnTo>
                  <a:lnTo>
                    <a:pt x="22" y="0"/>
                  </a:lnTo>
                  <a:lnTo>
                    <a:pt x="22" y="0"/>
                  </a:lnTo>
                  <a:lnTo>
                    <a:pt x="12" y="0"/>
                  </a:lnTo>
                  <a:lnTo>
                    <a:pt x="4" y="0"/>
                  </a:lnTo>
                  <a:lnTo>
                    <a:pt x="2" y="2"/>
                  </a:lnTo>
                  <a:lnTo>
                    <a:pt x="0" y="4"/>
                  </a:lnTo>
                  <a:lnTo>
                    <a:pt x="0" y="6"/>
                  </a:lnTo>
                  <a:lnTo>
                    <a:pt x="2" y="12"/>
                  </a:lnTo>
                  <a:lnTo>
                    <a:pt x="2" y="12"/>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76" name="Freeform 378">
              <a:extLst>
                <a:ext uri="{FF2B5EF4-FFF2-40B4-BE49-F238E27FC236}">
                  <a16:creationId xmlns:a16="http://schemas.microsoft.com/office/drawing/2014/main" id="{DAE00466-4844-48F4-9D2D-81D80D0BD440}"/>
                </a:ext>
              </a:extLst>
            </p:cNvPr>
            <p:cNvSpPr>
              <a:spLocks/>
            </p:cNvSpPr>
            <p:nvPr/>
          </p:nvSpPr>
          <p:spPr bwMode="auto">
            <a:xfrm>
              <a:off x="8128070" y="3990216"/>
              <a:ext cx="24098" cy="13781"/>
            </a:xfrm>
            <a:custGeom>
              <a:avLst/>
              <a:gdLst>
                <a:gd name="T0" fmla="*/ 0 w 16"/>
                <a:gd name="T1" fmla="*/ 0 h 10"/>
                <a:gd name="T2" fmla="*/ 0 w 16"/>
                <a:gd name="T3" fmla="*/ 0 h 10"/>
                <a:gd name="T4" fmla="*/ 0 w 16"/>
                <a:gd name="T5" fmla="*/ 4 h 10"/>
                <a:gd name="T6" fmla="*/ 0 w 16"/>
                <a:gd name="T7" fmla="*/ 8 h 10"/>
                <a:gd name="T8" fmla="*/ 0 w 16"/>
                <a:gd name="T9" fmla="*/ 8 h 10"/>
                <a:gd name="T10" fmla="*/ 4 w 16"/>
                <a:gd name="T11" fmla="*/ 10 h 10"/>
                <a:gd name="T12" fmla="*/ 10 w 16"/>
                <a:gd name="T13" fmla="*/ 10 h 10"/>
                <a:gd name="T14" fmla="*/ 10 w 16"/>
                <a:gd name="T15" fmla="*/ 10 h 10"/>
                <a:gd name="T16" fmla="*/ 12 w 16"/>
                <a:gd name="T17" fmla="*/ 8 h 10"/>
                <a:gd name="T18" fmla="*/ 16 w 16"/>
                <a:gd name="T19" fmla="*/ 6 h 10"/>
                <a:gd name="T20" fmla="*/ 16 w 16"/>
                <a:gd name="T21" fmla="*/ 4 h 10"/>
                <a:gd name="T22" fmla="*/ 12 w 16"/>
                <a:gd name="T23" fmla="*/ 2 h 10"/>
                <a:gd name="T24" fmla="*/ 12 w 16"/>
                <a:gd name="T25" fmla="*/ 2 h 10"/>
                <a:gd name="T26" fmla="*/ 4 w 16"/>
                <a:gd name="T27" fmla="*/ 0 h 10"/>
                <a:gd name="T28" fmla="*/ 2 w 16"/>
                <a:gd name="T29" fmla="*/ 0 h 10"/>
                <a:gd name="T30" fmla="*/ 0 w 16"/>
                <a:gd name="T31" fmla="*/ 0 h 10"/>
                <a:gd name="T32" fmla="*/ 0 w 16"/>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10">
                  <a:moveTo>
                    <a:pt x="0" y="0"/>
                  </a:moveTo>
                  <a:lnTo>
                    <a:pt x="0" y="0"/>
                  </a:lnTo>
                  <a:lnTo>
                    <a:pt x="0" y="4"/>
                  </a:lnTo>
                  <a:lnTo>
                    <a:pt x="0" y="8"/>
                  </a:lnTo>
                  <a:lnTo>
                    <a:pt x="0" y="8"/>
                  </a:lnTo>
                  <a:lnTo>
                    <a:pt x="4" y="10"/>
                  </a:lnTo>
                  <a:lnTo>
                    <a:pt x="10" y="10"/>
                  </a:lnTo>
                  <a:lnTo>
                    <a:pt x="10" y="10"/>
                  </a:lnTo>
                  <a:lnTo>
                    <a:pt x="12" y="8"/>
                  </a:lnTo>
                  <a:lnTo>
                    <a:pt x="16" y="6"/>
                  </a:lnTo>
                  <a:lnTo>
                    <a:pt x="16" y="4"/>
                  </a:lnTo>
                  <a:lnTo>
                    <a:pt x="12" y="2"/>
                  </a:lnTo>
                  <a:lnTo>
                    <a:pt x="12" y="2"/>
                  </a:lnTo>
                  <a:lnTo>
                    <a:pt x="4" y="0"/>
                  </a:lnTo>
                  <a:lnTo>
                    <a:pt x="2" y="0"/>
                  </a:lnTo>
                  <a:lnTo>
                    <a:pt x="0" y="0"/>
                  </a:lnTo>
                  <a:lnTo>
                    <a:pt x="0" y="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77" name="Freeform 379">
              <a:extLst>
                <a:ext uri="{FF2B5EF4-FFF2-40B4-BE49-F238E27FC236}">
                  <a16:creationId xmlns:a16="http://schemas.microsoft.com/office/drawing/2014/main" id="{7B2C11B8-FF00-46A2-B5FF-567B2AC3CB8A}"/>
                </a:ext>
              </a:extLst>
            </p:cNvPr>
            <p:cNvSpPr>
              <a:spLocks/>
            </p:cNvSpPr>
            <p:nvPr/>
          </p:nvSpPr>
          <p:spPr bwMode="auto">
            <a:xfrm>
              <a:off x="8164216" y="3984703"/>
              <a:ext cx="33135" cy="13781"/>
            </a:xfrm>
            <a:custGeom>
              <a:avLst/>
              <a:gdLst>
                <a:gd name="T0" fmla="*/ 10 w 22"/>
                <a:gd name="T1" fmla="*/ 0 h 10"/>
                <a:gd name="T2" fmla="*/ 10 w 22"/>
                <a:gd name="T3" fmla="*/ 0 h 10"/>
                <a:gd name="T4" fmla="*/ 4 w 22"/>
                <a:gd name="T5" fmla="*/ 4 h 10"/>
                <a:gd name="T6" fmla="*/ 0 w 22"/>
                <a:gd name="T7" fmla="*/ 8 h 10"/>
                <a:gd name="T8" fmla="*/ 0 w 22"/>
                <a:gd name="T9" fmla="*/ 10 h 10"/>
                <a:gd name="T10" fmla="*/ 4 w 22"/>
                <a:gd name="T11" fmla="*/ 10 h 10"/>
                <a:gd name="T12" fmla="*/ 4 w 22"/>
                <a:gd name="T13" fmla="*/ 10 h 10"/>
                <a:gd name="T14" fmla="*/ 12 w 22"/>
                <a:gd name="T15" fmla="*/ 10 h 10"/>
                <a:gd name="T16" fmla="*/ 18 w 22"/>
                <a:gd name="T17" fmla="*/ 8 h 10"/>
                <a:gd name="T18" fmla="*/ 18 w 22"/>
                <a:gd name="T19" fmla="*/ 8 h 10"/>
                <a:gd name="T20" fmla="*/ 22 w 22"/>
                <a:gd name="T21" fmla="*/ 6 h 10"/>
                <a:gd name="T22" fmla="*/ 22 w 22"/>
                <a:gd name="T23" fmla="*/ 2 h 10"/>
                <a:gd name="T24" fmla="*/ 18 w 22"/>
                <a:gd name="T25" fmla="*/ 0 h 10"/>
                <a:gd name="T26" fmla="*/ 10 w 22"/>
                <a:gd name="T27" fmla="*/ 0 h 10"/>
                <a:gd name="T28" fmla="*/ 10 w 22"/>
                <a:gd name="T2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 h="10">
                  <a:moveTo>
                    <a:pt x="10" y="0"/>
                  </a:moveTo>
                  <a:lnTo>
                    <a:pt x="10" y="0"/>
                  </a:lnTo>
                  <a:lnTo>
                    <a:pt x="4" y="4"/>
                  </a:lnTo>
                  <a:lnTo>
                    <a:pt x="0" y="8"/>
                  </a:lnTo>
                  <a:lnTo>
                    <a:pt x="0" y="10"/>
                  </a:lnTo>
                  <a:lnTo>
                    <a:pt x="4" y="10"/>
                  </a:lnTo>
                  <a:lnTo>
                    <a:pt x="4" y="10"/>
                  </a:lnTo>
                  <a:lnTo>
                    <a:pt x="12" y="10"/>
                  </a:lnTo>
                  <a:lnTo>
                    <a:pt x="18" y="8"/>
                  </a:lnTo>
                  <a:lnTo>
                    <a:pt x="18" y="8"/>
                  </a:lnTo>
                  <a:lnTo>
                    <a:pt x="22" y="6"/>
                  </a:lnTo>
                  <a:lnTo>
                    <a:pt x="22" y="2"/>
                  </a:lnTo>
                  <a:lnTo>
                    <a:pt x="18" y="0"/>
                  </a:lnTo>
                  <a:lnTo>
                    <a:pt x="10" y="0"/>
                  </a:lnTo>
                  <a:lnTo>
                    <a:pt x="10" y="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78" name="Freeform 380">
              <a:extLst>
                <a:ext uri="{FF2B5EF4-FFF2-40B4-BE49-F238E27FC236}">
                  <a16:creationId xmlns:a16="http://schemas.microsoft.com/office/drawing/2014/main" id="{5E8F67F8-4805-4D9A-88AC-4BD8C65FCD15}"/>
                </a:ext>
              </a:extLst>
            </p:cNvPr>
            <p:cNvSpPr>
              <a:spLocks/>
            </p:cNvSpPr>
            <p:nvPr/>
          </p:nvSpPr>
          <p:spPr bwMode="auto">
            <a:xfrm>
              <a:off x="8119032" y="4050851"/>
              <a:ext cx="39159" cy="35830"/>
            </a:xfrm>
            <a:custGeom>
              <a:avLst/>
              <a:gdLst>
                <a:gd name="T0" fmla="*/ 4 w 26"/>
                <a:gd name="T1" fmla="*/ 6 h 26"/>
                <a:gd name="T2" fmla="*/ 4 w 26"/>
                <a:gd name="T3" fmla="*/ 6 h 26"/>
                <a:gd name="T4" fmla="*/ 2 w 26"/>
                <a:gd name="T5" fmla="*/ 8 h 26"/>
                <a:gd name="T6" fmla="*/ 0 w 26"/>
                <a:gd name="T7" fmla="*/ 12 h 26"/>
                <a:gd name="T8" fmla="*/ 2 w 26"/>
                <a:gd name="T9" fmla="*/ 16 h 26"/>
                <a:gd name="T10" fmla="*/ 2 w 26"/>
                <a:gd name="T11" fmla="*/ 16 h 26"/>
                <a:gd name="T12" fmla="*/ 4 w 26"/>
                <a:gd name="T13" fmla="*/ 20 h 26"/>
                <a:gd name="T14" fmla="*/ 4 w 26"/>
                <a:gd name="T15" fmla="*/ 22 h 26"/>
                <a:gd name="T16" fmla="*/ 6 w 26"/>
                <a:gd name="T17" fmla="*/ 24 h 26"/>
                <a:gd name="T18" fmla="*/ 10 w 26"/>
                <a:gd name="T19" fmla="*/ 26 h 26"/>
                <a:gd name="T20" fmla="*/ 10 w 26"/>
                <a:gd name="T21" fmla="*/ 26 h 26"/>
                <a:gd name="T22" fmla="*/ 18 w 26"/>
                <a:gd name="T23" fmla="*/ 24 h 26"/>
                <a:gd name="T24" fmla="*/ 20 w 26"/>
                <a:gd name="T25" fmla="*/ 20 h 26"/>
                <a:gd name="T26" fmla="*/ 20 w 26"/>
                <a:gd name="T27" fmla="*/ 20 h 26"/>
                <a:gd name="T28" fmla="*/ 26 w 26"/>
                <a:gd name="T29" fmla="*/ 14 h 26"/>
                <a:gd name="T30" fmla="*/ 26 w 26"/>
                <a:gd name="T31" fmla="*/ 12 h 26"/>
                <a:gd name="T32" fmla="*/ 24 w 26"/>
                <a:gd name="T33" fmla="*/ 8 h 26"/>
                <a:gd name="T34" fmla="*/ 24 w 26"/>
                <a:gd name="T35" fmla="*/ 8 h 26"/>
                <a:gd name="T36" fmla="*/ 18 w 26"/>
                <a:gd name="T37" fmla="*/ 0 h 26"/>
                <a:gd name="T38" fmla="*/ 12 w 26"/>
                <a:gd name="T39" fmla="*/ 0 h 26"/>
                <a:gd name="T40" fmla="*/ 12 w 26"/>
                <a:gd name="T41" fmla="*/ 0 h 26"/>
                <a:gd name="T42" fmla="*/ 6 w 26"/>
                <a:gd name="T43" fmla="*/ 2 h 26"/>
                <a:gd name="T44" fmla="*/ 4 w 26"/>
                <a:gd name="T45" fmla="*/ 6 h 26"/>
                <a:gd name="T46" fmla="*/ 4 w 26"/>
                <a:gd name="T47" fmla="*/ 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26">
                  <a:moveTo>
                    <a:pt x="4" y="6"/>
                  </a:moveTo>
                  <a:lnTo>
                    <a:pt x="4" y="6"/>
                  </a:lnTo>
                  <a:lnTo>
                    <a:pt x="2" y="8"/>
                  </a:lnTo>
                  <a:lnTo>
                    <a:pt x="0" y="12"/>
                  </a:lnTo>
                  <a:lnTo>
                    <a:pt x="2" y="16"/>
                  </a:lnTo>
                  <a:lnTo>
                    <a:pt x="2" y="16"/>
                  </a:lnTo>
                  <a:lnTo>
                    <a:pt x="4" y="20"/>
                  </a:lnTo>
                  <a:lnTo>
                    <a:pt x="4" y="22"/>
                  </a:lnTo>
                  <a:lnTo>
                    <a:pt x="6" y="24"/>
                  </a:lnTo>
                  <a:lnTo>
                    <a:pt x="10" y="26"/>
                  </a:lnTo>
                  <a:lnTo>
                    <a:pt x="10" y="26"/>
                  </a:lnTo>
                  <a:lnTo>
                    <a:pt x="18" y="24"/>
                  </a:lnTo>
                  <a:lnTo>
                    <a:pt x="20" y="20"/>
                  </a:lnTo>
                  <a:lnTo>
                    <a:pt x="20" y="20"/>
                  </a:lnTo>
                  <a:lnTo>
                    <a:pt x="26" y="14"/>
                  </a:lnTo>
                  <a:lnTo>
                    <a:pt x="26" y="12"/>
                  </a:lnTo>
                  <a:lnTo>
                    <a:pt x="24" y="8"/>
                  </a:lnTo>
                  <a:lnTo>
                    <a:pt x="24" y="8"/>
                  </a:lnTo>
                  <a:lnTo>
                    <a:pt x="18" y="0"/>
                  </a:lnTo>
                  <a:lnTo>
                    <a:pt x="12" y="0"/>
                  </a:lnTo>
                  <a:lnTo>
                    <a:pt x="12" y="0"/>
                  </a:lnTo>
                  <a:lnTo>
                    <a:pt x="6" y="2"/>
                  </a:lnTo>
                  <a:lnTo>
                    <a:pt x="4" y="6"/>
                  </a:lnTo>
                  <a:lnTo>
                    <a:pt x="4" y="6"/>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79" name="Freeform 381">
              <a:extLst>
                <a:ext uri="{FF2B5EF4-FFF2-40B4-BE49-F238E27FC236}">
                  <a16:creationId xmlns:a16="http://schemas.microsoft.com/office/drawing/2014/main" id="{EBCFDE62-4A6C-40DF-B941-6BC69B40D8B6}"/>
                </a:ext>
              </a:extLst>
            </p:cNvPr>
            <p:cNvSpPr>
              <a:spLocks/>
            </p:cNvSpPr>
            <p:nvPr/>
          </p:nvSpPr>
          <p:spPr bwMode="auto">
            <a:xfrm>
              <a:off x="8176265" y="4026046"/>
              <a:ext cx="141574" cy="57879"/>
            </a:xfrm>
            <a:custGeom>
              <a:avLst/>
              <a:gdLst>
                <a:gd name="T0" fmla="*/ 6 w 94"/>
                <a:gd name="T1" fmla="*/ 14 h 42"/>
                <a:gd name="T2" fmla="*/ 6 w 94"/>
                <a:gd name="T3" fmla="*/ 14 h 42"/>
                <a:gd name="T4" fmla="*/ 2 w 94"/>
                <a:gd name="T5" fmla="*/ 18 h 42"/>
                <a:gd name="T6" fmla="*/ 0 w 94"/>
                <a:gd name="T7" fmla="*/ 22 h 42"/>
                <a:gd name="T8" fmla="*/ 0 w 94"/>
                <a:gd name="T9" fmla="*/ 26 h 42"/>
                <a:gd name="T10" fmla="*/ 0 w 94"/>
                <a:gd name="T11" fmla="*/ 26 h 42"/>
                <a:gd name="T12" fmla="*/ 2 w 94"/>
                <a:gd name="T13" fmla="*/ 28 h 42"/>
                <a:gd name="T14" fmla="*/ 4 w 94"/>
                <a:gd name="T15" fmla="*/ 28 h 42"/>
                <a:gd name="T16" fmla="*/ 6 w 94"/>
                <a:gd name="T17" fmla="*/ 26 h 42"/>
                <a:gd name="T18" fmla="*/ 6 w 94"/>
                <a:gd name="T19" fmla="*/ 26 h 42"/>
                <a:gd name="T20" fmla="*/ 8 w 94"/>
                <a:gd name="T21" fmla="*/ 22 h 42"/>
                <a:gd name="T22" fmla="*/ 10 w 94"/>
                <a:gd name="T23" fmla="*/ 22 h 42"/>
                <a:gd name="T24" fmla="*/ 10 w 94"/>
                <a:gd name="T25" fmla="*/ 24 h 42"/>
                <a:gd name="T26" fmla="*/ 10 w 94"/>
                <a:gd name="T27" fmla="*/ 24 h 42"/>
                <a:gd name="T28" fmla="*/ 10 w 94"/>
                <a:gd name="T29" fmla="*/ 26 h 42"/>
                <a:gd name="T30" fmla="*/ 12 w 94"/>
                <a:gd name="T31" fmla="*/ 28 h 42"/>
                <a:gd name="T32" fmla="*/ 12 w 94"/>
                <a:gd name="T33" fmla="*/ 28 h 42"/>
                <a:gd name="T34" fmla="*/ 18 w 94"/>
                <a:gd name="T35" fmla="*/ 30 h 42"/>
                <a:gd name="T36" fmla="*/ 22 w 94"/>
                <a:gd name="T37" fmla="*/ 32 h 42"/>
                <a:gd name="T38" fmla="*/ 24 w 94"/>
                <a:gd name="T39" fmla="*/ 30 h 42"/>
                <a:gd name="T40" fmla="*/ 24 w 94"/>
                <a:gd name="T41" fmla="*/ 30 h 42"/>
                <a:gd name="T42" fmla="*/ 26 w 94"/>
                <a:gd name="T43" fmla="*/ 24 h 42"/>
                <a:gd name="T44" fmla="*/ 30 w 94"/>
                <a:gd name="T45" fmla="*/ 24 h 42"/>
                <a:gd name="T46" fmla="*/ 30 w 94"/>
                <a:gd name="T47" fmla="*/ 24 h 42"/>
                <a:gd name="T48" fmla="*/ 36 w 94"/>
                <a:gd name="T49" fmla="*/ 24 h 42"/>
                <a:gd name="T50" fmla="*/ 40 w 94"/>
                <a:gd name="T51" fmla="*/ 24 h 42"/>
                <a:gd name="T52" fmla="*/ 40 w 94"/>
                <a:gd name="T53" fmla="*/ 24 h 42"/>
                <a:gd name="T54" fmla="*/ 44 w 94"/>
                <a:gd name="T55" fmla="*/ 22 h 42"/>
                <a:gd name="T56" fmla="*/ 46 w 94"/>
                <a:gd name="T57" fmla="*/ 18 h 42"/>
                <a:gd name="T58" fmla="*/ 50 w 94"/>
                <a:gd name="T59" fmla="*/ 16 h 42"/>
                <a:gd name="T60" fmla="*/ 52 w 94"/>
                <a:gd name="T61" fmla="*/ 20 h 42"/>
                <a:gd name="T62" fmla="*/ 52 w 94"/>
                <a:gd name="T63" fmla="*/ 20 h 42"/>
                <a:gd name="T64" fmla="*/ 56 w 94"/>
                <a:gd name="T65" fmla="*/ 28 h 42"/>
                <a:gd name="T66" fmla="*/ 60 w 94"/>
                <a:gd name="T67" fmla="*/ 32 h 42"/>
                <a:gd name="T68" fmla="*/ 62 w 94"/>
                <a:gd name="T69" fmla="*/ 32 h 42"/>
                <a:gd name="T70" fmla="*/ 62 w 94"/>
                <a:gd name="T71" fmla="*/ 32 h 42"/>
                <a:gd name="T72" fmla="*/ 72 w 94"/>
                <a:gd name="T73" fmla="*/ 34 h 42"/>
                <a:gd name="T74" fmla="*/ 76 w 94"/>
                <a:gd name="T75" fmla="*/ 34 h 42"/>
                <a:gd name="T76" fmla="*/ 80 w 94"/>
                <a:gd name="T77" fmla="*/ 36 h 42"/>
                <a:gd name="T78" fmla="*/ 80 w 94"/>
                <a:gd name="T79" fmla="*/ 36 h 42"/>
                <a:gd name="T80" fmla="*/ 90 w 94"/>
                <a:gd name="T81" fmla="*/ 42 h 42"/>
                <a:gd name="T82" fmla="*/ 94 w 94"/>
                <a:gd name="T83" fmla="*/ 42 h 42"/>
                <a:gd name="T84" fmla="*/ 94 w 94"/>
                <a:gd name="T85" fmla="*/ 40 h 42"/>
                <a:gd name="T86" fmla="*/ 92 w 94"/>
                <a:gd name="T87" fmla="*/ 38 h 42"/>
                <a:gd name="T88" fmla="*/ 92 w 94"/>
                <a:gd name="T89" fmla="*/ 38 h 42"/>
                <a:gd name="T90" fmla="*/ 78 w 94"/>
                <a:gd name="T91" fmla="*/ 16 h 42"/>
                <a:gd name="T92" fmla="*/ 70 w 94"/>
                <a:gd name="T93" fmla="*/ 6 h 42"/>
                <a:gd name="T94" fmla="*/ 64 w 94"/>
                <a:gd name="T95" fmla="*/ 2 h 42"/>
                <a:gd name="T96" fmla="*/ 58 w 94"/>
                <a:gd name="T97" fmla="*/ 0 h 42"/>
                <a:gd name="T98" fmla="*/ 58 w 94"/>
                <a:gd name="T99" fmla="*/ 0 h 42"/>
                <a:gd name="T100" fmla="*/ 38 w 94"/>
                <a:gd name="T101" fmla="*/ 0 h 42"/>
                <a:gd name="T102" fmla="*/ 28 w 94"/>
                <a:gd name="T103" fmla="*/ 2 h 42"/>
                <a:gd name="T104" fmla="*/ 28 w 94"/>
                <a:gd name="T105" fmla="*/ 2 h 42"/>
                <a:gd name="T106" fmla="*/ 14 w 94"/>
                <a:gd name="T107" fmla="*/ 8 h 42"/>
                <a:gd name="T108" fmla="*/ 6 w 94"/>
                <a:gd name="T109" fmla="*/ 14 h 42"/>
                <a:gd name="T110" fmla="*/ 6 w 94"/>
                <a:gd name="T111" fmla="*/ 1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4" h="42">
                  <a:moveTo>
                    <a:pt x="6" y="14"/>
                  </a:moveTo>
                  <a:lnTo>
                    <a:pt x="6" y="14"/>
                  </a:lnTo>
                  <a:lnTo>
                    <a:pt x="2" y="18"/>
                  </a:lnTo>
                  <a:lnTo>
                    <a:pt x="0" y="22"/>
                  </a:lnTo>
                  <a:lnTo>
                    <a:pt x="0" y="26"/>
                  </a:lnTo>
                  <a:lnTo>
                    <a:pt x="0" y="26"/>
                  </a:lnTo>
                  <a:lnTo>
                    <a:pt x="2" y="28"/>
                  </a:lnTo>
                  <a:lnTo>
                    <a:pt x="4" y="28"/>
                  </a:lnTo>
                  <a:lnTo>
                    <a:pt x="6" y="26"/>
                  </a:lnTo>
                  <a:lnTo>
                    <a:pt x="6" y="26"/>
                  </a:lnTo>
                  <a:lnTo>
                    <a:pt x="8" y="22"/>
                  </a:lnTo>
                  <a:lnTo>
                    <a:pt x="10" y="22"/>
                  </a:lnTo>
                  <a:lnTo>
                    <a:pt x="10" y="24"/>
                  </a:lnTo>
                  <a:lnTo>
                    <a:pt x="10" y="24"/>
                  </a:lnTo>
                  <a:lnTo>
                    <a:pt x="10" y="26"/>
                  </a:lnTo>
                  <a:lnTo>
                    <a:pt x="12" y="28"/>
                  </a:lnTo>
                  <a:lnTo>
                    <a:pt x="12" y="28"/>
                  </a:lnTo>
                  <a:lnTo>
                    <a:pt x="18" y="30"/>
                  </a:lnTo>
                  <a:lnTo>
                    <a:pt x="22" y="32"/>
                  </a:lnTo>
                  <a:lnTo>
                    <a:pt x="24" y="30"/>
                  </a:lnTo>
                  <a:lnTo>
                    <a:pt x="24" y="30"/>
                  </a:lnTo>
                  <a:lnTo>
                    <a:pt x="26" y="24"/>
                  </a:lnTo>
                  <a:lnTo>
                    <a:pt x="30" y="24"/>
                  </a:lnTo>
                  <a:lnTo>
                    <a:pt x="30" y="24"/>
                  </a:lnTo>
                  <a:lnTo>
                    <a:pt x="36" y="24"/>
                  </a:lnTo>
                  <a:lnTo>
                    <a:pt x="40" y="24"/>
                  </a:lnTo>
                  <a:lnTo>
                    <a:pt x="40" y="24"/>
                  </a:lnTo>
                  <a:lnTo>
                    <a:pt x="44" y="22"/>
                  </a:lnTo>
                  <a:lnTo>
                    <a:pt x="46" y="18"/>
                  </a:lnTo>
                  <a:lnTo>
                    <a:pt x="50" y="16"/>
                  </a:lnTo>
                  <a:lnTo>
                    <a:pt x="52" y="20"/>
                  </a:lnTo>
                  <a:lnTo>
                    <a:pt x="52" y="20"/>
                  </a:lnTo>
                  <a:lnTo>
                    <a:pt x="56" y="28"/>
                  </a:lnTo>
                  <a:lnTo>
                    <a:pt x="60" y="32"/>
                  </a:lnTo>
                  <a:lnTo>
                    <a:pt x="62" y="32"/>
                  </a:lnTo>
                  <a:lnTo>
                    <a:pt x="62" y="32"/>
                  </a:lnTo>
                  <a:lnTo>
                    <a:pt x="72" y="34"/>
                  </a:lnTo>
                  <a:lnTo>
                    <a:pt x="76" y="34"/>
                  </a:lnTo>
                  <a:lnTo>
                    <a:pt x="80" y="36"/>
                  </a:lnTo>
                  <a:lnTo>
                    <a:pt x="80" y="36"/>
                  </a:lnTo>
                  <a:lnTo>
                    <a:pt x="90" y="42"/>
                  </a:lnTo>
                  <a:lnTo>
                    <a:pt x="94" y="42"/>
                  </a:lnTo>
                  <a:lnTo>
                    <a:pt x="94" y="40"/>
                  </a:lnTo>
                  <a:lnTo>
                    <a:pt x="92" y="38"/>
                  </a:lnTo>
                  <a:lnTo>
                    <a:pt x="92" y="38"/>
                  </a:lnTo>
                  <a:lnTo>
                    <a:pt x="78" y="16"/>
                  </a:lnTo>
                  <a:lnTo>
                    <a:pt x="70" y="6"/>
                  </a:lnTo>
                  <a:lnTo>
                    <a:pt x="64" y="2"/>
                  </a:lnTo>
                  <a:lnTo>
                    <a:pt x="58" y="0"/>
                  </a:lnTo>
                  <a:lnTo>
                    <a:pt x="58" y="0"/>
                  </a:lnTo>
                  <a:lnTo>
                    <a:pt x="38" y="0"/>
                  </a:lnTo>
                  <a:lnTo>
                    <a:pt x="28" y="2"/>
                  </a:lnTo>
                  <a:lnTo>
                    <a:pt x="28" y="2"/>
                  </a:lnTo>
                  <a:lnTo>
                    <a:pt x="14" y="8"/>
                  </a:lnTo>
                  <a:lnTo>
                    <a:pt x="6" y="14"/>
                  </a:lnTo>
                  <a:lnTo>
                    <a:pt x="6" y="14"/>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80" name="Freeform 382">
              <a:extLst>
                <a:ext uri="{FF2B5EF4-FFF2-40B4-BE49-F238E27FC236}">
                  <a16:creationId xmlns:a16="http://schemas.microsoft.com/office/drawing/2014/main" id="{5A7B1BC4-52C2-43FF-BD58-2D2D803178DF}"/>
                </a:ext>
              </a:extLst>
            </p:cNvPr>
            <p:cNvSpPr>
              <a:spLocks/>
            </p:cNvSpPr>
            <p:nvPr/>
          </p:nvSpPr>
          <p:spPr bwMode="auto">
            <a:xfrm>
              <a:off x="8293741" y="3932336"/>
              <a:ext cx="39159" cy="13781"/>
            </a:xfrm>
            <a:custGeom>
              <a:avLst/>
              <a:gdLst>
                <a:gd name="T0" fmla="*/ 4 w 26"/>
                <a:gd name="T1" fmla="*/ 2 h 10"/>
                <a:gd name="T2" fmla="*/ 4 w 26"/>
                <a:gd name="T3" fmla="*/ 2 h 10"/>
                <a:gd name="T4" fmla="*/ 0 w 26"/>
                <a:gd name="T5" fmla="*/ 2 h 10"/>
                <a:gd name="T6" fmla="*/ 0 w 26"/>
                <a:gd name="T7" fmla="*/ 4 h 10"/>
                <a:gd name="T8" fmla="*/ 2 w 26"/>
                <a:gd name="T9" fmla="*/ 6 h 10"/>
                <a:gd name="T10" fmla="*/ 2 w 26"/>
                <a:gd name="T11" fmla="*/ 6 h 10"/>
                <a:gd name="T12" fmla="*/ 6 w 26"/>
                <a:gd name="T13" fmla="*/ 8 h 10"/>
                <a:gd name="T14" fmla="*/ 8 w 26"/>
                <a:gd name="T15" fmla="*/ 10 h 10"/>
                <a:gd name="T16" fmla="*/ 10 w 26"/>
                <a:gd name="T17" fmla="*/ 10 h 10"/>
                <a:gd name="T18" fmla="*/ 14 w 26"/>
                <a:gd name="T19" fmla="*/ 10 h 10"/>
                <a:gd name="T20" fmla="*/ 14 w 26"/>
                <a:gd name="T21" fmla="*/ 10 h 10"/>
                <a:gd name="T22" fmla="*/ 20 w 26"/>
                <a:gd name="T23" fmla="*/ 10 h 10"/>
                <a:gd name="T24" fmla="*/ 24 w 26"/>
                <a:gd name="T25" fmla="*/ 6 h 10"/>
                <a:gd name="T26" fmla="*/ 26 w 26"/>
                <a:gd name="T27" fmla="*/ 4 h 10"/>
                <a:gd name="T28" fmla="*/ 20 w 26"/>
                <a:gd name="T29" fmla="*/ 2 h 10"/>
                <a:gd name="T30" fmla="*/ 20 w 26"/>
                <a:gd name="T31" fmla="*/ 2 h 10"/>
                <a:gd name="T32" fmla="*/ 10 w 26"/>
                <a:gd name="T33" fmla="*/ 0 h 10"/>
                <a:gd name="T34" fmla="*/ 4 w 26"/>
                <a:gd name="T35" fmla="*/ 2 h 10"/>
                <a:gd name="T36" fmla="*/ 4 w 26"/>
                <a:gd name="T3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10">
                  <a:moveTo>
                    <a:pt x="4" y="2"/>
                  </a:moveTo>
                  <a:lnTo>
                    <a:pt x="4" y="2"/>
                  </a:lnTo>
                  <a:lnTo>
                    <a:pt x="0" y="2"/>
                  </a:lnTo>
                  <a:lnTo>
                    <a:pt x="0" y="4"/>
                  </a:lnTo>
                  <a:lnTo>
                    <a:pt x="2" y="6"/>
                  </a:lnTo>
                  <a:lnTo>
                    <a:pt x="2" y="6"/>
                  </a:lnTo>
                  <a:lnTo>
                    <a:pt x="6" y="8"/>
                  </a:lnTo>
                  <a:lnTo>
                    <a:pt x="8" y="10"/>
                  </a:lnTo>
                  <a:lnTo>
                    <a:pt x="10" y="10"/>
                  </a:lnTo>
                  <a:lnTo>
                    <a:pt x="14" y="10"/>
                  </a:lnTo>
                  <a:lnTo>
                    <a:pt x="14" y="10"/>
                  </a:lnTo>
                  <a:lnTo>
                    <a:pt x="20" y="10"/>
                  </a:lnTo>
                  <a:lnTo>
                    <a:pt x="24" y="6"/>
                  </a:lnTo>
                  <a:lnTo>
                    <a:pt x="26" y="4"/>
                  </a:lnTo>
                  <a:lnTo>
                    <a:pt x="20" y="2"/>
                  </a:lnTo>
                  <a:lnTo>
                    <a:pt x="20" y="2"/>
                  </a:lnTo>
                  <a:lnTo>
                    <a:pt x="10" y="0"/>
                  </a:lnTo>
                  <a:lnTo>
                    <a:pt x="4" y="2"/>
                  </a:lnTo>
                  <a:lnTo>
                    <a:pt x="4" y="2"/>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81" name="Freeform 383">
              <a:extLst>
                <a:ext uri="{FF2B5EF4-FFF2-40B4-BE49-F238E27FC236}">
                  <a16:creationId xmlns:a16="http://schemas.microsoft.com/office/drawing/2014/main" id="{29222F17-FC80-4F3C-9DD0-C95630F1E363}"/>
                </a:ext>
              </a:extLst>
            </p:cNvPr>
            <p:cNvSpPr>
              <a:spLocks/>
            </p:cNvSpPr>
            <p:nvPr/>
          </p:nvSpPr>
          <p:spPr bwMode="auto">
            <a:xfrm>
              <a:off x="8266632" y="3992971"/>
              <a:ext cx="27110" cy="16537"/>
            </a:xfrm>
            <a:custGeom>
              <a:avLst/>
              <a:gdLst>
                <a:gd name="T0" fmla="*/ 6 w 18"/>
                <a:gd name="T1" fmla="*/ 0 h 12"/>
                <a:gd name="T2" fmla="*/ 6 w 18"/>
                <a:gd name="T3" fmla="*/ 0 h 12"/>
                <a:gd name="T4" fmla="*/ 2 w 18"/>
                <a:gd name="T5" fmla="*/ 4 h 12"/>
                <a:gd name="T6" fmla="*/ 0 w 18"/>
                <a:gd name="T7" fmla="*/ 8 h 12"/>
                <a:gd name="T8" fmla="*/ 0 w 18"/>
                <a:gd name="T9" fmla="*/ 10 h 12"/>
                <a:gd name="T10" fmla="*/ 2 w 18"/>
                <a:gd name="T11" fmla="*/ 10 h 12"/>
                <a:gd name="T12" fmla="*/ 2 w 18"/>
                <a:gd name="T13" fmla="*/ 10 h 12"/>
                <a:gd name="T14" fmla="*/ 10 w 18"/>
                <a:gd name="T15" fmla="*/ 12 h 12"/>
                <a:gd name="T16" fmla="*/ 16 w 18"/>
                <a:gd name="T17" fmla="*/ 10 h 12"/>
                <a:gd name="T18" fmla="*/ 16 w 18"/>
                <a:gd name="T19" fmla="*/ 10 h 12"/>
                <a:gd name="T20" fmla="*/ 18 w 18"/>
                <a:gd name="T21" fmla="*/ 6 h 12"/>
                <a:gd name="T22" fmla="*/ 18 w 18"/>
                <a:gd name="T23" fmla="*/ 4 h 12"/>
                <a:gd name="T24" fmla="*/ 14 w 18"/>
                <a:gd name="T25" fmla="*/ 0 h 12"/>
                <a:gd name="T26" fmla="*/ 6 w 18"/>
                <a:gd name="T27" fmla="*/ 0 h 12"/>
                <a:gd name="T28" fmla="*/ 6 w 18"/>
                <a:gd name="T2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12">
                  <a:moveTo>
                    <a:pt x="6" y="0"/>
                  </a:moveTo>
                  <a:lnTo>
                    <a:pt x="6" y="0"/>
                  </a:lnTo>
                  <a:lnTo>
                    <a:pt x="2" y="4"/>
                  </a:lnTo>
                  <a:lnTo>
                    <a:pt x="0" y="8"/>
                  </a:lnTo>
                  <a:lnTo>
                    <a:pt x="0" y="10"/>
                  </a:lnTo>
                  <a:lnTo>
                    <a:pt x="2" y="10"/>
                  </a:lnTo>
                  <a:lnTo>
                    <a:pt x="2" y="10"/>
                  </a:lnTo>
                  <a:lnTo>
                    <a:pt x="10" y="12"/>
                  </a:lnTo>
                  <a:lnTo>
                    <a:pt x="16" y="10"/>
                  </a:lnTo>
                  <a:lnTo>
                    <a:pt x="16" y="10"/>
                  </a:lnTo>
                  <a:lnTo>
                    <a:pt x="18" y="6"/>
                  </a:lnTo>
                  <a:lnTo>
                    <a:pt x="18" y="4"/>
                  </a:lnTo>
                  <a:lnTo>
                    <a:pt x="14" y="0"/>
                  </a:lnTo>
                  <a:lnTo>
                    <a:pt x="6" y="0"/>
                  </a:lnTo>
                  <a:lnTo>
                    <a:pt x="6" y="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82" name="Freeform 384">
              <a:extLst>
                <a:ext uri="{FF2B5EF4-FFF2-40B4-BE49-F238E27FC236}">
                  <a16:creationId xmlns:a16="http://schemas.microsoft.com/office/drawing/2014/main" id="{BDC9427E-0F3D-4EE8-B83B-968F1FB81DCB}"/>
                </a:ext>
              </a:extLst>
            </p:cNvPr>
            <p:cNvSpPr>
              <a:spLocks/>
            </p:cNvSpPr>
            <p:nvPr/>
          </p:nvSpPr>
          <p:spPr bwMode="auto">
            <a:xfrm>
              <a:off x="8296753" y="3970922"/>
              <a:ext cx="21085" cy="16537"/>
            </a:xfrm>
            <a:custGeom>
              <a:avLst/>
              <a:gdLst>
                <a:gd name="T0" fmla="*/ 0 w 14"/>
                <a:gd name="T1" fmla="*/ 4 h 12"/>
                <a:gd name="T2" fmla="*/ 0 w 14"/>
                <a:gd name="T3" fmla="*/ 4 h 12"/>
                <a:gd name="T4" fmla="*/ 2 w 14"/>
                <a:gd name="T5" fmla="*/ 8 h 12"/>
                <a:gd name="T6" fmla="*/ 4 w 14"/>
                <a:gd name="T7" fmla="*/ 12 h 12"/>
                <a:gd name="T8" fmla="*/ 6 w 14"/>
                <a:gd name="T9" fmla="*/ 12 h 12"/>
                <a:gd name="T10" fmla="*/ 6 w 14"/>
                <a:gd name="T11" fmla="*/ 12 h 12"/>
                <a:gd name="T12" fmla="*/ 6 w 14"/>
                <a:gd name="T13" fmla="*/ 12 h 12"/>
                <a:gd name="T14" fmla="*/ 14 w 14"/>
                <a:gd name="T15" fmla="*/ 6 h 12"/>
                <a:gd name="T16" fmla="*/ 14 w 14"/>
                <a:gd name="T17" fmla="*/ 4 h 12"/>
                <a:gd name="T18" fmla="*/ 12 w 14"/>
                <a:gd name="T19" fmla="*/ 2 h 12"/>
                <a:gd name="T20" fmla="*/ 12 w 14"/>
                <a:gd name="T21" fmla="*/ 2 h 12"/>
                <a:gd name="T22" fmla="*/ 4 w 14"/>
                <a:gd name="T23" fmla="*/ 0 h 12"/>
                <a:gd name="T24" fmla="*/ 2 w 14"/>
                <a:gd name="T25" fmla="*/ 0 h 12"/>
                <a:gd name="T26" fmla="*/ 0 w 14"/>
                <a:gd name="T27" fmla="*/ 4 h 12"/>
                <a:gd name="T28" fmla="*/ 0 w 14"/>
                <a:gd name="T2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12">
                  <a:moveTo>
                    <a:pt x="0" y="4"/>
                  </a:moveTo>
                  <a:lnTo>
                    <a:pt x="0" y="4"/>
                  </a:lnTo>
                  <a:lnTo>
                    <a:pt x="2" y="8"/>
                  </a:lnTo>
                  <a:lnTo>
                    <a:pt x="4" y="12"/>
                  </a:lnTo>
                  <a:lnTo>
                    <a:pt x="6" y="12"/>
                  </a:lnTo>
                  <a:lnTo>
                    <a:pt x="6" y="12"/>
                  </a:lnTo>
                  <a:lnTo>
                    <a:pt x="6" y="12"/>
                  </a:lnTo>
                  <a:lnTo>
                    <a:pt x="14" y="6"/>
                  </a:lnTo>
                  <a:lnTo>
                    <a:pt x="14" y="4"/>
                  </a:lnTo>
                  <a:lnTo>
                    <a:pt x="12" y="2"/>
                  </a:lnTo>
                  <a:lnTo>
                    <a:pt x="12" y="2"/>
                  </a:lnTo>
                  <a:lnTo>
                    <a:pt x="4" y="0"/>
                  </a:lnTo>
                  <a:lnTo>
                    <a:pt x="2" y="0"/>
                  </a:lnTo>
                  <a:lnTo>
                    <a:pt x="0" y="4"/>
                  </a:lnTo>
                  <a:lnTo>
                    <a:pt x="0" y="4"/>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83" name="Freeform 385">
              <a:extLst>
                <a:ext uri="{FF2B5EF4-FFF2-40B4-BE49-F238E27FC236}">
                  <a16:creationId xmlns:a16="http://schemas.microsoft.com/office/drawing/2014/main" id="{D8736207-F09F-411B-AB9F-EFD4C4D28489}"/>
                </a:ext>
              </a:extLst>
            </p:cNvPr>
            <p:cNvSpPr>
              <a:spLocks/>
            </p:cNvSpPr>
            <p:nvPr/>
          </p:nvSpPr>
          <p:spPr bwMode="auto">
            <a:xfrm>
              <a:off x="8552792" y="4276857"/>
              <a:ext cx="48196" cy="57879"/>
            </a:xfrm>
            <a:custGeom>
              <a:avLst/>
              <a:gdLst>
                <a:gd name="T0" fmla="*/ 10 w 32"/>
                <a:gd name="T1" fmla="*/ 8 h 42"/>
                <a:gd name="T2" fmla="*/ 10 w 32"/>
                <a:gd name="T3" fmla="*/ 8 h 42"/>
                <a:gd name="T4" fmla="*/ 6 w 32"/>
                <a:gd name="T5" fmla="*/ 16 h 42"/>
                <a:gd name="T6" fmla="*/ 2 w 32"/>
                <a:gd name="T7" fmla="*/ 24 h 42"/>
                <a:gd name="T8" fmla="*/ 0 w 32"/>
                <a:gd name="T9" fmla="*/ 32 h 42"/>
                <a:gd name="T10" fmla="*/ 0 w 32"/>
                <a:gd name="T11" fmla="*/ 32 h 42"/>
                <a:gd name="T12" fmla="*/ 0 w 32"/>
                <a:gd name="T13" fmla="*/ 42 h 42"/>
                <a:gd name="T14" fmla="*/ 2 w 32"/>
                <a:gd name="T15" fmla="*/ 42 h 42"/>
                <a:gd name="T16" fmla="*/ 6 w 32"/>
                <a:gd name="T17" fmla="*/ 42 h 42"/>
                <a:gd name="T18" fmla="*/ 6 w 32"/>
                <a:gd name="T19" fmla="*/ 42 h 42"/>
                <a:gd name="T20" fmla="*/ 20 w 32"/>
                <a:gd name="T21" fmla="*/ 38 h 42"/>
                <a:gd name="T22" fmla="*/ 24 w 32"/>
                <a:gd name="T23" fmla="*/ 36 h 42"/>
                <a:gd name="T24" fmla="*/ 28 w 32"/>
                <a:gd name="T25" fmla="*/ 30 h 42"/>
                <a:gd name="T26" fmla="*/ 28 w 32"/>
                <a:gd name="T27" fmla="*/ 30 h 42"/>
                <a:gd name="T28" fmla="*/ 30 w 32"/>
                <a:gd name="T29" fmla="*/ 24 h 42"/>
                <a:gd name="T30" fmla="*/ 32 w 32"/>
                <a:gd name="T31" fmla="*/ 18 h 42"/>
                <a:gd name="T32" fmla="*/ 32 w 32"/>
                <a:gd name="T33" fmla="*/ 12 h 42"/>
                <a:gd name="T34" fmla="*/ 30 w 32"/>
                <a:gd name="T35" fmla="*/ 8 h 42"/>
                <a:gd name="T36" fmla="*/ 30 w 32"/>
                <a:gd name="T37" fmla="*/ 8 h 42"/>
                <a:gd name="T38" fmla="*/ 26 w 32"/>
                <a:gd name="T39" fmla="*/ 4 h 42"/>
                <a:gd name="T40" fmla="*/ 22 w 32"/>
                <a:gd name="T41" fmla="*/ 0 h 42"/>
                <a:gd name="T42" fmla="*/ 20 w 32"/>
                <a:gd name="T43" fmla="*/ 0 h 42"/>
                <a:gd name="T44" fmla="*/ 18 w 32"/>
                <a:gd name="T45" fmla="*/ 0 h 42"/>
                <a:gd name="T46" fmla="*/ 10 w 32"/>
                <a:gd name="T47" fmla="*/ 8 h 42"/>
                <a:gd name="T48" fmla="*/ 10 w 32"/>
                <a:gd name="T49" fmla="*/ 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 h="42">
                  <a:moveTo>
                    <a:pt x="10" y="8"/>
                  </a:moveTo>
                  <a:lnTo>
                    <a:pt x="10" y="8"/>
                  </a:lnTo>
                  <a:lnTo>
                    <a:pt x="6" y="16"/>
                  </a:lnTo>
                  <a:lnTo>
                    <a:pt x="2" y="24"/>
                  </a:lnTo>
                  <a:lnTo>
                    <a:pt x="0" y="32"/>
                  </a:lnTo>
                  <a:lnTo>
                    <a:pt x="0" y="32"/>
                  </a:lnTo>
                  <a:lnTo>
                    <a:pt x="0" y="42"/>
                  </a:lnTo>
                  <a:lnTo>
                    <a:pt x="2" y="42"/>
                  </a:lnTo>
                  <a:lnTo>
                    <a:pt x="6" y="42"/>
                  </a:lnTo>
                  <a:lnTo>
                    <a:pt x="6" y="42"/>
                  </a:lnTo>
                  <a:lnTo>
                    <a:pt x="20" y="38"/>
                  </a:lnTo>
                  <a:lnTo>
                    <a:pt x="24" y="36"/>
                  </a:lnTo>
                  <a:lnTo>
                    <a:pt x="28" y="30"/>
                  </a:lnTo>
                  <a:lnTo>
                    <a:pt x="28" y="30"/>
                  </a:lnTo>
                  <a:lnTo>
                    <a:pt x="30" y="24"/>
                  </a:lnTo>
                  <a:lnTo>
                    <a:pt x="32" y="18"/>
                  </a:lnTo>
                  <a:lnTo>
                    <a:pt x="32" y="12"/>
                  </a:lnTo>
                  <a:lnTo>
                    <a:pt x="30" y="8"/>
                  </a:lnTo>
                  <a:lnTo>
                    <a:pt x="30" y="8"/>
                  </a:lnTo>
                  <a:lnTo>
                    <a:pt x="26" y="4"/>
                  </a:lnTo>
                  <a:lnTo>
                    <a:pt x="22" y="0"/>
                  </a:lnTo>
                  <a:lnTo>
                    <a:pt x="20" y="0"/>
                  </a:lnTo>
                  <a:lnTo>
                    <a:pt x="18" y="0"/>
                  </a:lnTo>
                  <a:lnTo>
                    <a:pt x="10" y="8"/>
                  </a:lnTo>
                  <a:lnTo>
                    <a:pt x="10" y="8"/>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84" name="Freeform 386">
              <a:extLst>
                <a:ext uri="{FF2B5EF4-FFF2-40B4-BE49-F238E27FC236}">
                  <a16:creationId xmlns:a16="http://schemas.microsoft.com/office/drawing/2014/main" id="{0384B382-3184-4A53-AFFA-F07542983C6E}"/>
                </a:ext>
              </a:extLst>
            </p:cNvPr>
            <p:cNvSpPr>
              <a:spLocks/>
            </p:cNvSpPr>
            <p:nvPr/>
          </p:nvSpPr>
          <p:spPr bwMode="auto">
            <a:xfrm>
              <a:off x="8296753" y="4252052"/>
              <a:ext cx="24098" cy="30318"/>
            </a:xfrm>
            <a:custGeom>
              <a:avLst/>
              <a:gdLst>
                <a:gd name="T0" fmla="*/ 6 w 16"/>
                <a:gd name="T1" fmla="*/ 6 h 22"/>
                <a:gd name="T2" fmla="*/ 6 w 16"/>
                <a:gd name="T3" fmla="*/ 6 h 22"/>
                <a:gd name="T4" fmla="*/ 2 w 16"/>
                <a:gd name="T5" fmla="*/ 16 h 22"/>
                <a:gd name="T6" fmla="*/ 0 w 16"/>
                <a:gd name="T7" fmla="*/ 20 h 22"/>
                <a:gd name="T8" fmla="*/ 0 w 16"/>
                <a:gd name="T9" fmla="*/ 22 h 22"/>
                <a:gd name="T10" fmla="*/ 2 w 16"/>
                <a:gd name="T11" fmla="*/ 22 h 22"/>
                <a:gd name="T12" fmla="*/ 2 w 16"/>
                <a:gd name="T13" fmla="*/ 22 h 22"/>
                <a:gd name="T14" fmla="*/ 12 w 16"/>
                <a:gd name="T15" fmla="*/ 18 h 22"/>
                <a:gd name="T16" fmla="*/ 14 w 16"/>
                <a:gd name="T17" fmla="*/ 14 h 22"/>
                <a:gd name="T18" fmla="*/ 16 w 16"/>
                <a:gd name="T19" fmla="*/ 8 h 22"/>
                <a:gd name="T20" fmla="*/ 16 w 16"/>
                <a:gd name="T21" fmla="*/ 8 h 22"/>
                <a:gd name="T22" fmla="*/ 16 w 16"/>
                <a:gd name="T23" fmla="*/ 2 h 22"/>
                <a:gd name="T24" fmla="*/ 14 w 16"/>
                <a:gd name="T25" fmla="*/ 0 h 22"/>
                <a:gd name="T26" fmla="*/ 12 w 16"/>
                <a:gd name="T27" fmla="*/ 0 h 22"/>
                <a:gd name="T28" fmla="*/ 6 w 16"/>
                <a:gd name="T29" fmla="*/ 6 h 22"/>
                <a:gd name="T30" fmla="*/ 6 w 16"/>
                <a:gd name="T31"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22">
                  <a:moveTo>
                    <a:pt x="6" y="6"/>
                  </a:moveTo>
                  <a:lnTo>
                    <a:pt x="6" y="6"/>
                  </a:lnTo>
                  <a:lnTo>
                    <a:pt x="2" y="16"/>
                  </a:lnTo>
                  <a:lnTo>
                    <a:pt x="0" y="20"/>
                  </a:lnTo>
                  <a:lnTo>
                    <a:pt x="0" y="22"/>
                  </a:lnTo>
                  <a:lnTo>
                    <a:pt x="2" y="22"/>
                  </a:lnTo>
                  <a:lnTo>
                    <a:pt x="2" y="22"/>
                  </a:lnTo>
                  <a:lnTo>
                    <a:pt x="12" y="18"/>
                  </a:lnTo>
                  <a:lnTo>
                    <a:pt x="14" y="14"/>
                  </a:lnTo>
                  <a:lnTo>
                    <a:pt x="16" y="8"/>
                  </a:lnTo>
                  <a:lnTo>
                    <a:pt x="16" y="8"/>
                  </a:lnTo>
                  <a:lnTo>
                    <a:pt x="16" y="2"/>
                  </a:lnTo>
                  <a:lnTo>
                    <a:pt x="14" y="0"/>
                  </a:lnTo>
                  <a:lnTo>
                    <a:pt x="12" y="0"/>
                  </a:lnTo>
                  <a:lnTo>
                    <a:pt x="6" y="6"/>
                  </a:lnTo>
                  <a:lnTo>
                    <a:pt x="6" y="6"/>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85" name="Freeform 387">
              <a:extLst>
                <a:ext uri="{FF2B5EF4-FFF2-40B4-BE49-F238E27FC236}">
                  <a16:creationId xmlns:a16="http://schemas.microsoft.com/office/drawing/2014/main" id="{DCED2A77-B81C-434C-9A84-D9703F5B333C}"/>
                </a:ext>
              </a:extLst>
            </p:cNvPr>
            <p:cNvSpPr>
              <a:spLocks/>
            </p:cNvSpPr>
            <p:nvPr/>
          </p:nvSpPr>
          <p:spPr bwMode="auto">
            <a:xfrm>
              <a:off x="8414230" y="4185903"/>
              <a:ext cx="36146" cy="66148"/>
            </a:xfrm>
            <a:custGeom>
              <a:avLst/>
              <a:gdLst>
                <a:gd name="T0" fmla="*/ 8 w 24"/>
                <a:gd name="T1" fmla="*/ 8 h 48"/>
                <a:gd name="T2" fmla="*/ 8 w 24"/>
                <a:gd name="T3" fmla="*/ 8 h 48"/>
                <a:gd name="T4" fmla="*/ 4 w 24"/>
                <a:gd name="T5" fmla="*/ 16 h 48"/>
                <a:gd name="T6" fmla="*/ 0 w 24"/>
                <a:gd name="T7" fmla="*/ 24 h 48"/>
                <a:gd name="T8" fmla="*/ 0 w 24"/>
                <a:gd name="T9" fmla="*/ 30 h 48"/>
                <a:gd name="T10" fmla="*/ 0 w 24"/>
                <a:gd name="T11" fmla="*/ 30 h 48"/>
                <a:gd name="T12" fmla="*/ 0 w 24"/>
                <a:gd name="T13" fmla="*/ 42 h 48"/>
                <a:gd name="T14" fmla="*/ 0 w 24"/>
                <a:gd name="T15" fmla="*/ 48 h 48"/>
                <a:gd name="T16" fmla="*/ 2 w 24"/>
                <a:gd name="T17" fmla="*/ 48 h 48"/>
                <a:gd name="T18" fmla="*/ 4 w 24"/>
                <a:gd name="T19" fmla="*/ 48 h 48"/>
                <a:gd name="T20" fmla="*/ 4 w 24"/>
                <a:gd name="T21" fmla="*/ 48 h 48"/>
                <a:gd name="T22" fmla="*/ 12 w 24"/>
                <a:gd name="T23" fmla="*/ 42 h 48"/>
                <a:gd name="T24" fmla="*/ 14 w 24"/>
                <a:gd name="T25" fmla="*/ 36 h 48"/>
                <a:gd name="T26" fmla="*/ 14 w 24"/>
                <a:gd name="T27" fmla="*/ 36 h 48"/>
                <a:gd name="T28" fmla="*/ 16 w 24"/>
                <a:gd name="T29" fmla="*/ 32 h 48"/>
                <a:gd name="T30" fmla="*/ 16 w 24"/>
                <a:gd name="T31" fmla="*/ 28 h 48"/>
                <a:gd name="T32" fmla="*/ 16 w 24"/>
                <a:gd name="T33" fmla="*/ 28 h 48"/>
                <a:gd name="T34" fmla="*/ 14 w 24"/>
                <a:gd name="T35" fmla="*/ 22 h 48"/>
                <a:gd name="T36" fmla="*/ 18 w 24"/>
                <a:gd name="T37" fmla="*/ 22 h 48"/>
                <a:gd name="T38" fmla="*/ 18 w 24"/>
                <a:gd name="T39" fmla="*/ 22 h 48"/>
                <a:gd name="T40" fmla="*/ 20 w 24"/>
                <a:gd name="T41" fmla="*/ 22 h 48"/>
                <a:gd name="T42" fmla="*/ 22 w 24"/>
                <a:gd name="T43" fmla="*/ 20 h 48"/>
                <a:gd name="T44" fmla="*/ 24 w 24"/>
                <a:gd name="T45" fmla="*/ 14 h 48"/>
                <a:gd name="T46" fmla="*/ 24 w 24"/>
                <a:gd name="T47" fmla="*/ 14 h 48"/>
                <a:gd name="T48" fmla="*/ 22 w 24"/>
                <a:gd name="T49" fmla="*/ 10 h 48"/>
                <a:gd name="T50" fmla="*/ 20 w 24"/>
                <a:gd name="T51" fmla="*/ 10 h 48"/>
                <a:gd name="T52" fmla="*/ 18 w 24"/>
                <a:gd name="T53" fmla="*/ 12 h 48"/>
                <a:gd name="T54" fmla="*/ 18 w 24"/>
                <a:gd name="T55" fmla="*/ 12 h 48"/>
                <a:gd name="T56" fmla="*/ 14 w 24"/>
                <a:gd name="T57" fmla="*/ 16 h 48"/>
                <a:gd name="T58" fmla="*/ 12 w 24"/>
                <a:gd name="T59" fmla="*/ 14 h 48"/>
                <a:gd name="T60" fmla="*/ 12 w 24"/>
                <a:gd name="T61" fmla="*/ 12 h 48"/>
                <a:gd name="T62" fmla="*/ 12 w 24"/>
                <a:gd name="T63" fmla="*/ 12 h 48"/>
                <a:gd name="T64" fmla="*/ 14 w 24"/>
                <a:gd name="T65" fmla="*/ 8 h 48"/>
                <a:gd name="T66" fmla="*/ 14 w 24"/>
                <a:gd name="T67" fmla="*/ 8 h 48"/>
                <a:gd name="T68" fmla="*/ 18 w 24"/>
                <a:gd name="T69" fmla="*/ 8 h 48"/>
                <a:gd name="T70" fmla="*/ 18 w 24"/>
                <a:gd name="T71" fmla="*/ 8 h 48"/>
                <a:gd name="T72" fmla="*/ 20 w 24"/>
                <a:gd name="T73" fmla="*/ 6 h 48"/>
                <a:gd name="T74" fmla="*/ 22 w 24"/>
                <a:gd name="T75" fmla="*/ 4 h 48"/>
                <a:gd name="T76" fmla="*/ 24 w 24"/>
                <a:gd name="T77" fmla="*/ 0 h 48"/>
                <a:gd name="T78" fmla="*/ 24 w 24"/>
                <a:gd name="T79" fmla="*/ 0 h 48"/>
                <a:gd name="T80" fmla="*/ 18 w 24"/>
                <a:gd name="T81" fmla="*/ 0 h 48"/>
                <a:gd name="T82" fmla="*/ 12 w 24"/>
                <a:gd name="T83" fmla="*/ 2 h 48"/>
                <a:gd name="T84" fmla="*/ 8 w 24"/>
                <a:gd name="T85" fmla="*/ 8 h 48"/>
                <a:gd name="T86" fmla="*/ 8 w 24"/>
                <a:gd name="T87"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 h="48">
                  <a:moveTo>
                    <a:pt x="8" y="8"/>
                  </a:moveTo>
                  <a:lnTo>
                    <a:pt x="8" y="8"/>
                  </a:lnTo>
                  <a:lnTo>
                    <a:pt x="4" y="16"/>
                  </a:lnTo>
                  <a:lnTo>
                    <a:pt x="0" y="24"/>
                  </a:lnTo>
                  <a:lnTo>
                    <a:pt x="0" y="30"/>
                  </a:lnTo>
                  <a:lnTo>
                    <a:pt x="0" y="30"/>
                  </a:lnTo>
                  <a:lnTo>
                    <a:pt x="0" y="42"/>
                  </a:lnTo>
                  <a:lnTo>
                    <a:pt x="0" y="48"/>
                  </a:lnTo>
                  <a:lnTo>
                    <a:pt x="2" y="48"/>
                  </a:lnTo>
                  <a:lnTo>
                    <a:pt x="4" y="48"/>
                  </a:lnTo>
                  <a:lnTo>
                    <a:pt x="4" y="48"/>
                  </a:lnTo>
                  <a:lnTo>
                    <a:pt x="12" y="42"/>
                  </a:lnTo>
                  <a:lnTo>
                    <a:pt x="14" y="36"/>
                  </a:lnTo>
                  <a:lnTo>
                    <a:pt x="14" y="36"/>
                  </a:lnTo>
                  <a:lnTo>
                    <a:pt x="16" y="32"/>
                  </a:lnTo>
                  <a:lnTo>
                    <a:pt x="16" y="28"/>
                  </a:lnTo>
                  <a:lnTo>
                    <a:pt x="16" y="28"/>
                  </a:lnTo>
                  <a:lnTo>
                    <a:pt x="14" y="22"/>
                  </a:lnTo>
                  <a:lnTo>
                    <a:pt x="18" y="22"/>
                  </a:lnTo>
                  <a:lnTo>
                    <a:pt x="18" y="22"/>
                  </a:lnTo>
                  <a:lnTo>
                    <a:pt x="20" y="22"/>
                  </a:lnTo>
                  <a:lnTo>
                    <a:pt x="22" y="20"/>
                  </a:lnTo>
                  <a:lnTo>
                    <a:pt x="24" y="14"/>
                  </a:lnTo>
                  <a:lnTo>
                    <a:pt x="24" y="14"/>
                  </a:lnTo>
                  <a:lnTo>
                    <a:pt x="22" y="10"/>
                  </a:lnTo>
                  <a:lnTo>
                    <a:pt x="20" y="10"/>
                  </a:lnTo>
                  <a:lnTo>
                    <a:pt x="18" y="12"/>
                  </a:lnTo>
                  <a:lnTo>
                    <a:pt x="18" y="12"/>
                  </a:lnTo>
                  <a:lnTo>
                    <a:pt x="14" y="16"/>
                  </a:lnTo>
                  <a:lnTo>
                    <a:pt x="12" y="14"/>
                  </a:lnTo>
                  <a:lnTo>
                    <a:pt x="12" y="12"/>
                  </a:lnTo>
                  <a:lnTo>
                    <a:pt x="12" y="12"/>
                  </a:lnTo>
                  <a:lnTo>
                    <a:pt x="14" y="8"/>
                  </a:lnTo>
                  <a:lnTo>
                    <a:pt x="14" y="8"/>
                  </a:lnTo>
                  <a:lnTo>
                    <a:pt x="18" y="8"/>
                  </a:lnTo>
                  <a:lnTo>
                    <a:pt x="18" y="8"/>
                  </a:lnTo>
                  <a:lnTo>
                    <a:pt x="20" y="6"/>
                  </a:lnTo>
                  <a:lnTo>
                    <a:pt x="22" y="4"/>
                  </a:lnTo>
                  <a:lnTo>
                    <a:pt x="24" y="0"/>
                  </a:lnTo>
                  <a:lnTo>
                    <a:pt x="24" y="0"/>
                  </a:lnTo>
                  <a:lnTo>
                    <a:pt x="18" y="0"/>
                  </a:lnTo>
                  <a:lnTo>
                    <a:pt x="12" y="2"/>
                  </a:lnTo>
                  <a:lnTo>
                    <a:pt x="8" y="8"/>
                  </a:lnTo>
                  <a:lnTo>
                    <a:pt x="8" y="8"/>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86" name="Freeform 388">
              <a:extLst>
                <a:ext uri="{FF2B5EF4-FFF2-40B4-BE49-F238E27FC236}">
                  <a16:creationId xmlns:a16="http://schemas.microsoft.com/office/drawing/2014/main" id="{F3FF2A5B-D1A7-411A-AEE7-B2A092E36168}"/>
                </a:ext>
              </a:extLst>
            </p:cNvPr>
            <p:cNvSpPr>
              <a:spLocks/>
            </p:cNvSpPr>
            <p:nvPr/>
          </p:nvSpPr>
          <p:spPr bwMode="auto">
            <a:xfrm>
              <a:off x="7986495" y="4312687"/>
              <a:ext cx="144587" cy="82685"/>
            </a:xfrm>
            <a:custGeom>
              <a:avLst/>
              <a:gdLst>
                <a:gd name="T0" fmla="*/ 28 w 96"/>
                <a:gd name="T1" fmla="*/ 20 h 60"/>
                <a:gd name="T2" fmla="*/ 28 w 96"/>
                <a:gd name="T3" fmla="*/ 20 h 60"/>
                <a:gd name="T4" fmla="*/ 26 w 96"/>
                <a:gd name="T5" fmla="*/ 26 h 60"/>
                <a:gd name="T6" fmla="*/ 22 w 96"/>
                <a:gd name="T7" fmla="*/ 28 h 60"/>
                <a:gd name="T8" fmla="*/ 18 w 96"/>
                <a:gd name="T9" fmla="*/ 30 h 60"/>
                <a:gd name="T10" fmla="*/ 18 w 96"/>
                <a:gd name="T11" fmla="*/ 30 h 60"/>
                <a:gd name="T12" fmla="*/ 12 w 96"/>
                <a:gd name="T13" fmla="*/ 30 h 60"/>
                <a:gd name="T14" fmla="*/ 8 w 96"/>
                <a:gd name="T15" fmla="*/ 34 h 60"/>
                <a:gd name="T16" fmla="*/ 8 w 96"/>
                <a:gd name="T17" fmla="*/ 34 h 60"/>
                <a:gd name="T18" fmla="*/ 2 w 96"/>
                <a:gd name="T19" fmla="*/ 44 h 60"/>
                <a:gd name="T20" fmla="*/ 0 w 96"/>
                <a:gd name="T21" fmla="*/ 50 h 60"/>
                <a:gd name="T22" fmla="*/ 2 w 96"/>
                <a:gd name="T23" fmla="*/ 54 h 60"/>
                <a:gd name="T24" fmla="*/ 2 w 96"/>
                <a:gd name="T25" fmla="*/ 54 h 60"/>
                <a:gd name="T26" fmla="*/ 2 w 96"/>
                <a:gd name="T27" fmla="*/ 58 h 60"/>
                <a:gd name="T28" fmla="*/ 6 w 96"/>
                <a:gd name="T29" fmla="*/ 60 h 60"/>
                <a:gd name="T30" fmla="*/ 10 w 96"/>
                <a:gd name="T31" fmla="*/ 60 h 60"/>
                <a:gd name="T32" fmla="*/ 14 w 96"/>
                <a:gd name="T33" fmla="*/ 58 h 60"/>
                <a:gd name="T34" fmla="*/ 14 w 96"/>
                <a:gd name="T35" fmla="*/ 58 h 60"/>
                <a:gd name="T36" fmla="*/ 24 w 96"/>
                <a:gd name="T37" fmla="*/ 50 h 60"/>
                <a:gd name="T38" fmla="*/ 30 w 96"/>
                <a:gd name="T39" fmla="*/ 44 h 60"/>
                <a:gd name="T40" fmla="*/ 30 w 96"/>
                <a:gd name="T41" fmla="*/ 44 h 60"/>
                <a:gd name="T42" fmla="*/ 36 w 96"/>
                <a:gd name="T43" fmla="*/ 36 h 60"/>
                <a:gd name="T44" fmla="*/ 40 w 96"/>
                <a:gd name="T45" fmla="*/ 34 h 60"/>
                <a:gd name="T46" fmla="*/ 44 w 96"/>
                <a:gd name="T47" fmla="*/ 32 h 60"/>
                <a:gd name="T48" fmla="*/ 44 w 96"/>
                <a:gd name="T49" fmla="*/ 32 h 60"/>
                <a:gd name="T50" fmla="*/ 50 w 96"/>
                <a:gd name="T51" fmla="*/ 32 h 60"/>
                <a:gd name="T52" fmla="*/ 52 w 96"/>
                <a:gd name="T53" fmla="*/ 28 h 60"/>
                <a:gd name="T54" fmla="*/ 52 w 96"/>
                <a:gd name="T55" fmla="*/ 28 h 60"/>
                <a:gd name="T56" fmla="*/ 54 w 96"/>
                <a:gd name="T57" fmla="*/ 24 h 60"/>
                <a:gd name="T58" fmla="*/ 60 w 96"/>
                <a:gd name="T59" fmla="*/ 24 h 60"/>
                <a:gd name="T60" fmla="*/ 60 w 96"/>
                <a:gd name="T61" fmla="*/ 24 h 60"/>
                <a:gd name="T62" fmla="*/ 68 w 96"/>
                <a:gd name="T63" fmla="*/ 28 h 60"/>
                <a:gd name="T64" fmla="*/ 72 w 96"/>
                <a:gd name="T65" fmla="*/ 28 h 60"/>
                <a:gd name="T66" fmla="*/ 74 w 96"/>
                <a:gd name="T67" fmla="*/ 26 h 60"/>
                <a:gd name="T68" fmla="*/ 74 w 96"/>
                <a:gd name="T69" fmla="*/ 26 h 60"/>
                <a:gd name="T70" fmla="*/ 78 w 96"/>
                <a:gd name="T71" fmla="*/ 18 h 60"/>
                <a:gd name="T72" fmla="*/ 84 w 96"/>
                <a:gd name="T73" fmla="*/ 12 h 60"/>
                <a:gd name="T74" fmla="*/ 84 w 96"/>
                <a:gd name="T75" fmla="*/ 12 h 60"/>
                <a:gd name="T76" fmla="*/ 92 w 96"/>
                <a:gd name="T77" fmla="*/ 4 h 60"/>
                <a:gd name="T78" fmla="*/ 96 w 96"/>
                <a:gd name="T79" fmla="*/ 0 h 60"/>
                <a:gd name="T80" fmla="*/ 94 w 96"/>
                <a:gd name="T81" fmla="*/ 0 h 60"/>
                <a:gd name="T82" fmla="*/ 92 w 96"/>
                <a:gd name="T83" fmla="*/ 0 h 60"/>
                <a:gd name="T84" fmla="*/ 92 w 96"/>
                <a:gd name="T85" fmla="*/ 0 h 60"/>
                <a:gd name="T86" fmla="*/ 82 w 96"/>
                <a:gd name="T87" fmla="*/ 2 h 60"/>
                <a:gd name="T88" fmla="*/ 72 w 96"/>
                <a:gd name="T89" fmla="*/ 4 h 60"/>
                <a:gd name="T90" fmla="*/ 72 w 96"/>
                <a:gd name="T91" fmla="*/ 4 h 60"/>
                <a:gd name="T92" fmla="*/ 62 w 96"/>
                <a:gd name="T93" fmla="*/ 2 h 60"/>
                <a:gd name="T94" fmla="*/ 58 w 96"/>
                <a:gd name="T95" fmla="*/ 2 h 60"/>
                <a:gd name="T96" fmla="*/ 54 w 96"/>
                <a:gd name="T97" fmla="*/ 2 h 60"/>
                <a:gd name="T98" fmla="*/ 54 w 96"/>
                <a:gd name="T99" fmla="*/ 2 h 60"/>
                <a:gd name="T100" fmla="*/ 48 w 96"/>
                <a:gd name="T101" fmla="*/ 8 h 60"/>
                <a:gd name="T102" fmla="*/ 46 w 96"/>
                <a:gd name="T103" fmla="*/ 10 h 60"/>
                <a:gd name="T104" fmla="*/ 44 w 96"/>
                <a:gd name="T105" fmla="*/ 12 h 60"/>
                <a:gd name="T106" fmla="*/ 44 w 96"/>
                <a:gd name="T107" fmla="*/ 12 h 60"/>
                <a:gd name="T108" fmla="*/ 36 w 96"/>
                <a:gd name="T109" fmla="*/ 14 h 60"/>
                <a:gd name="T110" fmla="*/ 32 w 96"/>
                <a:gd name="T111" fmla="*/ 16 h 60"/>
                <a:gd name="T112" fmla="*/ 28 w 96"/>
                <a:gd name="T113" fmla="*/ 20 h 60"/>
                <a:gd name="T114" fmla="*/ 28 w 96"/>
                <a:gd name="T115" fmla="*/ 2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6" h="60">
                  <a:moveTo>
                    <a:pt x="28" y="20"/>
                  </a:moveTo>
                  <a:lnTo>
                    <a:pt x="28" y="20"/>
                  </a:lnTo>
                  <a:lnTo>
                    <a:pt x="26" y="26"/>
                  </a:lnTo>
                  <a:lnTo>
                    <a:pt x="22" y="28"/>
                  </a:lnTo>
                  <a:lnTo>
                    <a:pt x="18" y="30"/>
                  </a:lnTo>
                  <a:lnTo>
                    <a:pt x="18" y="30"/>
                  </a:lnTo>
                  <a:lnTo>
                    <a:pt x="12" y="30"/>
                  </a:lnTo>
                  <a:lnTo>
                    <a:pt x="8" y="34"/>
                  </a:lnTo>
                  <a:lnTo>
                    <a:pt x="8" y="34"/>
                  </a:lnTo>
                  <a:lnTo>
                    <a:pt x="2" y="44"/>
                  </a:lnTo>
                  <a:lnTo>
                    <a:pt x="0" y="50"/>
                  </a:lnTo>
                  <a:lnTo>
                    <a:pt x="2" y="54"/>
                  </a:lnTo>
                  <a:lnTo>
                    <a:pt x="2" y="54"/>
                  </a:lnTo>
                  <a:lnTo>
                    <a:pt x="2" y="58"/>
                  </a:lnTo>
                  <a:lnTo>
                    <a:pt x="6" y="60"/>
                  </a:lnTo>
                  <a:lnTo>
                    <a:pt x="10" y="60"/>
                  </a:lnTo>
                  <a:lnTo>
                    <a:pt x="14" y="58"/>
                  </a:lnTo>
                  <a:lnTo>
                    <a:pt x="14" y="58"/>
                  </a:lnTo>
                  <a:lnTo>
                    <a:pt x="24" y="50"/>
                  </a:lnTo>
                  <a:lnTo>
                    <a:pt x="30" y="44"/>
                  </a:lnTo>
                  <a:lnTo>
                    <a:pt x="30" y="44"/>
                  </a:lnTo>
                  <a:lnTo>
                    <a:pt x="36" y="36"/>
                  </a:lnTo>
                  <a:lnTo>
                    <a:pt x="40" y="34"/>
                  </a:lnTo>
                  <a:lnTo>
                    <a:pt x="44" y="32"/>
                  </a:lnTo>
                  <a:lnTo>
                    <a:pt x="44" y="32"/>
                  </a:lnTo>
                  <a:lnTo>
                    <a:pt x="50" y="32"/>
                  </a:lnTo>
                  <a:lnTo>
                    <a:pt x="52" y="28"/>
                  </a:lnTo>
                  <a:lnTo>
                    <a:pt x="52" y="28"/>
                  </a:lnTo>
                  <a:lnTo>
                    <a:pt x="54" y="24"/>
                  </a:lnTo>
                  <a:lnTo>
                    <a:pt x="60" y="24"/>
                  </a:lnTo>
                  <a:lnTo>
                    <a:pt x="60" y="24"/>
                  </a:lnTo>
                  <a:lnTo>
                    <a:pt x="68" y="28"/>
                  </a:lnTo>
                  <a:lnTo>
                    <a:pt x="72" y="28"/>
                  </a:lnTo>
                  <a:lnTo>
                    <a:pt x="74" y="26"/>
                  </a:lnTo>
                  <a:lnTo>
                    <a:pt x="74" y="26"/>
                  </a:lnTo>
                  <a:lnTo>
                    <a:pt x="78" y="18"/>
                  </a:lnTo>
                  <a:lnTo>
                    <a:pt x="84" y="12"/>
                  </a:lnTo>
                  <a:lnTo>
                    <a:pt x="84" y="12"/>
                  </a:lnTo>
                  <a:lnTo>
                    <a:pt x="92" y="4"/>
                  </a:lnTo>
                  <a:lnTo>
                    <a:pt x="96" y="0"/>
                  </a:lnTo>
                  <a:lnTo>
                    <a:pt x="94" y="0"/>
                  </a:lnTo>
                  <a:lnTo>
                    <a:pt x="92" y="0"/>
                  </a:lnTo>
                  <a:lnTo>
                    <a:pt x="92" y="0"/>
                  </a:lnTo>
                  <a:lnTo>
                    <a:pt x="82" y="2"/>
                  </a:lnTo>
                  <a:lnTo>
                    <a:pt x="72" y="4"/>
                  </a:lnTo>
                  <a:lnTo>
                    <a:pt x="72" y="4"/>
                  </a:lnTo>
                  <a:lnTo>
                    <a:pt x="62" y="2"/>
                  </a:lnTo>
                  <a:lnTo>
                    <a:pt x="58" y="2"/>
                  </a:lnTo>
                  <a:lnTo>
                    <a:pt x="54" y="2"/>
                  </a:lnTo>
                  <a:lnTo>
                    <a:pt x="54" y="2"/>
                  </a:lnTo>
                  <a:lnTo>
                    <a:pt x="48" y="8"/>
                  </a:lnTo>
                  <a:lnTo>
                    <a:pt x="46" y="10"/>
                  </a:lnTo>
                  <a:lnTo>
                    <a:pt x="44" y="12"/>
                  </a:lnTo>
                  <a:lnTo>
                    <a:pt x="44" y="12"/>
                  </a:lnTo>
                  <a:lnTo>
                    <a:pt x="36" y="14"/>
                  </a:lnTo>
                  <a:lnTo>
                    <a:pt x="32" y="16"/>
                  </a:lnTo>
                  <a:lnTo>
                    <a:pt x="28" y="20"/>
                  </a:lnTo>
                  <a:lnTo>
                    <a:pt x="28" y="2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87" name="Freeform 389">
              <a:extLst>
                <a:ext uri="{FF2B5EF4-FFF2-40B4-BE49-F238E27FC236}">
                  <a16:creationId xmlns:a16="http://schemas.microsoft.com/office/drawing/2014/main" id="{D6F7D7E0-6CA2-4C6A-89CF-92D8D5C34FCD}"/>
                </a:ext>
              </a:extLst>
            </p:cNvPr>
            <p:cNvSpPr>
              <a:spLocks/>
            </p:cNvSpPr>
            <p:nvPr/>
          </p:nvSpPr>
          <p:spPr bwMode="auto">
            <a:xfrm>
              <a:off x="8082886" y="4268589"/>
              <a:ext cx="42171" cy="27562"/>
            </a:xfrm>
            <a:custGeom>
              <a:avLst/>
              <a:gdLst>
                <a:gd name="T0" fmla="*/ 8 w 28"/>
                <a:gd name="T1" fmla="*/ 10 h 20"/>
                <a:gd name="T2" fmla="*/ 8 w 28"/>
                <a:gd name="T3" fmla="*/ 10 h 20"/>
                <a:gd name="T4" fmla="*/ 4 w 28"/>
                <a:gd name="T5" fmla="*/ 12 h 20"/>
                <a:gd name="T6" fmla="*/ 0 w 28"/>
                <a:gd name="T7" fmla="*/ 14 h 20"/>
                <a:gd name="T8" fmla="*/ 0 w 28"/>
                <a:gd name="T9" fmla="*/ 16 h 20"/>
                <a:gd name="T10" fmla="*/ 0 w 28"/>
                <a:gd name="T11" fmla="*/ 16 h 20"/>
                <a:gd name="T12" fmla="*/ 2 w 28"/>
                <a:gd name="T13" fmla="*/ 20 h 20"/>
                <a:gd name="T14" fmla="*/ 8 w 28"/>
                <a:gd name="T15" fmla="*/ 20 h 20"/>
                <a:gd name="T16" fmla="*/ 8 w 28"/>
                <a:gd name="T17" fmla="*/ 20 h 20"/>
                <a:gd name="T18" fmla="*/ 14 w 28"/>
                <a:gd name="T19" fmla="*/ 18 h 20"/>
                <a:gd name="T20" fmla="*/ 16 w 28"/>
                <a:gd name="T21" fmla="*/ 16 h 20"/>
                <a:gd name="T22" fmla="*/ 16 w 28"/>
                <a:gd name="T23" fmla="*/ 16 h 20"/>
                <a:gd name="T24" fmla="*/ 18 w 28"/>
                <a:gd name="T25" fmla="*/ 14 h 20"/>
                <a:gd name="T26" fmla="*/ 22 w 28"/>
                <a:gd name="T27" fmla="*/ 12 h 20"/>
                <a:gd name="T28" fmla="*/ 22 w 28"/>
                <a:gd name="T29" fmla="*/ 12 h 20"/>
                <a:gd name="T30" fmla="*/ 28 w 28"/>
                <a:gd name="T31" fmla="*/ 10 h 20"/>
                <a:gd name="T32" fmla="*/ 28 w 28"/>
                <a:gd name="T33" fmla="*/ 8 h 20"/>
                <a:gd name="T34" fmla="*/ 28 w 28"/>
                <a:gd name="T35" fmla="*/ 4 h 20"/>
                <a:gd name="T36" fmla="*/ 28 w 28"/>
                <a:gd name="T37" fmla="*/ 4 h 20"/>
                <a:gd name="T38" fmla="*/ 26 w 28"/>
                <a:gd name="T39" fmla="*/ 2 h 20"/>
                <a:gd name="T40" fmla="*/ 24 w 28"/>
                <a:gd name="T41" fmla="*/ 0 h 20"/>
                <a:gd name="T42" fmla="*/ 20 w 28"/>
                <a:gd name="T43" fmla="*/ 0 h 20"/>
                <a:gd name="T44" fmla="*/ 18 w 28"/>
                <a:gd name="T45" fmla="*/ 4 h 20"/>
                <a:gd name="T46" fmla="*/ 18 w 28"/>
                <a:gd name="T47" fmla="*/ 4 h 20"/>
                <a:gd name="T48" fmla="*/ 12 w 28"/>
                <a:gd name="T49" fmla="*/ 8 h 20"/>
                <a:gd name="T50" fmla="*/ 8 w 28"/>
                <a:gd name="T51" fmla="*/ 10 h 20"/>
                <a:gd name="T52" fmla="*/ 8 w 28"/>
                <a:gd name="T53"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 h="20">
                  <a:moveTo>
                    <a:pt x="8" y="10"/>
                  </a:moveTo>
                  <a:lnTo>
                    <a:pt x="8" y="10"/>
                  </a:lnTo>
                  <a:lnTo>
                    <a:pt x="4" y="12"/>
                  </a:lnTo>
                  <a:lnTo>
                    <a:pt x="0" y="14"/>
                  </a:lnTo>
                  <a:lnTo>
                    <a:pt x="0" y="16"/>
                  </a:lnTo>
                  <a:lnTo>
                    <a:pt x="0" y="16"/>
                  </a:lnTo>
                  <a:lnTo>
                    <a:pt x="2" y="20"/>
                  </a:lnTo>
                  <a:lnTo>
                    <a:pt x="8" y="20"/>
                  </a:lnTo>
                  <a:lnTo>
                    <a:pt x="8" y="20"/>
                  </a:lnTo>
                  <a:lnTo>
                    <a:pt x="14" y="18"/>
                  </a:lnTo>
                  <a:lnTo>
                    <a:pt x="16" y="16"/>
                  </a:lnTo>
                  <a:lnTo>
                    <a:pt x="16" y="16"/>
                  </a:lnTo>
                  <a:lnTo>
                    <a:pt x="18" y="14"/>
                  </a:lnTo>
                  <a:lnTo>
                    <a:pt x="22" y="12"/>
                  </a:lnTo>
                  <a:lnTo>
                    <a:pt x="22" y="12"/>
                  </a:lnTo>
                  <a:lnTo>
                    <a:pt x="28" y="10"/>
                  </a:lnTo>
                  <a:lnTo>
                    <a:pt x="28" y="8"/>
                  </a:lnTo>
                  <a:lnTo>
                    <a:pt x="28" y="4"/>
                  </a:lnTo>
                  <a:lnTo>
                    <a:pt x="28" y="4"/>
                  </a:lnTo>
                  <a:lnTo>
                    <a:pt x="26" y="2"/>
                  </a:lnTo>
                  <a:lnTo>
                    <a:pt x="24" y="0"/>
                  </a:lnTo>
                  <a:lnTo>
                    <a:pt x="20" y="0"/>
                  </a:lnTo>
                  <a:lnTo>
                    <a:pt x="18" y="4"/>
                  </a:lnTo>
                  <a:lnTo>
                    <a:pt x="18" y="4"/>
                  </a:lnTo>
                  <a:lnTo>
                    <a:pt x="12" y="8"/>
                  </a:lnTo>
                  <a:lnTo>
                    <a:pt x="8" y="10"/>
                  </a:lnTo>
                  <a:lnTo>
                    <a:pt x="8" y="1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88" name="Freeform 390">
              <a:extLst>
                <a:ext uri="{FF2B5EF4-FFF2-40B4-BE49-F238E27FC236}">
                  <a16:creationId xmlns:a16="http://schemas.microsoft.com/office/drawing/2014/main" id="{3D1A8D47-2D0B-45E0-BB5C-62C6F6F42FE7}"/>
                </a:ext>
              </a:extLst>
            </p:cNvPr>
            <p:cNvSpPr>
              <a:spLocks/>
            </p:cNvSpPr>
            <p:nvPr/>
          </p:nvSpPr>
          <p:spPr bwMode="auto">
            <a:xfrm>
              <a:off x="8019629" y="4293394"/>
              <a:ext cx="36146" cy="13781"/>
            </a:xfrm>
            <a:custGeom>
              <a:avLst/>
              <a:gdLst>
                <a:gd name="T0" fmla="*/ 2 w 24"/>
                <a:gd name="T1" fmla="*/ 0 h 10"/>
                <a:gd name="T2" fmla="*/ 2 w 24"/>
                <a:gd name="T3" fmla="*/ 0 h 10"/>
                <a:gd name="T4" fmla="*/ 0 w 24"/>
                <a:gd name="T5" fmla="*/ 6 h 10"/>
                <a:gd name="T6" fmla="*/ 0 w 24"/>
                <a:gd name="T7" fmla="*/ 8 h 10"/>
                <a:gd name="T8" fmla="*/ 2 w 24"/>
                <a:gd name="T9" fmla="*/ 10 h 10"/>
                <a:gd name="T10" fmla="*/ 2 w 24"/>
                <a:gd name="T11" fmla="*/ 10 h 10"/>
                <a:gd name="T12" fmla="*/ 20 w 24"/>
                <a:gd name="T13" fmla="*/ 10 h 10"/>
                <a:gd name="T14" fmla="*/ 20 w 24"/>
                <a:gd name="T15" fmla="*/ 10 h 10"/>
                <a:gd name="T16" fmla="*/ 24 w 24"/>
                <a:gd name="T17" fmla="*/ 8 h 10"/>
                <a:gd name="T18" fmla="*/ 22 w 24"/>
                <a:gd name="T19" fmla="*/ 8 h 10"/>
                <a:gd name="T20" fmla="*/ 20 w 24"/>
                <a:gd name="T21" fmla="*/ 6 h 10"/>
                <a:gd name="T22" fmla="*/ 20 w 24"/>
                <a:gd name="T23" fmla="*/ 6 h 10"/>
                <a:gd name="T24" fmla="*/ 14 w 24"/>
                <a:gd name="T25" fmla="*/ 4 h 10"/>
                <a:gd name="T26" fmla="*/ 10 w 24"/>
                <a:gd name="T27" fmla="*/ 2 h 10"/>
                <a:gd name="T28" fmla="*/ 10 w 24"/>
                <a:gd name="T29" fmla="*/ 2 h 10"/>
                <a:gd name="T30" fmla="*/ 6 w 24"/>
                <a:gd name="T31" fmla="*/ 0 h 10"/>
                <a:gd name="T32" fmla="*/ 4 w 24"/>
                <a:gd name="T33" fmla="*/ 0 h 10"/>
                <a:gd name="T34" fmla="*/ 2 w 24"/>
                <a:gd name="T35" fmla="*/ 0 h 10"/>
                <a:gd name="T36" fmla="*/ 2 w 24"/>
                <a:gd name="T3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10">
                  <a:moveTo>
                    <a:pt x="2" y="0"/>
                  </a:moveTo>
                  <a:lnTo>
                    <a:pt x="2" y="0"/>
                  </a:lnTo>
                  <a:lnTo>
                    <a:pt x="0" y="6"/>
                  </a:lnTo>
                  <a:lnTo>
                    <a:pt x="0" y="8"/>
                  </a:lnTo>
                  <a:lnTo>
                    <a:pt x="2" y="10"/>
                  </a:lnTo>
                  <a:lnTo>
                    <a:pt x="2" y="10"/>
                  </a:lnTo>
                  <a:lnTo>
                    <a:pt x="20" y="10"/>
                  </a:lnTo>
                  <a:lnTo>
                    <a:pt x="20" y="10"/>
                  </a:lnTo>
                  <a:lnTo>
                    <a:pt x="24" y="8"/>
                  </a:lnTo>
                  <a:lnTo>
                    <a:pt x="22" y="8"/>
                  </a:lnTo>
                  <a:lnTo>
                    <a:pt x="20" y="6"/>
                  </a:lnTo>
                  <a:lnTo>
                    <a:pt x="20" y="6"/>
                  </a:lnTo>
                  <a:lnTo>
                    <a:pt x="14" y="4"/>
                  </a:lnTo>
                  <a:lnTo>
                    <a:pt x="10" y="2"/>
                  </a:lnTo>
                  <a:lnTo>
                    <a:pt x="10" y="2"/>
                  </a:lnTo>
                  <a:lnTo>
                    <a:pt x="6" y="0"/>
                  </a:lnTo>
                  <a:lnTo>
                    <a:pt x="4" y="0"/>
                  </a:lnTo>
                  <a:lnTo>
                    <a:pt x="2" y="0"/>
                  </a:lnTo>
                  <a:lnTo>
                    <a:pt x="2" y="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89" name="Freeform 391">
              <a:extLst>
                <a:ext uri="{FF2B5EF4-FFF2-40B4-BE49-F238E27FC236}">
                  <a16:creationId xmlns:a16="http://schemas.microsoft.com/office/drawing/2014/main" id="{6826D626-6C27-4020-B7D7-CE6CA1FA4EB1}"/>
                </a:ext>
              </a:extLst>
            </p:cNvPr>
            <p:cNvSpPr>
              <a:spLocks/>
            </p:cNvSpPr>
            <p:nvPr/>
          </p:nvSpPr>
          <p:spPr bwMode="auto">
            <a:xfrm>
              <a:off x="7926250" y="4293394"/>
              <a:ext cx="42171" cy="33074"/>
            </a:xfrm>
            <a:custGeom>
              <a:avLst/>
              <a:gdLst>
                <a:gd name="T0" fmla="*/ 24 w 28"/>
                <a:gd name="T1" fmla="*/ 6 h 24"/>
                <a:gd name="T2" fmla="*/ 10 w 28"/>
                <a:gd name="T3" fmla="*/ 18 h 24"/>
                <a:gd name="T4" fmla="*/ 10 w 28"/>
                <a:gd name="T5" fmla="*/ 18 h 24"/>
                <a:gd name="T6" fmla="*/ 6 w 28"/>
                <a:gd name="T7" fmla="*/ 22 h 24"/>
                <a:gd name="T8" fmla="*/ 4 w 28"/>
                <a:gd name="T9" fmla="*/ 24 h 24"/>
                <a:gd name="T10" fmla="*/ 2 w 28"/>
                <a:gd name="T11" fmla="*/ 24 h 24"/>
                <a:gd name="T12" fmla="*/ 2 w 28"/>
                <a:gd name="T13" fmla="*/ 24 h 24"/>
                <a:gd name="T14" fmla="*/ 2 w 28"/>
                <a:gd name="T15" fmla="*/ 24 h 24"/>
                <a:gd name="T16" fmla="*/ 0 w 28"/>
                <a:gd name="T17" fmla="*/ 18 h 24"/>
                <a:gd name="T18" fmla="*/ 0 w 28"/>
                <a:gd name="T19" fmla="*/ 16 h 24"/>
                <a:gd name="T20" fmla="*/ 2 w 28"/>
                <a:gd name="T21" fmla="*/ 14 h 24"/>
                <a:gd name="T22" fmla="*/ 2 w 28"/>
                <a:gd name="T23" fmla="*/ 14 h 24"/>
                <a:gd name="T24" fmla="*/ 10 w 28"/>
                <a:gd name="T25" fmla="*/ 8 h 24"/>
                <a:gd name="T26" fmla="*/ 16 w 28"/>
                <a:gd name="T27" fmla="*/ 2 h 24"/>
                <a:gd name="T28" fmla="*/ 16 w 28"/>
                <a:gd name="T29" fmla="*/ 2 h 24"/>
                <a:gd name="T30" fmla="*/ 26 w 28"/>
                <a:gd name="T31" fmla="*/ 0 h 24"/>
                <a:gd name="T32" fmla="*/ 28 w 28"/>
                <a:gd name="T33" fmla="*/ 0 h 24"/>
                <a:gd name="T34" fmla="*/ 28 w 28"/>
                <a:gd name="T35" fmla="*/ 0 h 24"/>
                <a:gd name="T36" fmla="*/ 24 w 28"/>
                <a:gd name="T37" fmla="*/ 6 h 24"/>
                <a:gd name="T38" fmla="*/ 24 w 28"/>
                <a:gd name="T39"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4">
                  <a:moveTo>
                    <a:pt x="24" y="6"/>
                  </a:moveTo>
                  <a:lnTo>
                    <a:pt x="10" y="18"/>
                  </a:lnTo>
                  <a:lnTo>
                    <a:pt x="10" y="18"/>
                  </a:lnTo>
                  <a:lnTo>
                    <a:pt x="6" y="22"/>
                  </a:lnTo>
                  <a:lnTo>
                    <a:pt x="4" y="24"/>
                  </a:lnTo>
                  <a:lnTo>
                    <a:pt x="2" y="24"/>
                  </a:lnTo>
                  <a:lnTo>
                    <a:pt x="2" y="24"/>
                  </a:lnTo>
                  <a:lnTo>
                    <a:pt x="2" y="24"/>
                  </a:lnTo>
                  <a:lnTo>
                    <a:pt x="0" y="18"/>
                  </a:lnTo>
                  <a:lnTo>
                    <a:pt x="0" y="16"/>
                  </a:lnTo>
                  <a:lnTo>
                    <a:pt x="2" y="14"/>
                  </a:lnTo>
                  <a:lnTo>
                    <a:pt x="2" y="14"/>
                  </a:lnTo>
                  <a:lnTo>
                    <a:pt x="10" y="8"/>
                  </a:lnTo>
                  <a:lnTo>
                    <a:pt x="16" y="2"/>
                  </a:lnTo>
                  <a:lnTo>
                    <a:pt x="16" y="2"/>
                  </a:lnTo>
                  <a:lnTo>
                    <a:pt x="26" y="0"/>
                  </a:lnTo>
                  <a:lnTo>
                    <a:pt x="28" y="0"/>
                  </a:lnTo>
                  <a:lnTo>
                    <a:pt x="28" y="0"/>
                  </a:lnTo>
                  <a:lnTo>
                    <a:pt x="24" y="6"/>
                  </a:lnTo>
                  <a:lnTo>
                    <a:pt x="24" y="6"/>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90" name="Freeform 392">
              <a:extLst>
                <a:ext uri="{FF2B5EF4-FFF2-40B4-BE49-F238E27FC236}">
                  <a16:creationId xmlns:a16="http://schemas.microsoft.com/office/drawing/2014/main" id="{68D835E1-8E8B-42F2-B1B5-66AEE515686F}"/>
                </a:ext>
              </a:extLst>
            </p:cNvPr>
            <p:cNvSpPr>
              <a:spLocks/>
            </p:cNvSpPr>
            <p:nvPr/>
          </p:nvSpPr>
          <p:spPr bwMode="auto">
            <a:xfrm>
              <a:off x="7838896" y="4293394"/>
              <a:ext cx="84342" cy="41343"/>
            </a:xfrm>
            <a:custGeom>
              <a:avLst/>
              <a:gdLst>
                <a:gd name="T0" fmla="*/ 54 w 56"/>
                <a:gd name="T1" fmla="*/ 10 h 30"/>
                <a:gd name="T2" fmla="*/ 54 w 56"/>
                <a:gd name="T3" fmla="*/ 10 h 30"/>
                <a:gd name="T4" fmla="*/ 56 w 56"/>
                <a:gd name="T5" fmla="*/ 10 h 30"/>
                <a:gd name="T6" fmla="*/ 56 w 56"/>
                <a:gd name="T7" fmla="*/ 12 h 30"/>
                <a:gd name="T8" fmla="*/ 54 w 56"/>
                <a:gd name="T9" fmla="*/ 14 h 30"/>
                <a:gd name="T10" fmla="*/ 54 w 56"/>
                <a:gd name="T11" fmla="*/ 14 h 30"/>
                <a:gd name="T12" fmla="*/ 50 w 56"/>
                <a:gd name="T13" fmla="*/ 20 h 30"/>
                <a:gd name="T14" fmla="*/ 50 w 56"/>
                <a:gd name="T15" fmla="*/ 22 h 30"/>
                <a:gd name="T16" fmla="*/ 46 w 56"/>
                <a:gd name="T17" fmla="*/ 22 h 30"/>
                <a:gd name="T18" fmla="*/ 46 w 56"/>
                <a:gd name="T19" fmla="*/ 22 h 30"/>
                <a:gd name="T20" fmla="*/ 32 w 56"/>
                <a:gd name="T21" fmla="*/ 22 h 30"/>
                <a:gd name="T22" fmla="*/ 32 w 56"/>
                <a:gd name="T23" fmla="*/ 22 h 30"/>
                <a:gd name="T24" fmla="*/ 30 w 56"/>
                <a:gd name="T25" fmla="*/ 22 h 30"/>
                <a:gd name="T26" fmla="*/ 24 w 56"/>
                <a:gd name="T27" fmla="*/ 24 h 30"/>
                <a:gd name="T28" fmla="*/ 24 w 56"/>
                <a:gd name="T29" fmla="*/ 24 h 30"/>
                <a:gd name="T30" fmla="*/ 20 w 56"/>
                <a:gd name="T31" fmla="*/ 26 h 30"/>
                <a:gd name="T32" fmla="*/ 18 w 56"/>
                <a:gd name="T33" fmla="*/ 26 h 30"/>
                <a:gd name="T34" fmla="*/ 16 w 56"/>
                <a:gd name="T35" fmla="*/ 24 h 30"/>
                <a:gd name="T36" fmla="*/ 14 w 56"/>
                <a:gd name="T37" fmla="*/ 26 h 30"/>
                <a:gd name="T38" fmla="*/ 14 w 56"/>
                <a:gd name="T39" fmla="*/ 26 h 30"/>
                <a:gd name="T40" fmla="*/ 10 w 56"/>
                <a:gd name="T41" fmla="*/ 30 h 30"/>
                <a:gd name="T42" fmla="*/ 8 w 56"/>
                <a:gd name="T43" fmla="*/ 30 h 30"/>
                <a:gd name="T44" fmla="*/ 6 w 56"/>
                <a:gd name="T45" fmla="*/ 28 h 30"/>
                <a:gd name="T46" fmla="*/ 6 w 56"/>
                <a:gd name="T47" fmla="*/ 28 h 30"/>
                <a:gd name="T48" fmla="*/ 0 w 56"/>
                <a:gd name="T49" fmla="*/ 24 h 30"/>
                <a:gd name="T50" fmla="*/ 0 w 56"/>
                <a:gd name="T51" fmla="*/ 22 h 30"/>
                <a:gd name="T52" fmla="*/ 2 w 56"/>
                <a:gd name="T53" fmla="*/ 18 h 30"/>
                <a:gd name="T54" fmla="*/ 2 w 56"/>
                <a:gd name="T55" fmla="*/ 18 h 30"/>
                <a:gd name="T56" fmla="*/ 8 w 56"/>
                <a:gd name="T57" fmla="*/ 12 h 30"/>
                <a:gd name="T58" fmla="*/ 12 w 56"/>
                <a:gd name="T59" fmla="*/ 8 h 30"/>
                <a:gd name="T60" fmla="*/ 12 w 56"/>
                <a:gd name="T61" fmla="*/ 8 h 30"/>
                <a:gd name="T62" fmla="*/ 20 w 56"/>
                <a:gd name="T63" fmla="*/ 2 h 30"/>
                <a:gd name="T64" fmla="*/ 22 w 56"/>
                <a:gd name="T65" fmla="*/ 0 h 30"/>
                <a:gd name="T66" fmla="*/ 24 w 56"/>
                <a:gd name="T67" fmla="*/ 0 h 30"/>
                <a:gd name="T68" fmla="*/ 24 w 56"/>
                <a:gd name="T69" fmla="*/ 0 h 30"/>
                <a:gd name="T70" fmla="*/ 28 w 56"/>
                <a:gd name="T71" fmla="*/ 4 h 30"/>
                <a:gd name="T72" fmla="*/ 32 w 56"/>
                <a:gd name="T73" fmla="*/ 8 h 30"/>
                <a:gd name="T74" fmla="*/ 32 w 56"/>
                <a:gd name="T75" fmla="*/ 8 h 30"/>
                <a:gd name="T76" fmla="*/ 36 w 56"/>
                <a:gd name="T77" fmla="*/ 12 h 30"/>
                <a:gd name="T78" fmla="*/ 38 w 56"/>
                <a:gd name="T79" fmla="*/ 14 h 30"/>
                <a:gd name="T80" fmla="*/ 40 w 56"/>
                <a:gd name="T81" fmla="*/ 14 h 30"/>
                <a:gd name="T82" fmla="*/ 40 w 56"/>
                <a:gd name="T83" fmla="*/ 14 h 30"/>
                <a:gd name="T84" fmla="*/ 40 w 56"/>
                <a:gd name="T85" fmla="*/ 10 h 30"/>
                <a:gd name="T86" fmla="*/ 42 w 56"/>
                <a:gd name="T87" fmla="*/ 8 h 30"/>
                <a:gd name="T88" fmla="*/ 46 w 56"/>
                <a:gd name="T89" fmla="*/ 8 h 30"/>
                <a:gd name="T90" fmla="*/ 54 w 56"/>
                <a:gd name="T91" fmla="*/ 10 h 30"/>
                <a:gd name="T92" fmla="*/ 54 w 56"/>
                <a:gd name="T93"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 h="30">
                  <a:moveTo>
                    <a:pt x="54" y="10"/>
                  </a:moveTo>
                  <a:lnTo>
                    <a:pt x="54" y="10"/>
                  </a:lnTo>
                  <a:lnTo>
                    <a:pt x="56" y="10"/>
                  </a:lnTo>
                  <a:lnTo>
                    <a:pt x="56" y="12"/>
                  </a:lnTo>
                  <a:lnTo>
                    <a:pt x="54" y="14"/>
                  </a:lnTo>
                  <a:lnTo>
                    <a:pt x="54" y="14"/>
                  </a:lnTo>
                  <a:lnTo>
                    <a:pt x="50" y="20"/>
                  </a:lnTo>
                  <a:lnTo>
                    <a:pt x="50" y="22"/>
                  </a:lnTo>
                  <a:lnTo>
                    <a:pt x="46" y="22"/>
                  </a:lnTo>
                  <a:lnTo>
                    <a:pt x="46" y="22"/>
                  </a:lnTo>
                  <a:lnTo>
                    <a:pt x="32" y="22"/>
                  </a:lnTo>
                  <a:lnTo>
                    <a:pt x="32" y="22"/>
                  </a:lnTo>
                  <a:lnTo>
                    <a:pt x="30" y="22"/>
                  </a:lnTo>
                  <a:lnTo>
                    <a:pt x="24" y="24"/>
                  </a:lnTo>
                  <a:lnTo>
                    <a:pt x="24" y="24"/>
                  </a:lnTo>
                  <a:lnTo>
                    <a:pt x="20" y="26"/>
                  </a:lnTo>
                  <a:lnTo>
                    <a:pt x="18" y="26"/>
                  </a:lnTo>
                  <a:lnTo>
                    <a:pt x="16" y="24"/>
                  </a:lnTo>
                  <a:lnTo>
                    <a:pt x="14" y="26"/>
                  </a:lnTo>
                  <a:lnTo>
                    <a:pt x="14" y="26"/>
                  </a:lnTo>
                  <a:lnTo>
                    <a:pt x="10" y="30"/>
                  </a:lnTo>
                  <a:lnTo>
                    <a:pt x="8" y="30"/>
                  </a:lnTo>
                  <a:lnTo>
                    <a:pt x="6" y="28"/>
                  </a:lnTo>
                  <a:lnTo>
                    <a:pt x="6" y="28"/>
                  </a:lnTo>
                  <a:lnTo>
                    <a:pt x="0" y="24"/>
                  </a:lnTo>
                  <a:lnTo>
                    <a:pt x="0" y="22"/>
                  </a:lnTo>
                  <a:lnTo>
                    <a:pt x="2" y="18"/>
                  </a:lnTo>
                  <a:lnTo>
                    <a:pt x="2" y="18"/>
                  </a:lnTo>
                  <a:lnTo>
                    <a:pt x="8" y="12"/>
                  </a:lnTo>
                  <a:lnTo>
                    <a:pt x="12" y="8"/>
                  </a:lnTo>
                  <a:lnTo>
                    <a:pt x="12" y="8"/>
                  </a:lnTo>
                  <a:lnTo>
                    <a:pt x="20" y="2"/>
                  </a:lnTo>
                  <a:lnTo>
                    <a:pt x="22" y="0"/>
                  </a:lnTo>
                  <a:lnTo>
                    <a:pt x="24" y="0"/>
                  </a:lnTo>
                  <a:lnTo>
                    <a:pt x="24" y="0"/>
                  </a:lnTo>
                  <a:lnTo>
                    <a:pt x="28" y="4"/>
                  </a:lnTo>
                  <a:lnTo>
                    <a:pt x="32" y="8"/>
                  </a:lnTo>
                  <a:lnTo>
                    <a:pt x="32" y="8"/>
                  </a:lnTo>
                  <a:lnTo>
                    <a:pt x="36" y="12"/>
                  </a:lnTo>
                  <a:lnTo>
                    <a:pt x="38" y="14"/>
                  </a:lnTo>
                  <a:lnTo>
                    <a:pt x="40" y="14"/>
                  </a:lnTo>
                  <a:lnTo>
                    <a:pt x="40" y="14"/>
                  </a:lnTo>
                  <a:lnTo>
                    <a:pt x="40" y="10"/>
                  </a:lnTo>
                  <a:lnTo>
                    <a:pt x="42" y="8"/>
                  </a:lnTo>
                  <a:lnTo>
                    <a:pt x="46" y="8"/>
                  </a:lnTo>
                  <a:lnTo>
                    <a:pt x="54" y="10"/>
                  </a:lnTo>
                  <a:lnTo>
                    <a:pt x="54" y="1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91" name="Freeform 393">
              <a:extLst>
                <a:ext uri="{FF2B5EF4-FFF2-40B4-BE49-F238E27FC236}">
                  <a16:creationId xmlns:a16="http://schemas.microsoft.com/office/drawing/2014/main" id="{66D67B79-E8BA-42AE-9DB9-4F12808BE6FF}"/>
                </a:ext>
              </a:extLst>
            </p:cNvPr>
            <p:cNvSpPr>
              <a:spLocks/>
            </p:cNvSpPr>
            <p:nvPr/>
          </p:nvSpPr>
          <p:spPr bwMode="auto">
            <a:xfrm>
              <a:off x="7799737" y="4348517"/>
              <a:ext cx="72293" cy="38586"/>
            </a:xfrm>
            <a:custGeom>
              <a:avLst/>
              <a:gdLst>
                <a:gd name="T0" fmla="*/ 28 w 48"/>
                <a:gd name="T1" fmla="*/ 4 h 28"/>
                <a:gd name="T2" fmla="*/ 28 w 48"/>
                <a:gd name="T3" fmla="*/ 4 h 28"/>
                <a:gd name="T4" fmla="*/ 24 w 48"/>
                <a:gd name="T5" fmla="*/ 2 h 28"/>
                <a:gd name="T6" fmla="*/ 20 w 48"/>
                <a:gd name="T7" fmla="*/ 0 h 28"/>
                <a:gd name="T8" fmla="*/ 18 w 48"/>
                <a:gd name="T9" fmla="*/ 2 h 28"/>
                <a:gd name="T10" fmla="*/ 18 w 48"/>
                <a:gd name="T11" fmla="*/ 2 h 28"/>
                <a:gd name="T12" fmla="*/ 14 w 48"/>
                <a:gd name="T13" fmla="*/ 6 h 28"/>
                <a:gd name="T14" fmla="*/ 12 w 48"/>
                <a:gd name="T15" fmla="*/ 4 h 28"/>
                <a:gd name="T16" fmla="*/ 12 w 48"/>
                <a:gd name="T17" fmla="*/ 4 h 28"/>
                <a:gd name="T18" fmla="*/ 8 w 48"/>
                <a:gd name="T19" fmla="*/ 2 h 28"/>
                <a:gd name="T20" fmla="*/ 6 w 48"/>
                <a:gd name="T21" fmla="*/ 0 h 28"/>
                <a:gd name="T22" fmla="*/ 4 w 48"/>
                <a:gd name="T23" fmla="*/ 2 h 28"/>
                <a:gd name="T24" fmla="*/ 4 w 48"/>
                <a:gd name="T25" fmla="*/ 2 h 28"/>
                <a:gd name="T26" fmla="*/ 0 w 48"/>
                <a:gd name="T27" fmla="*/ 8 h 28"/>
                <a:gd name="T28" fmla="*/ 2 w 48"/>
                <a:gd name="T29" fmla="*/ 10 h 28"/>
                <a:gd name="T30" fmla="*/ 4 w 48"/>
                <a:gd name="T31" fmla="*/ 12 h 28"/>
                <a:gd name="T32" fmla="*/ 4 w 48"/>
                <a:gd name="T33" fmla="*/ 12 h 28"/>
                <a:gd name="T34" fmla="*/ 8 w 48"/>
                <a:gd name="T35" fmla="*/ 16 h 28"/>
                <a:gd name="T36" fmla="*/ 14 w 48"/>
                <a:gd name="T37" fmla="*/ 16 h 28"/>
                <a:gd name="T38" fmla="*/ 14 w 48"/>
                <a:gd name="T39" fmla="*/ 16 h 28"/>
                <a:gd name="T40" fmla="*/ 16 w 48"/>
                <a:gd name="T41" fmla="*/ 16 h 28"/>
                <a:gd name="T42" fmla="*/ 20 w 48"/>
                <a:gd name="T43" fmla="*/ 14 h 28"/>
                <a:gd name="T44" fmla="*/ 22 w 48"/>
                <a:gd name="T45" fmla="*/ 14 h 28"/>
                <a:gd name="T46" fmla="*/ 26 w 48"/>
                <a:gd name="T47" fmla="*/ 16 h 28"/>
                <a:gd name="T48" fmla="*/ 26 w 48"/>
                <a:gd name="T49" fmla="*/ 16 h 28"/>
                <a:gd name="T50" fmla="*/ 28 w 48"/>
                <a:gd name="T51" fmla="*/ 20 h 28"/>
                <a:gd name="T52" fmla="*/ 30 w 48"/>
                <a:gd name="T53" fmla="*/ 24 h 28"/>
                <a:gd name="T54" fmla="*/ 32 w 48"/>
                <a:gd name="T55" fmla="*/ 26 h 28"/>
                <a:gd name="T56" fmla="*/ 36 w 48"/>
                <a:gd name="T57" fmla="*/ 26 h 28"/>
                <a:gd name="T58" fmla="*/ 36 w 48"/>
                <a:gd name="T59" fmla="*/ 26 h 28"/>
                <a:gd name="T60" fmla="*/ 46 w 48"/>
                <a:gd name="T61" fmla="*/ 28 h 28"/>
                <a:gd name="T62" fmla="*/ 48 w 48"/>
                <a:gd name="T63" fmla="*/ 26 h 28"/>
                <a:gd name="T64" fmla="*/ 46 w 48"/>
                <a:gd name="T65" fmla="*/ 22 h 28"/>
                <a:gd name="T66" fmla="*/ 46 w 48"/>
                <a:gd name="T67" fmla="*/ 22 h 28"/>
                <a:gd name="T68" fmla="*/ 42 w 48"/>
                <a:gd name="T69" fmla="*/ 12 h 28"/>
                <a:gd name="T70" fmla="*/ 38 w 48"/>
                <a:gd name="T71" fmla="*/ 8 h 28"/>
                <a:gd name="T72" fmla="*/ 36 w 48"/>
                <a:gd name="T73" fmla="*/ 6 h 28"/>
                <a:gd name="T74" fmla="*/ 36 w 48"/>
                <a:gd name="T75" fmla="*/ 6 h 28"/>
                <a:gd name="T76" fmla="*/ 28 w 48"/>
                <a:gd name="T77" fmla="*/ 4 h 28"/>
                <a:gd name="T78" fmla="*/ 28 w 48"/>
                <a:gd name="T7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8" h="28">
                  <a:moveTo>
                    <a:pt x="28" y="4"/>
                  </a:moveTo>
                  <a:lnTo>
                    <a:pt x="28" y="4"/>
                  </a:lnTo>
                  <a:lnTo>
                    <a:pt x="24" y="2"/>
                  </a:lnTo>
                  <a:lnTo>
                    <a:pt x="20" y="0"/>
                  </a:lnTo>
                  <a:lnTo>
                    <a:pt x="18" y="2"/>
                  </a:lnTo>
                  <a:lnTo>
                    <a:pt x="18" y="2"/>
                  </a:lnTo>
                  <a:lnTo>
                    <a:pt x="14" y="6"/>
                  </a:lnTo>
                  <a:lnTo>
                    <a:pt x="12" y="4"/>
                  </a:lnTo>
                  <a:lnTo>
                    <a:pt x="12" y="4"/>
                  </a:lnTo>
                  <a:lnTo>
                    <a:pt x="8" y="2"/>
                  </a:lnTo>
                  <a:lnTo>
                    <a:pt x="6" y="0"/>
                  </a:lnTo>
                  <a:lnTo>
                    <a:pt x="4" y="2"/>
                  </a:lnTo>
                  <a:lnTo>
                    <a:pt x="4" y="2"/>
                  </a:lnTo>
                  <a:lnTo>
                    <a:pt x="0" y="8"/>
                  </a:lnTo>
                  <a:lnTo>
                    <a:pt x="2" y="10"/>
                  </a:lnTo>
                  <a:lnTo>
                    <a:pt x="4" y="12"/>
                  </a:lnTo>
                  <a:lnTo>
                    <a:pt x="4" y="12"/>
                  </a:lnTo>
                  <a:lnTo>
                    <a:pt x="8" y="16"/>
                  </a:lnTo>
                  <a:lnTo>
                    <a:pt x="14" y="16"/>
                  </a:lnTo>
                  <a:lnTo>
                    <a:pt x="14" y="16"/>
                  </a:lnTo>
                  <a:lnTo>
                    <a:pt x="16" y="16"/>
                  </a:lnTo>
                  <a:lnTo>
                    <a:pt x="20" y="14"/>
                  </a:lnTo>
                  <a:lnTo>
                    <a:pt x="22" y="14"/>
                  </a:lnTo>
                  <a:lnTo>
                    <a:pt x="26" y="16"/>
                  </a:lnTo>
                  <a:lnTo>
                    <a:pt x="26" y="16"/>
                  </a:lnTo>
                  <a:lnTo>
                    <a:pt x="28" y="20"/>
                  </a:lnTo>
                  <a:lnTo>
                    <a:pt x="30" y="24"/>
                  </a:lnTo>
                  <a:lnTo>
                    <a:pt x="32" y="26"/>
                  </a:lnTo>
                  <a:lnTo>
                    <a:pt x="36" y="26"/>
                  </a:lnTo>
                  <a:lnTo>
                    <a:pt x="36" y="26"/>
                  </a:lnTo>
                  <a:lnTo>
                    <a:pt x="46" y="28"/>
                  </a:lnTo>
                  <a:lnTo>
                    <a:pt x="48" y="26"/>
                  </a:lnTo>
                  <a:lnTo>
                    <a:pt x="46" y="22"/>
                  </a:lnTo>
                  <a:lnTo>
                    <a:pt x="46" y="22"/>
                  </a:lnTo>
                  <a:lnTo>
                    <a:pt x="42" y="12"/>
                  </a:lnTo>
                  <a:lnTo>
                    <a:pt x="38" y="8"/>
                  </a:lnTo>
                  <a:lnTo>
                    <a:pt x="36" y="6"/>
                  </a:lnTo>
                  <a:lnTo>
                    <a:pt x="36" y="6"/>
                  </a:lnTo>
                  <a:lnTo>
                    <a:pt x="28" y="4"/>
                  </a:lnTo>
                  <a:lnTo>
                    <a:pt x="28" y="4"/>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92" name="Freeform 394">
              <a:extLst>
                <a:ext uri="{FF2B5EF4-FFF2-40B4-BE49-F238E27FC236}">
                  <a16:creationId xmlns:a16="http://schemas.microsoft.com/office/drawing/2014/main" id="{1DAA8D24-F341-4794-9F42-CD8AE9181A8A}"/>
                </a:ext>
              </a:extLst>
            </p:cNvPr>
            <p:cNvSpPr>
              <a:spLocks/>
            </p:cNvSpPr>
            <p:nvPr/>
          </p:nvSpPr>
          <p:spPr bwMode="auto">
            <a:xfrm>
              <a:off x="7760578" y="4293394"/>
              <a:ext cx="51207" cy="27562"/>
            </a:xfrm>
            <a:custGeom>
              <a:avLst/>
              <a:gdLst>
                <a:gd name="T0" fmla="*/ 22 w 34"/>
                <a:gd name="T1" fmla="*/ 20 h 20"/>
                <a:gd name="T2" fmla="*/ 22 w 34"/>
                <a:gd name="T3" fmla="*/ 20 h 20"/>
                <a:gd name="T4" fmla="*/ 18 w 34"/>
                <a:gd name="T5" fmla="*/ 18 h 20"/>
                <a:gd name="T6" fmla="*/ 12 w 34"/>
                <a:gd name="T7" fmla="*/ 16 h 20"/>
                <a:gd name="T8" fmla="*/ 12 w 34"/>
                <a:gd name="T9" fmla="*/ 16 h 20"/>
                <a:gd name="T10" fmla="*/ 6 w 34"/>
                <a:gd name="T11" fmla="*/ 12 h 20"/>
                <a:gd name="T12" fmla="*/ 4 w 34"/>
                <a:gd name="T13" fmla="*/ 8 h 20"/>
                <a:gd name="T14" fmla="*/ 4 w 34"/>
                <a:gd name="T15" fmla="*/ 8 h 20"/>
                <a:gd name="T16" fmla="*/ 0 w 34"/>
                <a:gd name="T17" fmla="*/ 2 h 20"/>
                <a:gd name="T18" fmla="*/ 0 w 34"/>
                <a:gd name="T19" fmla="*/ 0 h 20"/>
                <a:gd name="T20" fmla="*/ 2 w 34"/>
                <a:gd name="T21" fmla="*/ 0 h 20"/>
                <a:gd name="T22" fmla="*/ 2 w 34"/>
                <a:gd name="T23" fmla="*/ 0 h 20"/>
                <a:gd name="T24" fmla="*/ 10 w 34"/>
                <a:gd name="T25" fmla="*/ 0 h 20"/>
                <a:gd name="T26" fmla="*/ 14 w 34"/>
                <a:gd name="T27" fmla="*/ 2 h 20"/>
                <a:gd name="T28" fmla="*/ 14 w 34"/>
                <a:gd name="T29" fmla="*/ 2 h 20"/>
                <a:gd name="T30" fmla="*/ 18 w 34"/>
                <a:gd name="T31" fmla="*/ 2 h 20"/>
                <a:gd name="T32" fmla="*/ 22 w 34"/>
                <a:gd name="T33" fmla="*/ 0 h 20"/>
                <a:gd name="T34" fmla="*/ 26 w 34"/>
                <a:gd name="T35" fmla="*/ 0 h 20"/>
                <a:gd name="T36" fmla="*/ 28 w 34"/>
                <a:gd name="T37" fmla="*/ 2 h 20"/>
                <a:gd name="T38" fmla="*/ 28 w 34"/>
                <a:gd name="T39" fmla="*/ 2 h 20"/>
                <a:gd name="T40" fmla="*/ 32 w 34"/>
                <a:gd name="T41" fmla="*/ 6 h 20"/>
                <a:gd name="T42" fmla="*/ 34 w 34"/>
                <a:gd name="T43" fmla="*/ 8 h 20"/>
                <a:gd name="T44" fmla="*/ 34 w 34"/>
                <a:gd name="T45" fmla="*/ 10 h 20"/>
                <a:gd name="T46" fmla="*/ 34 w 34"/>
                <a:gd name="T47" fmla="*/ 10 h 20"/>
                <a:gd name="T48" fmla="*/ 30 w 34"/>
                <a:gd name="T49" fmla="*/ 12 h 20"/>
                <a:gd name="T50" fmla="*/ 30 w 34"/>
                <a:gd name="T51" fmla="*/ 12 h 20"/>
                <a:gd name="T52" fmla="*/ 30 w 34"/>
                <a:gd name="T53" fmla="*/ 14 h 20"/>
                <a:gd name="T54" fmla="*/ 30 w 34"/>
                <a:gd name="T55" fmla="*/ 14 h 20"/>
                <a:gd name="T56" fmla="*/ 32 w 34"/>
                <a:gd name="T57" fmla="*/ 18 h 20"/>
                <a:gd name="T58" fmla="*/ 32 w 34"/>
                <a:gd name="T59" fmla="*/ 20 h 20"/>
                <a:gd name="T60" fmla="*/ 30 w 34"/>
                <a:gd name="T61" fmla="*/ 20 h 20"/>
                <a:gd name="T62" fmla="*/ 30 w 34"/>
                <a:gd name="T63" fmla="*/ 20 h 20"/>
                <a:gd name="T64" fmla="*/ 24 w 34"/>
                <a:gd name="T65" fmla="*/ 20 h 20"/>
                <a:gd name="T66" fmla="*/ 22 w 34"/>
                <a:gd name="T67" fmla="*/ 20 h 20"/>
                <a:gd name="T68" fmla="*/ 22 w 34"/>
                <a:gd name="T6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4" h="20">
                  <a:moveTo>
                    <a:pt x="22" y="20"/>
                  </a:moveTo>
                  <a:lnTo>
                    <a:pt x="22" y="20"/>
                  </a:lnTo>
                  <a:lnTo>
                    <a:pt x="18" y="18"/>
                  </a:lnTo>
                  <a:lnTo>
                    <a:pt x="12" y="16"/>
                  </a:lnTo>
                  <a:lnTo>
                    <a:pt x="12" y="16"/>
                  </a:lnTo>
                  <a:lnTo>
                    <a:pt x="6" y="12"/>
                  </a:lnTo>
                  <a:lnTo>
                    <a:pt x="4" y="8"/>
                  </a:lnTo>
                  <a:lnTo>
                    <a:pt x="4" y="8"/>
                  </a:lnTo>
                  <a:lnTo>
                    <a:pt x="0" y="2"/>
                  </a:lnTo>
                  <a:lnTo>
                    <a:pt x="0" y="0"/>
                  </a:lnTo>
                  <a:lnTo>
                    <a:pt x="2" y="0"/>
                  </a:lnTo>
                  <a:lnTo>
                    <a:pt x="2" y="0"/>
                  </a:lnTo>
                  <a:lnTo>
                    <a:pt x="10" y="0"/>
                  </a:lnTo>
                  <a:lnTo>
                    <a:pt x="14" y="2"/>
                  </a:lnTo>
                  <a:lnTo>
                    <a:pt x="14" y="2"/>
                  </a:lnTo>
                  <a:lnTo>
                    <a:pt x="18" y="2"/>
                  </a:lnTo>
                  <a:lnTo>
                    <a:pt x="22" y="0"/>
                  </a:lnTo>
                  <a:lnTo>
                    <a:pt x="26" y="0"/>
                  </a:lnTo>
                  <a:lnTo>
                    <a:pt x="28" y="2"/>
                  </a:lnTo>
                  <a:lnTo>
                    <a:pt x="28" y="2"/>
                  </a:lnTo>
                  <a:lnTo>
                    <a:pt x="32" y="6"/>
                  </a:lnTo>
                  <a:lnTo>
                    <a:pt x="34" y="8"/>
                  </a:lnTo>
                  <a:lnTo>
                    <a:pt x="34" y="10"/>
                  </a:lnTo>
                  <a:lnTo>
                    <a:pt x="34" y="10"/>
                  </a:lnTo>
                  <a:lnTo>
                    <a:pt x="30" y="12"/>
                  </a:lnTo>
                  <a:lnTo>
                    <a:pt x="30" y="12"/>
                  </a:lnTo>
                  <a:lnTo>
                    <a:pt x="30" y="14"/>
                  </a:lnTo>
                  <a:lnTo>
                    <a:pt x="30" y="14"/>
                  </a:lnTo>
                  <a:lnTo>
                    <a:pt x="32" y="18"/>
                  </a:lnTo>
                  <a:lnTo>
                    <a:pt x="32" y="20"/>
                  </a:lnTo>
                  <a:lnTo>
                    <a:pt x="30" y="20"/>
                  </a:lnTo>
                  <a:lnTo>
                    <a:pt x="30" y="20"/>
                  </a:lnTo>
                  <a:lnTo>
                    <a:pt x="24" y="20"/>
                  </a:lnTo>
                  <a:lnTo>
                    <a:pt x="22" y="20"/>
                  </a:lnTo>
                  <a:lnTo>
                    <a:pt x="22" y="2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93" name="Freeform 395">
              <a:extLst>
                <a:ext uri="{FF2B5EF4-FFF2-40B4-BE49-F238E27FC236}">
                  <a16:creationId xmlns:a16="http://schemas.microsoft.com/office/drawing/2014/main" id="{FC179B1D-A2B4-46B8-AEE2-CB0EF8B3517B}"/>
                </a:ext>
              </a:extLst>
            </p:cNvPr>
            <p:cNvSpPr>
              <a:spLocks/>
            </p:cNvSpPr>
            <p:nvPr/>
          </p:nvSpPr>
          <p:spPr bwMode="auto">
            <a:xfrm>
              <a:off x="7694310" y="4290638"/>
              <a:ext cx="75306" cy="41343"/>
            </a:xfrm>
            <a:custGeom>
              <a:avLst/>
              <a:gdLst>
                <a:gd name="T0" fmla="*/ 14 w 50"/>
                <a:gd name="T1" fmla="*/ 2 h 30"/>
                <a:gd name="T2" fmla="*/ 14 w 50"/>
                <a:gd name="T3" fmla="*/ 2 h 30"/>
                <a:gd name="T4" fmla="*/ 2 w 50"/>
                <a:gd name="T5" fmla="*/ 14 h 30"/>
                <a:gd name="T6" fmla="*/ 2 w 50"/>
                <a:gd name="T7" fmla="*/ 14 h 30"/>
                <a:gd name="T8" fmla="*/ 0 w 50"/>
                <a:gd name="T9" fmla="*/ 20 h 30"/>
                <a:gd name="T10" fmla="*/ 0 w 50"/>
                <a:gd name="T11" fmla="*/ 22 h 30"/>
                <a:gd name="T12" fmla="*/ 4 w 50"/>
                <a:gd name="T13" fmla="*/ 22 h 30"/>
                <a:gd name="T14" fmla="*/ 4 w 50"/>
                <a:gd name="T15" fmla="*/ 22 h 30"/>
                <a:gd name="T16" fmla="*/ 12 w 50"/>
                <a:gd name="T17" fmla="*/ 22 h 30"/>
                <a:gd name="T18" fmla="*/ 16 w 50"/>
                <a:gd name="T19" fmla="*/ 22 h 30"/>
                <a:gd name="T20" fmla="*/ 18 w 50"/>
                <a:gd name="T21" fmla="*/ 24 h 30"/>
                <a:gd name="T22" fmla="*/ 18 w 50"/>
                <a:gd name="T23" fmla="*/ 24 h 30"/>
                <a:gd name="T24" fmla="*/ 18 w 50"/>
                <a:gd name="T25" fmla="*/ 30 h 30"/>
                <a:gd name="T26" fmla="*/ 22 w 50"/>
                <a:gd name="T27" fmla="*/ 30 h 30"/>
                <a:gd name="T28" fmla="*/ 22 w 50"/>
                <a:gd name="T29" fmla="*/ 30 h 30"/>
                <a:gd name="T30" fmla="*/ 26 w 50"/>
                <a:gd name="T31" fmla="*/ 30 h 30"/>
                <a:gd name="T32" fmla="*/ 28 w 50"/>
                <a:gd name="T33" fmla="*/ 30 h 30"/>
                <a:gd name="T34" fmla="*/ 28 w 50"/>
                <a:gd name="T35" fmla="*/ 28 h 30"/>
                <a:gd name="T36" fmla="*/ 28 w 50"/>
                <a:gd name="T37" fmla="*/ 28 h 30"/>
                <a:gd name="T38" fmla="*/ 30 w 50"/>
                <a:gd name="T39" fmla="*/ 22 h 30"/>
                <a:gd name="T40" fmla="*/ 30 w 50"/>
                <a:gd name="T41" fmla="*/ 22 h 30"/>
                <a:gd name="T42" fmla="*/ 32 w 50"/>
                <a:gd name="T43" fmla="*/ 24 h 30"/>
                <a:gd name="T44" fmla="*/ 32 w 50"/>
                <a:gd name="T45" fmla="*/ 24 h 30"/>
                <a:gd name="T46" fmla="*/ 36 w 50"/>
                <a:gd name="T47" fmla="*/ 26 h 30"/>
                <a:gd name="T48" fmla="*/ 38 w 50"/>
                <a:gd name="T49" fmla="*/ 28 h 30"/>
                <a:gd name="T50" fmla="*/ 42 w 50"/>
                <a:gd name="T51" fmla="*/ 26 h 30"/>
                <a:gd name="T52" fmla="*/ 42 w 50"/>
                <a:gd name="T53" fmla="*/ 26 h 30"/>
                <a:gd name="T54" fmla="*/ 46 w 50"/>
                <a:gd name="T55" fmla="*/ 24 h 30"/>
                <a:gd name="T56" fmla="*/ 46 w 50"/>
                <a:gd name="T57" fmla="*/ 22 h 30"/>
                <a:gd name="T58" fmla="*/ 46 w 50"/>
                <a:gd name="T59" fmla="*/ 22 h 30"/>
                <a:gd name="T60" fmla="*/ 50 w 50"/>
                <a:gd name="T61" fmla="*/ 18 h 30"/>
                <a:gd name="T62" fmla="*/ 50 w 50"/>
                <a:gd name="T63" fmla="*/ 16 h 30"/>
                <a:gd name="T64" fmla="*/ 48 w 50"/>
                <a:gd name="T65" fmla="*/ 14 h 30"/>
                <a:gd name="T66" fmla="*/ 48 w 50"/>
                <a:gd name="T67" fmla="*/ 14 h 30"/>
                <a:gd name="T68" fmla="*/ 40 w 50"/>
                <a:gd name="T69" fmla="*/ 14 h 30"/>
                <a:gd name="T70" fmla="*/ 36 w 50"/>
                <a:gd name="T71" fmla="*/ 10 h 30"/>
                <a:gd name="T72" fmla="*/ 36 w 50"/>
                <a:gd name="T73" fmla="*/ 10 h 30"/>
                <a:gd name="T74" fmla="*/ 32 w 50"/>
                <a:gd name="T75" fmla="*/ 6 h 30"/>
                <a:gd name="T76" fmla="*/ 30 w 50"/>
                <a:gd name="T77" fmla="*/ 6 h 30"/>
                <a:gd name="T78" fmla="*/ 30 w 50"/>
                <a:gd name="T79" fmla="*/ 8 h 30"/>
                <a:gd name="T80" fmla="*/ 30 w 50"/>
                <a:gd name="T81" fmla="*/ 8 h 30"/>
                <a:gd name="T82" fmla="*/ 28 w 50"/>
                <a:gd name="T83" fmla="*/ 12 h 30"/>
                <a:gd name="T84" fmla="*/ 26 w 50"/>
                <a:gd name="T85" fmla="*/ 12 h 30"/>
                <a:gd name="T86" fmla="*/ 24 w 50"/>
                <a:gd name="T87" fmla="*/ 10 h 30"/>
                <a:gd name="T88" fmla="*/ 24 w 50"/>
                <a:gd name="T89" fmla="*/ 10 h 30"/>
                <a:gd name="T90" fmla="*/ 20 w 50"/>
                <a:gd name="T91" fmla="*/ 2 h 30"/>
                <a:gd name="T92" fmla="*/ 16 w 50"/>
                <a:gd name="T93" fmla="*/ 0 h 30"/>
                <a:gd name="T94" fmla="*/ 14 w 50"/>
                <a:gd name="T95" fmla="*/ 0 h 30"/>
                <a:gd name="T96" fmla="*/ 14 w 50"/>
                <a:gd name="T97" fmla="*/ 2 h 30"/>
                <a:gd name="T98" fmla="*/ 14 w 50"/>
                <a:gd name="T99"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0" h="30">
                  <a:moveTo>
                    <a:pt x="14" y="2"/>
                  </a:moveTo>
                  <a:lnTo>
                    <a:pt x="14" y="2"/>
                  </a:lnTo>
                  <a:lnTo>
                    <a:pt x="2" y="14"/>
                  </a:lnTo>
                  <a:lnTo>
                    <a:pt x="2" y="14"/>
                  </a:lnTo>
                  <a:lnTo>
                    <a:pt x="0" y="20"/>
                  </a:lnTo>
                  <a:lnTo>
                    <a:pt x="0" y="22"/>
                  </a:lnTo>
                  <a:lnTo>
                    <a:pt x="4" y="22"/>
                  </a:lnTo>
                  <a:lnTo>
                    <a:pt x="4" y="22"/>
                  </a:lnTo>
                  <a:lnTo>
                    <a:pt x="12" y="22"/>
                  </a:lnTo>
                  <a:lnTo>
                    <a:pt x="16" y="22"/>
                  </a:lnTo>
                  <a:lnTo>
                    <a:pt x="18" y="24"/>
                  </a:lnTo>
                  <a:lnTo>
                    <a:pt x="18" y="24"/>
                  </a:lnTo>
                  <a:lnTo>
                    <a:pt x="18" y="30"/>
                  </a:lnTo>
                  <a:lnTo>
                    <a:pt x="22" y="30"/>
                  </a:lnTo>
                  <a:lnTo>
                    <a:pt x="22" y="30"/>
                  </a:lnTo>
                  <a:lnTo>
                    <a:pt x="26" y="30"/>
                  </a:lnTo>
                  <a:lnTo>
                    <a:pt x="28" y="30"/>
                  </a:lnTo>
                  <a:lnTo>
                    <a:pt x="28" y="28"/>
                  </a:lnTo>
                  <a:lnTo>
                    <a:pt x="28" y="28"/>
                  </a:lnTo>
                  <a:lnTo>
                    <a:pt x="30" y="22"/>
                  </a:lnTo>
                  <a:lnTo>
                    <a:pt x="30" y="22"/>
                  </a:lnTo>
                  <a:lnTo>
                    <a:pt x="32" y="24"/>
                  </a:lnTo>
                  <a:lnTo>
                    <a:pt x="32" y="24"/>
                  </a:lnTo>
                  <a:lnTo>
                    <a:pt x="36" y="26"/>
                  </a:lnTo>
                  <a:lnTo>
                    <a:pt x="38" y="28"/>
                  </a:lnTo>
                  <a:lnTo>
                    <a:pt x="42" y="26"/>
                  </a:lnTo>
                  <a:lnTo>
                    <a:pt x="42" y="26"/>
                  </a:lnTo>
                  <a:lnTo>
                    <a:pt x="46" y="24"/>
                  </a:lnTo>
                  <a:lnTo>
                    <a:pt x="46" y="22"/>
                  </a:lnTo>
                  <a:lnTo>
                    <a:pt x="46" y="22"/>
                  </a:lnTo>
                  <a:lnTo>
                    <a:pt x="50" y="18"/>
                  </a:lnTo>
                  <a:lnTo>
                    <a:pt x="50" y="16"/>
                  </a:lnTo>
                  <a:lnTo>
                    <a:pt x="48" y="14"/>
                  </a:lnTo>
                  <a:lnTo>
                    <a:pt x="48" y="14"/>
                  </a:lnTo>
                  <a:lnTo>
                    <a:pt x="40" y="14"/>
                  </a:lnTo>
                  <a:lnTo>
                    <a:pt x="36" y="10"/>
                  </a:lnTo>
                  <a:lnTo>
                    <a:pt x="36" y="10"/>
                  </a:lnTo>
                  <a:lnTo>
                    <a:pt x="32" y="6"/>
                  </a:lnTo>
                  <a:lnTo>
                    <a:pt x="30" y="6"/>
                  </a:lnTo>
                  <a:lnTo>
                    <a:pt x="30" y="8"/>
                  </a:lnTo>
                  <a:lnTo>
                    <a:pt x="30" y="8"/>
                  </a:lnTo>
                  <a:lnTo>
                    <a:pt x="28" y="12"/>
                  </a:lnTo>
                  <a:lnTo>
                    <a:pt x="26" y="12"/>
                  </a:lnTo>
                  <a:lnTo>
                    <a:pt x="24" y="10"/>
                  </a:lnTo>
                  <a:lnTo>
                    <a:pt x="24" y="10"/>
                  </a:lnTo>
                  <a:lnTo>
                    <a:pt x="20" y="2"/>
                  </a:lnTo>
                  <a:lnTo>
                    <a:pt x="16" y="0"/>
                  </a:lnTo>
                  <a:lnTo>
                    <a:pt x="14" y="0"/>
                  </a:lnTo>
                  <a:lnTo>
                    <a:pt x="14" y="2"/>
                  </a:lnTo>
                  <a:lnTo>
                    <a:pt x="14" y="2"/>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94" name="Freeform 396">
              <a:extLst>
                <a:ext uri="{FF2B5EF4-FFF2-40B4-BE49-F238E27FC236}">
                  <a16:creationId xmlns:a16="http://schemas.microsoft.com/office/drawing/2014/main" id="{5E3AC50F-119B-4D77-801C-4D4948120559}"/>
                </a:ext>
              </a:extLst>
            </p:cNvPr>
            <p:cNvSpPr>
              <a:spLocks/>
            </p:cNvSpPr>
            <p:nvPr/>
          </p:nvSpPr>
          <p:spPr bwMode="auto">
            <a:xfrm>
              <a:off x="7670212" y="4293394"/>
              <a:ext cx="30122" cy="19293"/>
            </a:xfrm>
            <a:custGeom>
              <a:avLst/>
              <a:gdLst>
                <a:gd name="T0" fmla="*/ 2 w 20"/>
                <a:gd name="T1" fmla="*/ 2 h 14"/>
                <a:gd name="T2" fmla="*/ 2 w 20"/>
                <a:gd name="T3" fmla="*/ 2 h 14"/>
                <a:gd name="T4" fmla="*/ 0 w 20"/>
                <a:gd name="T5" fmla="*/ 4 h 14"/>
                <a:gd name="T6" fmla="*/ 0 w 20"/>
                <a:gd name="T7" fmla="*/ 4 h 14"/>
                <a:gd name="T8" fmla="*/ 2 w 20"/>
                <a:gd name="T9" fmla="*/ 8 h 14"/>
                <a:gd name="T10" fmla="*/ 2 w 20"/>
                <a:gd name="T11" fmla="*/ 8 h 14"/>
                <a:gd name="T12" fmla="*/ 6 w 20"/>
                <a:gd name="T13" fmla="*/ 12 h 14"/>
                <a:gd name="T14" fmla="*/ 10 w 20"/>
                <a:gd name="T15" fmla="*/ 14 h 14"/>
                <a:gd name="T16" fmla="*/ 10 w 20"/>
                <a:gd name="T17" fmla="*/ 14 h 14"/>
                <a:gd name="T18" fmla="*/ 14 w 20"/>
                <a:gd name="T19" fmla="*/ 12 h 14"/>
                <a:gd name="T20" fmla="*/ 18 w 20"/>
                <a:gd name="T21" fmla="*/ 10 h 14"/>
                <a:gd name="T22" fmla="*/ 18 w 20"/>
                <a:gd name="T23" fmla="*/ 10 h 14"/>
                <a:gd name="T24" fmla="*/ 20 w 20"/>
                <a:gd name="T25" fmla="*/ 8 h 14"/>
                <a:gd name="T26" fmla="*/ 20 w 20"/>
                <a:gd name="T27" fmla="*/ 6 h 14"/>
                <a:gd name="T28" fmla="*/ 20 w 20"/>
                <a:gd name="T29" fmla="*/ 4 h 14"/>
                <a:gd name="T30" fmla="*/ 20 w 20"/>
                <a:gd name="T31" fmla="*/ 4 h 14"/>
                <a:gd name="T32" fmla="*/ 16 w 20"/>
                <a:gd name="T33" fmla="*/ 0 h 14"/>
                <a:gd name="T34" fmla="*/ 12 w 20"/>
                <a:gd name="T35" fmla="*/ 0 h 14"/>
                <a:gd name="T36" fmla="*/ 8 w 20"/>
                <a:gd name="T37" fmla="*/ 0 h 14"/>
                <a:gd name="T38" fmla="*/ 2 w 20"/>
                <a:gd name="T39" fmla="*/ 2 h 14"/>
                <a:gd name="T40" fmla="*/ 2 w 20"/>
                <a:gd name="T4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14">
                  <a:moveTo>
                    <a:pt x="2" y="2"/>
                  </a:moveTo>
                  <a:lnTo>
                    <a:pt x="2" y="2"/>
                  </a:lnTo>
                  <a:lnTo>
                    <a:pt x="0" y="4"/>
                  </a:lnTo>
                  <a:lnTo>
                    <a:pt x="0" y="4"/>
                  </a:lnTo>
                  <a:lnTo>
                    <a:pt x="2" y="8"/>
                  </a:lnTo>
                  <a:lnTo>
                    <a:pt x="2" y="8"/>
                  </a:lnTo>
                  <a:lnTo>
                    <a:pt x="6" y="12"/>
                  </a:lnTo>
                  <a:lnTo>
                    <a:pt x="10" y="14"/>
                  </a:lnTo>
                  <a:lnTo>
                    <a:pt x="10" y="14"/>
                  </a:lnTo>
                  <a:lnTo>
                    <a:pt x="14" y="12"/>
                  </a:lnTo>
                  <a:lnTo>
                    <a:pt x="18" y="10"/>
                  </a:lnTo>
                  <a:lnTo>
                    <a:pt x="18" y="10"/>
                  </a:lnTo>
                  <a:lnTo>
                    <a:pt x="20" y="8"/>
                  </a:lnTo>
                  <a:lnTo>
                    <a:pt x="20" y="6"/>
                  </a:lnTo>
                  <a:lnTo>
                    <a:pt x="20" y="4"/>
                  </a:lnTo>
                  <a:lnTo>
                    <a:pt x="20" y="4"/>
                  </a:lnTo>
                  <a:lnTo>
                    <a:pt x="16" y="0"/>
                  </a:lnTo>
                  <a:lnTo>
                    <a:pt x="12" y="0"/>
                  </a:lnTo>
                  <a:lnTo>
                    <a:pt x="8" y="0"/>
                  </a:lnTo>
                  <a:lnTo>
                    <a:pt x="2" y="2"/>
                  </a:lnTo>
                  <a:lnTo>
                    <a:pt x="2" y="2"/>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95" name="Freeform 397">
              <a:extLst>
                <a:ext uri="{FF2B5EF4-FFF2-40B4-BE49-F238E27FC236}">
                  <a16:creationId xmlns:a16="http://schemas.microsoft.com/office/drawing/2014/main" id="{CF6E5AC0-4741-480E-9372-BE56DC2ECBC9}"/>
                </a:ext>
              </a:extLst>
            </p:cNvPr>
            <p:cNvSpPr>
              <a:spLocks/>
            </p:cNvSpPr>
            <p:nvPr/>
          </p:nvSpPr>
          <p:spPr bwMode="auto">
            <a:xfrm>
              <a:off x="7637078" y="4290638"/>
              <a:ext cx="30122" cy="30318"/>
            </a:xfrm>
            <a:custGeom>
              <a:avLst/>
              <a:gdLst>
                <a:gd name="T0" fmla="*/ 18 w 20"/>
                <a:gd name="T1" fmla="*/ 2 h 22"/>
                <a:gd name="T2" fmla="*/ 18 w 20"/>
                <a:gd name="T3" fmla="*/ 2 h 22"/>
                <a:gd name="T4" fmla="*/ 18 w 20"/>
                <a:gd name="T5" fmla="*/ 4 h 22"/>
                <a:gd name="T6" fmla="*/ 20 w 20"/>
                <a:gd name="T7" fmla="*/ 10 h 22"/>
                <a:gd name="T8" fmla="*/ 20 w 20"/>
                <a:gd name="T9" fmla="*/ 10 h 22"/>
                <a:gd name="T10" fmla="*/ 20 w 20"/>
                <a:gd name="T11" fmla="*/ 18 h 22"/>
                <a:gd name="T12" fmla="*/ 20 w 20"/>
                <a:gd name="T13" fmla="*/ 20 h 22"/>
                <a:gd name="T14" fmla="*/ 16 w 20"/>
                <a:gd name="T15" fmla="*/ 22 h 22"/>
                <a:gd name="T16" fmla="*/ 16 w 20"/>
                <a:gd name="T17" fmla="*/ 22 h 22"/>
                <a:gd name="T18" fmla="*/ 10 w 20"/>
                <a:gd name="T19" fmla="*/ 22 h 22"/>
                <a:gd name="T20" fmla="*/ 6 w 20"/>
                <a:gd name="T21" fmla="*/ 18 h 22"/>
                <a:gd name="T22" fmla="*/ 6 w 20"/>
                <a:gd name="T23" fmla="*/ 18 h 22"/>
                <a:gd name="T24" fmla="*/ 4 w 20"/>
                <a:gd name="T25" fmla="*/ 16 h 22"/>
                <a:gd name="T26" fmla="*/ 2 w 20"/>
                <a:gd name="T27" fmla="*/ 12 h 22"/>
                <a:gd name="T28" fmla="*/ 2 w 20"/>
                <a:gd name="T29" fmla="*/ 12 h 22"/>
                <a:gd name="T30" fmla="*/ 0 w 20"/>
                <a:gd name="T31" fmla="*/ 8 h 22"/>
                <a:gd name="T32" fmla="*/ 0 w 20"/>
                <a:gd name="T33" fmla="*/ 4 h 22"/>
                <a:gd name="T34" fmla="*/ 2 w 20"/>
                <a:gd name="T35" fmla="*/ 2 h 22"/>
                <a:gd name="T36" fmla="*/ 2 w 20"/>
                <a:gd name="T37" fmla="*/ 2 h 22"/>
                <a:gd name="T38" fmla="*/ 10 w 20"/>
                <a:gd name="T39" fmla="*/ 0 h 22"/>
                <a:gd name="T40" fmla="*/ 16 w 20"/>
                <a:gd name="T41" fmla="*/ 0 h 22"/>
                <a:gd name="T42" fmla="*/ 18 w 20"/>
                <a:gd name="T43" fmla="*/ 2 h 22"/>
                <a:gd name="T44" fmla="*/ 18 w 20"/>
                <a:gd name="T45"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22">
                  <a:moveTo>
                    <a:pt x="18" y="2"/>
                  </a:moveTo>
                  <a:lnTo>
                    <a:pt x="18" y="2"/>
                  </a:lnTo>
                  <a:lnTo>
                    <a:pt x="18" y="4"/>
                  </a:lnTo>
                  <a:lnTo>
                    <a:pt x="20" y="10"/>
                  </a:lnTo>
                  <a:lnTo>
                    <a:pt x="20" y="10"/>
                  </a:lnTo>
                  <a:lnTo>
                    <a:pt x="20" y="18"/>
                  </a:lnTo>
                  <a:lnTo>
                    <a:pt x="20" y="20"/>
                  </a:lnTo>
                  <a:lnTo>
                    <a:pt x="16" y="22"/>
                  </a:lnTo>
                  <a:lnTo>
                    <a:pt x="16" y="22"/>
                  </a:lnTo>
                  <a:lnTo>
                    <a:pt x="10" y="22"/>
                  </a:lnTo>
                  <a:lnTo>
                    <a:pt x="6" y="18"/>
                  </a:lnTo>
                  <a:lnTo>
                    <a:pt x="6" y="18"/>
                  </a:lnTo>
                  <a:lnTo>
                    <a:pt x="4" y="16"/>
                  </a:lnTo>
                  <a:lnTo>
                    <a:pt x="2" y="12"/>
                  </a:lnTo>
                  <a:lnTo>
                    <a:pt x="2" y="12"/>
                  </a:lnTo>
                  <a:lnTo>
                    <a:pt x="0" y="8"/>
                  </a:lnTo>
                  <a:lnTo>
                    <a:pt x="0" y="4"/>
                  </a:lnTo>
                  <a:lnTo>
                    <a:pt x="2" y="2"/>
                  </a:lnTo>
                  <a:lnTo>
                    <a:pt x="2" y="2"/>
                  </a:lnTo>
                  <a:lnTo>
                    <a:pt x="10" y="0"/>
                  </a:lnTo>
                  <a:lnTo>
                    <a:pt x="16" y="0"/>
                  </a:lnTo>
                  <a:lnTo>
                    <a:pt x="18" y="2"/>
                  </a:lnTo>
                  <a:lnTo>
                    <a:pt x="18" y="2"/>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96" name="Freeform 398">
              <a:extLst>
                <a:ext uri="{FF2B5EF4-FFF2-40B4-BE49-F238E27FC236}">
                  <a16:creationId xmlns:a16="http://schemas.microsoft.com/office/drawing/2014/main" id="{CB3F4869-7C8B-46A5-9BFB-B6B78CF5C2E3}"/>
                </a:ext>
              </a:extLst>
            </p:cNvPr>
            <p:cNvSpPr>
              <a:spLocks/>
            </p:cNvSpPr>
            <p:nvPr/>
          </p:nvSpPr>
          <p:spPr bwMode="auto">
            <a:xfrm>
              <a:off x="7579845" y="4218977"/>
              <a:ext cx="51207" cy="22049"/>
            </a:xfrm>
            <a:custGeom>
              <a:avLst/>
              <a:gdLst>
                <a:gd name="T0" fmla="*/ 0 w 34"/>
                <a:gd name="T1" fmla="*/ 6 h 16"/>
                <a:gd name="T2" fmla="*/ 0 w 34"/>
                <a:gd name="T3" fmla="*/ 6 h 16"/>
                <a:gd name="T4" fmla="*/ 2 w 34"/>
                <a:gd name="T5" fmla="*/ 12 h 16"/>
                <a:gd name="T6" fmla="*/ 4 w 34"/>
                <a:gd name="T7" fmla="*/ 14 h 16"/>
                <a:gd name="T8" fmla="*/ 6 w 34"/>
                <a:gd name="T9" fmla="*/ 16 h 16"/>
                <a:gd name="T10" fmla="*/ 6 w 34"/>
                <a:gd name="T11" fmla="*/ 16 h 16"/>
                <a:gd name="T12" fmla="*/ 10 w 34"/>
                <a:gd name="T13" fmla="*/ 16 h 16"/>
                <a:gd name="T14" fmla="*/ 16 w 34"/>
                <a:gd name="T15" fmla="*/ 14 h 16"/>
                <a:gd name="T16" fmla="*/ 16 w 34"/>
                <a:gd name="T17" fmla="*/ 14 h 16"/>
                <a:gd name="T18" fmla="*/ 26 w 34"/>
                <a:gd name="T19" fmla="*/ 8 h 16"/>
                <a:gd name="T20" fmla="*/ 26 w 34"/>
                <a:gd name="T21" fmla="*/ 8 h 16"/>
                <a:gd name="T22" fmla="*/ 32 w 34"/>
                <a:gd name="T23" fmla="*/ 2 h 16"/>
                <a:gd name="T24" fmla="*/ 34 w 34"/>
                <a:gd name="T25" fmla="*/ 0 h 16"/>
                <a:gd name="T26" fmla="*/ 30 w 34"/>
                <a:gd name="T27" fmla="*/ 0 h 16"/>
                <a:gd name="T28" fmla="*/ 30 w 34"/>
                <a:gd name="T29" fmla="*/ 0 h 16"/>
                <a:gd name="T30" fmla="*/ 18 w 34"/>
                <a:gd name="T31" fmla="*/ 2 h 16"/>
                <a:gd name="T32" fmla="*/ 12 w 34"/>
                <a:gd name="T33" fmla="*/ 4 h 16"/>
                <a:gd name="T34" fmla="*/ 12 w 34"/>
                <a:gd name="T35" fmla="*/ 4 h 16"/>
                <a:gd name="T36" fmla="*/ 4 w 34"/>
                <a:gd name="T37" fmla="*/ 2 h 16"/>
                <a:gd name="T38" fmla="*/ 0 w 34"/>
                <a:gd name="T39" fmla="*/ 2 h 16"/>
                <a:gd name="T40" fmla="*/ 0 w 34"/>
                <a:gd name="T41" fmla="*/ 4 h 16"/>
                <a:gd name="T42" fmla="*/ 0 w 34"/>
                <a:gd name="T43" fmla="*/ 6 h 16"/>
                <a:gd name="T44" fmla="*/ 0 w 34"/>
                <a:gd name="T45"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 h="16">
                  <a:moveTo>
                    <a:pt x="0" y="6"/>
                  </a:moveTo>
                  <a:lnTo>
                    <a:pt x="0" y="6"/>
                  </a:lnTo>
                  <a:lnTo>
                    <a:pt x="2" y="12"/>
                  </a:lnTo>
                  <a:lnTo>
                    <a:pt x="4" y="14"/>
                  </a:lnTo>
                  <a:lnTo>
                    <a:pt x="6" y="16"/>
                  </a:lnTo>
                  <a:lnTo>
                    <a:pt x="6" y="16"/>
                  </a:lnTo>
                  <a:lnTo>
                    <a:pt x="10" y="16"/>
                  </a:lnTo>
                  <a:lnTo>
                    <a:pt x="16" y="14"/>
                  </a:lnTo>
                  <a:lnTo>
                    <a:pt x="16" y="14"/>
                  </a:lnTo>
                  <a:lnTo>
                    <a:pt x="26" y="8"/>
                  </a:lnTo>
                  <a:lnTo>
                    <a:pt x="26" y="8"/>
                  </a:lnTo>
                  <a:lnTo>
                    <a:pt x="32" y="2"/>
                  </a:lnTo>
                  <a:lnTo>
                    <a:pt x="34" y="0"/>
                  </a:lnTo>
                  <a:lnTo>
                    <a:pt x="30" y="0"/>
                  </a:lnTo>
                  <a:lnTo>
                    <a:pt x="30" y="0"/>
                  </a:lnTo>
                  <a:lnTo>
                    <a:pt x="18" y="2"/>
                  </a:lnTo>
                  <a:lnTo>
                    <a:pt x="12" y="4"/>
                  </a:lnTo>
                  <a:lnTo>
                    <a:pt x="12" y="4"/>
                  </a:lnTo>
                  <a:lnTo>
                    <a:pt x="4" y="2"/>
                  </a:lnTo>
                  <a:lnTo>
                    <a:pt x="0" y="2"/>
                  </a:lnTo>
                  <a:lnTo>
                    <a:pt x="0" y="4"/>
                  </a:lnTo>
                  <a:lnTo>
                    <a:pt x="0" y="6"/>
                  </a:lnTo>
                  <a:lnTo>
                    <a:pt x="0" y="6"/>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97" name="Freeform 399">
              <a:extLst>
                <a:ext uri="{FF2B5EF4-FFF2-40B4-BE49-F238E27FC236}">
                  <a16:creationId xmlns:a16="http://schemas.microsoft.com/office/drawing/2014/main" id="{9018EBA3-94C2-4DB6-90BB-9DF83344E6F9}"/>
                </a:ext>
              </a:extLst>
            </p:cNvPr>
            <p:cNvSpPr>
              <a:spLocks/>
            </p:cNvSpPr>
            <p:nvPr/>
          </p:nvSpPr>
          <p:spPr bwMode="auto">
            <a:xfrm>
              <a:off x="7278624" y="4180392"/>
              <a:ext cx="361466" cy="143321"/>
            </a:xfrm>
            <a:custGeom>
              <a:avLst/>
              <a:gdLst>
                <a:gd name="T0" fmla="*/ 234 w 240"/>
                <a:gd name="T1" fmla="*/ 84 h 104"/>
                <a:gd name="T2" fmla="*/ 232 w 240"/>
                <a:gd name="T3" fmla="*/ 90 h 104"/>
                <a:gd name="T4" fmla="*/ 240 w 240"/>
                <a:gd name="T5" fmla="*/ 102 h 104"/>
                <a:gd name="T6" fmla="*/ 238 w 240"/>
                <a:gd name="T7" fmla="*/ 104 h 104"/>
                <a:gd name="T8" fmla="*/ 230 w 240"/>
                <a:gd name="T9" fmla="*/ 98 h 104"/>
                <a:gd name="T10" fmla="*/ 220 w 240"/>
                <a:gd name="T11" fmla="*/ 104 h 104"/>
                <a:gd name="T12" fmla="*/ 214 w 240"/>
                <a:gd name="T13" fmla="*/ 96 h 104"/>
                <a:gd name="T14" fmla="*/ 194 w 240"/>
                <a:gd name="T15" fmla="*/ 84 h 104"/>
                <a:gd name="T16" fmla="*/ 180 w 240"/>
                <a:gd name="T17" fmla="*/ 86 h 104"/>
                <a:gd name="T18" fmla="*/ 168 w 240"/>
                <a:gd name="T19" fmla="*/ 84 h 104"/>
                <a:gd name="T20" fmla="*/ 156 w 240"/>
                <a:gd name="T21" fmla="*/ 82 h 104"/>
                <a:gd name="T22" fmla="*/ 142 w 240"/>
                <a:gd name="T23" fmla="*/ 78 h 104"/>
                <a:gd name="T24" fmla="*/ 130 w 240"/>
                <a:gd name="T25" fmla="*/ 66 h 104"/>
                <a:gd name="T26" fmla="*/ 114 w 240"/>
                <a:gd name="T27" fmla="*/ 60 h 104"/>
                <a:gd name="T28" fmla="*/ 106 w 240"/>
                <a:gd name="T29" fmla="*/ 62 h 104"/>
                <a:gd name="T30" fmla="*/ 98 w 240"/>
                <a:gd name="T31" fmla="*/ 56 h 104"/>
                <a:gd name="T32" fmla="*/ 92 w 240"/>
                <a:gd name="T33" fmla="*/ 58 h 104"/>
                <a:gd name="T34" fmla="*/ 84 w 240"/>
                <a:gd name="T35" fmla="*/ 62 h 104"/>
                <a:gd name="T36" fmla="*/ 72 w 240"/>
                <a:gd name="T37" fmla="*/ 60 h 104"/>
                <a:gd name="T38" fmla="*/ 64 w 240"/>
                <a:gd name="T39" fmla="*/ 52 h 104"/>
                <a:gd name="T40" fmla="*/ 54 w 240"/>
                <a:gd name="T41" fmla="*/ 48 h 104"/>
                <a:gd name="T42" fmla="*/ 46 w 240"/>
                <a:gd name="T43" fmla="*/ 42 h 104"/>
                <a:gd name="T44" fmla="*/ 32 w 240"/>
                <a:gd name="T45" fmla="*/ 46 h 104"/>
                <a:gd name="T46" fmla="*/ 22 w 240"/>
                <a:gd name="T47" fmla="*/ 42 h 104"/>
                <a:gd name="T48" fmla="*/ 26 w 240"/>
                <a:gd name="T49" fmla="*/ 40 h 104"/>
                <a:gd name="T50" fmla="*/ 30 w 240"/>
                <a:gd name="T51" fmla="*/ 34 h 104"/>
                <a:gd name="T52" fmla="*/ 20 w 240"/>
                <a:gd name="T53" fmla="*/ 32 h 104"/>
                <a:gd name="T54" fmla="*/ 8 w 240"/>
                <a:gd name="T55" fmla="*/ 34 h 104"/>
                <a:gd name="T56" fmla="*/ 0 w 240"/>
                <a:gd name="T57" fmla="*/ 32 h 104"/>
                <a:gd name="T58" fmla="*/ 4 w 240"/>
                <a:gd name="T59" fmla="*/ 28 h 104"/>
                <a:gd name="T60" fmla="*/ 14 w 240"/>
                <a:gd name="T61" fmla="*/ 22 h 104"/>
                <a:gd name="T62" fmla="*/ 16 w 240"/>
                <a:gd name="T63" fmla="*/ 10 h 104"/>
                <a:gd name="T64" fmla="*/ 24 w 240"/>
                <a:gd name="T65" fmla="*/ 0 h 104"/>
                <a:gd name="T66" fmla="*/ 32 w 240"/>
                <a:gd name="T67" fmla="*/ 8 h 104"/>
                <a:gd name="T68" fmla="*/ 40 w 240"/>
                <a:gd name="T69" fmla="*/ 4 h 104"/>
                <a:gd name="T70" fmla="*/ 48 w 240"/>
                <a:gd name="T71" fmla="*/ 4 h 104"/>
                <a:gd name="T72" fmla="*/ 56 w 240"/>
                <a:gd name="T73" fmla="*/ 10 h 104"/>
                <a:gd name="T74" fmla="*/ 64 w 240"/>
                <a:gd name="T75" fmla="*/ 14 h 104"/>
                <a:gd name="T76" fmla="*/ 64 w 240"/>
                <a:gd name="T77" fmla="*/ 16 h 104"/>
                <a:gd name="T78" fmla="*/ 74 w 240"/>
                <a:gd name="T79" fmla="*/ 14 h 104"/>
                <a:gd name="T80" fmla="*/ 82 w 240"/>
                <a:gd name="T81" fmla="*/ 14 h 104"/>
                <a:gd name="T82" fmla="*/ 88 w 240"/>
                <a:gd name="T83" fmla="*/ 26 h 104"/>
                <a:gd name="T84" fmla="*/ 106 w 240"/>
                <a:gd name="T85" fmla="*/ 28 h 104"/>
                <a:gd name="T86" fmla="*/ 130 w 240"/>
                <a:gd name="T87" fmla="*/ 36 h 104"/>
                <a:gd name="T88" fmla="*/ 144 w 240"/>
                <a:gd name="T89" fmla="*/ 34 h 104"/>
                <a:gd name="T90" fmla="*/ 142 w 240"/>
                <a:gd name="T91" fmla="*/ 24 h 104"/>
                <a:gd name="T92" fmla="*/ 146 w 240"/>
                <a:gd name="T93" fmla="*/ 22 h 104"/>
                <a:gd name="T94" fmla="*/ 160 w 240"/>
                <a:gd name="T95" fmla="*/ 24 h 104"/>
                <a:gd name="T96" fmla="*/ 162 w 240"/>
                <a:gd name="T97" fmla="*/ 30 h 104"/>
                <a:gd name="T98" fmla="*/ 170 w 240"/>
                <a:gd name="T99" fmla="*/ 34 h 104"/>
                <a:gd name="T100" fmla="*/ 176 w 240"/>
                <a:gd name="T101" fmla="*/ 36 h 104"/>
                <a:gd name="T102" fmla="*/ 186 w 240"/>
                <a:gd name="T103" fmla="*/ 36 h 104"/>
                <a:gd name="T104" fmla="*/ 200 w 240"/>
                <a:gd name="T105" fmla="*/ 46 h 104"/>
                <a:gd name="T106" fmla="*/ 196 w 240"/>
                <a:gd name="T107" fmla="*/ 56 h 104"/>
                <a:gd name="T108" fmla="*/ 194 w 240"/>
                <a:gd name="T109" fmla="*/ 62 h 104"/>
                <a:gd name="T110" fmla="*/ 200 w 240"/>
                <a:gd name="T111" fmla="*/ 68 h 104"/>
                <a:gd name="T112" fmla="*/ 208 w 240"/>
                <a:gd name="T113" fmla="*/ 76 h 104"/>
                <a:gd name="T114" fmla="*/ 212 w 240"/>
                <a:gd name="T115" fmla="*/ 72 h 104"/>
                <a:gd name="T116" fmla="*/ 210 w 240"/>
                <a:gd name="T117" fmla="*/ 64 h 104"/>
                <a:gd name="T118" fmla="*/ 218 w 240"/>
                <a:gd name="T119" fmla="*/ 64 h 104"/>
                <a:gd name="T120" fmla="*/ 224 w 240"/>
                <a:gd name="T121" fmla="*/ 68 h 104"/>
                <a:gd name="T122" fmla="*/ 234 w 240"/>
                <a:gd name="T123" fmla="*/ 68 h 104"/>
                <a:gd name="T124" fmla="*/ 238 w 240"/>
                <a:gd name="T125" fmla="*/ 7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0" h="104">
                  <a:moveTo>
                    <a:pt x="236" y="80"/>
                  </a:moveTo>
                  <a:lnTo>
                    <a:pt x="236" y="80"/>
                  </a:lnTo>
                  <a:lnTo>
                    <a:pt x="234" y="84"/>
                  </a:lnTo>
                  <a:lnTo>
                    <a:pt x="232" y="86"/>
                  </a:lnTo>
                  <a:lnTo>
                    <a:pt x="232" y="90"/>
                  </a:lnTo>
                  <a:lnTo>
                    <a:pt x="232" y="90"/>
                  </a:lnTo>
                  <a:lnTo>
                    <a:pt x="240" y="98"/>
                  </a:lnTo>
                  <a:lnTo>
                    <a:pt x="240" y="98"/>
                  </a:lnTo>
                  <a:lnTo>
                    <a:pt x="240" y="102"/>
                  </a:lnTo>
                  <a:lnTo>
                    <a:pt x="240" y="104"/>
                  </a:lnTo>
                  <a:lnTo>
                    <a:pt x="238" y="104"/>
                  </a:lnTo>
                  <a:lnTo>
                    <a:pt x="238" y="104"/>
                  </a:lnTo>
                  <a:lnTo>
                    <a:pt x="234" y="100"/>
                  </a:lnTo>
                  <a:lnTo>
                    <a:pt x="234" y="98"/>
                  </a:lnTo>
                  <a:lnTo>
                    <a:pt x="230" y="98"/>
                  </a:lnTo>
                  <a:lnTo>
                    <a:pt x="230" y="98"/>
                  </a:lnTo>
                  <a:lnTo>
                    <a:pt x="224" y="102"/>
                  </a:lnTo>
                  <a:lnTo>
                    <a:pt x="220" y="104"/>
                  </a:lnTo>
                  <a:lnTo>
                    <a:pt x="218" y="102"/>
                  </a:lnTo>
                  <a:lnTo>
                    <a:pt x="218" y="102"/>
                  </a:lnTo>
                  <a:lnTo>
                    <a:pt x="214" y="96"/>
                  </a:lnTo>
                  <a:lnTo>
                    <a:pt x="206" y="90"/>
                  </a:lnTo>
                  <a:lnTo>
                    <a:pt x="206" y="90"/>
                  </a:lnTo>
                  <a:lnTo>
                    <a:pt x="194" y="84"/>
                  </a:lnTo>
                  <a:lnTo>
                    <a:pt x="186" y="84"/>
                  </a:lnTo>
                  <a:lnTo>
                    <a:pt x="180" y="86"/>
                  </a:lnTo>
                  <a:lnTo>
                    <a:pt x="180" y="86"/>
                  </a:lnTo>
                  <a:lnTo>
                    <a:pt x="172" y="86"/>
                  </a:lnTo>
                  <a:lnTo>
                    <a:pt x="168" y="84"/>
                  </a:lnTo>
                  <a:lnTo>
                    <a:pt x="168" y="84"/>
                  </a:lnTo>
                  <a:lnTo>
                    <a:pt x="164" y="82"/>
                  </a:lnTo>
                  <a:lnTo>
                    <a:pt x="156" y="82"/>
                  </a:lnTo>
                  <a:lnTo>
                    <a:pt x="156" y="82"/>
                  </a:lnTo>
                  <a:lnTo>
                    <a:pt x="150" y="82"/>
                  </a:lnTo>
                  <a:lnTo>
                    <a:pt x="142" y="78"/>
                  </a:lnTo>
                  <a:lnTo>
                    <a:pt x="142" y="78"/>
                  </a:lnTo>
                  <a:lnTo>
                    <a:pt x="138" y="76"/>
                  </a:lnTo>
                  <a:lnTo>
                    <a:pt x="136" y="72"/>
                  </a:lnTo>
                  <a:lnTo>
                    <a:pt x="130" y="66"/>
                  </a:lnTo>
                  <a:lnTo>
                    <a:pt x="130" y="66"/>
                  </a:lnTo>
                  <a:lnTo>
                    <a:pt x="120" y="60"/>
                  </a:lnTo>
                  <a:lnTo>
                    <a:pt x="114" y="60"/>
                  </a:lnTo>
                  <a:lnTo>
                    <a:pt x="114" y="60"/>
                  </a:lnTo>
                  <a:lnTo>
                    <a:pt x="110" y="62"/>
                  </a:lnTo>
                  <a:lnTo>
                    <a:pt x="106" y="62"/>
                  </a:lnTo>
                  <a:lnTo>
                    <a:pt x="104" y="60"/>
                  </a:lnTo>
                  <a:lnTo>
                    <a:pt x="104" y="60"/>
                  </a:lnTo>
                  <a:lnTo>
                    <a:pt x="98" y="56"/>
                  </a:lnTo>
                  <a:lnTo>
                    <a:pt x="96" y="56"/>
                  </a:lnTo>
                  <a:lnTo>
                    <a:pt x="92" y="58"/>
                  </a:lnTo>
                  <a:lnTo>
                    <a:pt x="92" y="58"/>
                  </a:lnTo>
                  <a:lnTo>
                    <a:pt x="88" y="62"/>
                  </a:lnTo>
                  <a:lnTo>
                    <a:pt x="86" y="62"/>
                  </a:lnTo>
                  <a:lnTo>
                    <a:pt x="84" y="62"/>
                  </a:lnTo>
                  <a:lnTo>
                    <a:pt x="84" y="62"/>
                  </a:lnTo>
                  <a:lnTo>
                    <a:pt x="74" y="62"/>
                  </a:lnTo>
                  <a:lnTo>
                    <a:pt x="72" y="60"/>
                  </a:lnTo>
                  <a:lnTo>
                    <a:pt x="68" y="58"/>
                  </a:lnTo>
                  <a:lnTo>
                    <a:pt x="68" y="58"/>
                  </a:lnTo>
                  <a:lnTo>
                    <a:pt x="64" y="52"/>
                  </a:lnTo>
                  <a:lnTo>
                    <a:pt x="56" y="50"/>
                  </a:lnTo>
                  <a:lnTo>
                    <a:pt x="56" y="50"/>
                  </a:lnTo>
                  <a:lnTo>
                    <a:pt x="54" y="48"/>
                  </a:lnTo>
                  <a:lnTo>
                    <a:pt x="50" y="46"/>
                  </a:lnTo>
                  <a:lnTo>
                    <a:pt x="50" y="46"/>
                  </a:lnTo>
                  <a:lnTo>
                    <a:pt x="46" y="42"/>
                  </a:lnTo>
                  <a:lnTo>
                    <a:pt x="40" y="44"/>
                  </a:lnTo>
                  <a:lnTo>
                    <a:pt x="40" y="44"/>
                  </a:lnTo>
                  <a:lnTo>
                    <a:pt x="32" y="46"/>
                  </a:lnTo>
                  <a:lnTo>
                    <a:pt x="26" y="46"/>
                  </a:lnTo>
                  <a:lnTo>
                    <a:pt x="26" y="46"/>
                  </a:lnTo>
                  <a:lnTo>
                    <a:pt x="22" y="42"/>
                  </a:lnTo>
                  <a:lnTo>
                    <a:pt x="24" y="40"/>
                  </a:lnTo>
                  <a:lnTo>
                    <a:pt x="26" y="40"/>
                  </a:lnTo>
                  <a:lnTo>
                    <a:pt x="26" y="40"/>
                  </a:lnTo>
                  <a:lnTo>
                    <a:pt x="32" y="36"/>
                  </a:lnTo>
                  <a:lnTo>
                    <a:pt x="32" y="34"/>
                  </a:lnTo>
                  <a:lnTo>
                    <a:pt x="30" y="34"/>
                  </a:lnTo>
                  <a:lnTo>
                    <a:pt x="30" y="34"/>
                  </a:lnTo>
                  <a:lnTo>
                    <a:pt x="24" y="32"/>
                  </a:lnTo>
                  <a:lnTo>
                    <a:pt x="20" y="32"/>
                  </a:lnTo>
                  <a:lnTo>
                    <a:pt x="20" y="32"/>
                  </a:lnTo>
                  <a:lnTo>
                    <a:pt x="14" y="34"/>
                  </a:lnTo>
                  <a:lnTo>
                    <a:pt x="8" y="34"/>
                  </a:lnTo>
                  <a:lnTo>
                    <a:pt x="4" y="34"/>
                  </a:lnTo>
                  <a:lnTo>
                    <a:pt x="4" y="34"/>
                  </a:lnTo>
                  <a:lnTo>
                    <a:pt x="0" y="32"/>
                  </a:lnTo>
                  <a:lnTo>
                    <a:pt x="0" y="30"/>
                  </a:lnTo>
                  <a:lnTo>
                    <a:pt x="4" y="28"/>
                  </a:lnTo>
                  <a:lnTo>
                    <a:pt x="4" y="28"/>
                  </a:lnTo>
                  <a:lnTo>
                    <a:pt x="10" y="24"/>
                  </a:lnTo>
                  <a:lnTo>
                    <a:pt x="14" y="22"/>
                  </a:lnTo>
                  <a:lnTo>
                    <a:pt x="14" y="22"/>
                  </a:lnTo>
                  <a:lnTo>
                    <a:pt x="16" y="20"/>
                  </a:lnTo>
                  <a:lnTo>
                    <a:pt x="16" y="18"/>
                  </a:lnTo>
                  <a:lnTo>
                    <a:pt x="16" y="10"/>
                  </a:lnTo>
                  <a:lnTo>
                    <a:pt x="16" y="10"/>
                  </a:lnTo>
                  <a:lnTo>
                    <a:pt x="22" y="2"/>
                  </a:lnTo>
                  <a:lnTo>
                    <a:pt x="24" y="0"/>
                  </a:lnTo>
                  <a:lnTo>
                    <a:pt x="28" y="4"/>
                  </a:lnTo>
                  <a:lnTo>
                    <a:pt x="28" y="4"/>
                  </a:lnTo>
                  <a:lnTo>
                    <a:pt x="32" y="8"/>
                  </a:lnTo>
                  <a:lnTo>
                    <a:pt x="36" y="8"/>
                  </a:lnTo>
                  <a:lnTo>
                    <a:pt x="36" y="8"/>
                  </a:lnTo>
                  <a:lnTo>
                    <a:pt x="40" y="4"/>
                  </a:lnTo>
                  <a:lnTo>
                    <a:pt x="44" y="4"/>
                  </a:lnTo>
                  <a:lnTo>
                    <a:pt x="48" y="4"/>
                  </a:lnTo>
                  <a:lnTo>
                    <a:pt x="48" y="4"/>
                  </a:lnTo>
                  <a:lnTo>
                    <a:pt x="52" y="6"/>
                  </a:lnTo>
                  <a:lnTo>
                    <a:pt x="56" y="10"/>
                  </a:lnTo>
                  <a:lnTo>
                    <a:pt x="56" y="10"/>
                  </a:lnTo>
                  <a:lnTo>
                    <a:pt x="60" y="12"/>
                  </a:lnTo>
                  <a:lnTo>
                    <a:pt x="64" y="14"/>
                  </a:lnTo>
                  <a:lnTo>
                    <a:pt x="64" y="14"/>
                  </a:lnTo>
                  <a:lnTo>
                    <a:pt x="64" y="14"/>
                  </a:lnTo>
                  <a:lnTo>
                    <a:pt x="64" y="16"/>
                  </a:lnTo>
                  <a:lnTo>
                    <a:pt x="64" y="16"/>
                  </a:lnTo>
                  <a:lnTo>
                    <a:pt x="66" y="16"/>
                  </a:lnTo>
                  <a:lnTo>
                    <a:pt x="66" y="16"/>
                  </a:lnTo>
                  <a:lnTo>
                    <a:pt x="74" y="14"/>
                  </a:lnTo>
                  <a:lnTo>
                    <a:pt x="78" y="14"/>
                  </a:lnTo>
                  <a:lnTo>
                    <a:pt x="82" y="14"/>
                  </a:lnTo>
                  <a:lnTo>
                    <a:pt x="82" y="14"/>
                  </a:lnTo>
                  <a:lnTo>
                    <a:pt x="84" y="18"/>
                  </a:lnTo>
                  <a:lnTo>
                    <a:pt x="86" y="22"/>
                  </a:lnTo>
                  <a:lnTo>
                    <a:pt x="88" y="26"/>
                  </a:lnTo>
                  <a:lnTo>
                    <a:pt x="92" y="28"/>
                  </a:lnTo>
                  <a:lnTo>
                    <a:pt x="92" y="28"/>
                  </a:lnTo>
                  <a:lnTo>
                    <a:pt x="106" y="28"/>
                  </a:lnTo>
                  <a:lnTo>
                    <a:pt x="118" y="30"/>
                  </a:lnTo>
                  <a:lnTo>
                    <a:pt x="130" y="36"/>
                  </a:lnTo>
                  <a:lnTo>
                    <a:pt x="130" y="36"/>
                  </a:lnTo>
                  <a:lnTo>
                    <a:pt x="142" y="38"/>
                  </a:lnTo>
                  <a:lnTo>
                    <a:pt x="144" y="36"/>
                  </a:lnTo>
                  <a:lnTo>
                    <a:pt x="144" y="34"/>
                  </a:lnTo>
                  <a:lnTo>
                    <a:pt x="144" y="34"/>
                  </a:lnTo>
                  <a:lnTo>
                    <a:pt x="142" y="30"/>
                  </a:lnTo>
                  <a:lnTo>
                    <a:pt x="142" y="24"/>
                  </a:lnTo>
                  <a:lnTo>
                    <a:pt x="142" y="24"/>
                  </a:lnTo>
                  <a:lnTo>
                    <a:pt x="144" y="22"/>
                  </a:lnTo>
                  <a:lnTo>
                    <a:pt x="146" y="22"/>
                  </a:lnTo>
                  <a:lnTo>
                    <a:pt x="150" y="22"/>
                  </a:lnTo>
                  <a:lnTo>
                    <a:pt x="160" y="24"/>
                  </a:lnTo>
                  <a:lnTo>
                    <a:pt x="160" y="24"/>
                  </a:lnTo>
                  <a:lnTo>
                    <a:pt x="160" y="24"/>
                  </a:lnTo>
                  <a:lnTo>
                    <a:pt x="162" y="26"/>
                  </a:lnTo>
                  <a:lnTo>
                    <a:pt x="162" y="30"/>
                  </a:lnTo>
                  <a:lnTo>
                    <a:pt x="164" y="30"/>
                  </a:lnTo>
                  <a:lnTo>
                    <a:pt x="164" y="30"/>
                  </a:lnTo>
                  <a:lnTo>
                    <a:pt x="170" y="34"/>
                  </a:lnTo>
                  <a:lnTo>
                    <a:pt x="174" y="36"/>
                  </a:lnTo>
                  <a:lnTo>
                    <a:pt x="176" y="36"/>
                  </a:lnTo>
                  <a:lnTo>
                    <a:pt x="176" y="36"/>
                  </a:lnTo>
                  <a:lnTo>
                    <a:pt x="182" y="34"/>
                  </a:lnTo>
                  <a:lnTo>
                    <a:pt x="186" y="36"/>
                  </a:lnTo>
                  <a:lnTo>
                    <a:pt x="186" y="36"/>
                  </a:lnTo>
                  <a:lnTo>
                    <a:pt x="194" y="40"/>
                  </a:lnTo>
                  <a:lnTo>
                    <a:pt x="198" y="44"/>
                  </a:lnTo>
                  <a:lnTo>
                    <a:pt x="200" y="46"/>
                  </a:lnTo>
                  <a:lnTo>
                    <a:pt x="200" y="46"/>
                  </a:lnTo>
                  <a:lnTo>
                    <a:pt x="198" y="52"/>
                  </a:lnTo>
                  <a:lnTo>
                    <a:pt x="196" y="56"/>
                  </a:lnTo>
                  <a:lnTo>
                    <a:pt x="196" y="56"/>
                  </a:lnTo>
                  <a:lnTo>
                    <a:pt x="192" y="58"/>
                  </a:lnTo>
                  <a:lnTo>
                    <a:pt x="194" y="62"/>
                  </a:lnTo>
                  <a:lnTo>
                    <a:pt x="194" y="62"/>
                  </a:lnTo>
                  <a:lnTo>
                    <a:pt x="196" y="66"/>
                  </a:lnTo>
                  <a:lnTo>
                    <a:pt x="200" y="68"/>
                  </a:lnTo>
                  <a:lnTo>
                    <a:pt x="204" y="72"/>
                  </a:lnTo>
                  <a:lnTo>
                    <a:pt x="208" y="76"/>
                  </a:lnTo>
                  <a:lnTo>
                    <a:pt x="208" y="76"/>
                  </a:lnTo>
                  <a:lnTo>
                    <a:pt x="208" y="76"/>
                  </a:lnTo>
                  <a:lnTo>
                    <a:pt x="210" y="76"/>
                  </a:lnTo>
                  <a:lnTo>
                    <a:pt x="212" y="72"/>
                  </a:lnTo>
                  <a:lnTo>
                    <a:pt x="212" y="72"/>
                  </a:lnTo>
                  <a:lnTo>
                    <a:pt x="210" y="66"/>
                  </a:lnTo>
                  <a:lnTo>
                    <a:pt x="210" y="64"/>
                  </a:lnTo>
                  <a:lnTo>
                    <a:pt x="214" y="64"/>
                  </a:lnTo>
                  <a:lnTo>
                    <a:pt x="214" y="64"/>
                  </a:lnTo>
                  <a:lnTo>
                    <a:pt x="218" y="64"/>
                  </a:lnTo>
                  <a:lnTo>
                    <a:pt x="220" y="66"/>
                  </a:lnTo>
                  <a:lnTo>
                    <a:pt x="222" y="66"/>
                  </a:lnTo>
                  <a:lnTo>
                    <a:pt x="224" y="68"/>
                  </a:lnTo>
                  <a:lnTo>
                    <a:pt x="224" y="68"/>
                  </a:lnTo>
                  <a:lnTo>
                    <a:pt x="228" y="68"/>
                  </a:lnTo>
                  <a:lnTo>
                    <a:pt x="234" y="68"/>
                  </a:lnTo>
                  <a:lnTo>
                    <a:pt x="236" y="70"/>
                  </a:lnTo>
                  <a:lnTo>
                    <a:pt x="238" y="72"/>
                  </a:lnTo>
                  <a:lnTo>
                    <a:pt x="238" y="76"/>
                  </a:lnTo>
                  <a:lnTo>
                    <a:pt x="236" y="80"/>
                  </a:lnTo>
                  <a:lnTo>
                    <a:pt x="236" y="80"/>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98" name="Freeform 400">
              <a:extLst>
                <a:ext uri="{FF2B5EF4-FFF2-40B4-BE49-F238E27FC236}">
                  <a16:creationId xmlns:a16="http://schemas.microsoft.com/office/drawing/2014/main" id="{D0336D52-379C-4CEA-84EC-3A986C8D80C8}"/>
                </a:ext>
              </a:extLst>
            </p:cNvPr>
            <p:cNvSpPr>
              <a:spLocks/>
            </p:cNvSpPr>
            <p:nvPr/>
          </p:nvSpPr>
          <p:spPr bwMode="auto">
            <a:xfrm>
              <a:off x="7245489" y="3921311"/>
              <a:ext cx="27110" cy="30318"/>
            </a:xfrm>
            <a:custGeom>
              <a:avLst/>
              <a:gdLst>
                <a:gd name="T0" fmla="*/ 2 w 18"/>
                <a:gd name="T1" fmla="*/ 8 h 22"/>
                <a:gd name="T2" fmla="*/ 2 w 18"/>
                <a:gd name="T3" fmla="*/ 8 h 22"/>
                <a:gd name="T4" fmla="*/ 12 w 18"/>
                <a:gd name="T5" fmla="*/ 14 h 22"/>
                <a:gd name="T6" fmla="*/ 12 w 18"/>
                <a:gd name="T7" fmla="*/ 14 h 22"/>
                <a:gd name="T8" fmla="*/ 16 w 18"/>
                <a:gd name="T9" fmla="*/ 20 h 22"/>
                <a:gd name="T10" fmla="*/ 18 w 18"/>
                <a:gd name="T11" fmla="*/ 22 h 22"/>
                <a:gd name="T12" fmla="*/ 18 w 18"/>
                <a:gd name="T13" fmla="*/ 20 h 22"/>
                <a:gd name="T14" fmla="*/ 18 w 18"/>
                <a:gd name="T15" fmla="*/ 20 h 22"/>
                <a:gd name="T16" fmla="*/ 18 w 18"/>
                <a:gd name="T17" fmla="*/ 12 h 22"/>
                <a:gd name="T18" fmla="*/ 16 w 18"/>
                <a:gd name="T19" fmla="*/ 10 h 22"/>
                <a:gd name="T20" fmla="*/ 16 w 18"/>
                <a:gd name="T21" fmla="*/ 8 h 22"/>
                <a:gd name="T22" fmla="*/ 16 w 18"/>
                <a:gd name="T23" fmla="*/ 8 h 22"/>
                <a:gd name="T24" fmla="*/ 10 w 18"/>
                <a:gd name="T25" fmla="*/ 2 h 22"/>
                <a:gd name="T26" fmla="*/ 8 w 18"/>
                <a:gd name="T27" fmla="*/ 0 h 22"/>
                <a:gd name="T28" fmla="*/ 6 w 18"/>
                <a:gd name="T29" fmla="*/ 0 h 22"/>
                <a:gd name="T30" fmla="*/ 6 w 18"/>
                <a:gd name="T31" fmla="*/ 0 h 22"/>
                <a:gd name="T32" fmla="*/ 2 w 18"/>
                <a:gd name="T33" fmla="*/ 2 h 22"/>
                <a:gd name="T34" fmla="*/ 0 w 18"/>
                <a:gd name="T35" fmla="*/ 4 h 22"/>
                <a:gd name="T36" fmla="*/ 2 w 18"/>
                <a:gd name="T37" fmla="*/ 8 h 22"/>
                <a:gd name="T38" fmla="*/ 2 w 18"/>
                <a:gd name="T39" fmla="*/ 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2">
                  <a:moveTo>
                    <a:pt x="2" y="8"/>
                  </a:moveTo>
                  <a:lnTo>
                    <a:pt x="2" y="8"/>
                  </a:lnTo>
                  <a:lnTo>
                    <a:pt x="12" y="14"/>
                  </a:lnTo>
                  <a:lnTo>
                    <a:pt x="12" y="14"/>
                  </a:lnTo>
                  <a:lnTo>
                    <a:pt x="16" y="20"/>
                  </a:lnTo>
                  <a:lnTo>
                    <a:pt x="18" y="22"/>
                  </a:lnTo>
                  <a:lnTo>
                    <a:pt x="18" y="20"/>
                  </a:lnTo>
                  <a:lnTo>
                    <a:pt x="18" y="20"/>
                  </a:lnTo>
                  <a:lnTo>
                    <a:pt x="18" y="12"/>
                  </a:lnTo>
                  <a:lnTo>
                    <a:pt x="16" y="10"/>
                  </a:lnTo>
                  <a:lnTo>
                    <a:pt x="16" y="8"/>
                  </a:lnTo>
                  <a:lnTo>
                    <a:pt x="16" y="8"/>
                  </a:lnTo>
                  <a:lnTo>
                    <a:pt x="10" y="2"/>
                  </a:lnTo>
                  <a:lnTo>
                    <a:pt x="8" y="0"/>
                  </a:lnTo>
                  <a:lnTo>
                    <a:pt x="6" y="0"/>
                  </a:lnTo>
                  <a:lnTo>
                    <a:pt x="6" y="0"/>
                  </a:lnTo>
                  <a:lnTo>
                    <a:pt x="2" y="2"/>
                  </a:lnTo>
                  <a:lnTo>
                    <a:pt x="0" y="4"/>
                  </a:lnTo>
                  <a:lnTo>
                    <a:pt x="2" y="8"/>
                  </a:lnTo>
                  <a:lnTo>
                    <a:pt x="2" y="8"/>
                  </a:lnTo>
                  <a:close/>
                </a:path>
              </a:pathLst>
            </a:custGeom>
            <a:solidFill>
              <a:srgbClr val="22226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199" name="Freeform 401">
              <a:extLst>
                <a:ext uri="{FF2B5EF4-FFF2-40B4-BE49-F238E27FC236}">
                  <a16:creationId xmlns:a16="http://schemas.microsoft.com/office/drawing/2014/main" id="{D06E34F4-3D74-4743-B14B-977AB5E16138}"/>
                </a:ext>
              </a:extLst>
            </p:cNvPr>
            <p:cNvSpPr>
              <a:spLocks/>
            </p:cNvSpPr>
            <p:nvPr/>
          </p:nvSpPr>
          <p:spPr bwMode="auto">
            <a:xfrm>
              <a:off x="7272599" y="3973679"/>
              <a:ext cx="66269" cy="66148"/>
            </a:xfrm>
            <a:custGeom>
              <a:avLst/>
              <a:gdLst>
                <a:gd name="T0" fmla="*/ 10 w 44"/>
                <a:gd name="T1" fmla="*/ 6 h 48"/>
                <a:gd name="T2" fmla="*/ 10 w 44"/>
                <a:gd name="T3" fmla="*/ 6 h 48"/>
                <a:gd name="T4" fmla="*/ 14 w 44"/>
                <a:gd name="T5" fmla="*/ 2 h 48"/>
                <a:gd name="T6" fmla="*/ 18 w 44"/>
                <a:gd name="T7" fmla="*/ 0 h 48"/>
                <a:gd name="T8" fmla="*/ 20 w 44"/>
                <a:gd name="T9" fmla="*/ 0 h 48"/>
                <a:gd name="T10" fmla="*/ 22 w 44"/>
                <a:gd name="T11" fmla="*/ 2 h 48"/>
                <a:gd name="T12" fmla="*/ 22 w 44"/>
                <a:gd name="T13" fmla="*/ 2 h 48"/>
                <a:gd name="T14" fmla="*/ 32 w 44"/>
                <a:gd name="T15" fmla="*/ 8 h 48"/>
                <a:gd name="T16" fmla="*/ 34 w 44"/>
                <a:gd name="T17" fmla="*/ 10 h 48"/>
                <a:gd name="T18" fmla="*/ 36 w 44"/>
                <a:gd name="T19" fmla="*/ 14 h 48"/>
                <a:gd name="T20" fmla="*/ 36 w 44"/>
                <a:gd name="T21" fmla="*/ 14 h 48"/>
                <a:gd name="T22" fmla="*/ 34 w 44"/>
                <a:gd name="T23" fmla="*/ 22 h 48"/>
                <a:gd name="T24" fmla="*/ 36 w 44"/>
                <a:gd name="T25" fmla="*/ 26 h 48"/>
                <a:gd name="T26" fmla="*/ 38 w 44"/>
                <a:gd name="T27" fmla="*/ 30 h 48"/>
                <a:gd name="T28" fmla="*/ 38 w 44"/>
                <a:gd name="T29" fmla="*/ 30 h 48"/>
                <a:gd name="T30" fmla="*/ 42 w 44"/>
                <a:gd name="T31" fmla="*/ 34 h 48"/>
                <a:gd name="T32" fmla="*/ 44 w 44"/>
                <a:gd name="T33" fmla="*/ 36 h 48"/>
                <a:gd name="T34" fmla="*/ 44 w 44"/>
                <a:gd name="T35" fmla="*/ 40 h 48"/>
                <a:gd name="T36" fmla="*/ 44 w 44"/>
                <a:gd name="T37" fmla="*/ 40 h 48"/>
                <a:gd name="T38" fmla="*/ 42 w 44"/>
                <a:gd name="T39" fmla="*/ 44 h 48"/>
                <a:gd name="T40" fmla="*/ 40 w 44"/>
                <a:gd name="T41" fmla="*/ 46 h 48"/>
                <a:gd name="T42" fmla="*/ 36 w 44"/>
                <a:gd name="T43" fmla="*/ 48 h 48"/>
                <a:gd name="T44" fmla="*/ 32 w 44"/>
                <a:gd name="T45" fmla="*/ 46 h 48"/>
                <a:gd name="T46" fmla="*/ 32 w 44"/>
                <a:gd name="T47" fmla="*/ 46 h 48"/>
                <a:gd name="T48" fmla="*/ 24 w 44"/>
                <a:gd name="T49" fmla="*/ 44 h 48"/>
                <a:gd name="T50" fmla="*/ 22 w 44"/>
                <a:gd name="T51" fmla="*/ 42 h 48"/>
                <a:gd name="T52" fmla="*/ 22 w 44"/>
                <a:gd name="T53" fmla="*/ 38 h 48"/>
                <a:gd name="T54" fmla="*/ 22 w 44"/>
                <a:gd name="T55" fmla="*/ 38 h 48"/>
                <a:gd name="T56" fmla="*/ 20 w 44"/>
                <a:gd name="T57" fmla="*/ 30 h 48"/>
                <a:gd name="T58" fmla="*/ 18 w 44"/>
                <a:gd name="T59" fmla="*/ 24 h 48"/>
                <a:gd name="T60" fmla="*/ 18 w 44"/>
                <a:gd name="T61" fmla="*/ 24 h 48"/>
                <a:gd name="T62" fmla="*/ 14 w 44"/>
                <a:gd name="T63" fmla="*/ 18 h 48"/>
                <a:gd name="T64" fmla="*/ 12 w 44"/>
                <a:gd name="T65" fmla="*/ 18 h 48"/>
                <a:gd name="T66" fmla="*/ 12 w 44"/>
                <a:gd name="T67" fmla="*/ 20 h 48"/>
                <a:gd name="T68" fmla="*/ 12 w 44"/>
                <a:gd name="T69" fmla="*/ 20 h 48"/>
                <a:gd name="T70" fmla="*/ 8 w 44"/>
                <a:gd name="T71" fmla="*/ 20 h 48"/>
                <a:gd name="T72" fmla="*/ 6 w 44"/>
                <a:gd name="T73" fmla="*/ 20 h 48"/>
                <a:gd name="T74" fmla="*/ 2 w 44"/>
                <a:gd name="T75" fmla="*/ 18 h 48"/>
                <a:gd name="T76" fmla="*/ 2 w 44"/>
                <a:gd name="T77" fmla="*/ 18 h 48"/>
                <a:gd name="T78" fmla="*/ 0 w 44"/>
                <a:gd name="T79" fmla="*/ 14 h 48"/>
                <a:gd name="T80" fmla="*/ 0 w 44"/>
                <a:gd name="T81" fmla="*/ 10 h 48"/>
                <a:gd name="T82" fmla="*/ 2 w 44"/>
                <a:gd name="T83" fmla="*/ 10 h 48"/>
                <a:gd name="T84" fmla="*/ 2 w 44"/>
                <a:gd name="T85" fmla="*/ 10 h 48"/>
                <a:gd name="T86" fmla="*/ 6 w 44"/>
                <a:gd name="T87" fmla="*/ 8 h 48"/>
                <a:gd name="T88" fmla="*/ 10 w 44"/>
                <a:gd name="T89" fmla="*/ 6 h 48"/>
                <a:gd name="T90" fmla="*/ 10 w 44"/>
                <a:gd name="T91" fmla="*/ 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4" h="48">
                  <a:moveTo>
                    <a:pt x="10" y="6"/>
                  </a:moveTo>
                  <a:lnTo>
                    <a:pt x="10" y="6"/>
                  </a:lnTo>
                  <a:lnTo>
                    <a:pt x="14" y="2"/>
                  </a:lnTo>
                  <a:lnTo>
                    <a:pt x="18" y="0"/>
                  </a:lnTo>
                  <a:lnTo>
                    <a:pt x="20" y="0"/>
                  </a:lnTo>
                  <a:lnTo>
                    <a:pt x="22" y="2"/>
                  </a:lnTo>
                  <a:lnTo>
                    <a:pt x="22" y="2"/>
                  </a:lnTo>
                  <a:lnTo>
                    <a:pt x="32" y="8"/>
                  </a:lnTo>
                  <a:lnTo>
                    <a:pt x="34" y="10"/>
                  </a:lnTo>
                  <a:lnTo>
                    <a:pt x="36" y="14"/>
                  </a:lnTo>
                  <a:lnTo>
                    <a:pt x="36" y="14"/>
                  </a:lnTo>
                  <a:lnTo>
                    <a:pt x="34" y="22"/>
                  </a:lnTo>
                  <a:lnTo>
                    <a:pt x="36" y="26"/>
                  </a:lnTo>
                  <a:lnTo>
                    <a:pt x="38" y="30"/>
                  </a:lnTo>
                  <a:lnTo>
                    <a:pt x="38" y="30"/>
                  </a:lnTo>
                  <a:lnTo>
                    <a:pt x="42" y="34"/>
                  </a:lnTo>
                  <a:lnTo>
                    <a:pt x="44" y="36"/>
                  </a:lnTo>
                  <a:lnTo>
                    <a:pt x="44" y="40"/>
                  </a:lnTo>
                  <a:lnTo>
                    <a:pt x="44" y="40"/>
                  </a:lnTo>
                  <a:lnTo>
                    <a:pt x="42" y="44"/>
                  </a:lnTo>
                  <a:lnTo>
                    <a:pt x="40" y="46"/>
                  </a:lnTo>
                  <a:lnTo>
                    <a:pt x="36" y="48"/>
                  </a:lnTo>
                  <a:lnTo>
                    <a:pt x="32" y="46"/>
                  </a:lnTo>
                  <a:lnTo>
                    <a:pt x="32" y="46"/>
                  </a:lnTo>
                  <a:lnTo>
                    <a:pt x="24" y="44"/>
                  </a:lnTo>
                  <a:lnTo>
                    <a:pt x="22" y="42"/>
                  </a:lnTo>
                  <a:lnTo>
                    <a:pt x="22" y="38"/>
                  </a:lnTo>
                  <a:lnTo>
                    <a:pt x="22" y="38"/>
                  </a:lnTo>
                  <a:lnTo>
                    <a:pt x="20" y="30"/>
                  </a:lnTo>
                  <a:lnTo>
                    <a:pt x="18" y="24"/>
                  </a:lnTo>
                  <a:lnTo>
                    <a:pt x="18" y="24"/>
                  </a:lnTo>
                  <a:lnTo>
                    <a:pt x="14" y="18"/>
                  </a:lnTo>
                  <a:lnTo>
                    <a:pt x="12" y="18"/>
                  </a:lnTo>
                  <a:lnTo>
                    <a:pt x="12" y="20"/>
                  </a:lnTo>
                  <a:lnTo>
                    <a:pt x="12" y="20"/>
                  </a:lnTo>
                  <a:lnTo>
                    <a:pt x="8" y="20"/>
                  </a:lnTo>
                  <a:lnTo>
                    <a:pt x="6" y="20"/>
                  </a:lnTo>
                  <a:lnTo>
                    <a:pt x="2" y="18"/>
                  </a:lnTo>
                  <a:lnTo>
                    <a:pt x="2" y="18"/>
                  </a:lnTo>
                  <a:lnTo>
                    <a:pt x="0" y="14"/>
                  </a:lnTo>
                  <a:lnTo>
                    <a:pt x="0" y="10"/>
                  </a:lnTo>
                  <a:lnTo>
                    <a:pt x="2" y="10"/>
                  </a:lnTo>
                  <a:lnTo>
                    <a:pt x="2" y="10"/>
                  </a:lnTo>
                  <a:lnTo>
                    <a:pt x="6" y="8"/>
                  </a:lnTo>
                  <a:lnTo>
                    <a:pt x="10" y="6"/>
                  </a:lnTo>
                  <a:lnTo>
                    <a:pt x="10" y="6"/>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200" name="Freeform 402">
              <a:extLst>
                <a:ext uri="{FF2B5EF4-FFF2-40B4-BE49-F238E27FC236}">
                  <a16:creationId xmlns:a16="http://schemas.microsoft.com/office/drawing/2014/main" id="{EE73BEE8-81A5-4FE0-8FCA-AAB7102A1EA6}"/>
                </a:ext>
              </a:extLst>
            </p:cNvPr>
            <p:cNvSpPr>
              <a:spLocks/>
            </p:cNvSpPr>
            <p:nvPr/>
          </p:nvSpPr>
          <p:spPr bwMode="auto">
            <a:xfrm>
              <a:off x="7356941" y="4017777"/>
              <a:ext cx="36146" cy="33074"/>
            </a:xfrm>
            <a:custGeom>
              <a:avLst/>
              <a:gdLst>
                <a:gd name="T0" fmla="*/ 6 w 24"/>
                <a:gd name="T1" fmla="*/ 6 h 24"/>
                <a:gd name="T2" fmla="*/ 6 w 24"/>
                <a:gd name="T3" fmla="*/ 6 h 24"/>
                <a:gd name="T4" fmla="*/ 2 w 24"/>
                <a:gd name="T5" fmla="*/ 8 h 24"/>
                <a:gd name="T6" fmla="*/ 0 w 24"/>
                <a:gd name="T7" fmla="*/ 12 h 24"/>
                <a:gd name="T8" fmla="*/ 2 w 24"/>
                <a:gd name="T9" fmla="*/ 18 h 24"/>
                <a:gd name="T10" fmla="*/ 2 w 24"/>
                <a:gd name="T11" fmla="*/ 18 h 24"/>
                <a:gd name="T12" fmla="*/ 8 w 24"/>
                <a:gd name="T13" fmla="*/ 24 h 24"/>
                <a:gd name="T14" fmla="*/ 10 w 24"/>
                <a:gd name="T15" fmla="*/ 24 h 24"/>
                <a:gd name="T16" fmla="*/ 10 w 24"/>
                <a:gd name="T17" fmla="*/ 22 h 24"/>
                <a:gd name="T18" fmla="*/ 10 w 24"/>
                <a:gd name="T19" fmla="*/ 22 h 24"/>
                <a:gd name="T20" fmla="*/ 14 w 24"/>
                <a:gd name="T21" fmla="*/ 18 h 24"/>
                <a:gd name="T22" fmla="*/ 16 w 24"/>
                <a:gd name="T23" fmla="*/ 16 h 24"/>
                <a:gd name="T24" fmla="*/ 18 w 24"/>
                <a:gd name="T25" fmla="*/ 18 h 24"/>
                <a:gd name="T26" fmla="*/ 18 w 24"/>
                <a:gd name="T27" fmla="*/ 18 h 24"/>
                <a:gd name="T28" fmla="*/ 20 w 24"/>
                <a:gd name="T29" fmla="*/ 20 h 24"/>
                <a:gd name="T30" fmla="*/ 22 w 24"/>
                <a:gd name="T31" fmla="*/ 22 h 24"/>
                <a:gd name="T32" fmla="*/ 24 w 24"/>
                <a:gd name="T33" fmla="*/ 20 h 24"/>
                <a:gd name="T34" fmla="*/ 24 w 24"/>
                <a:gd name="T35" fmla="*/ 16 h 24"/>
                <a:gd name="T36" fmla="*/ 24 w 24"/>
                <a:gd name="T37" fmla="*/ 16 h 24"/>
                <a:gd name="T38" fmla="*/ 22 w 24"/>
                <a:gd name="T39" fmla="*/ 8 h 24"/>
                <a:gd name="T40" fmla="*/ 16 w 24"/>
                <a:gd name="T41" fmla="*/ 2 h 24"/>
                <a:gd name="T42" fmla="*/ 14 w 24"/>
                <a:gd name="T43" fmla="*/ 0 h 24"/>
                <a:gd name="T44" fmla="*/ 12 w 24"/>
                <a:gd name="T45" fmla="*/ 0 h 24"/>
                <a:gd name="T46" fmla="*/ 10 w 24"/>
                <a:gd name="T47" fmla="*/ 2 h 24"/>
                <a:gd name="T48" fmla="*/ 6 w 24"/>
                <a:gd name="T49" fmla="*/ 6 h 24"/>
                <a:gd name="T50" fmla="*/ 6 w 24"/>
                <a:gd name="T51"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 h="24">
                  <a:moveTo>
                    <a:pt x="6" y="6"/>
                  </a:moveTo>
                  <a:lnTo>
                    <a:pt x="6" y="6"/>
                  </a:lnTo>
                  <a:lnTo>
                    <a:pt x="2" y="8"/>
                  </a:lnTo>
                  <a:lnTo>
                    <a:pt x="0" y="12"/>
                  </a:lnTo>
                  <a:lnTo>
                    <a:pt x="2" y="18"/>
                  </a:lnTo>
                  <a:lnTo>
                    <a:pt x="2" y="18"/>
                  </a:lnTo>
                  <a:lnTo>
                    <a:pt x="8" y="24"/>
                  </a:lnTo>
                  <a:lnTo>
                    <a:pt x="10" y="24"/>
                  </a:lnTo>
                  <a:lnTo>
                    <a:pt x="10" y="22"/>
                  </a:lnTo>
                  <a:lnTo>
                    <a:pt x="10" y="22"/>
                  </a:lnTo>
                  <a:lnTo>
                    <a:pt x="14" y="18"/>
                  </a:lnTo>
                  <a:lnTo>
                    <a:pt x="16" y="16"/>
                  </a:lnTo>
                  <a:lnTo>
                    <a:pt x="18" y="18"/>
                  </a:lnTo>
                  <a:lnTo>
                    <a:pt x="18" y="18"/>
                  </a:lnTo>
                  <a:lnTo>
                    <a:pt x="20" y="20"/>
                  </a:lnTo>
                  <a:lnTo>
                    <a:pt x="22" y="22"/>
                  </a:lnTo>
                  <a:lnTo>
                    <a:pt x="24" y="20"/>
                  </a:lnTo>
                  <a:lnTo>
                    <a:pt x="24" y="16"/>
                  </a:lnTo>
                  <a:lnTo>
                    <a:pt x="24" y="16"/>
                  </a:lnTo>
                  <a:lnTo>
                    <a:pt x="22" y="8"/>
                  </a:lnTo>
                  <a:lnTo>
                    <a:pt x="16" y="2"/>
                  </a:lnTo>
                  <a:lnTo>
                    <a:pt x="14" y="0"/>
                  </a:lnTo>
                  <a:lnTo>
                    <a:pt x="12" y="0"/>
                  </a:lnTo>
                  <a:lnTo>
                    <a:pt x="10" y="2"/>
                  </a:lnTo>
                  <a:lnTo>
                    <a:pt x="6" y="6"/>
                  </a:lnTo>
                  <a:lnTo>
                    <a:pt x="6" y="6"/>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201" name="Freeform 403">
              <a:extLst>
                <a:ext uri="{FF2B5EF4-FFF2-40B4-BE49-F238E27FC236}">
                  <a16:creationId xmlns:a16="http://schemas.microsoft.com/office/drawing/2014/main" id="{CF04E751-FAB6-436A-910F-09540E312FAE}"/>
                </a:ext>
              </a:extLst>
            </p:cNvPr>
            <p:cNvSpPr>
              <a:spLocks/>
            </p:cNvSpPr>
            <p:nvPr/>
          </p:nvSpPr>
          <p:spPr bwMode="auto">
            <a:xfrm>
              <a:off x="6881011" y="3678768"/>
              <a:ext cx="424722" cy="498867"/>
            </a:xfrm>
            <a:custGeom>
              <a:avLst/>
              <a:gdLst>
                <a:gd name="T0" fmla="*/ 240 w 282"/>
                <a:gd name="T1" fmla="*/ 352 h 362"/>
                <a:gd name="T2" fmla="*/ 252 w 282"/>
                <a:gd name="T3" fmla="*/ 356 h 362"/>
                <a:gd name="T4" fmla="*/ 256 w 282"/>
                <a:gd name="T5" fmla="*/ 354 h 362"/>
                <a:gd name="T6" fmla="*/ 260 w 282"/>
                <a:gd name="T7" fmla="*/ 352 h 362"/>
                <a:gd name="T8" fmla="*/ 276 w 282"/>
                <a:gd name="T9" fmla="*/ 360 h 362"/>
                <a:gd name="T10" fmla="*/ 272 w 282"/>
                <a:gd name="T11" fmla="*/ 348 h 362"/>
                <a:gd name="T12" fmla="*/ 276 w 282"/>
                <a:gd name="T13" fmla="*/ 312 h 362"/>
                <a:gd name="T14" fmla="*/ 274 w 282"/>
                <a:gd name="T15" fmla="*/ 296 h 362"/>
                <a:gd name="T16" fmla="*/ 278 w 282"/>
                <a:gd name="T17" fmla="*/ 274 h 362"/>
                <a:gd name="T18" fmla="*/ 278 w 282"/>
                <a:gd name="T19" fmla="*/ 254 h 362"/>
                <a:gd name="T20" fmla="*/ 272 w 282"/>
                <a:gd name="T21" fmla="*/ 248 h 362"/>
                <a:gd name="T22" fmla="*/ 260 w 282"/>
                <a:gd name="T23" fmla="*/ 242 h 362"/>
                <a:gd name="T24" fmla="*/ 252 w 282"/>
                <a:gd name="T25" fmla="*/ 244 h 362"/>
                <a:gd name="T26" fmla="*/ 252 w 282"/>
                <a:gd name="T27" fmla="*/ 238 h 362"/>
                <a:gd name="T28" fmla="*/ 240 w 282"/>
                <a:gd name="T29" fmla="*/ 208 h 362"/>
                <a:gd name="T30" fmla="*/ 226 w 282"/>
                <a:gd name="T31" fmla="*/ 196 h 362"/>
                <a:gd name="T32" fmla="*/ 224 w 282"/>
                <a:gd name="T33" fmla="*/ 182 h 362"/>
                <a:gd name="T34" fmla="*/ 210 w 282"/>
                <a:gd name="T35" fmla="*/ 166 h 362"/>
                <a:gd name="T36" fmla="*/ 200 w 282"/>
                <a:gd name="T37" fmla="*/ 154 h 362"/>
                <a:gd name="T38" fmla="*/ 182 w 282"/>
                <a:gd name="T39" fmla="*/ 144 h 362"/>
                <a:gd name="T40" fmla="*/ 180 w 282"/>
                <a:gd name="T41" fmla="*/ 132 h 362"/>
                <a:gd name="T42" fmla="*/ 164 w 282"/>
                <a:gd name="T43" fmla="*/ 128 h 362"/>
                <a:gd name="T44" fmla="*/ 156 w 282"/>
                <a:gd name="T45" fmla="*/ 104 h 362"/>
                <a:gd name="T46" fmla="*/ 142 w 282"/>
                <a:gd name="T47" fmla="*/ 108 h 362"/>
                <a:gd name="T48" fmla="*/ 134 w 282"/>
                <a:gd name="T49" fmla="*/ 100 h 362"/>
                <a:gd name="T50" fmla="*/ 122 w 282"/>
                <a:gd name="T51" fmla="*/ 84 h 362"/>
                <a:gd name="T52" fmla="*/ 110 w 282"/>
                <a:gd name="T53" fmla="*/ 70 h 362"/>
                <a:gd name="T54" fmla="*/ 96 w 282"/>
                <a:gd name="T55" fmla="*/ 56 h 362"/>
                <a:gd name="T56" fmla="*/ 70 w 282"/>
                <a:gd name="T57" fmla="*/ 32 h 362"/>
                <a:gd name="T58" fmla="*/ 66 w 282"/>
                <a:gd name="T59" fmla="*/ 18 h 362"/>
                <a:gd name="T60" fmla="*/ 42 w 282"/>
                <a:gd name="T61" fmla="*/ 6 h 362"/>
                <a:gd name="T62" fmla="*/ 24 w 282"/>
                <a:gd name="T63" fmla="*/ 10 h 362"/>
                <a:gd name="T64" fmla="*/ 8 w 282"/>
                <a:gd name="T65" fmla="*/ 0 h 362"/>
                <a:gd name="T66" fmla="*/ 0 w 282"/>
                <a:gd name="T67" fmla="*/ 16 h 362"/>
                <a:gd name="T68" fmla="*/ 18 w 282"/>
                <a:gd name="T69" fmla="*/ 38 h 362"/>
                <a:gd name="T70" fmla="*/ 30 w 282"/>
                <a:gd name="T71" fmla="*/ 48 h 362"/>
                <a:gd name="T72" fmla="*/ 38 w 282"/>
                <a:gd name="T73" fmla="*/ 56 h 362"/>
                <a:gd name="T74" fmla="*/ 46 w 282"/>
                <a:gd name="T75" fmla="*/ 80 h 362"/>
                <a:gd name="T76" fmla="*/ 60 w 282"/>
                <a:gd name="T77" fmla="*/ 90 h 362"/>
                <a:gd name="T78" fmla="*/ 82 w 282"/>
                <a:gd name="T79" fmla="*/ 114 h 362"/>
                <a:gd name="T80" fmla="*/ 100 w 282"/>
                <a:gd name="T81" fmla="*/ 130 h 362"/>
                <a:gd name="T82" fmla="*/ 110 w 282"/>
                <a:gd name="T83" fmla="*/ 164 h 362"/>
                <a:gd name="T84" fmla="*/ 124 w 282"/>
                <a:gd name="T85" fmla="*/ 178 h 362"/>
                <a:gd name="T86" fmla="*/ 136 w 282"/>
                <a:gd name="T87" fmla="*/ 198 h 362"/>
                <a:gd name="T88" fmla="*/ 140 w 282"/>
                <a:gd name="T89" fmla="*/ 210 h 362"/>
                <a:gd name="T90" fmla="*/ 144 w 282"/>
                <a:gd name="T91" fmla="*/ 226 h 362"/>
                <a:gd name="T92" fmla="*/ 150 w 282"/>
                <a:gd name="T93" fmla="*/ 234 h 362"/>
                <a:gd name="T94" fmla="*/ 166 w 282"/>
                <a:gd name="T95" fmla="*/ 260 h 362"/>
                <a:gd name="T96" fmla="*/ 182 w 282"/>
                <a:gd name="T97" fmla="*/ 282 h 362"/>
                <a:gd name="T98" fmla="*/ 190 w 282"/>
                <a:gd name="T99" fmla="*/ 304 h 362"/>
                <a:gd name="T100" fmla="*/ 216 w 282"/>
                <a:gd name="T101" fmla="*/ 322 h 362"/>
                <a:gd name="T102" fmla="*/ 226 w 282"/>
                <a:gd name="T103" fmla="*/ 336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2" h="362">
                  <a:moveTo>
                    <a:pt x="226" y="336"/>
                  </a:moveTo>
                  <a:lnTo>
                    <a:pt x="226" y="336"/>
                  </a:lnTo>
                  <a:lnTo>
                    <a:pt x="238" y="352"/>
                  </a:lnTo>
                  <a:lnTo>
                    <a:pt x="238" y="352"/>
                  </a:lnTo>
                  <a:lnTo>
                    <a:pt x="240" y="352"/>
                  </a:lnTo>
                  <a:lnTo>
                    <a:pt x="242" y="352"/>
                  </a:lnTo>
                  <a:lnTo>
                    <a:pt x="244" y="352"/>
                  </a:lnTo>
                  <a:lnTo>
                    <a:pt x="248" y="352"/>
                  </a:lnTo>
                  <a:lnTo>
                    <a:pt x="248" y="352"/>
                  </a:lnTo>
                  <a:lnTo>
                    <a:pt x="252" y="356"/>
                  </a:lnTo>
                  <a:lnTo>
                    <a:pt x="254" y="358"/>
                  </a:lnTo>
                  <a:lnTo>
                    <a:pt x="256" y="358"/>
                  </a:lnTo>
                  <a:lnTo>
                    <a:pt x="256" y="358"/>
                  </a:lnTo>
                  <a:lnTo>
                    <a:pt x="258" y="356"/>
                  </a:lnTo>
                  <a:lnTo>
                    <a:pt x="256" y="354"/>
                  </a:lnTo>
                  <a:lnTo>
                    <a:pt x="256" y="354"/>
                  </a:lnTo>
                  <a:lnTo>
                    <a:pt x="256" y="350"/>
                  </a:lnTo>
                  <a:lnTo>
                    <a:pt x="256" y="350"/>
                  </a:lnTo>
                  <a:lnTo>
                    <a:pt x="260" y="352"/>
                  </a:lnTo>
                  <a:lnTo>
                    <a:pt x="260" y="352"/>
                  </a:lnTo>
                  <a:lnTo>
                    <a:pt x="266" y="360"/>
                  </a:lnTo>
                  <a:lnTo>
                    <a:pt x="270" y="362"/>
                  </a:lnTo>
                  <a:lnTo>
                    <a:pt x="272" y="362"/>
                  </a:lnTo>
                  <a:lnTo>
                    <a:pt x="272" y="362"/>
                  </a:lnTo>
                  <a:lnTo>
                    <a:pt x="276" y="360"/>
                  </a:lnTo>
                  <a:lnTo>
                    <a:pt x="278" y="358"/>
                  </a:lnTo>
                  <a:lnTo>
                    <a:pt x="278" y="356"/>
                  </a:lnTo>
                  <a:lnTo>
                    <a:pt x="278" y="356"/>
                  </a:lnTo>
                  <a:lnTo>
                    <a:pt x="274" y="352"/>
                  </a:lnTo>
                  <a:lnTo>
                    <a:pt x="272" y="348"/>
                  </a:lnTo>
                  <a:lnTo>
                    <a:pt x="272" y="348"/>
                  </a:lnTo>
                  <a:lnTo>
                    <a:pt x="274" y="332"/>
                  </a:lnTo>
                  <a:lnTo>
                    <a:pt x="274" y="332"/>
                  </a:lnTo>
                  <a:lnTo>
                    <a:pt x="276" y="318"/>
                  </a:lnTo>
                  <a:lnTo>
                    <a:pt x="276" y="312"/>
                  </a:lnTo>
                  <a:lnTo>
                    <a:pt x="274" y="306"/>
                  </a:lnTo>
                  <a:lnTo>
                    <a:pt x="274" y="306"/>
                  </a:lnTo>
                  <a:lnTo>
                    <a:pt x="274" y="300"/>
                  </a:lnTo>
                  <a:lnTo>
                    <a:pt x="274" y="296"/>
                  </a:lnTo>
                  <a:lnTo>
                    <a:pt x="274" y="296"/>
                  </a:lnTo>
                  <a:lnTo>
                    <a:pt x="276" y="290"/>
                  </a:lnTo>
                  <a:lnTo>
                    <a:pt x="280" y="284"/>
                  </a:lnTo>
                  <a:lnTo>
                    <a:pt x="280" y="284"/>
                  </a:lnTo>
                  <a:lnTo>
                    <a:pt x="278" y="280"/>
                  </a:lnTo>
                  <a:lnTo>
                    <a:pt x="278" y="274"/>
                  </a:lnTo>
                  <a:lnTo>
                    <a:pt x="278" y="274"/>
                  </a:lnTo>
                  <a:lnTo>
                    <a:pt x="282" y="262"/>
                  </a:lnTo>
                  <a:lnTo>
                    <a:pt x="282" y="262"/>
                  </a:lnTo>
                  <a:lnTo>
                    <a:pt x="282" y="258"/>
                  </a:lnTo>
                  <a:lnTo>
                    <a:pt x="278" y="254"/>
                  </a:lnTo>
                  <a:lnTo>
                    <a:pt x="278" y="254"/>
                  </a:lnTo>
                  <a:lnTo>
                    <a:pt x="274" y="252"/>
                  </a:lnTo>
                  <a:lnTo>
                    <a:pt x="272" y="250"/>
                  </a:lnTo>
                  <a:lnTo>
                    <a:pt x="272" y="248"/>
                  </a:lnTo>
                  <a:lnTo>
                    <a:pt x="272" y="248"/>
                  </a:lnTo>
                  <a:lnTo>
                    <a:pt x="270" y="246"/>
                  </a:lnTo>
                  <a:lnTo>
                    <a:pt x="268" y="244"/>
                  </a:lnTo>
                  <a:lnTo>
                    <a:pt x="264" y="244"/>
                  </a:lnTo>
                  <a:lnTo>
                    <a:pt x="264" y="244"/>
                  </a:lnTo>
                  <a:lnTo>
                    <a:pt x="260" y="242"/>
                  </a:lnTo>
                  <a:lnTo>
                    <a:pt x="258" y="240"/>
                  </a:lnTo>
                  <a:lnTo>
                    <a:pt x="256" y="242"/>
                  </a:lnTo>
                  <a:lnTo>
                    <a:pt x="256" y="242"/>
                  </a:lnTo>
                  <a:lnTo>
                    <a:pt x="254" y="248"/>
                  </a:lnTo>
                  <a:lnTo>
                    <a:pt x="252" y="244"/>
                  </a:lnTo>
                  <a:lnTo>
                    <a:pt x="252" y="244"/>
                  </a:lnTo>
                  <a:lnTo>
                    <a:pt x="250" y="240"/>
                  </a:lnTo>
                  <a:lnTo>
                    <a:pt x="250" y="240"/>
                  </a:lnTo>
                  <a:lnTo>
                    <a:pt x="252" y="238"/>
                  </a:lnTo>
                  <a:lnTo>
                    <a:pt x="252" y="238"/>
                  </a:lnTo>
                  <a:lnTo>
                    <a:pt x="254" y="232"/>
                  </a:lnTo>
                  <a:lnTo>
                    <a:pt x="252" y="228"/>
                  </a:lnTo>
                  <a:lnTo>
                    <a:pt x="252" y="228"/>
                  </a:lnTo>
                  <a:lnTo>
                    <a:pt x="246" y="218"/>
                  </a:lnTo>
                  <a:lnTo>
                    <a:pt x="240" y="208"/>
                  </a:lnTo>
                  <a:lnTo>
                    <a:pt x="240" y="208"/>
                  </a:lnTo>
                  <a:lnTo>
                    <a:pt x="238" y="202"/>
                  </a:lnTo>
                  <a:lnTo>
                    <a:pt x="234" y="200"/>
                  </a:lnTo>
                  <a:lnTo>
                    <a:pt x="226" y="196"/>
                  </a:lnTo>
                  <a:lnTo>
                    <a:pt x="226" y="196"/>
                  </a:lnTo>
                  <a:lnTo>
                    <a:pt x="220" y="192"/>
                  </a:lnTo>
                  <a:lnTo>
                    <a:pt x="218" y="190"/>
                  </a:lnTo>
                  <a:lnTo>
                    <a:pt x="220" y="186"/>
                  </a:lnTo>
                  <a:lnTo>
                    <a:pt x="220" y="186"/>
                  </a:lnTo>
                  <a:lnTo>
                    <a:pt x="224" y="182"/>
                  </a:lnTo>
                  <a:lnTo>
                    <a:pt x="222" y="178"/>
                  </a:lnTo>
                  <a:lnTo>
                    <a:pt x="222" y="178"/>
                  </a:lnTo>
                  <a:lnTo>
                    <a:pt x="216" y="172"/>
                  </a:lnTo>
                  <a:lnTo>
                    <a:pt x="210" y="166"/>
                  </a:lnTo>
                  <a:lnTo>
                    <a:pt x="210" y="166"/>
                  </a:lnTo>
                  <a:lnTo>
                    <a:pt x="204" y="166"/>
                  </a:lnTo>
                  <a:lnTo>
                    <a:pt x="202" y="164"/>
                  </a:lnTo>
                  <a:lnTo>
                    <a:pt x="200" y="160"/>
                  </a:lnTo>
                  <a:lnTo>
                    <a:pt x="200" y="160"/>
                  </a:lnTo>
                  <a:lnTo>
                    <a:pt x="200" y="154"/>
                  </a:lnTo>
                  <a:lnTo>
                    <a:pt x="196" y="152"/>
                  </a:lnTo>
                  <a:lnTo>
                    <a:pt x="196" y="152"/>
                  </a:lnTo>
                  <a:lnTo>
                    <a:pt x="188" y="148"/>
                  </a:lnTo>
                  <a:lnTo>
                    <a:pt x="182" y="144"/>
                  </a:lnTo>
                  <a:lnTo>
                    <a:pt x="182" y="144"/>
                  </a:lnTo>
                  <a:lnTo>
                    <a:pt x="180" y="142"/>
                  </a:lnTo>
                  <a:lnTo>
                    <a:pt x="182" y="138"/>
                  </a:lnTo>
                  <a:lnTo>
                    <a:pt x="182" y="138"/>
                  </a:lnTo>
                  <a:lnTo>
                    <a:pt x="182" y="132"/>
                  </a:lnTo>
                  <a:lnTo>
                    <a:pt x="180" y="132"/>
                  </a:lnTo>
                  <a:lnTo>
                    <a:pt x="178" y="132"/>
                  </a:lnTo>
                  <a:lnTo>
                    <a:pt x="178" y="132"/>
                  </a:lnTo>
                  <a:lnTo>
                    <a:pt x="170" y="132"/>
                  </a:lnTo>
                  <a:lnTo>
                    <a:pt x="166" y="130"/>
                  </a:lnTo>
                  <a:lnTo>
                    <a:pt x="164" y="128"/>
                  </a:lnTo>
                  <a:lnTo>
                    <a:pt x="164" y="128"/>
                  </a:lnTo>
                  <a:lnTo>
                    <a:pt x="160" y="110"/>
                  </a:lnTo>
                  <a:lnTo>
                    <a:pt x="160" y="110"/>
                  </a:lnTo>
                  <a:lnTo>
                    <a:pt x="160" y="106"/>
                  </a:lnTo>
                  <a:lnTo>
                    <a:pt x="156" y="104"/>
                  </a:lnTo>
                  <a:lnTo>
                    <a:pt x="152" y="106"/>
                  </a:lnTo>
                  <a:lnTo>
                    <a:pt x="152" y="106"/>
                  </a:lnTo>
                  <a:lnTo>
                    <a:pt x="146" y="110"/>
                  </a:lnTo>
                  <a:lnTo>
                    <a:pt x="144" y="110"/>
                  </a:lnTo>
                  <a:lnTo>
                    <a:pt x="142" y="108"/>
                  </a:lnTo>
                  <a:lnTo>
                    <a:pt x="142" y="108"/>
                  </a:lnTo>
                  <a:lnTo>
                    <a:pt x="136" y="104"/>
                  </a:lnTo>
                  <a:lnTo>
                    <a:pt x="134" y="102"/>
                  </a:lnTo>
                  <a:lnTo>
                    <a:pt x="134" y="100"/>
                  </a:lnTo>
                  <a:lnTo>
                    <a:pt x="134" y="100"/>
                  </a:lnTo>
                  <a:lnTo>
                    <a:pt x="130" y="94"/>
                  </a:lnTo>
                  <a:lnTo>
                    <a:pt x="126" y="90"/>
                  </a:lnTo>
                  <a:lnTo>
                    <a:pt x="126" y="90"/>
                  </a:lnTo>
                  <a:lnTo>
                    <a:pt x="124" y="86"/>
                  </a:lnTo>
                  <a:lnTo>
                    <a:pt x="122" y="84"/>
                  </a:lnTo>
                  <a:lnTo>
                    <a:pt x="122" y="84"/>
                  </a:lnTo>
                  <a:lnTo>
                    <a:pt x="118" y="78"/>
                  </a:lnTo>
                  <a:lnTo>
                    <a:pt x="114" y="74"/>
                  </a:lnTo>
                  <a:lnTo>
                    <a:pt x="114" y="74"/>
                  </a:lnTo>
                  <a:lnTo>
                    <a:pt x="110" y="70"/>
                  </a:lnTo>
                  <a:lnTo>
                    <a:pt x="108" y="66"/>
                  </a:lnTo>
                  <a:lnTo>
                    <a:pt x="108" y="66"/>
                  </a:lnTo>
                  <a:lnTo>
                    <a:pt x="102" y="60"/>
                  </a:lnTo>
                  <a:lnTo>
                    <a:pt x="96" y="56"/>
                  </a:lnTo>
                  <a:lnTo>
                    <a:pt x="96" y="56"/>
                  </a:lnTo>
                  <a:lnTo>
                    <a:pt x="88" y="52"/>
                  </a:lnTo>
                  <a:lnTo>
                    <a:pt x="82" y="44"/>
                  </a:lnTo>
                  <a:lnTo>
                    <a:pt x="82" y="44"/>
                  </a:lnTo>
                  <a:lnTo>
                    <a:pt x="76" y="38"/>
                  </a:lnTo>
                  <a:lnTo>
                    <a:pt x="70" y="32"/>
                  </a:lnTo>
                  <a:lnTo>
                    <a:pt x="70" y="32"/>
                  </a:lnTo>
                  <a:lnTo>
                    <a:pt x="68" y="28"/>
                  </a:lnTo>
                  <a:lnTo>
                    <a:pt x="66" y="24"/>
                  </a:lnTo>
                  <a:lnTo>
                    <a:pt x="66" y="24"/>
                  </a:lnTo>
                  <a:lnTo>
                    <a:pt x="66" y="18"/>
                  </a:lnTo>
                  <a:lnTo>
                    <a:pt x="62" y="16"/>
                  </a:lnTo>
                  <a:lnTo>
                    <a:pt x="62" y="16"/>
                  </a:lnTo>
                  <a:lnTo>
                    <a:pt x="52" y="10"/>
                  </a:lnTo>
                  <a:lnTo>
                    <a:pt x="46" y="8"/>
                  </a:lnTo>
                  <a:lnTo>
                    <a:pt x="42" y="6"/>
                  </a:lnTo>
                  <a:lnTo>
                    <a:pt x="42" y="6"/>
                  </a:lnTo>
                  <a:lnTo>
                    <a:pt x="32" y="8"/>
                  </a:lnTo>
                  <a:lnTo>
                    <a:pt x="28" y="10"/>
                  </a:lnTo>
                  <a:lnTo>
                    <a:pt x="24" y="10"/>
                  </a:lnTo>
                  <a:lnTo>
                    <a:pt x="24" y="10"/>
                  </a:lnTo>
                  <a:lnTo>
                    <a:pt x="20" y="10"/>
                  </a:lnTo>
                  <a:lnTo>
                    <a:pt x="18" y="8"/>
                  </a:lnTo>
                  <a:lnTo>
                    <a:pt x="16" y="4"/>
                  </a:lnTo>
                  <a:lnTo>
                    <a:pt x="16" y="4"/>
                  </a:lnTo>
                  <a:lnTo>
                    <a:pt x="8" y="0"/>
                  </a:lnTo>
                  <a:lnTo>
                    <a:pt x="6" y="0"/>
                  </a:lnTo>
                  <a:lnTo>
                    <a:pt x="4" y="4"/>
                  </a:lnTo>
                  <a:lnTo>
                    <a:pt x="4" y="4"/>
                  </a:lnTo>
                  <a:lnTo>
                    <a:pt x="0" y="12"/>
                  </a:lnTo>
                  <a:lnTo>
                    <a:pt x="0" y="16"/>
                  </a:lnTo>
                  <a:lnTo>
                    <a:pt x="2" y="20"/>
                  </a:lnTo>
                  <a:lnTo>
                    <a:pt x="2" y="20"/>
                  </a:lnTo>
                  <a:lnTo>
                    <a:pt x="6" y="24"/>
                  </a:lnTo>
                  <a:lnTo>
                    <a:pt x="12" y="32"/>
                  </a:lnTo>
                  <a:lnTo>
                    <a:pt x="18" y="38"/>
                  </a:lnTo>
                  <a:lnTo>
                    <a:pt x="22" y="42"/>
                  </a:lnTo>
                  <a:lnTo>
                    <a:pt x="22" y="42"/>
                  </a:lnTo>
                  <a:lnTo>
                    <a:pt x="28" y="42"/>
                  </a:lnTo>
                  <a:lnTo>
                    <a:pt x="28" y="44"/>
                  </a:lnTo>
                  <a:lnTo>
                    <a:pt x="30" y="48"/>
                  </a:lnTo>
                  <a:lnTo>
                    <a:pt x="30" y="48"/>
                  </a:lnTo>
                  <a:lnTo>
                    <a:pt x="30" y="52"/>
                  </a:lnTo>
                  <a:lnTo>
                    <a:pt x="34" y="54"/>
                  </a:lnTo>
                  <a:lnTo>
                    <a:pt x="34" y="54"/>
                  </a:lnTo>
                  <a:lnTo>
                    <a:pt x="38" y="56"/>
                  </a:lnTo>
                  <a:lnTo>
                    <a:pt x="40" y="58"/>
                  </a:lnTo>
                  <a:lnTo>
                    <a:pt x="42" y="60"/>
                  </a:lnTo>
                  <a:lnTo>
                    <a:pt x="42" y="60"/>
                  </a:lnTo>
                  <a:lnTo>
                    <a:pt x="44" y="72"/>
                  </a:lnTo>
                  <a:lnTo>
                    <a:pt x="46" y="80"/>
                  </a:lnTo>
                  <a:lnTo>
                    <a:pt x="50" y="84"/>
                  </a:lnTo>
                  <a:lnTo>
                    <a:pt x="50" y="84"/>
                  </a:lnTo>
                  <a:lnTo>
                    <a:pt x="56" y="84"/>
                  </a:lnTo>
                  <a:lnTo>
                    <a:pt x="60" y="86"/>
                  </a:lnTo>
                  <a:lnTo>
                    <a:pt x="60" y="90"/>
                  </a:lnTo>
                  <a:lnTo>
                    <a:pt x="60" y="90"/>
                  </a:lnTo>
                  <a:lnTo>
                    <a:pt x="64" y="96"/>
                  </a:lnTo>
                  <a:lnTo>
                    <a:pt x="70" y="104"/>
                  </a:lnTo>
                  <a:lnTo>
                    <a:pt x="76" y="110"/>
                  </a:lnTo>
                  <a:lnTo>
                    <a:pt x="82" y="114"/>
                  </a:lnTo>
                  <a:lnTo>
                    <a:pt x="82" y="114"/>
                  </a:lnTo>
                  <a:lnTo>
                    <a:pt x="90" y="118"/>
                  </a:lnTo>
                  <a:lnTo>
                    <a:pt x="94" y="122"/>
                  </a:lnTo>
                  <a:lnTo>
                    <a:pt x="94" y="122"/>
                  </a:lnTo>
                  <a:lnTo>
                    <a:pt x="100" y="130"/>
                  </a:lnTo>
                  <a:lnTo>
                    <a:pt x="104" y="138"/>
                  </a:lnTo>
                  <a:lnTo>
                    <a:pt x="106" y="146"/>
                  </a:lnTo>
                  <a:lnTo>
                    <a:pt x="106" y="146"/>
                  </a:lnTo>
                  <a:lnTo>
                    <a:pt x="108" y="160"/>
                  </a:lnTo>
                  <a:lnTo>
                    <a:pt x="110" y="164"/>
                  </a:lnTo>
                  <a:lnTo>
                    <a:pt x="112" y="166"/>
                  </a:lnTo>
                  <a:lnTo>
                    <a:pt x="112" y="166"/>
                  </a:lnTo>
                  <a:lnTo>
                    <a:pt x="118" y="170"/>
                  </a:lnTo>
                  <a:lnTo>
                    <a:pt x="120" y="174"/>
                  </a:lnTo>
                  <a:lnTo>
                    <a:pt x="124" y="178"/>
                  </a:lnTo>
                  <a:lnTo>
                    <a:pt x="124" y="178"/>
                  </a:lnTo>
                  <a:lnTo>
                    <a:pt x="128" y="186"/>
                  </a:lnTo>
                  <a:lnTo>
                    <a:pt x="134" y="194"/>
                  </a:lnTo>
                  <a:lnTo>
                    <a:pt x="134" y="194"/>
                  </a:lnTo>
                  <a:lnTo>
                    <a:pt x="136" y="198"/>
                  </a:lnTo>
                  <a:lnTo>
                    <a:pt x="140" y="200"/>
                  </a:lnTo>
                  <a:lnTo>
                    <a:pt x="140" y="200"/>
                  </a:lnTo>
                  <a:lnTo>
                    <a:pt x="142" y="204"/>
                  </a:lnTo>
                  <a:lnTo>
                    <a:pt x="140" y="210"/>
                  </a:lnTo>
                  <a:lnTo>
                    <a:pt x="140" y="210"/>
                  </a:lnTo>
                  <a:lnTo>
                    <a:pt x="138" y="214"/>
                  </a:lnTo>
                  <a:lnTo>
                    <a:pt x="142" y="218"/>
                  </a:lnTo>
                  <a:lnTo>
                    <a:pt x="142" y="218"/>
                  </a:lnTo>
                  <a:lnTo>
                    <a:pt x="144" y="220"/>
                  </a:lnTo>
                  <a:lnTo>
                    <a:pt x="144" y="226"/>
                  </a:lnTo>
                  <a:lnTo>
                    <a:pt x="144" y="226"/>
                  </a:lnTo>
                  <a:lnTo>
                    <a:pt x="146" y="230"/>
                  </a:lnTo>
                  <a:lnTo>
                    <a:pt x="146" y="232"/>
                  </a:lnTo>
                  <a:lnTo>
                    <a:pt x="150" y="234"/>
                  </a:lnTo>
                  <a:lnTo>
                    <a:pt x="150" y="234"/>
                  </a:lnTo>
                  <a:lnTo>
                    <a:pt x="158" y="242"/>
                  </a:lnTo>
                  <a:lnTo>
                    <a:pt x="162" y="248"/>
                  </a:lnTo>
                  <a:lnTo>
                    <a:pt x="164" y="254"/>
                  </a:lnTo>
                  <a:lnTo>
                    <a:pt x="164" y="254"/>
                  </a:lnTo>
                  <a:lnTo>
                    <a:pt x="166" y="260"/>
                  </a:lnTo>
                  <a:lnTo>
                    <a:pt x="170" y="266"/>
                  </a:lnTo>
                  <a:lnTo>
                    <a:pt x="170" y="266"/>
                  </a:lnTo>
                  <a:lnTo>
                    <a:pt x="178" y="274"/>
                  </a:lnTo>
                  <a:lnTo>
                    <a:pt x="180" y="278"/>
                  </a:lnTo>
                  <a:lnTo>
                    <a:pt x="182" y="282"/>
                  </a:lnTo>
                  <a:lnTo>
                    <a:pt x="182" y="282"/>
                  </a:lnTo>
                  <a:lnTo>
                    <a:pt x="184" y="292"/>
                  </a:lnTo>
                  <a:lnTo>
                    <a:pt x="186" y="298"/>
                  </a:lnTo>
                  <a:lnTo>
                    <a:pt x="190" y="304"/>
                  </a:lnTo>
                  <a:lnTo>
                    <a:pt x="190" y="304"/>
                  </a:lnTo>
                  <a:lnTo>
                    <a:pt x="198" y="314"/>
                  </a:lnTo>
                  <a:lnTo>
                    <a:pt x="204" y="318"/>
                  </a:lnTo>
                  <a:lnTo>
                    <a:pt x="208" y="320"/>
                  </a:lnTo>
                  <a:lnTo>
                    <a:pt x="208" y="320"/>
                  </a:lnTo>
                  <a:lnTo>
                    <a:pt x="216" y="322"/>
                  </a:lnTo>
                  <a:lnTo>
                    <a:pt x="220" y="326"/>
                  </a:lnTo>
                  <a:lnTo>
                    <a:pt x="220" y="326"/>
                  </a:lnTo>
                  <a:lnTo>
                    <a:pt x="224" y="332"/>
                  </a:lnTo>
                  <a:lnTo>
                    <a:pt x="226" y="336"/>
                  </a:lnTo>
                  <a:lnTo>
                    <a:pt x="226" y="336"/>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202" name="Freeform 404">
              <a:extLst>
                <a:ext uri="{FF2B5EF4-FFF2-40B4-BE49-F238E27FC236}">
                  <a16:creationId xmlns:a16="http://schemas.microsoft.com/office/drawing/2014/main" id="{456DBE49-AA4E-4607-9FE9-71FF26842BBD}"/>
                </a:ext>
              </a:extLst>
            </p:cNvPr>
            <p:cNvSpPr>
              <a:spLocks/>
            </p:cNvSpPr>
            <p:nvPr/>
          </p:nvSpPr>
          <p:spPr bwMode="auto">
            <a:xfrm>
              <a:off x="6965353" y="3852407"/>
              <a:ext cx="36146" cy="38586"/>
            </a:xfrm>
            <a:custGeom>
              <a:avLst/>
              <a:gdLst>
                <a:gd name="T0" fmla="*/ 8 w 24"/>
                <a:gd name="T1" fmla="*/ 4 h 28"/>
                <a:gd name="T2" fmla="*/ 8 w 24"/>
                <a:gd name="T3" fmla="*/ 4 h 28"/>
                <a:gd name="T4" fmla="*/ 22 w 24"/>
                <a:gd name="T5" fmla="*/ 16 h 28"/>
                <a:gd name="T6" fmla="*/ 22 w 24"/>
                <a:gd name="T7" fmla="*/ 16 h 28"/>
                <a:gd name="T8" fmla="*/ 24 w 24"/>
                <a:gd name="T9" fmla="*/ 20 h 28"/>
                <a:gd name="T10" fmla="*/ 24 w 24"/>
                <a:gd name="T11" fmla="*/ 24 h 28"/>
                <a:gd name="T12" fmla="*/ 24 w 24"/>
                <a:gd name="T13" fmla="*/ 28 h 28"/>
                <a:gd name="T14" fmla="*/ 20 w 24"/>
                <a:gd name="T15" fmla="*/ 28 h 28"/>
                <a:gd name="T16" fmla="*/ 20 w 24"/>
                <a:gd name="T17" fmla="*/ 28 h 28"/>
                <a:gd name="T18" fmla="*/ 16 w 24"/>
                <a:gd name="T19" fmla="*/ 28 h 28"/>
                <a:gd name="T20" fmla="*/ 12 w 24"/>
                <a:gd name="T21" fmla="*/ 24 h 28"/>
                <a:gd name="T22" fmla="*/ 6 w 24"/>
                <a:gd name="T23" fmla="*/ 16 h 28"/>
                <a:gd name="T24" fmla="*/ 6 w 24"/>
                <a:gd name="T25" fmla="*/ 16 h 28"/>
                <a:gd name="T26" fmla="*/ 2 w 24"/>
                <a:gd name="T27" fmla="*/ 12 h 28"/>
                <a:gd name="T28" fmla="*/ 0 w 24"/>
                <a:gd name="T29" fmla="*/ 4 h 28"/>
                <a:gd name="T30" fmla="*/ 0 w 24"/>
                <a:gd name="T31" fmla="*/ 2 h 28"/>
                <a:gd name="T32" fmla="*/ 2 w 24"/>
                <a:gd name="T33" fmla="*/ 0 h 28"/>
                <a:gd name="T34" fmla="*/ 4 w 24"/>
                <a:gd name="T35" fmla="*/ 2 h 28"/>
                <a:gd name="T36" fmla="*/ 8 w 24"/>
                <a:gd name="T37" fmla="*/ 4 h 28"/>
                <a:gd name="T38" fmla="*/ 8 w 24"/>
                <a:gd name="T3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 h="28">
                  <a:moveTo>
                    <a:pt x="8" y="4"/>
                  </a:moveTo>
                  <a:lnTo>
                    <a:pt x="8" y="4"/>
                  </a:lnTo>
                  <a:lnTo>
                    <a:pt x="22" y="16"/>
                  </a:lnTo>
                  <a:lnTo>
                    <a:pt x="22" y="16"/>
                  </a:lnTo>
                  <a:lnTo>
                    <a:pt x="24" y="20"/>
                  </a:lnTo>
                  <a:lnTo>
                    <a:pt x="24" y="24"/>
                  </a:lnTo>
                  <a:lnTo>
                    <a:pt x="24" y="28"/>
                  </a:lnTo>
                  <a:lnTo>
                    <a:pt x="20" y="28"/>
                  </a:lnTo>
                  <a:lnTo>
                    <a:pt x="20" y="28"/>
                  </a:lnTo>
                  <a:lnTo>
                    <a:pt x="16" y="28"/>
                  </a:lnTo>
                  <a:lnTo>
                    <a:pt x="12" y="24"/>
                  </a:lnTo>
                  <a:lnTo>
                    <a:pt x="6" y="16"/>
                  </a:lnTo>
                  <a:lnTo>
                    <a:pt x="6" y="16"/>
                  </a:lnTo>
                  <a:lnTo>
                    <a:pt x="2" y="12"/>
                  </a:lnTo>
                  <a:lnTo>
                    <a:pt x="0" y="4"/>
                  </a:lnTo>
                  <a:lnTo>
                    <a:pt x="0" y="2"/>
                  </a:lnTo>
                  <a:lnTo>
                    <a:pt x="2" y="0"/>
                  </a:lnTo>
                  <a:lnTo>
                    <a:pt x="4" y="2"/>
                  </a:lnTo>
                  <a:lnTo>
                    <a:pt x="8" y="4"/>
                  </a:lnTo>
                  <a:lnTo>
                    <a:pt x="8" y="4"/>
                  </a:lnTo>
                  <a:close/>
                </a:path>
              </a:pathLst>
            </a:custGeom>
            <a:solidFill>
              <a:srgbClr val="22226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203" name="Freeform 405">
              <a:extLst>
                <a:ext uri="{FF2B5EF4-FFF2-40B4-BE49-F238E27FC236}">
                  <a16:creationId xmlns:a16="http://schemas.microsoft.com/office/drawing/2014/main" id="{C1BEB817-8309-419F-929D-2BA549BD8CFE}"/>
                </a:ext>
              </a:extLst>
            </p:cNvPr>
            <p:cNvSpPr>
              <a:spLocks/>
            </p:cNvSpPr>
            <p:nvPr/>
          </p:nvSpPr>
          <p:spPr bwMode="auto">
            <a:xfrm>
              <a:off x="7456345" y="3720111"/>
              <a:ext cx="253027" cy="184663"/>
            </a:xfrm>
            <a:custGeom>
              <a:avLst/>
              <a:gdLst>
                <a:gd name="T0" fmla="*/ 168 w 168"/>
                <a:gd name="T1" fmla="*/ 16 h 134"/>
                <a:gd name="T2" fmla="*/ 166 w 168"/>
                <a:gd name="T3" fmla="*/ 12 h 134"/>
                <a:gd name="T4" fmla="*/ 160 w 168"/>
                <a:gd name="T5" fmla="*/ 6 h 134"/>
                <a:gd name="T6" fmla="*/ 150 w 168"/>
                <a:gd name="T7" fmla="*/ 4 h 134"/>
                <a:gd name="T8" fmla="*/ 140 w 168"/>
                <a:gd name="T9" fmla="*/ 4 h 134"/>
                <a:gd name="T10" fmla="*/ 126 w 168"/>
                <a:gd name="T11" fmla="*/ 0 h 134"/>
                <a:gd name="T12" fmla="*/ 120 w 168"/>
                <a:gd name="T13" fmla="*/ 6 h 134"/>
                <a:gd name="T14" fmla="*/ 116 w 168"/>
                <a:gd name="T15" fmla="*/ 14 h 134"/>
                <a:gd name="T16" fmla="*/ 104 w 168"/>
                <a:gd name="T17" fmla="*/ 40 h 134"/>
                <a:gd name="T18" fmla="*/ 102 w 168"/>
                <a:gd name="T19" fmla="*/ 42 h 134"/>
                <a:gd name="T20" fmla="*/ 92 w 168"/>
                <a:gd name="T21" fmla="*/ 50 h 134"/>
                <a:gd name="T22" fmla="*/ 74 w 168"/>
                <a:gd name="T23" fmla="*/ 56 h 134"/>
                <a:gd name="T24" fmla="*/ 62 w 168"/>
                <a:gd name="T25" fmla="*/ 60 h 134"/>
                <a:gd name="T26" fmla="*/ 60 w 168"/>
                <a:gd name="T27" fmla="*/ 62 h 134"/>
                <a:gd name="T28" fmla="*/ 42 w 168"/>
                <a:gd name="T29" fmla="*/ 78 h 134"/>
                <a:gd name="T30" fmla="*/ 38 w 168"/>
                <a:gd name="T31" fmla="*/ 86 h 134"/>
                <a:gd name="T32" fmla="*/ 44 w 168"/>
                <a:gd name="T33" fmla="*/ 92 h 134"/>
                <a:gd name="T34" fmla="*/ 46 w 168"/>
                <a:gd name="T35" fmla="*/ 96 h 134"/>
                <a:gd name="T36" fmla="*/ 46 w 168"/>
                <a:gd name="T37" fmla="*/ 102 h 134"/>
                <a:gd name="T38" fmla="*/ 42 w 168"/>
                <a:gd name="T39" fmla="*/ 106 h 134"/>
                <a:gd name="T40" fmla="*/ 34 w 168"/>
                <a:gd name="T41" fmla="*/ 106 h 134"/>
                <a:gd name="T42" fmla="*/ 28 w 168"/>
                <a:gd name="T43" fmla="*/ 102 h 134"/>
                <a:gd name="T44" fmla="*/ 26 w 168"/>
                <a:gd name="T45" fmla="*/ 98 h 134"/>
                <a:gd name="T46" fmla="*/ 20 w 168"/>
                <a:gd name="T47" fmla="*/ 100 h 134"/>
                <a:gd name="T48" fmla="*/ 12 w 168"/>
                <a:gd name="T49" fmla="*/ 108 h 134"/>
                <a:gd name="T50" fmla="*/ 8 w 168"/>
                <a:gd name="T51" fmla="*/ 106 h 134"/>
                <a:gd name="T52" fmla="*/ 2 w 168"/>
                <a:gd name="T53" fmla="*/ 100 h 134"/>
                <a:gd name="T54" fmla="*/ 0 w 168"/>
                <a:gd name="T55" fmla="*/ 98 h 134"/>
                <a:gd name="T56" fmla="*/ 0 w 168"/>
                <a:gd name="T57" fmla="*/ 102 h 134"/>
                <a:gd name="T58" fmla="*/ 2 w 168"/>
                <a:gd name="T59" fmla="*/ 112 h 134"/>
                <a:gd name="T60" fmla="*/ 10 w 168"/>
                <a:gd name="T61" fmla="*/ 124 h 134"/>
                <a:gd name="T62" fmla="*/ 14 w 168"/>
                <a:gd name="T63" fmla="*/ 128 h 134"/>
                <a:gd name="T64" fmla="*/ 24 w 168"/>
                <a:gd name="T65" fmla="*/ 130 h 134"/>
                <a:gd name="T66" fmla="*/ 28 w 168"/>
                <a:gd name="T67" fmla="*/ 132 h 134"/>
                <a:gd name="T68" fmla="*/ 32 w 168"/>
                <a:gd name="T69" fmla="*/ 132 h 134"/>
                <a:gd name="T70" fmla="*/ 36 w 168"/>
                <a:gd name="T71" fmla="*/ 130 h 134"/>
                <a:gd name="T72" fmla="*/ 42 w 168"/>
                <a:gd name="T73" fmla="*/ 126 h 134"/>
                <a:gd name="T74" fmla="*/ 56 w 168"/>
                <a:gd name="T75" fmla="*/ 122 h 134"/>
                <a:gd name="T76" fmla="*/ 62 w 168"/>
                <a:gd name="T77" fmla="*/ 122 h 134"/>
                <a:gd name="T78" fmla="*/ 68 w 168"/>
                <a:gd name="T79" fmla="*/ 118 h 134"/>
                <a:gd name="T80" fmla="*/ 72 w 168"/>
                <a:gd name="T81" fmla="*/ 114 h 134"/>
                <a:gd name="T82" fmla="*/ 82 w 168"/>
                <a:gd name="T83" fmla="*/ 108 h 134"/>
                <a:gd name="T84" fmla="*/ 90 w 168"/>
                <a:gd name="T85" fmla="*/ 110 h 134"/>
                <a:gd name="T86" fmla="*/ 112 w 168"/>
                <a:gd name="T87" fmla="*/ 116 h 134"/>
                <a:gd name="T88" fmla="*/ 126 w 168"/>
                <a:gd name="T89" fmla="*/ 116 h 134"/>
                <a:gd name="T90" fmla="*/ 134 w 168"/>
                <a:gd name="T91" fmla="*/ 110 h 134"/>
                <a:gd name="T92" fmla="*/ 136 w 168"/>
                <a:gd name="T93" fmla="*/ 86 h 134"/>
                <a:gd name="T94" fmla="*/ 140 w 168"/>
                <a:gd name="T95" fmla="*/ 74 h 134"/>
                <a:gd name="T96" fmla="*/ 146 w 168"/>
                <a:gd name="T97" fmla="*/ 64 h 134"/>
                <a:gd name="T98" fmla="*/ 156 w 168"/>
                <a:gd name="T99" fmla="*/ 58 h 134"/>
                <a:gd name="T100" fmla="*/ 162 w 168"/>
                <a:gd name="T101" fmla="*/ 48 h 134"/>
                <a:gd name="T102" fmla="*/ 164 w 168"/>
                <a:gd name="T103" fmla="*/ 32 h 134"/>
                <a:gd name="T104" fmla="*/ 168 w 168"/>
                <a:gd name="T105" fmla="*/ 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8" h="134">
                  <a:moveTo>
                    <a:pt x="168" y="16"/>
                  </a:moveTo>
                  <a:lnTo>
                    <a:pt x="168" y="16"/>
                  </a:lnTo>
                  <a:lnTo>
                    <a:pt x="166" y="12"/>
                  </a:lnTo>
                  <a:lnTo>
                    <a:pt x="166" y="12"/>
                  </a:lnTo>
                  <a:lnTo>
                    <a:pt x="164" y="10"/>
                  </a:lnTo>
                  <a:lnTo>
                    <a:pt x="160" y="6"/>
                  </a:lnTo>
                  <a:lnTo>
                    <a:pt x="154" y="4"/>
                  </a:lnTo>
                  <a:lnTo>
                    <a:pt x="150" y="4"/>
                  </a:lnTo>
                  <a:lnTo>
                    <a:pt x="150" y="4"/>
                  </a:lnTo>
                  <a:lnTo>
                    <a:pt x="140" y="4"/>
                  </a:lnTo>
                  <a:lnTo>
                    <a:pt x="132" y="4"/>
                  </a:lnTo>
                  <a:lnTo>
                    <a:pt x="126" y="0"/>
                  </a:lnTo>
                  <a:lnTo>
                    <a:pt x="126" y="0"/>
                  </a:lnTo>
                  <a:lnTo>
                    <a:pt x="120" y="6"/>
                  </a:lnTo>
                  <a:lnTo>
                    <a:pt x="116" y="14"/>
                  </a:lnTo>
                  <a:lnTo>
                    <a:pt x="116" y="14"/>
                  </a:lnTo>
                  <a:lnTo>
                    <a:pt x="108" y="26"/>
                  </a:lnTo>
                  <a:lnTo>
                    <a:pt x="104" y="40"/>
                  </a:lnTo>
                  <a:lnTo>
                    <a:pt x="104" y="40"/>
                  </a:lnTo>
                  <a:lnTo>
                    <a:pt x="102" y="42"/>
                  </a:lnTo>
                  <a:lnTo>
                    <a:pt x="100" y="46"/>
                  </a:lnTo>
                  <a:lnTo>
                    <a:pt x="92" y="50"/>
                  </a:lnTo>
                  <a:lnTo>
                    <a:pt x="74" y="56"/>
                  </a:lnTo>
                  <a:lnTo>
                    <a:pt x="74" y="56"/>
                  </a:lnTo>
                  <a:lnTo>
                    <a:pt x="66" y="58"/>
                  </a:lnTo>
                  <a:lnTo>
                    <a:pt x="62" y="60"/>
                  </a:lnTo>
                  <a:lnTo>
                    <a:pt x="60" y="62"/>
                  </a:lnTo>
                  <a:lnTo>
                    <a:pt x="60" y="62"/>
                  </a:lnTo>
                  <a:lnTo>
                    <a:pt x="42" y="78"/>
                  </a:lnTo>
                  <a:lnTo>
                    <a:pt x="42" y="78"/>
                  </a:lnTo>
                  <a:lnTo>
                    <a:pt x="38" y="82"/>
                  </a:lnTo>
                  <a:lnTo>
                    <a:pt x="38" y="86"/>
                  </a:lnTo>
                  <a:lnTo>
                    <a:pt x="40" y="90"/>
                  </a:lnTo>
                  <a:lnTo>
                    <a:pt x="44" y="92"/>
                  </a:lnTo>
                  <a:lnTo>
                    <a:pt x="44" y="92"/>
                  </a:lnTo>
                  <a:lnTo>
                    <a:pt x="46" y="96"/>
                  </a:lnTo>
                  <a:lnTo>
                    <a:pt x="46" y="102"/>
                  </a:lnTo>
                  <a:lnTo>
                    <a:pt x="46" y="102"/>
                  </a:lnTo>
                  <a:lnTo>
                    <a:pt x="46" y="104"/>
                  </a:lnTo>
                  <a:lnTo>
                    <a:pt x="42" y="106"/>
                  </a:lnTo>
                  <a:lnTo>
                    <a:pt x="34" y="106"/>
                  </a:lnTo>
                  <a:lnTo>
                    <a:pt x="34" y="106"/>
                  </a:lnTo>
                  <a:lnTo>
                    <a:pt x="30" y="108"/>
                  </a:lnTo>
                  <a:lnTo>
                    <a:pt x="28" y="102"/>
                  </a:lnTo>
                  <a:lnTo>
                    <a:pt x="28" y="102"/>
                  </a:lnTo>
                  <a:lnTo>
                    <a:pt x="26" y="98"/>
                  </a:lnTo>
                  <a:lnTo>
                    <a:pt x="24" y="98"/>
                  </a:lnTo>
                  <a:lnTo>
                    <a:pt x="20" y="100"/>
                  </a:lnTo>
                  <a:lnTo>
                    <a:pt x="16" y="104"/>
                  </a:lnTo>
                  <a:lnTo>
                    <a:pt x="12" y="108"/>
                  </a:lnTo>
                  <a:lnTo>
                    <a:pt x="12" y="108"/>
                  </a:lnTo>
                  <a:lnTo>
                    <a:pt x="8" y="106"/>
                  </a:lnTo>
                  <a:lnTo>
                    <a:pt x="4" y="106"/>
                  </a:lnTo>
                  <a:lnTo>
                    <a:pt x="2" y="100"/>
                  </a:lnTo>
                  <a:lnTo>
                    <a:pt x="2" y="100"/>
                  </a:lnTo>
                  <a:lnTo>
                    <a:pt x="0" y="98"/>
                  </a:lnTo>
                  <a:lnTo>
                    <a:pt x="0" y="98"/>
                  </a:lnTo>
                  <a:lnTo>
                    <a:pt x="0" y="102"/>
                  </a:lnTo>
                  <a:lnTo>
                    <a:pt x="0" y="102"/>
                  </a:lnTo>
                  <a:lnTo>
                    <a:pt x="2" y="112"/>
                  </a:lnTo>
                  <a:lnTo>
                    <a:pt x="6" y="118"/>
                  </a:lnTo>
                  <a:lnTo>
                    <a:pt x="10" y="124"/>
                  </a:lnTo>
                  <a:lnTo>
                    <a:pt x="10" y="124"/>
                  </a:lnTo>
                  <a:lnTo>
                    <a:pt x="14" y="128"/>
                  </a:lnTo>
                  <a:lnTo>
                    <a:pt x="18" y="128"/>
                  </a:lnTo>
                  <a:lnTo>
                    <a:pt x="24" y="130"/>
                  </a:lnTo>
                  <a:lnTo>
                    <a:pt x="24" y="130"/>
                  </a:lnTo>
                  <a:lnTo>
                    <a:pt x="28" y="132"/>
                  </a:lnTo>
                  <a:lnTo>
                    <a:pt x="30" y="134"/>
                  </a:lnTo>
                  <a:lnTo>
                    <a:pt x="32" y="132"/>
                  </a:lnTo>
                  <a:lnTo>
                    <a:pt x="32" y="132"/>
                  </a:lnTo>
                  <a:lnTo>
                    <a:pt x="36" y="130"/>
                  </a:lnTo>
                  <a:lnTo>
                    <a:pt x="42" y="126"/>
                  </a:lnTo>
                  <a:lnTo>
                    <a:pt x="42" y="126"/>
                  </a:lnTo>
                  <a:lnTo>
                    <a:pt x="50" y="122"/>
                  </a:lnTo>
                  <a:lnTo>
                    <a:pt x="56" y="122"/>
                  </a:lnTo>
                  <a:lnTo>
                    <a:pt x="56" y="122"/>
                  </a:lnTo>
                  <a:lnTo>
                    <a:pt x="62" y="122"/>
                  </a:lnTo>
                  <a:lnTo>
                    <a:pt x="66" y="122"/>
                  </a:lnTo>
                  <a:lnTo>
                    <a:pt x="68" y="118"/>
                  </a:lnTo>
                  <a:lnTo>
                    <a:pt x="68" y="118"/>
                  </a:lnTo>
                  <a:lnTo>
                    <a:pt x="72" y="114"/>
                  </a:lnTo>
                  <a:lnTo>
                    <a:pt x="78" y="110"/>
                  </a:lnTo>
                  <a:lnTo>
                    <a:pt x="82" y="108"/>
                  </a:lnTo>
                  <a:lnTo>
                    <a:pt x="90" y="110"/>
                  </a:lnTo>
                  <a:lnTo>
                    <a:pt x="90" y="110"/>
                  </a:lnTo>
                  <a:lnTo>
                    <a:pt x="102" y="114"/>
                  </a:lnTo>
                  <a:lnTo>
                    <a:pt x="112" y="116"/>
                  </a:lnTo>
                  <a:lnTo>
                    <a:pt x="112" y="116"/>
                  </a:lnTo>
                  <a:lnTo>
                    <a:pt x="126" y="116"/>
                  </a:lnTo>
                  <a:lnTo>
                    <a:pt x="130" y="114"/>
                  </a:lnTo>
                  <a:lnTo>
                    <a:pt x="134" y="110"/>
                  </a:lnTo>
                  <a:lnTo>
                    <a:pt x="134" y="110"/>
                  </a:lnTo>
                  <a:lnTo>
                    <a:pt x="136" y="86"/>
                  </a:lnTo>
                  <a:lnTo>
                    <a:pt x="136" y="86"/>
                  </a:lnTo>
                  <a:lnTo>
                    <a:pt x="140" y="74"/>
                  </a:lnTo>
                  <a:lnTo>
                    <a:pt x="142" y="68"/>
                  </a:lnTo>
                  <a:lnTo>
                    <a:pt x="146" y="64"/>
                  </a:lnTo>
                  <a:lnTo>
                    <a:pt x="146" y="64"/>
                  </a:lnTo>
                  <a:lnTo>
                    <a:pt x="156" y="58"/>
                  </a:lnTo>
                  <a:lnTo>
                    <a:pt x="160" y="54"/>
                  </a:lnTo>
                  <a:lnTo>
                    <a:pt x="162" y="48"/>
                  </a:lnTo>
                  <a:lnTo>
                    <a:pt x="162" y="48"/>
                  </a:lnTo>
                  <a:lnTo>
                    <a:pt x="164" y="32"/>
                  </a:lnTo>
                  <a:lnTo>
                    <a:pt x="168" y="16"/>
                  </a:lnTo>
                  <a:lnTo>
                    <a:pt x="168" y="16"/>
                  </a:lnTo>
                  <a:close/>
                </a:path>
              </a:pathLst>
            </a:custGeom>
            <a:solidFill>
              <a:schemeClr val="bg1">
                <a:lumMod val="95000"/>
              </a:schemeClr>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204" name="Freeform 406">
              <a:extLst>
                <a:ext uri="{FF2B5EF4-FFF2-40B4-BE49-F238E27FC236}">
                  <a16:creationId xmlns:a16="http://schemas.microsoft.com/office/drawing/2014/main" id="{703D8F6A-7C01-4E3C-8B96-D39DE9D8E540}"/>
                </a:ext>
              </a:extLst>
            </p:cNvPr>
            <p:cNvSpPr>
              <a:spLocks/>
            </p:cNvSpPr>
            <p:nvPr/>
          </p:nvSpPr>
          <p:spPr bwMode="auto">
            <a:xfrm>
              <a:off x="7435259" y="3739404"/>
              <a:ext cx="400625" cy="372083"/>
            </a:xfrm>
            <a:custGeom>
              <a:avLst/>
              <a:gdLst>
                <a:gd name="T0" fmla="*/ 176 w 266"/>
                <a:gd name="T1" fmla="*/ 34 h 270"/>
                <a:gd name="T2" fmla="*/ 160 w 266"/>
                <a:gd name="T3" fmla="*/ 50 h 270"/>
                <a:gd name="T4" fmla="*/ 150 w 266"/>
                <a:gd name="T5" fmla="*/ 72 h 270"/>
                <a:gd name="T6" fmla="*/ 144 w 266"/>
                <a:gd name="T7" fmla="*/ 100 h 270"/>
                <a:gd name="T8" fmla="*/ 116 w 266"/>
                <a:gd name="T9" fmla="*/ 100 h 270"/>
                <a:gd name="T10" fmla="*/ 92 w 266"/>
                <a:gd name="T11" fmla="*/ 96 h 270"/>
                <a:gd name="T12" fmla="*/ 80 w 266"/>
                <a:gd name="T13" fmla="*/ 108 h 270"/>
                <a:gd name="T14" fmla="*/ 64 w 266"/>
                <a:gd name="T15" fmla="*/ 108 h 270"/>
                <a:gd name="T16" fmla="*/ 46 w 266"/>
                <a:gd name="T17" fmla="*/ 118 h 270"/>
                <a:gd name="T18" fmla="*/ 38 w 266"/>
                <a:gd name="T19" fmla="*/ 116 h 270"/>
                <a:gd name="T20" fmla="*/ 24 w 266"/>
                <a:gd name="T21" fmla="*/ 110 h 270"/>
                <a:gd name="T22" fmla="*/ 14 w 266"/>
                <a:gd name="T23" fmla="*/ 88 h 270"/>
                <a:gd name="T24" fmla="*/ 12 w 266"/>
                <a:gd name="T25" fmla="*/ 88 h 270"/>
                <a:gd name="T26" fmla="*/ 0 w 266"/>
                <a:gd name="T27" fmla="*/ 102 h 270"/>
                <a:gd name="T28" fmla="*/ 2 w 266"/>
                <a:gd name="T29" fmla="*/ 122 h 270"/>
                <a:gd name="T30" fmla="*/ 10 w 266"/>
                <a:gd name="T31" fmla="*/ 138 h 270"/>
                <a:gd name="T32" fmla="*/ 16 w 266"/>
                <a:gd name="T33" fmla="*/ 156 h 270"/>
                <a:gd name="T34" fmla="*/ 26 w 266"/>
                <a:gd name="T35" fmla="*/ 160 h 270"/>
                <a:gd name="T36" fmla="*/ 20 w 266"/>
                <a:gd name="T37" fmla="*/ 170 h 270"/>
                <a:gd name="T38" fmla="*/ 24 w 266"/>
                <a:gd name="T39" fmla="*/ 176 h 270"/>
                <a:gd name="T40" fmla="*/ 26 w 266"/>
                <a:gd name="T41" fmla="*/ 190 h 270"/>
                <a:gd name="T42" fmla="*/ 34 w 266"/>
                <a:gd name="T43" fmla="*/ 198 h 270"/>
                <a:gd name="T44" fmla="*/ 30 w 266"/>
                <a:gd name="T45" fmla="*/ 208 h 270"/>
                <a:gd name="T46" fmla="*/ 34 w 266"/>
                <a:gd name="T47" fmla="*/ 224 h 270"/>
                <a:gd name="T48" fmla="*/ 58 w 266"/>
                <a:gd name="T49" fmla="*/ 226 h 270"/>
                <a:gd name="T50" fmla="*/ 70 w 266"/>
                <a:gd name="T51" fmla="*/ 218 h 270"/>
                <a:gd name="T52" fmla="*/ 76 w 266"/>
                <a:gd name="T53" fmla="*/ 226 h 270"/>
                <a:gd name="T54" fmla="*/ 74 w 266"/>
                <a:gd name="T55" fmla="*/ 238 h 270"/>
                <a:gd name="T56" fmla="*/ 88 w 266"/>
                <a:gd name="T57" fmla="*/ 232 h 270"/>
                <a:gd name="T58" fmla="*/ 94 w 266"/>
                <a:gd name="T59" fmla="*/ 238 h 270"/>
                <a:gd name="T60" fmla="*/ 104 w 266"/>
                <a:gd name="T61" fmla="*/ 228 h 270"/>
                <a:gd name="T62" fmla="*/ 110 w 266"/>
                <a:gd name="T63" fmla="*/ 230 h 270"/>
                <a:gd name="T64" fmla="*/ 116 w 266"/>
                <a:gd name="T65" fmla="*/ 244 h 270"/>
                <a:gd name="T66" fmla="*/ 128 w 266"/>
                <a:gd name="T67" fmla="*/ 240 h 270"/>
                <a:gd name="T68" fmla="*/ 138 w 266"/>
                <a:gd name="T69" fmla="*/ 238 h 270"/>
                <a:gd name="T70" fmla="*/ 148 w 266"/>
                <a:gd name="T71" fmla="*/ 254 h 270"/>
                <a:gd name="T72" fmla="*/ 144 w 266"/>
                <a:gd name="T73" fmla="*/ 264 h 270"/>
                <a:gd name="T74" fmla="*/ 154 w 266"/>
                <a:gd name="T75" fmla="*/ 270 h 270"/>
                <a:gd name="T76" fmla="*/ 178 w 266"/>
                <a:gd name="T77" fmla="*/ 248 h 270"/>
                <a:gd name="T78" fmla="*/ 204 w 266"/>
                <a:gd name="T79" fmla="*/ 200 h 270"/>
                <a:gd name="T80" fmla="*/ 204 w 266"/>
                <a:gd name="T81" fmla="*/ 190 h 270"/>
                <a:gd name="T82" fmla="*/ 202 w 266"/>
                <a:gd name="T83" fmla="*/ 180 h 270"/>
                <a:gd name="T84" fmla="*/ 204 w 266"/>
                <a:gd name="T85" fmla="*/ 162 h 270"/>
                <a:gd name="T86" fmla="*/ 218 w 266"/>
                <a:gd name="T87" fmla="*/ 160 h 270"/>
                <a:gd name="T88" fmla="*/ 226 w 266"/>
                <a:gd name="T89" fmla="*/ 156 h 270"/>
                <a:gd name="T90" fmla="*/ 236 w 266"/>
                <a:gd name="T91" fmla="*/ 148 h 270"/>
                <a:gd name="T92" fmla="*/ 222 w 266"/>
                <a:gd name="T93" fmla="*/ 128 h 270"/>
                <a:gd name="T94" fmla="*/ 238 w 266"/>
                <a:gd name="T95" fmla="*/ 116 h 270"/>
                <a:gd name="T96" fmla="*/ 260 w 266"/>
                <a:gd name="T97" fmla="*/ 116 h 270"/>
                <a:gd name="T98" fmla="*/ 264 w 266"/>
                <a:gd name="T99" fmla="*/ 108 h 270"/>
                <a:gd name="T100" fmla="*/ 254 w 266"/>
                <a:gd name="T101" fmla="*/ 100 h 270"/>
                <a:gd name="T102" fmla="*/ 250 w 266"/>
                <a:gd name="T103" fmla="*/ 86 h 270"/>
                <a:gd name="T104" fmla="*/ 240 w 266"/>
                <a:gd name="T105" fmla="*/ 76 h 270"/>
                <a:gd name="T106" fmla="*/ 246 w 266"/>
                <a:gd name="T107" fmla="*/ 64 h 270"/>
                <a:gd name="T108" fmla="*/ 230 w 266"/>
                <a:gd name="T109" fmla="*/ 46 h 270"/>
                <a:gd name="T110" fmla="*/ 232 w 266"/>
                <a:gd name="T111" fmla="*/ 42 h 270"/>
                <a:gd name="T112" fmla="*/ 228 w 266"/>
                <a:gd name="T113" fmla="*/ 38 h 270"/>
                <a:gd name="T114" fmla="*/ 226 w 266"/>
                <a:gd name="T115" fmla="*/ 18 h 270"/>
                <a:gd name="T116" fmla="*/ 228 w 266"/>
                <a:gd name="T117" fmla="*/ 2 h 270"/>
                <a:gd name="T118" fmla="*/ 206 w 266"/>
                <a:gd name="T119"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66" h="270">
                  <a:moveTo>
                    <a:pt x="182" y="2"/>
                  </a:moveTo>
                  <a:lnTo>
                    <a:pt x="182" y="2"/>
                  </a:lnTo>
                  <a:lnTo>
                    <a:pt x="178" y="18"/>
                  </a:lnTo>
                  <a:lnTo>
                    <a:pt x="176" y="34"/>
                  </a:lnTo>
                  <a:lnTo>
                    <a:pt x="176" y="34"/>
                  </a:lnTo>
                  <a:lnTo>
                    <a:pt x="174" y="40"/>
                  </a:lnTo>
                  <a:lnTo>
                    <a:pt x="170" y="44"/>
                  </a:lnTo>
                  <a:lnTo>
                    <a:pt x="160" y="50"/>
                  </a:lnTo>
                  <a:lnTo>
                    <a:pt x="160" y="50"/>
                  </a:lnTo>
                  <a:lnTo>
                    <a:pt x="156" y="54"/>
                  </a:lnTo>
                  <a:lnTo>
                    <a:pt x="154" y="60"/>
                  </a:lnTo>
                  <a:lnTo>
                    <a:pt x="150" y="72"/>
                  </a:lnTo>
                  <a:lnTo>
                    <a:pt x="150" y="72"/>
                  </a:lnTo>
                  <a:lnTo>
                    <a:pt x="148" y="96"/>
                  </a:lnTo>
                  <a:lnTo>
                    <a:pt x="148" y="96"/>
                  </a:lnTo>
                  <a:lnTo>
                    <a:pt x="144" y="100"/>
                  </a:lnTo>
                  <a:lnTo>
                    <a:pt x="140" y="102"/>
                  </a:lnTo>
                  <a:lnTo>
                    <a:pt x="126" y="102"/>
                  </a:lnTo>
                  <a:lnTo>
                    <a:pt x="126" y="102"/>
                  </a:lnTo>
                  <a:lnTo>
                    <a:pt x="116" y="100"/>
                  </a:lnTo>
                  <a:lnTo>
                    <a:pt x="104" y="96"/>
                  </a:lnTo>
                  <a:lnTo>
                    <a:pt x="104" y="96"/>
                  </a:lnTo>
                  <a:lnTo>
                    <a:pt x="96" y="94"/>
                  </a:lnTo>
                  <a:lnTo>
                    <a:pt x="92" y="96"/>
                  </a:lnTo>
                  <a:lnTo>
                    <a:pt x="86" y="100"/>
                  </a:lnTo>
                  <a:lnTo>
                    <a:pt x="82" y="104"/>
                  </a:lnTo>
                  <a:lnTo>
                    <a:pt x="82" y="104"/>
                  </a:lnTo>
                  <a:lnTo>
                    <a:pt x="80" y="108"/>
                  </a:lnTo>
                  <a:lnTo>
                    <a:pt x="76" y="108"/>
                  </a:lnTo>
                  <a:lnTo>
                    <a:pt x="70" y="108"/>
                  </a:lnTo>
                  <a:lnTo>
                    <a:pt x="70" y="108"/>
                  </a:lnTo>
                  <a:lnTo>
                    <a:pt x="64" y="108"/>
                  </a:lnTo>
                  <a:lnTo>
                    <a:pt x="56" y="112"/>
                  </a:lnTo>
                  <a:lnTo>
                    <a:pt x="56" y="112"/>
                  </a:lnTo>
                  <a:lnTo>
                    <a:pt x="50" y="116"/>
                  </a:lnTo>
                  <a:lnTo>
                    <a:pt x="46" y="118"/>
                  </a:lnTo>
                  <a:lnTo>
                    <a:pt x="46" y="118"/>
                  </a:lnTo>
                  <a:lnTo>
                    <a:pt x="44" y="120"/>
                  </a:lnTo>
                  <a:lnTo>
                    <a:pt x="42" y="118"/>
                  </a:lnTo>
                  <a:lnTo>
                    <a:pt x="38" y="116"/>
                  </a:lnTo>
                  <a:lnTo>
                    <a:pt x="38" y="116"/>
                  </a:lnTo>
                  <a:lnTo>
                    <a:pt x="32" y="114"/>
                  </a:lnTo>
                  <a:lnTo>
                    <a:pt x="28" y="114"/>
                  </a:lnTo>
                  <a:lnTo>
                    <a:pt x="24" y="110"/>
                  </a:lnTo>
                  <a:lnTo>
                    <a:pt x="24" y="110"/>
                  </a:lnTo>
                  <a:lnTo>
                    <a:pt x="20" y="104"/>
                  </a:lnTo>
                  <a:lnTo>
                    <a:pt x="16" y="98"/>
                  </a:lnTo>
                  <a:lnTo>
                    <a:pt x="14" y="88"/>
                  </a:lnTo>
                  <a:lnTo>
                    <a:pt x="14" y="88"/>
                  </a:lnTo>
                  <a:lnTo>
                    <a:pt x="14" y="84"/>
                  </a:lnTo>
                  <a:lnTo>
                    <a:pt x="14" y="84"/>
                  </a:lnTo>
                  <a:lnTo>
                    <a:pt x="12" y="88"/>
                  </a:lnTo>
                  <a:lnTo>
                    <a:pt x="6" y="94"/>
                  </a:lnTo>
                  <a:lnTo>
                    <a:pt x="6" y="94"/>
                  </a:lnTo>
                  <a:lnTo>
                    <a:pt x="2" y="96"/>
                  </a:lnTo>
                  <a:lnTo>
                    <a:pt x="0" y="102"/>
                  </a:lnTo>
                  <a:lnTo>
                    <a:pt x="0" y="114"/>
                  </a:lnTo>
                  <a:lnTo>
                    <a:pt x="0" y="114"/>
                  </a:lnTo>
                  <a:lnTo>
                    <a:pt x="0" y="120"/>
                  </a:lnTo>
                  <a:lnTo>
                    <a:pt x="2" y="122"/>
                  </a:lnTo>
                  <a:lnTo>
                    <a:pt x="8" y="130"/>
                  </a:lnTo>
                  <a:lnTo>
                    <a:pt x="8" y="130"/>
                  </a:lnTo>
                  <a:lnTo>
                    <a:pt x="10" y="134"/>
                  </a:lnTo>
                  <a:lnTo>
                    <a:pt x="10" y="138"/>
                  </a:lnTo>
                  <a:lnTo>
                    <a:pt x="8" y="146"/>
                  </a:lnTo>
                  <a:lnTo>
                    <a:pt x="8" y="146"/>
                  </a:lnTo>
                  <a:lnTo>
                    <a:pt x="12" y="152"/>
                  </a:lnTo>
                  <a:lnTo>
                    <a:pt x="16" y="156"/>
                  </a:lnTo>
                  <a:lnTo>
                    <a:pt x="20" y="158"/>
                  </a:lnTo>
                  <a:lnTo>
                    <a:pt x="20" y="158"/>
                  </a:lnTo>
                  <a:lnTo>
                    <a:pt x="26" y="158"/>
                  </a:lnTo>
                  <a:lnTo>
                    <a:pt x="26" y="160"/>
                  </a:lnTo>
                  <a:lnTo>
                    <a:pt x="22" y="164"/>
                  </a:lnTo>
                  <a:lnTo>
                    <a:pt x="22" y="164"/>
                  </a:lnTo>
                  <a:lnTo>
                    <a:pt x="20" y="168"/>
                  </a:lnTo>
                  <a:lnTo>
                    <a:pt x="20" y="170"/>
                  </a:lnTo>
                  <a:lnTo>
                    <a:pt x="20" y="174"/>
                  </a:lnTo>
                  <a:lnTo>
                    <a:pt x="22" y="174"/>
                  </a:lnTo>
                  <a:lnTo>
                    <a:pt x="22" y="174"/>
                  </a:lnTo>
                  <a:lnTo>
                    <a:pt x="24" y="176"/>
                  </a:lnTo>
                  <a:lnTo>
                    <a:pt x="26" y="178"/>
                  </a:lnTo>
                  <a:lnTo>
                    <a:pt x="26" y="184"/>
                  </a:lnTo>
                  <a:lnTo>
                    <a:pt x="26" y="184"/>
                  </a:lnTo>
                  <a:lnTo>
                    <a:pt x="26" y="190"/>
                  </a:lnTo>
                  <a:lnTo>
                    <a:pt x="32" y="194"/>
                  </a:lnTo>
                  <a:lnTo>
                    <a:pt x="32" y="194"/>
                  </a:lnTo>
                  <a:lnTo>
                    <a:pt x="34" y="196"/>
                  </a:lnTo>
                  <a:lnTo>
                    <a:pt x="34" y="198"/>
                  </a:lnTo>
                  <a:lnTo>
                    <a:pt x="32" y="204"/>
                  </a:lnTo>
                  <a:lnTo>
                    <a:pt x="32" y="204"/>
                  </a:lnTo>
                  <a:lnTo>
                    <a:pt x="30" y="208"/>
                  </a:lnTo>
                  <a:lnTo>
                    <a:pt x="30" y="208"/>
                  </a:lnTo>
                  <a:lnTo>
                    <a:pt x="32" y="214"/>
                  </a:lnTo>
                  <a:lnTo>
                    <a:pt x="32" y="214"/>
                  </a:lnTo>
                  <a:lnTo>
                    <a:pt x="34" y="224"/>
                  </a:lnTo>
                  <a:lnTo>
                    <a:pt x="34" y="224"/>
                  </a:lnTo>
                  <a:lnTo>
                    <a:pt x="50" y="226"/>
                  </a:lnTo>
                  <a:lnTo>
                    <a:pt x="50" y="226"/>
                  </a:lnTo>
                  <a:lnTo>
                    <a:pt x="56" y="226"/>
                  </a:lnTo>
                  <a:lnTo>
                    <a:pt x="58" y="226"/>
                  </a:lnTo>
                  <a:lnTo>
                    <a:pt x="62" y="222"/>
                  </a:lnTo>
                  <a:lnTo>
                    <a:pt x="62" y="222"/>
                  </a:lnTo>
                  <a:lnTo>
                    <a:pt x="66" y="218"/>
                  </a:lnTo>
                  <a:lnTo>
                    <a:pt x="70" y="218"/>
                  </a:lnTo>
                  <a:lnTo>
                    <a:pt x="74" y="220"/>
                  </a:lnTo>
                  <a:lnTo>
                    <a:pt x="74" y="220"/>
                  </a:lnTo>
                  <a:lnTo>
                    <a:pt x="76" y="222"/>
                  </a:lnTo>
                  <a:lnTo>
                    <a:pt x="76" y="226"/>
                  </a:lnTo>
                  <a:lnTo>
                    <a:pt x="72" y="234"/>
                  </a:lnTo>
                  <a:lnTo>
                    <a:pt x="72" y="234"/>
                  </a:lnTo>
                  <a:lnTo>
                    <a:pt x="72" y="236"/>
                  </a:lnTo>
                  <a:lnTo>
                    <a:pt x="74" y="238"/>
                  </a:lnTo>
                  <a:lnTo>
                    <a:pt x="80" y="236"/>
                  </a:lnTo>
                  <a:lnTo>
                    <a:pt x="84" y="234"/>
                  </a:lnTo>
                  <a:lnTo>
                    <a:pt x="84" y="234"/>
                  </a:lnTo>
                  <a:lnTo>
                    <a:pt x="88" y="232"/>
                  </a:lnTo>
                  <a:lnTo>
                    <a:pt x="90" y="232"/>
                  </a:lnTo>
                  <a:lnTo>
                    <a:pt x="94" y="236"/>
                  </a:lnTo>
                  <a:lnTo>
                    <a:pt x="94" y="236"/>
                  </a:lnTo>
                  <a:lnTo>
                    <a:pt x="94" y="238"/>
                  </a:lnTo>
                  <a:lnTo>
                    <a:pt x="96" y="238"/>
                  </a:lnTo>
                  <a:lnTo>
                    <a:pt x="100" y="234"/>
                  </a:lnTo>
                  <a:lnTo>
                    <a:pt x="100" y="234"/>
                  </a:lnTo>
                  <a:lnTo>
                    <a:pt x="104" y="228"/>
                  </a:lnTo>
                  <a:lnTo>
                    <a:pt x="104" y="228"/>
                  </a:lnTo>
                  <a:lnTo>
                    <a:pt x="108" y="228"/>
                  </a:lnTo>
                  <a:lnTo>
                    <a:pt x="108" y="228"/>
                  </a:lnTo>
                  <a:lnTo>
                    <a:pt x="110" y="230"/>
                  </a:lnTo>
                  <a:lnTo>
                    <a:pt x="112" y="234"/>
                  </a:lnTo>
                  <a:lnTo>
                    <a:pt x="114" y="244"/>
                  </a:lnTo>
                  <a:lnTo>
                    <a:pt x="114" y="244"/>
                  </a:lnTo>
                  <a:lnTo>
                    <a:pt x="116" y="244"/>
                  </a:lnTo>
                  <a:lnTo>
                    <a:pt x="120" y="244"/>
                  </a:lnTo>
                  <a:lnTo>
                    <a:pt x="124" y="242"/>
                  </a:lnTo>
                  <a:lnTo>
                    <a:pt x="128" y="240"/>
                  </a:lnTo>
                  <a:lnTo>
                    <a:pt x="128" y="240"/>
                  </a:lnTo>
                  <a:lnTo>
                    <a:pt x="130" y="238"/>
                  </a:lnTo>
                  <a:lnTo>
                    <a:pt x="134" y="236"/>
                  </a:lnTo>
                  <a:lnTo>
                    <a:pt x="138" y="238"/>
                  </a:lnTo>
                  <a:lnTo>
                    <a:pt x="138" y="238"/>
                  </a:lnTo>
                  <a:lnTo>
                    <a:pt x="144" y="242"/>
                  </a:lnTo>
                  <a:lnTo>
                    <a:pt x="148" y="250"/>
                  </a:lnTo>
                  <a:lnTo>
                    <a:pt x="148" y="250"/>
                  </a:lnTo>
                  <a:lnTo>
                    <a:pt x="148" y="254"/>
                  </a:lnTo>
                  <a:lnTo>
                    <a:pt x="148" y="258"/>
                  </a:lnTo>
                  <a:lnTo>
                    <a:pt x="146" y="260"/>
                  </a:lnTo>
                  <a:lnTo>
                    <a:pt x="146" y="260"/>
                  </a:lnTo>
                  <a:lnTo>
                    <a:pt x="144" y="264"/>
                  </a:lnTo>
                  <a:lnTo>
                    <a:pt x="144" y="266"/>
                  </a:lnTo>
                  <a:lnTo>
                    <a:pt x="146" y="270"/>
                  </a:lnTo>
                  <a:lnTo>
                    <a:pt x="146" y="270"/>
                  </a:lnTo>
                  <a:lnTo>
                    <a:pt x="154" y="270"/>
                  </a:lnTo>
                  <a:lnTo>
                    <a:pt x="160" y="266"/>
                  </a:lnTo>
                  <a:lnTo>
                    <a:pt x="166" y="262"/>
                  </a:lnTo>
                  <a:lnTo>
                    <a:pt x="172" y="256"/>
                  </a:lnTo>
                  <a:lnTo>
                    <a:pt x="178" y="248"/>
                  </a:lnTo>
                  <a:lnTo>
                    <a:pt x="180" y="244"/>
                  </a:lnTo>
                  <a:lnTo>
                    <a:pt x="180" y="244"/>
                  </a:lnTo>
                  <a:lnTo>
                    <a:pt x="192" y="224"/>
                  </a:lnTo>
                  <a:lnTo>
                    <a:pt x="204" y="200"/>
                  </a:lnTo>
                  <a:lnTo>
                    <a:pt x="204" y="200"/>
                  </a:lnTo>
                  <a:lnTo>
                    <a:pt x="208" y="194"/>
                  </a:lnTo>
                  <a:lnTo>
                    <a:pt x="204" y="190"/>
                  </a:lnTo>
                  <a:lnTo>
                    <a:pt x="204" y="190"/>
                  </a:lnTo>
                  <a:lnTo>
                    <a:pt x="204" y="188"/>
                  </a:lnTo>
                  <a:lnTo>
                    <a:pt x="202" y="186"/>
                  </a:lnTo>
                  <a:lnTo>
                    <a:pt x="202" y="180"/>
                  </a:lnTo>
                  <a:lnTo>
                    <a:pt x="202" y="180"/>
                  </a:lnTo>
                  <a:lnTo>
                    <a:pt x="200" y="172"/>
                  </a:lnTo>
                  <a:lnTo>
                    <a:pt x="202" y="166"/>
                  </a:lnTo>
                  <a:lnTo>
                    <a:pt x="202" y="166"/>
                  </a:lnTo>
                  <a:lnTo>
                    <a:pt x="204" y="162"/>
                  </a:lnTo>
                  <a:lnTo>
                    <a:pt x="206" y="160"/>
                  </a:lnTo>
                  <a:lnTo>
                    <a:pt x="212" y="160"/>
                  </a:lnTo>
                  <a:lnTo>
                    <a:pt x="212" y="160"/>
                  </a:lnTo>
                  <a:lnTo>
                    <a:pt x="218" y="160"/>
                  </a:lnTo>
                  <a:lnTo>
                    <a:pt x="222" y="158"/>
                  </a:lnTo>
                  <a:lnTo>
                    <a:pt x="222" y="158"/>
                  </a:lnTo>
                  <a:lnTo>
                    <a:pt x="224" y="158"/>
                  </a:lnTo>
                  <a:lnTo>
                    <a:pt x="226" y="156"/>
                  </a:lnTo>
                  <a:lnTo>
                    <a:pt x="228" y="154"/>
                  </a:lnTo>
                  <a:lnTo>
                    <a:pt x="232" y="150"/>
                  </a:lnTo>
                  <a:lnTo>
                    <a:pt x="232" y="150"/>
                  </a:lnTo>
                  <a:lnTo>
                    <a:pt x="236" y="148"/>
                  </a:lnTo>
                  <a:lnTo>
                    <a:pt x="236" y="146"/>
                  </a:lnTo>
                  <a:lnTo>
                    <a:pt x="236" y="142"/>
                  </a:lnTo>
                  <a:lnTo>
                    <a:pt x="234" y="136"/>
                  </a:lnTo>
                  <a:lnTo>
                    <a:pt x="222" y="128"/>
                  </a:lnTo>
                  <a:lnTo>
                    <a:pt x="222" y="128"/>
                  </a:lnTo>
                  <a:lnTo>
                    <a:pt x="228" y="124"/>
                  </a:lnTo>
                  <a:lnTo>
                    <a:pt x="238" y="116"/>
                  </a:lnTo>
                  <a:lnTo>
                    <a:pt x="238" y="116"/>
                  </a:lnTo>
                  <a:lnTo>
                    <a:pt x="242" y="114"/>
                  </a:lnTo>
                  <a:lnTo>
                    <a:pt x="246" y="116"/>
                  </a:lnTo>
                  <a:lnTo>
                    <a:pt x="252" y="116"/>
                  </a:lnTo>
                  <a:lnTo>
                    <a:pt x="260" y="116"/>
                  </a:lnTo>
                  <a:lnTo>
                    <a:pt x="260" y="116"/>
                  </a:lnTo>
                  <a:lnTo>
                    <a:pt x="264" y="114"/>
                  </a:lnTo>
                  <a:lnTo>
                    <a:pt x="266" y="114"/>
                  </a:lnTo>
                  <a:lnTo>
                    <a:pt x="264" y="108"/>
                  </a:lnTo>
                  <a:lnTo>
                    <a:pt x="262" y="104"/>
                  </a:lnTo>
                  <a:lnTo>
                    <a:pt x="256" y="102"/>
                  </a:lnTo>
                  <a:lnTo>
                    <a:pt x="256" y="102"/>
                  </a:lnTo>
                  <a:lnTo>
                    <a:pt x="254" y="100"/>
                  </a:lnTo>
                  <a:lnTo>
                    <a:pt x="252" y="98"/>
                  </a:lnTo>
                  <a:lnTo>
                    <a:pt x="250" y="90"/>
                  </a:lnTo>
                  <a:lnTo>
                    <a:pt x="250" y="90"/>
                  </a:lnTo>
                  <a:lnTo>
                    <a:pt x="250" y="86"/>
                  </a:lnTo>
                  <a:lnTo>
                    <a:pt x="246" y="84"/>
                  </a:lnTo>
                  <a:lnTo>
                    <a:pt x="242" y="80"/>
                  </a:lnTo>
                  <a:lnTo>
                    <a:pt x="242" y="80"/>
                  </a:lnTo>
                  <a:lnTo>
                    <a:pt x="240" y="76"/>
                  </a:lnTo>
                  <a:lnTo>
                    <a:pt x="240" y="74"/>
                  </a:lnTo>
                  <a:lnTo>
                    <a:pt x="244" y="70"/>
                  </a:lnTo>
                  <a:lnTo>
                    <a:pt x="244" y="70"/>
                  </a:lnTo>
                  <a:lnTo>
                    <a:pt x="246" y="64"/>
                  </a:lnTo>
                  <a:lnTo>
                    <a:pt x="244" y="60"/>
                  </a:lnTo>
                  <a:lnTo>
                    <a:pt x="236" y="50"/>
                  </a:lnTo>
                  <a:lnTo>
                    <a:pt x="236" y="50"/>
                  </a:lnTo>
                  <a:lnTo>
                    <a:pt x="230" y="46"/>
                  </a:lnTo>
                  <a:lnTo>
                    <a:pt x="230" y="46"/>
                  </a:lnTo>
                  <a:lnTo>
                    <a:pt x="230" y="46"/>
                  </a:lnTo>
                  <a:lnTo>
                    <a:pt x="230" y="46"/>
                  </a:lnTo>
                  <a:lnTo>
                    <a:pt x="232" y="42"/>
                  </a:lnTo>
                  <a:lnTo>
                    <a:pt x="230" y="40"/>
                  </a:lnTo>
                  <a:lnTo>
                    <a:pt x="228" y="40"/>
                  </a:lnTo>
                  <a:lnTo>
                    <a:pt x="228" y="40"/>
                  </a:lnTo>
                  <a:lnTo>
                    <a:pt x="228" y="38"/>
                  </a:lnTo>
                  <a:lnTo>
                    <a:pt x="226" y="34"/>
                  </a:lnTo>
                  <a:lnTo>
                    <a:pt x="226" y="24"/>
                  </a:lnTo>
                  <a:lnTo>
                    <a:pt x="226" y="24"/>
                  </a:lnTo>
                  <a:lnTo>
                    <a:pt x="226" y="18"/>
                  </a:lnTo>
                  <a:lnTo>
                    <a:pt x="228" y="16"/>
                  </a:lnTo>
                  <a:lnTo>
                    <a:pt x="228" y="16"/>
                  </a:lnTo>
                  <a:lnTo>
                    <a:pt x="228" y="10"/>
                  </a:lnTo>
                  <a:lnTo>
                    <a:pt x="228" y="2"/>
                  </a:lnTo>
                  <a:lnTo>
                    <a:pt x="228" y="2"/>
                  </a:lnTo>
                  <a:lnTo>
                    <a:pt x="228" y="0"/>
                  </a:lnTo>
                  <a:lnTo>
                    <a:pt x="228" y="0"/>
                  </a:lnTo>
                  <a:lnTo>
                    <a:pt x="206" y="0"/>
                  </a:lnTo>
                  <a:lnTo>
                    <a:pt x="182" y="2"/>
                  </a:lnTo>
                  <a:lnTo>
                    <a:pt x="182" y="2"/>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205" name="Freeform 407">
              <a:extLst>
                <a:ext uri="{FF2B5EF4-FFF2-40B4-BE49-F238E27FC236}">
                  <a16:creationId xmlns:a16="http://schemas.microsoft.com/office/drawing/2014/main" id="{625D133E-2B15-4AF6-90FE-446EC52C41CB}"/>
                </a:ext>
              </a:extLst>
            </p:cNvPr>
            <p:cNvSpPr>
              <a:spLocks/>
            </p:cNvSpPr>
            <p:nvPr/>
          </p:nvSpPr>
          <p:spPr bwMode="auto">
            <a:xfrm>
              <a:off x="7646114" y="3601595"/>
              <a:ext cx="195794" cy="140565"/>
            </a:xfrm>
            <a:custGeom>
              <a:avLst/>
              <a:gdLst>
                <a:gd name="T0" fmla="*/ 110 w 130"/>
                <a:gd name="T1" fmla="*/ 78 h 102"/>
                <a:gd name="T2" fmla="*/ 114 w 130"/>
                <a:gd name="T3" fmla="*/ 80 h 102"/>
                <a:gd name="T4" fmla="*/ 118 w 130"/>
                <a:gd name="T5" fmla="*/ 84 h 102"/>
                <a:gd name="T6" fmla="*/ 122 w 130"/>
                <a:gd name="T7" fmla="*/ 82 h 102"/>
                <a:gd name="T8" fmla="*/ 128 w 130"/>
                <a:gd name="T9" fmla="*/ 72 h 102"/>
                <a:gd name="T10" fmla="*/ 130 w 130"/>
                <a:gd name="T11" fmla="*/ 64 h 102"/>
                <a:gd name="T12" fmla="*/ 124 w 130"/>
                <a:gd name="T13" fmla="*/ 58 h 102"/>
                <a:gd name="T14" fmla="*/ 114 w 130"/>
                <a:gd name="T15" fmla="*/ 54 h 102"/>
                <a:gd name="T16" fmla="*/ 106 w 130"/>
                <a:gd name="T17" fmla="*/ 50 h 102"/>
                <a:gd name="T18" fmla="*/ 92 w 130"/>
                <a:gd name="T19" fmla="*/ 44 h 102"/>
                <a:gd name="T20" fmla="*/ 88 w 130"/>
                <a:gd name="T21" fmla="*/ 38 h 102"/>
                <a:gd name="T22" fmla="*/ 86 w 130"/>
                <a:gd name="T23" fmla="*/ 30 h 102"/>
                <a:gd name="T24" fmla="*/ 84 w 130"/>
                <a:gd name="T25" fmla="*/ 28 h 102"/>
                <a:gd name="T26" fmla="*/ 76 w 130"/>
                <a:gd name="T27" fmla="*/ 26 h 102"/>
                <a:gd name="T28" fmla="*/ 72 w 130"/>
                <a:gd name="T29" fmla="*/ 24 h 102"/>
                <a:gd name="T30" fmla="*/ 70 w 130"/>
                <a:gd name="T31" fmla="*/ 20 h 102"/>
                <a:gd name="T32" fmla="*/ 70 w 130"/>
                <a:gd name="T33" fmla="*/ 12 h 102"/>
                <a:gd name="T34" fmla="*/ 68 w 130"/>
                <a:gd name="T35" fmla="*/ 8 h 102"/>
                <a:gd name="T36" fmla="*/ 64 w 130"/>
                <a:gd name="T37" fmla="*/ 2 h 102"/>
                <a:gd name="T38" fmla="*/ 62 w 130"/>
                <a:gd name="T39" fmla="*/ 0 h 102"/>
                <a:gd name="T40" fmla="*/ 58 w 130"/>
                <a:gd name="T41" fmla="*/ 2 h 102"/>
                <a:gd name="T42" fmla="*/ 56 w 130"/>
                <a:gd name="T43" fmla="*/ 6 h 102"/>
                <a:gd name="T44" fmla="*/ 54 w 130"/>
                <a:gd name="T45" fmla="*/ 14 h 102"/>
                <a:gd name="T46" fmla="*/ 52 w 130"/>
                <a:gd name="T47" fmla="*/ 24 h 102"/>
                <a:gd name="T48" fmla="*/ 50 w 130"/>
                <a:gd name="T49" fmla="*/ 28 h 102"/>
                <a:gd name="T50" fmla="*/ 46 w 130"/>
                <a:gd name="T51" fmla="*/ 30 h 102"/>
                <a:gd name="T52" fmla="*/ 36 w 130"/>
                <a:gd name="T53" fmla="*/ 36 h 102"/>
                <a:gd name="T54" fmla="*/ 34 w 130"/>
                <a:gd name="T55" fmla="*/ 38 h 102"/>
                <a:gd name="T56" fmla="*/ 34 w 130"/>
                <a:gd name="T57" fmla="*/ 46 h 102"/>
                <a:gd name="T58" fmla="*/ 36 w 130"/>
                <a:gd name="T59" fmla="*/ 50 h 102"/>
                <a:gd name="T60" fmla="*/ 36 w 130"/>
                <a:gd name="T61" fmla="*/ 52 h 102"/>
                <a:gd name="T62" fmla="*/ 30 w 130"/>
                <a:gd name="T63" fmla="*/ 54 h 102"/>
                <a:gd name="T64" fmla="*/ 26 w 130"/>
                <a:gd name="T65" fmla="*/ 54 h 102"/>
                <a:gd name="T66" fmla="*/ 30 w 130"/>
                <a:gd name="T67" fmla="*/ 64 h 102"/>
                <a:gd name="T68" fmla="*/ 32 w 130"/>
                <a:gd name="T69" fmla="*/ 66 h 102"/>
                <a:gd name="T70" fmla="*/ 32 w 130"/>
                <a:gd name="T71" fmla="*/ 70 h 102"/>
                <a:gd name="T72" fmla="*/ 12 w 130"/>
                <a:gd name="T73" fmla="*/ 68 h 102"/>
                <a:gd name="T74" fmla="*/ 10 w 130"/>
                <a:gd name="T75" fmla="*/ 70 h 102"/>
                <a:gd name="T76" fmla="*/ 2 w 130"/>
                <a:gd name="T77" fmla="*/ 84 h 102"/>
                <a:gd name="T78" fmla="*/ 0 w 130"/>
                <a:gd name="T79" fmla="*/ 86 h 102"/>
                <a:gd name="T80" fmla="*/ 6 w 130"/>
                <a:gd name="T81" fmla="*/ 90 h 102"/>
                <a:gd name="T82" fmla="*/ 24 w 130"/>
                <a:gd name="T83" fmla="*/ 90 h 102"/>
                <a:gd name="T84" fmla="*/ 28 w 130"/>
                <a:gd name="T85" fmla="*/ 90 h 102"/>
                <a:gd name="T86" fmla="*/ 38 w 130"/>
                <a:gd name="T87" fmla="*/ 96 h 102"/>
                <a:gd name="T88" fmla="*/ 40 w 130"/>
                <a:gd name="T89" fmla="*/ 98 h 102"/>
                <a:gd name="T90" fmla="*/ 42 w 130"/>
                <a:gd name="T91" fmla="*/ 102 h 102"/>
                <a:gd name="T92" fmla="*/ 88 w 130"/>
                <a:gd name="T93" fmla="*/ 100 h 102"/>
                <a:gd name="T94" fmla="*/ 90 w 130"/>
                <a:gd name="T95" fmla="*/ 96 h 102"/>
                <a:gd name="T96" fmla="*/ 92 w 130"/>
                <a:gd name="T97" fmla="*/ 98 h 102"/>
                <a:gd name="T98" fmla="*/ 98 w 130"/>
                <a:gd name="T99" fmla="*/ 100 h 102"/>
                <a:gd name="T100" fmla="*/ 110 w 130"/>
                <a:gd name="T101" fmla="*/ 100 h 102"/>
                <a:gd name="T102" fmla="*/ 114 w 130"/>
                <a:gd name="T103" fmla="*/ 96 h 102"/>
                <a:gd name="T104" fmla="*/ 104 w 130"/>
                <a:gd name="T105" fmla="*/ 90 h 102"/>
                <a:gd name="T106" fmla="*/ 102 w 130"/>
                <a:gd name="T107" fmla="*/ 86 h 102"/>
                <a:gd name="T108" fmla="*/ 106 w 130"/>
                <a:gd name="T109" fmla="*/ 80 h 102"/>
                <a:gd name="T110" fmla="*/ 110 w 130"/>
                <a:gd name="T111" fmla="*/ 7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0" h="102">
                  <a:moveTo>
                    <a:pt x="110" y="78"/>
                  </a:moveTo>
                  <a:lnTo>
                    <a:pt x="110" y="78"/>
                  </a:lnTo>
                  <a:lnTo>
                    <a:pt x="112" y="78"/>
                  </a:lnTo>
                  <a:lnTo>
                    <a:pt x="114" y="80"/>
                  </a:lnTo>
                  <a:lnTo>
                    <a:pt x="118" y="84"/>
                  </a:lnTo>
                  <a:lnTo>
                    <a:pt x="118" y="84"/>
                  </a:lnTo>
                  <a:lnTo>
                    <a:pt x="120" y="84"/>
                  </a:lnTo>
                  <a:lnTo>
                    <a:pt x="122" y="82"/>
                  </a:lnTo>
                  <a:lnTo>
                    <a:pt x="128" y="72"/>
                  </a:lnTo>
                  <a:lnTo>
                    <a:pt x="128" y="72"/>
                  </a:lnTo>
                  <a:lnTo>
                    <a:pt x="130" y="68"/>
                  </a:lnTo>
                  <a:lnTo>
                    <a:pt x="130" y="64"/>
                  </a:lnTo>
                  <a:lnTo>
                    <a:pt x="126" y="60"/>
                  </a:lnTo>
                  <a:lnTo>
                    <a:pt x="124" y="58"/>
                  </a:lnTo>
                  <a:lnTo>
                    <a:pt x="124" y="58"/>
                  </a:lnTo>
                  <a:lnTo>
                    <a:pt x="114" y="54"/>
                  </a:lnTo>
                  <a:lnTo>
                    <a:pt x="106" y="50"/>
                  </a:lnTo>
                  <a:lnTo>
                    <a:pt x="106" y="50"/>
                  </a:lnTo>
                  <a:lnTo>
                    <a:pt x="92" y="44"/>
                  </a:lnTo>
                  <a:lnTo>
                    <a:pt x="92" y="44"/>
                  </a:lnTo>
                  <a:lnTo>
                    <a:pt x="88" y="42"/>
                  </a:lnTo>
                  <a:lnTo>
                    <a:pt x="88" y="38"/>
                  </a:lnTo>
                  <a:lnTo>
                    <a:pt x="88" y="34"/>
                  </a:lnTo>
                  <a:lnTo>
                    <a:pt x="86" y="30"/>
                  </a:lnTo>
                  <a:lnTo>
                    <a:pt x="86" y="30"/>
                  </a:lnTo>
                  <a:lnTo>
                    <a:pt x="84" y="28"/>
                  </a:lnTo>
                  <a:lnTo>
                    <a:pt x="80" y="26"/>
                  </a:lnTo>
                  <a:lnTo>
                    <a:pt x="76" y="26"/>
                  </a:lnTo>
                  <a:lnTo>
                    <a:pt x="72" y="24"/>
                  </a:lnTo>
                  <a:lnTo>
                    <a:pt x="72" y="24"/>
                  </a:lnTo>
                  <a:lnTo>
                    <a:pt x="70" y="22"/>
                  </a:lnTo>
                  <a:lnTo>
                    <a:pt x="70" y="20"/>
                  </a:lnTo>
                  <a:lnTo>
                    <a:pt x="70" y="12"/>
                  </a:lnTo>
                  <a:lnTo>
                    <a:pt x="70" y="12"/>
                  </a:lnTo>
                  <a:lnTo>
                    <a:pt x="70" y="10"/>
                  </a:lnTo>
                  <a:lnTo>
                    <a:pt x="68" y="8"/>
                  </a:lnTo>
                  <a:lnTo>
                    <a:pt x="64" y="2"/>
                  </a:lnTo>
                  <a:lnTo>
                    <a:pt x="64" y="2"/>
                  </a:lnTo>
                  <a:lnTo>
                    <a:pt x="64" y="0"/>
                  </a:lnTo>
                  <a:lnTo>
                    <a:pt x="62" y="0"/>
                  </a:lnTo>
                  <a:lnTo>
                    <a:pt x="58" y="2"/>
                  </a:lnTo>
                  <a:lnTo>
                    <a:pt x="58" y="2"/>
                  </a:lnTo>
                  <a:lnTo>
                    <a:pt x="56" y="2"/>
                  </a:lnTo>
                  <a:lnTo>
                    <a:pt x="56" y="6"/>
                  </a:lnTo>
                  <a:lnTo>
                    <a:pt x="54" y="14"/>
                  </a:lnTo>
                  <a:lnTo>
                    <a:pt x="54" y="14"/>
                  </a:lnTo>
                  <a:lnTo>
                    <a:pt x="52" y="24"/>
                  </a:lnTo>
                  <a:lnTo>
                    <a:pt x="52" y="24"/>
                  </a:lnTo>
                  <a:lnTo>
                    <a:pt x="52" y="26"/>
                  </a:lnTo>
                  <a:lnTo>
                    <a:pt x="50" y="28"/>
                  </a:lnTo>
                  <a:lnTo>
                    <a:pt x="46" y="30"/>
                  </a:lnTo>
                  <a:lnTo>
                    <a:pt x="46" y="30"/>
                  </a:lnTo>
                  <a:lnTo>
                    <a:pt x="42" y="34"/>
                  </a:lnTo>
                  <a:lnTo>
                    <a:pt x="36" y="36"/>
                  </a:lnTo>
                  <a:lnTo>
                    <a:pt x="36" y="36"/>
                  </a:lnTo>
                  <a:lnTo>
                    <a:pt x="34" y="38"/>
                  </a:lnTo>
                  <a:lnTo>
                    <a:pt x="34" y="40"/>
                  </a:lnTo>
                  <a:lnTo>
                    <a:pt x="34" y="46"/>
                  </a:lnTo>
                  <a:lnTo>
                    <a:pt x="34" y="46"/>
                  </a:lnTo>
                  <a:lnTo>
                    <a:pt x="36" y="50"/>
                  </a:lnTo>
                  <a:lnTo>
                    <a:pt x="36" y="52"/>
                  </a:lnTo>
                  <a:lnTo>
                    <a:pt x="36" y="52"/>
                  </a:lnTo>
                  <a:lnTo>
                    <a:pt x="36" y="52"/>
                  </a:lnTo>
                  <a:lnTo>
                    <a:pt x="30" y="54"/>
                  </a:lnTo>
                  <a:lnTo>
                    <a:pt x="30" y="54"/>
                  </a:lnTo>
                  <a:lnTo>
                    <a:pt x="26" y="54"/>
                  </a:lnTo>
                  <a:lnTo>
                    <a:pt x="26" y="58"/>
                  </a:lnTo>
                  <a:lnTo>
                    <a:pt x="30" y="64"/>
                  </a:lnTo>
                  <a:lnTo>
                    <a:pt x="30" y="64"/>
                  </a:lnTo>
                  <a:lnTo>
                    <a:pt x="32" y="66"/>
                  </a:lnTo>
                  <a:lnTo>
                    <a:pt x="34" y="68"/>
                  </a:lnTo>
                  <a:lnTo>
                    <a:pt x="32" y="70"/>
                  </a:lnTo>
                  <a:lnTo>
                    <a:pt x="28" y="70"/>
                  </a:lnTo>
                  <a:lnTo>
                    <a:pt x="12" y="68"/>
                  </a:lnTo>
                  <a:lnTo>
                    <a:pt x="12" y="68"/>
                  </a:lnTo>
                  <a:lnTo>
                    <a:pt x="10" y="70"/>
                  </a:lnTo>
                  <a:lnTo>
                    <a:pt x="6" y="74"/>
                  </a:lnTo>
                  <a:lnTo>
                    <a:pt x="2" y="84"/>
                  </a:lnTo>
                  <a:lnTo>
                    <a:pt x="2" y="84"/>
                  </a:lnTo>
                  <a:lnTo>
                    <a:pt x="0" y="86"/>
                  </a:lnTo>
                  <a:lnTo>
                    <a:pt x="0" y="86"/>
                  </a:lnTo>
                  <a:lnTo>
                    <a:pt x="6" y="90"/>
                  </a:lnTo>
                  <a:lnTo>
                    <a:pt x="14" y="90"/>
                  </a:lnTo>
                  <a:lnTo>
                    <a:pt x="24" y="90"/>
                  </a:lnTo>
                  <a:lnTo>
                    <a:pt x="24" y="90"/>
                  </a:lnTo>
                  <a:lnTo>
                    <a:pt x="28" y="90"/>
                  </a:lnTo>
                  <a:lnTo>
                    <a:pt x="34" y="92"/>
                  </a:lnTo>
                  <a:lnTo>
                    <a:pt x="38" y="96"/>
                  </a:lnTo>
                  <a:lnTo>
                    <a:pt x="40" y="98"/>
                  </a:lnTo>
                  <a:lnTo>
                    <a:pt x="40" y="98"/>
                  </a:lnTo>
                  <a:lnTo>
                    <a:pt x="42" y="102"/>
                  </a:lnTo>
                  <a:lnTo>
                    <a:pt x="42" y="102"/>
                  </a:lnTo>
                  <a:lnTo>
                    <a:pt x="66" y="100"/>
                  </a:lnTo>
                  <a:lnTo>
                    <a:pt x="88" y="100"/>
                  </a:lnTo>
                  <a:lnTo>
                    <a:pt x="88" y="100"/>
                  </a:lnTo>
                  <a:lnTo>
                    <a:pt x="90" y="96"/>
                  </a:lnTo>
                  <a:lnTo>
                    <a:pt x="92" y="98"/>
                  </a:lnTo>
                  <a:lnTo>
                    <a:pt x="92" y="98"/>
                  </a:lnTo>
                  <a:lnTo>
                    <a:pt x="94" y="100"/>
                  </a:lnTo>
                  <a:lnTo>
                    <a:pt x="98" y="100"/>
                  </a:lnTo>
                  <a:lnTo>
                    <a:pt x="110" y="100"/>
                  </a:lnTo>
                  <a:lnTo>
                    <a:pt x="110" y="100"/>
                  </a:lnTo>
                  <a:lnTo>
                    <a:pt x="114" y="98"/>
                  </a:lnTo>
                  <a:lnTo>
                    <a:pt x="114" y="96"/>
                  </a:lnTo>
                  <a:lnTo>
                    <a:pt x="110" y="92"/>
                  </a:lnTo>
                  <a:lnTo>
                    <a:pt x="104" y="90"/>
                  </a:lnTo>
                  <a:lnTo>
                    <a:pt x="104" y="90"/>
                  </a:lnTo>
                  <a:lnTo>
                    <a:pt x="102" y="86"/>
                  </a:lnTo>
                  <a:lnTo>
                    <a:pt x="104" y="82"/>
                  </a:lnTo>
                  <a:lnTo>
                    <a:pt x="106" y="80"/>
                  </a:lnTo>
                  <a:lnTo>
                    <a:pt x="110" y="78"/>
                  </a:lnTo>
                  <a:lnTo>
                    <a:pt x="110" y="78"/>
                  </a:lnTo>
                  <a:close/>
                </a:path>
              </a:pathLst>
            </a:custGeom>
            <a:solidFill>
              <a:schemeClr val="bg1">
                <a:lumMod val="95000"/>
              </a:schemeClr>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206" name="Freeform 408">
              <a:extLst>
                <a:ext uri="{FF2B5EF4-FFF2-40B4-BE49-F238E27FC236}">
                  <a16:creationId xmlns:a16="http://schemas.microsoft.com/office/drawing/2014/main" id="{FD1E8B26-B26E-4D54-9BB6-59C41D9E87E1}"/>
                </a:ext>
              </a:extLst>
            </p:cNvPr>
            <p:cNvSpPr>
              <a:spLocks/>
            </p:cNvSpPr>
            <p:nvPr/>
          </p:nvSpPr>
          <p:spPr bwMode="auto">
            <a:xfrm>
              <a:off x="8314827" y="3946117"/>
              <a:ext cx="397612" cy="446500"/>
            </a:xfrm>
            <a:custGeom>
              <a:avLst/>
              <a:gdLst>
                <a:gd name="T0" fmla="*/ 248 w 264"/>
                <a:gd name="T1" fmla="*/ 230 h 324"/>
                <a:gd name="T2" fmla="*/ 264 w 264"/>
                <a:gd name="T3" fmla="*/ 90 h 324"/>
                <a:gd name="T4" fmla="*/ 250 w 264"/>
                <a:gd name="T5" fmla="*/ 84 h 324"/>
                <a:gd name="T6" fmla="*/ 220 w 264"/>
                <a:gd name="T7" fmla="*/ 68 h 324"/>
                <a:gd name="T8" fmla="*/ 186 w 264"/>
                <a:gd name="T9" fmla="*/ 40 h 324"/>
                <a:gd name="T10" fmla="*/ 164 w 264"/>
                <a:gd name="T11" fmla="*/ 40 h 324"/>
                <a:gd name="T12" fmla="*/ 162 w 264"/>
                <a:gd name="T13" fmla="*/ 52 h 324"/>
                <a:gd name="T14" fmla="*/ 158 w 264"/>
                <a:gd name="T15" fmla="*/ 64 h 324"/>
                <a:gd name="T16" fmla="*/ 142 w 264"/>
                <a:gd name="T17" fmla="*/ 62 h 324"/>
                <a:gd name="T18" fmla="*/ 136 w 264"/>
                <a:gd name="T19" fmla="*/ 60 h 324"/>
                <a:gd name="T20" fmla="*/ 136 w 264"/>
                <a:gd name="T21" fmla="*/ 74 h 324"/>
                <a:gd name="T22" fmla="*/ 122 w 264"/>
                <a:gd name="T23" fmla="*/ 90 h 324"/>
                <a:gd name="T24" fmla="*/ 100 w 264"/>
                <a:gd name="T25" fmla="*/ 94 h 324"/>
                <a:gd name="T26" fmla="*/ 100 w 264"/>
                <a:gd name="T27" fmla="*/ 80 h 324"/>
                <a:gd name="T28" fmla="*/ 90 w 264"/>
                <a:gd name="T29" fmla="*/ 72 h 324"/>
                <a:gd name="T30" fmla="*/ 82 w 264"/>
                <a:gd name="T31" fmla="*/ 58 h 324"/>
                <a:gd name="T32" fmla="*/ 86 w 264"/>
                <a:gd name="T33" fmla="*/ 32 h 324"/>
                <a:gd name="T34" fmla="*/ 74 w 264"/>
                <a:gd name="T35" fmla="*/ 8 h 324"/>
                <a:gd name="T36" fmla="*/ 30 w 264"/>
                <a:gd name="T37" fmla="*/ 10 h 324"/>
                <a:gd name="T38" fmla="*/ 20 w 264"/>
                <a:gd name="T39" fmla="*/ 6 h 324"/>
                <a:gd name="T40" fmla="*/ 10 w 264"/>
                <a:gd name="T41" fmla="*/ 22 h 324"/>
                <a:gd name="T42" fmla="*/ 0 w 264"/>
                <a:gd name="T43" fmla="*/ 30 h 324"/>
                <a:gd name="T44" fmla="*/ 24 w 264"/>
                <a:gd name="T45" fmla="*/ 40 h 324"/>
                <a:gd name="T46" fmla="*/ 22 w 264"/>
                <a:gd name="T47" fmla="*/ 54 h 324"/>
                <a:gd name="T48" fmla="*/ 32 w 264"/>
                <a:gd name="T49" fmla="*/ 54 h 324"/>
                <a:gd name="T50" fmla="*/ 50 w 264"/>
                <a:gd name="T51" fmla="*/ 58 h 324"/>
                <a:gd name="T52" fmla="*/ 64 w 264"/>
                <a:gd name="T53" fmla="*/ 66 h 324"/>
                <a:gd name="T54" fmla="*/ 44 w 264"/>
                <a:gd name="T55" fmla="*/ 64 h 324"/>
                <a:gd name="T56" fmla="*/ 36 w 264"/>
                <a:gd name="T57" fmla="*/ 72 h 324"/>
                <a:gd name="T58" fmla="*/ 18 w 264"/>
                <a:gd name="T59" fmla="*/ 72 h 324"/>
                <a:gd name="T60" fmla="*/ 28 w 264"/>
                <a:gd name="T61" fmla="*/ 86 h 324"/>
                <a:gd name="T62" fmla="*/ 44 w 264"/>
                <a:gd name="T63" fmla="*/ 94 h 324"/>
                <a:gd name="T64" fmla="*/ 44 w 264"/>
                <a:gd name="T65" fmla="*/ 118 h 324"/>
                <a:gd name="T66" fmla="*/ 54 w 264"/>
                <a:gd name="T67" fmla="*/ 138 h 324"/>
                <a:gd name="T68" fmla="*/ 70 w 264"/>
                <a:gd name="T69" fmla="*/ 126 h 324"/>
                <a:gd name="T70" fmla="*/ 70 w 264"/>
                <a:gd name="T71" fmla="*/ 100 h 324"/>
                <a:gd name="T72" fmla="*/ 80 w 264"/>
                <a:gd name="T73" fmla="*/ 82 h 324"/>
                <a:gd name="T74" fmla="*/ 88 w 264"/>
                <a:gd name="T75" fmla="*/ 86 h 324"/>
                <a:gd name="T76" fmla="*/ 76 w 264"/>
                <a:gd name="T77" fmla="*/ 102 h 324"/>
                <a:gd name="T78" fmla="*/ 78 w 264"/>
                <a:gd name="T79" fmla="*/ 118 h 324"/>
                <a:gd name="T80" fmla="*/ 92 w 264"/>
                <a:gd name="T81" fmla="*/ 132 h 324"/>
                <a:gd name="T82" fmla="*/ 96 w 264"/>
                <a:gd name="T83" fmla="*/ 138 h 324"/>
                <a:gd name="T84" fmla="*/ 102 w 264"/>
                <a:gd name="T85" fmla="*/ 136 h 324"/>
                <a:gd name="T86" fmla="*/ 104 w 264"/>
                <a:gd name="T87" fmla="*/ 146 h 324"/>
                <a:gd name="T88" fmla="*/ 126 w 264"/>
                <a:gd name="T89" fmla="*/ 152 h 324"/>
                <a:gd name="T90" fmla="*/ 152 w 264"/>
                <a:gd name="T91" fmla="*/ 166 h 324"/>
                <a:gd name="T92" fmla="*/ 178 w 264"/>
                <a:gd name="T93" fmla="*/ 184 h 324"/>
                <a:gd name="T94" fmla="*/ 186 w 264"/>
                <a:gd name="T95" fmla="*/ 194 h 324"/>
                <a:gd name="T96" fmla="*/ 188 w 264"/>
                <a:gd name="T97" fmla="*/ 224 h 324"/>
                <a:gd name="T98" fmla="*/ 198 w 264"/>
                <a:gd name="T99" fmla="*/ 248 h 324"/>
                <a:gd name="T100" fmla="*/ 196 w 264"/>
                <a:gd name="T101" fmla="*/ 264 h 324"/>
                <a:gd name="T102" fmla="*/ 202 w 264"/>
                <a:gd name="T103" fmla="*/ 278 h 324"/>
                <a:gd name="T104" fmla="*/ 222 w 264"/>
                <a:gd name="T105" fmla="*/ 288 h 324"/>
                <a:gd name="T106" fmla="*/ 230 w 264"/>
                <a:gd name="T107" fmla="*/ 310 h 324"/>
                <a:gd name="T108" fmla="*/ 250 w 264"/>
                <a:gd name="T109" fmla="*/ 322 h 324"/>
                <a:gd name="T110" fmla="*/ 256 w 264"/>
                <a:gd name="T111" fmla="*/ 24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4" h="324">
                  <a:moveTo>
                    <a:pt x="256" y="246"/>
                  </a:moveTo>
                  <a:lnTo>
                    <a:pt x="256" y="246"/>
                  </a:lnTo>
                  <a:lnTo>
                    <a:pt x="254" y="238"/>
                  </a:lnTo>
                  <a:lnTo>
                    <a:pt x="248" y="230"/>
                  </a:lnTo>
                  <a:lnTo>
                    <a:pt x="248" y="230"/>
                  </a:lnTo>
                  <a:lnTo>
                    <a:pt x="248" y="226"/>
                  </a:lnTo>
                  <a:lnTo>
                    <a:pt x="248" y="222"/>
                  </a:lnTo>
                  <a:lnTo>
                    <a:pt x="252" y="216"/>
                  </a:lnTo>
                  <a:lnTo>
                    <a:pt x="260" y="208"/>
                  </a:lnTo>
                  <a:lnTo>
                    <a:pt x="264" y="90"/>
                  </a:lnTo>
                  <a:lnTo>
                    <a:pt x="264" y="90"/>
                  </a:lnTo>
                  <a:lnTo>
                    <a:pt x="258" y="86"/>
                  </a:lnTo>
                  <a:lnTo>
                    <a:pt x="258" y="86"/>
                  </a:lnTo>
                  <a:lnTo>
                    <a:pt x="254" y="84"/>
                  </a:lnTo>
                  <a:lnTo>
                    <a:pt x="250" y="84"/>
                  </a:lnTo>
                  <a:lnTo>
                    <a:pt x="246" y="82"/>
                  </a:lnTo>
                  <a:lnTo>
                    <a:pt x="240" y="80"/>
                  </a:lnTo>
                  <a:lnTo>
                    <a:pt x="240" y="80"/>
                  </a:lnTo>
                  <a:lnTo>
                    <a:pt x="228" y="72"/>
                  </a:lnTo>
                  <a:lnTo>
                    <a:pt x="220" y="68"/>
                  </a:lnTo>
                  <a:lnTo>
                    <a:pt x="214" y="62"/>
                  </a:lnTo>
                  <a:lnTo>
                    <a:pt x="214" y="62"/>
                  </a:lnTo>
                  <a:lnTo>
                    <a:pt x="202" y="50"/>
                  </a:lnTo>
                  <a:lnTo>
                    <a:pt x="194" y="44"/>
                  </a:lnTo>
                  <a:lnTo>
                    <a:pt x="186" y="40"/>
                  </a:lnTo>
                  <a:lnTo>
                    <a:pt x="186" y="40"/>
                  </a:lnTo>
                  <a:lnTo>
                    <a:pt x="176" y="38"/>
                  </a:lnTo>
                  <a:lnTo>
                    <a:pt x="170" y="36"/>
                  </a:lnTo>
                  <a:lnTo>
                    <a:pt x="166" y="38"/>
                  </a:lnTo>
                  <a:lnTo>
                    <a:pt x="164" y="40"/>
                  </a:lnTo>
                  <a:lnTo>
                    <a:pt x="164" y="40"/>
                  </a:lnTo>
                  <a:lnTo>
                    <a:pt x="166" y="48"/>
                  </a:lnTo>
                  <a:lnTo>
                    <a:pt x="166" y="50"/>
                  </a:lnTo>
                  <a:lnTo>
                    <a:pt x="162" y="52"/>
                  </a:lnTo>
                  <a:lnTo>
                    <a:pt x="162" y="52"/>
                  </a:lnTo>
                  <a:lnTo>
                    <a:pt x="158" y="54"/>
                  </a:lnTo>
                  <a:lnTo>
                    <a:pt x="158" y="58"/>
                  </a:lnTo>
                  <a:lnTo>
                    <a:pt x="158" y="58"/>
                  </a:lnTo>
                  <a:lnTo>
                    <a:pt x="158" y="62"/>
                  </a:lnTo>
                  <a:lnTo>
                    <a:pt x="158" y="64"/>
                  </a:lnTo>
                  <a:lnTo>
                    <a:pt x="156" y="64"/>
                  </a:lnTo>
                  <a:lnTo>
                    <a:pt x="156" y="64"/>
                  </a:lnTo>
                  <a:lnTo>
                    <a:pt x="146" y="64"/>
                  </a:lnTo>
                  <a:lnTo>
                    <a:pt x="144" y="64"/>
                  </a:lnTo>
                  <a:lnTo>
                    <a:pt x="142" y="62"/>
                  </a:lnTo>
                  <a:lnTo>
                    <a:pt x="142" y="62"/>
                  </a:lnTo>
                  <a:lnTo>
                    <a:pt x="140" y="60"/>
                  </a:lnTo>
                  <a:lnTo>
                    <a:pt x="138" y="58"/>
                  </a:lnTo>
                  <a:lnTo>
                    <a:pt x="136" y="58"/>
                  </a:lnTo>
                  <a:lnTo>
                    <a:pt x="136" y="60"/>
                  </a:lnTo>
                  <a:lnTo>
                    <a:pt x="136" y="60"/>
                  </a:lnTo>
                  <a:lnTo>
                    <a:pt x="136" y="64"/>
                  </a:lnTo>
                  <a:lnTo>
                    <a:pt x="138" y="66"/>
                  </a:lnTo>
                  <a:lnTo>
                    <a:pt x="138" y="70"/>
                  </a:lnTo>
                  <a:lnTo>
                    <a:pt x="136" y="74"/>
                  </a:lnTo>
                  <a:lnTo>
                    <a:pt x="136" y="74"/>
                  </a:lnTo>
                  <a:lnTo>
                    <a:pt x="130" y="78"/>
                  </a:lnTo>
                  <a:lnTo>
                    <a:pt x="126" y="82"/>
                  </a:lnTo>
                  <a:lnTo>
                    <a:pt x="126" y="82"/>
                  </a:lnTo>
                  <a:lnTo>
                    <a:pt x="122" y="90"/>
                  </a:lnTo>
                  <a:lnTo>
                    <a:pt x="120" y="94"/>
                  </a:lnTo>
                  <a:lnTo>
                    <a:pt x="116" y="94"/>
                  </a:lnTo>
                  <a:lnTo>
                    <a:pt x="116" y="94"/>
                  </a:lnTo>
                  <a:lnTo>
                    <a:pt x="104" y="96"/>
                  </a:lnTo>
                  <a:lnTo>
                    <a:pt x="100" y="94"/>
                  </a:lnTo>
                  <a:lnTo>
                    <a:pt x="100" y="92"/>
                  </a:lnTo>
                  <a:lnTo>
                    <a:pt x="100" y="92"/>
                  </a:lnTo>
                  <a:lnTo>
                    <a:pt x="102" y="86"/>
                  </a:lnTo>
                  <a:lnTo>
                    <a:pt x="100" y="80"/>
                  </a:lnTo>
                  <a:lnTo>
                    <a:pt x="100" y="80"/>
                  </a:lnTo>
                  <a:lnTo>
                    <a:pt x="96" y="76"/>
                  </a:lnTo>
                  <a:lnTo>
                    <a:pt x="92" y="76"/>
                  </a:lnTo>
                  <a:lnTo>
                    <a:pt x="90" y="74"/>
                  </a:lnTo>
                  <a:lnTo>
                    <a:pt x="90" y="72"/>
                  </a:lnTo>
                  <a:lnTo>
                    <a:pt x="90" y="72"/>
                  </a:lnTo>
                  <a:lnTo>
                    <a:pt x="90" y="64"/>
                  </a:lnTo>
                  <a:lnTo>
                    <a:pt x="88" y="62"/>
                  </a:lnTo>
                  <a:lnTo>
                    <a:pt x="84" y="60"/>
                  </a:lnTo>
                  <a:lnTo>
                    <a:pt x="84" y="60"/>
                  </a:lnTo>
                  <a:lnTo>
                    <a:pt x="82" y="58"/>
                  </a:lnTo>
                  <a:lnTo>
                    <a:pt x="80" y="56"/>
                  </a:lnTo>
                  <a:lnTo>
                    <a:pt x="80" y="50"/>
                  </a:lnTo>
                  <a:lnTo>
                    <a:pt x="80" y="50"/>
                  </a:lnTo>
                  <a:lnTo>
                    <a:pt x="82" y="42"/>
                  </a:lnTo>
                  <a:lnTo>
                    <a:pt x="86" y="32"/>
                  </a:lnTo>
                  <a:lnTo>
                    <a:pt x="86" y="26"/>
                  </a:lnTo>
                  <a:lnTo>
                    <a:pt x="86" y="20"/>
                  </a:lnTo>
                  <a:lnTo>
                    <a:pt x="82" y="14"/>
                  </a:lnTo>
                  <a:lnTo>
                    <a:pt x="74" y="8"/>
                  </a:lnTo>
                  <a:lnTo>
                    <a:pt x="74" y="8"/>
                  </a:lnTo>
                  <a:lnTo>
                    <a:pt x="50" y="0"/>
                  </a:lnTo>
                  <a:lnTo>
                    <a:pt x="42" y="0"/>
                  </a:lnTo>
                  <a:lnTo>
                    <a:pt x="36" y="4"/>
                  </a:lnTo>
                  <a:lnTo>
                    <a:pt x="36" y="4"/>
                  </a:lnTo>
                  <a:lnTo>
                    <a:pt x="30" y="10"/>
                  </a:lnTo>
                  <a:lnTo>
                    <a:pt x="28" y="12"/>
                  </a:lnTo>
                  <a:lnTo>
                    <a:pt x="26" y="10"/>
                  </a:lnTo>
                  <a:lnTo>
                    <a:pt x="26" y="10"/>
                  </a:lnTo>
                  <a:lnTo>
                    <a:pt x="24" y="8"/>
                  </a:lnTo>
                  <a:lnTo>
                    <a:pt x="20" y="6"/>
                  </a:lnTo>
                  <a:lnTo>
                    <a:pt x="16" y="6"/>
                  </a:lnTo>
                  <a:lnTo>
                    <a:pt x="12" y="12"/>
                  </a:lnTo>
                  <a:lnTo>
                    <a:pt x="12" y="12"/>
                  </a:lnTo>
                  <a:lnTo>
                    <a:pt x="12" y="18"/>
                  </a:lnTo>
                  <a:lnTo>
                    <a:pt x="10" y="22"/>
                  </a:lnTo>
                  <a:lnTo>
                    <a:pt x="8" y="24"/>
                  </a:lnTo>
                  <a:lnTo>
                    <a:pt x="8" y="24"/>
                  </a:lnTo>
                  <a:lnTo>
                    <a:pt x="6" y="24"/>
                  </a:lnTo>
                  <a:lnTo>
                    <a:pt x="2" y="26"/>
                  </a:lnTo>
                  <a:lnTo>
                    <a:pt x="0" y="30"/>
                  </a:lnTo>
                  <a:lnTo>
                    <a:pt x="4" y="32"/>
                  </a:lnTo>
                  <a:lnTo>
                    <a:pt x="4" y="32"/>
                  </a:lnTo>
                  <a:lnTo>
                    <a:pt x="16" y="36"/>
                  </a:lnTo>
                  <a:lnTo>
                    <a:pt x="24" y="40"/>
                  </a:lnTo>
                  <a:lnTo>
                    <a:pt x="24" y="40"/>
                  </a:lnTo>
                  <a:lnTo>
                    <a:pt x="24" y="46"/>
                  </a:lnTo>
                  <a:lnTo>
                    <a:pt x="20" y="50"/>
                  </a:lnTo>
                  <a:lnTo>
                    <a:pt x="20" y="50"/>
                  </a:lnTo>
                  <a:lnTo>
                    <a:pt x="20" y="52"/>
                  </a:lnTo>
                  <a:lnTo>
                    <a:pt x="22" y="54"/>
                  </a:lnTo>
                  <a:lnTo>
                    <a:pt x="28" y="56"/>
                  </a:lnTo>
                  <a:lnTo>
                    <a:pt x="28" y="56"/>
                  </a:lnTo>
                  <a:lnTo>
                    <a:pt x="30" y="56"/>
                  </a:lnTo>
                  <a:lnTo>
                    <a:pt x="30" y="54"/>
                  </a:lnTo>
                  <a:lnTo>
                    <a:pt x="32" y="54"/>
                  </a:lnTo>
                  <a:lnTo>
                    <a:pt x="34" y="54"/>
                  </a:lnTo>
                  <a:lnTo>
                    <a:pt x="34" y="54"/>
                  </a:lnTo>
                  <a:lnTo>
                    <a:pt x="42" y="58"/>
                  </a:lnTo>
                  <a:lnTo>
                    <a:pt x="50" y="58"/>
                  </a:lnTo>
                  <a:lnTo>
                    <a:pt x="50" y="58"/>
                  </a:lnTo>
                  <a:lnTo>
                    <a:pt x="66" y="58"/>
                  </a:lnTo>
                  <a:lnTo>
                    <a:pt x="68" y="58"/>
                  </a:lnTo>
                  <a:lnTo>
                    <a:pt x="70" y="60"/>
                  </a:lnTo>
                  <a:lnTo>
                    <a:pt x="68" y="62"/>
                  </a:lnTo>
                  <a:lnTo>
                    <a:pt x="64" y="66"/>
                  </a:lnTo>
                  <a:lnTo>
                    <a:pt x="64" y="66"/>
                  </a:lnTo>
                  <a:lnTo>
                    <a:pt x="52" y="62"/>
                  </a:lnTo>
                  <a:lnTo>
                    <a:pt x="48" y="62"/>
                  </a:lnTo>
                  <a:lnTo>
                    <a:pt x="44" y="64"/>
                  </a:lnTo>
                  <a:lnTo>
                    <a:pt x="44" y="64"/>
                  </a:lnTo>
                  <a:lnTo>
                    <a:pt x="42" y="68"/>
                  </a:lnTo>
                  <a:lnTo>
                    <a:pt x="38" y="68"/>
                  </a:lnTo>
                  <a:lnTo>
                    <a:pt x="36" y="68"/>
                  </a:lnTo>
                  <a:lnTo>
                    <a:pt x="36" y="72"/>
                  </a:lnTo>
                  <a:lnTo>
                    <a:pt x="36" y="72"/>
                  </a:lnTo>
                  <a:lnTo>
                    <a:pt x="36" y="74"/>
                  </a:lnTo>
                  <a:lnTo>
                    <a:pt x="32" y="74"/>
                  </a:lnTo>
                  <a:lnTo>
                    <a:pt x="26" y="74"/>
                  </a:lnTo>
                  <a:lnTo>
                    <a:pt x="26" y="74"/>
                  </a:lnTo>
                  <a:lnTo>
                    <a:pt x="18" y="72"/>
                  </a:lnTo>
                  <a:lnTo>
                    <a:pt x="16" y="74"/>
                  </a:lnTo>
                  <a:lnTo>
                    <a:pt x="16" y="78"/>
                  </a:lnTo>
                  <a:lnTo>
                    <a:pt x="16" y="78"/>
                  </a:lnTo>
                  <a:lnTo>
                    <a:pt x="20" y="84"/>
                  </a:lnTo>
                  <a:lnTo>
                    <a:pt x="28" y="86"/>
                  </a:lnTo>
                  <a:lnTo>
                    <a:pt x="28" y="86"/>
                  </a:lnTo>
                  <a:lnTo>
                    <a:pt x="38" y="88"/>
                  </a:lnTo>
                  <a:lnTo>
                    <a:pt x="40" y="90"/>
                  </a:lnTo>
                  <a:lnTo>
                    <a:pt x="44" y="94"/>
                  </a:lnTo>
                  <a:lnTo>
                    <a:pt x="44" y="94"/>
                  </a:lnTo>
                  <a:lnTo>
                    <a:pt x="48" y="104"/>
                  </a:lnTo>
                  <a:lnTo>
                    <a:pt x="48" y="108"/>
                  </a:lnTo>
                  <a:lnTo>
                    <a:pt x="48" y="112"/>
                  </a:lnTo>
                  <a:lnTo>
                    <a:pt x="48" y="112"/>
                  </a:lnTo>
                  <a:lnTo>
                    <a:pt x="44" y="118"/>
                  </a:lnTo>
                  <a:lnTo>
                    <a:pt x="42" y="122"/>
                  </a:lnTo>
                  <a:lnTo>
                    <a:pt x="42" y="126"/>
                  </a:lnTo>
                  <a:lnTo>
                    <a:pt x="42" y="126"/>
                  </a:lnTo>
                  <a:lnTo>
                    <a:pt x="48" y="134"/>
                  </a:lnTo>
                  <a:lnTo>
                    <a:pt x="54" y="138"/>
                  </a:lnTo>
                  <a:lnTo>
                    <a:pt x="58" y="138"/>
                  </a:lnTo>
                  <a:lnTo>
                    <a:pt x="58" y="138"/>
                  </a:lnTo>
                  <a:lnTo>
                    <a:pt x="66" y="132"/>
                  </a:lnTo>
                  <a:lnTo>
                    <a:pt x="68" y="128"/>
                  </a:lnTo>
                  <a:lnTo>
                    <a:pt x="70" y="126"/>
                  </a:lnTo>
                  <a:lnTo>
                    <a:pt x="70" y="126"/>
                  </a:lnTo>
                  <a:lnTo>
                    <a:pt x="70" y="118"/>
                  </a:lnTo>
                  <a:lnTo>
                    <a:pt x="70" y="110"/>
                  </a:lnTo>
                  <a:lnTo>
                    <a:pt x="70" y="110"/>
                  </a:lnTo>
                  <a:lnTo>
                    <a:pt x="70" y="100"/>
                  </a:lnTo>
                  <a:lnTo>
                    <a:pt x="72" y="92"/>
                  </a:lnTo>
                  <a:lnTo>
                    <a:pt x="72" y="92"/>
                  </a:lnTo>
                  <a:lnTo>
                    <a:pt x="76" y="86"/>
                  </a:lnTo>
                  <a:lnTo>
                    <a:pt x="80" y="82"/>
                  </a:lnTo>
                  <a:lnTo>
                    <a:pt x="80" y="82"/>
                  </a:lnTo>
                  <a:lnTo>
                    <a:pt x="84" y="82"/>
                  </a:lnTo>
                  <a:lnTo>
                    <a:pt x="88" y="80"/>
                  </a:lnTo>
                  <a:lnTo>
                    <a:pt x="90" y="82"/>
                  </a:lnTo>
                  <a:lnTo>
                    <a:pt x="88" y="86"/>
                  </a:lnTo>
                  <a:lnTo>
                    <a:pt x="88" y="86"/>
                  </a:lnTo>
                  <a:lnTo>
                    <a:pt x="84" y="88"/>
                  </a:lnTo>
                  <a:lnTo>
                    <a:pt x="80" y="92"/>
                  </a:lnTo>
                  <a:lnTo>
                    <a:pt x="80" y="92"/>
                  </a:lnTo>
                  <a:lnTo>
                    <a:pt x="78" y="98"/>
                  </a:lnTo>
                  <a:lnTo>
                    <a:pt x="76" y="102"/>
                  </a:lnTo>
                  <a:lnTo>
                    <a:pt x="76" y="106"/>
                  </a:lnTo>
                  <a:lnTo>
                    <a:pt x="76" y="106"/>
                  </a:lnTo>
                  <a:lnTo>
                    <a:pt x="76" y="110"/>
                  </a:lnTo>
                  <a:lnTo>
                    <a:pt x="76" y="114"/>
                  </a:lnTo>
                  <a:lnTo>
                    <a:pt x="78" y="118"/>
                  </a:lnTo>
                  <a:lnTo>
                    <a:pt x="82" y="122"/>
                  </a:lnTo>
                  <a:lnTo>
                    <a:pt x="82" y="122"/>
                  </a:lnTo>
                  <a:lnTo>
                    <a:pt x="88" y="128"/>
                  </a:lnTo>
                  <a:lnTo>
                    <a:pt x="92" y="132"/>
                  </a:lnTo>
                  <a:lnTo>
                    <a:pt x="92" y="132"/>
                  </a:lnTo>
                  <a:lnTo>
                    <a:pt x="94" y="132"/>
                  </a:lnTo>
                  <a:lnTo>
                    <a:pt x="94" y="134"/>
                  </a:lnTo>
                  <a:lnTo>
                    <a:pt x="94" y="136"/>
                  </a:lnTo>
                  <a:lnTo>
                    <a:pt x="96" y="138"/>
                  </a:lnTo>
                  <a:lnTo>
                    <a:pt x="96" y="138"/>
                  </a:lnTo>
                  <a:lnTo>
                    <a:pt x="98" y="138"/>
                  </a:lnTo>
                  <a:lnTo>
                    <a:pt x="100" y="138"/>
                  </a:lnTo>
                  <a:lnTo>
                    <a:pt x="100" y="138"/>
                  </a:lnTo>
                  <a:lnTo>
                    <a:pt x="102" y="136"/>
                  </a:lnTo>
                  <a:lnTo>
                    <a:pt x="102" y="136"/>
                  </a:lnTo>
                  <a:lnTo>
                    <a:pt x="106" y="136"/>
                  </a:lnTo>
                  <a:lnTo>
                    <a:pt x="104" y="140"/>
                  </a:lnTo>
                  <a:lnTo>
                    <a:pt x="104" y="140"/>
                  </a:lnTo>
                  <a:lnTo>
                    <a:pt x="102" y="144"/>
                  </a:lnTo>
                  <a:lnTo>
                    <a:pt x="104" y="146"/>
                  </a:lnTo>
                  <a:lnTo>
                    <a:pt x="110" y="148"/>
                  </a:lnTo>
                  <a:lnTo>
                    <a:pt x="110" y="148"/>
                  </a:lnTo>
                  <a:lnTo>
                    <a:pt x="118" y="148"/>
                  </a:lnTo>
                  <a:lnTo>
                    <a:pt x="122" y="148"/>
                  </a:lnTo>
                  <a:lnTo>
                    <a:pt x="126" y="152"/>
                  </a:lnTo>
                  <a:lnTo>
                    <a:pt x="126" y="152"/>
                  </a:lnTo>
                  <a:lnTo>
                    <a:pt x="138" y="160"/>
                  </a:lnTo>
                  <a:lnTo>
                    <a:pt x="146" y="164"/>
                  </a:lnTo>
                  <a:lnTo>
                    <a:pt x="152" y="166"/>
                  </a:lnTo>
                  <a:lnTo>
                    <a:pt x="152" y="166"/>
                  </a:lnTo>
                  <a:lnTo>
                    <a:pt x="158" y="164"/>
                  </a:lnTo>
                  <a:lnTo>
                    <a:pt x="164" y="170"/>
                  </a:lnTo>
                  <a:lnTo>
                    <a:pt x="164" y="170"/>
                  </a:lnTo>
                  <a:lnTo>
                    <a:pt x="172" y="180"/>
                  </a:lnTo>
                  <a:lnTo>
                    <a:pt x="178" y="184"/>
                  </a:lnTo>
                  <a:lnTo>
                    <a:pt x="182" y="186"/>
                  </a:lnTo>
                  <a:lnTo>
                    <a:pt x="182" y="186"/>
                  </a:lnTo>
                  <a:lnTo>
                    <a:pt x="186" y="188"/>
                  </a:lnTo>
                  <a:lnTo>
                    <a:pt x="186" y="194"/>
                  </a:lnTo>
                  <a:lnTo>
                    <a:pt x="186" y="194"/>
                  </a:lnTo>
                  <a:lnTo>
                    <a:pt x="190" y="204"/>
                  </a:lnTo>
                  <a:lnTo>
                    <a:pt x="190" y="208"/>
                  </a:lnTo>
                  <a:lnTo>
                    <a:pt x="190" y="214"/>
                  </a:lnTo>
                  <a:lnTo>
                    <a:pt x="190" y="214"/>
                  </a:lnTo>
                  <a:lnTo>
                    <a:pt x="188" y="224"/>
                  </a:lnTo>
                  <a:lnTo>
                    <a:pt x="188" y="228"/>
                  </a:lnTo>
                  <a:lnTo>
                    <a:pt x="190" y="232"/>
                  </a:lnTo>
                  <a:lnTo>
                    <a:pt x="190" y="232"/>
                  </a:lnTo>
                  <a:lnTo>
                    <a:pt x="194" y="238"/>
                  </a:lnTo>
                  <a:lnTo>
                    <a:pt x="198" y="248"/>
                  </a:lnTo>
                  <a:lnTo>
                    <a:pt x="198" y="248"/>
                  </a:lnTo>
                  <a:lnTo>
                    <a:pt x="198" y="254"/>
                  </a:lnTo>
                  <a:lnTo>
                    <a:pt x="198" y="258"/>
                  </a:lnTo>
                  <a:lnTo>
                    <a:pt x="196" y="264"/>
                  </a:lnTo>
                  <a:lnTo>
                    <a:pt x="196" y="264"/>
                  </a:lnTo>
                  <a:lnTo>
                    <a:pt x="192" y="272"/>
                  </a:lnTo>
                  <a:lnTo>
                    <a:pt x="192" y="274"/>
                  </a:lnTo>
                  <a:lnTo>
                    <a:pt x="196" y="278"/>
                  </a:lnTo>
                  <a:lnTo>
                    <a:pt x="196" y="278"/>
                  </a:lnTo>
                  <a:lnTo>
                    <a:pt x="202" y="278"/>
                  </a:lnTo>
                  <a:lnTo>
                    <a:pt x="208" y="278"/>
                  </a:lnTo>
                  <a:lnTo>
                    <a:pt x="214" y="280"/>
                  </a:lnTo>
                  <a:lnTo>
                    <a:pt x="220" y="284"/>
                  </a:lnTo>
                  <a:lnTo>
                    <a:pt x="220" y="284"/>
                  </a:lnTo>
                  <a:lnTo>
                    <a:pt x="222" y="288"/>
                  </a:lnTo>
                  <a:lnTo>
                    <a:pt x="224" y="294"/>
                  </a:lnTo>
                  <a:lnTo>
                    <a:pt x="224" y="300"/>
                  </a:lnTo>
                  <a:lnTo>
                    <a:pt x="226" y="304"/>
                  </a:lnTo>
                  <a:lnTo>
                    <a:pt x="226" y="304"/>
                  </a:lnTo>
                  <a:lnTo>
                    <a:pt x="230" y="310"/>
                  </a:lnTo>
                  <a:lnTo>
                    <a:pt x="240" y="314"/>
                  </a:lnTo>
                  <a:lnTo>
                    <a:pt x="240" y="314"/>
                  </a:lnTo>
                  <a:lnTo>
                    <a:pt x="244" y="316"/>
                  </a:lnTo>
                  <a:lnTo>
                    <a:pt x="248" y="318"/>
                  </a:lnTo>
                  <a:lnTo>
                    <a:pt x="250" y="322"/>
                  </a:lnTo>
                  <a:lnTo>
                    <a:pt x="256" y="324"/>
                  </a:lnTo>
                  <a:lnTo>
                    <a:pt x="256" y="324"/>
                  </a:lnTo>
                  <a:lnTo>
                    <a:pt x="256" y="280"/>
                  </a:lnTo>
                  <a:lnTo>
                    <a:pt x="256" y="246"/>
                  </a:lnTo>
                  <a:lnTo>
                    <a:pt x="256" y="246"/>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207" name="Freeform 409">
              <a:extLst>
                <a:ext uri="{FF2B5EF4-FFF2-40B4-BE49-F238E27FC236}">
                  <a16:creationId xmlns:a16="http://schemas.microsoft.com/office/drawing/2014/main" id="{45CCB3F8-2999-44FA-8AA8-7C00D8B7B7FA}"/>
                </a:ext>
              </a:extLst>
            </p:cNvPr>
            <p:cNvSpPr>
              <a:spLocks/>
            </p:cNvSpPr>
            <p:nvPr/>
          </p:nvSpPr>
          <p:spPr bwMode="auto">
            <a:xfrm>
              <a:off x="8486523" y="4003996"/>
              <a:ext cx="57232" cy="19293"/>
            </a:xfrm>
            <a:custGeom>
              <a:avLst/>
              <a:gdLst>
                <a:gd name="T0" fmla="*/ 10 w 38"/>
                <a:gd name="T1" fmla="*/ 2 h 14"/>
                <a:gd name="T2" fmla="*/ 10 w 38"/>
                <a:gd name="T3" fmla="*/ 2 h 14"/>
                <a:gd name="T4" fmla="*/ 4 w 38"/>
                <a:gd name="T5" fmla="*/ 2 h 14"/>
                <a:gd name="T6" fmla="*/ 2 w 38"/>
                <a:gd name="T7" fmla="*/ 2 h 14"/>
                <a:gd name="T8" fmla="*/ 0 w 38"/>
                <a:gd name="T9" fmla="*/ 2 h 14"/>
                <a:gd name="T10" fmla="*/ 0 w 38"/>
                <a:gd name="T11" fmla="*/ 2 h 14"/>
                <a:gd name="T12" fmla="*/ 2 w 38"/>
                <a:gd name="T13" fmla="*/ 8 h 14"/>
                <a:gd name="T14" fmla="*/ 6 w 38"/>
                <a:gd name="T15" fmla="*/ 12 h 14"/>
                <a:gd name="T16" fmla="*/ 6 w 38"/>
                <a:gd name="T17" fmla="*/ 12 h 14"/>
                <a:gd name="T18" fmla="*/ 14 w 38"/>
                <a:gd name="T19" fmla="*/ 14 h 14"/>
                <a:gd name="T20" fmla="*/ 18 w 38"/>
                <a:gd name="T21" fmla="*/ 14 h 14"/>
                <a:gd name="T22" fmla="*/ 22 w 38"/>
                <a:gd name="T23" fmla="*/ 14 h 14"/>
                <a:gd name="T24" fmla="*/ 22 w 38"/>
                <a:gd name="T25" fmla="*/ 14 h 14"/>
                <a:gd name="T26" fmla="*/ 30 w 38"/>
                <a:gd name="T27" fmla="*/ 10 h 14"/>
                <a:gd name="T28" fmla="*/ 34 w 38"/>
                <a:gd name="T29" fmla="*/ 8 h 14"/>
                <a:gd name="T30" fmla="*/ 36 w 38"/>
                <a:gd name="T31" fmla="*/ 6 h 14"/>
                <a:gd name="T32" fmla="*/ 36 w 38"/>
                <a:gd name="T33" fmla="*/ 6 h 14"/>
                <a:gd name="T34" fmla="*/ 38 w 38"/>
                <a:gd name="T35" fmla="*/ 2 h 14"/>
                <a:gd name="T36" fmla="*/ 38 w 38"/>
                <a:gd name="T37" fmla="*/ 0 h 14"/>
                <a:gd name="T38" fmla="*/ 34 w 38"/>
                <a:gd name="T39" fmla="*/ 0 h 14"/>
                <a:gd name="T40" fmla="*/ 34 w 38"/>
                <a:gd name="T41" fmla="*/ 0 h 14"/>
                <a:gd name="T42" fmla="*/ 26 w 38"/>
                <a:gd name="T43" fmla="*/ 0 h 14"/>
                <a:gd name="T44" fmla="*/ 20 w 38"/>
                <a:gd name="T45" fmla="*/ 2 h 14"/>
                <a:gd name="T46" fmla="*/ 20 w 38"/>
                <a:gd name="T47" fmla="*/ 2 h 14"/>
                <a:gd name="T48" fmla="*/ 14 w 38"/>
                <a:gd name="T49" fmla="*/ 4 h 14"/>
                <a:gd name="T50" fmla="*/ 10 w 38"/>
                <a:gd name="T51" fmla="*/ 2 h 14"/>
                <a:gd name="T52" fmla="*/ 10 w 38"/>
                <a:gd name="T53"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14">
                  <a:moveTo>
                    <a:pt x="10" y="2"/>
                  </a:moveTo>
                  <a:lnTo>
                    <a:pt x="10" y="2"/>
                  </a:lnTo>
                  <a:lnTo>
                    <a:pt x="4" y="2"/>
                  </a:lnTo>
                  <a:lnTo>
                    <a:pt x="2" y="2"/>
                  </a:lnTo>
                  <a:lnTo>
                    <a:pt x="0" y="2"/>
                  </a:lnTo>
                  <a:lnTo>
                    <a:pt x="0" y="2"/>
                  </a:lnTo>
                  <a:lnTo>
                    <a:pt x="2" y="8"/>
                  </a:lnTo>
                  <a:lnTo>
                    <a:pt x="6" y="12"/>
                  </a:lnTo>
                  <a:lnTo>
                    <a:pt x="6" y="12"/>
                  </a:lnTo>
                  <a:lnTo>
                    <a:pt x="14" y="14"/>
                  </a:lnTo>
                  <a:lnTo>
                    <a:pt x="18" y="14"/>
                  </a:lnTo>
                  <a:lnTo>
                    <a:pt x="22" y="14"/>
                  </a:lnTo>
                  <a:lnTo>
                    <a:pt x="22" y="14"/>
                  </a:lnTo>
                  <a:lnTo>
                    <a:pt x="30" y="10"/>
                  </a:lnTo>
                  <a:lnTo>
                    <a:pt x="34" y="8"/>
                  </a:lnTo>
                  <a:lnTo>
                    <a:pt x="36" y="6"/>
                  </a:lnTo>
                  <a:lnTo>
                    <a:pt x="36" y="6"/>
                  </a:lnTo>
                  <a:lnTo>
                    <a:pt x="38" y="2"/>
                  </a:lnTo>
                  <a:lnTo>
                    <a:pt x="38" y="0"/>
                  </a:lnTo>
                  <a:lnTo>
                    <a:pt x="34" y="0"/>
                  </a:lnTo>
                  <a:lnTo>
                    <a:pt x="34" y="0"/>
                  </a:lnTo>
                  <a:lnTo>
                    <a:pt x="26" y="0"/>
                  </a:lnTo>
                  <a:lnTo>
                    <a:pt x="20" y="2"/>
                  </a:lnTo>
                  <a:lnTo>
                    <a:pt x="20" y="2"/>
                  </a:lnTo>
                  <a:lnTo>
                    <a:pt x="14" y="4"/>
                  </a:lnTo>
                  <a:lnTo>
                    <a:pt x="10" y="2"/>
                  </a:lnTo>
                  <a:lnTo>
                    <a:pt x="10" y="2"/>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208" name="Freeform 410">
              <a:extLst>
                <a:ext uri="{FF2B5EF4-FFF2-40B4-BE49-F238E27FC236}">
                  <a16:creationId xmlns:a16="http://schemas.microsoft.com/office/drawing/2014/main" id="{C26938FD-76A8-40A2-AA99-7AC6E7E85641}"/>
                </a:ext>
              </a:extLst>
            </p:cNvPr>
            <p:cNvSpPr>
              <a:spLocks/>
            </p:cNvSpPr>
            <p:nvPr/>
          </p:nvSpPr>
          <p:spPr bwMode="auto">
            <a:xfrm>
              <a:off x="8474475" y="3968166"/>
              <a:ext cx="51207" cy="33074"/>
            </a:xfrm>
            <a:custGeom>
              <a:avLst/>
              <a:gdLst>
                <a:gd name="T0" fmla="*/ 0 w 34"/>
                <a:gd name="T1" fmla="*/ 4 h 24"/>
                <a:gd name="T2" fmla="*/ 0 w 34"/>
                <a:gd name="T3" fmla="*/ 4 h 24"/>
                <a:gd name="T4" fmla="*/ 2 w 34"/>
                <a:gd name="T5" fmla="*/ 6 h 24"/>
                <a:gd name="T6" fmla="*/ 6 w 34"/>
                <a:gd name="T7" fmla="*/ 8 h 24"/>
                <a:gd name="T8" fmla="*/ 6 w 34"/>
                <a:gd name="T9" fmla="*/ 8 h 24"/>
                <a:gd name="T10" fmla="*/ 10 w 34"/>
                <a:gd name="T11" fmla="*/ 18 h 24"/>
                <a:gd name="T12" fmla="*/ 10 w 34"/>
                <a:gd name="T13" fmla="*/ 18 h 24"/>
                <a:gd name="T14" fmla="*/ 14 w 34"/>
                <a:gd name="T15" fmla="*/ 22 h 24"/>
                <a:gd name="T16" fmla="*/ 16 w 34"/>
                <a:gd name="T17" fmla="*/ 24 h 24"/>
                <a:gd name="T18" fmla="*/ 20 w 34"/>
                <a:gd name="T19" fmla="*/ 24 h 24"/>
                <a:gd name="T20" fmla="*/ 20 w 34"/>
                <a:gd name="T21" fmla="*/ 24 h 24"/>
                <a:gd name="T22" fmla="*/ 28 w 34"/>
                <a:gd name="T23" fmla="*/ 16 h 24"/>
                <a:gd name="T24" fmla="*/ 28 w 34"/>
                <a:gd name="T25" fmla="*/ 16 h 24"/>
                <a:gd name="T26" fmla="*/ 32 w 34"/>
                <a:gd name="T27" fmla="*/ 14 h 24"/>
                <a:gd name="T28" fmla="*/ 34 w 34"/>
                <a:gd name="T29" fmla="*/ 10 h 24"/>
                <a:gd name="T30" fmla="*/ 34 w 34"/>
                <a:gd name="T31" fmla="*/ 10 h 24"/>
                <a:gd name="T32" fmla="*/ 34 w 34"/>
                <a:gd name="T33" fmla="*/ 10 h 24"/>
                <a:gd name="T34" fmla="*/ 30 w 34"/>
                <a:gd name="T35" fmla="*/ 10 h 24"/>
                <a:gd name="T36" fmla="*/ 28 w 34"/>
                <a:gd name="T37" fmla="*/ 10 h 24"/>
                <a:gd name="T38" fmla="*/ 26 w 34"/>
                <a:gd name="T39" fmla="*/ 10 h 24"/>
                <a:gd name="T40" fmla="*/ 22 w 34"/>
                <a:gd name="T41" fmla="*/ 8 h 24"/>
                <a:gd name="T42" fmla="*/ 22 w 34"/>
                <a:gd name="T43" fmla="*/ 8 h 24"/>
                <a:gd name="T44" fmla="*/ 16 w 34"/>
                <a:gd name="T45" fmla="*/ 2 h 24"/>
                <a:gd name="T46" fmla="*/ 12 w 34"/>
                <a:gd name="T47" fmla="*/ 0 h 24"/>
                <a:gd name="T48" fmla="*/ 10 w 34"/>
                <a:gd name="T49" fmla="*/ 0 h 24"/>
                <a:gd name="T50" fmla="*/ 10 w 34"/>
                <a:gd name="T51" fmla="*/ 0 h 24"/>
                <a:gd name="T52" fmla="*/ 2 w 34"/>
                <a:gd name="T53" fmla="*/ 2 h 24"/>
                <a:gd name="T54" fmla="*/ 0 w 34"/>
                <a:gd name="T55" fmla="*/ 4 h 24"/>
                <a:gd name="T56" fmla="*/ 0 w 34"/>
                <a:gd name="T57" fmla="*/ 4 h 24"/>
                <a:gd name="T58" fmla="*/ 0 w 34"/>
                <a:gd name="T5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24">
                  <a:moveTo>
                    <a:pt x="0" y="4"/>
                  </a:moveTo>
                  <a:lnTo>
                    <a:pt x="0" y="4"/>
                  </a:lnTo>
                  <a:lnTo>
                    <a:pt x="2" y="6"/>
                  </a:lnTo>
                  <a:lnTo>
                    <a:pt x="6" y="8"/>
                  </a:lnTo>
                  <a:lnTo>
                    <a:pt x="6" y="8"/>
                  </a:lnTo>
                  <a:lnTo>
                    <a:pt x="10" y="18"/>
                  </a:lnTo>
                  <a:lnTo>
                    <a:pt x="10" y="18"/>
                  </a:lnTo>
                  <a:lnTo>
                    <a:pt x="14" y="22"/>
                  </a:lnTo>
                  <a:lnTo>
                    <a:pt x="16" y="24"/>
                  </a:lnTo>
                  <a:lnTo>
                    <a:pt x="20" y="24"/>
                  </a:lnTo>
                  <a:lnTo>
                    <a:pt x="20" y="24"/>
                  </a:lnTo>
                  <a:lnTo>
                    <a:pt x="28" y="16"/>
                  </a:lnTo>
                  <a:lnTo>
                    <a:pt x="28" y="16"/>
                  </a:lnTo>
                  <a:lnTo>
                    <a:pt x="32" y="14"/>
                  </a:lnTo>
                  <a:lnTo>
                    <a:pt x="34" y="10"/>
                  </a:lnTo>
                  <a:lnTo>
                    <a:pt x="34" y="10"/>
                  </a:lnTo>
                  <a:lnTo>
                    <a:pt x="34" y="10"/>
                  </a:lnTo>
                  <a:lnTo>
                    <a:pt x="30" y="10"/>
                  </a:lnTo>
                  <a:lnTo>
                    <a:pt x="28" y="10"/>
                  </a:lnTo>
                  <a:lnTo>
                    <a:pt x="26" y="10"/>
                  </a:lnTo>
                  <a:lnTo>
                    <a:pt x="22" y="8"/>
                  </a:lnTo>
                  <a:lnTo>
                    <a:pt x="22" y="8"/>
                  </a:lnTo>
                  <a:lnTo>
                    <a:pt x="16" y="2"/>
                  </a:lnTo>
                  <a:lnTo>
                    <a:pt x="12" y="0"/>
                  </a:lnTo>
                  <a:lnTo>
                    <a:pt x="10" y="0"/>
                  </a:lnTo>
                  <a:lnTo>
                    <a:pt x="10" y="0"/>
                  </a:lnTo>
                  <a:lnTo>
                    <a:pt x="2" y="2"/>
                  </a:lnTo>
                  <a:lnTo>
                    <a:pt x="0" y="4"/>
                  </a:lnTo>
                  <a:lnTo>
                    <a:pt x="0" y="4"/>
                  </a:lnTo>
                  <a:lnTo>
                    <a:pt x="0" y="4"/>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sp>
          <p:nvSpPr>
            <p:cNvPr id="209" name="Freeform 416">
              <a:extLst>
                <a:ext uri="{FF2B5EF4-FFF2-40B4-BE49-F238E27FC236}">
                  <a16:creationId xmlns:a16="http://schemas.microsoft.com/office/drawing/2014/main" id="{829E849B-8F0A-400E-B764-8B416D819575}"/>
                </a:ext>
              </a:extLst>
            </p:cNvPr>
            <p:cNvSpPr>
              <a:spLocks/>
            </p:cNvSpPr>
            <p:nvPr/>
          </p:nvSpPr>
          <p:spPr bwMode="auto">
            <a:xfrm>
              <a:off x="8688341" y="4070144"/>
              <a:ext cx="93379" cy="325228"/>
            </a:xfrm>
            <a:custGeom>
              <a:avLst/>
              <a:gdLst>
                <a:gd name="T0" fmla="*/ 40 w 62"/>
                <a:gd name="T1" fmla="*/ 194 h 236"/>
                <a:gd name="T2" fmla="*/ 40 w 62"/>
                <a:gd name="T3" fmla="*/ 194 h 236"/>
                <a:gd name="T4" fmla="*/ 34 w 62"/>
                <a:gd name="T5" fmla="*/ 190 h 236"/>
                <a:gd name="T6" fmla="*/ 30 w 62"/>
                <a:gd name="T7" fmla="*/ 186 h 236"/>
                <a:gd name="T8" fmla="*/ 30 w 62"/>
                <a:gd name="T9" fmla="*/ 184 h 236"/>
                <a:gd name="T10" fmla="*/ 32 w 62"/>
                <a:gd name="T11" fmla="*/ 184 h 236"/>
                <a:gd name="T12" fmla="*/ 36 w 62"/>
                <a:gd name="T13" fmla="*/ 186 h 236"/>
                <a:gd name="T14" fmla="*/ 36 w 62"/>
                <a:gd name="T15" fmla="*/ 186 h 236"/>
                <a:gd name="T16" fmla="*/ 44 w 62"/>
                <a:gd name="T17" fmla="*/ 190 h 236"/>
                <a:gd name="T18" fmla="*/ 50 w 62"/>
                <a:gd name="T19" fmla="*/ 190 h 236"/>
                <a:gd name="T20" fmla="*/ 56 w 62"/>
                <a:gd name="T21" fmla="*/ 190 h 236"/>
                <a:gd name="T22" fmla="*/ 56 w 62"/>
                <a:gd name="T23" fmla="*/ 190 h 236"/>
                <a:gd name="T24" fmla="*/ 62 w 62"/>
                <a:gd name="T25" fmla="*/ 190 h 236"/>
                <a:gd name="T26" fmla="*/ 62 w 62"/>
                <a:gd name="T27" fmla="*/ 32 h 236"/>
                <a:gd name="T28" fmla="*/ 62 w 62"/>
                <a:gd name="T29" fmla="*/ 32 h 236"/>
                <a:gd name="T30" fmla="*/ 56 w 62"/>
                <a:gd name="T31" fmla="*/ 28 h 236"/>
                <a:gd name="T32" fmla="*/ 48 w 62"/>
                <a:gd name="T33" fmla="*/ 24 h 236"/>
                <a:gd name="T34" fmla="*/ 48 w 62"/>
                <a:gd name="T35" fmla="*/ 24 h 236"/>
                <a:gd name="T36" fmla="*/ 16 w 62"/>
                <a:gd name="T37" fmla="*/ 0 h 236"/>
                <a:gd name="T38" fmla="*/ 12 w 62"/>
                <a:gd name="T39" fmla="*/ 118 h 236"/>
                <a:gd name="T40" fmla="*/ 12 w 62"/>
                <a:gd name="T41" fmla="*/ 118 h 236"/>
                <a:gd name="T42" fmla="*/ 4 w 62"/>
                <a:gd name="T43" fmla="*/ 126 h 236"/>
                <a:gd name="T44" fmla="*/ 0 w 62"/>
                <a:gd name="T45" fmla="*/ 132 h 236"/>
                <a:gd name="T46" fmla="*/ 0 w 62"/>
                <a:gd name="T47" fmla="*/ 136 h 236"/>
                <a:gd name="T48" fmla="*/ 0 w 62"/>
                <a:gd name="T49" fmla="*/ 140 h 236"/>
                <a:gd name="T50" fmla="*/ 0 w 62"/>
                <a:gd name="T51" fmla="*/ 140 h 236"/>
                <a:gd name="T52" fmla="*/ 6 w 62"/>
                <a:gd name="T53" fmla="*/ 148 h 236"/>
                <a:gd name="T54" fmla="*/ 8 w 62"/>
                <a:gd name="T55" fmla="*/ 156 h 236"/>
                <a:gd name="T56" fmla="*/ 8 w 62"/>
                <a:gd name="T57" fmla="*/ 156 h 236"/>
                <a:gd name="T58" fmla="*/ 8 w 62"/>
                <a:gd name="T59" fmla="*/ 190 h 236"/>
                <a:gd name="T60" fmla="*/ 8 w 62"/>
                <a:gd name="T61" fmla="*/ 234 h 236"/>
                <a:gd name="T62" fmla="*/ 8 w 62"/>
                <a:gd name="T63" fmla="*/ 234 h 236"/>
                <a:gd name="T64" fmla="*/ 8 w 62"/>
                <a:gd name="T65" fmla="*/ 234 h 236"/>
                <a:gd name="T66" fmla="*/ 8 w 62"/>
                <a:gd name="T67" fmla="*/ 234 h 236"/>
                <a:gd name="T68" fmla="*/ 22 w 62"/>
                <a:gd name="T69" fmla="*/ 236 h 236"/>
                <a:gd name="T70" fmla="*/ 28 w 62"/>
                <a:gd name="T71" fmla="*/ 234 h 236"/>
                <a:gd name="T72" fmla="*/ 36 w 62"/>
                <a:gd name="T73" fmla="*/ 232 h 236"/>
                <a:gd name="T74" fmla="*/ 36 w 62"/>
                <a:gd name="T75" fmla="*/ 232 h 236"/>
                <a:gd name="T76" fmla="*/ 46 w 62"/>
                <a:gd name="T77" fmla="*/ 226 h 236"/>
                <a:gd name="T78" fmla="*/ 54 w 62"/>
                <a:gd name="T79" fmla="*/ 220 h 236"/>
                <a:gd name="T80" fmla="*/ 58 w 62"/>
                <a:gd name="T81" fmla="*/ 214 h 236"/>
                <a:gd name="T82" fmla="*/ 60 w 62"/>
                <a:gd name="T83" fmla="*/ 212 h 236"/>
                <a:gd name="T84" fmla="*/ 60 w 62"/>
                <a:gd name="T85" fmla="*/ 208 h 236"/>
                <a:gd name="T86" fmla="*/ 60 w 62"/>
                <a:gd name="T87" fmla="*/ 208 h 236"/>
                <a:gd name="T88" fmla="*/ 50 w 62"/>
                <a:gd name="T89" fmla="*/ 200 h 236"/>
                <a:gd name="T90" fmla="*/ 40 w 62"/>
                <a:gd name="T91" fmla="*/ 194 h 236"/>
                <a:gd name="T92" fmla="*/ 40 w 62"/>
                <a:gd name="T93" fmla="*/ 19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2" h="236">
                  <a:moveTo>
                    <a:pt x="40" y="194"/>
                  </a:moveTo>
                  <a:lnTo>
                    <a:pt x="40" y="194"/>
                  </a:lnTo>
                  <a:lnTo>
                    <a:pt x="34" y="190"/>
                  </a:lnTo>
                  <a:lnTo>
                    <a:pt x="30" y="186"/>
                  </a:lnTo>
                  <a:lnTo>
                    <a:pt x="30" y="184"/>
                  </a:lnTo>
                  <a:lnTo>
                    <a:pt x="32" y="184"/>
                  </a:lnTo>
                  <a:lnTo>
                    <a:pt x="36" y="186"/>
                  </a:lnTo>
                  <a:lnTo>
                    <a:pt x="36" y="186"/>
                  </a:lnTo>
                  <a:lnTo>
                    <a:pt x="44" y="190"/>
                  </a:lnTo>
                  <a:lnTo>
                    <a:pt x="50" y="190"/>
                  </a:lnTo>
                  <a:lnTo>
                    <a:pt x="56" y="190"/>
                  </a:lnTo>
                  <a:lnTo>
                    <a:pt x="56" y="190"/>
                  </a:lnTo>
                  <a:lnTo>
                    <a:pt x="62" y="190"/>
                  </a:lnTo>
                  <a:lnTo>
                    <a:pt x="62" y="32"/>
                  </a:lnTo>
                  <a:lnTo>
                    <a:pt x="62" y="32"/>
                  </a:lnTo>
                  <a:lnTo>
                    <a:pt x="56" y="28"/>
                  </a:lnTo>
                  <a:lnTo>
                    <a:pt x="48" y="24"/>
                  </a:lnTo>
                  <a:lnTo>
                    <a:pt x="48" y="24"/>
                  </a:lnTo>
                  <a:lnTo>
                    <a:pt x="16" y="0"/>
                  </a:lnTo>
                  <a:lnTo>
                    <a:pt x="12" y="118"/>
                  </a:lnTo>
                  <a:lnTo>
                    <a:pt x="12" y="118"/>
                  </a:lnTo>
                  <a:lnTo>
                    <a:pt x="4" y="126"/>
                  </a:lnTo>
                  <a:lnTo>
                    <a:pt x="0" y="132"/>
                  </a:lnTo>
                  <a:lnTo>
                    <a:pt x="0" y="136"/>
                  </a:lnTo>
                  <a:lnTo>
                    <a:pt x="0" y="140"/>
                  </a:lnTo>
                  <a:lnTo>
                    <a:pt x="0" y="140"/>
                  </a:lnTo>
                  <a:lnTo>
                    <a:pt x="6" y="148"/>
                  </a:lnTo>
                  <a:lnTo>
                    <a:pt x="8" y="156"/>
                  </a:lnTo>
                  <a:lnTo>
                    <a:pt x="8" y="156"/>
                  </a:lnTo>
                  <a:lnTo>
                    <a:pt x="8" y="190"/>
                  </a:lnTo>
                  <a:lnTo>
                    <a:pt x="8" y="234"/>
                  </a:lnTo>
                  <a:lnTo>
                    <a:pt x="8" y="234"/>
                  </a:lnTo>
                  <a:lnTo>
                    <a:pt x="8" y="234"/>
                  </a:lnTo>
                  <a:lnTo>
                    <a:pt x="8" y="234"/>
                  </a:lnTo>
                  <a:lnTo>
                    <a:pt x="22" y="236"/>
                  </a:lnTo>
                  <a:lnTo>
                    <a:pt x="28" y="234"/>
                  </a:lnTo>
                  <a:lnTo>
                    <a:pt x="36" y="232"/>
                  </a:lnTo>
                  <a:lnTo>
                    <a:pt x="36" y="232"/>
                  </a:lnTo>
                  <a:lnTo>
                    <a:pt x="46" y="226"/>
                  </a:lnTo>
                  <a:lnTo>
                    <a:pt x="54" y="220"/>
                  </a:lnTo>
                  <a:lnTo>
                    <a:pt x="58" y="214"/>
                  </a:lnTo>
                  <a:lnTo>
                    <a:pt x="60" y="212"/>
                  </a:lnTo>
                  <a:lnTo>
                    <a:pt x="60" y="208"/>
                  </a:lnTo>
                  <a:lnTo>
                    <a:pt x="60" y="208"/>
                  </a:lnTo>
                  <a:lnTo>
                    <a:pt x="50" y="200"/>
                  </a:lnTo>
                  <a:lnTo>
                    <a:pt x="40" y="194"/>
                  </a:lnTo>
                  <a:lnTo>
                    <a:pt x="40" y="194"/>
                  </a:lnTo>
                  <a:close/>
                </a:path>
              </a:pathLst>
            </a:custGeom>
            <a:solidFill>
              <a:srgbClr val="006998"/>
            </a:solidFill>
            <a:ln w="8">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2300" b="0" i="0" u="none" strike="noStrike" kern="0" cap="none" spc="0" normalizeH="0" baseline="0" dirty="0">
                <a:ln>
                  <a:noFill/>
                </a:ln>
                <a:solidFill>
                  <a:prstClr val="black"/>
                </a:solidFill>
                <a:effectLst/>
                <a:uLnTx/>
                <a:uFillTx/>
                <a:latin typeface="Arial"/>
                <a:ea typeface="MS PGothic" pitchFamily="34" charset="-128"/>
                <a:cs typeface="Arial"/>
              </a:endParaRPr>
            </a:p>
          </p:txBody>
        </p:sp>
      </p:grpSp>
      <p:sp>
        <p:nvSpPr>
          <p:cNvPr id="210" name="Rectangle 209">
            <a:extLst>
              <a:ext uri="{FF2B5EF4-FFF2-40B4-BE49-F238E27FC236}">
                <a16:creationId xmlns:a16="http://schemas.microsoft.com/office/drawing/2014/main" id="{E751959B-9B0B-44B7-B4BF-F65A6E3CAC42}"/>
              </a:ext>
            </a:extLst>
          </p:cNvPr>
          <p:cNvSpPr/>
          <p:nvPr/>
        </p:nvSpPr>
        <p:spPr>
          <a:xfrm>
            <a:off x="199343" y="4210492"/>
            <a:ext cx="8707806" cy="339842"/>
          </a:xfrm>
          <a:prstGeom prst="rect">
            <a:avLst/>
          </a:prstGeom>
          <a:solidFill>
            <a:schemeClr val="accent1">
              <a:lumMod val="5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b="1" dirty="0">
                <a:solidFill>
                  <a:schemeClr val="bg1"/>
                </a:solidFill>
              </a:rPr>
              <a:t>Over 120 countries have included or plan to include DTG in national guidelines</a:t>
            </a:r>
          </a:p>
        </p:txBody>
      </p:sp>
      <p:grpSp>
        <p:nvGrpSpPr>
          <p:cNvPr id="211" name="Group 210">
            <a:extLst>
              <a:ext uri="{FF2B5EF4-FFF2-40B4-BE49-F238E27FC236}">
                <a16:creationId xmlns:a16="http://schemas.microsoft.com/office/drawing/2014/main" id="{98036ACB-4540-4328-9EB6-E7813C530680}"/>
              </a:ext>
            </a:extLst>
          </p:cNvPr>
          <p:cNvGrpSpPr/>
          <p:nvPr/>
        </p:nvGrpSpPr>
        <p:grpSpPr>
          <a:xfrm>
            <a:off x="1983553" y="4597010"/>
            <a:ext cx="1796779" cy="1954828"/>
            <a:chOff x="1983553" y="4597010"/>
            <a:chExt cx="1796779" cy="1954828"/>
          </a:xfrm>
          <a:effectLst/>
        </p:grpSpPr>
        <p:sp>
          <p:nvSpPr>
            <p:cNvPr id="212" name="Freeform 50">
              <a:extLst>
                <a:ext uri="{FF2B5EF4-FFF2-40B4-BE49-F238E27FC236}">
                  <a16:creationId xmlns:a16="http://schemas.microsoft.com/office/drawing/2014/main" id="{4F99C0E8-DAE1-4D91-862A-409A01FD101C}"/>
                </a:ext>
              </a:extLst>
            </p:cNvPr>
            <p:cNvSpPr>
              <a:spLocks/>
            </p:cNvSpPr>
            <p:nvPr/>
          </p:nvSpPr>
          <p:spPr bwMode="auto">
            <a:xfrm>
              <a:off x="3005994" y="4966673"/>
              <a:ext cx="428920" cy="546976"/>
            </a:xfrm>
            <a:custGeom>
              <a:avLst/>
              <a:gdLst>
                <a:gd name="T0" fmla="*/ 857 w 1261"/>
                <a:gd name="T1" fmla="*/ 117 h 1590"/>
                <a:gd name="T2" fmla="*/ 891 w 1261"/>
                <a:gd name="T3" fmla="*/ 84 h 1590"/>
                <a:gd name="T4" fmla="*/ 943 w 1261"/>
                <a:gd name="T5" fmla="*/ 67 h 1590"/>
                <a:gd name="T6" fmla="*/ 998 w 1261"/>
                <a:gd name="T7" fmla="*/ 10 h 1590"/>
                <a:gd name="T8" fmla="*/ 1061 w 1261"/>
                <a:gd name="T9" fmla="*/ 40 h 1590"/>
                <a:gd name="T10" fmla="*/ 1137 w 1261"/>
                <a:gd name="T11" fmla="*/ 149 h 1590"/>
                <a:gd name="T12" fmla="*/ 1156 w 1261"/>
                <a:gd name="T13" fmla="*/ 268 h 1590"/>
                <a:gd name="T14" fmla="*/ 1198 w 1261"/>
                <a:gd name="T15" fmla="*/ 353 h 1590"/>
                <a:gd name="T16" fmla="*/ 1259 w 1261"/>
                <a:gd name="T17" fmla="*/ 392 h 1590"/>
                <a:gd name="T18" fmla="*/ 1195 w 1261"/>
                <a:gd name="T19" fmla="*/ 468 h 1590"/>
                <a:gd name="T20" fmla="*/ 1149 w 1261"/>
                <a:gd name="T21" fmla="*/ 537 h 1590"/>
                <a:gd name="T22" fmla="*/ 1139 w 1261"/>
                <a:gd name="T23" fmla="*/ 588 h 1590"/>
                <a:gd name="T24" fmla="*/ 1126 w 1261"/>
                <a:gd name="T25" fmla="*/ 653 h 1590"/>
                <a:gd name="T26" fmla="*/ 1134 w 1261"/>
                <a:gd name="T27" fmla="*/ 706 h 1590"/>
                <a:gd name="T28" fmla="*/ 1116 w 1261"/>
                <a:gd name="T29" fmla="*/ 773 h 1590"/>
                <a:gd name="T30" fmla="*/ 1105 w 1261"/>
                <a:gd name="T31" fmla="*/ 840 h 1590"/>
                <a:gd name="T32" fmla="*/ 1069 w 1261"/>
                <a:gd name="T33" fmla="*/ 867 h 1590"/>
                <a:gd name="T34" fmla="*/ 1040 w 1261"/>
                <a:gd name="T35" fmla="*/ 937 h 1590"/>
                <a:gd name="T36" fmla="*/ 1006 w 1261"/>
                <a:gd name="T37" fmla="*/ 998 h 1590"/>
                <a:gd name="T38" fmla="*/ 987 w 1261"/>
                <a:gd name="T39" fmla="*/ 1040 h 1590"/>
                <a:gd name="T40" fmla="*/ 968 w 1261"/>
                <a:gd name="T41" fmla="*/ 1113 h 1590"/>
                <a:gd name="T42" fmla="*/ 958 w 1261"/>
                <a:gd name="T43" fmla="*/ 1179 h 1590"/>
                <a:gd name="T44" fmla="*/ 901 w 1261"/>
                <a:gd name="T45" fmla="*/ 1208 h 1590"/>
                <a:gd name="T46" fmla="*/ 893 w 1261"/>
                <a:gd name="T47" fmla="*/ 1239 h 1590"/>
                <a:gd name="T48" fmla="*/ 964 w 1261"/>
                <a:gd name="T49" fmla="*/ 1265 h 1590"/>
                <a:gd name="T50" fmla="*/ 1027 w 1261"/>
                <a:gd name="T51" fmla="*/ 1332 h 1590"/>
                <a:gd name="T52" fmla="*/ 1046 w 1261"/>
                <a:gd name="T53" fmla="*/ 1391 h 1590"/>
                <a:gd name="T54" fmla="*/ 1092 w 1261"/>
                <a:gd name="T55" fmla="*/ 1422 h 1590"/>
                <a:gd name="T56" fmla="*/ 1116 w 1261"/>
                <a:gd name="T57" fmla="*/ 1475 h 1590"/>
                <a:gd name="T58" fmla="*/ 992 w 1261"/>
                <a:gd name="T59" fmla="*/ 1504 h 1590"/>
                <a:gd name="T60" fmla="*/ 928 w 1261"/>
                <a:gd name="T61" fmla="*/ 1561 h 1590"/>
                <a:gd name="T62" fmla="*/ 893 w 1261"/>
                <a:gd name="T63" fmla="*/ 1561 h 1590"/>
                <a:gd name="T64" fmla="*/ 844 w 1261"/>
                <a:gd name="T65" fmla="*/ 1576 h 1590"/>
                <a:gd name="T66" fmla="*/ 783 w 1261"/>
                <a:gd name="T67" fmla="*/ 1565 h 1590"/>
                <a:gd name="T68" fmla="*/ 729 w 1261"/>
                <a:gd name="T69" fmla="*/ 1584 h 1590"/>
                <a:gd name="T70" fmla="*/ 701 w 1261"/>
                <a:gd name="T71" fmla="*/ 1571 h 1590"/>
                <a:gd name="T72" fmla="*/ 676 w 1261"/>
                <a:gd name="T73" fmla="*/ 1559 h 1590"/>
                <a:gd name="T74" fmla="*/ 611 w 1261"/>
                <a:gd name="T75" fmla="*/ 1513 h 1590"/>
                <a:gd name="T76" fmla="*/ 563 w 1261"/>
                <a:gd name="T77" fmla="*/ 1519 h 1590"/>
                <a:gd name="T78" fmla="*/ 519 w 1261"/>
                <a:gd name="T79" fmla="*/ 1532 h 1590"/>
                <a:gd name="T80" fmla="*/ 462 w 1261"/>
                <a:gd name="T81" fmla="*/ 1483 h 1590"/>
                <a:gd name="T82" fmla="*/ 435 w 1261"/>
                <a:gd name="T83" fmla="*/ 1441 h 1590"/>
                <a:gd name="T84" fmla="*/ 388 w 1261"/>
                <a:gd name="T85" fmla="*/ 1401 h 1590"/>
                <a:gd name="T86" fmla="*/ 355 w 1261"/>
                <a:gd name="T87" fmla="*/ 1343 h 1590"/>
                <a:gd name="T88" fmla="*/ 304 w 1261"/>
                <a:gd name="T89" fmla="*/ 1303 h 1590"/>
                <a:gd name="T90" fmla="*/ 269 w 1261"/>
                <a:gd name="T91" fmla="*/ 1263 h 1590"/>
                <a:gd name="T92" fmla="*/ 248 w 1261"/>
                <a:gd name="T93" fmla="*/ 1233 h 1590"/>
                <a:gd name="T94" fmla="*/ 189 w 1261"/>
                <a:gd name="T95" fmla="*/ 1183 h 1590"/>
                <a:gd name="T96" fmla="*/ 147 w 1261"/>
                <a:gd name="T97" fmla="*/ 1181 h 1590"/>
                <a:gd name="T98" fmla="*/ 142 w 1261"/>
                <a:gd name="T99" fmla="*/ 1126 h 1590"/>
                <a:gd name="T100" fmla="*/ 115 w 1261"/>
                <a:gd name="T101" fmla="*/ 1054 h 1590"/>
                <a:gd name="T102" fmla="*/ 86 w 1261"/>
                <a:gd name="T103" fmla="*/ 998 h 1590"/>
                <a:gd name="T104" fmla="*/ 75 w 1261"/>
                <a:gd name="T105" fmla="*/ 962 h 1590"/>
                <a:gd name="T106" fmla="*/ 50 w 1261"/>
                <a:gd name="T107" fmla="*/ 895 h 1590"/>
                <a:gd name="T108" fmla="*/ 2 w 1261"/>
                <a:gd name="T109" fmla="*/ 861 h 1590"/>
                <a:gd name="T110" fmla="*/ 20 w 1261"/>
                <a:gd name="T111" fmla="*/ 823 h 1590"/>
                <a:gd name="T112" fmla="*/ 33 w 1261"/>
                <a:gd name="T113" fmla="*/ 806 h 1590"/>
                <a:gd name="T114" fmla="*/ 37 w 1261"/>
                <a:gd name="T115" fmla="*/ 767 h 1590"/>
                <a:gd name="T116" fmla="*/ 46 w 1261"/>
                <a:gd name="T117" fmla="*/ 729 h 1590"/>
                <a:gd name="T118" fmla="*/ 69 w 1261"/>
                <a:gd name="T119" fmla="*/ 699 h 1590"/>
                <a:gd name="T120" fmla="*/ 86 w 1261"/>
                <a:gd name="T121" fmla="*/ 640 h 1590"/>
                <a:gd name="T122" fmla="*/ 132 w 1261"/>
                <a:gd name="T123" fmla="*/ 628 h 1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61" h="1590">
                  <a:moveTo>
                    <a:pt x="155" y="315"/>
                  </a:moveTo>
                  <a:lnTo>
                    <a:pt x="153" y="279"/>
                  </a:lnTo>
                  <a:lnTo>
                    <a:pt x="227" y="279"/>
                  </a:lnTo>
                  <a:lnTo>
                    <a:pt x="218" y="121"/>
                  </a:lnTo>
                  <a:lnTo>
                    <a:pt x="830" y="105"/>
                  </a:lnTo>
                  <a:lnTo>
                    <a:pt x="830" y="105"/>
                  </a:lnTo>
                  <a:lnTo>
                    <a:pt x="838" y="107"/>
                  </a:lnTo>
                  <a:lnTo>
                    <a:pt x="842" y="109"/>
                  </a:lnTo>
                  <a:lnTo>
                    <a:pt x="847" y="111"/>
                  </a:lnTo>
                  <a:lnTo>
                    <a:pt x="849" y="113"/>
                  </a:lnTo>
                  <a:lnTo>
                    <a:pt x="853" y="115"/>
                  </a:lnTo>
                  <a:lnTo>
                    <a:pt x="857" y="117"/>
                  </a:lnTo>
                  <a:lnTo>
                    <a:pt x="863" y="117"/>
                  </a:lnTo>
                  <a:lnTo>
                    <a:pt x="868" y="119"/>
                  </a:lnTo>
                  <a:lnTo>
                    <a:pt x="868" y="119"/>
                  </a:lnTo>
                  <a:lnTo>
                    <a:pt x="874" y="117"/>
                  </a:lnTo>
                  <a:lnTo>
                    <a:pt x="880" y="113"/>
                  </a:lnTo>
                  <a:lnTo>
                    <a:pt x="884" y="109"/>
                  </a:lnTo>
                  <a:lnTo>
                    <a:pt x="884" y="103"/>
                  </a:lnTo>
                  <a:lnTo>
                    <a:pt x="886" y="98"/>
                  </a:lnTo>
                  <a:lnTo>
                    <a:pt x="887" y="94"/>
                  </a:lnTo>
                  <a:lnTo>
                    <a:pt x="889" y="88"/>
                  </a:lnTo>
                  <a:lnTo>
                    <a:pt x="891" y="84"/>
                  </a:lnTo>
                  <a:lnTo>
                    <a:pt x="891" y="84"/>
                  </a:lnTo>
                  <a:lnTo>
                    <a:pt x="897" y="82"/>
                  </a:lnTo>
                  <a:lnTo>
                    <a:pt x="903" y="81"/>
                  </a:lnTo>
                  <a:lnTo>
                    <a:pt x="908" y="81"/>
                  </a:lnTo>
                  <a:lnTo>
                    <a:pt x="914" y="79"/>
                  </a:lnTo>
                  <a:lnTo>
                    <a:pt x="920" y="79"/>
                  </a:lnTo>
                  <a:lnTo>
                    <a:pt x="924" y="79"/>
                  </a:lnTo>
                  <a:lnTo>
                    <a:pt x="929" y="79"/>
                  </a:lnTo>
                  <a:lnTo>
                    <a:pt x="933" y="77"/>
                  </a:lnTo>
                  <a:lnTo>
                    <a:pt x="933" y="77"/>
                  </a:lnTo>
                  <a:lnTo>
                    <a:pt x="937" y="73"/>
                  </a:lnTo>
                  <a:lnTo>
                    <a:pt x="941" y="69"/>
                  </a:lnTo>
                  <a:lnTo>
                    <a:pt x="943" y="67"/>
                  </a:lnTo>
                  <a:lnTo>
                    <a:pt x="947" y="61"/>
                  </a:lnTo>
                  <a:lnTo>
                    <a:pt x="947" y="58"/>
                  </a:lnTo>
                  <a:lnTo>
                    <a:pt x="949" y="54"/>
                  </a:lnTo>
                  <a:lnTo>
                    <a:pt x="950" y="48"/>
                  </a:lnTo>
                  <a:lnTo>
                    <a:pt x="954" y="44"/>
                  </a:lnTo>
                  <a:lnTo>
                    <a:pt x="954" y="44"/>
                  </a:lnTo>
                  <a:lnTo>
                    <a:pt x="960" y="37"/>
                  </a:lnTo>
                  <a:lnTo>
                    <a:pt x="966" y="29"/>
                  </a:lnTo>
                  <a:lnTo>
                    <a:pt x="973" y="23"/>
                  </a:lnTo>
                  <a:lnTo>
                    <a:pt x="981" y="20"/>
                  </a:lnTo>
                  <a:lnTo>
                    <a:pt x="990" y="14"/>
                  </a:lnTo>
                  <a:lnTo>
                    <a:pt x="998" y="10"/>
                  </a:lnTo>
                  <a:lnTo>
                    <a:pt x="1006" y="4"/>
                  </a:lnTo>
                  <a:lnTo>
                    <a:pt x="1013" y="0"/>
                  </a:lnTo>
                  <a:lnTo>
                    <a:pt x="1013" y="0"/>
                  </a:lnTo>
                  <a:lnTo>
                    <a:pt x="1017" y="10"/>
                  </a:lnTo>
                  <a:lnTo>
                    <a:pt x="1023" y="16"/>
                  </a:lnTo>
                  <a:lnTo>
                    <a:pt x="1029" y="20"/>
                  </a:lnTo>
                  <a:lnTo>
                    <a:pt x="1034" y="23"/>
                  </a:lnTo>
                  <a:lnTo>
                    <a:pt x="1042" y="27"/>
                  </a:lnTo>
                  <a:lnTo>
                    <a:pt x="1048" y="31"/>
                  </a:lnTo>
                  <a:lnTo>
                    <a:pt x="1055" y="37"/>
                  </a:lnTo>
                  <a:lnTo>
                    <a:pt x="1061" y="40"/>
                  </a:lnTo>
                  <a:lnTo>
                    <a:pt x="1061" y="40"/>
                  </a:lnTo>
                  <a:lnTo>
                    <a:pt x="1069" y="50"/>
                  </a:lnTo>
                  <a:lnTo>
                    <a:pt x="1076" y="58"/>
                  </a:lnTo>
                  <a:lnTo>
                    <a:pt x="1086" y="65"/>
                  </a:lnTo>
                  <a:lnTo>
                    <a:pt x="1092" y="75"/>
                  </a:lnTo>
                  <a:lnTo>
                    <a:pt x="1099" y="82"/>
                  </a:lnTo>
                  <a:lnTo>
                    <a:pt x="1107" y="92"/>
                  </a:lnTo>
                  <a:lnTo>
                    <a:pt x="1113" y="100"/>
                  </a:lnTo>
                  <a:lnTo>
                    <a:pt x="1118" y="109"/>
                  </a:lnTo>
                  <a:lnTo>
                    <a:pt x="1124" y="119"/>
                  </a:lnTo>
                  <a:lnTo>
                    <a:pt x="1130" y="128"/>
                  </a:lnTo>
                  <a:lnTo>
                    <a:pt x="1134" y="138"/>
                  </a:lnTo>
                  <a:lnTo>
                    <a:pt x="1137" y="149"/>
                  </a:lnTo>
                  <a:lnTo>
                    <a:pt x="1139" y="161"/>
                  </a:lnTo>
                  <a:lnTo>
                    <a:pt x="1141" y="174"/>
                  </a:lnTo>
                  <a:lnTo>
                    <a:pt x="1143" y="187"/>
                  </a:lnTo>
                  <a:lnTo>
                    <a:pt x="1143" y="201"/>
                  </a:lnTo>
                  <a:lnTo>
                    <a:pt x="1143" y="201"/>
                  </a:lnTo>
                  <a:lnTo>
                    <a:pt x="1143" y="206"/>
                  </a:lnTo>
                  <a:lnTo>
                    <a:pt x="1145" y="214"/>
                  </a:lnTo>
                  <a:lnTo>
                    <a:pt x="1147" y="224"/>
                  </a:lnTo>
                  <a:lnTo>
                    <a:pt x="1149" y="233"/>
                  </a:lnTo>
                  <a:lnTo>
                    <a:pt x="1151" y="245"/>
                  </a:lnTo>
                  <a:lnTo>
                    <a:pt x="1153" y="256"/>
                  </a:lnTo>
                  <a:lnTo>
                    <a:pt x="1156" y="268"/>
                  </a:lnTo>
                  <a:lnTo>
                    <a:pt x="1160" y="281"/>
                  </a:lnTo>
                  <a:lnTo>
                    <a:pt x="1164" y="292"/>
                  </a:lnTo>
                  <a:lnTo>
                    <a:pt x="1168" y="304"/>
                  </a:lnTo>
                  <a:lnTo>
                    <a:pt x="1172" y="313"/>
                  </a:lnTo>
                  <a:lnTo>
                    <a:pt x="1176" y="323"/>
                  </a:lnTo>
                  <a:lnTo>
                    <a:pt x="1179" y="332"/>
                  </a:lnTo>
                  <a:lnTo>
                    <a:pt x="1183" y="340"/>
                  </a:lnTo>
                  <a:lnTo>
                    <a:pt x="1187" y="344"/>
                  </a:lnTo>
                  <a:lnTo>
                    <a:pt x="1191" y="348"/>
                  </a:lnTo>
                  <a:lnTo>
                    <a:pt x="1191" y="348"/>
                  </a:lnTo>
                  <a:lnTo>
                    <a:pt x="1195" y="351"/>
                  </a:lnTo>
                  <a:lnTo>
                    <a:pt x="1198" y="353"/>
                  </a:lnTo>
                  <a:lnTo>
                    <a:pt x="1204" y="357"/>
                  </a:lnTo>
                  <a:lnTo>
                    <a:pt x="1210" y="359"/>
                  </a:lnTo>
                  <a:lnTo>
                    <a:pt x="1216" y="361"/>
                  </a:lnTo>
                  <a:lnTo>
                    <a:pt x="1221" y="365"/>
                  </a:lnTo>
                  <a:lnTo>
                    <a:pt x="1227" y="369"/>
                  </a:lnTo>
                  <a:lnTo>
                    <a:pt x="1233" y="371"/>
                  </a:lnTo>
                  <a:lnTo>
                    <a:pt x="1238" y="374"/>
                  </a:lnTo>
                  <a:lnTo>
                    <a:pt x="1244" y="376"/>
                  </a:lnTo>
                  <a:lnTo>
                    <a:pt x="1248" y="380"/>
                  </a:lnTo>
                  <a:lnTo>
                    <a:pt x="1252" y="384"/>
                  </a:lnTo>
                  <a:lnTo>
                    <a:pt x="1256" y="388"/>
                  </a:lnTo>
                  <a:lnTo>
                    <a:pt x="1259" y="392"/>
                  </a:lnTo>
                  <a:lnTo>
                    <a:pt x="1261" y="393"/>
                  </a:lnTo>
                  <a:lnTo>
                    <a:pt x="1261" y="397"/>
                  </a:lnTo>
                  <a:lnTo>
                    <a:pt x="1261" y="397"/>
                  </a:lnTo>
                  <a:lnTo>
                    <a:pt x="1259" y="411"/>
                  </a:lnTo>
                  <a:lnTo>
                    <a:pt x="1256" y="420"/>
                  </a:lnTo>
                  <a:lnTo>
                    <a:pt x="1250" y="430"/>
                  </a:lnTo>
                  <a:lnTo>
                    <a:pt x="1244" y="437"/>
                  </a:lnTo>
                  <a:lnTo>
                    <a:pt x="1235" y="445"/>
                  </a:lnTo>
                  <a:lnTo>
                    <a:pt x="1225" y="451"/>
                  </a:lnTo>
                  <a:lnTo>
                    <a:pt x="1216" y="456"/>
                  </a:lnTo>
                  <a:lnTo>
                    <a:pt x="1206" y="462"/>
                  </a:lnTo>
                  <a:lnTo>
                    <a:pt x="1195" y="468"/>
                  </a:lnTo>
                  <a:lnTo>
                    <a:pt x="1185" y="474"/>
                  </a:lnTo>
                  <a:lnTo>
                    <a:pt x="1176" y="479"/>
                  </a:lnTo>
                  <a:lnTo>
                    <a:pt x="1166" y="487"/>
                  </a:lnTo>
                  <a:lnTo>
                    <a:pt x="1160" y="495"/>
                  </a:lnTo>
                  <a:lnTo>
                    <a:pt x="1155" y="504"/>
                  </a:lnTo>
                  <a:lnTo>
                    <a:pt x="1151" y="514"/>
                  </a:lnTo>
                  <a:lnTo>
                    <a:pt x="1149" y="525"/>
                  </a:lnTo>
                  <a:lnTo>
                    <a:pt x="1149" y="525"/>
                  </a:lnTo>
                  <a:lnTo>
                    <a:pt x="1149" y="529"/>
                  </a:lnTo>
                  <a:lnTo>
                    <a:pt x="1149" y="533"/>
                  </a:lnTo>
                  <a:lnTo>
                    <a:pt x="1149" y="535"/>
                  </a:lnTo>
                  <a:lnTo>
                    <a:pt x="1149" y="537"/>
                  </a:lnTo>
                  <a:lnTo>
                    <a:pt x="1149" y="540"/>
                  </a:lnTo>
                  <a:lnTo>
                    <a:pt x="1149" y="544"/>
                  </a:lnTo>
                  <a:lnTo>
                    <a:pt x="1149" y="546"/>
                  </a:lnTo>
                  <a:lnTo>
                    <a:pt x="1149" y="550"/>
                  </a:lnTo>
                  <a:lnTo>
                    <a:pt x="1149" y="550"/>
                  </a:lnTo>
                  <a:lnTo>
                    <a:pt x="1149" y="554"/>
                  </a:lnTo>
                  <a:lnTo>
                    <a:pt x="1149" y="559"/>
                  </a:lnTo>
                  <a:lnTo>
                    <a:pt x="1147" y="565"/>
                  </a:lnTo>
                  <a:lnTo>
                    <a:pt x="1145" y="569"/>
                  </a:lnTo>
                  <a:lnTo>
                    <a:pt x="1143" y="575"/>
                  </a:lnTo>
                  <a:lnTo>
                    <a:pt x="1141" y="582"/>
                  </a:lnTo>
                  <a:lnTo>
                    <a:pt x="1139" y="588"/>
                  </a:lnTo>
                  <a:lnTo>
                    <a:pt x="1137" y="594"/>
                  </a:lnTo>
                  <a:lnTo>
                    <a:pt x="1135" y="599"/>
                  </a:lnTo>
                  <a:lnTo>
                    <a:pt x="1134" y="607"/>
                  </a:lnTo>
                  <a:lnTo>
                    <a:pt x="1132" y="613"/>
                  </a:lnTo>
                  <a:lnTo>
                    <a:pt x="1130" y="619"/>
                  </a:lnTo>
                  <a:lnTo>
                    <a:pt x="1128" y="626"/>
                  </a:lnTo>
                  <a:lnTo>
                    <a:pt x="1126" y="632"/>
                  </a:lnTo>
                  <a:lnTo>
                    <a:pt x="1126" y="638"/>
                  </a:lnTo>
                  <a:lnTo>
                    <a:pt x="1126" y="643"/>
                  </a:lnTo>
                  <a:lnTo>
                    <a:pt x="1126" y="643"/>
                  </a:lnTo>
                  <a:lnTo>
                    <a:pt x="1126" y="649"/>
                  </a:lnTo>
                  <a:lnTo>
                    <a:pt x="1126" y="653"/>
                  </a:lnTo>
                  <a:lnTo>
                    <a:pt x="1126" y="657"/>
                  </a:lnTo>
                  <a:lnTo>
                    <a:pt x="1126" y="662"/>
                  </a:lnTo>
                  <a:lnTo>
                    <a:pt x="1128" y="666"/>
                  </a:lnTo>
                  <a:lnTo>
                    <a:pt x="1128" y="670"/>
                  </a:lnTo>
                  <a:lnTo>
                    <a:pt x="1130" y="676"/>
                  </a:lnTo>
                  <a:lnTo>
                    <a:pt x="1130" y="680"/>
                  </a:lnTo>
                  <a:lnTo>
                    <a:pt x="1130" y="683"/>
                  </a:lnTo>
                  <a:lnTo>
                    <a:pt x="1132" y="689"/>
                  </a:lnTo>
                  <a:lnTo>
                    <a:pt x="1132" y="693"/>
                  </a:lnTo>
                  <a:lnTo>
                    <a:pt x="1134" y="697"/>
                  </a:lnTo>
                  <a:lnTo>
                    <a:pt x="1134" y="702"/>
                  </a:lnTo>
                  <a:lnTo>
                    <a:pt x="1134" y="706"/>
                  </a:lnTo>
                  <a:lnTo>
                    <a:pt x="1134" y="710"/>
                  </a:lnTo>
                  <a:lnTo>
                    <a:pt x="1134" y="714"/>
                  </a:lnTo>
                  <a:lnTo>
                    <a:pt x="1134" y="714"/>
                  </a:lnTo>
                  <a:lnTo>
                    <a:pt x="1134" y="723"/>
                  </a:lnTo>
                  <a:lnTo>
                    <a:pt x="1132" y="733"/>
                  </a:lnTo>
                  <a:lnTo>
                    <a:pt x="1130" y="741"/>
                  </a:lnTo>
                  <a:lnTo>
                    <a:pt x="1126" y="748"/>
                  </a:lnTo>
                  <a:lnTo>
                    <a:pt x="1122" y="756"/>
                  </a:lnTo>
                  <a:lnTo>
                    <a:pt x="1120" y="762"/>
                  </a:lnTo>
                  <a:lnTo>
                    <a:pt x="1118" y="767"/>
                  </a:lnTo>
                  <a:lnTo>
                    <a:pt x="1116" y="773"/>
                  </a:lnTo>
                  <a:lnTo>
                    <a:pt x="1116" y="773"/>
                  </a:lnTo>
                  <a:lnTo>
                    <a:pt x="1116" y="783"/>
                  </a:lnTo>
                  <a:lnTo>
                    <a:pt x="1116" y="790"/>
                  </a:lnTo>
                  <a:lnTo>
                    <a:pt x="1118" y="798"/>
                  </a:lnTo>
                  <a:lnTo>
                    <a:pt x="1118" y="806"/>
                  </a:lnTo>
                  <a:lnTo>
                    <a:pt x="1120" y="813"/>
                  </a:lnTo>
                  <a:lnTo>
                    <a:pt x="1120" y="821"/>
                  </a:lnTo>
                  <a:lnTo>
                    <a:pt x="1116" y="828"/>
                  </a:lnTo>
                  <a:lnTo>
                    <a:pt x="1114" y="836"/>
                  </a:lnTo>
                  <a:lnTo>
                    <a:pt x="1114" y="836"/>
                  </a:lnTo>
                  <a:lnTo>
                    <a:pt x="1111" y="838"/>
                  </a:lnTo>
                  <a:lnTo>
                    <a:pt x="1109" y="840"/>
                  </a:lnTo>
                  <a:lnTo>
                    <a:pt x="1105" y="840"/>
                  </a:lnTo>
                  <a:lnTo>
                    <a:pt x="1099" y="840"/>
                  </a:lnTo>
                  <a:lnTo>
                    <a:pt x="1095" y="840"/>
                  </a:lnTo>
                  <a:lnTo>
                    <a:pt x="1092" y="840"/>
                  </a:lnTo>
                  <a:lnTo>
                    <a:pt x="1090" y="840"/>
                  </a:lnTo>
                  <a:lnTo>
                    <a:pt x="1086" y="842"/>
                  </a:lnTo>
                  <a:lnTo>
                    <a:pt x="1086" y="842"/>
                  </a:lnTo>
                  <a:lnTo>
                    <a:pt x="1080" y="846"/>
                  </a:lnTo>
                  <a:lnTo>
                    <a:pt x="1076" y="849"/>
                  </a:lnTo>
                  <a:lnTo>
                    <a:pt x="1074" y="853"/>
                  </a:lnTo>
                  <a:lnTo>
                    <a:pt x="1073" y="857"/>
                  </a:lnTo>
                  <a:lnTo>
                    <a:pt x="1071" y="863"/>
                  </a:lnTo>
                  <a:lnTo>
                    <a:pt x="1069" y="867"/>
                  </a:lnTo>
                  <a:lnTo>
                    <a:pt x="1065" y="872"/>
                  </a:lnTo>
                  <a:lnTo>
                    <a:pt x="1063" y="876"/>
                  </a:lnTo>
                  <a:lnTo>
                    <a:pt x="1063" y="876"/>
                  </a:lnTo>
                  <a:lnTo>
                    <a:pt x="1057" y="884"/>
                  </a:lnTo>
                  <a:lnTo>
                    <a:pt x="1053" y="889"/>
                  </a:lnTo>
                  <a:lnTo>
                    <a:pt x="1052" y="897"/>
                  </a:lnTo>
                  <a:lnTo>
                    <a:pt x="1048" y="903"/>
                  </a:lnTo>
                  <a:lnTo>
                    <a:pt x="1046" y="910"/>
                  </a:lnTo>
                  <a:lnTo>
                    <a:pt x="1044" y="916"/>
                  </a:lnTo>
                  <a:lnTo>
                    <a:pt x="1042" y="924"/>
                  </a:lnTo>
                  <a:lnTo>
                    <a:pt x="1042" y="931"/>
                  </a:lnTo>
                  <a:lnTo>
                    <a:pt x="1040" y="937"/>
                  </a:lnTo>
                  <a:lnTo>
                    <a:pt x="1038" y="945"/>
                  </a:lnTo>
                  <a:lnTo>
                    <a:pt x="1038" y="952"/>
                  </a:lnTo>
                  <a:lnTo>
                    <a:pt x="1036" y="960"/>
                  </a:lnTo>
                  <a:lnTo>
                    <a:pt x="1034" y="968"/>
                  </a:lnTo>
                  <a:lnTo>
                    <a:pt x="1032" y="975"/>
                  </a:lnTo>
                  <a:lnTo>
                    <a:pt x="1031" y="985"/>
                  </a:lnTo>
                  <a:lnTo>
                    <a:pt x="1027" y="992"/>
                  </a:lnTo>
                  <a:lnTo>
                    <a:pt x="1027" y="992"/>
                  </a:lnTo>
                  <a:lnTo>
                    <a:pt x="1025" y="994"/>
                  </a:lnTo>
                  <a:lnTo>
                    <a:pt x="1021" y="994"/>
                  </a:lnTo>
                  <a:lnTo>
                    <a:pt x="1013" y="996"/>
                  </a:lnTo>
                  <a:lnTo>
                    <a:pt x="1006" y="998"/>
                  </a:lnTo>
                  <a:lnTo>
                    <a:pt x="998" y="1000"/>
                  </a:lnTo>
                  <a:lnTo>
                    <a:pt x="992" y="1004"/>
                  </a:lnTo>
                  <a:lnTo>
                    <a:pt x="989" y="1010"/>
                  </a:lnTo>
                  <a:lnTo>
                    <a:pt x="987" y="1019"/>
                  </a:lnTo>
                  <a:lnTo>
                    <a:pt x="987" y="1019"/>
                  </a:lnTo>
                  <a:lnTo>
                    <a:pt x="987" y="1023"/>
                  </a:lnTo>
                  <a:lnTo>
                    <a:pt x="987" y="1027"/>
                  </a:lnTo>
                  <a:lnTo>
                    <a:pt x="987" y="1031"/>
                  </a:lnTo>
                  <a:lnTo>
                    <a:pt x="987" y="1033"/>
                  </a:lnTo>
                  <a:lnTo>
                    <a:pt x="987" y="1036"/>
                  </a:lnTo>
                  <a:lnTo>
                    <a:pt x="987" y="1038"/>
                  </a:lnTo>
                  <a:lnTo>
                    <a:pt x="987" y="1040"/>
                  </a:lnTo>
                  <a:lnTo>
                    <a:pt x="987" y="1042"/>
                  </a:lnTo>
                  <a:lnTo>
                    <a:pt x="987" y="1042"/>
                  </a:lnTo>
                  <a:lnTo>
                    <a:pt x="983" y="1052"/>
                  </a:lnTo>
                  <a:lnTo>
                    <a:pt x="981" y="1059"/>
                  </a:lnTo>
                  <a:lnTo>
                    <a:pt x="977" y="1067"/>
                  </a:lnTo>
                  <a:lnTo>
                    <a:pt x="975" y="1073"/>
                  </a:lnTo>
                  <a:lnTo>
                    <a:pt x="973" y="1080"/>
                  </a:lnTo>
                  <a:lnTo>
                    <a:pt x="971" y="1088"/>
                  </a:lnTo>
                  <a:lnTo>
                    <a:pt x="969" y="1095"/>
                  </a:lnTo>
                  <a:lnTo>
                    <a:pt x="968" y="1105"/>
                  </a:lnTo>
                  <a:lnTo>
                    <a:pt x="968" y="1105"/>
                  </a:lnTo>
                  <a:lnTo>
                    <a:pt x="968" y="1113"/>
                  </a:lnTo>
                  <a:lnTo>
                    <a:pt x="968" y="1120"/>
                  </a:lnTo>
                  <a:lnTo>
                    <a:pt x="968" y="1128"/>
                  </a:lnTo>
                  <a:lnTo>
                    <a:pt x="968" y="1136"/>
                  </a:lnTo>
                  <a:lnTo>
                    <a:pt x="968" y="1141"/>
                  </a:lnTo>
                  <a:lnTo>
                    <a:pt x="968" y="1147"/>
                  </a:lnTo>
                  <a:lnTo>
                    <a:pt x="968" y="1153"/>
                  </a:lnTo>
                  <a:lnTo>
                    <a:pt x="968" y="1158"/>
                  </a:lnTo>
                  <a:lnTo>
                    <a:pt x="968" y="1158"/>
                  </a:lnTo>
                  <a:lnTo>
                    <a:pt x="968" y="1166"/>
                  </a:lnTo>
                  <a:lnTo>
                    <a:pt x="966" y="1172"/>
                  </a:lnTo>
                  <a:lnTo>
                    <a:pt x="962" y="1176"/>
                  </a:lnTo>
                  <a:lnTo>
                    <a:pt x="958" y="1179"/>
                  </a:lnTo>
                  <a:lnTo>
                    <a:pt x="952" y="1181"/>
                  </a:lnTo>
                  <a:lnTo>
                    <a:pt x="947" y="1185"/>
                  </a:lnTo>
                  <a:lnTo>
                    <a:pt x="941" y="1187"/>
                  </a:lnTo>
                  <a:lnTo>
                    <a:pt x="935" y="1187"/>
                  </a:lnTo>
                  <a:lnTo>
                    <a:pt x="928" y="1189"/>
                  </a:lnTo>
                  <a:lnTo>
                    <a:pt x="922" y="1191"/>
                  </a:lnTo>
                  <a:lnTo>
                    <a:pt x="916" y="1191"/>
                  </a:lnTo>
                  <a:lnTo>
                    <a:pt x="912" y="1193"/>
                  </a:lnTo>
                  <a:lnTo>
                    <a:pt x="907" y="1195"/>
                  </a:lnTo>
                  <a:lnTo>
                    <a:pt x="905" y="1198"/>
                  </a:lnTo>
                  <a:lnTo>
                    <a:pt x="903" y="1202"/>
                  </a:lnTo>
                  <a:lnTo>
                    <a:pt x="901" y="1208"/>
                  </a:lnTo>
                  <a:lnTo>
                    <a:pt x="901" y="1208"/>
                  </a:lnTo>
                  <a:lnTo>
                    <a:pt x="901" y="1210"/>
                  </a:lnTo>
                  <a:lnTo>
                    <a:pt x="899" y="1214"/>
                  </a:lnTo>
                  <a:lnTo>
                    <a:pt x="897" y="1216"/>
                  </a:lnTo>
                  <a:lnTo>
                    <a:pt x="895" y="1218"/>
                  </a:lnTo>
                  <a:lnTo>
                    <a:pt x="893" y="1219"/>
                  </a:lnTo>
                  <a:lnTo>
                    <a:pt x="891" y="1223"/>
                  </a:lnTo>
                  <a:lnTo>
                    <a:pt x="889" y="1225"/>
                  </a:lnTo>
                  <a:lnTo>
                    <a:pt x="889" y="1229"/>
                  </a:lnTo>
                  <a:lnTo>
                    <a:pt x="889" y="1229"/>
                  </a:lnTo>
                  <a:lnTo>
                    <a:pt x="891" y="1235"/>
                  </a:lnTo>
                  <a:lnTo>
                    <a:pt x="893" y="1239"/>
                  </a:lnTo>
                  <a:lnTo>
                    <a:pt x="899" y="1240"/>
                  </a:lnTo>
                  <a:lnTo>
                    <a:pt x="907" y="1240"/>
                  </a:lnTo>
                  <a:lnTo>
                    <a:pt x="914" y="1240"/>
                  </a:lnTo>
                  <a:lnTo>
                    <a:pt x="920" y="1240"/>
                  </a:lnTo>
                  <a:lnTo>
                    <a:pt x="928" y="1240"/>
                  </a:lnTo>
                  <a:lnTo>
                    <a:pt x="933" y="1242"/>
                  </a:lnTo>
                  <a:lnTo>
                    <a:pt x="933" y="1242"/>
                  </a:lnTo>
                  <a:lnTo>
                    <a:pt x="939" y="1246"/>
                  </a:lnTo>
                  <a:lnTo>
                    <a:pt x="945" y="1250"/>
                  </a:lnTo>
                  <a:lnTo>
                    <a:pt x="950" y="1256"/>
                  </a:lnTo>
                  <a:lnTo>
                    <a:pt x="958" y="1260"/>
                  </a:lnTo>
                  <a:lnTo>
                    <a:pt x="964" y="1265"/>
                  </a:lnTo>
                  <a:lnTo>
                    <a:pt x="971" y="1271"/>
                  </a:lnTo>
                  <a:lnTo>
                    <a:pt x="977" y="1277"/>
                  </a:lnTo>
                  <a:lnTo>
                    <a:pt x="983" y="1282"/>
                  </a:lnTo>
                  <a:lnTo>
                    <a:pt x="990" y="1290"/>
                  </a:lnTo>
                  <a:lnTo>
                    <a:pt x="996" y="1296"/>
                  </a:lnTo>
                  <a:lnTo>
                    <a:pt x="1002" y="1302"/>
                  </a:lnTo>
                  <a:lnTo>
                    <a:pt x="1008" y="1307"/>
                  </a:lnTo>
                  <a:lnTo>
                    <a:pt x="1013" y="1315"/>
                  </a:lnTo>
                  <a:lnTo>
                    <a:pt x="1019" y="1321"/>
                  </a:lnTo>
                  <a:lnTo>
                    <a:pt x="1023" y="1326"/>
                  </a:lnTo>
                  <a:lnTo>
                    <a:pt x="1027" y="1332"/>
                  </a:lnTo>
                  <a:lnTo>
                    <a:pt x="1027" y="1332"/>
                  </a:lnTo>
                  <a:lnTo>
                    <a:pt x="1031" y="1336"/>
                  </a:lnTo>
                  <a:lnTo>
                    <a:pt x="1032" y="1340"/>
                  </a:lnTo>
                  <a:lnTo>
                    <a:pt x="1034" y="1345"/>
                  </a:lnTo>
                  <a:lnTo>
                    <a:pt x="1036" y="1351"/>
                  </a:lnTo>
                  <a:lnTo>
                    <a:pt x="1038" y="1355"/>
                  </a:lnTo>
                  <a:lnTo>
                    <a:pt x="1040" y="1361"/>
                  </a:lnTo>
                  <a:lnTo>
                    <a:pt x="1040" y="1366"/>
                  </a:lnTo>
                  <a:lnTo>
                    <a:pt x="1042" y="1372"/>
                  </a:lnTo>
                  <a:lnTo>
                    <a:pt x="1042" y="1376"/>
                  </a:lnTo>
                  <a:lnTo>
                    <a:pt x="1044" y="1382"/>
                  </a:lnTo>
                  <a:lnTo>
                    <a:pt x="1046" y="1387"/>
                  </a:lnTo>
                  <a:lnTo>
                    <a:pt x="1046" y="1391"/>
                  </a:lnTo>
                  <a:lnTo>
                    <a:pt x="1050" y="1397"/>
                  </a:lnTo>
                  <a:lnTo>
                    <a:pt x="1052" y="1403"/>
                  </a:lnTo>
                  <a:lnTo>
                    <a:pt x="1053" y="1406"/>
                  </a:lnTo>
                  <a:lnTo>
                    <a:pt x="1057" y="1412"/>
                  </a:lnTo>
                  <a:lnTo>
                    <a:pt x="1057" y="1412"/>
                  </a:lnTo>
                  <a:lnTo>
                    <a:pt x="1061" y="1416"/>
                  </a:lnTo>
                  <a:lnTo>
                    <a:pt x="1065" y="1418"/>
                  </a:lnTo>
                  <a:lnTo>
                    <a:pt x="1071" y="1420"/>
                  </a:lnTo>
                  <a:lnTo>
                    <a:pt x="1074" y="1422"/>
                  </a:lnTo>
                  <a:lnTo>
                    <a:pt x="1080" y="1422"/>
                  </a:lnTo>
                  <a:lnTo>
                    <a:pt x="1086" y="1422"/>
                  </a:lnTo>
                  <a:lnTo>
                    <a:pt x="1092" y="1422"/>
                  </a:lnTo>
                  <a:lnTo>
                    <a:pt x="1099" y="1424"/>
                  </a:lnTo>
                  <a:lnTo>
                    <a:pt x="1099" y="1424"/>
                  </a:lnTo>
                  <a:lnTo>
                    <a:pt x="1105" y="1427"/>
                  </a:lnTo>
                  <a:lnTo>
                    <a:pt x="1109" y="1431"/>
                  </a:lnTo>
                  <a:lnTo>
                    <a:pt x="1113" y="1437"/>
                  </a:lnTo>
                  <a:lnTo>
                    <a:pt x="1114" y="1445"/>
                  </a:lnTo>
                  <a:lnTo>
                    <a:pt x="1116" y="1452"/>
                  </a:lnTo>
                  <a:lnTo>
                    <a:pt x="1116" y="1460"/>
                  </a:lnTo>
                  <a:lnTo>
                    <a:pt x="1116" y="1467"/>
                  </a:lnTo>
                  <a:lnTo>
                    <a:pt x="1116" y="1473"/>
                  </a:lnTo>
                  <a:lnTo>
                    <a:pt x="1116" y="1473"/>
                  </a:lnTo>
                  <a:lnTo>
                    <a:pt x="1116" y="1475"/>
                  </a:lnTo>
                  <a:lnTo>
                    <a:pt x="1116" y="1477"/>
                  </a:lnTo>
                  <a:lnTo>
                    <a:pt x="1118" y="1481"/>
                  </a:lnTo>
                  <a:lnTo>
                    <a:pt x="1118" y="1483"/>
                  </a:lnTo>
                  <a:lnTo>
                    <a:pt x="1120" y="1485"/>
                  </a:lnTo>
                  <a:lnTo>
                    <a:pt x="1120" y="1487"/>
                  </a:lnTo>
                  <a:lnTo>
                    <a:pt x="1122" y="1490"/>
                  </a:lnTo>
                  <a:lnTo>
                    <a:pt x="1122" y="1490"/>
                  </a:lnTo>
                  <a:lnTo>
                    <a:pt x="1004" y="1490"/>
                  </a:lnTo>
                  <a:lnTo>
                    <a:pt x="1004" y="1490"/>
                  </a:lnTo>
                  <a:lnTo>
                    <a:pt x="1002" y="1494"/>
                  </a:lnTo>
                  <a:lnTo>
                    <a:pt x="998" y="1500"/>
                  </a:lnTo>
                  <a:lnTo>
                    <a:pt x="992" y="1504"/>
                  </a:lnTo>
                  <a:lnTo>
                    <a:pt x="989" y="1509"/>
                  </a:lnTo>
                  <a:lnTo>
                    <a:pt x="983" y="1515"/>
                  </a:lnTo>
                  <a:lnTo>
                    <a:pt x="977" y="1521"/>
                  </a:lnTo>
                  <a:lnTo>
                    <a:pt x="971" y="1527"/>
                  </a:lnTo>
                  <a:lnTo>
                    <a:pt x="966" y="1532"/>
                  </a:lnTo>
                  <a:lnTo>
                    <a:pt x="960" y="1538"/>
                  </a:lnTo>
                  <a:lnTo>
                    <a:pt x="954" y="1544"/>
                  </a:lnTo>
                  <a:lnTo>
                    <a:pt x="949" y="1550"/>
                  </a:lnTo>
                  <a:lnTo>
                    <a:pt x="943" y="1553"/>
                  </a:lnTo>
                  <a:lnTo>
                    <a:pt x="937" y="1557"/>
                  </a:lnTo>
                  <a:lnTo>
                    <a:pt x="933" y="1559"/>
                  </a:lnTo>
                  <a:lnTo>
                    <a:pt x="928" y="1561"/>
                  </a:lnTo>
                  <a:lnTo>
                    <a:pt x="924" y="1561"/>
                  </a:lnTo>
                  <a:lnTo>
                    <a:pt x="924" y="1561"/>
                  </a:lnTo>
                  <a:lnTo>
                    <a:pt x="920" y="1561"/>
                  </a:lnTo>
                  <a:lnTo>
                    <a:pt x="916" y="1561"/>
                  </a:lnTo>
                  <a:lnTo>
                    <a:pt x="912" y="1561"/>
                  </a:lnTo>
                  <a:lnTo>
                    <a:pt x="908" y="1561"/>
                  </a:lnTo>
                  <a:lnTo>
                    <a:pt x="905" y="1561"/>
                  </a:lnTo>
                  <a:lnTo>
                    <a:pt x="903" y="1561"/>
                  </a:lnTo>
                  <a:lnTo>
                    <a:pt x="899" y="1561"/>
                  </a:lnTo>
                  <a:lnTo>
                    <a:pt x="897" y="1561"/>
                  </a:lnTo>
                  <a:lnTo>
                    <a:pt x="897" y="1561"/>
                  </a:lnTo>
                  <a:lnTo>
                    <a:pt x="893" y="1561"/>
                  </a:lnTo>
                  <a:lnTo>
                    <a:pt x="891" y="1563"/>
                  </a:lnTo>
                  <a:lnTo>
                    <a:pt x="887" y="1563"/>
                  </a:lnTo>
                  <a:lnTo>
                    <a:pt x="884" y="1565"/>
                  </a:lnTo>
                  <a:lnTo>
                    <a:pt x="878" y="1565"/>
                  </a:lnTo>
                  <a:lnTo>
                    <a:pt x="874" y="1567"/>
                  </a:lnTo>
                  <a:lnTo>
                    <a:pt x="870" y="1569"/>
                  </a:lnTo>
                  <a:lnTo>
                    <a:pt x="866" y="1569"/>
                  </a:lnTo>
                  <a:lnTo>
                    <a:pt x="863" y="1571"/>
                  </a:lnTo>
                  <a:lnTo>
                    <a:pt x="857" y="1572"/>
                  </a:lnTo>
                  <a:lnTo>
                    <a:pt x="853" y="1572"/>
                  </a:lnTo>
                  <a:lnTo>
                    <a:pt x="849" y="1574"/>
                  </a:lnTo>
                  <a:lnTo>
                    <a:pt x="844" y="1576"/>
                  </a:lnTo>
                  <a:lnTo>
                    <a:pt x="840" y="1576"/>
                  </a:lnTo>
                  <a:lnTo>
                    <a:pt x="834" y="1576"/>
                  </a:lnTo>
                  <a:lnTo>
                    <a:pt x="830" y="1576"/>
                  </a:lnTo>
                  <a:lnTo>
                    <a:pt x="830" y="1576"/>
                  </a:lnTo>
                  <a:lnTo>
                    <a:pt x="825" y="1576"/>
                  </a:lnTo>
                  <a:lnTo>
                    <a:pt x="819" y="1574"/>
                  </a:lnTo>
                  <a:lnTo>
                    <a:pt x="815" y="1572"/>
                  </a:lnTo>
                  <a:lnTo>
                    <a:pt x="809" y="1571"/>
                  </a:lnTo>
                  <a:lnTo>
                    <a:pt x="804" y="1569"/>
                  </a:lnTo>
                  <a:lnTo>
                    <a:pt x="798" y="1567"/>
                  </a:lnTo>
                  <a:lnTo>
                    <a:pt x="790" y="1565"/>
                  </a:lnTo>
                  <a:lnTo>
                    <a:pt x="783" y="1565"/>
                  </a:lnTo>
                  <a:lnTo>
                    <a:pt x="783" y="1565"/>
                  </a:lnTo>
                  <a:lnTo>
                    <a:pt x="775" y="1565"/>
                  </a:lnTo>
                  <a:lnTo>
                    <a:pt x="769" y="1567"/>
                  </a:lnTo>
                  <a:lnTo>
                    <a:pt x="763" y="1567"/>
                  </a:lnTo>
                  <a:lnTo>
                    <a:pt x="758" y="1569"/>
                  </a:lnTo>
                  <a:lnTo>
                    <a:pt x="754" y="1571"/>
                  </a:lnTo>
                  <a:lnTo>
                    <a:pt x="748" y="1572"/>
                  </a:lnTo>
                  <a:lnTo>
                    <a:pt x="744" y="1574"/>
                  </a:lnTo>
                  <a:lnTo>
                    <a:pt x="741" y="1576"/>
                  </a:lnTo>
                  <a:lnTo>
                    <a:pt x="737" y="1580"/>
                  </a:lnTo>
                  <a:lnTo>
                    <a:pt x="733" y="1582"/>
                  </a:lnTo>
                  <a:lnTo>
                    <a:pt x="729" y="1584"/>
                  </a:lnTo>
                  <a:lnTo>
                    <a:pt x="727" y="1586"/>
                  </a:lnTo>
                  <a:lnTo>
                    <a:pt x="723" y="1586"/>
                  </a:lnTo>
                  <a:lnTo>
                    <a:pt x="720" y="1588"/>
                  </a:lnTo>
                  <a:lnTo>
                    <a:pt x="716" y="1588"/>
                  </a:lnTo>
                  <a:lnTo>
                    <a:pt x="712" y="1590"/>
                  </a:lnTo>
                  <a:lnTo>
                    <a:pt x="712" y="1590"/>
                  </a:lnTo>
                  <a:lnTo>
                    <a:pt x="706" y="1588"/>
                  </a:lnTo>
                  <a:lnTo>
                    <a:pt x="704" y="1586"/>
                  </a:lnTo>
                  <a:lnTo>
                    <a:pt x="702" y="1582"/>
                  </a:lnTo>
                  <a:lnTo>
                    <a:pt x="701" y="1578"/>
                  </a:lnTo>
                  <a:lnTo>
                    <a:pt x="701" y="1574"/>
                  </a:lnTo>
                  <a:lnTo>
                    <a:pt x="701" y="1571"/>
                  </a:lnTo>
                  <a:lnTo>
                    <a:pt x="701" y="1569"/>
                  </a:lnTo>
                  <a:lnTo>
                    <a:pt x="701" y="1565"/>
                  </a:lnTo>
                  <a:lnTo>
                    <a:pt x="701" y="1565"/>
                  </a:lnTo>
                  <a:lnTo>
                    <a:pt x="699" y="1563"/>
                  </a:lnTo>
                  <a:lnTo>
                    <a:pt x="695" y="1561"/>
                  </a:lnTo>
                  <a:lnTo>
                    <a:pt x="693" y="1561"/>
                  </a:lnTo>
                  <a:lnTo>
                    <a:pt x="689" y="1561"/>
                  </a:lnTo>
                  <a:lnTo>
                    <a:pt x="687" y="1561"/>
                  </a:lnTo>
                  <a:lnTo>
                    <a:pt x="683" y="1559"/>
                  </a:lnTo>
                  <a:lnTo>
                    <a:pt x="680" y="1559"/>
                  </a:lnTo>
                  <a:lnTo>
                    <a:pt x="676" y="1559"/>
                  </a:lnTo>
                  <a:lnTo>
                    <a:pt x="676" y="1559"/>
                  </a:lnTo>
                  <a:lnTo>
                    <a:pt x="668" y="1553"/>
                  </a:lnTo>
                  <a:lnTo>
                    <a:pt x="662" y="1548"/>
                  </a:lnTo>
                  <a:lnTo>
                    <a:pt x="657" y="1538"/>
                  </a:lnTo>
                  <a:lnTo>
                    <a:pt x="651" y="1529"/>
                  </a:lnTo>
                  <a:lnTo>
                    <a:pt x="645" y="1521"/>
                  </a:lnTo>
                  <a:lnTo>
                    <a:pt x="638" y="1513"/>
                  </a:lnTo>
                  <a:lnTo>
                    <a:pt x="630" y="1509"/>
                  </a:lnTo>
                  <a:lnTo>
                    <a:pt x="620" y="1506"/>
                  </a:lnTo>
                  <a:lnTo>
                    <a:pt x="620" y="1506"/>
                  </a:lnTo>
                  <a:lnTo>
                    <a:pt x="617" y="1508"/>
                  </a:lnTo>
                  <a:lnTo>
                    <a:pt x="613" y="1509"/>
                  </a:lnTo>
                  <a:lnTo>
                    <a:pt x="611" y="1513"/>
                  </a:lnTo>
                  <a:lnTo>
                    <a:pt x="607" y="1515"/>
                  </a:lnTo>
                  <a:lnTo>
                    <a:pt x="605" y="1519"/>
                  </a:lnTo>
                  <a:lnTo>
                    <a:pt x="603" y="1523"/>
                  </a:lnTo>
                  <a:lnTo>
                    <a:pt x="599" y="1525"/>
                  </a:lnTo>
                  <a:lnTo>
                    <a:pt x="596" y="1527"/>
                  </a:lnTo>
                  <a:lnTo>
                    <a:pt x="596" y="1527"/>
                  </a:lnTo>
                  <a:lnTo>
                    <a:pt x="590" y="1525"/>
                  </a:lnTo>
                  <a:lnTo>
                    <a:pt x="584" y="1525"/>
                  </a:lnTo>
                  <a:lnTo>
                    <a:pt x="580" y="1523"/>
                  </a:lnTo>
                  <a:lnTo>
                    <a:pt x="575" y="1521"/>
                  </a:lnTo>
                  <a:lnTo>
                    <a:pt x="569" y="1521"/>
                  </a:lnTo>
                  <a:lnTo>
                    <a:pt x="563" y="1519"/>
                  </a:lnTo>
                  <a:lnTo>
                    <a:pt x="557" y="1519"/>
                  </a:lnTo>
                  <a:lnTo>
                    <a:pt x="552" y="1519"/>
                  </a:lnTo>
                  <a:lnTo>
                    <a:pt x="552" y="1519"/>
                  </a:lnTo>
                  <a:lnTo>
                    <a:pt x="546" y="1519"/>
                  </a:lnTo>
                  <a:lnTo>
                    <a:pt x="542" y="1521"/>
                  </a:lnTo>
                  <a:lnTo>
                    <a:pt x="538" y="1523"/>
                  </a:lnTo>
                  <a:lnTo>
                    <a:pt x="535" y="1525"/>
                  </a:lnTo>
                  <a:lnTo>
                    <a:pt x="533" y="1527"/>
                  </a:lnTo>
                  <a:lnTo>
                    <a:pt x="529" y="1530"/>
                  </a:lnTo>
                  <a:lnTo>
                    <a:pt x="525" y="1532"/>
                  </a:lnTo>
                  <a:lnTo>
                    <a:pt x="519" y="1532"/>
                  </a:lnTo>
                  <a:lnTo>
                    <a:pt x="519" y="1532"/>
                  </a:lnTo>
                  <a:lnTo>
                    <a:pt x="510" y="1530"/>
                  </a:lnTo>
                  <a:lnTo>
                    <a:pt x="502" y="1529"/>
                  </a:lnTo>
                  <a:lnTo>
                    <a:pt x="496" y="1525"/>
                  </a:lnTo>
                  <a:lnTo>
                    <a:pt x="491" y="1519"/>
                  </a:lnTo>
                  <a:lnTo>
                    <a:pt x="487" y="1511"/>
                  </a:lnTo>
                  <a:lnTo>
                    <a:pt x="483" y="1506"/>
                  </a:lnTo>
                  <a:lnTo>
                    <a:pt x="479" y="1500"/>
                  </a:lnTo>
                  <a:lnTo>
                    <a:pt x="475" y="1494"/>
                  </a:lnTo>
                  <a:lnTo>
                    <a:pt x="475" y="1494"/>
                  </a:lnTo>
                  <a:lnTo>
                    <a:pt x="472" y="1490"/>
                  </a:lnTo>
                  <a:lnTo>
                    <a:pt x="466" y="1485"/>
                  </a:lnTo>
                  <a:lnTo>
                    <a:pt x="462" y="1483"/>
                  </a:lnTo>
                  <a:lnTo>
                    <a:pt x="454" y="1479"/>
                  </a:lnTo>
                  <a:lnTo>
                    <a:pt x="451" y="1475"/>
                  </a:lnTo>
                  <a:lnTo>
                    <a:pt x="445" y="1473"/>
                  </a:lnTo>
                  <a:lnTo>
                    <a:pt x="441" y="1471"/>
                  </a:lnTo>
                  <a:lnTo>
                    <a:pt x="437" y="1467"/>
                  </a:lnTo>
                  <a:lnTo>
                    <a:pt x="437" y="1467"/>
                  </a:lnTo>
                  <a:lnTo>
                    <a:pt x="433" y="1464"/>
                  </a:lnTo>
                  <a:lnTo>
                    <a:pt x="433" y="1460"/>
                  </a:lnTo>
                  <a:lnTo>
                    <a:pt x="433" y="1454"/>
                  </a:lnTo>
                  <a:lnTo>
                    <a:pt x="433" y="1450"/>
                  </a:lnTo>
                  <a:lnTo>
                    <a:pt x="433" y="1445"/>
                  </a:lnTo>
                  <a:lnTo>
                    <a:pt x="435" y="1441"/>
                  </a:lnTo>
                  <a:lnTo>
                    <a:pt x="435" y="1435"/>
                  </a:lnTo>
                  <a:lnTo>
                    <a:pt x="433" y="1431"/>
                  </a:lnTo>
                  <a:lnTo>
                    <a:pt x="433" y="1431"/>
                  </a:lnTo>
                  <a:lnTo>
                    <a:pt x="430" y="1426"/>
                  </a:lnTo>
                  <a:lnTo>
                    <a:pt x="426" y="1420"/>
                  </a:lnTo>
                  <a:lnTo>
                    <a:pt x="420" y="1416"/>
                  </a:lnTo>
                  <a:lnTo>
                    <a:pt x="414" y="1412"/>
                  </a:lnTo>
                  <a:lnTo>
                    <a:pt x="407" y="1408"/>
                  </a:lnTo>
                  <a:lnTo>
                    <a:pt x="401" y="1405"/>
                  </a:lnTo>
                  <a:lnTo>
                    <a:pt x="393" y="1403"/>
                  </a:lnTo>
                  <a:lnTo>
                    <a:pt x="388" y="1401"/>
                  </a:lnTo>
                  <a:lnTo>
                    <a:pt x="388" y="1401"/>
                  </a:lnTo>
                  <a:lnTo>
                    <a:pt x="382" y="1397"/>
                  </a:lnTo>
                  <a:lnTo>
                    <a:pt x="378" y="1395"/>
                  </a:lnTo>
                  <a:lnTo>
                    <a:pt x="374" y="1391"/>
                  </a:lnTo>
                  <a:lnTo>
                    <a:pt x="371" y="1385"/>
                  </a:lnTo>
                  <a:lnTo>
                    <a:pt x="369" y="1382"/>
                  </a:lnTo>
                  <a:lnTo>
                    <a:pt x="367" y="1376"/>
                  </a:lnTo>
                  <a:lnTo>
                    <a:pt x="365" y="1370"/>
                  </a:lnTo>
                  <a:lnTo>
                    <a:pt x="363" y="1364"/>
                  </a:lnTo>
                  <a:lnTo>
                    <a:pt x="361" y="1359"/>
                  </a:lnTo>
                  <a:lnTo>
                    <a:pt x="359" y="1353"/>
                  </a:lnTo>
                  <a:lnTo>
                    <a:pt x="357" y="1349"/>
                  </a:lnTo>
                  <a:lnTo>
                    <a:pt x="355" y="1343"/>
                  </a:lnTo>
                  <a:lnTo>
                    <a:pt x="353" y="1338"/>
                  </a:lnTo>
                  <a:lnTo>
                    <a:pt x="350" y="1334"/>
                  </a:lnTo>
                  <a:lnTo>
                    <a:pt x="346" y="1330"/>
                  </a:lnTo>
                  <a:lnTo>
                    <a:pt x="342" y="1326"/>
                  </a:lnTo>
                  <a:lnTo>
                    <a:pt x="342" y="1326"/>
                  </a:lnTo>
                  <a:lnTo>
                    <a:pt x="338" y="1323"/>
                  </a:lnTo>
                  <a:lnTo>
                    <a:pt x="334" y="1321"/>
                  </a:lnTo>
                  <a:lnTo>
                    <a:pt x="329" y="1317"/>
                  </a:lnTo>
                  <a:lnTo>
                    <a:pt x="323" y="1313"/>
                  </a:lnTo>
                  <a:lnTo>
                    <a:pt x="317" y="1309"/>
                  </a:lnTo>
                  <a:lnTo>
                    <a:pt x="311" y="1307"/>
                  </a:lnTo>
                  <a:lnTo>
                    <a:pt x="304" y="1303"/>
                  </a:lnTo>
                  <a:lnTo>
                    <a:pt x="298" y="1300"/>
                  </a:lnTo>
                  <a:lnTo>
                    <a:pt x="292" y="1296"/>
                  </a:lnTo>
                  <a:lnTo>
                    <a:pt x="287" y="1292"/>
                  </a:lnTo>
                  <a:lnTo>
                    <a:pt x="283" y="1288"/>
                  </a:lnTo>
                  <a:lnTo>
                    <a:pt x="277" y="1284"/>
                  </a:lnTo>
                  <a:lnTo>
                    <a:pt x="273" y="1281"/>
                  </a:lnTo>
                  <a:lnTo>
                    <a:pt x="271" y="1277"/>
                  </a:lnTo>
                  <a:lnTo>
                    <a:pt x="269" y="1273"/>
                  </a:lnTo>
                  <a:lnTo>
                    <a:pt x="269" y="1269"/>
                  </a:lnTo>
                  <a:lnTo>
                    <a:pt x="269" y="1269"/>
                  </a:lnTo>
                  <a:lnTo>
                    <a:pt x="269" y="1265"/>
                  </a:lnTo>
                  <a:lnTo>
                    <a:pt x="269" y="1263"/>
                  </a:lnTo>
                  <a:lnTo>
                    <a:pt x="269" y="1261"/>
                  </a:lnTo>
                  <a:lnTo>
                    <a:pt x="269" y="1260"/>
                  </a:lnTo>
                  <a:lnTo>
                    <a:pt x="269" y="1258"/>
                  </a:lnTo>
                  <a:lnTo>
                    <a:pt x="269" y="1258"/>
                  </a:lnTo>
                  <a:lnTo>
                    <a:pt x="269" y="1256"/>
                  </a:lnTo>
                  <a:lnTo>
                    <a:pt x="269" y="1252"/>
                  </a:lnTo>
                  <a:lnTo>
                    <a:pt x="269" y="1252"/>
                  </a:lnTo>
                  <a:lnTo>
                    <a:pt x="268" y="1246"/>
                  </a:lnTo>
                  <a:lnTo>
                    <a:pt x="266" y="1242"/>
                  </a:lnTo>
                  <a:lnTo>
                    <a:pt x="260" y="1239"/>
                  </a:lnTo>
                  <a:lnTo>
                    <a:pt x="254" y="1235"/>
                  </a:lnTo>
                  <a:lnTo>
                    <a:pt x="248" y="1233"/>
                  </a:lnTo>
                  <a:lnTo>
                    <a:pt x="241" y="1231"/>
                  </a:lnTo>
                  <a:lnTo>
                    <a:pt x="231" y="1229"/>
                  </a:lnTo>
                  <a:lnTo>
                    <a:pt x="224" y="1227"/>
                  </a:lnTo>
                  <a:lnTo>
                    <a:pt x="216" y="1225"/>
                  </a:lnTo>
                  <a:lnTo>
                    <a:pt x="208" y="1221"/>
                  </a:lnTo>
                  <a:lnTo>
                    <a:pt x="201" y="1219"/>
                  </a:lnTo>
                  <a:lnTo>
                    <a:pt x="195" y="1218"/>
                  </a:lnTo>
                  <a:lnTo>
                    <a:pt x="191" y="1214"/>
                  </a:lnTo>
                  <a:lnTo>
                    <a:pt x="187" y="1210"/>
                  </a:lnTo>
                  <a:lnTo>
                    <a:pt x="187" y="1204"/>
                  </a:lnTo>
                  <a:lnTo>
                    <a:pt x="189" y="1198"/>
                  </a:lnTo>
                  <a:lnTo>
                    <a:pt x="189" y="1183"/>
                  </a:lnTo>
                  <a:lnTo>
                    <a:pt x="189" y="1183"/>
                  </a:lnTo>
                  <a:lnTo>
                    <a:pt x="184" y="1183"/>
                  </a:lnTo>
                  <a:lnTo>
                    <a:pt x="178" y="1183"/>
                  </a:lnTo>
                  <a:lnTo>
                    <a:pt x="174" y="1183"/>
                  </a:lnTo>
                  <a:lnTo>
                    <a:pt x="170" y="1183"/>
                  </a:lnTo>
                  <a:lnTo>
                    <a:pt x="166" y="1183"/>
                  </a:lnTo>
                  <a:lnTo>
                    <a:pt x="163" y="1183"/>
                  </a:lnTo>
                  <a:lnTo>
                    <a:pt x="161" y="1183"/>
                  </a:lnTo>
                  <a:lnTo>
                    <a:pt x="157" y="1183"/>
                  </a:lnTo>
                  <a:lnTo>
                    <a:pt x="157" y="1183"/>
                  </a:lnTo>
                  <a:lnTo>
                    <a:pt x="151" y="1183"/>
                  </a:lnTo>
                  <a:lnTo>
                    <a:pt x="147" y="1181"/>
                  </a:lnTo>
                  <a:lnTo>
                    <a:pt x="142" y="1178"/>
                  </a:lnTo>
                  <a:lnTo>
                    <a:pt x="138" y="1174"/>
                  </a:lnTo>
                  <a:lnTo>
                    <a:pt x="136" y="1168"/>
                  </a:lnTo>
                  <a:lnTo>
                    <a:pt x="132" y="1162"/>
                  </a:lnTo>
                  <a:lnTo>
                    <a:pt x="130" y="1157"/>
                  </a:lnTo>
                  <a:lnTo>
                    <a:pt x="130" y="1149"/>
                  </a:lnTo>
                  <a:lnTo>
                    <a:pt x="130" y="1149"/>
                  </a:lnTo>
                  <a:lnTo>
                    <a:pt x="130" y="1143"/>
                  </a:lnTo>
                  <a:lnTo>
                    <a:pt x="132" y="1137"/>
                  </a:lnTo>
                  <a:lnTo>
                    <a:pt x="136" y="1134"/>
                  </a:lnTo>
                  <a:lnTo>
                    <a:pt x="138" y="1130"/>
                  </a:lnTo>
                  <a:lnTo>
                    <a:pt x="142" y="1126"/>
                  </a:lnTo>
                  <a:lnTo>
                    <a:pt x="145" y="1120"/>
                  </a:lnTo>
                  <a:lnTo>
                    <a:pt x="147" y="1116"/>
                  </a:lnTo>
                  <a:lnTo>
                    <a:pt x="147" y="1111"/>
                  </a:lnTo>
                  <a:lnTo>
                    <a:pt x="147" y="1111"/>
                  </a:lnTo>
                  <a:lnTo>
                    <a:pt x="147" y="1103"/>
                  </a:lnTo>
                  <a:lnTo>
                    <a:pt x="145" y="1095"/>
                  </a:lnTo>
                  <a:lnTo>
                    <a:pt x="142" y="1088"/>
                  </a:lnTo>
                  <a:lnTo>
                    <a:pt x="138" y="1080"/>
                  </a:lnTo>
                  <a:lnTo>
                    <a:pt x="132" y="1073"/>
                  </a:lnTo>
                  <a:lnTo>
                    <a:pt x="126" y="1067"/>
                  </a:lnTo>
                  <a:lnTo>
                    <a:pt x="121" y="1059"/>
                  </a:lnTo>
                  <a:lnTo>
                    <a:pt x="115" y="1054"/>
                  </a:lnTo>
                  <a:lnTo>
                    <a:pt x="109" y="1046"/>
                  </a:lnTo>
                  <a:lnTo>
                    <a:pt x="103" y="1040"/>
                  </a:lnTo>
                  <a:lnTo>
                    <a:pt x="98" y="1034"/>
                  </a:lnTo>
                  <a:lnTo>
                    <a:pt x="92" y="1029"/>
                  </a:lnTo>
                  <a:lnTo>
                    <a:pt x="88" y="1021"/>
                  </a:lnTo>
                  <a:lnTo>
                    <a:pt x="86" y="1015"/>
                  </a:lnTo>
                  <a:lnTo>
                    <a:pt x="82" y="1010"/>
                  </a:lnTo>
                  <a:lnTo>
                    <a:pt x="82" y="1004"/>
                  </a:lnTo>
                  <a:lnTo>
                    <a:pt x="82" y="1004"/>
                  </a:lnTo>
                  <a:lnTo>
                    <a:pt x="82" y="1002"/>
                  </a:lnTo>
                  <a:lnTo>
                    <a:pt x="84" y="1000"/>
                  </a:lnTo>
                  <a:lnTo>
                    <a:pt x="86" y="998"/>
                  </a:lnTo>
                  <a:lnTo>
                    <a:pt x="88" y="994"/>
                  </a:lnTo>
                  <a:lnTo>
                    <a:pt x="88" y="994"/>
                  </a:lnTo>
                  <a:lnTo>
                    <a:pt x="90" y="991"/>
                  </a:lnTo>
                  <a:lnTo>
                    <a:pt x="92" y="989"/>
                  </a:lnTo>
                  <a:lnTo>
                    <a:pt x="92" y="987"/>
                  </a:lnTo>
                  <a:lnTo>
                    <a:pt x="92" y="987"/>
                  </a:lnTo>
                  <a:lnTo>
                    <a:pt x="92" y="979"/>
                  </a:lnTo>
                  <a:lnTo>
                    <a:pt x="88" y="973"/>
                  </a:lnTo>
                  <a:lnTo>
                    <a:pt x="86" y="970"/>
                  </a:lnTo>
                  <a:lnTo>
                    <a:pt x="82" y="968"/>
                  </a:lnTo>
                  <a:lnTo>
                    <a:pt x="79" y="964"/>
                  </a:lnTo>
                  <a:lnTo>
                    <a:pt x="75" y="962"/>
                  </a:lnTo>
                  <a:lnTo>
                    <a:pt x="71" y="960"/>
                  </a:lnTo>
                  <a:lnTo>
                    <a:pt x="69" y="956"/>
                  </a:lnTo>
                  <a:lnTo>
                    <a:pt x="69" y="956"/>
                  </a:lnTo>
                  <a:lnTo>
                    <a:pt x="65" y="952"/>
                  </a:lnTo>
                  <a:lnTo>
                    <a:pt x="63" y="945"/>
                  </a:lnTo>
                  <a:lnTo>
                    <a:pt x="62" y="939"/>
                  </a:lnTo>
                  <a:lnTo>
                    <a:pt x="60" y="931"/>
                  </a:lnTo>
                  <a:lnTo>
                    <a:pt x="58" y="924"/>
                  </a:lnTo>
                  <a:lnTo>
                    <a:pt x="56" y="916"/>
                  </a:lnTo>
                  <a:lnTo>
                    <a:pt x="54" y="909"/>
                  </a:lnTo>
                  <a:lnTo>
                    <a:pt x="52" y="901"/>
                  </a:lnTo>
                  <a:lnTo>
                    <a:pt x="50" y="895"/>
                  </a:lnTo>
                  <a:lnTo>
                    <a:pt x="48" y="888"/>
                  </a:lnTo>
                  <a:lnTo>
                    <a:pt x="44" y="882"/>
                  </a:lnTo>
                  <a:lnTo>
                    <a:pt x="39" y="876"/>
                  </a:lnTo>
                  <a:lnTo>
                    <a:pt x="35" y="870"/>
                  </a:lnTo>
                  <a:lnTo>
                    <a:pt x="27" y="868"/>
                  </a:lnTo>
                  <a:lnTo>
                    <a:pt x="20" y="867"/>
                  </a:lnTo>
                  <a:lnTo>
                    <a:pt x="12" y="865"/>
                  </a:lnTo>
                  <a:lnTo>
                    <a:pt x="12" y="865"/>
                  </a:lnTo>
                  <a:lnTo>
                    <a:pt x="8" y="865"/>
                  </a:lnTo>
                  <a:lnTo>
                    <a:pt x="6" y="865"/>
                  </a:lnTo>
                  <a:lnTo>
                    <a:pt x="4" y="863"/>
                  </a:lnTo>
                  <a:lnTo>
                    <a:pt x="2" y="861"/>
                  </a:lnTo>
                  <a:lnTo>
                    <a:pt x="0" y="859"/>
                  </a:lnTo>
                  <a:lnTo>
                    <a:pt x="0" y="857"/>
                  </a:lnTo>
                  <a:lnTo>
                    <a:pt x="0" y="853"/>
                  </a:lnTo>
                  <a:lnTo>
                    <a:pt x="0" y="851"/>
                  </a:lnTo>
                  <a:lnTo>
                    <a:pt x="0" y="851"/>
                  </a:lnTo>
                  <a:lnTo>
                    <a:pt x="0" y="846"/>
                  </a:lnTo>
                  <a:lnTo>
                    <a:pt x="2" y="840"/>
                  </a:lnTo>
                  <a:lnTo>
                    <a:pt x="6" y="836"/>
                  </a:lnTo>
                  <a:lnTo>
                    <a:pt x="8" y="832"/>
                  </a:lnTo>
                  <a:lnTo>
                    <a:pt x="12" y="828"/>
                  </a:lnTo>
                  <a:lnTo>
                    <a:pt x="18" y="825"/>
                  </a:lnTo>
                  <a:lnTo>
                    <a:pt x="20" y="823"/>
                  </a:lnTo>
                  <a:lnTo>
                    <a:pt x="23" y="821"/>
                  </a:lnTo>
                  <a:lnTo>
                    <a:pt x="21" y="821"/>
                  </a:lnTo>
                  <a:lnTo>
                    <a:pt x="21" y="821"/>
                  </a:lnTo>
                  <a:lnTo>
                    <a:pt x="23" y="821"/>
                  </a:lnTo>
                  <a:lnTo>
                    <a:pt x="27" y="819"/>
                  </a:lnTo>
                  <a:lnTo>
                    <a:pt x="27" y="817"/>
                  </a:lnTo>
                  <a:lnTo>
                    <a:pt x="29" y="815"/>
                  </a:lnTo>
                  <a:lnTo>
                    <a:pt x="31" y="813"/>
                  </a:lnTo>
                  <a:lnTo>
                    <a:pt x="33" y="811"/>
                  </a:lnTo>
                  <a:lnTo>
                    <a:pt x="33" y="807"/>
                  </a:lnTo>
                  <a:lnTo>
                    <a:pt x="33" y="806"/>
                  </a:lnTo>
                  <a:lnTo>
                    <a:pt x="33" y="806"/>
                  </a:lnTo>
                  <a:lnTo>
                    <a:pt x="33" y="802"/>
                  </a:lnTo>
                  <a:lnTo>
                    <a:pt x="31" y="798"/>
                  </a:lnTo>
                  <a:lnTo>
                    <a:pt x="29" y="792"/>
                  </a:lnTo>
                  <a:lnTo>
                    <a:pt x="29" y="788"/>
                  </a:lnTo>
                  <a:lnTo>
                    <a:pt x="27" y="786"/>
                  </a:lnTo>
                  <a:lnTo>
                    <a:pt x="25" y="783"/>
                  </a:lnTo>
                  <a:lnTo>
                    <a:pt x="23" y="779"/>
                  </a:lnTo>
                  <a:lnTo>
                    <a:pt x="21" y="777"/>
                  </a:lnTo>
                  <a:lnTo>
                    <a:pt x="21" y="777"/>
                  </a:lnTo>
                  <a:lnTo>
                    <a:pt x="25" y="773"/>
                  </a:lnTo>
                  <a:lnTo>
                    <a:pt x="29" y="771"/>
                  </a:lnTo>
                  <a:lnTo>
                    <a:pt x="37" y="767"/>
                  </a:lnTo>
                  <a:lnTo>
                    <a:pt x="42" y="764"/>
                  </a:lnTo>
                  <a:lnTo>
                    <a:pt x="48" y="758"/>
                  </a:lnTo>
                  <a:lnTo>
                    <a:pt x="54" y="754"/>
                  </a:lnTo>
                  <a:lnTo>
                    <a:pt x="58" y="748"/>
                  </a:lnTo>
                  <a:lnTo>
                    <a:pt x="60" y="744"/>
                  </a:lnTo>
                  <a:lnTo>
                    <a:pt x="60" y="744"/>
                  </a:lnTo>
                  <a:lnTo>
                    <a:pt x="58" y="743"/>
                  </a:lnTo>
                  <a:lnTo>
                    <a:pt x="58" y="739"/>
                  </a:lnTo>
                  <a:lnTo>
                    <a:pt x="54" y="737"/>
                  </a:lnTo>
                  <a:lnTo>
                    <a:pt x="52" y="735"/>
                  </a:lnTo>
                  <a:lnTo>
                    <a:pt x="50" y="731"/>
                  </a:lnTo>
                  <a:lnTo>
                    <a:pt x="46" y="729"/>
                  </a:lnTo>
                  <a:lnTo>
                    <a:pt x="44" y="725"/>
                  </a:lnTo>
                  <a:lnTo>
                    <a:pt x="44" y="722"/>
                  </a:lnTo>
                  <a:lnTo>
                    <a:pt x="44" y="722"/>
                  </a:lnTo>
                  <a:lnTo>
                    <a:pt x="44" y="718"/>
                  </a:lnTo>
                  <a:lnTo>
                    <a:pt x="44" y="716"/>
                  </a:lnTo>
                  <a:lnTo>
                    <a:pt x="44" y="714"/>
                  </a:lnTo>
                  <a:lnTo>
                    <a:pt x="44" y="712"/>
                  </a:lnTo>
                  <a:lnTo>
                    <a:pt x="62" y="708"/>
                  </a:lnTo>
                  <a:lnTo>
                    <a:pt x="62" y="708"/>
                  </a:lnTo>
                  <a:lnTo>
                    <a:pt x="65" y="706"/>
                  </a:lnTo>
                  <a:lnTo>
                    <a:pt x="67" y="702"/>
                  </a:lnTo>
                  <a:lnTo>
                    <a:pt x="69" y="699"/>
                  </a:lnTo>
                  <a:lnTo>
                    <a:pt x="71" y="695"/>
                  </a:lnTo>
                  <a:lnTo>
                    <a:pt x="73" y="691"/>
                  </a:lnTo>
                  <a:lnTo>
                    <a:pt x="75" y="685"/>
                  </a:lnTo>
                  <a:lnTo>
                    <a:pt x="77" y="682"/>
                  </a:lnTo>
                  <a:lnTo>
                    <a:pt x="79" y="676"/>
                  </a:lnTo>
                  <a:lnTo>
                    <a:pt x="81" y="670"/>
                  </a:lnTo>
                  <a:lnTo>
                    <a:pt x="82" y="664"/>
                  </a:lnTo>
                  <a:lnTo>
                    <a:pt x="82" y="661"/>
                  </a:lnTo>
                  <a:lnTo>
                    <a:pt x="84" y="655"/>
                  </a:lnTo>
                  <a:lnTo>
                    <a:pt x="84" y="649"/>
                  </a:lnTo>
                  <a:lnTo>
                    <a:pt x="86" y="643"/>
                  </a:lnTo>
                  <a:lnTo>
                    <a:pt x="86" y="640"/>
                  </a:lnTo>
                  <a:lnTo>
                    <a:pt x="86" y="634"/>
                  </a:lnTo>
                  <a:lnTo>
                    <a:pt x="86" y="634"/>
                  </a:lnTo>
                  <a:lnTo>
                    <a:pt x="90" y="634"/>
                  </a:lnTo>
                  <a:lnTo>
                    <a:pt x="96" y="632"/>
                  </a:lnTo>
                  <a:lnTo>
                    <a:pt x="100" y="632"/>
                  </a:lnTo>
                  <a:lnTo>
                    <a:pt x="103" y="630"/>
                  </a:lnTo>
                  <a:lnTo>
                    <a:pt x="109" y="630"/>
                  </a:lnTo>
                  <a:lnTo>
                    <a:pt x="113" y="630"/>
                  </a:lnTo>
                  <a:lnTo>
                    <a:pt x="117" y="628"/>
                  </a:lnTo>
                  <a:lnTo>
                    <a:pt x="123" y="628"/>
                  </a:lnTo>
                  <a:lnTo>
                    <a:pt x="126" y="628"/>
                  </a:lnTo>
                  <a:lnTo>
                    <a:pt x="132" y="628"/>
                  </a:lnTo>
                  <a:lnTo>
                    <a:pt x="136" y="626"/>
                  </a:lnTo>
                  <a:lnTo>
                    <a:pt x="142" y="626"/>
                  </a:lnTo>
                  <a:lnTo>
                    <a:pt x="145" y="626"/>
                  </a:lnTo>
                  <a:lnTo>
                    <a:pt x="151" y="626"/>
                  </a:lnTo>
                  <a:lnTo>
                    <a:pt x="157" y="626"/>
                  </a:lnTo>
                  <a:lnTo>
                    <a:pt x="163" y="626"/>
                  </a:lnTo>
                  <a:lnTo>
                    <a:pt x="155" y="315"/>
                  </a:lnTo>
                  <a:lnTo>
                    <a:pt x="155" y="315"/>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76" name="Freeform 4">
              <a:extLst>
                <a:ext uri="{FF2B5EF4-FFF2-40B4-BE49-F238E27FC236}">
                  <a16:creationId xmlns:a16="http://schemas.microsoft.com/office/drawing/2014/main" id="{DB0B3AA6-19E7-4596-AA27-18B5E40FF4AC}"/>
                </a:ext>
              </a:extLst>
            </p:cNvPr>
            <p:cNvSpPr>
              <a:spLocks/>
            </p:cNvSpPr>
            <p:nvPr/>
          </p:nvSpPr>
          <p:spPr bwMode="auto">
            <a:xfrm>
              <a:off x="3063663" y="4742369"/>
              <a:ext cx="286548" cy="265657"/>
            </a:xfrm>
            <a:custGeom>
              <a:avLst/>
              <a:gdLst>
                <a:gd name="T0" fmla="*/ 10 w 843"/>
                <a:gd name="T1" fmla="*/ 70 h 771"/>
                <a:gd name="T2" fmla="*/ 17 w 843"/>
                <a:gd name="T3" fmla="*/ 99 h 771"/>
                <a:gd name="T4" fmla="*/ 2 w 843"/>
                <a:gd name="T5" fmla="*/ 130 h 771"/>
                <a:gd name="T6" fmla="*/ 10 w 843"/>
                <a:gd name="T7" fmla="*/ 170 h 771"/>
                <a:gd name="T8" fmla="*/ 660 w 843"/>
                <a:gd name="T9" fmla="*/ 755 h 771"/>
                <a:gd name="T10" fmla="*/ 683 w 843"/>
                <a:gd name="T11" fmla="*/ 765 h 771"/>
                <a:gd name="T12" fmla="*/ 710 w 843"/>
                <a:gd name="T13" fmla="*/ 763 h 771"/>
                <a:gd name="T14" fmla="*/ 721 w 843"/>
                <a:gd name="T15" fmla="*/ 734 h 771"/>
                <a:gd name="T16" fmla="*/ 750 w 843"/>
                <a:gd name="T17" fmla="*/ 729 h 771"/>
                <a:gd name="T18" fmla="*/ 771 w 843"/>
                <a:gd name="T19" fmla="*/ 719 h 771"/>
                <a:gd name="T20" fmla="*/ 784 w 843"/>
                <a:gd name="T21" fmla="*/ 694 h 771"/>
                <a:gd name="T22" fmla="*/ 820 w 843"/>
                <a:gd name="T23" fmla="*/ 664 h 771"/>
                <a:gd name="T24" fmla="*/ 838 w 843"/>
                <a:gd name="T25" fmla="*/ 645 h 771"/>
                <a:gd name="T26" fmla="*/ 822 w 843"/>
                <a:gd name="T27" fmla="*/ 610 h 771"/>
                <a:gd name="T28" fmla="*/ 832 w 843"/>
                <a:gd name="T29" fmla="*/ 591 h 771"/>
                <a:gd name="T30" fmla="*/ 826 w 843"/>
                <a:gd name="T31" fmla="*/ 570 h 771"/>
                <a:gd name="T32" fmla="*/ 790 w 843"/>
                <a:gd name="T33" fmla="*/ 521 h 771"/>
                <a:gd name="T34" fmla="*/ 754 w 843"/>
                <a:gd name="T35" fmla="*/ 467 h 771"/>
                <a:gd name="T36" fmla="*/ 731 w 843"/>
                <a:gd name="T37" fmla="*/ 437 h 771"/>
                <a:gd name="T38" fmla="*/ 704 w 843"/>
                <a:gd name="T39" fmla="*/ 406 h 771"/>
                <a:gd name="T40" fmla="*/ 691 w 843"/>
                <a:gd name="T41" fmla="*/ 370 h 771"/>
                <a:gd name="T42" fmla="*/ 670 w 843"/>
                <a:gd name="T43" fmla="*/ 332 h 771"/>
                <a:gd name="T44" fmla="*/ 649 w 843"/>
                <a:gd name="T45" fmla="*/ 309 h 771"/>
                <a:gd name="T46" fmla="*/ 639 w 843"/>
                <a:gd name="T47" fmla="*/ 282 h 771"/>
                <a:gd name="T48" fmla="*/ 613 w 843"/>
                <a:gd name="T49" fmla="*/ 259 h 771"/>
                <a:gd name="T50" fmla="*/ 588 w 843"/>
                <a:gd name="T51" fmla="*/ 221 h 771"/>
                <a:gd name="T52" fmla="*/ 569 w 843"/>
                <a:gd name="T53" fmla="*/ 174 h 771"/>
                <a:gd name="T54" fmla="*/ 555 w 843"/>
                <a:gd name="T55" fmla="*/ 160 h 771"/>
                <a:gd name="T56" fmla="*/ 552 w 843"/>
                <a:gd name="T57" fmla="*/ 139 h 771"/>
                <a:gd name="T58" fmla="*/ 550 w 843"/>
                <a:gd name="T59" fmla="*/ 132 h 771"/>
                <a:gd name="T60" fmla="*/ 586 w 843"/>
                <a:gd name="T61" fmla="*/ 164 h 771"/>
                <a:gd name="T62" fmla="*/ 614 w 843"/>
                <a:gd name="T63" fmla="*/ 214 h 771"/>
                <a:gd name="T64" fmla="*/ 645 w 843"/>
                <a:gd name="T65" fmla="*/ 250 h 771"/>
                <a:gd name="T66" fmla="*/ 679 w 843"/>
                <a:gd name="T67" fmla="*/ 284 h 771"/>
                <a:gd name="T68" fmla="*/ 698 w 843"/>
                <a:gd name="T69" fmla="*/ 278 h 771"/>
                <a:gd name="T70" fmla="*/ 716 w 843"/>
                <a:gd name="T71" fmla="*/ 250 h 771"/>
                <a:gd name="T72" fmla="*/ 716 w 843"/>
                <a:gd name="T73" fmla="*/ 206 h 771"/>
                <a:gd name="T74" fmla="*/ 717 w 843"/>
                <a:gd name="T75" fmla="*/ 177 h 771"/>
                <a:gd name="T76" fmla="*/ 721 w 843"/>
                <a:gd name="T77" fmla="*/ 156 h 771"/>
                <a:gd name="T78" fmla="*/ 708 w 843"/>
                <a:gd name="T79" fmla="*/ 135 h 771"/>
                <a:gd name="T80" fmla="*/ 695 w 843"/>
                <a:gd name="T81" fmla="*/ 111 h 771"/>
                <a:gd name="T82" fmla="*/ 676 w 843"/>
                <a:gd name="T83" fmla="*/ 70 h 771"/>
                <a:gd name="T84" fmla="*/ 656 w 843"/>
                <a:gd name="T85" fmla="*/ 30 h 771"/>
                <a:gd name="T86" fmla="*/ 630 w 843"/>
                <a:gd name="T87" fmla="*/ 29 h 771"/>
                <a:gd name="T88" fmla="*/ 593 w 843"/>
                <a:gd name="T89" fmla="*/ 36 h 771"/>
                <a:gd name="T90" fmla="*/ 555 w 843"/>
                <a:gd name="T91" fmla="*/ 42 h 771"/>
                <a:gd name="T92" fmla="*/ 517 w 843"/>
                <a:gd name="T93" fmla="*/ 32 h 771"/>
                <a:gd name="T94" fmla="*/ 477 w 843"/>
                <a:gd name="T95" fmla="*/ 9 h 771"/>
                <a:gd name="T96" fmla="*/ 441 w 843"/>
                <a:gd name="T97" fmla="*/ 0 h 771"/>
                <a:gd name="T98" fmla="*/ 389 w 843"/>
                <a:gd name="T99" fmla="*/ 19 h 771"/>
                <a:gd name="T100" fmla="*/ 346 w 843"/>
                <a:gd name="T101" fmla="*/ 51 h 771"/>
                <a:gd name="T102" fmla="*/ 290 w 843"/>
                <a:gd name="T103" fmla="*/ 61 h 771"/>
                <a:gd name="T104" fmla="*/ 204 w 843"/>
                <a:gd name="T105" fmla="*/ 42 h 771"/>
                <a:gd name="T106" fmla="*/ 124 w 843"/>
                <a:gd name="T107" fmla="*/ 19 h 771"/>
                <a:gd name="T108" fmla="*/ 69 w 843"/>
                <a:gd name="T109" fmla="*/ 15 h 771"/>
                <a:gd name="T110" fmla="*/ 46 w 843"/>
                <a:gd name="T111" fmla="*/ 23 h 771"/>
                <a:gd name="T112" fmla="*/ 8 w 843"/>
                <a:gd name="T113" fmla="*/ 3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43" h="771">
                  <a:moveTo>
                    <a:pt x="0" y="49"/>
                  </a:moveTo>
                  <a:lnTo>
                    <a:pt x="0" y="49"/>
                  </a:lnTo>
                  <a:lnTo>
                    <a:pt x="2" y="55"/>
                  </a:lnTo>
                  <a:lnTo>
                    <a:pt x="4" y="61"/>
                  </a:lnTo>
                  <a:lnTo>
                    <a:pt x="6" y="67"/>
                  </a:lnTo>
                  <a:lnTo>
                    <a:pt x="10" y="70"/>
                  </a:lnTo>
                  <a:lnTo>
                    <a:pt x="14" y="74"/>
                  </a:lnTo>
                  <a:lnTo>
                    <a:pt x="16" y="80"/>
                  </a:lnTo>
                  <a:lnTo>
                    <a:pt x="17" y="86"/>
                  </a:lnTo>
                  <a:lnTo>
                    <a:pt x="19" y="91"/>
                  </a:lnTo>
                  <a:lnTo>
                    <a:pt x="19" y="91"/>
                  </a:lnTo>
                  <a:lnTo>
                    <a:pt x="17" y="99"/>
                  </a:lnTo>
                  <a:lnTo>
                    <a:pt x="16" y="105"/>
                  </a:lnTo>
                  <a:lnTo>
                    <a:pt x="14" y="111"/>
                  </a:lnTo>
                  <a:lnTo>
                    <a:pt x="10" y="114"/>
                  </a:lnTo>
                  <a:lnTo>
                    <a:pt x="6" y="118"/>
                  </a:lnTo>
                  <a:lnTo>
                    <a:pt x="4" y="124"/>
                  </a:lnTo>
                  <a:lnTo>
                    <a:pt x="2" y="130"/>
                  </a:lnTo>
                  <a:lnTo>
                    <a:pt x="0" y="135"/>
                  </a:lnTo>
                  <a:lnTo>
                    <a:pt x="0" y="135"/>
                  </a:lnTo>
                  <a:lnTo>
                    <a:pt x="2" y="145"/>
                  </a:lnTo>
                  <a:lnTo>
                    <a:pt x="4" y="153"/>
                  </a:lnTo>
                  <a:lnTo>
                    <a:pt x="6" y="162"/>
                  </a:lnTo>
                  <a:lnTo>
                    <a:pt x="10" y="170"/>
                  </a:lnTo>
                  <a:lnTo>
                    <a:pt x="14" y="177"/>
                  </a:lnTo>
                  <a:lnTo>
                    <a:pt x="16" y="183"/>
                  </a:lnTo>
                  <a:lnTo>
                    <a:pt x="17" y="189"/>
                  </a:lnTo>
                  <a:lnTo>
                    <a:pt x="19" y="194"/>
                  </a:lnTo>
                  <a:lnTo>
                    <a:pt x="48" y="771"/>
                  </a:lnTo>
                  <a:lnTo>
                    <a:pt x="660" y="755"/>
                  </a:lnTo>
                  <a:lnTo>
                    <a:pt x="660" y="755"/>
                  </a:lnTo>
                  <a:lnTo>
                    <a:pt x="668" y="757"/>
                  </a:lnTo>
                  <a:lnTo>
                    <a:pt x="672" y="759"/>
                  </a:lnTo>
                  <a:lnTo>
                    <a:pt x="677" y="761"/>
                  </a:lnTo>
                  <a:lnTo>
                    <a:pt x="679" y="763"/>
                  </a:lnTo>
                  <a:lnTo>
                    <a:pt x="683" y="765"/>
                  </a:lnTo>
                  <a:lnTo>
                    <a:pt x="687" y="767"/>
                  </a:lnTo>
                  <a:lnTo>
                    <a:pt x="693" y="767"/>
                  </a:lnTo>
                  <a:lnTo>
                    <a:pt x="698" y="769"/>
                  </a:lnTo>
                  <a:lnTo>
                    <a:pt x="698" y="769"/>
                  </a:lnTo>
                  <a:lnTo>
                    <a:pt x="704" y="767"/>
                  </a:lnTo>
                  <a:lnTo>
                    <a:pt x="710" y="763"/>
                  </a:lnTo>
                  <a:lnTo>
                    <a:pt x="714" y="759"/>
                  </a:lnTo>
                  <a:lnTo>
                    <a:pt x="714" y="753"/>
                  </a:lnTo>
                  <a:lnTo>
                    <a:pt x="716" y="748"/>
                  </a:lnTo>
                  <a:lnTo>
                    <a:pt x="717" y="744"/>
                  </a:lnTo>
                  <a:lnTo>
                    <a:pt x="719" y="738"/>
                  </a:lnTo>
                  <a:lnTo>
                    <a:pt x="721" y="734"/>
                  </a:lnTo>
                  <a:lnTo>
                    <a:pt x="721" y="734"/>
                  </a:lnTo>
                  <a:lnTo>
                    <a:pt x="727" y="732"/>
                  </a:lnTo>
                  <a:lnTo>
                    <a:pt x="733" y="731"/>
                  </a:lnTo>
                  <a:lnTo>
                    <a:pt x="738" y="731"/>
                  </a:lnTo>
                  <a:lnTo>
                    <a:pt x="744" y="729"/>
                  </a:lnTo>
                  <a:lnTo>
                    <a:pt x="750" y="729"/>
                  </a:lnTo>
                  <a:lnTo>
                    <a:pt x="754" y="729"/>
                  </a:lnTo>
                  <a:lnTo>
                    <a:pt x="759" y="729"/>
                  </a:lnTo>
                  <a:lnTo>
                    <a:pt x="763" y="727"/>
                  </a:lnTo>
                  <a:lnTo>
                    <a:pt x="763" y="727"/>
                  </a:lnTo>
                  <a:lnTo>
                    <a:pt x="767" y="723"/>
                  </a:lnTo>
                  <a:lnTo>
                    <a:pt x="771" y="719"/>
                  </a:lnTo>
                  <a:lnTo>
                    <a:pt x="773" y="717"/>
                  </a:lnTo>
                  <a:lnTo>
                    <a:pt x="777" y="711"/>
                  </a:lnTo>
                  <a:lnTo>
                    <a:pt x="777" y="708"/>
                  </a:lnTo>
                  <a:lnTo>
                    <a:pt x="779" y="704"/>
                  </a:lnTo>
                  <a:lnTo>
                    <a:pt x="780" y="698"/>
                  </a:lnTo>
                  <a:lnTo>
                    <a:pt x="784" y="694"/>
                  </a:lnTo>
                  <a:lnTo>
                    <a:pt x="784" y="694"/>
                  </a:lnTo>
                  <a:lnTo>
                    <a:pt x="790" y="687"/>
                  </a:lnTo>
                  <a:lnTo>
                    <a:pt x="796" y="679"/>
                  </a:lnTo>
                  <a:lnTo>
                    <a:pt x="803" y="673"/>
                  </a:lnTo>
                  <a:lnTo>
                    <a:pt x="811" y="670"/>
                  </a:lnTo>
                  <a:lnTo>
                    <a:pt x="820" y="664"/>
                  </a:lnTo>
                  <a:lnTo>
                    <a:pt x="828" y="660"/>
                  </a:lnTo>
                  <a:lnTo>
                    <a:pt x="836" y="654"/>
                  </a:lnTo>
                  <a:lnTo>
                    <a:pt x="843" y="650"/>
                  </a:lnTo>
                  <a:lnTo>
                    <a:pt x="843" y="650"/>
                  </a:lnTo>
                  <a:lnTo>
                    <a:pt x="841" y="649"/>
                  </a:lnTo>
                  <a:lnTo>
                    <a:pt x="838" y="645"/>
                  </a:lnTo>
                  <a:lnTo>
                    <a:pt x="834" y="639"/>
                  </a:lnTo>
                  <a:lnTo>
                    <a:pt x="830" y="633"/>
                  </a:lnTo>
                  <a:lnTo>
                    <a:pt x="826" y="628"/>
                  </a:lnTo>
                  <a:lnTo>
                    <a:pt x="824" y="622"/>
                  </a:lnTo>
                  <a:lnTo>
                    <a:pt x="822" y="616"/>
                  </a:lnTo>
                  <a:lnTo>
                    <a:pt x="822" y="610"/>
                  </a:lnTo>
                  <a:lnTo>
                    <a:pt x="822" y="610"/>
                  </a:lnTo>
                  <a:lnTo>
                    <a:pt x="822" y="605"/>
                  </a:lnTo>
                  <a:lnTo>
                    <a:pt x="824" y="601"/>
                  </a:lnTo>
                  <a:lnTo>
                    <a:pt x="826" y="597"/>
                  </a:lnTo>
                  <a:lnTo>
                    <a:pt x="828" y="595"/>
                  </a:lnTo>
                  <a:lnTo>
                    <a:pt x="832" y="591"/>
                  </a:lnTo>
                  <a:lnTo>
                    <a:pt x="834" y="589"/>
                  </a:lnTo>
                  <a:lnTo>
                    <a:pt x="838" y="587"/>
                  </a:lnTo>
                  <a:lnTo>
                    <a:pt x="840" y="586"/>
                  </a:lnTo>
                  <a:lnTo>
                    <a:pt x="840" y="586"/>
                  </a:lnTo>
                  <a:lnTo>
                    <a:pt x="832" y="578"/>
                  </a:lnTo>
                  <a:lnTo>
                    <a:pt x="826" y="570"/>
                  </a:lnTo>
                  <a:lnTo>
                    <a:pt x="820" y="563"/>
                  </a:lnTo>
                  <a:lnTo>
                    <a:pt x="813" y="555"/>
                  </a:lnTo>
                  <a:lnTo>
                    <a:pt x="807" y="546"/>
                  </a:lnTo>
                  <a:lnTo>
                    <a:pt x="801" y="538"/>
                  </a:lnTo>
                  <a:lnTo>
                    <a:pt x="796" y="530"/>
                  </a:lnTo>
                  <a:lnTo>
                    <a:pt x="790" y="521"/>
                  </a:lnTo>
                  <a:lnTo>
                    <a:pt x="784" y="511"/>
                  </a:lnTo>
                  <a:lnTo>
                    <a:pt x="779" y="504"/>
                  </a:lnTo>
                  <a:lnTo>
                    <a:pt x="773" y="494"/>
                  </a:lnTo>
                  <a:lnTo>
                    <a:pt x="767" y="486"/>
                  </a:lnTo>
                  <a:lnTo>
                    <a:pt x="761" y="477"/>
                  </a:lnTo>
                  <a:lnTo>
                    <a:pt x="754" y="467"/>
                  </a:lnTo>
                  <a:lnTo>
                    <a:pt x="748" y="460"/>
                  </a:lnTo>
                  <a:lnTo>
                    <a:pt x="742" y="452"/>
                  </a:lnTo>
                  <a:lnTo>
                    <a:pt x="742" y="452"/>
                  </a:lnTo>
                  <a:lnTo>
                    <a:pt x="738" y="446"/>
                  </a:lnTo>
                  <a:lnTo>
                    <a:pt x="735" y="441"/>
                  </a:lnTo>
                  <a:lnTo>
                    <a:pt x="731" y="437"/>
                  </a:lnTo>
                  <a:lnTo>
                    <a:pt x="727" y="431"/>
                  </a:lnTo>
                  <a:lnTo>
                    <a:pt x="721" y="425"/>
                  </a:lnTo>
                  <a:lnTo>
                    <a:pt x="717" y="422"/>
                  </a:lnTo>
                  <a:lnTo>
                    <a:pt x="714" y="416"/>
                  </a:lnTo>
                  <a:lnTo>
                    <a:pt x="708" y="410"/>
                  </a:lnTo>
                  <a:lnTo>
                    <a:pt x="704" y="406"/>
                  </a:lnTo>
                  <a:lnTo>
                    <a:pt x="702" y="401"/>
                  </a:lnTo>
                  <a:lnTo>
                    <a:pt x="698" y="395"/>
                  </a:lnTo>
                  <a:lnTo>
                    <a:pt x="695" y="389"/>
                  </a:lnTo>
                  <a:lnTo>
                    <a:pt x="693" y="381"/>
                  </a:lnTo>
                  <a:lnTo>
                    <a:pt x="691" y="376"/>
                  </a:lnTo>
                  <a:lnTo>
                    <a:pt x="691" y="370"/>
                  </a:lnTo>
                  <a:lnTo>
                    <a:pt x="689" y="362"/>
                  </a:lnTo>
                  <a:lnTo>
                    <a:pt x="689" y="362"/>
                  </a:lnTo>
                  <a:lnTo>
                    <a:pt x="689" y="357"/>
                  </a:lnTo>
                  <a:lnTo>
                    <a:pt x="683" y="349"/>
                  </a:lnTo>
                  <a:lnTo>
                    <a:pt x="677" y="341"/>
                  </a:lnTo>
                  <a:lnTo>
                    <a:pt x="670" y="332"/>
                  </a:lnTo>
                  <a:lnTo>
                    <a:pt x="664" y="324"/>
                  </a:lnTo>
                  <a:lnTo>
                    <a:pt x="658" y="317"/>
                  </a:lnTo>
                  <a:lnTo>
                    <a:pt x="653" y="311"/>
                  </a:lnTo>
                  <a:lnTo>
                    <a:pt x="651" y="309"/>
                  </a:lnTo>
                  <a:lnTo>
                    <a:pt x="651" y="309"/>
                  </a:lnTo>
                  <a:lnTo>
                    <a:pt x="649" y="309"/>
                  </a:lnTo>
                  <a:lnTo>
                    <a:pt x="645" y="305"/>
                  </a:lnTo>
                  <a:lnTo>
                    <a:pt x="643" y="301"/>
                  </a:lnTo>
                  <a:lnTo>
                    <a:pt x="643" y="296"/>
                  </a:lnTo>
                  <a:lnTo>
                    <a:pt x="641" y="292"/>
                  </a:lnTo>
                  <a:lnTo>
                    <a:pt x="639" y="286"/>
                  </a:lnTo>
                  <a:lnTo>
                    <a:pt x="639" y="282"/>
                  </a:lnTo>
                  <a:lnTo>
                    <a:pt x="637" y="280"/>
                  </a:lnTo>
                  <a:lnTo>
                    <a:pt x="637" y="280"/>
                  </a:lnTo>
                  <a:lnTo>
                    <a:pt x="630" y="275"/>
                  </a:lnTo>
                  <a:lnTo>
                    <a:pt x="624" y="269"/>
                  </a:lnTo>
                  <a:lnTo>
                    <a:pt x="618" y="263"/>
                  </a:lnTo>
                  <a:lnTo>
                    <a:pt x="613" y="259"/>
                  </a:lnTo>
                  <a:lnTo>
                    <a:pt x="607" y="254"/>
                  </a:lnTo>
                  <a:lnTo>
                    <a:pt x="603" y="246"/>
                  </a:lnTo>
                  <a:lnTo>
                    <a:pt x="599" y="240"/>
                  </a:lnTo>
                  <a:lnTo>
                    <a:pt x="595" y="235"/>
                  </a:lnTo>
                  <a:lnTo>
                    <a:pt x="592" y="229"/>
                  </a:lnTo>
                  <a:lnTo>
                    <a:pt x="588" y="221"/>
                  </a:lnTo>
                  <a:lnTo>
                    <a:pt x="584" y="214"/>
                  </a:lnTo>
                  <a:lnTo>
                    <a:pt x="582" y="206"/>
                  </a:lnTo>
                  <a:lnTo>
                    <a:pt x="578" y="198"/>
                  </a:lnTo>
                  <a:lnTo>
                    <a:pt x="574" y="191"/>
                  </a:lnTo>
                  <a:lnTo>
                    <a:pt x="571" y="183"/>
                  </a:lnTo>
                  <a:lnTo>
                    <a:pt x="569" y="174"/>
                  </a:lnTo>
                  <a:lnTo>
                    <a:pt x="569" y="174"/>
                  </a:lnTo>
                  <a:lnTo>
                    <a:pt x="567" y="170"/>
                  </a:lnTo>
                  <a:lnTo>
                    <a:pt x="563" y="168"/>
                  </a:lnTo>
                  <a:lnTo>
                    <a:pt x="561" y="166"/>
                  </a:lnTo>
                  <a:lnTo>
                    <a:pt x="557" y="162"/>
                  </a:lnTo>
                  <a:lnTo>
                    <a:pt x="555" y="160"/>
                  </a:lnTo>
                  <a:lnTo>
                    <a:pt x="553" y="156"/>
                  </a:lnTo>
                  <a:lnTo>
                    <a:pt x="552" y="153"/>
                  </a:lnTo>
                  <a:lnTo>
                    <a:pt x="550" y="147"/>
                  </a:lnTo>
                  <a:lnTo>
                    <a:pt x="550" y="147"/>
                  </a:lnTo>
                  <a:lnTo>
                    <a:pt x="550" y="141"/>
                  </a:lnTo>
                  <a:lnTo>
                    <a:pt x="552" y="139"/>
                  </a:lnTo>
                  <a:lnTo>
                    <a:pt x="552" y="137"/>
                  </a:lnTo>
                  <a:lnTo>
                    <a:pt x="552" y="137"/>
                  </a:lnTo>
                  <a:lnTo>
                    <a:pt x="553" y="137"/>
                  </a:lnTo>
                  <a:lnTo>
                    <a:pt x="553" y="137"/>
                  </a:lnTo>
                  <a:lnTo>
                    <a:pt x="552" y="135"/>
                  </a:lnTo>
                  <a:lnTo>
                    <a:pt x="550" y="132"/>
                  </a:lnTo>
                  <a:lnTo>
                    <a:pt x="550" y="132"/>
                  </a:lnTo>
                  <a:lnTo>
                    <a:pt x="559" y="137"/>
                  </a:lnTo>
                  <a:lnTo>
                    <a:pt x="567" y="143"/>
                  </a:lnTo>
                  <a:lnTo>
                    <a:pt x="574" y="151"/>
                  </a:lnTo>
                  <a:lnTo>
                    <a:pt x="580" y="156"/>
                  </a:lnTo>
                  <a:lnTo>
                    <a:pt x="586" y="164"/>
                  </a:lnTo>
                  <a:lnTo>
                    <a:pt x="592" y="172"/>
                  </a:lnTo>
                  <a:lnTo>
                    <a:pt x="597" y="179"/>
                  </a:lnTo>
                  <a:lnTo>
                    <a:pt x="601" y="189"/>
                  </a:lnTo>
                  <a:lnTo>
                    <a:pt x="605" y="196"/>
                  </a:lnTo>
                  <a:lnTo>
                    <a:pt x="611" y="206"/>
                  </a:lnTo>
                  <a:lnTo>
                    <a:pt x="614" y="214"/>
                  </a:lnTo>
                  <a:lnTo>
                    <a:pt x="620" y="221"/>
                  </a:lnTo>
                  <a:lnTo>
                    <a:pt x="624" y="229"/>
                  </a:lnTo>
                  <a:lnTo>
                    <a:pt x="632" y="236"/>
                  </a:lnTo>
                  <a:lnTo>
                    <a:pt x="637" y="244"/>
                  </a:lnTo>
                  <a:lnTo>
                    <a:pt x="645" y="250"/>
                  </a:lnTo>
                  <a:lnTo>
                    <a:pt x="645" y="250"/>
                  </a:lnTo>
                  <a:lnTo>
                    <a:pt x="649" y="256"/>
                  </a:lnTo>
                  <a:lnTo>
                    <a:pt x="655" y="261"/>
                  </a:lnTo>
                  <a:lnTo>
                    <a:pt x="660" y="267"/>
                  </a:lnTo>
                  <a:lnTo>
                    <a:pt x="666" y="275"/>
                  </a:lnTo>
                  <a:lnTo>
                    <a:pt x="674" y="280"/>
                  </a:lnTo>
                  <a:lnTo>
                    <a:pt x="679" y="284"/>
                  </a:lnTo>
                  <a:lnTo>
                    <a:pt x="685" y="288"/>
                  </a:lnTo>
                  <a:lnTo>
                    <a:pt x="689" y="290"/>
                  </a:lnTo>
                  <a:lnTo>
                    <a:pt x="689" y="290"/>
                  </a:lnTo>
                  <a:lnTo>
                    <a:pt x="693" y="288"/>
                  </a:lnTo>
                  <a:lnTo>
                    <a:pt x="695" y="284"/>
                  </a:lnTo>
                  <a:lnTo>
                    <a:pt x="698" y="278"/>
                  </a:lnTo>
                  <a:lnTo>
                    <a:pt x="704" y="273"/>
                  </a:lnTo>
                  <a:lnTo>
                    <a:pt x="708" y="265"/>
                  </a:lnTo>
                  <a:lnTo>
                    <a:pt x="712" y="259"/>
                  </a:lnTo>
                  <a:lnTo>
                    <a:pt x="716" y="254"/>
                  </a:lnTo>
                  <a:lnTo>
                    <a:pt x="716" y="250"/>
                  </a:lnTo>
                  <a:lnTo>
                    <a:pt x="716" y="250"/>
                  </a:lnTo>
                  <a:lnTo>
                    <a:pt x="716" y="242"/>
                  </a:lnTo>
                  <a:lnTo>
                    <a:pt x="716" y="235"/>
                  </a:lnTo>
                  <a:lnTo>
                    <a:pt x="716" y="227"/>
                  </a:lnTo>
                  <a:lnTo>
                    <a:pt x="716" y="219"/>
                  </a:lnTo>
                  <a:lnTo>
                    <a:pt x="716" y="212"/>
                  </a:lnTo>
                  <a:lnTo>
                    <a:pt x="716" y="206"/>
                  </a:lnTo>
                  <a:lnTo>
                    <a:pt x="717" y="196"/>
                  </a:lnTo>
                  <a:lnTo>
                    <a:pt x="717" y="189"/>
                  </a:lnTo>
                  <a:lnTo>
                    <a:pt x="717" y="189"/>
                  </a:lnTo>
                  <a:lnTo>
                    <a:pt x="717" y="185"/>
                  </a:lnTo>
                  <a:lnTo>
                    <a:pt x="717" y="181"/>
                  </a:lnTo>
                  <a:lnTo>
                    <a:pt x="717" y="177"/>
                  </a:lnTo>
                  <a:lnTo>
                    <a:pt x="719" y="174"/>
                  </a:lnTo>
                  <a:lnTo>
                    <a:pt x="719" y="168"/>
                  </a:lnTo>
                  <a:lnTo>
                    <a:pt x="721" y="164"/>
                  </a:lnTo>
                  <a:lnTo>
                    <a:pt x="721" y="160"/>
                  </a:lnTo>
                  <a:lnTo>
                    <a:pt x="721" y="156"/>
                  </a:lnTo>
                  <a:lnTo>
                    <a:pt x="721" y="156"/>
                  </a:lnTo>
                  <a:lnTo>
                    <a:pt x="721" y="153"/>
                  </a:lnTo>
                  <a:lnTo>
                    <a:pt x="719" y="149"/>
                  </a:lnTo>
                  <a:lnTo>
                    <a:pt x="716" y="145"/>
                  </a:lnTo>
                  <a:lnTo>
                    <a:pt x="714" y="141"/>
                  </a:lnTo>
                  <a:lnTo>
                    <a:pt x="710" y="137"/>
                  </a:lnTo>
                  <a:lnTo>
                    <a:pt x="708" y="135"/>
                  </a:lnTo>
                  <a:lnTo>
                    <a:pt x="704" y="132"/>
                  </a:lnTo>
                  <a:lnTo>
                    <a:pt x="704" y="130"/>
                  </a:lnTo>
                  <a:lnTo>
                    <a:pt x="704" y="130"/>
                  </a:lnTo>
                  <a:lnTo>
                    <a:pt x="700" y="124"/>
                  </a:lnTo>
                  <a:lnTo>
                    <a:pt x="698" y="116"/>
                  </a:lnTo>
                  <a:lnTo>
                    <a:pt x="695" y="111"/>
                  </a:lnTo>
                  <a:lnTo>
                    <a:pt x="693" y="103"/>
                  </a:lnTo>
                  <a:lnTo>
                    <a:pt x="689" y="97"/>
                  </a:lnTo>
                  <a:lnTo>
                    <a:pt x="685" y="91"/>
                  </a:lnTo>
                  <a:lnTo>
                    <a:pt x="683" y="84"/>
                  </a:lnTo>
                  <a:lnTo>
                    <a:pt x="679" y="78"/>
                  </a:lnTo>
                  <a:lnTo>
                    <a:pt x="676" y="70"/>
                  </a:lnTo>
                  <a:lnTo>
                    <a:pt x="672" y="65"/>
                  </a:lnTo>
                  <a:lnTo>
                    <a:pt x="670" y="57"/>
                  </a:lnTo>
                  <a:lnTo>
                    <a:pt x="666" y="51"/>
                  </a:lnTo>
                  <a:lnTo>
                    <a:pt x="662" y="44"/>
                  </a:lnTo>
                  <a:lnTo>
                    <a:pt x="660" y="38"/>
                  </a:lnTo>
                  <a:lnTo>
                    <a:pt x="656" y="30"/>
                  </a:lnTo>
                  <a:lnTo>
                    <a:pt x="655" y="23"/>
                  </a:lnTo>
                  <a:lnTo>
                    <a:pt x="655" y="23"/>
                  </a:lnTo>
                  <a:lnTo>
                    <a:pt x="649" y="25"/>
                  </a:lnTo>
                  <a:lnTo>
                    <a:pt x="641" y="25"/>
                  </a:lnTo>
                  <a:lnTo>
                    <a:pt x="635" y="27"/>
                  </a:lnTo>
                  <a:lnTo>
                    <a:pt x="630" y="29"/>
                  </a:lnTo>
                  <a:lnTo>
                    <a:pt x="624" y="29"/>
                  </a:lnTo>
                  <a:lnTo>
                    <a:pt x="618" y="30"/>
                  </a:lnTo>
                  <a:lnTo>
                    <a:pt x="613" y="32"/>
                  </a:lnTo>
                  <a:lnTo>
                    <a:pt x="607" y="34"/>
                  </a:lnTo>
                  <a:lnTo>
                    <a:pt x="599" y="34"/>
                  </a:lnTo>
                  <a:lnTo>
                    <a:pt x="593" y="36"/>
                  </a:lnTo>
                  <a:lnTo>
                    <a:pt x="588" y="38"/>
                  </a:lnTo>
                  <a:lnTo>
                    <a:pt x="582" y="40"/>
                  </a:lnTo>
                  <a:lnTo>
                    <a:pt x="576" y="40"/>
                  </a:lnTo>
                  <a:lnTo>
                    <a:pt x="569" y="42"/>
                  </a:lnTo>
                  <a:lnTo>
                    <a:pt x="563" y="42"/>
                  </a:lnTo>
                  <a:lnTo>
                    <a:pt x="555" y="42"/>
                  </a:lnTo>
                  <a:lnTo>
                    <a:pt x="555" y="42"/>
                  </a:lnTo>
                  <a:lnTo>
                    <a:pt x="548" y="42"/>
                  </a:lnTo>
                  <a:lnTo>
                    <a:pt x="540" y="40"/>
                  </a:lnTo>
                  <a:lnTo>
                    <a:pt x="532" y="38"/>
                  </a:lnTo>
                  <a:lnTo>
                    <a:pt x="525" y="34"/>
                  </a:lnTo>
                  <a:lnTo>
                    <a:pt x="517" y="32"/>
                  </a:lnTo>
                  <a:lnTo>
                    <a:pt x="510" y="29"/>
                  </a:lnTo>
                  <a:lnTo>
                    <a:pt x="504" y="25"/>
                  </a:lnTo>
                  <a:lnTo>
                    <a:pt x="496" y="21"/>
                  </a:lnTo>
                  <a:lnTo>
                    <a:pt x="490" y="17"/>
                  </a:lnTo>
                  <a:lnTo>
                    <a:pt x="485" y="13"/>
                  </a:lnTo>
                  <a:lnTo>
                    <a:pt x="477" y="9"/>
                  </a:lnTo>
                  <a:lnTo>
                    <a:pt x="471" y="8"/>
                  </a:lnTo>
                  <a:lnTo>
                    <a:pt x="464" y="4"/>
                  </a:lnTo>
                  <a:lnTo>
                    <a:pt x="456" y="2"/>
                  </a:lnTo>
                  <a:lnTo>
                    <a:pt x="450" y="0"/>
                  </a:lnTo>
                  <a:lnTo>
                    <a:pt x="441" y="0"/>
                  </a:lnTo>
                  <a:lnTo>
                    <a:pt x="441" y="0"/>
                  </a:lnTo>
                  <a:lnTo>
                    <a:pt x="431" y="0"/>
                  </a:lnTo>
                  <a:lnTo>
                    <a:pt x="422" y="2"/>
                  </a:lnTo>
                  <a:lnTo>
                    <a:pt x="412" y="6"/>
                  </a:lnTo>
                  <a:lnTo>
                    <a:pt x="405" y="9"/>
                  </a:lnTo>
                  <a:lnTo>
                    <a:pt x="397" y="15"/>
                  </a:lnTo>
                  <a:lnTo>
                    <a:pt x="389" y="19"/>
                  </a:lnTo>
                  <a:lnTo>
                    <a:pt x="382" y="25"/>
                  </a:lnTo>
                  <a:lnTo>
                    <a:pt x="376" y="30"/>
                  </a:lnTo>
                  <a:lnTo>
                    <a:pt x="368" y="36"/>
                  </a:lnTo>
                  <a:lnTo>
                    <a:pt x="361" y="42"/>
                  </a:lnTo>
                  <a:lnTo>
                    <a:pt x="353" y="48"/>
                  </a:lnTo>
                  <a:lnTo>
                    <a:pt x="346" y="51"/>
                  </a:lnTo>
                  <a:lnTo>
                    <a:pt x="336" y="55"/>
                  </a:lnTo>
                  <a:lnTo>
                    <a:pt x="328" y="59"/>
                  </a:lnTo>
                  <a:lnTo>
                    <a:pt x="319" y="61"/>
                  </a:lnTo>
                  <a:lnTo>
                    <a:pt x="307" y="61"/>
                  </a:lnTo>
                  <a:lnTo>
                    <a:pt x="307" y="61"/>
                  </a:lnTo>
                  <a:lnTo>
                    <a:pt x="290" y="61"/>
                  </a:lnTo>
                  <a:lnTo>
                    <a:pt x="275" y="59"/>
                  </a:lnTo>
                  <a:lnTo>
                    <a:pt x="260" y="57"/>
                  </a:lnTo>
                  <a:lnTo>
                    <a:pt x="244" y="53"/>
                  </a:lnTo>
                  <a:lnTo>
                    <a:pt x="231" y="51"/>
                  </a:lnTo>
                  <a:lnTo>
                    <a:pt x="218" y="48"/>
                  </a:lnTo>
                  <a:lnTo>
                    <a:pt x="204" y="42"/>
                  </a:lnTo>
                  <a:lnTo>
                    <a:pt x="191" y="38"/>
                  </a:lnTo>
                  <a:lnTo>
                    <a:pt x="178" y="34"/>
                  </a:lnTo>
                  <a:lnTo>
                    <a:pt x="166" y="29"/>
                  </a:lnTo>
                  <a:lnTo>
                    <a:pt x="153" y="25"/>
                  </a:lnTo>
                  <a:lnTo>
                    <a:pt x="139" y="21"/>
                  </a:lnTo>
                  <a:lnTo>
                    <a:pt x="124" y="19"/>
                  </a:lnTo>
                  <a:lnTo>
                    <a:pt x="111" y="17"/>
                  </a:lnTo>
                  <a:lnTo>
                    <a:pt x="94" y="15"/>
                  </a:lnTo>
                  <a:lnTo>
                    <a:pt x="78" y="13"/>
                  </a:lnTo>
                  <a:lnTo>
                    <a:pt x="78" y="13"/>
                  </a:lnTo>
                  <a:lnTo>
                    <a:pt x="73" y="15"/>
                  </a:lnTo>
                  <a:lnTo>
                    <a:pt x="69" y="15"/>
                  </a:lnTo>
                  <a:lnTo>
                    <a:pt x="65" y="17"/>
                  </a:lnTo>
                  <a:lnTo>
                    <a:pt x="61" y="19"/>
                  </a:lnTo>
                  <a:lnTo>
                    <a:pt x="57" y="21"/>
                  </a:lnTo>
                  <a:lnTo>
                    <a:pt x="54" y="23"/>
                  </a:lnTo>
                  <a:lnTo>
                    <a:pt x="50" y="23"/>
                  </a:lnTo>
                  <a:lnTo>
                    <a:pt x="46" y="23"/>
                  </a:lnTo>
                  <a:lnTo>
                    <a:pt x="46" y="23"/>
                  </a:lnTo>
                  <a:lnTo>
                    <a:pt x="35" y="23"/>
                  </a:lnTo>
                  <a:lnTo>
                    <a:pt x="27" y="25"/>
                  </a:lnTo>
                  <a:lnTo>
                    <a:pt x="17" y="25"/>
                  </a:lnTo>
                  <a:lnTo>
                    <a:pt x="12" y="27"/>
                  </a:lnTo>
                  <a:lnTo>
                    <a:pt x="8" y="30"/>
                  </a:lnTo>
                  <a:lnTo>
                    <a:pt x="4" y="34"/>
                  </a:lnTo>
                  <a:lnTo>
                    <a:pt x="2" y="42"/>
                  </a:lnTo>
                  <a:lnTo>
                    <a:pt x="0" y="49"/>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277" name="Freeform 5">
              <a:extLst>
                <a:ext uri="{FF2B5EF4-FFF2-40B4-BE49-F238E27FC236}">
                  <a16:creationId xmlns:a16="http://schemas.microsoft.com/office/drawing/2014/main" id="{367DA4DA-606E-4477-96FF-9184B01FC1BD}"/>
                </a:ext>
              </a:extLst>
            </p:cNvPr>
            <p:cNvSpPr>
              <a:spLocks/>
            </p:cNvSpPr>
            <p:nvPr/>
          </p:nvSpPr>
          <p:spPr bwMode="auto">
            <a:xfrm>
              <a:off x="3534033" y="5247997"/>
              <a:ext cx="43853" cy="49497"/>
            </a:xfrm>
            <a:custGeom>
              <a:avLst/>
              <a:gdLst>
                <a:gd name="T0" fmla="*/ 103 w 128"/>
                <a:gd name="T1" fmla="*/ 130 h 143"/>
                <a:gd name="T2" fmla="*/ 101 w 128"/>
                <a:gd name="T3" fmla="*/ 126 h 143"/>
                <a:gd name="T4" fmla="*/ 97 w 128"/>
                <a:gd name="T5" fmla="*/ 122 h 143"/>
                <a:gd name="T6" fmla="*/ 94 w 128"/>
                <a:gd name="T7" fmla="*/ 120 h 143"/>
                <a:gd name="T8" fmla="*/ 88 w 128"/>
                <a:gd name="T9" fmla="*/ 118 h 143"/>
                <a:gd name="T10" fmla="*/ 82 w 128"/>
                <a:gd name="T11" fmla="*/ 120 h 143"/>
                <a:gd name="T12" fmla="*/ 69 w 128"/>
                <a:gd name="T13" fmla="*/ 126 h 143"/>
                <a:gd name="T14" fmla="*/ 52 w 128"/>
                <a:gd name="T15" fmla="*/ 133 h 143"/>
                <a:gd name="T16" fmla="*/ 35 w 128"/>
                <a:gd name="T17" fmla="*/ 139 h 143"/>
                <a:gd name="T18" fmla="*/ 0 w 128"/>
                <a:gd name="T19" fmla="*/ 143 h 143"/>
                <a:gd name="T20" fmla="*/ 2 w 128"/>
                <a:gd name="T21" fmla="*/ 137 h 143"/>
                <a:gd name="T22" fmla="*/ 4 w 128"/>
                <a:gd name="T23" fmla="*/ 122 h 143"/>
                <a:gd name="T24" fmla="*/ 2 w 128"/>
                <a:gd name="T25" fmla="*/ 107 h 143"/>
                <a:gd name="T26" fmla="*/ 0 w 128"/>
                <a:gd name="T27" fmla="*/ 90 h 143"/>
                <a:gd name="T28" fmla="*/ 0 w 128"/>
                <a:gd name="T29" fmla="*/ 82 h 143"/>
                <a:gd name="T30" fmla="*/ 2 w 128"/>
                <a:gd name="T31" fmla="*/ 69 h 143"/>
                <a:gd name="T32" fmla="*/ 10 w 128"/>
                <a:gd name="T33" fmla="*/ 55 h 143"/>
                <a:gd name="T34" fmla="*/ 19 w 128"/>
                <a:gd name="T35" fmla="*/ 44 h 143"/>
                <a:gd name="T36" fmla="*/ 33 w 128"/>
                <a:gd name="T37" fmla="*/ 32 h 143"/>
                <a:gd name="T38" fmla="*/ 46 w 128"/>
                <a:gd name="T39" fmla="*/ 21 h 143"/>
                <a:gd name="T40" fmla="*/ 61 w 128"/>
                <a:gd name="T41" fmla="*/ 13 h 143"/>
                <a:gd name="T42" fmla="*/ 75 w 128"/>
                <a:gd name="T43" fmla="*/ 6 h 143"/>
                <a:gd name="T44" fmla="*/ 86 w 128"/>
                <a:gd name="T45" fmla="*/ 0 h 143"/>
                <a:gd name="T46" fmla="*/ 94 w 128"/>
                <a:gd name="T47" fmla="*/ 0 h 143"/>
                <a:gd name="T48" fmla="*/ 107 w 128"/>
                <a:gd name="T49" fmla="*/ 9 h 143"/>
                <a:gd name="T50" fmla="*/ 118 w 128"/>
                <a:gd name="T51" fmla="*/ 21 h 143"/>
                <a:gd name="T52" fmla="*/ 126 w 128"/>
                <a:gd name="T53" fmla="*/ 34 h 143"/>
                <a:gd name="T54" fmla="*/ 128 w 128"/>
                <a:gd name="T55" fmla="*/ 42 h 143"/>
                <a:gd name="T56" fmla="*/ 120 w 128"/>
                <a:gd name="T57" fmla="*/ 53 h 143"/>
                <a:gd name="T58" fmla="*/ 103 w 128"/>
                <a:gd name="T59" fmla="*/ 67 h 143"/>
                <a:gd name="T60" fmla="*/ 84 w 128"/>
                <a:gd name="T61" fmla="*/ 82 h 143"/>
                <a:gd name="T62" fmla="*/ 71 w 128"/>
                <a:gd name="T63" fmla="*/ 92 h 143"/>
                <a:gd name="T64" fmla="*/ 77 w 128"/>
                <a:gd name="T65" fmla="*/ 92 h 143"/>
                <a:gd name="T66" fmla="*/ 90 w 128"/>
                <a:gd name="T67" fmla="*/ 93 h 143"/>
                <a:gd name="T68" fmla="*/ 103 w 128"/>
                <a:gd name="T69" fmla="*/ 95 h 143"/>
                <a:gd name="T70" fmla="*/ 115 w 128"/>
                <a:gd name="T71" fmla="*/ 97 h 143"/>
                <a:gd name="T72" fmla="*/ 118 w 128"/>
                <a:gd name="T73" fmla="*/ 97 h 143"/>
                <a:gd name="T74" fmla="*/ 117 w 128"/>
                <a:gd name="T75" fmla="*/ 107 h 143"/>
                <a:gd name="T76" fmla="*/ 113 w 128"/>
                <a:gd name="T77" fmla="*/ 113 h 143"/>
                <a:gd name="T78" fmla="*/ 107 w 128"/>
                <a:gd name="T79" fmla="*/ 118 h 143"/>
                <a:gd name="T80" fmla="*/ 101 w 128"/>
                <a:gd name="T81" fmla="*/ 122 h 143"/>
                <a:gd name="T82" fmla="*/ 103 w 128"/>
                <a:gd name="T83" fmla="*/ 13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43">
                  <a:moveTo>
                    <a:pt x="103" y="130"/>
                  </a:moveTo>
                  <a:lnTo>
                    <a:pt x="103" y="130"/>
                  </a:lnTo>
                  <a:lnTo>
                    <a:pt x="103" y="128"/>
                  </a:lnTo>
                  <a:lnTo>
                    <a:pt x="101" y="126"/>
                  </a:lnTo>
                  <a:lnTo>
                    <a:pt x="99" y="124"/>
                  </a:lnTo>
                  <a:lnTo>
                    <a:pt x="97" y="122"/>
                  </a:lnTo>
                  <a:lnTo>
                    <a:pt x="96" y="122"/>
                  </a:lnTo>
                  <a:lnTo>
                    <a:pt x="94" y="120"/>
                  </a:lnTo>
                  <a:lnTo>
                    <a:pt x="90" y="118"/>
                  </a:lnTo>
                  <a:lnTo>
                    <a:pt x="88" y="118"/>
                  </a:lnTo>
                  <a:lnTo>
                    <a:pt x="88" y="118"/>
                  </a:lnTo>
                  <a:lnTo>
                    <a:pt x="82" y="120"/>
                  </a:lnTo>
                  <a:lnTo>
                    <a:pt x="77" y="122"/>
                  </a:lnTo>
                  <a:lnTo>
                    <a:pt x="69" y="126"/>
                  </a:lnTo>
                  <a:lnTo>
                    <a:pt x="61" y="128"/>
                  </a:lnTo>
                  <a:lnTo>
                    <a:pt x="52" y="133"/>
                  </a:lnTo>
                  <a:lnTo>
                    <a:pt x="42" y="137"/>
                  </a:lnTo>
                  <a:lnTo>
                    <a:pt x="35" y="139"/>
                  </a:lnTo>
                  <a:lnTo>
                    <a:pt x="27" y="143"/>
                  </a:lnTo>
                  <a:lnTo>
                    <a:pt x="0" y="143"/>
                  </a:lnTo>
                  <a:lnTo>
                    <a:pt x="0" y="143"/>
                  </a:lnTo>
                  <a:lnTo>
                    <a:pt x="2" y="137"/>
                  </a:lnTo>
                  <a:lnTo>
                    <a:pt x="4" y="130"/>
                  </a:lnTo>
                  <a:lnTo>
                    <a:pt x="4" y="122"/>
                  </a:lnTo>
                  <a:lnTo>
                    <a:pt x="4" y="114"/>
                  </a:lnTo>
                  <a:lnTo>
                    <a:pt x="2" y="107"/>
                  </a:lnTo>
                  <a:lnTo>
                    <a:pt x="2" y="97"/>
                  </a:lnTo>
                  <a:lnTo>
                    <a:pt x="0" y="90"/>
                  </a:lnTo>
                  <a:lnTo>
                    <a:pt x="0" y="82"/>
                  </a:lnTo>
                  <a:lnTo>
                    <a:pt x="0" y="82"/>
                  </a:lnTo>
                  <a:lnTo>
                    <a:pt x="0" y="74"/>
                  </a:lnTo>
                  <a:lnTo>
                    <a:pt x="2" y="69"/>
                  </a:lnTo>
                  <a:lnTo>
                    <a:pt x="6" y="63"/>
                  </a:lnTo>
                  <a:lnTo>
                    <a:pt x="10" y="55"/>
                  </a:lnTo>
                  <a:lnTo>
                    <a:pt x="14" y="50"/>
                  </a:lnTo>
                  <a:lnTo>
                    <a:pt x="19" y="44"/>
                  </a:lnTo>
                  <a:lnTo>
                    <a:pt x="25" y="38"/>
                  </a:lnTo>
                  <a:lnTo>
                    <a:pt x="33" y="32"/>
                  </a:lnTo>
                  <a:lnTo>
                    <a:pt x="38" y="27"/>
                  </a:lnTo>
                  <a:lnTo>
                    <a:pt x="46" y="21"/>
                  </a:lnTo>
                  <a:lnTo>
                    <a:pt x="54" y="17"/>
                  </a:lnTo>
                  <a:lnTo>
                    <a:pt x="61" y="13"/>
                  </a:lnTo>
                  <a:lnTo>
                    <a:pt x="67" y="8"/>
                  </a:lnTo>
                  <a:lnTo>
                    <a:pt x="75" y="6"/>
                  </a:lnTo>
                  <a:lnTo>
                    <a:pt x="80" y="2"/>
                  </a:lnTo>
                  <a:lnTo>
                    <a:pt x="86" y="0"/>
                  </a:lnTo>
                  <a:lnTo>
                    <a:pt x="86" y="0"/>
                  </a:lnTo>
                  <a:lnTo>
                    <a:pt x="94" y="0"/>
                  </a:lnTo>
                  <a:lnTo>
                    <a:pt x="101" y="4"/>
                  </a:lnTo>
                  <a:lnTo>
                    <a:pt x="107" y="9"/>
                  </a:lnTo>
                  <a:lnTo>
                    <a:pt x="115" y="13"/>
                  </a:lnTo>
                  <a:lnTo>
                    <a:pt x="118" y="21"/>
                  </a:lnTo>
                  <a:lnTo>
                    <a:pt x="124" y="27"/>
                  </a:lnTo>
                  <a:lnTo>
                    <a:pt x="126" y="34"/>
                  </a:lnTo>
                  <a:lnTo>
                    <a:pt x="128" y="42"/>
                  </a:lnTo>
                  <a:lnTo>
                    <a:pt x="128" y="42"/>
                  </a:lnTo>
                  <a:lnTo>
                    <a:pt x="126" y="48"/>
                  </a:lnTo>
                  <a:lnTo>
                    <a:pt x="120" y="53"/>
                  </a:lnTo>
                  <a:lnTo>
                    <a:pt x="113" y="59"/>
                  </a:lnTo>
                  <a:lnTo>
                    <a:pt x="103" y="67"/>
                  </a:lnTo>
                  <a:lnTo>
                    <a:pt x="94" y="74"/>
                  </a:lnTo>
                  <a:lnTo>
                    <a:pt x="84" y="82"/>
                  </a:lnTo>
                  <a:lnTo>
                    <a:pt x="77" y="88"/>
                  </a:lnTo>
                  <a:lnTo>
                    <a:pt x="71" y="92"/>
                  </a:lnTo>
                  <a:lnTo>
                    <a:pt x="71" y="92"/>
                  </a:lnTo>
                  <a:lnTo>
                    <a:pt x="77" y="92"/>
                  </a:lnTo>
                  <a:lnTo>
                    <a:pt x="84" y="93"/>
                  </a:lnTo>
                  <a:lnTo>
                    <a:pt x="90" y="93"/>
                  </a:lnTo>
                  <a:lnTo>
                    <a:pt x="97" y="95"/>
                  </a:lnTo>
                  <a:lnTo>
                    <a:pt x="103" y="95"/>
                  </a:lnTo>
                  <a:lnTo>
                    <a:pt x="109" y="97"/>
                  </a:lnTo>
                  <a:lnTo>
                    <a:pt x="115" y="97"/>
                  </a:lnTo>
                  <a:lnTo>
                    <a:pt x="118" y="97"/>
                  </a:lnTo>
                  <a:lnTo>
                    <a:pt x="118" y="97"/>
                  </a:lnTo>
                  <a:lnTo>
                    <a:pt x="117" y="103"/>
                  </a:lnTo>
                  <a:lnTo>
                    <a:pt x="117" y="107"/>
                  </a:lnTo>
                  <a:lnTo>
                    <a:pt x="115" y="111"/>
                  </a:lnTo>
                  <a:lnTo>
                    <a:pt x="113" y="113"/>
                  </a:lnTo>
                  <a:lnTo>
                    <a:pt x="111" y="116"/>
                  </a:lnTo>
                  <a:lnTo>
                    <a:pt x="107" y="118"/>
                  </a:lnTo>
                  <a:lnTo>
                    <a:pt x="105" y="120"/>
                  </a:lnTo>
                  <a:lnTo>
                    <a:pt x="101" y="122"/>
                  </a:lnTo>
                  <a:lnTo>
                    <a:pt x="103" y="122"/>
                  </a:lnTo>
                  <a:lnTo>
                    <a:pt x="103" y="130"/>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278" name="Freeform 6">
              <a:extLst>
                <a:ext uri="{FF2B5EF4-FFF2-40B4-BE49-F238E27FC236}">
                  <a16:creationId xmlns:a16="http://schemas.microsoft.com/office/drawing/2014/main" id="{E6ED8869-BAC6-429E-A6B5-4D52AC51FF4B}"/>
                </a:ext>
              </a:extLst>
            </p:cNvPr>
            <p:cNvSpPr>
              <a:spLocks/>
            </p:cNvSpPr>
            <p:nvPr/>
          </p:nvSpPr>
          <p:spPr bwMode="auto">
            <a:xfrm>
              <a:off x="3525022" y="5253632"/>
              <a:ext cx="255310" cy="399111"/>
            </a:xfrm>
            <a:custGeom>
              <a:avLst/>
              <a:gdLst>
                <a:gd name="T0" fmla="*/ 54 w 750"/>
                <a:gd name="T1" fmla="*/ 723 h 1160"/>
                <a:gd name="T2" fmla="*/ 29 w 750"/>
                <a:gd name="T3" fmla="*/ 763 h 1160"/>
                <a:gd name="T4" fmla="*/ 0 w 750"/>
                <a:gd name="T5" fmla="*/ 788 h 1160"/>
                <a:gd name="T6" fmla="*/ 60 w 750"/>
                <a:gd name="T7" fmla="*/ 1147 h 1160"/>
                <a:gd name="T8" fmla="*/ 81 w 750"/>
                <a:gd name="T9" fmla="*/ 1122 h 1160"/>
                <a:gd name="T10" fmla="*/ 104 w 750"/>
                <a:gd name="T11" fmla="*/ 1080 h 1160"/>
                <a:gd name="T12" fmla="*/ 138 w 750"/>
                <a:gd name="T13" fmla="*/ 1048 h 1160"/>
                <a:gd name="T14" fmla="*/ 168 w 750"/>
                <a:gd name="T15" fmla="*/ 1013 h 1160"/>
                <a:gd name="T16" fmla="*/ 218 w 750"/>
                <a:gd name="T17" fmla="*/ 962 h 1160"/>
                <a:gd name="T18" fmla="*/ 271 w 750"/>
                <a:gd name="T19" fmla="*/ 914 h 1160"/>
                <a:gd name="T20" fmla="*/ 329 w 750"/>
                <a:gd name="T21" fmla="*/ 866 h 1160"/>
                <a:gd name="T22" fmla="*/ 384 w 750"/>
                <a:gd name="T23" fmla="*/ 819 h 1160"/>
                <a:gd name="T24" fmla="*/ 434 w 750"/>
                <a:gd name="T25" fmla="*/ 767 h 1160"/>
                <a:gd name="T26" fmla="*/ 472 w 750"/>
                <a:gd name="T27" fmla="*/ 727 h 1160"/>
                <a:gd name="T28" fmla="*/ 508 w 750"/>
                <a:gd name="T29" fmla="*/ 685 h 1160"/>
                <a:gd name="T30" fmla="*/ 550 w 750"/>
                <a:gd name="T31" fmla="*/ 622 h 1160"/>
                <a:gd name="T32" fmla="*/ 590 w 750"/>
                <a:gd name="T33" fmla="*/ 555 h 1160"/>
                <a:gd name="T34" fmla="*/ 607 w 750"/>
                <a:gd name="T35" fmla="*/ 508 h 1160"/>
                <a:gd name="T36" fmla="*/ 619 w 750"/>
                <a:gd name="T37" fmla="*/ 468 h 1160"/>
                <a:gd name="T38" fmla="*/ 632 w 750"/>
                <a:gd name="T39" fmla="*/ 429 h 1160"/>
                <a:gd name="T40" fmla="*/ 651 w 750"/>
                <a:gd name="T41" fmla="*/ 389 h 1160"/>
                <a:gd name="T42" fmla="*/ 680 w 750"/>
                <a:gd name="T43" fmla="*/ 334 h 1160"/>
                <a:gd name="T44" fmla="*/ 704 w 750"/>
                <a:gd name="T45" fmla="*/ 283 h 1160"/>
                <a:gd name="T46" fmla="*/ 718 w 750"/>
                <a:gd name="T47" fmla="*/ 250 h 1160"/>
                <a:gd name="T48" fmla="*/ 729 w 750"/>
                <a:gd name="T49" fmla="*/ 218 h 1160"/>
                <a:gd name="T50" fmla="*/ 731 w 750"/>
                <a:gd name="T51" fmla="*/ 174 h 1160"/>
                <a:gd name="T52" fmla="*/ 737 w 750"/>
                <a:gd name="T53" fmla="*/ 138 h 1160"/>
                <a:gd name="T54" fmla="*/ 750 w 750"/>
                <a:gd name="T55" fmla="*/ 122 h 1160"/>
                <a:gd name="T56" fmla="*/ 744 w 750"/>
                <a:gd name="T57" fmla="*/ 88 h 1160"/>
                <a:gd name="T58" fmla="*/ 741 w 750"/>
                <a:gd name="T59" fmla="*/ 54 h 1160"/>
                <a:gd name="T60" fmla="*/ 743 w 750"/>
                <a:gd name="T61" fmla="*/ 31 h 1160"/>
                <a:gd name="T62" fmla="*/ 750 w 750"/>
                <a:gd name="T63" fmla="*/ 0 h 1160"/>
                <a:gd name="T64" fmla="*/ 737 w 750"/>
                <a:gd name="T65" fmla="*/ 0 h 1160"/>
                <a:gd name="T66" fmla="*/ 710 w 750"/>
                <a:gd name="T67" fmla="*/ 4 h 1160"/>
                <a:gd name="T68" fmla="*/ 687 w 750"/>
                <a:gd name="T69" fmla="*/ 25 h 1160"/>
                <a:gd name="T70" fmla="*/ 664 w 750"/>
                <a:gd name="T71" fmla="*/ 46 h 1160"/>
                <a:gd name="T72" fmla="*/ 611 w 750"/>
                <a:gd name="T73" fmla="*/ 59 h 1160"/>
                <a:gd name="T74" fmla="*/ 540 w 750"/>
                <a:gd name="T75" fmla="*/ 67 h 1160"/>
                <a:gd name="T76" fmla="*/ 464 w 750"/>
                <a:gd name="T77" fmla="*/ 84 h 1160"/>
                <a:gd name="T78" fmla="*/ 441 w 750"/>
                <a:gd name="T79" fmla="*/ 98 h 1160"/>
                <a:gd name="T80" fmla="*/ 414 w 750"/>
                <a:gd name="T81" fmla="*/ 118 h 1160"/>
                <a:gd name="T82" fmla="*/ 386 w 750"/>
                <a:gd name="T83" fmla="*/ 128 h 1160"/>
                <a:gd name="T84" fmla="*/ 355 w 750"/>
                <a:gd name="T85" fmla="*/ 120 h 1160"/>
                <a:gd name="T86" fmla="*/ 325 w 750"/>
                <a:gd name="T87" fmla="*/ 122 h 1160"/>
                <a:gd name="T88" fmla="*/ 294 w 750"/>
                <a:gd name="T89" fmla="*/ 145 h 1160"/>
                <a:gd name="T90" fmla="*/ 254 w 750"/>
                <a:gd name="T91" fmla="*/ 162 h 1160"/>
                <a:gd name="T92" fmla="*/ 212 w 750"/>
                <a:gd name="T93" fmla="*/ 153 h 1160"/>
                <a:gd name="T94" fmla="*/ 176 w 750"/>
                <a:gd name="T95" fmla="*/ 118 h 1160"/>
                <a:gd name="T96" fmla="*/ 145 w 750"/>
                <a:gd name="T97" fmla="*/ 82 h 1160"/>
                <a:gd name="T98" fmla="*/ 138 w 750"/>
                <a:gd name="T99" fmla="*/ 101 h 1160"/>
                <a:gd name="T100" fmla="*/ 119 w 750"/>
                <a:gd name="T101" fmla="*/ 117 h 1160"/>
                <a:gd name="T102" fmla="*/ 98 w 750"/>
                <a:gd name="T103" fmla="*/ 155 h 1160"/>
                <a:gd name="T104" fmla="*/ 117 w 750"/>
                <a:gd name="T105" fmla="*/ 174 h 1160"/>
                <a:gd name="T106" fmla="*/ 136 w 750"/>
                <a:gd name="T107" fmla="*/ 199 h 1160"/>
                <a:gd name="T108" fmla="*/ 165 w 750"/>
                <a:gd name="T109" fmla="*/ 241 h 1160"/>
                <a:gd name="T110" fmla="*/ 201 w 750"/>
                <a:gd name="T111" fmla="*/ 273 h 1160"/>
                <a:gd name="T112" fmla="*/ 304 w 750"/>
                <a:gd name="T113" fmla="*/ 611 h 1160"/>
                <a:gd name="T114" fmla="*/ 184 w 750"/>
                <a:gd name="T115" fmla="*/ 635 h 1160"/>
                <a:gd name="T116" fmla="*/ 130 w 750"/>
                <a:gd name="T117" fmla="*/ 670 h 1160"/>
                <a:gd name="T118" fmla="*/ 69 w 750"/>
                <a:gd name="T119" fmla="*/ 693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50" h="1160">
                  <a:moveTo>
                    <a:pt x="60" y="695"/>
                  </a:moveTo>
                  <a:lnTo>
                    <a:pt x="60" y="695"/>
                  </a:lnTo>
                  <a:lnTo>
                    <a:pt x="60" y="702"/>
                  </a:lnTo>
                  <a:lnTo>
                    <a:pt x="58" y="708"/>
                  </a:lnTo>
                  <a:lnTo>
                    <a:pt x="58" y="716"/>
                  </a:lnTo>
                  <a:lnTo>
                    <a:pt x="54" y="723"/>
                  </a:lnTo>
                  <a:lnTo>
                    <a:pt x="52" y="729"/>
                  </a:lnTo>
                  <a:lnTo>
                    <a:pt x="48" y="737"/>
                  </a:lnTo>
                  <a:lnTo>
                    <a:pt x="44" y="744"/>
                  </a:lnTo>
                  <a:lnTo>
                    <a:pt x="39" y="750"/>
                  </a:lnTo>
                  <a:lnTo>
                    <a:pt x="35" y="758"/>
                  </a:lnTo>
                  <a:lnTo>
                    <a:pt x="29" y="763"/>
                  </a:lnTo>
                  <a:lnTo>
                    <a:pt x="25" y="769"/>
                  </a:lnTo>
                  <a:lnTo>
                    <a:pt x="20" y="773"/>
                  </a:lnTo>
                  <a:lnTo>
                    <a:pt x="16" y="779"/>
                  </a:lnTo>
                  <a:lnTo>
                    <a:pt x="10" y="782"/>
                  </a:lnTo>
                  <a:lnTo>
                    <a:pt x="6" y="786"/>
                  </a:lnTo>
                  <a:lnTo>
                    <a:pt x="0" y="788"/>
                  </a:lnTo>
                  <a:lnTo>
                    <a:pt x="0" y="1090"/>
                  </a:lnTo>
                  <a:lnTo>
                    <a:pt x="50" y="1160"/>
                  </a:lnTo>
                  <a:lnTo>
                    <a:pt x="50" y="1160"/>
                  </a:lnTo>
                  <a:lnTo>
                    <a:pt x="54" y="1156"/>
                  </a:lnTo>
                  <a:lnTo>
                    <a:pt x="58" y="1151"/>
                  </a:lnTo>
                  <a:lnTo>
                    <a:pt x="60" y="1147"/>
                  </a:lnTo>
                  <a:lnTo>
                    <a:pt x="63" y="1143"/>
                  </a:lnTo>
                  <a:lnTo>
                    <a:pt x="67" y="1137"/>
                  </a:lnTo>
                  <a:lnTo>
                    <a:pt x="73" y="1133"/>
                  </a:lnTo>
                  <a:lnTo>
                    <a:pt x="77" y="1128"/>
                  </a:lnTo>
                  <a:lnTo>
                    <a:pt x="81" y="1122"/>
                  </a:lnTo>
                  <a:lnTo>
                    <a:pt x="81" y="1122"/>
                  </a:lnTo>
                  <a:lnTo>
                    <a:pt x="83" y="1114"/>
                  </a:lnTo>
                  <a:lnTo>
                    <a:pt x="86" y="1107"/>
                  </a:lnTo>
                  <a:lnTo>
                    <a:pt x="90" y="1099"/>
                  </a:lnTo>
                  <a:lnTo>
                    <a:pt x="94" y="1091"/>
                  </a:lnTo>
                  <a:lnTo>
                    <a:pt x="100" y="1086"/>
                  </a:lnTo>
                  <a:lnTo>
                    <a:pt x="104" y="1080"/>
                  </a:lnTo>
                  <a:lnTo>
                    <a:pt x="109" y="1074"/>
                  </a:lnTo>
                  <a:lnTo>
                    <a:pt x="115" y="1069"/>
                  </a:lnTo>
                  <a:lnTo>
                    <a:pt x="119" y="1063"/>
                  </a:lnTo>
                  <a:lnTo>
                    <a:pt x="126" y="1059"/>
                  </a:lnTo>
                  <a:lnTo>
                    <a:pt x="132" y="1053"/>
                  </a:lnTo>
                  <a:lnTo>
                    <a:pt x="138" y="1048"/>
                  </a:lnTo>
                  <a:lnTo>
                    <a:pt x="144" y="1042"/>
                  </a:lnTo>
                  <a:lnTo>
                    <a:pt x="149" y="1036"/>
                  </a:lnTo>
                  <a:lnTo>
                    <a:pt x="155" y="1030"/>
                  </a:lnTo>
                  <a:lnTo>
                    <a:pt x="161" y="1023"/>
                  </a:lnTo>
                  <a:lnTo>
                    <a:pt x="161" y="1023"/>
                  </a:lnTo>
                  <a:lnTo>
                    <a:pt x="168" y="1013"/>
                  </a:lnTo>
                  <a:lnTo>
                    <a:pt x="176" y="1004"/>
                  </a:lnTo>
                  <a:lnTo>
                    <a:pt x="184" y="996"/>
                  </a:lnTo>
                  <a:lnTo>
                    <a:pt x="191" y="987"/>
                  </a:lnTo>
                  <a:lnTo>
                    <a:pt x="201" y="979"/>
                  </a:lnTo>
                  <a:lnTo>
                    <a:pt x="208" y="969"/>
                  </a:lnTo>
                  <a:lnTo>
                    <a:pt x="218" y="962"/>
                  </a:lnTo>
                  <a:lnTo>
                    <a:pt x="226" y="954"/>
                  </a:lnTo>
                  <a:lnTo>
                    <a:pt x="235" y="945"/>
                  </a:lnTo>
                  <a:lnTo>
                    <a:pt x="245" y="937"/>
                  </a:lnTo>
                  <a:lnTo>
                    <a:pt x="254" y="929"/>
                  </a:lnTo>
                  <a:lnTo>
                    <a:pt x="262" y="922"/>
                  </a:lnTo>
                  <a:lnTo>
                    <a:pt x="271" y="914"/>
                  </a:lnTo>
                  <a:lnTo>
                    <a:pt x="281" y="906"/>
                  </a:lnTo>
                  <a:lnTo>
                    <a:pt x="290" y="899"/>
                  </a:lnTo>
                  <a:lnTo>
                    <a:pt x="300" y="891"/>
                  </a:lnTo>
                  <a:lnTo>
                    <a:pt x="310" y="883"/>
                  </a:lnTo>
                  <a:lnTo>
                    <a:pt x="319" y="876"/>
                  </a:lnTo>
                  <a:lnTo>
                    <a:pt x="329" y="866"/>
                  </a:lnTo>
                  <a:lnTo>
                    <a:pt x="338" y="859"/>
                  </a:lnTo>
                  <a:lnTo>
                    <a:pt x="346" y="851"/>
                  </a:lnTo>
                  <a:lnTo>
                    <a:pt x="355" y="843"/>
                  </a:lnTo>
                  <a:lnTo>
                    <a:pt x="365" y="836"/>
                  </a:lnTo>
                  <a:lnTo>
                    <a:pt x="374" y="826"/>
                  </a:lnTo>
                  <a:lnTo>
                    <a:pt x="384" y="819"/>
                  </a:lnTo>
                  <a:lnTo>
                    <a:pt x="392" y="811"/>
                  </a:lnTo>
                  <a:lnTo>
                    <a:pt x="401" y="801"/>
                  </a:lnTo>
                  <a:lnTo>
                    <a:pt x="409" y="794"/>
                  </a:lnTo>
                  <a:lnTo>
                    <a:pt x="416" y="784"/>
                  </a:lnTo>
                  <a:lnTo>
                    <a:pt x="426" y="775"/>
                  </a:lnTo>
                  <a:lnTo>
                    <a:pt x="434" y="767"/>
                  </a:lnTo>
                  <a:lnTo>
                    <a:pt x="441" y="758"/>
                  </a:lnTo>
                  <a:lnTo>
                    <a:pt x="441" y="758"/>
                  </a:lnTo>
                  <a:lnTo>
                    <a:pt x="449" y="748"/>
                  </a:lnTo>
                  <a:lnTo>
                    <a:pt x="456" y="740"/>
                  </a:lnTo>
                  <a:lnTo>
                    <a:pt x="464" y="735"/>
                  </a:lnTo>
                  <a:lnTo>
                    <a:pt x="472" y="727"/>
                  </a:lnTo>
                  <a:lnTo>
                    <a:pt x="481" y="719"/>
                  </a:lnTo>
                  <a:lnTo>
                    <a:pt x="489" y="712"/>
                  </a:lnTo>
                  <a:lnTo>
                    <a:pt x="496" y="704"/>
                  </a:lnTo>
                  <a:lnTo>
                    <a:pt x="502" y="695"/>
                  </a:lnTo>
                  <a:lnTo>
                    <a:pt x="502" y="695"/>
                  </a:lnTo>
                  <a:lnTo>
                    <a:pt x="508" y="685"/>
                  </a:lnTo>
                  <a:lnTo>
                    <a:pt x="514" y="676"/>
                  </a:lnTo>
                  <a:lnTo>
                    <a:pt x="521" y="664"/>
                  </a:lnTo>
                  <a:lnTo>
                    <a:pt x="529" y="655"/>
                  </a:lnTo>
                  <a:lnTo>
                    <a:pt x="535" y="643"/>
                  </a:lnTo>
                  <a:lnTo>
                    <a:pt x="542" y="634"/>
                  </a:lnTo>
                  <a:lnTo>
                    <a:pt x="550" y="622"/>
                  </a:lnTo>
                  <a:lnTo>
                    <a:pt x="557" y="611"/>
                  </a:lnTo>
                  <a:lnTo>
                    <a:pt x="565" y="599"/>
                  </a:lnTo>
                  <a:lnTo>
                    <a:pt x="571" y="588"/>
                  </a:lnTo>
                  <a:lnTo>
                    <a:pt x="578" y="576"/>
                  </a:lnTo>
                  <a:lnTo>
                    <a:pt x="584" y="567"/>
                  </a:lnTo>
                  <a:lnTo>
                    <a:pt x="590" y="555"/>
                  </a:lnTo>
                  <a:lnTo>
                    <a:pt x="596" y="544"/>
                  </a:lnTo>
                  <a:lnTo>
                    <a:pt x="599" y="534"/>
                  </a:lnTo>
                  <a:lnTo>
                    <a:pt x="603" y="523"/>
                  </a:lnTo>
                  <a:lnTo>
                    <a:pt x="603" y="523"/>
                  </a:lnTo>
                  <a:lnTo>
                    <a:pt x="605" y="515"/>
                  </a:lnTo>
                  <a:lnTo>
                    <a:pt x="607" y="508"/>
                  </a:lnTo>
                  <a:lnTo>
                    <a:pt x="611" y="500"/>
                  </a:lnTo>
                  <a:lnTo>
                    <a:pt x="613" y="492"/>
                  </a:lnTo>
                  <a:lnTo>
                    <a:pt x="613" y="487"/>
                  </a:lnTo>
                  <a:lnTo>
                    <a:pt x="615" y="481"/>
                  </a:lnTo>
                  <a:lnTo>
                    <a:pt x="617" y="473"/>
                  </a:lnTo>
                  <a:lnTo>
                    <a:pt x="619" y="468"/>
                  </a:lnTo>
                  <a:lnTo>
                    <a:pt x="620" y="462"/>
                  </a:lnTo>
                  <a:lnTo>
                    <a:pt x="622" y="456"/>
                  </a:lnTo>
                  <a:lnTo>
                    <a:pt x="624" y="449"/>
                  </a:lnTo>
                  <a:lnTo>
                    <a:pt x="626" y="443"/>
                  </a:lnTo>
                  <a:lnTo>
                    <a:pt x="630" y="435"/>
                  </a:lnTo>
                  <a:lnTo>
                    <a:pt x="632" y="429"/>
                  </a:lnTo>
                  <a:lnTo>
                    <a:pt x="636" y="422"/>
                  </a:lnTo>
                  <a:lnTo>
                    <a:pt x="640" y="414"/>
                  </a:lnTo>
                  <a:lnTo>
                    <a:pt x="640" y="414"/>
                  </a:lnTo>
                  <a:lnTo>
                    <a:pt x="643" y="407"/>
                  </a:lnTo>
                  <a:lnTo>
                    <a:pt x="647" y="399"/>
                  </a:lnTo>
                  <a:lnTo>
                    <a:pt x="651" y="389"/>
                  </a:lnTo>
                  <a:lnTo>
                    <a:pt x="655" y="382"/>
                  </a:lnTo>
                  <a:lnTo>
                    <a:pt x="661" y="372"/>
                  </a:lnTo>
                  <a:lnTo>
                    <a:pt x="664" y="363"/>
                  </a:lnTo>
                  <a:lnTo>
                    <a:pt x="670" y="353"/>
                  </a:lnTo>
                  <a:lnTo>
                    <a:pt x="674" y="344"/>
                  </a:lnTo>
                  <a:lnTo>
                    <a:pt x="680" y="334"/>
                  </a:lnTo>
                  <a:lnTo>
                    <a:pt x="683" y="325"/>
                  </a:lnTo>
                  <a:lnTo>
                    <a:pt x="687" y="315"/>
                  </a:lnTo>
                  <a:lnTo>
                    <a:pt x="693" y="305"/>
                  </a:lnTo>
                  <a:lnTo>
                    <a:pt x="697" y="298"/>
                  </a:lnTo>
                  <a:lnTo>
                    <a:pt x="701" y="290"/>
                  </a:lnTo>
                  <a:lnTo>
                    <a:pt x="704" y="283"/>
                  </a:lnTo>
                  <a:lnTo>
                    <a:pt x="706" y="275"/>
                  </a:lnTo>
                  <a:lnTo>
                    <a:pt x="706" y="275"/>
                  </a:lnTo>
                  <a:lnTo>
                    <a:pt x="708" y="269"/>
                  </a:lnTo>
                  <a:lnTo>
                    <a:pt x="712" y="262"/>
                  </a:lnTo>
                  <a:lnTo>
                    <a:pt x="714" y="256"/>
                  </a:lnTo>
                  <a:lnTo>
                    <a:pt x="718" y="250"/>
                  </a:lnTo>
                  <a:lnTo>
                    <a:pt x="720" y="244"/>
                  </a:lnTo>
                  <a:lnTo>
                    <a:pt x="723" y="239"/>
                  </a:lnTo>
                  <a:lnTo>
                    <a:pt x="725" y="231"/>
                  </a:lnTo>
                  <a:lnTo>
                    <a:pt x="727" y="225"/>
                  </a:lnTo>
                  <a:lnTo>
                    <a:pt x="727" y="225"/>
                  </a:lnTo>
                  <a:lnTo>
                    <a:pt x="729" y="218"/>
                  </a:lnTo>
                  <a:lnTo>
                    <a:pt x="731" y="210"/>
                  </a:lnTo>
                  <a:lnTo>
                    <a:pt x="731" y="202"/>
                  </a:lnTo>
                  <a:lnTo>
                    <a:pt x="731" y="195"/>
                  </a:lnTo>
                  <a:lnTo>
                    <a:pt x="731" y="187"/>
                  </a:lnTo>
                  <a:lnTo>
                    <a:pt x="731" y="180"/>
                  </a:lnTo>
                  <a:lnTo>
                    <a:pt x="731" y="174"/>
                  </a:lnTo>
                  <a:lnTo>
                    <a:pt x="731" y="166"/>
                  </a:lnTo>
                  <a:lnTo>
                    <a:pt x="731" y="160"/>
                  </a:lnTo>
                  <a:lnTo>
                    <a:pt x="731" y="155"/>
                  </a:lnTo>
                  <a:lnTo>
                    <a:pt x="733" y="149"/>
                  </a:lnTo>
                  <a:lnTo>
                    <a:pt x="735" y="143"/>
                  </a:lnTo>
                  <a:lnTo>
                    <a:pt x="737" y="138"/>
                  </a:lnTo>
                  <a:lnTo>
                    <a:pt x="741" y="134"/>
                  </a:lnTo>
                  <a:lnTo>
                    <a:pt x="744" y="128"/>
                  </a:lnTo>
                  <a:lnTo>
                    <a:pt x="750" y="124"/>
                  </a:lnTo>
                  <a:lnTo>
                    <a:pt x="750" y="124"/>
                  </a:lnTo>
                  <a:lnTo>
                    <a:pt x="750" y="124"/>
                  </a:lnTo>
                  <a:lnTo>
                    <a:pt x="750" y="122"/>
                  </a:lnTo>
                  <a:lnTo>
                    <a:pt x="750" y="118"/>
                  </a:lnTo>
                  <a:lnTo>
                    <a:pt x="750" y="113"/>
                  </a:lnTo>
                  <a:lnTo>
                    <a:pt x="748" y="109"/>
                  </a:lnTo>
                  <a:lnTo>
                    <a:pt x="746" y="101"/>
                  </a:lnTo>
                  <a:lnTo>
                    <a:pt x="746" y="96"/>
                  </a:lnTo>
                  <a:lnTo>
                    <a:pt x="744" y="88"/>
                  </a:lnTo>
                  <a:lnTo>
                    <a:pt x="744" y="82"/>
                  </a:lnTo>
                  <a:lnTo>
                    <a:pt x="743" y="75"/>
                  </a:lnTo>
                  <a:lnTo>
                    <a:pt x="743" y="69"/>
                  </a:lnTo>
                  <a:lnTo>
                    <a:pt x="741" y="63"/>
                  </a:lnTo>
                  <a:lnTo>
                    <a:pt x="741" y="57"/>
                  </a:lnTo>
                  <a:lnTo>
                    <a:pt x="741" y="54"/>
                  </a:lnTo>
                  <a:lnTo>
                    <a:pt x="739" y="50"/>
                  </a:lnTo>
                  <a:lnTo>
                    <a:pt x="739" y="48"/>
                  </a:lnTo>
                  <a:lnTo>
                    <a:pt x="739" y="48"/>
                  </a:lnTo>
                  <a:lnTo>
                    <a:pt x="741" y="42"/>
                  </a:lnTo>
                  <a:lnTo>
                    <a:pt x="741" y="35"/>
                  </a:lnTo>
                  <a:lnTo>
                    <a:pt x="743" y="31"/>
                  </a:lnTo>
                  <a:lnTo>
                    <a:pt x="744" y="25"/>
                  </a:lnTo>
                  <a:lnTo>
                    <a:pt x="746" y="21"/>
                  </a:lnTo>
                  <a:lnTo>
                    <a:pt x="748" y="15"/>
                  </a:lnTo>
                  <a:lnTo>
                    <a:pt x="750" y="10"/>
                  </a:lnTo>
                  <a:lnTo>
                    <a:pt x="750" y="0"/>
                  </a:lnTo>
                  <a:lnTo>
                    <a:pt x="750" y="0"/>
                  </a:lnTo>
                  <a:lnTo>
                    <a:pt x="748" y="2"/>
                  </a:lnTo>
                  <a:lnTo>
                    <a:pt x="746" y="2"/>
                  </a:lnTo>
                  <a:lnTo>
                    <a:pt x="744" y="2"/>
                  </a:lnTo>
                  <a:lnTo>
                    <a:pt x="743" y="2"/>
                  </a:lnTo>
                  <a:lnTo>
                    <a:pt x="741" y="2"/>
                  </a:lnTo>
                  <a:lnTo>
                    <a:pt x="737" y="0"/>
                  </a:lnTo>
                  <a:lnTo>
                    <a:pt x="733" y="0"/>
                  </a:lnTo>
                  <a:lnTo>
                    <a:pt x="727" y="0"/>
                  </a:lnTo>
                  <a:lnTo>
                    <a:pt x="727" y="0"/>
                  </a:lnTo>
                  <a:lnTo>
                    <a:pt x="722" y="0"/>
                  </a:lnTo>
                  <a:lnTo>
                    <a:pt x="716" y="2"/>
                  </a:lnTo>
                  <a:lnTo>
                    <a:pt x="710" y="4"/>
                  </a:lnTo>
                  <a:lnTo>
                    <a:pt x="706" y="8"/>
                  </a:lnTo>
                  <a:lnTo>
                    <a:pt x="702" y="10"/>
                  </a:lnTo>
                  <a:lnTo>
                    <a:pt x="699" y="14"/>
                  </a:lnTo>
                  <a:lnTo>
                    <a:pt x="695" y="17"/>
                  </a:lnTo>
                  <a:lnTo>
                    <a:pt x="691" y="21"/>
                  </a:lnTo>
                  <a:lnTo>
                    <a:pt x="687" y="25"/>
                  </a:lnTo>
                  <a:lnTo>
                    <a:pt x="683" y="29"/>
                  </a:lnTo>
                  <a:lnTo>
                    <a:pt x="681" y="33"/>
                  </a:lnTo>
                  <a:lnTo>
                    <a:pt x="678" y="36"/>
                  </a:lnTo>
                  <a:lnTo>
                    <a:pt x="674" y="40"/>
                  </a:lnTo>
                  <a:lnTo>
                    <a:pt x="668" y="44"/>
                  </a:lnTo>
                  <a:lnTo>
                    <a:pt x="664" y="46"/>
                  </a:lnTo>
                  <a:lnTo>
                    <a:pt x="659" y="48"/>
                  </a:lnTo>
                  <a:lnTo>
                    <a:pt x="659" y="48"/>
                  </a:lnTo>
                  <a:lnTo>
                    <a:pt x="647" y="52"/>
                  </a:lnTo>
                  <a:lnTo>
                    <a:pt x="634" y="56"/>
                  </a:lnTo>
                  <a:lnTo>
                    <a:pt x="622" y="57"/>
                  </a:lnTo>
                  <a:lnTo>
                    <a:pt x="611" y="59"/>
                  </a:lnTo>
                  <a:lnTo>
                    <a:pt x="599" y="61"/>
                  </a:lnTo>
                  <a:lnTo>
                    <a:pt x="588" y="63"/>
                  </a:lnTo>
                  <a:lnTo>
                    <a:pt x="577" y="63"/>
                  </a:lnTo>
                  <a:lnTo>
                    <a:pt x="563" y="65"/>
                  </a:lnTo>
                  <a:lnTo>
                    <a:pt x="552" y="67"/>
                  </a:lnTo>
                  <a:lnTo>
                    <a:pt x="540" y="67"/>
                  </a:lnTo>
                  <a:lnTo>
                    <a:pt x="529" y="69"/>
                  </a:lnTo>
                  <a:lnTo>
                    <a:pt x="516" y="71"/>
                  </a:lnTo>
                  <a:lnTo>
                    <a:pt x="504" y="73"/>
                  </a:lnTo>
                  <a:lnTo>
                    <a:pt x="491" y="77"/>
                  </a:lnTo>
                  <a:lnTo>
                    <a:pt x="477" y="78"/>
                  </a:lnTo>
                  <a:lnTo>
                    <a:pt x="464" y="84"/>
                  </a:lnTo>
                  <a:lnTo>
                    <a:pt x="464" y="84"/>
                  </a:lnTo>
                  <a:lnTo>
                    <a:pt x="458" y="86"/>
                  </a:lnTo>
                  <a:lnTo>
                    <a:pt x="454" y="88"/>
                  </a:lnTo>
                  <a:lnTo>
                    <a:pt x="449" y="92"/>
                  </a:lnTo>
                  <a:lnTo>
                    <a:pt x="445" y="94"/>
                  </a:lnTo>
                  <a:lnTo>
                    <a:pt x="441" y="98"/>
                  </a:lnTo>
                  <a:lnTo>
                    <a:pt x="437" y="101"/>
                  </a:lnTo>
                  <a:lnTo>
                    <a:pt x="434" y="105"/>
                  </a:lnTo>
                  <a:lnTo>
                    <a:pt x="428" y="109"/>
                  </a:lnTo>
                  <a:lnTo>
                    <a:pt x="424" y="113"/>
                  </a:lnTo>
                  <a:lnTo>
                    <a:pt x="420" y="117"/>
                  </a:lnTo>
                  <a:lnTo>
                    <a:pt x="414" y="118"/>
                  </a:lnTo>
                  <a:lnTo>
                    <a:pt x="411" y="122"/>
                  </a:lnTo>
                  <a:lnTo>
                    <a:pt x="405" y="124"/>
                  </a:lnTo>
                  <a:lnTo>
                    <a:pt x="399" y="126"/>
                  </a:lnTo>
                  <a:lnTo>
                    <a:pt x="392" y="126"/>
                  </a:lnTo>
                  <a:lnTo>
                    <a:pt x="386" y="128"/>
                  </a:lnTo>
                  <a:lnTo>
                    <a:pt x="386" y="128"/>
                  </a:lnTo>
                  <a:lnTo>
                    <a:pt x="380" y="126"/>
                  </a:lnTo>
                  <a:lnTo>
                    <a:pt x="374" y="126"/>
                  </a:lnTo>
                  <a:lnTo>
                    <a:pt x="371" y="124"/>
                  </a:lnTo>
                  <a:lnTo>
                    <a:pt x="365" y="122"/>
                  </a:lnTo>
                  <a:lnTo>
                    <a:pt x="361" y="122"/>
                  </a:lnTo>
                  <a:lnTo>
                    <a:pt x="355" y="120"/>
                  </a:lnTo>
                  <a:lnTo>
                    <a:pt x="351" y="118"/>
                  </a:lnTo>
                  <a:lnTo>
                    <a:pt x="346" y="118"/>
                  </a:lnTo>
                  <a:lnTo>
                    <a:pt x="346" y="118"/>
                  </a:lnTo>
                  <a:lnTo>
                    <a:pt x="338" y="118"/>
                  </a:lnTo>
                  <a:lnTo>
                    <a:pt x="332" y="120"/>
                  </a:lnTo>
                  <a:lnTo>
                    <a:pt x="325" y="122"/>
                  </a:lnTo>
                  <a:lnTo>
                    <a:pt x="319" y="126"/>
                  </a:lnTo>
                  <a:lnTo>
                    <a:pt x="315" y="130"/>
                  </a:lnTo>
                  <a:lnTo>
                    <a:pt x="310" y="134"/>
                  </a:lnTo>
                  <a:lnTo>
                    <a:pt x="304" y="138"/>
                  </a:lnTo>
                  <a:lnTo>
                    <a:pt x="300" y="141"/>
                  </a:lnTo>
                  <a:lnTo>
                    <a:pt x="294" y="145"/>
                  </a:lnTo>
                  <a:lnTo>
                    <a:pt x="289" y="149"/>
                  </a:lnTo>
                  <a:lnTo>
                    <a:pt x="283" y="153"/>
                  </a:lnTo>
                  <a:lnTo>
                    <a:pt x="277" y="157"/>
                  </a:lnTo>
                  <a:lnTo>
                    <a:pt x="269" y="159"/>
                  </a:lnTo>
                  <a:lnTo>
                    <a:pt x="262" y="160"/>
                  </a:lnTo>
                  <a:lnTo>
                    <a:pt x="254" y="162"/>
                  </a:lnTo>
                  <a:lnTo>
                    <a:pt x="245" y="162"/>
                  </a:lnTo>
                  <a:lnTo>
                    <a:pt x="245" y="162"/>
                  </a:lnTo>
                  <a:lnTo>
                    <a:pt x="237" y="162"/>
                  </a:lnTo>
                  <a:lnTo>
                    <a:pt x="227" y="160"/>
                  </a:lnTo>
                  <a:lnTo>
                    <a:pt x="220" y="157"/>
                  </a:lnTo>
                  <a:lnTo>
                    <a:pt x="212" y="153"/>
                  </a:lnTo>
                  <a:lnTo>
                    <a:pt x="207" y="149"/>
                  </a:lnTo>
                  <a:lnTo>
                    <a:pt x="199" y="143"/>
                  </a:lnTo>
                  <a:lnTo>
                    <a:pt x="193" y="138"/>
                  </a:lnTo>
                  <a:lnTo>
                    <a:pt x="187" y="132"/>
                  </a:lnTo>
                  <a:lnTo>
                    <a:pt x="180" y="126"/>
                  </a:lnTo>
                  <a:lnTo>
                    <a:pt x="176" y="118"/>
                  </a:lnTo>
                  <a:lnTo>
                    <a:pt x="168" y="111"/>
                  </a:lnTo>
                  <a:lnTo>
                    <a:pt x="165" y="105"/>
                  </a:lnTo>
                  <a:lnTo>
                    <a:pt x="159" y="99"/>
                  </a:lnTo>
                  <a:lnTo>
                    <a:pt x="155" y="94"/>
                  </a:lnTo>
                  <a:lnTo>
                    <a:pt x="149" y="88"/>
                  </a:lnTo>
                  <a:lnTo>
                    <a:pt x="145" y="82"/>
                  </a:lnTo>
                  <a:lnTo>
                    <a:pt x="145" y="82"/>
                  </a:lnTo>
                  <a:lnTo>
                    <a:pt x="144" y="88"/>
                  </a:lnTo>
                  <a:lnTo>
                    <a:pt x="144" y="92"/>
                  </a:lnTo>
                  <a:lnTo>
                    <a:pt x="142" y="96"/>
                  </a:lnTo>
                  <a:lnTo>
                    <a:pt x="140" y="98"/>
                  </a:lnTo>
                  <a:lnTo>
                    <a:pt x="138" y="101"/>
                  </a:lnTo>
                  <a:lnTo>
                    <a:pt x="134" y="103"/>
                  </a:lnTo>
                  <a:lnTo>
                    <a:pt x="132" y="105"/>
                  </a:lnTo>
                  <a:lnTo>
                    <a:pt x="128" y="107"/>
                  </a:lnTo>
                  <a:lnTo>
                    <a:pt x="128" y="107"/>
                  </a:lnTo>
                  <a:lnTo>
                    <a:pt x="123" y="111"/>
                  </a:lnTo>
                  <a:lnTo>
                    <a:pt x="119" y="117"/>
                  </a:lnTo>
                  <a:lnTo>
                    <a:pt x="113" y="122"/>
                  </a:lnTo>
                  <a:lnTo>
                    <a:pt x="109" y="130"/>
                  </a:lnTo>
                  <a:lnTo>
                    <a:pt x="105" y="138"/>
                  </a:lnTo>
                  <a:lnTo>
                    <a:pt x="102" y="143"/>
                  </a:lnTo>
                  <a:lnTo>
                    <a:pt x="98" y="149"/>
                  </a:lnTo>
                  <a:lnTo>
                    <a:pt x="98" y="155"/>
                  </a:lnTo>
                  <a:lnTo>
                    <a:pt x="98" y="155"/>
                  </a:lnTo>
                  <a:lnTo>
                    <a:pt x="100" y="157"/>
                  </a:lnTo>
                  <a:lnTo>
                    <a:pt x="102" y="159"/>
                  </a:lnTo>
                  <a:lnTo>
                    <a:pt x="105" y="162"/>
                  </a:lnTo>
                  <a:lnTo>
                    <a:pt x="111" y="168"/>
                  </a:lnTo>
                  <a:lnTo>
                    <a:pt x="117" y="174"/>
                  </a:lnTo>
                  <a:lnTo>
                    <a:pt x="121" y="178"/>
                  </a:lnTo>
                  <a:lnTo>
                    <a:pt x="123" y="181"/>
                  </a:lnTo>
                  <a:lnTo>
                    <a:pt x="124" y="183"/>
                  </a:lnTo>
                  <a:lnTo>
                    <a:pt x="124" y="183"/>
                  </a:lnTo>
                  <a:lnTo>
                    <a:pt x="130" y="191"/>
                  </a:lnTo>
                  <a:lnTo>
                    <a:pt x="136" y="199"/>
                  </a:lnTo>
                  <a:lnTo>
                    <a:pt x="140" y="206"/>
                  </a:lnTo>
                  <a:lnTo>
                    <a:pt x="145" y="214"/>
                  </a:lnTo>
                  <a:lnTo>
                    <a:pt x="149" y="222"/>
                  </a:lnTo>
                  <a:lnTo>
                    <a:pt x="155" y="227"/>
                  </a:lnTo>
                  <a:lnTo>
                    <a:pt x="159" y="235"/>
                  </a:lnTo>
                  <a:lnTo>
                    <a:pt x="165" y="241"/>
                  </a:lnTo>
                  <a:lnTo>
                    <a:pt x="168" y="246"/>
                  </a:lnTo>
                  <a:lnTo>
                    <a:pt x="174" y="254"/>
                  </a:lnTo>
                  <a:lnTo>
                    <a:pt x="180" y="260"/>
                  </a:lnTo>
                  <a:lnTo>
                    <a:pt x="187" y="263"/>
                  </a:lnTo>
                  <a:lnTo>
                    <a:pt x="193" y="269"/>
                  </a:lnTo>
                  <a:lnTo>
                    <a:pt x="201" y="273"/>
                  </a:lnTo>
                  <a:lnTo>
                    <a:pt x="208" y="277"/>
                  </a:lnTo>
                  <a:lnTo>
                    <a:pt x="216" y="281"/>
                  </a:lnTo>
                  <a:lnTo>
                    <a:pt x="435" y="349"/>
                  </a:lnTo>
                  <a:lnTo>
                    <a:pt x="521" y="349"/>
                  </a:lnTo>
                  <a:lnTo>
                    <a:pt x="521" y="346"/>
                  </a:lnTo>
                  <a:lnTo>
                    <a:pt x="304" y="611"/>
                  </a:lnTo>
                  <a:lnTo>
                    <a:pt x="210" y="611"/>
                  </a:lnTo>
                  <a:lnTo>
                    <a:pt x="210" y="611"/>
                  </a:lnTo>
                  <a:lnTo>
                    <a:pt x="205" y="618"/>
                  </a:lnTo>
                  <a:lnTo>
                    <a:pt x="197" y="624"/>
                  </a:lnTo>
                  <a:lnTo>
                    <a:pt x="191" y="630"/>
                  </a:lnTo>
                  <a:lnTo>
                    <a:pt x="184" y="635"/>
                  </a:lnTo>
                  <a:lnTo>
                    <a:pt x="176" y="643"/>
                  </a:lnTo>
                  <a:lnTo>
                    <a:pt x="166" y="649"/>
                  </a:lnTo>
                  <a:lnTo>
                    <a:pt x="159" y="655"/>
                  </a:lnTo>
                  <a:lnTo>
                    <a:pt x="149" y="660"/>
                  </a:lnTo>
                  <a:lnTo>
                    <a:pt x="140" y="664"/>
                  </a:lnTo>
                  <a:lnTo>
                    <a:pt x="130" y="670"/>
                  </a:lnTo>
                  <a:lnTo>
                    <a:pt x="121" y="676"/>
                  </a:lnTo>
                  <a:lnTo>
                    <a:pt x="111" y="679"/>
                  </a:lnTo>
                  <a:lnTo>
                    <a:pt x="102" y="683"/>
                  </a:lnTo>
                  <a:lnTo>
                    <a:pt x="90" y="687"/>
                  </a:lnTo>
                  <a:lnTo>
                    <a:pt x="81" y="691"/>
                  </a:lnTo>
                  <a:lnTo>
                    <a:pt x="69" y="693"/>
                  </a:lnTo>
                  <a:lnTo>
                    <a:pt x="60" y="695"/>
                  </a:lnTo>
                </a:path>
              </a:pathLst>
            </a:custGeom>
            <a:solidFill>
              <a:srgbClr val="006998"/>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279" name="Freeform 7">
              <a:extLst>
                <a:ext uri="{FF2B5EF4-FFF2-40B4-BE49-F238E27FC236}">
                  <a16:creationId xmlns:a16="http://schemas.microsoft.com/office/drawing/2014/main" id="{5552FA07-DAAC-4382-BE41-3ACB227C3265}"/>
                </a:ext>
              </a:extLst>
            </p:cNvPr>
            <p:cNvSpPr>
              <a:spLocks/>
            </p:cNvSpPr>
            <p:nvPr/>
          </p:nvSpPr>
          <p:spPr bwMode="auto">
            <a:xfrm>
              <a:off x="3338196" y="5473550"/>
              <a:ext cx="206651" cy="265657"/>
            </a:xfrm>
            <a:custGeom>
              <a:avLst/>
              <a:gdLst>
                <a:gd name="T0" fmla="*/ 4 w 609"/>
                <a:gd name="T1" fmla="*/ 471 h 771"/>
                <a:gd name="T2" fmla="*/ 10 w 609"/>
                <a:gd name="T3" fmla="*/ 447 h 771"/>
                <a:gd name="T4" fmla="*/ 21 w 609"/>
                <a:gd name="T5" fmla="*/ 431 h 771"/>
                <a:gd name="T6" fmla="*/ 42 w 609"/>
                <a:gd name="T7" fmla="*/ 428 h 771"/>
                <a:gd name="T8" fmla="*/ 63 w 609"/>
                <a:gd name="T9" fmla="*/ 416 h 771"/>
                <a:gd name="T10" fmla="*/ 46 w 609"/>
                <a:gd name="T11" fmla="*/ 410 h 771"/>
                <a:gd name="T12" fmla="*/ 13 w 609"/>
                <a:gd name="T13" fmla="*/ 410 h 771"/>
                <a:gd name="T14" fmla="*/ 2 w 609"/>
                <a:gd name="T15" fmla="*/ 401 h 771"/>
                <a:gd name="T16" fmla="*/ 4 w 609"/>
                <a:gd name="T17" fmla="*/ 387 h 771"/>
                <a:gd name="T18" fmla="*/ 10 w 609"/>
                <a:gd name="T19" fmla="*/ 368 h 771"/>
                <a:gd name="T20" fmla="*/ 33 w 609"/>
                <a:gd name="T21" fmla="*/ 334 h 771"/>
                <a:gd name="T22" fmla="*/ 57 w 609"/>
                <a:gd name="T23" fmla="*/ 304 h 771"/>
                <a:gd name="T24" fmla="*/ 78 w 609"/>
                <a:gd name="T25" fmla="*/ 269 h 771"/>
                <a:gd name="T26" fmla="*/ 84 w 609"/>
                <a:gd name="T27" fmla="*/ 237 h 771"/>
                <a:gd name="T28" fmla="*/ 75 w 609"/>
                <a:gd name="T29" fmla="*/ 181 h 771"/>
                <a:gd name="T30" fmla="*/ 54 w 609"/>
                <a:gd name="T31" fmla="*/ 132 h 771"/>
                <a:gd name="T32" fmla="*/ 27 w 609"/>
                <a:gd name="T33" fmla="*/ 88 h 771"/>
                <a:gd name="T34" fmla="*/ 4 w 609"/>
                <a:gd name="T35" fmla="*/ 44 h 771"/>
                <a:gd name="T36" fmla="*/ 15 w 609"/>
                <a:gd name="T37" fmla="*/ 33 h 771"/>
                <a:gd name="T38" fmla="*/ 25 w 609"/>
                <a:gd name="T39" fmla="*/ 19 h 771"/>
                <a:gd name="T40" fmla="*/ 139 w 609"/>
                <a:gd name="T41" fmla="*/ 0 h 771"/>
                <a:gd name="T42" fmla="*/ 141 w 609"/>
                <a:gd name="T43" fmla="*/ 8 h 771"/>
                <a:gd name="T44" fmla="*/ 145 w 609"/>
                <a:gd name="T45" fmla="*/ 17 h 771"/>
                <a:gd name="T46" fmla="*/ 170 w 609"/>
                <a:gd name="T47" fmla="*/ 27 h 771"/>
                <a:gd name="T48" fmla="*/ 212 w 609"/>
                <a:gd name="T49" fmla="*/ 42 h 771"/>
                <a:gd name="T50" fmla="*/ 250 w 609"/>
                <a:gd name="T51" fmla="*/ 56 h 771"/>
                <a:gd name="T52" fmla="*/ 288 w 609"/>
                <a:gd name="T53" fmla="*/ 77 h 771"/>
                <a:gd name="T54" fmla="*/ 366 w 609"/>
                <a:gd name="T55" fmla="*/ 92 h 771"/>
                <a:gd name="T56" fmla="*/ 391 w 609"/>
                <a:gd name="T57" fmla="*/ 101 h 771"/>
                <a:gd name="T58" fmla="*/ 422 w 609"/>
                <a:gd name="T59" fmla="*/ 107 h 771"/>
                <a:gd name="T60" fmla="*/ 441 w 609"/>
                <a:gd name="T61" fmla="*/ 99 h 771"/>
                <a:gd name="T62" fmla="*/ 464 w 609"/>
                <a:gd name="T63" fmla="*/ 78 h 771"/>
                <a:gd name="T64" fmla="*/ 487 w 609"/>
                <a:gd name="T65" fmla="*/ 52 h 771"/>
                <a:gd name="T66" fmla="*/ 513 w 609"/>
                <a:gd name="T67" fmla="*/ 36 h 771"/>
                <a:gd name="T68" fmla="*/ 536 w 609"/>
                <a:gd name="T69" fmla="*/ 40 h 771"/>
                <a:gd name="T70" fmla="*/ 553 w 609"/>
                <a:gd name="T71" fmla="*/ 56 h 771"/>
                <a:gd name="T72" fmla="*/ 572 w 609"/>
                <a:gd name="T73" fmla="*/ 59 h 771"/>
                <a:gd name="T74" fmla="*/ 593 w 609"/>
                <a:gd name="T75" fmla="*/ 57 h 771"/>
                <a:gd name="T76" fmla="*/ 609 w 609"/>
                <a:gd name="T77" fmla="*/ 54 h 771"/>
                <a:gd name="T78" fmla="*/ 603 w 609"/>
                <a:gd name="T79" fmla="*/ 82 h 771"/>
                <a:gd name="T80" fmla="*/ 588 w 609"/>
                <a:gd name="T81" fmla="*/ 109 h 771"/>
                <a:gd name="T82" fmla="*/ 569 w 609"/>
                <a:gd name="T83" fmla="*/ 132 h 771"/>
                <a:gd name="T84" fmla="*/ 549 w 609"/>
                <a:gd name="T85" fmla="*/ 147 h 771"/>
                <a:gd name="T86" fmla="*/ 597 w 609"/>
                <a:gd name="T87" fmla="*/ 523 h 771"/>
                <a:gd name="T88" fmla="*/ 586 w 609"/>
                <a:gd name="T89" fmla="*/ 540 h 771"/>
                <a:gd name="T90" fmla="*/ 567 w 609"/>
                <a:gd name="T91" fmla="*/ 561 h 771"/>
                <a:gd name="T92" fmla="*/ 548 w 609"/>
                <a:gd name="T93" fmla="*/ 580 h 771"/>
                <a:gd name="T94" fmla="*/ 538 w 609"/>
                <a:gd name="T95" fmla="*/ 588 h 771"/>
                <a:gd name="T96" fmla="*/ 509 w 609"/>
                <a:gd name="T97" fmla="*/ 605 h 771"/>
                <a:gd name="T98" fmla="*/ 490 w 609"/>
                <a:gd name="T99" fmla="*/ 637 h 771"/>
                <a:gd name="T100" fmla="*/ 485 w 609"/>
                <a:gd name="T101" fmla="*/ 664 h 771"/>
                <a:gd name="T102" fmla="*/ 466 w 609"/>
                <a:gd name="T103" fmla="*/ 702 h 771"/>
                <a:gd name="T104" fmla="*/ 441 w 609"/>
                <a:gd name="T105" fmla="*/ 739 h 771"/>
                <a:gd name="T106" fmla="*/ 416 w 609"/>
                <a:gd name="T107" fmla="*/ 767 h 771"/>
                <a:gd name="T108" fmla="*/ 288 w 609"/>
                <a:gd name="T109" fmla="*/ 672 h 771"/>
                <a:gd name="T110" fmla="*/ 292 w 609"/>
                <a:gd name="T111" fmla="*/ 655 h 771"/>
                <a:gd name="T112" fmla="*/ 6 w 609"/>
                <a:gd name="T113" fmla="*/ 479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9" h="771">
                  <a:moveTo>
                    <a:pt x="6" y="479"/>
                  </a:moveTo>
                  <a:lnTo>
                    <a:pt x="0" y="475"/>
                  </a:lnTo>
                  <a:lnTo>
                    <a:pt x="0" y="475"/>
                  </a:lnTo>
                  <a:lnTo>
                    <a:pt x="4" y="471"/>
                  </a:lnTo>
                  <a:lnTo>
                    <a:pt x="6" y="468"/>
                  </a:lnTo>
                  <a:lnTo>
                    <a:pt x="8" y="460"/>
                  </a:lnTo>
                  <a:lnTo>
                    <a:pt x="8" y="454"/>
                  </a:lnTo>
                  <a:lnTo>
                    <a:pt x="10" y="447"/>
                  </a:lnTo>
                  <a:lnTo>
                    <a:pt x="12" y="441"/>
                  </a:lnTo>
                  <a:lnTo>
                    <a:pt x="15" y="435"/>
                  </a:lnTo>
                  <a:lnTo>
                    <a:pt x="21" y="431"/>
                  </a:lnTo>
                  <a:lnTo>
                    <a:pt x="21" y="431"/>
                  </a:lnTo>
                  <a:lnTo>
                    <a:pt x="27" y="429"/>
                  </a:lnTo>
                  <a:lnTo>
                    <a:pt x="33" y="428"/>
                  </a:lnTo>
                  <a:lnTo>
                    <a:pt x="38" y="428"/>
                  </a:lnTo>
                  <a:lnTo>
                    <a:pt x="42" y="428"/>
                  </a:lnTo>
                  <a:lnTo>
                    <a:pt x="48" y="426"/>
                  </a:lnTo>
                  <a:lnTo>
                    <a:pt x="54" y="426"/>
                  </a:lnTo>
                  <a:lnTo>
                    <a:pt x="57" y="422"/>
                  </a:lnTo>
                  <a:lnTo>
                    <a:pt x="63" y="416"/>
                  </a:lnTo>
                  <a:lnTo>
                    <a:pt x="63" y="416"/>
                  </a:lnTo>
                  <a:lnTo>
                    <a:pt x="57" y="412"/>
                  </a:lnTo>
                  <a:lnTo>
                    <a:pt x="52" y="410"/>
                  </a:lnTo>
                  <a:lnTo>
                    <a:pt x="46" y="410"/>
                  </a:lnTo>
                  <a:lnTo>
                    <a:pt x="38" y="412"/>
                  </a:lnTo>
                  <a:lnTo>
                    <a:pt x="31" y="412"/>
                  </a:lnTo>
                  <a:lnTo>
                    <a:pt x="23" y="412"/>
                  </a:lnTo>
                  <a:lnTo>
                    <a:pt x="13" y="410"/>
                  </a:lnTo>
                  <a:lnTo>
                    <a:pt x="2" y="408"/>
                  </a:lnTo>
                  <a:lnTo>
                    <a:pt x="2" y="408"/>
                  </a:lnTo>
                  <a:lnTo>
                    <a:pt x="2" y="405"/>
                  </a:lnTo>
                  <a:lnTo>
                    <a:pt x="2" y="401"/>
                  </a:lnTo>
                  <a:lnTo>
                    <a:pt x="4" y="397"/>
                  </a:lnTo>
                  <a:lnTo>
                    <a:pt x="4" y="393"/>
                  </a:lnTo>
                  <a:lnTo>
                    <a:pt x="4" y="391"/>
                  </a:lnTo>
                  <a:lnTo>
                    <a:pt x="4" y="387"/>
                  </a:lnTo>
                  <a:lnTo>
                    <a:pt x="6" y="382"/>
                  </a:lnTo>
                  <a:lnTo>
                    <a:pt x="6" y="378"/>
                  </a:lnTo>
                  <a:lnTo>
                    <a:pt x="6" y="378"/>
                  </a:lnTo>
                  <a:lnTo>
                    <a:pt x="10" y="368"/>
                  </a:lnTo>
                  <a:lnTo>
                    <a:pt x="15" y="359"/>
                  </a:lnTo>
                  <a:lnTo>
                    <a:pt x="21" y="349"/>
                  </a:lnTo>
                  <a:lnTo>
                    <a:pt x="27" y="342"/>
                  </a:lnTo>
                  <a:lnTo>
                    <a:pt x="33" y="334"/>
                  </a:lnTo>
                  <a:lnTo>
                    <a:pt x="38" y="326"/>
                  </a:lnTo>
                  <a:lnTo>
                    <a:pt x="46" y="319"/>
                  </a:lnTo>
                  <a:lnTo>
                    <a:pt x="52" y="311"/>
                  </a:lnTo>
                  <a:lnTo>
                    <a:pt x="57" y="304"/>
                  </a:lnTo>
                  <a:lnTo>
                    <a:pt x="63" y="296"/>
                  </a:lnTo>
                  <a:lnTo>
                    <a:pt x="69" y="286"/>
                  </a:lnTo>
                  <a:lnTo>
                    <a:pt x="75" y="279"/>
                  </a:lnTo>
                  <a:lnTo>
                    <a:pt x="78" y="269"/>
                  </a:lnTo>
                  <a:lnTo>
                    <a:pt x="80" y="260"/>
                  </a:lnTo>
                  <a:lnTo>
                    <a:pt x="82" y="248"/>
                  </a:lnTo>
                  <a:lnTo>
                    <a:pt x="84" y="237"/>
                  </a:lnTo>
                  <a:lnTo>
                    <a:pt x="84" y="237"/>
                  </a:lnTo>
                  <a:lnTo>
                    <a:pt x="82" y="222"/>
                  </a:lnTo>
                  <a:lnTo>
                    <a:pt x="80" y="208"/>
                  </a:lnTo>
                  <a:lnTo>
                    <a:pt x="78" y="195"/>
                  </a:lnTo>
                  <a:lnTo>
                    <a:pt x="75" y="181"/>
                  </a:lnTo>
                  <a:lnTo>
                    <a:pt x="71" y="170"/>
                  </a:lnTo>
                  <a:lnTo>
                    <a:pt x="65" y="157"/>
                  </a:lnTo>
                  <a:lnTo>
                    <a:pt x="59" y="145"/>
                  </a:lnTo>
                  <a:lnTo>
                    <a:pt x="54" y="132"/>
                  </a:lnTo>
                  <a:lnTo>
                    <a:pt x="46" y="120"/>
                  </a:lnTo>
                  <a:lnTo>
                    <a:pt x="40" y="109"/>
                  </a:lnTo>
                  <a:lnTo>
                    <a:pt x="33" y="98"/>
                  </a:lnTo>
                  <a:lnTo>
                    <a:pt x="27" y="88"/>
                  </a:lnTo>
                  <a:lnTo>
                    <a:pt x="19" y="77"/>
                  </a:lnTo>
                  <a:lnTo>
                    <a:pt x="13" y="65"/>
                  </a:lnTo>
                  <a:lnTo>
                    <a:pt x="10" y="56"/>
                  </a:lnTo>
                  <a:lnTo>
                    <a:pt x="4" y="44"/>
                  </a:lnTo>
                  <a:lnTo>
                    <a:pt x="4" y="44"/>
                  </a:lnTo>
                  <a:lnTo>
                    <a:pt x="8" y="40"/>
                  </a:lnTo>
                  <a:lnTo>
                    <a:pt x="12" y="36"/>
                  </a:lnTo>
                  <a:lnTo>
                    <a:pt x="15" y="33"/>
                  </a:lnTo>
                  <a:lnTo>
                    <a:pt x="17" y="29"/>
                  </a:lnTo>
                  <a:lnTo>
                    <a:pt x="21" y="27"/>
                  </a:lnTo>
                  <a:lnTo>
                    <a:pt x="23" y="23"/>
                  </a:lnTo>
                  <a:lnTo>
                    <a:pt x="25" y="19"/>
                  </a:lnTo>
                  <a:lnTo>
                    <a:pt x="27" y="17"/>
                  </a:lnTo>
                  <a:lnTo>
                    <a:pt x="145" y="17"/>
                  </a:lnTo>
                  <a:lnTo>
                    <a:pt x="139" y="0"/>
                  </a:lnTo>
                  <a:lnTo>
                    <a:pt x="139" y="0"/>
                  </a:lnTo>
                  <a:lnTo>
                    <a:pt x="139" y="0"/>
                  </a:lnTo>
                  <a:lnTo>
                    <a:pt x="139" y="2"/>
                  </a:lnTo>
                  <a:lnTo>
                    <a:pt x="139" y="4"/>
                  </a:lnTo>
                  <a:lnTo>
                    <a:pt x="141" y="8"/>
                  </a:lnTo>
                  <a:lnTo>
                    <a:pt x="141" y="10"/>
                  </a:lnTo>
                  <a:lnTo>
                    <a:pt x="143" y="12"/>
                  </a:lnTo>
                  <a:lnTo>
                    <a:pt x="143" y="14"/>
                  </a:lnTo>
                  <a:lnTo>
                    <a:pt x="145" y="17"/>
                  </a:lnTo>
                  <a:lnTo>
                    <a:pt x="145" y="17"/>
                  </a:lnTo>
                  <a:lnTo>
                    <a:pt x="145" y="17"/>
                  </a:lnTo>
                  <a:lnTo>
                    <a:pt x="158" y="23"/>
                  </a:lnTo>
                  <a:lnTo>
                    <a:pt x="170" y="27"/>
                  </a:lnTo>
                  <a:lnTo>
                    <a:pt x="181" y="31"/>
                  </a:lnTo>
                  <a:lnTo>
                    <a:pt x="193" y="35"/>
                  </a:lnTo>
                  <a:lnTo>
                    <a:pt x="202" y="38"/>
                  </a:lnTo>
                  <a:lnTo>
                    <a:pt x="212" y="42"/>
                  </a:lnTo>
                  <a:lnTo>
                    <a:pt x="221" y="44"/>
                  </a:lnTo>
                  <a:lnTo>
                    <a:pt x="231" y="48"/>
                  </a:lnTo>
                  <a:lnTo>
                    <a:pt x="240" y="52"/>
                  </a:lnTo>
                  <a:lnTo>
                    <a:pt x="250" y="56"/>
                  </a:lnTo>
                  <a:lnTo>
                    <a:pt x="260" y="59"/>
                  </a:lnTo>
                  <a:lnTo>
                    <a:pt x="269" y="65"/>
                  </a:lnTo>
                  <a:lnTo>
                    <a:pt x="279" y="71"/>
                  </a:lnTo>
                  <a:lnTo>
                    <a:pt x="288" y="77"/>
                  </a:lnTo>
                  <a:lnTo>
                    <a:pt x="298" y="84"/>
                  </a:lnTo>
                  <a:lnTo>
                    <a:pt x="307" y="92"/>
                  </a:lnTo>
                  <a:lnTo>
                    <a:pt x="366" y="92"/>
                  </a:lnTo>
                  <a:lnTo>
                    <a:pt x="366" y="92"/>
                  </a:lnTo>
                  <a:lnTo>
                    <a:pt x="372" y="96"/>
                  </a:lnTo>
                  <a:lnTo>
                    <a:pt x="378" y="98"/>
                  </a:lnTo>
                  <a:lnTo>
                    <a:pt x="384" y="99"/>
                  </a:lnTo>
                  <a:lnTo>
                    <a:pt x="391" y="101"/>
                  </a:lnTo>
                  <a:lnTo>
                    <a:pt x="399" y="103"/>
                  </a:lnTo>
                  <a:lnTo>
                    <a:pt x="408" y="105"/>
                  </a:lnTo>
                  <a:lnTo>
                    <a:pt x="414" y="105"/>
                  </a:lnTo>
                  <a:lnTo>
                    <a:pt x="422" y="107"/>
                  </a:lnTo>
                  <a:lnTo>
                    <a:pt x="422" y="107"/>
                  </a:lnTo>
                  <a:lnTo>
                    <a:pt x="429" y="105"/>
                  </a:lnTo>
                  <a:lnTo>
                    <a:pt x="435" y="103"/>
                  </a:lnTo>
                  <a:lnTo>
                    <a:pt x="441" y="99"/>
                  </a:lnTo>
                  <a:lnTo>
                    <a:pt x="448" y="96"/>
                  </a:lnTo>
                  <a:lnTo>
                    <a:pt x="452" y="90"/>
                  </a:lnTo>
                  <a:lnTo>
                    <a:pt x="458" y="84"/>
                  </a:lnTo>
                  <a:lnTo>
                    <a:pt x="464" y="78"/>
                  </a:lnTo>
                  <a:lnTo>
                    <a:pt x="469" y="71"/>
                  </a:lnTo>
                  <a:lnTo>
                    <a:pt x="475" y="65"/>
                  </a:lnTo>
                  <a:lnTo>
                    <a:pt x="481" y="57"/>
                  </a:lnTo>
                  <a:lnTo>
                    <a:pt x="487" y="52"/>
                  </a:lnTo>
                  <a:lnTo>
                    <a:pt x="492" y="48"/>
                  </a:lnTo>
                  <a:lnTo>
                    <a:pt x="500" y="42"/>
                  </a:lnTo>
                  <a:lnTo>
                    <a:pt x="508" y="38"/>
                  </a:lnTo>
                  <a:lnTo>
                    <a:pt x="513" y="36"/>
                  </a:lnTo>
                  <a:lnTo>
                    <a:pt x="523" y="36"/>
                  </a:lnTo>
                  <a:lnTo>
                    <a:pt x="523" y="36"/>
                  </a:lnTo>
                  <a:lnTo>
                    <a:pt x="530" y="36"/>
                  </a:lnTo>
                  <a:lnTo>
                    <a:pt x="536" y="40"/>
                  </a:lnTo>
                  <a:lnTo>
                    <a:pt x="540" y="44"/>
                  </a:lnTo>
                  <a:lnTo>
                    <a:pt x="544" y="48"/>
                  </a:lnTo>
                  <a:lnTo>
                    <a:pt x="548" y="52"/>
                  </a:lnTo>
                  <a:lnTo>
                    <a:pt x="553" y="56"/>
                  </a:lnTo>
                  <a:lnTo>
                    <a:pt x="559" y="57"/>
                  </a:lnTo>
                  <a:lnTo>
                    <a:pt x="569" y="59"/>
                  </a:lnTo>
                  <a:lnTo>
                    <a:pt x="569" y="59"/>
                  </a:lnTo>
                  <a:lnTo>
                    <a:pt x="572" y="59"/>
                  </a:lnTo>
                  <a:lnTo>
                    <a:pt x="578" y="59"/>
                  </a:lnTo>
                  <a:lnTo>
                    <a:pt x="584" y="57"/>
                  </a:lnTo>
                  <a:lnTo>
                    <a:pt x="590" y="57"/>
                  </a:lnTo>
                  <a:lnTo>
                    <a:pt x="593" y="57"/>
                  </a:lnTo>
                  <a:lnTo>
                    <a:pt x="599" y="57"/>
                  </a:lnTo>
                  <a:lnTo>
                    <a:pt x="605" y="56"/>
                  </a:lnTo>
                  <a:lnTo>
                    <a:pt x="609" y="54"/>
                  </a:lnTo>
                  <a:lnTo>
                    <a:pt x="609" y="54"/>
                  </a:lnTo>
                  <a:lnTo>
                    <a:pt x="609" y="61"/>
                  </a:lnTo>
                  <a:lnTo>
                    <a:pt x="607" y="67"/>
                  </a:lnTo>
                  <a:lnTo>
                    <a:pt x="607" y="75"/>
                  </a:lnTo>
                  <a:lnTo>
                    <a:pt x="603" y="82"/>
                  </a:lnTo>
                  <a:lnTo>
                    <a:pt x="601" y="88"/>
                  </a:lnTo>
                  <a:lnTo>
                    <a:pt x="597" y="96"/>
                  </a:lnTo>
                  <a:lnTo>
                    <a:pt x="593" y="103"/>
                  </a:lnTo>
                  <a:lnTo>
                    <a:pt x="588" y="109"/>
                  </a:lnTo>
                  <a:lnTo>
                    <a:pt x="584" y="117"/>
                  </a:lnTo>
                  <a:lnTo>
                    <a:pt x="578" y="122"/>
                  </a:lnTo>
                  <a:lnTo>
                    <a:pt x="574" y="128"/>
                  </a:lnTo>
                  <a:lnTo>
                    <a:pt x="569" y="132"/>
                  </a:lnTo>
                  <a:lnTo>
                    <a:pt x="565" y="138"/>
                  </a:lnTo>
                  <a:lnTo>
                    <a:pt x="559" y="141"/>
                  </a:lnTo>
                  <a:lnTo>
                    <a:pt x="555" y="145"/>
                  </a:lnTo>
                  <a:lnTo>
                    <a:pt x="549" y="147"/>
                  </a:lnTo>
                  <a:lnTo>
                    <a:pt x="549" y="449"/>
                  </a:lnTo>
                  <a:lnTo>
                    <a:pt x="599" y="519"/>
                  </a:lnTo>
                  <a:lnTo>
                    <a:pt x="599" y="519"/>
                  </a:lnTo>
                  <a:lnTo>
                    <a:pt x="597" y="523"/>
                  </a:lnTo>
                  <a:lnTo>
                    <a:pt x="595" y="527"/>
                  </a:lnTo>
                  <a:lnTo>
                    <a:pt x="593" y="531"/>
                  </a:lnTo>
                  <a:lnTo>
                    <a:pt x="590" y="534"/>
                  </a:lnTo>
                  <a:lnTo>
                    <a:pt x="586" y="540"/>
                  </a:lnTo>
                  <a:lnTo>
                    <a:pt x="582" y="546"/>
                  </a:lnTo>
                  <a:lnTo>
                    <a:pt x="576" y="550"/>
                  </a:lnTo>
                  <a:lnTo>
                    <a:pt x="572" y="555"/>
                  </a:lnTo>
                  <a:lnTo>
                    <a:pt x="567" y="561"/>
                  </a:lnTo>
                  <a:lnTo>
                    <a:pt x="563" y="565"/>
                  </a:lnTo>
                  <a:lnTo>
                    <a:pt x="557" y="571"/>
                  </a:lnTo>
                  <a:lnTo>
                    <a:pt x="553" y="574"/>
                  </a:lnTo>
                  <a:lnTo>
                    <a:pt x="548" y="580"/>
                  </a:lnTo>
                  <a:lnTo>
                    <a:pt x="544" y="584"/>
                  </a:lnTo>
                  <a:lnTo>
                    <a:pt x="542" y="586"/>
                  </a:lnTo>
                  <a:lnTo>
                    <a:pt x="538" y="588"/>
                  </a:lnTo>
                  <a:lnTo>
                    <a:pt x="538" y="588"/>
                  </a:lnTo>
                  <a:lnTo>
                    <a:pt x="532" y="594"/>
                  </a:lnTo>
                  <a:lnTo>
                    <a:pt x="525" y="597"/>
                  </a:lnTo>
                  <a:lnTo>
                    <a:pt x="517" y="601"/>
                  </a:lnTo>
                  <a:lnTo>
                    <a:pt x="509" y="605"/>
                  </a:lnTo>
                  <a:lnTo>
                    <a:pt x="504" y="613"/>
                  </a:lnTo>
                  <a:lnTo>
                    <a:pt x="498" y="618"/>
                  </a:lnTo>
                  <a:lnTo>
                    <a:pt x="494" y="628"/>
                  </a:lnTo>
                  <a:lnTo>
                    <a:pt x="490" y="637"/>
                  </a:lnTo>
                  <a:lnTo>
                    <a:pt x="490" y="637"/>
                  </a:lnTo>
                  <a:lnTo>
                    <a:pt x="488" y="647"/>
                  </a:lnTo>
                  <a:lnTo>
                    <a:pt x="487" y="655"/>
                  </a:lnTo>
                  <a:lnTo>
                    <a:pt x="485" y="664"/>
                  </a:lnTo>
                  <a:lnTo>
                    <a:pt x="481" y="674"/>
                  </a:lnTo>
                  <a:lnTo>
                    <a:pt x="475" y="683"/>
                  </a:lnTo>
                  <a:lnTo>
                    <a:pt x="471" y="693"/>
                  </a:lnTo>
                  <a:lnTo>
                    <a:pt x="466" y="702"/>
                  </a:lnTo>
                  <a:lnTo>
                    <a:pt x="460" y="712"/>
                  </a:lnTo>
                  <a:lnTo>
                    <a:pt x="454" y="721"/>
                  </a:lnTo>
                  <a:lnTo>
                    <a:pt x="448" y="729"/>
                  </a:lnTo>
                  <a:lnTo>
                    <a:pt x="441" y="739"/>
                  </a:lnTo>
                  <a:lnTo>
                    <a:pt x="435" y="746"/>
                  </a:lnTo>
                  <a:lnTo>
                    <a:pt x="429" y="754"/>
                  </a:lnTo>
                  <a:lnTo>
                    <a:pt x="422" y="759"/>
                  </a:lnTo>
                  <a:lnTo>
                    <a:pt x="416" y="767"/>
                  </a:lnTo>
                  <a:lnTo>
                    <a:pt x="410" y="771"/>
                  </a:lnTo>
                  <a:lnTo>
                    <a:pt x="286" y="677"/>
                  </a:lnTo>
                  <a:lnTo>
                    <a:pt x="286" y="677"/>
                  </a:lnTo>
                  <a:lnTo>
                    <a:pt x="288" y="672"/>
                  </a:lnTo>
                  <a:lnTo>
                    <a:pt x="290" y="668"/>
                  </a:lnTo>
                  <a:lnTo>
                    <a:pt x="290" y="664"/>
                  </a:lnTo>
                  <a:lnTo>
                    <a:pt x="292" y="658"/>
                  </a:lnTo>
                  <a:lnTo>
                    <a:pt x="292" y="655"/>
                  </a:lnTo>
                  <a:lnTo>
                    <a:pt x="294" y="651"/>
                  </a:lnTo>
                  <a:lnTo>
                    <a:pt x="296" y="647"/>
                  </a:lnTo>
                  <a:lnTo>
                    <a:pt x="296" y="641"/>
                  </a:lnTo>
                  <a:lnTo>
                    <a:pt x="6" y="479"/>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80" name="Freeform 8">
              <a:extLst>
                <a:ext uri="{FF2B5EF4-FFF2-40B4-BE49-F238E27FC236}">
                  <a16:creationId xmlns:a16="http://schemas.microsoft.com/office/drawing/2014/main" id="{2B8ABAA0-6C04-46FF-8A55-C6913B498524}"/>
                </a:ext>
              </a:extLst>
            </p:cNvPr>
            <p:cNvSpPr>
              <a:spLocks/>
            </p:cNvSpPr>
            <p:nvPr/>
          </p:nvSpPr>
          <p:spPr bwMode="auto">
            <a:xfrm>
              <a:off x="3198827" y="5643974"/>
              <a:ext cx="55868" cy="46991"/>
            </a:xfrm>
            <a:custGeom>
              <a:avLst/>
              <a:gdLst>
                <a:gd name="T0" fmla="*/ 124 w 164"/>
                <a:gd name="T1" fmla="*/ 100 h 136"/>
                <a:gd name="T2" fmla="*/ 126 w 164"/>
                <a:gd name="T3" fmla="*/ 100 h 136"/>
                <a:gd name="T4" fmla="*/ 132 w 164"/>
                <a:gd name="T5" fmla="*/ 100 h 136"/>
                <a:gd name="T6" fmla="*/ 137 w 164"/>
                <a:gd name="T7" fmla="*/ 100 h 136"/>
                <a:gd name="T8" fmla="*/ 145 w 164"/>
                <a:gd name="T9" fmla="*/ 100 h 136"/>
                <a:gd name="T10" fmla="*/ 151 w 164"/>
                <a:gd name="T11" fmla="*/ 100 h 136"/>
                <a:gd name="T12" fmla="*/ 156 w 164"/>
                <a:gd name="T13" fmla="*/ 96 h 136"/>
                <a:gd name="T14" fmla="*/ 162 w 164"/>
                <a:gd name="T15" fmla="*/ 88 h 136"/>
                <a:gd name="T16" fmla="*/ 164 w 164"/>
                <a:gd name="T17" fmla="*/ 77 h 136"/>
                <a:gd name="T18" fmla="*/ 164 w 164"/>
                <a:gd name="T19" fmla="*/ 71 h 136"/>
                <a:gd name="T20" fmla="*/ 162 w 164"/>
                <a:gd name="T21" fmla="*/ 65 h 136"/>
                <a:gd name="T22" fmla="*/ 158 w 164"/>
                <a:gd name="T23" fmla="*/ 61 h 136"/>
                <a:gd name="T24" fmla="*/ 155 w 164"/>
                <a:gd name="T25" fmla="*/ 56 h 136"/>
                <a:gd name="T26" fmla="*/ 153 w 164"/>
                <a:gd name="T27" fmla="*/ 48 h 136"/>
                <a:gd name="T28" fmla="*/ 153 w 164"/>
                <a:gd name="T29" fmla="*/ 40 h 136"/>
                <a:gd name="T30" fmla="*/ 147 w 164"/>
                <a:gd name="T31" fmla="*/ 27 h 136"/>
                <a:gd name="T32" fmla="*/ 139 w 164"/>
                <a:gd name="T33" fmla="*/ 17 h 136"/>
                <a:gd name="T34" fmla="*/ 132 w 164"/>
                <a:gd name="T35" fmla="*/ 6 h 136"/>
                <a:gd name="T36" fmla="*/ 128 w 164"/>
                <a:gd name="T37" fmla="*/ 0 h 136"/>
                <a:gd name="T38" fmla="*/ 116 w 164"/>
                <a:gd name="T39" fmla="*/ 6 h 136"/>
                <a:gd name="T40" fmla="*/ 109 w 164"/>
                <a:gd name="T41" fmla="*/ 14 h 136"/>
                <a:gd name="T42" fmla="*/ 99 w 164"/>
                <a:gd name="T43" fmla="*/ 19 h 136"/>
                <a:gd name="T44" fmla="*/ 86 w 164"/>
                <a:gd name="T45" fmla="*/ 23 h 136"/>
                <a:gd name="T46" fmla="*/ 84 w 164"/>
                <a:gd name="T47" fmla="*/ 23 h 136"/>
                <a:gd name="T48" fmla="*/ 78 w 164"/>
                <a:gd name="T49" fmla="*/ 17 h 136"/>
                <a:gd name="T50" fmla="*/ 74 w 164"/>
                <a:gd name="T51" fmla="*/ 17 h 136"/>
                <a:gd name="T52" fmla="*/ 57 w 164"/>
                <a:gd name="T53" fmla="*/ 21 h 136"/>
                <a:gd name="T54" fmla="*/ 42 w 164"/>
                <a:gd name="T55" fmla="*/ 33 h 136"/>
                <a:gd name="T56" fmla="*/ 29 w 164"/>
                <a:gd name="T57" fmla="*/ 46 h 136"/>
                <a:gd name="T58" fmla="*/ 25 w 164"/>
                <a:gd name="T59" fmla="*/ 61 h 136"/>
                <a:gd name="T60" fmla="*/ 25 w 164"/>
                <a:gd name="T61" fmla="*/ 65 h 136"/>
                <a:gd name="T62" fmla="*/ 27 w 164"/>
                <a:gd name="T63" fmla="*/ 71 h 136"/>
                <a:gd name="T64" fmla="*/ 27 w 164"/>
                <a:gd name="T65" fmla="*/ 77 h 136"/>
                <a:gd name="T66" fmla="*/ 25 w 164"/>
                <a:gd name="T67" fmla="*/ 82 h 136"/>
                <a:gd name="T68" fmla="*/ 23 w 164"/>
                <a:gd name="T69" fmla="*/ 84 h 136"/>
                <a:gd name="T70" fmla="*/ 15 w 164"/>
                <a:gd name="T71" fmla="*/ 88 h 136"/>
                <a:gd name="T72" fmla="*/ 8 w 164"/>
                <a:gd name="T73" fmla="*/ 92 h 136"/>
                <a:gd name="T74" fmla="*/ 4 w 164"/>
                <a:gd name="T75" fmla="*/ 100 h 136"/>
                <a:gd name="T76" fmla="*/ 0 w 164"/>
                <a:gd name="T77" fmla="*/ 111 h 136"/>
                <a:gd name="T78" fmla="*/ 2 w 164"/>
                <a:gd name="T79" fmla="*/ 115 h 136"/>
                <a:gd name="T80" fmla="*/ 4 w 164"/>
                <a:gd name="T81" fmla="*/ 121 h 136"/>
                <a:gd name="T82" fmla="*/ 6 w 164"/>
                <a:gd name="T83" fmla="*/ 124 h 136"/>
                <a:gd name="T84" fmla="*/ 10 w 164"/>
                <a:gd name="T85" fmla="*/ 130 h 136"/>
                <a:gd name="T86" fmla="*/ 11 w 164"/>
                <a:gd name="T87" fmla="*/ 132 h 136"/>
                <a:gd name="T88" fmla="*/ 11 w 164"/>
                <a:gd name="T89" fmla="*/ 130 h 136"/>
                <a:gd name="T90" fmla="*/ 13 w 164"/>
                <a:gd name="T91" fmla="*/ 126 h 136"/>
                <a:gd name="T92" fmla="*/ 17 w 164"/>
                <a:gd name="T93" fmla="*/ 122 h 136"/>
                <a:gd name="T94" fmla="*/ 23 w 164"/>
                <a:gd name="T95" fmla="*/ 121 h 136"/>
                <a:gd name="T96" fmla="*/ 25 w 164"/>
                <a:gd name="T97" fmla="*/ 121 h 136"/>
                <a:gd name="T98" fmla="*/ 34 w 164"/>
                <a:gd name="T99" fmla="*/ 122 h 136"/>
                <a:gd name="T100" fmla="*/ 40 w 164"/>
                <a:gd name="T101" fmla="*/ 128 h 136"/>
                <a:gd name="T102" fmla="*/ 48 w 164"/>
                <a:gd name="T103" fmla="*/ 134 h 136"/>
                <a:gd name="T104" fmla="*/ 57 w 164"/>
                <a:gd name="T105" fmla="*/ 136 h 136"/>
                <a:gd name="T106" fmla="*/ 69 w 164"/>
                <a:gd name="T107" fmla="*/ 136 h 136"/>
                <a:gd name="T108" fmla="*/ 84 w 164"/>
                <a:gd name="T109" fmla="*/ 124 h 136"/>
                <a:gd name="T110" fmla="*/ 93 w 164"/>
                <a:gd name="T111" fmla="*/ 109 h 136"/>
                <a:gd name="T112" fmla="*/ 107 w 164"/>
                <a:gd name="T113" fmla="*/ 98 h 136"/>
                <a:gd name="T114" fmla="*/ 118 w 164"/>
                <a:gd name="T115" fmla="*/ 96 h 136"/>
                <a:gd name="T116" fmla="*/ 124 w 164"/>
                <a:gd name="T117" fmla="*/ 98 h 136"/>
                <a:gd name="T118" fmla="*/ 128 w 164"/>
                <a:gd name="T119" fmla="*/ 10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4" h="136">
                  <a:moveTo>
                    <a:pt x="124" y="100"/>
                  </a:moveTo>
                  <a:lnTo>
                    <a:pt x="124" y="100"/>
                  </a:lnTo>
                  <a:lnTo>
                    <a:pt x="126" y="100"/>
                  </a:lnTo>
                  <a:lnTo>
                    <a:pt x="126" y="100"/>
                  </a:lnTo>
                  <a:lnTo>
                    <a:pt x="128" y="100"/>
                  </a:lnTo>
                  <a:lnTo>
                    <a:pt x="132" y="100"/>
                  </a:lnTo>
                  <a:lnTo>
                    <a:pt x="134" y="100"/>
                  </a:lnTo>
                  <a:lnTo>
                    <a:pt x="137" y="100"/>
                  </a:lnTo>
                  <a:lnTo>
                    <a:pt x="141" y="100"/>
                  </a:lnTo>
                  <a:lnTo>
                    <a:pt x="145" y="100"/>
                  </a:lnTo>
                  <a:lnTo>
                    <a:pt x="145" y="100"/>
                  </a:lnTo>
                  <a:lnTo>
                    <a:pt x="151" y="100"/>
                  </a:lnTo>
                  <a:lnTo>
                    <a:pt x="155" y="98"/>
                  </a:lnTo>
                  <a:lnTo>
                    <a:pt x="156" y="96"/>
                  </a:lnTo>
                  <a:lnTo>
                    <a:pt x="160" y="92"/>
                  </a:lnTo>
                  <a:lnTo>
                    <a:pt x="162" y="88"/>
                  </a:lnTo>
                  <a:lnTo>
                    <a:pt x="162" y="84"/>
                  </a:lnTo>
                  <a:lnTo>
                    <a:pt x="164" y="77"/>
                  </a:lnTo>
                  <a:lnTo>
                    <a:pt x="164" y="71"/>
                  </a:lnTo>
                  <a:lnTo>
                    <a:pt x="164" y="71"/>
                  </a:lnTo>
                  <a:lnTo>
                    <a:pt x="164" y="69"/>
                  </a:lnTo>
                  <a:lnTo>
                    <a:pt x="162" y="65"/>
                  </a:lnTo>
                  <a:lnTo>
                    <a:pt x="160" y="63"/>
                  </a:lnTo>
                  <a:lnTo>
                    <a:pt x="158" y="61"/>
                  </a:lnTo>
                  <a:lnTo>
                    <a:pt x="156" y="59"/>
                  </a:lnTo>
                  <a:lnTo>
                    <a:pt x="155" y="56"/>
                  </a:lnTo>
                  <a:lnTo>
                    <a:pt x="155" y="52"/>
                  </a:lnTo>
                  <a:lnTo>
                    <a:pt x="153" y="48"/>
                  </a:lnTo>
                  <a:lnTo>
                    <a:pt x="153" y="48"/>
                  </a:lnTo>
                  <a:lnTo>
                    <a:pt x="153" y="40"/>
                  </a:lnTo>
                  <a:lnTo>
                    <a:pt x="151" y="33"/>
                  </a:lnTo>
                  <a:lnTo>
                    <a:pt x="147" y="27"/>
                  </a:lnTo>
                  <a:lnTo>
                    <a:pt x="143" y="21"/>
                  </a:lnTo>
                  <a:lnTo>
                    <a:pt x="139" y="17"/>
                  </a:lnTo>
                  <a:lnTo>
                    <a:pt x="135" y="12"/>
                  </a:lnTo>
                  <a:lnTo>
                    <a:pt x="132" y="6"/>
                  </a:lnTo>
                  <a:lnTo>
                    <a:pt x="128" y="0"/>
                  </a:lnTo>
                  <a:lnTo>
                    <a:pt x="128" y="0"/>
                  </a:lnTo>
                  <a:lnTo>
                    <a:pt x="122" y="2"/>
                  </a:lnTo>
                  <a:lnTo>
                    <a:pt x="116" y="6"/>
                  </a:lnTo>
                  <a:lnTo>
                    <a:pt x="113" y="8"/>
                  </a:lnTo>
                  <a:lnTo>
                    <a:pt x="109" y="14"/>
                  </a:lnTo>
                  <a:lnTo>
                    <a:pt x="103" y="17"/>
                  </a:lnTo>
                  <a:lnTo>
                    <a:pt x="99" y="19"/>
                  </a:lnTo>
                  <a:lnTo>
                    <a:pt x="93" y="23"/>
                  </a:lnTo>
                  <a:lnTo>
                    <a:pt x="86" y="23"/>
                  </a:lnTo>
                  <a:lnTo>
                    <a:pt x="86" y="23"/>
                  </a:lnTo>
                  <a:lnTo>
                    <a:pt x="84" y="23"/>
                  </a:lnTo>
                  <a:lnTo>
                    <a:pt x="82" y="21"/>
                  </a:lnTo>
                  <a:lnTo>
                    <a:pt x="78" y="17"/>
                  </a:lnTo>
                  <a:lnTo>
                    <a:pt x="74" y="17"/>
                  </a:lnTo>
                  <a:lnTo>
                    <a:pt x="74" y="17"/>
                  </a:lnTo>
                  <a:lnTo>
                    <a:pt x="67" y="19"/>
                  </a:lnTo>
                  <a:lnTo>
                    <a:pt x="57" y="21"/>
                  </a:lnTo>
                  <a:lnTo>
                    <a:pt x="50" y="27"/>
                  </a:lnTo>
                  <a:lnTo>
                    <a:pt x="42" y="33"/>
                  </a:lnTo>
                  <a:lnTo>
                    <a:pt x="34" y="38"/>
                  </a:lnTo>
                  <a:lnTo>
                    <a:pt x="29" y="46"/>
                  </a:lnTo>
                  <a:lnTo>
                    <a:pt x="25" y="54"/>
                  </a:lnTo>
                  <a:lnTo>
                    <a:pt x="25" y="61"/>
                  </a:lnTo>
                  <a:lnTo>
                    <a:pt x="25" y="61"/>
                  </a:lnTo>
                  <a:lnTo>
                    <a:pt x="25" y="65"/>
                  </a:lnTo>
                  <a:lnTo>
                    <a:pt x="25" y="67"/>
                  </a:lnTo>
                  <a:lnTo>
                    <a:pt x="27" y="71"/>
                  </a:lnTo>
                  <a:lnTo>
                    <a:pt x="27" y="75"/>
                  </a:lnTo>
                  <a:lnTo>
                    <a:pt x="27" y="77"/>
                  </a:lnTo>
                  <a:lnTo>
                    <a:pt x="27" y="80"/>
                  </a:lnTo>
                  <a:lnTo>
                    <a:pt x="25" y="82"/>
                  </a:lnTo>
                  <a:lnTo>
                    <a:pt x="23" y="84"/>
                  </a:lnTo>
                  <a:lnTo>
                    <a:pt x="23" y="84"/>
                  </a:lnTo>
                  <a:lnTo>
                    <a:pt x="19" y="86"/>
                  </a:lnTo>
                  <a:lnTo>
                    <a:pt x="15" y="88"/>
                  </a:lnTo>
                  <a:lnTo>
                    <a:pt x="11" y="90"/>
                  </a:lnTo>
                  <a:lnTo>
                    <a:pt x="8" y="92"/>
                  </a:lnTo>
                  <a:lnTo>
                    <a:pt x="6" y="96"/>
                  </a:lnTo>
                  <a:lnTo>
                    <a:pt x="4" y="100"/>
                  </a:lnTo>
                  <a:lnTo>
                    <a:pt x="2" y="105"/>
                  </a:lnTo>
                  <a:lnTo>
                    <a:pt x="0" y="111"/>
                  </a:lnTo>
                  <a:lnTo>
                    <a:pt x="0" y="111"/>
                  </a:lnTo>
                  <a:lnTo>
                    <a:pt x="2" y="115"/>
                  </a:lnTo>
                  <a:lnTo>
                    <a:pt x="2" y="117"/>
                  </a:lnTo>
                  <a:lnTo>
                    <a:pt x="4" y="121"/>
                  </a:lnTo>
                  <a:lnTo>
                    <a:pt x="4" y="122"/>
                  </a:lnTo>
                  <a:lnTo>
                    <a:pt x="6" y="124"/>
                  </a:lnTo>
                  <a:lnTo>
                    <a:pt x="8" y="128"/>
                  </a:lnTo>
                  <a:lnTo>
                    <a:pt x="10" y="130"/>
                  </a:lnTo>
                  <a:lnTo>
                    <a:pt x="11" y="132"/>
                  </a:lnTo>
                  <a:lnTo>
                    <a:pt x="11" y="132"/>
                  </a:lnTo>
                  <a:lnTo>
                    <a:pt x="11" y="132"/>
                  </a:lnTo>
                  <a:lnTo>
                    <a:pt x="11" y="130"/>
                  </a:lnTo>
                  <a:lnTo>
                    <a:pt x="13" y="128"/>
                  </a:lnTo>
                  <a:lnTo>
                    <a:pt x="13" y="126"/>
                  </a:lnTo>
                  <a:lnTo>
                    <a:pt x="15" y="124"/>
                  </a:lnTo>
                  <a:lnTo>
                    <a:pt x="17" y="122"/>
                  </a:lnTo>
                  <a:lnTo>
                    <a:pt x="19" y="121"/>
                  </a:lnTo>
                  <a:lnTo>
                    <a:pt x="23" y="121"/>
                  </a:lnTo>
                  <a:lnTo>
                    <a:pt x="25" y="121"/>
                  </a:lnTo>
                  <a:lnTo>
                    <a:pt x="25" y="121"/>
                  </a:lnTo>
                  <a:lnTo>
                    <a:pt x="29" y="121"/>
                  </a:lnTo>
                  <a:lnTo>
                    <a:pt x="34" y="122"/>
                  </a:lnTo>
                  <a:lnTo>
                    <a:pt x="38" y="126"/>
                  </a:lnTo>
                  <a:lnTo>
                    <a:pt x="40" y="128"/>
                  </a:lnTo>
                  <a:lnTo>
                    <a:pt x="44" y="132"/>
                  </a:lnTo>
                  <a:lnTo>
                    <a:pt x="48" y="134"/>
                  </a:lnTo>
                  <a:lnTo>
                    <a:pt x="53" y="136"/>
                  </a:lnTo>
                  <a:lnTo>
                    <a:pt x="57" y="136"/>
                  </a:lnTo>
                  <a:lnTo>
                    <a:pt x="57" y="136"/>
                  </a:lnTo>
                  <a:lnTo>
                    <a:pt x="69" y="136"/>
                  </a:lnTo>
                  <a:lnTo>
                    <a:pt x="78" y="130"/>
                  </a:lnTo>
                  <a:lnTo>
                    <a:pt x="84" y="124"/>
                  </a:lnTo>
                  <a:lnTo>
                    <a:pt x="88" y="117"/>
                  </a:lnTo>
                  <a:lnTo>
                    <a:pt x="93" y="109"/>
                  </a:lnTo>
                  <a:lnTo>
                    <a:pt x="99" y="103"/>
                  </a:lnTo>
                  <a:lnTo>
                    <a:pt x="107" y="98"/>
                  </a:lnTo>
                  <a:lnTo>
                    <a:pt x="118" y="96"/>
                  </a:lnTo>
                  <a:lnTo>
                    <a:pt x="118" y="96"/>
                  </a:lnTo>
                  <a:lnTo>
                    <a:pt x="122" y="96"/>
                  </a:lnTo>
                  <a:lnTo>
                    <a:pt x="124" y="98"/>
                  </a:lnTo>
                  <a:lnTo>
                    <a:pt x="126" y="98"/>
                  </a:lnTo>
                  <a:lnTo>
                    <a:pt x="128" y="100"/>
                  </a:lnTo>
                  <a:lnTo>
                    <a:pt x="124" y="100"/>
                  </a:lnTo>
                </a:path>
              </a:pathLst>
            </a:custGeom>
            <a:solidFill>
              <a:srgbClr val="006998"/>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281" name="Freeform 9">
              <a:extLst>
                <a:ext uri="{FF2B5EF4-FFF2-40B4-BE49-F238E27FC236}">
                  <a16:creationId xmlns:a16="http://schemas.microsoft.com/office/drawing/2014/main" id="{E3EB3954-AEFF-497A-A055-1691BDEB308C}"/>
                </a:ext>
              </a:extLst>
            </p:cNvPr>
            <p:cNvSpPr>
              <a:spLocks/>
            </p:cNvSpPr>
            <p:nvPr/>
          </p:nvSpPr>
          <p:spPr bwMode="auto">
            <a:xfrm>
              <a:off x="3219852" y="5637081"/>
              <a:ext cx="281141" cy="291971"/>
            </a:xfrm>
            <a:custGeom>
              <a:avLst/>
              <a:gdLst>
                <a:gd name="T0" fmla="*/ 641 w 826"/>
                <a:gd name="T1" fmla="*/ 178 h 849"/>
                <a:gd name="T2" fmla="*/ 341 w 826"/>
                <a:gd name="T3" fmla="*/ 14 h 849"/>
                <a:gd name="T4" fmla="*/ 320 w 826"/>
                <a:gd name="T5" fmla="*/ 52 h 849"/>
                <a:gd name="T6" fmla="*/ 294 w 826"/>
                <a:gd name="T7" fmla="*/ 82 h 849"/>
                <a:gd name="T8" fmla="*/ 319 w 826"/>
                <a:gd name="T9" fmla="*/ 113 h 849"/>
                <a:gd name="T10" fmla="*/ 292 w 826"/>
                <a:gd name="T11" fmla="*/ 126 h 849"/>
                <a:gd name="T12" fmla="*/ 277 w 826"/>
                <a:gd name="T13" fmla="*/ 119 h 849"/>
                <a:gd name="T14" fmla="*/ 256 w 826"/>
                <a:gd name="T15" fmla="*/ 130 h 849"/>
                <a:gd name="T16" fmla="*/ 217 w 826"/>
                <a:gd name="T17" fmla="*/ 113 h 849"/>
                <a:gd name="T18" fmla="*/ 185 w 826"/>
                <a:gd name="T19" fmla="*/ 134 h 849"/>
                <a:gd name="T20" fmla="*/ 179 w 826"/>
                <a:gd name="T21" fmla="*/ 126 h 849"/>
                <a:gd name="T22" fmla="*/ 179 w 826"/>
                <a:gd name="T23" fmla="*/ 107 h 849"/>
                <a:gd name="T24" fmla="*/ 168 w 826"/>
                <a:gd name="T25" fmla="*/ 86 h 849"/>
                <a:gd name="T26" fmla="*/ 183 w 826"/>
                <a:gd name="T27" fmla="*/ 38 h 849"/>
                <a:gd name="T28" fmla="*/ 181 w 826"/>
                <a:gd name="T29" fmla="*/ 10 h 849"/>
                <a:gd name="T30" fmla="*/ 65 w 826"/>
                <a:gd name="T31" fmla="*/ 21 h 849"/>
                <a:gd name="T32" fmla="*/ 90 w 826"/>
                <a:gd name="T33" fmla="*/ 69 h 849"/>
                <a:gd name="T34" fmla="*/ 101 w 826"/>
                <a:gd name="T35" fmla="*/ 92 h 849"/>
                <a:gd name="T36" fmla="*/ 82 w 826"/>
                <a:gd name="T37" fmla="*/ 121 h 849"/>
                <a:gd name="T38" fmla="*/ 61 w 826"/>
                <a:gd name="T39" fmla="*/ 121 h 849"/>
                <a:gd name="T40" fmla="*/ 84 w 826"/>
                <a:gd name="T41" fmla="*/ 168 h 849"/>
                <a:gd name="T42" fmla="*/ 93 w 826"/>
                <a:gd name="T43" fmla="*/ 174 h 849"/>
                <a:gd name="T44" fmla="*/ 69 w 826"/>
                <a:gd name="T45" fmla="*/ 214 h 849"/>
                <a:gd name="T46" fmla="*/ 30 w 826"/>
                <a:gd name="T47" fmla="*/ 275 h 849"/>
                <a:gd name="T48" fmla="*/ 0 w 826"/>
                <a:gd name="T49" fmla="*/ 286 h 849"/>
                <a:gd name="T50" fmla="*/ 11 w 826"/>
                <a:gd name="T51" fmla="*/ 332 h 849"/>
                <a:gd name="T52" fmla="*/ 27 w 826"/>
                <a:gd name="T53" fmla="*/ 388 h 849"/>
                <a:gd name="T54" fmla="*/ 11 w 826"/>
                <a:gd name="T55" fmla="*/ 424 h 849"/>
                <a:gd name="T56" fmla="*/ 48 w 826"/>
                <a:gd name="T57" fmla="*/ 454 h 849"/>
                <a:gd name="T58" fmla="*/ 76 w 826"/>
                <a:gd name="T59" fmla="*/ 517 h 849"/>
                <a:gd name="T60" fmla="*/ 103 w 826"/>
                <a:gd name="T61" fmla="*/ 582 h 849"/>
                <a:gd name="T62" fmla="*/ 126 w 826"/>
                <a:gd name="T63" fmla="*/ 624 h 849"/>
                <a:gd name="T64" fmla="*/ 141 w 826"/>
                <a:gd name="T65" fmla="*/ 622 h 849"/>
                <a:gd name="T66" fmla="*/ 162 w 826"/>
                <a:gd name="T67" fmla="*/ 639 h 849"/>
                <a:gd name="T68" fmla="*/ 219 w 826"/>
                <a:gd name="T69" fmla="*/ 660 h 849"/>
                <a:gd name="T70" fmla="*/ 278 w 826"/>
                <a:gd name="T71" fmla="*/ 689 h 849"/>
                <a:gd name="T72" fmla="*/ 334 w 826"/>
                <a:gd name="T73" fmla="*/ 691 h 849"/>
                <a:gd name="T74" fmla="*/ 370 w 826"/>
                <a:gd name="T75" fmla="*/ 725 h 849"/>
                <a:gd name="T76" fmla="*/ 385 w 826"/>
                <a:gd name="T77" fmla="*/ 805 h 849"/>
                <a:gd name="T78" fmla="*/ 391 w 826"/>
                <a:gd name="T79" fmla="*/ 836 h 849"/>
                <a:gd name="T80" fmla="*/ 420 w 826"/>
                <a:gd name="T81" fmla="*/ 842 h 849"/>
                <a:gd name="T82" fmla="*/ 462 w 826"/>
                <a:gd name="T83" fmla="*/ 828 h 849"/>
                <a:gd name="T84" fmla="*/ 494 w 826"/>
                <a:gd name="T85" fmla="*/ 836 h 849"/>
                <a:gd name="T86" fmla="*/ 540 w 826"/>
                <a:gd name="T87" fmla="*/ 847 h 849"/>
                <a:gd name="T88" fmla="*/ 595 w 826"/>
                <a:gd name="T89" fmla="*/ 842 h 849"/>
                <a:gd name="T90" fmla="*/ 641 w 826"/>
                <a:gd name="T91" fmla="*/ 819 h 849"/>
                <a:gd name="T92" fmla="*/ 675 w 826"/>
                <a:gd name="T93" fmla="*/ 817 h 849"/>
                <a:gd name="T94" fmla="*/ 742 w 826"/>
                <a:gd name="T95" fmla="*/ 803 h 849"/>
                <a:gd name="T96" fmla="*/ 822 w 826"/>
                <a:gd name="T97" fmla="*/ 750 h 849"/>
                <a:gd name="T98" fmla="*/ 795 w 826"/>
                <a:gd name="T99" fmla="*/ 721 h 849"/>
                <a:gd name="T100" fmla="*/ 782 w 826"/>
                <a:gd name="T101" fmla="*/ 670 h 849"/>
                <a:gd name="T102" fmla="*/ 761 w 826"/>
                <a:gd name="T103" fmla="*/ 605 h 849"/>
                <a:gd name="T104" fmla="*/ 771 w 826"/>
                <a:gd name="T105" fmla="*/ 565 h 849"/>
                <a:gd name="T106" fmla="*/ 761 w 826"/>
                <a:gd name="T107" fmla="*/ 531 h 849"/>
                <a:gd name="T108" fmla="*/ 782 w 826"/>
                <a:gd name="T109" fmla="*/ 493 h 849"/>
                <a:gd name="T110" fmla="*/ 782 w 826"/>
                <a:gd name="T111" fmla="*/ 479 h 849"/>
                <a:gd name="T112" fmla="*/ 750 w 826"/>
                <a:gd name="T113" fmla="*/ 451 h 849"/>
                <a:gd name="T114" fmla="*/ 727 w 826"/>
                <a:gd name="T115" fmla="*/ 410 h 849"/>
                <a:gd name="T116" fmla="*/ 746 w 826"/>
                <a:gd name="T117" fmla="*/ 348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6" h="849">
                  <a:moveTo>
                    <a:pt x="757" y="298"/>
                  </a:moveTo>
                  <a:lnTo>
                    <a:pt x="633" y="204"/>
                  </a:lnTo>
                  <a:lnTo>
                    <a:pt x="633" y="204"/>
                  </a:lnTo>
                  <a:lnTo>
                    <a:pt x="635" y="199"/>
                  </a:lnTo>
                  <a:lnTo>
                    <a:pt x="637" y="195"/>
                  </a:lnTo>
                  <a:lnTo>
                    <a:pt x="637" y="191"/>
                  </a:lnTo>
                  <a:lnTo>
                    <a:pt x="639" y="185"/>
                  </a:lnTo>
                  <a:lnTo>
                    <a:pt x="639" y="182"/>
                  </a:lnTo>
                  <a:lnTo>
                    <a:pt x="641" y="178"/>
                  </a:lnTo>
                  <a:lnTo>
                    <a:pt x="643" y="174"/>
                  </a:lnTo>
                  <a:lnTo>
                    <a:pt x="643" y="168"/>
                  </a:lnTo>
                  <a:lnTo>
                    <a:pt x="353" y="6"/>
                  </a:lnTo>
                  <a:lnTo>
                    <a:pt x="353" y="6"/>
                  </a:lnTo>
                  <a:lnTo>
                    <a:pt x="349" y="0"/>
                  </a:lnTo>
                  <a:lnTo>
                    <a:pt x="349" y="0"/>
                  </a:lnTo>
                  <a:lnTo>
                    <a:pt x="347" y="4"/>
                  </a:lnTo>
                  <a:lnTo>
                    <a:pt x="343" y="10"/>
                  </a:lnTo>
                  <a:lnTo>
                    <a:pt x="341" y="14"/>
                  </a:lnTo>
                  <a:lnTo>
                    <a:pt x="338" y="18"/>
                  </a:lnTo>
                  <a:lnTo>
                    <a:pt x="336" y="23"/>
                  </a:lnTo>
                  <a:lnTo>
                    <a:pt x="334" y="27"/>
                  </a:lnTo>
                  <a:lnTo>
                    <a:pt x="332" y="31"/>
                  </a:lnTo>
                  <a:lnTo>
                    <a:pt x="328" y="35"/>
                  </a:lnTo>
                  <a:lnTo>
                    <a:pt x="326" y="38"/>
                  </a:lnTo>
                  <a:lnTo>
                    <a:pt x="324" y="42"/>
                  </a:lnTo>
                  <a:lnTo>
                    <a:pt x="322" y="48"/>
                  </a:lnTo>
                  <a:lnTo>
                    <a:pt x="320" y="52"/>
                  </a:lnTo>
                  <a:lnTo>
                    <a:pt x="319" y="56"/>
                  </a:lnTo>
                  <a:lnTo>
                    <a:pt x="317" y="59"/>
                  </a:lnTo>
                  <a:lnTo>
                    <a:pt x="315" y="63"/>
                  </a:lnTo>
                  <a:lnTo>
                    <a:pt x="313" y="67"/>
                  </a:lnTo>
                  <a:lnTo>
                    <a:pt x="313" y="67"/>
                  </a:lnTo>
                  <a:lnTo>
                    <a:pt x="309" y="73"/>
                  </a:lnTo>
                  <a:lnTo>
                    <a:pt x="305" y="77"/>
                  </a:lnTo>
                  <a:lnTo>
                    <a:pt x="299" y="79"/>
                  </a:lnTo>
                  <a:lnTo>
                    <a:pt x="294" y="82"/>
                  </a:lnTo>
                  <a:lnTo>
                    <a:pt x="290" y="84"/>
                  </a:lnTo>
                  <a:lnTo>
                    <a:pt x="286" y="86"/>
                  </a:lnTo>
                  <a:lnTo>
                    <a:pt x="282" y="92"/>
                  </a:lnTo>
                  <a:lnTo>
                    <a:pt x="278" y="96"/>
                  </a:lnTo>
                  <a:lnTo>
                    <a:pt x="326" y="96"/>
                  </a:lnTo>
                  <a:lnTo>
                    <a:pt x="326" y="96"/>
                  </a:lnTo>
                  <a:lnTo>
                    <a:pt x="324" y="101"/>
                  </a:lnTo>
                  <a:lnTo>
                    <a:pt x="322" y="107"/>
                  </a:lnTo>
                  <a:lnTo>
                    <a:pt x="319" y="113"/>
                  </a:lnTo>
                  <a:lnTo>
                    <a:pt x="315" y="117"/>
                  </a:lnTo>
                  <a:lnTo>
                    <a:pt x="311" y="121"/>
                  </a:lnTo>
                  <a:lnTo>
                    <a:pt x="307" y="124"/>
                  </a:lnTo>
                  <a:lnTo>
                    <a:pt x="303" y="128"/>
                  </a:lnTo>
                  <a:lnTo>
                    <a:pt x="301" y="132"/>
                  </a:lnTo>
                  <a:lnTo>
                    <a:pt x="301" y="132"/>
                  </a:lnTo>
                  <a:lnTo>
                    <a:pt x="298" y="130"/>
                  </a:lnTo>
                  <a:lnTo>
                    <a:pt x="294" y="128"/>
                  </a:lnTo>
                  <a:lnTo>
                    <a:pt x="292" y="126"/>
                  </a:lnTo>
                  <a:lnTo>
                    <a:pt x="292" y="124"/>
                  </a:lnTo>
                  <a:lnTo>
                    <a:pt x="292" y="124"/>
                  </a:lnTo>
                  <a:lnTo>
                    <a:pt x="288" y="122"/>
                  </a:lnTo>
                  <a:lnTo>
                    <a:pt x="286" y="122"/>
                  </a:lnTo>
                  <a:lnTo>
                    <a:pt x="284" y="122"/>
                  </a:lnTo>
                  <a:lnTo>
                    <a:pt x="282" y="121"/>
                  </a:lnTo>
                  <a:lnTo>
                    <a:pt x="280" y="121"/>
                  </a:lnTo>
                  <a:lnTo>
                    <a:pt x="278" y="119"/>
                  </a:lnTo>
                  <a:lnTo>
                    <a:pt x="277" y="119"/>
                  </a:lnTo>
                  <a:lnTo>
                    <a:pt x="273" y="117"/>
                  </a:lnTo>
                  <a:lnTo>
                    <a:pt x="273" y="117"/>
                  </a:lnTo>
                  <a:lnTo>
                    <a:pt x="269" y="119"/>
                  </a:lnTo>
                  <a:lnTo>
                    <a:pt x="265" y="121"/>
                  </a:lnTo>
                  <a:lnTo>
                    <a:pt x="263" y="121"/>
                  </a:lnTo>
                  <a:lnTo>
                    <a:pt x="261" y="122"/>
                  </a:lnTo>
                  <a:lnTo>
                    <a:pt x="259" y="126"/>
                  </a:lnTo>
                  <a:lnTo>
                    <a:pt x="257" y="128"/>
                  </a:lnTo>
                  <a:lnTo>
                    <a:pt x="256" y="130"/>
                  </a:lnTo>
                  <a:lnTo>
                    <a:pt x="254" y="130"/>
                  </a:lnTo>
                  <a:lnTo>
                    <a:pt x="254" y="130"/>
                  </a:lnTo>
                  <a:lnTo>
                    <a:pt x="250" y="128"/>
                  </a:lnTo>
                  <a:lnTo>
                    <a:pt x="244" y="126"/>
                  </a:lnTo>
                  <a:lnTo>
                    <a:pt x="240" y="124"/>
                  </a:lnTo>
                  <a:lnTo>
                    <a:pt x="235" y="121"/>
                  </a:lnTo>
                  <a:lnTo>
                    <a:pt x="229" y="117"/>
                  </a:lnTo>
                  <a:lnTo>
                    <a:pt x="223" y="115"/>
                  </a:lnTo>
                  <a:lnTo>
                    <a:pt x="217" y="113"/>
                  </a:lnTo>
                  <a:lnTo>
                    <a:pt x="214" y="111"/>
                  </a:lnTo>
                  <a:lnTo>
                    <a:pt x="214" y="111"/>
                  </a:lnTo>
                  <a:lnTo>
                    <a:pt x="208" y="113"/>
                  </a:lnTo>
                  <a:lnTo>
                    <a:pt x="204" y="115"/>
                  </a:lnTo>
                  <a:lnTo>
                    <a:pt x="198" y="117"/>
                  </a:lnTo>
                  <a:lnTo>
                    <a:pt x="195" y="121"/>
                  </a:lnTo>
                  <a:lnTo>
                    <a:pt x="193" y="126"/>
                  </a:lnTo>
                  <a:lnTo>
                    <a:pt x="189" y="130"/>
                  </a:lnTo>
                  <a:lnTo>
                    <a:pt x="185" y="134"/>
                  </a:lnTo>
                  <a:lnTo>
                    <a:pt x="183" y="138"/>
                  </a:lnTo>
                  <a:lnTo>
                    <a:pt x="183" y="138"/>
                  </a:lnTo>
                  <a:lnTo>
                    <a:pt x="181" y="138"/>
                  </a:lnTo>
                  <a:lnTo>
                    <a:pt x="179" y="136"/>
                  </a:lnTo>
                  <a:lnTo>
                    <a:pt x="177" y="134"/>
                  </a:lnTo>
                  <a:lnTo>
                    <a:pt x="177" y="132"/>
                  </a:lnTo>
                  <a:lnTo>
                    <a:pt x="177" y="132"/>
                  </a:lnTo>
                  <a:lnTo>
                    <a:pt x="177" y="130"/>
                  </a:lnTo>
                  <a:lnTo>
                    <a:pt x="179" y="126"/>
                  </a:lnTo>
                  <a:lnTo>
                    <a:pt x="179" y="124"/>
                  </a:lnTo>
                  <a:lnTo>
                    <a:pt x="181" y="122"/>
                  </a:lnTo>
                  <a:lnTo>
                    <a:pt x="181" y="121"/>
                  </a:lnTo>
                  <a:lnTo>
                    <a:pt x="183" y="117"/>
                  </a:lnTo>
                  <a:lnTo>
                    <a:pt x="183" y="115"/>
                  </a:lnTo>
                  <a:lnTo>
                    <a:pt x="183" y="111"/>
                  </a:lnTo>
                  <a:lnTo>
                    <a:pt x="183" y="111"/>
                  </a:lnTo>
                  <a:lnTo>
                    <a:pt x="183" y="107"/>
                  </a:lnTo>
                  <a:lnTo>
                    <a:pt x="179" y="107"/>
                  </a:lnTo>
                  <a:lnTo>
                    <a:pt x="175" y="105"/>
                  </a:lnTo>
                  <a:lnTo>
                    <a:pt x="172" y="105"/>
                  </a:lnTo>
                  <a:lnTo>
                    <a:pt x="172" y="105"/>
                  </a:lnTo>
                  <a:lnTo>
                    <a:pt x="172" y="103"/>
                  </a:lnTo>
                  <a:lnTo>
                    <a:pt x="170" y="101"/>
                  </a:lnTo>
                  <a:lnTo>
                    <a:pt x="170" y="98"/>
                  </a:lnTo>
                  <a:lnTo>
                    <a:pt x="170" y="94"/>
                  </a:lnTo>
                  <a:lnTo>
                    <a:pt x="168" y="88"/>
                  </a:lnTo>
                  <a:lnTo>
                    <a:pt x="168" y="86"/>
                  </a:lnTo>
                  <a:lnTo>
                    <a:pt x="168" y="82"/>
                  </a:lnTo>
                  <a:lnTo>
                    <a:pt x="168" y="80"/>
                  </a:lnTo>
                  <a:lnTo>
                    <a:pt x="168" y="80"/>
                  </a:lnTo>
                  <a:lnTo>
                    <a:pt x="170" y="71"/>
                  </a:lnTo>
                  <a:lnTo>
                    <a:pt x="170" y="63"/>
                  </a:lnTo>
                  <a:lnTo>
                    <a:pt x="174" y="58"/>
                  </a:lnTo>
                  <a:lnTo>
                    <a:pt x="177" y="52"/>
                  </a:lnTo>
                  <a:lnTo>
                    <a:pt x="179" y="46"/>
                  </a:lnTo>
                  <a:lnTo>
                    <a:pt x="183" y="38"/>
                  </a:lnTo>
                  <a:lnTo>
                    <a:pt x="183" y="31"/>
                  </a:lnTo>
                  <a:lnTo>
                    <a:pt x="185" y="23"/>
                  </a:lnTo>
                  <a:lnTo>
                    <a:pt x="185" y="23"/>
                  </a:lnTo>
                  <a:lnTo>
                    <a:pt x="185" y="19"/>
                  </a:lnTo>
                  <a:lnTo>
                    <a:pt x="185" y="18"/>
                  </a:lnTo>
                  <a:lnTo>
                    <a:pt x="183" y="14"/>
                  </a:lnTo>
                  <a:lnTo>
                    <a:pt x="183" y="12"/>
                  </a:lnTo>
                  <a:lnTo>
                    <a:pt x="181" y="12"/>
                  </a:lnTo>
                  <a:lnTo>
                    <a:pt x="181" y="10"/>
                  </a:lnTo>
                  <a:lnTo>
                    <a:pt x="179" y="8"/>
                  </a:lnTo>
                  <a:lnTo>
                    <a:pt x="179" y="6"/>
                  </a:lnTo>
                  <a:lnTo>
                    <a:pt x="74" y="8"/>
                  </a:lnTo>
                  <a:lnTo>
                    <a:pt x="74" y="8"/>
                  </a:lnTo>
                  <a:lnTo>
                    <a:pt x="71" y="12"/>
                  </a:lnTo>
                  <a:lnTo>
                    <a:pt x="69" y="14"/>
                  </a:lnTo>
                  <a:lnTo>
                    <a:pt x="67" y="16"/>
                  </a:lnTo>
                  <a:lnTo>
                    <a:pt x="67" y="19"/>
                  </a:lnTo>
                  <a:lnTo>
                    <a:pt x="65" y="21"/>
                  </a:lnTo>
                  <a:lnTo>
                    <a:pt x="65" y="21"/>
                  </a:lnTo>
                  <a:lnTo>
                    <a:pt x="69" y="27"/>
                  </a:lnTo>
                  <a:lnTo>
                    <a:pt x="72" y="33"/>
                  </a:lnTo>
                  <a:lnTo>
                    <a:pt x="76" y="38"/>
                  </a:lnTo>
                  <a:lnTo>
                    <a:pt x="80" y="42"/>
                  </a:lnTo>
                  <a:lnTo>
                    <a:pt x="84" y="48"/>
                  </a:lnTo>
                  <a:lnTo>
                    <a:pt x="88" y="54"/>
                  </a:lnTo>
                  <a:lnTo>
                    <a:pt x="90" y="61"/>
                  </a:lnTo>
                  <a:lnTo>
                    <a:pt x="90" y="69"/>
                  </a:lnTo>
                  <a:lnTo>
                    <a:pt x="90" y="69"/>
                  </a:lnTo>
                  <a:lnTo>
                    <a:pt x="92" y="73"/>
                  </a:lnTo>
                  <a:lnTo>
                    <a:pt x="92" y="77"/>
                  </a:lnTo>
                  <a:lnTo>
                    <a:pt x="93" y="80"/>
                  </a:lnTo>
                  <a:lnTo>
                    <a:pt x="95" y="82"/>
                  </a:lnTo>
                  <a:lnTo>
                    <a:pt x="97" y="84"/>
                  </a:lnTo>
                  <a:lnTo>
                    <a:pt x="99" y="86"/>
                  </a:lnTo>
                  <a:lnTo>
                    <a:pt x="101" y="90"/>
                  </a:lnTo>
                  <a:lnTo>
                    <a:pt x="101" y="92"/>
                  </a:lnTo>
                  <a:lnTo>
                    <a:pt x="101" y="92"/>
                  </a:lnTo>
                  <a:lnTo>
                    <a:pt x="101" y="98"/>
                  </a:lnTo>
                  <a:lnTo>
                    <a:pt x="99" y="105"/>
                  </a:lnTo>
                  <a:lnTo>
                    <a:pt x="99" y="109"/>
                  </a:lnTo>
                  <a:lnTo>
                    <a:pt x="97" y="113"/>
                  </a:lnTo>
                  <a:lnTo>
                    <a:pt x="93" y="117"/>
                  </a:lnTo>
                  <a:lnTo>
                    <a:pt x="92" y="119"/>
                  </a:lnTo>
                  <a:lnTo>
                    <a:pt x="88" y="121"/>
                  </a:lnTo>
                  <a:lnTo>
                    <a:pt x="82" y="121"/>
                  </a:lnTo>
                  <a:lnTo>
                    <a:pt x="82" y="121"/>
                  </a:lnTo>
                  <a:lnTo>
                    <a:pt x="78" y="121"/>
                  </a:lnTo>
                  <a:lnTo>
                    <a:pt x="74" y="121"/>
                  </a:lnTo>
                  <a:lnTo>
                    <a:pt x="71" y="121"/>
                  </a:lnTo>
                  <a:lnTo>
                    <a:pt x="69" y="121"/>
                  </a:lnTo>
                  <a:lnTo>
                    <a:pt x="65" y="121"/>
                  </a:lnTo>
                  <a:lnTo>
                    <a:pt x="63" y="121"/>
                  </a:lnTo>
                  <a:lnTo>
                    <a:pt x="63" y="121"/>
                  </a:lnTo>
                  <a:lnTo>
                    <a:pt x="61" y="121"/>
                  </a:lnTo>
                  <a:lnTo>
                    <a:pt x="65" y="121"/>
                  </a:lnTo>
                  <a:lnTo>
                    <a:pt x="65" y="121"/>
                  </a:lnTo>
                  <a:lnTo>
                    <a:pt x="71" y="124"/>
                  </a:lnTo>
                  <a:lnTo>
                    <a:pt x="72" y="132"/>
                  </a:lnTo>
                  <a:lnTo>
                    <a:pt x="72" y="140"/>
                  </a:lnTo>
                  <a:lnTo>
                    <a:pt x="72" y="149"/>
                  </a:lnTo>
                  <a:lnTo>
                    <a:pt x="74" y="157"/>
                  </a:lnTo>
                  <a:lnTo>
                    <a:pt x="78" y="164"/>
                  </a:lnTo>
                  <a:lnTo>
                    <a:pt x="84" y="168"/>
                  </a:lnTo>
                  <a:lnTo>
                    <a:pt x="95" y="170"/>
                  </a:lnTo>
                  <a:lnTo>
                    <a:pt x="95" y="170"/>
                  </a:lnTo>
                  <a:lnTo>
                    <a:pt x="95" y="170"/>
                  </a:lnTo>
                  <a:lnTo>
                    <a:pt x="95" y="172"/>
                  </a:lnTo>
                  <a:lnTo>
                    <a:pt x="95" y="174"/>
                  </a:lnTo>
                  <a:lnTo>
                    <a:pt x="95" y="176"/>
                  </a:lnTo>
                  <a:lnTo>
                    <a:pt x="92" y="170"/>
                  </a:lnTo>
                  <a:lnTo>
                    <a:pt x="92" y="170"/>
                  </a:lnTo>
                  <a:lnTo>
                    <a:pt x="93" y="174"/>
                  </a:lnTo>
                  <a:lnTo>
                    <a:pt x="93" y="176"/>
                  </a:lnTo>
                  <a:lnTo>
                    <a:pt x="95" y="178"/>
                  </a:lnTo>
                  <a:lnTo>
                    <a:pt x="95" y="180"/>
                  </a:lnTo>
                  <a:lnTo>
                    <a:pt x="95" y="180"/>
                  </a:lnTo>
                  <a:lnTo>
                    <a:pt x="95" y="187"/>
                  </a:lnTo>
                  <a:lnTo>
                    <a:pt x="90" y="195"/>
                  </a:lnTo>
                  <a:lnTo>
                    <a:pt x="84" y="201"/>
                  </a:lnTo>
                  <a:lnTo>
                    <a:pt x="76" y="208"/>
                  </a:lnTo>
                  <a:lnTo>
                    <a:pt x="69" y="214"/>
                  </a:lnTo>
                  <a:lnTo>
                    <a:pt x="61" y="222"/>
                  </a:lnTo>
                  <a:lnTo>
                    <a:pt x="55" y="229"/>
                  </a:lnTo>
                  <a:lnTo>
                    <a:pt x="51" y="235"/>
                  </a:lnTo>
                  <a:lnTo>
                    <a:pt x="51" y="235"/>
                  </a:lnTo>
                  <a:lnTo>
                    <a:pt x="50" y="243"/>
                  </a:lnTo>
                  <a:lnTo>
                    <a:pt x="46" y="250"/>
                  </a:lnTo>
                  <a:lnTo>
                    <a:pt x="42" y="258"/>
                  </a:lnTo>
                  <a:lnTo>
                    <a:pt x="36" y="267"/>
                  </a:lnTo>
                  <a:lnTo>
                    <a:pt x="30" y="275"/>
                  </a:lnTo>
                  <a:lnTo>
                    <a:pt x="25" y="281"/>
                  </a:lnTo>
                  <a:lnTo>
                    <a:pt x="17" y="285"/>
                  </a:lnTo>
                  <a:lnTo>
                    <a:pt x="9" y="286"/>
                  </a:lnTo>
                  <a:lnTo>
                    <a:pt x="9" y="286"/>
                  </a:lnTo>
                  <a:lnTo>
                    <a:pt x="6" y="286"/>
                  </a:lnTo>
                  <a:lnTo>
                    <a:pt x="4" y="286"/>
                  </a:lnTo>
                  <a:lnTo>
                    <a:pt x="2" y="286"/>
                  </a:lnTo>
                  <a:lnTo>
                    <a:pt x="0" y="286"/>
                  </a:lnTo>
                  <a:lnTo>
                    <a:pt x="0" y="286"/>
                  </a:lnTo>
                  <a:lnTo>
                    <a:pt x="2" y="292"/>
                  </a:lnTo>
                  <a:lnTo>
                    <a:pt x="4" y="298"/>
                  </a:lnTo>
                  <a:lnTo>
                    <a:pt x="6" y="304"/>
                  </a:lnTo>
                  <a:lnTo>
                    <a:pt x="6" y="311"/>
                  </a:lnTo>
                  <a:lnTo>
                    <a:pt x="8" y="317"/>
                  </a:lnTo>
                  <a:lnTo>
                    <a:pt x="9" y="323"/>
                  </a:lnTo>
                  <a:lnTo>
                    <a:pt x="11" y="328"/>
                  </a:lnTo>
                  <a:lnTo>
                    <a:pt x="11" y="332"/>
                  </a:lnTo>
                  <a:lnTo>
                    <a:pt x="11" y="332"/>
                  </a:lnTo>
                  <a:lnTo>
                    <a:pt x="15" y="344"/>
                  </a:lnTo>
                  <a:lnTo>
                    <a:pt x="15" y="353"/>
                  </a:lnTo>
                  <a:lnTo>
                    <a:pt x="15" y="361"/>
                  </a:lnTo>
                  <a:lnTo>
                    <a:pt x="13" y="367"/>
                  </a:lnTo>
                  <a:lnTo>
                    <a:pt x="15" y="372"/>
                  </a:lnTo>
                  <a:lnTo>
                    <a:pt x="15" y="378"/>
                  </a:lnTo>
                  <a:lnTo>
                    <a:pt x="19" y="382"/>
                  </a:lnTo>
                  <a:lnTo>
                    <a:pt x="27" y="388"/>
                  </a:lnTo>
                  <a:lnTo>
                    <a:pt x="27" y="388"/>
                  </a:lnTo>
                  <a:lnTo>
                    <a:pt x="25" y="393"/>
                  </a:lnTo>
                  <a:lnTo>
                    <a:pt x="23" y="399"/>
                  </a:lnTo>
                  <a:lnTo>
                    <a:pt x="21" y="403"/>
                  </a:lnTo>
                  <a:lnTo>
                    <a:pt x="17" y="407"/>
                  </a:lnTo>
                  <a:lnTo>
                    <a:pt x="15" y="410"/>
                  </a:lnTo>
                  <a:lnTo>
                    <a:pt x="13" y="414"/>
                  </a:lnTo>
                  <a:lnTo>
                    <a:pt x="11" y="418"/>
                  </a:lnTo>
                  <a:lnTo>
                    <a:pt x="11" y="424"/>
                  </a:lnTo>
                  <a:lnTo>
                    <a:pt x="11" y="424"/>
                  </a:lnTo>
                  <a:lnTo>
                    <a:pt x="11" y="430"/>
                  </a:lnTo>
                  <a:lnTo>
                    <a:pt x="15" y="435"/>
                  </a:lnTo>
                  <a:lnTo>
                    <a:pt x="21" y="439"/>
                  </a:lnTo>
                  <a:lnTo>
                    <a:pt x="27" y="443"/>
                  </a:lnTo>
                  <a:lnTo>
                    <a:pt x="32" y="447"/>
                  </a:lnTo>
                  <a:lnTo>
                    <a:pt x="40" y="449"/>
                  </a:lnTo>
                  <a:lnTo>
                    <a:pt x="44" y="452"/>
                  </a:lnTo>
                  <a:lnTo>
                    <a:pt x="48" y="454"/>
                  </a:lnTo>
                  <a:lnTo>
                    <a:pt x="48" y="454"/>
                  </a:lnTo>
                  <a:lnTo>
                    <a:pt x="55" y="462"/>
                  </a:lnTo>
                  <a:lnTo>
                    <a:pt x="59" y="470"/>
                  </a:lnTo>
                  <a:lnTo>
                    <a:pt x="63" y="477"/>
                  </a:lnTo>
                  <a:lnTo>
                    <a:pt x="67" y="485"/>
                  </a:lnTo>
                  <a:lnTo>
                    <a:pt x="69" y="493"/>
                  </a:lnTo>
                  <a:lnTo>
                    <a:pt x="71" y="500"/>
                  </a:lnTo>
                  <a:lnTo>
                    <a:pt x="74" y="508"/>
                  </a:lnTo>
                  <a:lnTo>
                    <a:pt x="76" y="517"/>
                  </a:lnTo>
                  <a:lnTo>
                    <a:pt x="76" y="517"/>
                  </a:lnTo>
                  <a:lnTo>
                    <a:pt x="82" y="525"/>
                  </a:lnTo>
                  <a:lnTo>
                    <a:pt x="84" y="535"/>
                  </a:lnTo>
                  <a:lnTo>
                    <a:pt x="88" y="542"/>
                  </a:lnTo>
                  <a:lnTo>
                    <a:pt x="92" y="550"/>
                  </a:lnTo>
                  <a:lnTo>
                    <a:pt x="93" y="557"/>
                  </a:lnTo>
                  <a:lnTo>
                    <a:pt x="95" y="565"/>
                  </a:lnTo>
                  <a:lnTo>
                    <a:pt x="99" y="575"/>
                  </a:lnTo>
                  <a:lnTo>
                    <a:pt x="103" y="582"/>
                  </a:lnTo>
                  <a:lnTo>
                    <a:pt x="103" y="582"/>
                  </a:lnTo>
                  <a:lnTo>
                    <a:pt x="107" y="588"/>
                  </a:lnTo>
                  <a:lnTo>
                    <a:pt x="111" y="594"/>
                  </a:lnTo>
                  <a:lnTo>
                    <a:pt x="114" y="597"/>
                  </a:lnTo>
                  <a:lnTo>
                    <a:pt x="118" y="603"/>
                  </a:lnTo>
                  <a:lnTo>
                    <a:pt x="122" y="607"/>
                  </a:lnTo>
                  <a:lnTo>
                    <a:pt x="124" y="613"/>
                  </a:lnTo>
                  <a:lnTo>
                    <a:pt x="126" y="617"/>
                  </a:lnTo>
                  <a:lnTo>
                    <a:pt x="126" y="624"/>
                  </a:lnTo>
                  <a:lnTo>
                    <a:pt x="126" y="624"/>
                  </a:lnTo>
                  <a:lnTo>
                    <a:pt x="132" y="622"/>
                  </a:lnTo>
                  <a:lnTo>
                    <a:pt x="133" y="622"/>
                  </a:lnTo>
                  <a:lnTo>
                    <a:pt x="135" y="622"/>
                  </a:lnTo>
                  <a:lnTo>
                    <a:pt x="137" y="622"/>
                  </a:lnTo>
                  <a:lnTo>
                    <a:pt x="137" y="622"/>
                  </a:lnTo>
                  <a:lnTo>
                    <a:pt x="139" y="622"/>
                  </a:lnTo>
                  <a:lnTo>
                    <a:pt x="139" y="622"/>
                  </a:lnTo>
                  <a:lnTo>
                    <a:pt x="141" y="622"/>
                  </a:lnTo>
                  <a:lnTo>
                    <a:pt x="141" y="622"/>
                  </a:lnTo>
                  <a:lnTo>
                    <a:pt x="143" y="622"/>
                  </a:lnTo>
                  <a:lnTo>
                    <a:pt x="145" y="624"/>
                  </a:lnTo>
                  <a:lnTo>
                    <a:pt x="147" y="628"/>
                  </a:lnTo>
                  <a:lnTo>
                    <a:pt x="151" y="630"/>
                  </a:lnTo>
                  <a:lnTo>
                    <a:pt x="154" y="634"/>
                  </a:lnTo>
                  <a:lnTo>
                    <a:pt x="158" y="636"/>
                  </a:lnTo>
                  <a:lnTo>
                    <a:pt x="160" y="638"/>
                  </a:lnTo>
                  <a:lnTo>
                    <a:pt x="162" y="639"/>
                  </a:lnTo>
                  <a:lnTo>
                    <a:pt x="162" y="639"/>
                  </a:lnTo>
                  <a:lnTo>
                    <a:pt x="170" y="643"/>
                  </a:lnTo>
                  <a:lnTo>
                    <a:pt x="177" y="647"/>
                  </a:lnTo>
                  <a:lnTo>
                    <a:pt x="185" y="649"/>
                  </a:lnTo>
                  <a:lnTo>
                    <a:pt x="193" y="651"/>
                  </a:lnTo>
                  <a:lnTo>
                    <a:pt x="198" y="653"/>
                  </a:lnTo>
                  <a:lnTo>
                    <a:pt x="204" y="655"/>
                  </a:lnTo>
                  <a:lnTo>
                    <a:pt x="212" y="659"/>
                  </a:lnTo>
                  <a:lnTo>
                    <a:pt x="219" y="660"/>
                  </a:lnTo>
                  <a:lnTo>
                    <a:pt x="219" y="660"/>
                  </a:lnTo>
                  <a:lnTo>
                    <a:pt x="227" y="664"/>
                  </a:lnTo>
                  <a:lnTo>
                    <a:pt x="233" y="668"/>
                  </a:lnTo>
                  <a:lnTo>
                    <a:pt x="240" y="672"/>
                  </a:lnTo>
                  <a:lnTo>
                    <a:pt x="246" y="676"/>
                  </a:lnTo>
                  <a:lnTo>
                    <a:pt x="254" y="678"/>
                  </a:lnTo>
                  <a:lnTo>
                    <a:pt x="259" y="681"/>
                  </a:lnTo>
                  <a:lnTo>
                    <a:pt x="267" y="685"/>
                  </a:lnTo>
                  <a:lnTo>
                    <a:pt x="273" y="687"/>
                  </a:lnTo>
                  <a:lnTo>
                    <a:pt x="278" y="689"/>
                  </a:lnTo>
                  <a:lnTo>
                    <a:pt x="286" y="691"/>
                  </a:lnTo>
                  <a:lnTo>
                    <a:pt x="294" y="693"/>
                  </a:lnTo>
                  <a:lnTo>
                    <a:pt x="301" y="693"/>
                  </a:lnTo>
                  <a:lnTo>
                    <a:pt x="307" y="693"/>
                  </a:lnTo>
                  <a:lnTo>
                    <a:pt x="317" y="693"/>
                  </a:lnTo>
                  <a:lnTo>
                    <a:pt x="324" y="693"/>
                  </a:lnTo>
                  <a:lnTo>
                    <a:pt x="332" y="691"/>
                  </a:lnTo>
                  <a:lnTo>
                    <a:pt x="332" y="691"/>
                  </a:lnTo>
                  <a:lnTo>
                    <a:pt x="334" y="691"/>
                  </a:lnTo>
                  <a:lnTo>
                    <a:pt x="336" y="691"/>
                  </a:lnTo>
                  <a:lnTo>
                    <a:pt x="338" y="691"/>
                  </a:lnTo>
                  <a:lnTo>
                    <a:pt x="338" y="691"/>
                  </a:lnTo>
                  <a:lnTo>
                    <a:pt x="338" y="691"/>
                  </a:lnTo>
                  <a:lnTo>
                    <a:pt x="349" y="699"/>
                  </a:lnTo>
                  <a:lnTo>
                    <a:pt x="357" y="704"/>
                  </a:lnTo>
                  <a:lnTo>
                    <a:pt x="362" y="712"/>
                  </a:lnTo>
                  <a:lnTo>
                    <a:pt x="366" y="718"/>
                  </a:lnTo>
                  <a:lnTo>
                    <a:pt x="370" y="725"/>
                  </a:lnTo>
                  <a:lnTo>
                    <a:pt x="372" y="733"/>
                  </a:lnTo>
                  <a:lnTo>
                    <a:pt x="376" y="742"/>
                  </a:lnTo>
                  <a:lnTo>
                    <a:pt x="381" y="752"/>
                  </a:lnTo>
                  <a:lnTo>
                    <a:pt x="381" y="790"/>
                  </a:lnTo>
                  <a:lnTo>
                    <a:pt x="381" y="790"/>
                  </a:lnTo>
                  <a:lnTo>
                    <a:pt x="383" y="794"/>
                  </a:lnTo>
                  <a:lnTo>
                    <a:pt x="385" y="798"/>
                  </a:lnTo>
                  <a:lnTo>
                    <a:pt x="385" y="802"/>
                  </a:lnTo>
                  <a:lnTo>
                    <a:pt x="385" y="805"/>
                  </a:lnTo>
                  <a:lnTo>
                    <a:pt x="385" y="809"/>
                  </a:lnTo>
                  <a:lnTo>
                    <a:pt x="385" y="813"/>
                  </a:lnTo>
                  <a:lnTo>
                    <a:pt x="385" y="817"/>
                  </a:lnTo>
                  <a:lnTo>
                    <a:pt x="385" y="821"/>
                  </a:lnTo>
                  <a:lnTo>
                    <a:pt x="385" y="821"/>
                  </a:lnTo>
                  <a:lnTo>
                    <a:pt x="385" y="824"/>
                  </a:lnTo>
                  <a:lnTo>
                    <a:pt x="387" y="828"/>
                  </a:lnTo>
                  <a:lnTo>
                    <a:pt x="389" y="832"/>
                  </a:lnTo>
                  <a:lnTo>
                    <a:pt x="391" y="836"/>
                  </a:lnTo>
                  <a:lnTo>
                    <a:pt x="395" y="838"/>
                  </a:lnTo>
                  <a:lnTo>
                    <a:pt x="397" y="842"/>
                  </a:lnTo>
                  <a:lnTo>
                    <a:pt x="399" y="844"/>
                  </a:lnTo>
                  <a:lnTo>
                    <a:pt x="402" y="847"/>
                  </a:lnTo>
                  <a:lnTo>
                    <a:pt x="402" y="847"/>
                  </a:lnTo>
                  <a:lnTo>
                    <a:pt x="406" y="845"/>
                  </a:lnTo>
                  <a:lnTo>
                    <a:pt x="410" y="844"/>
                  </a:lnTo>
                  <a:lnTo>
                    <a:pt x="416" y="844"/>
                  </a:lnTo>
                  <a:lnTo>
                    <a:pt x="420" y="842"/>
                  </a:lnTo>
                  <a:lnTo>
                    <a:pt x="425" y="840"/>
                  </a:lnTo>
                  <a:lnTo>
                    <a:pt x="429" y="838"/>
                  </a:lnTo>
                  <a:lnTo>
                    <a:pt x="435" y="836"/>
                  </a:lnTo>
                  <a:lnTo>
                    <a:pt x="439" y="834"/>
                  </a:lnTo>
                  <a:lnTo>
                    <a:pt x="444" y="832"/>
                  </a:lnTo>
                  <a:lnTo>
                    <a:pt x="448" y="830"/>
                  </a:lnTo>
                  <a:lnTo>
                    <a:pt x="454" y="830"/>
                  </a:lnTo>
                  <a:lnTo>
                    <a:pt x="458" y="828"/>
                  </a:lnTo>
                  <a:lnTo>
                    <a:pt x="462" y="828"/>
                  </a:lnTo>
                  <a:lnTo>
                    <a:pt x="465" y="826"/>
                  </a:lnTo>
                  <a:lnTo>
                    <a:pt x="469" y="826"/>
                  </a:lnTo>
                  <a:lnTo>
                    <a:pt x="471" y="826"/>
                  </a:lnTo>
                  <a:lnTo>
                    <a:pt x="471" y="826"/>
                  </a:lnTo>
                  <a:lnTo>
                    <a:pt x="477" y="826"/>
                  </a:lnTo>
                  <a:lnTo>
                    <a:pt x="481" y="828"/>
                  </a:lnTo>
                  <a:lnTo>
                    <a:pt x="486" y="830"/>
                  </a:lnTo>
                  <a:lnTo>
                    <a:pt x="490" y="832"/>
                  </a:lnTo>
                  <a:lnTo>
                    <a:pt x="494" y="836"/>
                  </a:lnTo>
                  <a:lnTo>
                    <a:pt x="498" y="838"/>
                  </a:lnTo>
                  <a:lnTo>
                    <a:pt x="500" y="840"/>
                  </a:lnTo>
                  <a:lnTo>
                    <a:pt x="504" y="842"/>
                  </a:lnTo>
                  <a:lnTo>
                    <a:pt x="504" y="842"/>
                  </a:lnTo>
                  <a:lnTo>
                    <a:pt x="511" y="844"/>
                  </a:lnTo>
                  <a:lnTo>
                    <a:pt x="519" y="845"/>
                  </a:lnTo>
                  <a:lnTo>
                    <a:pt x="525" y="845"/>
                  </a:lnTo>
                  <a:lnTo>
                    <a:pt x="532" y="847"/>
                  </a:lnTo>
                  <a:lnTo>
                    <a:pt x="540" y="847"/>
                  </a:lnTo>
                  <a:lnTo>
                    <a:pt x="547" y="849"/>
                  </a:lnTo>
                  <a:lnTo>
                    <a:pt x="555" y="849"/>
                  </a:lnTo>
                  <a:lnTo>
                    <a:pt x="563" y="849"/>
                  </a:lnTo>
                  <a:lnTo>
                    <a:pt x="563" y="849"/>
                  </a:lnTo>
                  <a:lnTo>
                    <a:pt x="570" y="849"/>
                  </a:lnTo>
                  <a:lnTo>
                    <a:pt x="576" y="847"/>
                  </a:lnTo>
                  <a:lnTo>
                    <a:pt x="584" y="845"/>
                  </a:lnTo>
                  <a:lnTo>
                    <a:pt x="589" y="844"/>
                  </a:lnTo>
                  <a:lnTo>
                    <a:pt x="595" y="842"/>
                  </a:lnTo>
                  <a:lnTo>
                    <a:pt x="601" y="840"/>
                  </a:lnTo>
                  <a:lnTo>
                    <a:pt x="605" y="836"/>
                  </a:lnTo>
                  <a:lnTo>
                    <a:pt x="610" y="834"/>
                  </a:lnTo>
                  <a:lnTo>
                    <a:pt x="616" y="830"/>
                  </a:lnTo>
                  <a:lnTo>
                    <a:pt x="620" y="826"/>
                  </a:lnTo>
                  <a:lnTo>
                    <a:pt x="626" y="824"/>
                  </a:lnTo>
                  <a:lnTo>
                    <a:pt x="629" y="823"/>
                  </a:lnTo>
                  <a:lnTo>
                    <a:pt x="635" y="821"/>
                  </a:lnTo>
                  <a:lnTo>
                    <a:pt x="641" y="819"/>
                  </a:lnTo>
                  <a:lnTo>
                    <a:pt x="647" y="817"/>
                  </a:lnTo>
                  <a:lnTo>
                    <a:pt x="652" y="817"/>
                  </a:lnTo>
                  <a:lnTo>
                    <a:pt x="652" y="817"/>
                  </a:lnTo>
                  <a:lnTo>
                    <a:pt x="658" y="817"/>
                  </a:lnTo>
                  <a:lnTo>
                    <a:pt x="662" y="817"/>
                  </a:lnTo>
                  <a:lnTo>
                    <a:pt x="666" y="817"/>
                  </a:lnTo>
                  <a:lnTo>
                    <a:pt x="668" y="817"/>
                  </a:lnTo>
                  <a:lnTo>
                    <a:pt x="671" y="817"/>
                  </a:lnTo>
                  <a:lnTo>
                    <a:pt x="675" y="817"/>
                  </a:lnTo>
                  <a:lnTo>
                    <a:pt x="677" y="817"/>
                  </a:lnTo>
                  <a:lnTo>
                    <a:pt x="681" y="817"/>
                  </a:lnTo>
                  <a:lnTo>
                    <a:pt x="681" y="817"/>
                  </a:lnTo>
                  <a:lnTo>
                    <a:pt x="690" y="817"/>
                  </a:lnTo>
                  <a:lnTo>
                    <a:pt x="700" y="815"/>
                  </a:lnTo>
                  <a:lnTo>
                    <a:pt x="710" y="813"/>
                  </a:lnTo>
                  <a:lnTo>
                    <a:pt x="721" y="811"/>
                  </a:lnTo>
                  <a:lnTo>
                    <a:pt x="732" y="807"/>
                  </a:lnTo>
                  <a:lnTo>
                    <a:pt x="742" y="803"/>
                  </a:lnTo>
                  <a:lnTo>
                    <a:pt x="753" y="800"/>
                  </a:lnTo>
                  <a:lnTo>
                    <a:pt x="765" y="794"/>
                  </a:lnTo>
                  <a:lnTo>
                    <a:pt x="774" y="788"/>
                  </a:lnTo>
                  <a:lnTo>
                    <a:pt x="784" y="783"/>
                  </a:lnTo>
                  <a:lnTo>
                    <a:pt x="793" y="777"/>
                  </a:lnTo>
                  <a:lnTo>
                    <a:pt x="803" y="771"/>
                  </a:lnTo>
                  <a:lnTo>
                    <a:pt x="811" y="763"/>
                  </a:lnTo>
                  <a:lnTo>
                    <a:pt x="816" y="758"/>
                  </a:lnTo>
                  <a:lnTo>
                    <a:pt x="822" y="750"/>
                  </a:lnTo>
                  <a:lnTo>
                    <a:pt x="826" y="744"/>
                  </a:lnTo>
                  <a:lnTo>
                    <a:pt x="826" y="744"/>
                  </a:lnTo>
                  <a:lnTo>
                    <a:pt x="820" y="742"/>
                  </a:lnTo>
                  <a:lnTo>
                    <a:pt x="814" y="742"/>
                  </a:lnTo>
                  <a:lnTo>
                    <a:pt x="811" y="739"/>
                  </a:lnTo>
                  <a:lnTo>
                    <a:pt x="805" y="737"/>
                  </a:lnTo>
                  <a:lnTo>
                    <a:pt x="801" y="733"/>
                  </a:lnTo>
                  <a:lnTo>
                    <a:pt x="797" y="727"/>
                  </a:lnTo>
                  <a:lnTo>
                    <a:pt x="795" y="721"/>
                  </a:lnTo>
                  <a:lnTo>
                    <a:pt x="792" y="718"/>
                  </a:lnTo>
                  <a:lnTo>
                    <a:pt x="790" y="712"/>
                  </a:lnTo>
                  <a:lnTo>
                    <a:pt x="788" y="706"/>
                  </a:lnTo>
                  <a:lnTo>
                    <a:pt x="786" y="699"/>
                  </a:lnTo>
                  <a:lnTo>
                    <a:pt x="784" y="693"/>
                  </a:lnTo>
                  <a:lnTo>
                    <a:pt x="784" y="687"/>
                  </a:lnTo>
                  <a:lnTo>
                    <a:pt x="782" y="681"/>
                  </a:lnTo>
                  <a:lnTo>
                    <a:pt x="782" y="676"/>
                  </a:lnTo>
                  <a:lnTo>
                    <a:pt x="782" y="670"/>
                  </a:lnTo>
                  <a:lnTo>
                    <a:pt x="782" y="670"/>
                  </a:lnTo>
                  <a:lnTo>
                    <a:pt x="782" y="662"/>
                  </a:lnTo>
                  <a:lnTo>
                    <a:pt x="780" y="655"/>
                  </a:lnTo>
                  <a:lnTo>
                    <a:pt x="776" y="647"/>
                  </a:lnTo>
                  <a:lnTo>
                    <a:pt x="773" y="639"/>
                  </a:lnTo>
                  <a:lnTo>
                    <a:pt x="767" y="630"/>
                  </a:lnTo>
                  <a:lnTo>
                    <a:pt x="765" y="622"/>
                  </a:lnTo>
                  <a:lnTo>
                    <a:pt x="761" y="615"/>
                  </a:lnTo>
                  <a:lnTo>
                    <a:pt x="761" y="605"/>
                  </a:lnTo>
                  <a:lnTo>
                    <a:pt x="761" y="605"/>
                  </a:lnTo>
                  <a:lnTo>
                    <a:pt x="761" y="599"/>
                  </a:lnTo>
                  <a:lnTo>
                    <a:pt x="763" y="596"/>
                  </a:lnTo>
                  <a:lnTo>
                    <a:pt x="763" y="590"/>
                  </a:lnTo>
                  <a:lnTo>
                    <a:pt x="767" y="584"/>
                  </a:lnTo>
                  <a:lnTo>
                    <a:pt x="767" y="580"/>
                  </a:lnTo>
                  <a:lnTo>
                    <a:pt x="769" y="575"/>
                  </a:lnTo>
                  <a:lnTo>
                    <a:pt x="771" y="569"/>
                  </a:lnTo>
                  <a:lnTo>
                    <a:pt x="771" y="565"/>
                  </a:lnTo>
                  <a:lnTo>
                    <a:pt x="771" y="565"/>
                  </a:lnTo>
                  <a:lnTo>
                    <a:pt x="771" y="559"/>
                  </a:lnTo>
                  <a:lnTo>
                    <a:pt x="769" y="554"/>
                  </a:lnTo>
                  <a:lnTo>
                    <a:pt x="767" y="550"/>
                  </a:lnTo>
                  <a:lnTo>
                    <a:pt x="767" y="546"/>
                  </a:lnTo>
                  <a:lnTo>
                    <a:pt x="763" y="542"/>
                  </a:lnTo>
                  <a:lnTo>
                    <a:pt x="763" y="540"/>
                  </a:lnTo>
                  <a:lnTo>
                    <a:pt x="761" y="535"/>
                  </a:lnTo>
                  <a:lnTo>
                    <a:pt x="761" y="531"/>
                  </a:lnTo>
                  <a:lnTo>
                    <a:pt x="761" y="531"/>
                  </a:lnTo>
                  <a:lnTo>
                    <a:pt x="761" y="523"/>
                  </a:lnTo>
                  <a:lnTo>
                    <a:pt x="765" y="517"/>
                  </a:lnTo>
                  <a:lnTo>
                    <a:pt x="767" y="514"/>
                  </a:lnTo>
                  <a:lnTo>
                    <a:pt x="773" y="510"/>
                  </a:lnTo>
                  <a:lnTo>
                    <a:pt x="776" y="506"/>
                  </a:lnTo>
                  <a:lnTo>
                    <a:pt x="780" y="502"/>
                  </a:lnTo>
                  <a:lnTo>
                    <a:pt x="782" y="498"/>
                  </a:lnTo>
                  <a:lnTo>
                    <a:pt x="782" y="493"/>
                  </a:lnTo>
                  <a:lnTo>
                    <a:pt x="782" y="493"/>
                  </a:lnTo>
                  <a:lnTo>
                    <a:pt x="782" y="489"/>
                  </a:lnTo>
                  <a:lnTo>
                    <a:pt x="782" y="485"/>
                  </a:lnTo>
                  <a:lnTo>
                    <a:pt x="782" y="485"/>
                  </a:lnTo>
                  <a:lnTo>
                    <a:pt x="782" y="483"/>
                  </a:lnTo>
                  <a:lnTo>
                    <a:pt x="780" y="481"/>
                  </a:lnTo>
                  <a:lnTo>
                    <a:pt x="780" y="481"/>
                  </a:lnTo>
                  <a:lnTo>
                    <a:pt x="782" y="479"/>
                  </a:lnTo>
                  <a:lnTo>
                    <a:pt x="782" y="479"/>
                  </a:lnTo>
                  <a:lnTo>
                    <a:pt x="782" y="479"/>
                  </a:lnTo>
                  <a:lnTo>
                    <a:pt x="780" y="473"/>
                  </a:lnTo>
                  <a:lnTo>
                    <a:pt x="776" y="470"/>
                  </a:lnTo>
                  <a:lnTo>
                    <a:pt x="773" y="466"/>
                  </a:lnTo>
                  <a:lnTo>
                    <a:pt x="769" y="462"/>
                  </a:lnTo>
                  <a:lnTo>
                    <a:pt x="763" y="460"/>
                  </a:lnTo>
                  <a:lnTo>
                    <a:pt x="759" y="456"/>
                  </a:lnTo>
                  <a:lnTo>
                    <a:pt x="753" y="452"/>
                  </a:lnTo>
                  <a:lnTo>
                    <a:pt x="750" y="451"/>
                  </a:lnTo>
                  <a:lnTo>
                    <a:pt x="746" y="447"/>
                  </a:lnTo>
                  <a:lnTo>
                    <a:pt x="740" y="443"/>
                  </a:lnTo>
                  <a:lnTo>
                    <a:pt x="736" y="439"/>
                  </a:lnTo>
                  <a:lnTo>
                    <a:pt x="734" y="435"/>
                  </a:lnTo>
                  <a:lnTo>
                    <a:pt x="731" y="430"/>
                  </a:lnTo>
                  <a:lnTo>
                    <a:pt x="729" y="424"/>
                  </a:lnTo>
                  <a:lnTo>
                    <a:pt x="727" y="416"/>
                  </a:lnTo>
                  <a:lnTo>
                    <a:pt x="727" y="410"/>
                  </a:lnTo>
                  <a:lnTo>
                    <a:pt x="727" y="410"/>
                  </a:lnTo>
                  <a:lnTo>
                    <a:pt x="727" y="401"/>
                  </a:lnTo>
                  <a:lnTo>
                    <a:pt x="729" y="393"/>
                  </a:lnTo>
                  <a:lnTo>
                    <a:pt x="731" y="386"/>
                  </a:lnTo>
                  <a:lnTo>
                    <a:pt x="732" y="380"/>
                  </a:lnTo>
                  <a:lnTo>
                    <a:pt x="734" y="372"/>
                  </a:lnTo>
                  <a:lnTo>
                    <a:pt x="736" y="367"/>
                  </a:lnTo>
                  <a:lnTo>
                    <a:pt x="740" y="361"/>
                  </a:lnTo>
                  <a:lnTo>
                    <a:pt x="742" y="353"/>
                  </a:lnTo>
                  <a:lnTo>
                    <a:pt x="746" y="348"/>
                  </a:lnTo>
                  <a:lnTo>
                    <a:pt x="748" y="342"/>
                  </a:lnTo>
                  <a:lnTo>
                    <a:pt x="752" y="334"/>
                  </a:lnTo>
                  <a:lnTo>
                    <a:pt x="753" y="328"/>
                  </a:lnTo>
                  <a:lnTo>
                    <a:pt x="755" y="321"/>
                  </a:lnTo>
                  <a:lnTo>
                    <a:pt x="757" y="313"/>
                  </a:lnTo>
                  <a:lnTo>
                    <a:pt x="757" y="307"/>
                  </a:lnTo>
                  <a:lnTo>
                    <a:pt x="757" y="298"/>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82" name="Freeform 10">
              <a:extLst>
                <a:ext uri="{FF2B5EF4-FFF2-40B4-BE49-F238E27FC236}">
                  <a16:creationId xmlns:a16="http://schemas.microsoft.com/office/drawing/2014/main" id="{EFD2E878-EE95-4620-A3D2-048A2B864F47}"/>
                </a:ext>
              </a:extLst>
            </p:cNvPr>
            <p:cNvSpPr>
              <a:spLocks/>
            </p:cNvSpPr>
            <p:nvPr/>
          </p:nvSpPr>
          <p:spPr bwMode="auto">
            <a:xfrm>
              <a:off x="3549052" y="5942837"/>
              <a:ext cx="205449" cy="377182"/>
            </a:xfrm>
            <a:custGeom>
              <a:avLst/>
              <a:gdLst>
                <a:gd name="T0" fmla="*/ 23 w 605"/>
                <a:gd name="T1" fmla="*/ 758 h 1093"/>
                <a:gd name="T2" fmla="*/ 84 w 605"/>
                <a:gd name="T3" fmla="*/ 693 h 1093"/>
                <a:gd name="T4" fmla="*/ 118 w 605"/>
                <a:gd name="T5" fmla="*/ 605 h 1093"/>
                <a:gd name="T6" fmla="*/ 115 w 605"/>
                <a:gd name="T7" fmla="*/ 563 h 1093"/>
                <a:gd name="T8" fmla="*/ 107 w 605"/>
                <a:gd name="T9" fmla="*/ 514 h 1093"/>
                <a:gd name="T10" fmla="*/ 103 w 605"/>
                <a:gd name="T11" fmla="*/ 470 h 1093"/>
                <a:gd name="T12" fmla="*/ 122 w 605"/>
                <a:gd name="T13" fmla="*/ 422 h 1093"/>
                <a:gd name="T14" fmla="*/ 139 w 605"/>
                <a:gd name="T15" fmla="*/ 388 h 1093"/>
                <a:gd name="T16" fmla="*/ 156 w 605"/>
                <a:gd name="T17" fmla="*/ 355 h 1093"/>
                <a:gd name="T18" fmla="*/ 200 w 605"/>
                <a:gd name="T19" fmla="*/ 330 h 1093"/>
                <a:gd name="T20" fmla="*/ 242 w 605"/>
                <a:gd name="T21" fmla="*/ 317 h 1093"/>
                <a:gd name="T22" fmla="*/ 280 w 605"/>
                <a:gd name="T23" fmla="*/ 306 h 1093"/>
                <a:gd name="T24" fmla="*/ 313 w 605"/>
                <a:gd name="T25" fmla="*/ 285 h 1093"/>
                <a:gd name="T26" fmla="*/ 340 w 605"/>
                <a:gd name="T27" fmla="*/ 260 h 1093"/>
                <a:gd name="T28" fmla="*/ 370 w 605"/>
                <a:gd name="T29" fmla="*/ 241 h 1093"/>
                <a:gd name="T30" fmla="*/ 408 w 605"/>
                <a:gd name="T31" fmla="*/ 212 h 1093"/>
                <a:gd name="T32" fmla="*/ 420 w 605"/>
                <a:gd name="T33" fmla="*/ 187 h 1093"/>
                <a:gd name="T34" fmla="*/ 431 w 605"/>
                <a:gd name="T35" fmla="*/ 164 h 1093"/>
                <a:gd name="T36" fmla="*/ 446 w 605"/>
                <a:gd name="T37" fmla="*/ 143 h 1093"/>
                <a:gd name="T38" fmla="*/ 490 w 605"/>
                <a:gd name="T39" fmla="*/ 115 h 1093"/>
                <a:gd name="T40" fmla="*/ 507 w 605"/>
                <a:gd name="T41" fmla="*/ 77 h 1093"/>
                <a:gd name="T42" fmla="*/ 506 w 605"/>
                <a:gd name="T43" fmla="*/ 42 h 1093"/>
                <a:gd name="T44" fmla="*/ 538 w 605"/>
                <a:gd name="T45" fmla="*/ 8 h 1093"/>
                <a:gd name="T46" fmla="*/ 555 w 605"/>
                <a:gd name="T47" fmla="*/ 21 h 1093"/>
                <a:gd name="T48" fmla="*/ 570 w 605"/>
                <a:gd name="T49" fmla="*/ 69 h 1093"/>
                <a:gd name="T50" fmla="*/ 586 w 605"/>
                <a:gd name="T51" fmla="*/ 122 h 1093"/>
                <a:gd name="T52" fmla="*/ 597 w 605"/>
                <a:gd name="T53" fmla="*/ 178 h 1093"/>
                <a:gd name="T54" fmla="*/ 603 w 605"/>
                <a:gd name="T55" fmla="*/ 233 h 1093"/>
                <a:gd name="T56" fmla="*/ 605 w 605"/>
                <a:gd name="T57" fmla="*/ 281 h 1093"/>
                <a:gd name="T58" fmla="*/ 590 w 605"/>
                <a:gd name="T59" fmla="*/ 317 h 1093"/>
                <a:gd name="T60" fmla="*/ 570 w 605"/>
                <a:gd name="T61" fmla="*/ 306 h 1093"/>
                <a:gd name="T62" fmla="*/ 559 w 605"/>
                <a:gd name="T63" fmla="*/ 290 h 1093"/>
                <a:gd name="T64" fmla="*/ 549 w 605"/>
                <a:gd name="T65" fmla="*/ 317 h 1093"/>
                <a:gd name="T66" fmla="*/ 553 w 605"/>
                <a:gd name="T67" fmla="*/ 349 h 1093"/>
                <a:gd name="T68" fmla="*/ 551 w 605"/>
                <a:gd name="T69" fmla="*/ 380 h 1093"/>
                <a:gd name="T70" fmla="*/ 527 w 605"/>
                <a:gd name="T71" fmla="*/ 414 h 1093"/>
                <a:gd name="T72" fmla="*/ 513 w 605"/>
                <a:gd name="T73" fmla="*/ 447 h 1093"/>
                <a:gd name="T74" fmla="*/ 506 w 605"/>
                <a:gd name="T75" fmla="*/ 485 h 1093"/>
                <a:gd name="T76" fmla="*/ 496 w 605"/>
                <a:gd name="T77" fmla="*/ 527 h 1093"/>
                <a:gd name="T78" fmla="*/ 467 w 605"/>
                <a:gd name="T79" fmla="*/ 594 h 1093"/>
                <a:gd name="T80" fmla="*/ 424 w 605"/>
                <a:gd name="T81" fmla="*/ 674 h 1093"/>
                <a:gd name="T82" fmla="*/ 393 w 605"/>
                <a:gd name="T83" fmla="*/ 741 h 1093"/>
                <a:gd name="T84" fmla="*/ 368 w 605"/>
                <a:gd name="T85" fmla="*/ 798 h 1093"/>
                <a:gd name="T86" fmla="*/ 343 w 605"/>
                <a:gd name="T87" fmla="*/ 847 h 1093"/>
                <a:gd name="T88" fmla="*/ 322 w 605"/>
                <a:gd name="T89" fmla="*/ 895 h 1093"/>
                <a:gd name="T90" fmla="*/ 298 w 605"/>
                <a:gd name="T91" fmla="*/ 969 h 1093"/>
                <a:gd name="T92" fmla="*/ 261 w 605"/>
                <a:gd name="T93" fmla="*/ 1034 h 1093"/>
                <a:gd name="T94" fmla="*/ 223 w 605"/>
                <a:gd name="T95" fmla="*/ 1063 h 1093"/>
                <a:gd name="T96" fmla="*/ 187 w 605"/>
                <a:gd name="T97" fmla="*/ 1067 h 1093"/>
                <a:gd name="T98" fmla="*/ 166 w 605"/>
                <a:gd name="T99" fmla="*/ 1076 h 1093"/>
                <a:gd name="T100" fmla="*/ 141 w 605"/>
                <a:gd name="T101" fmla="*/ 1088 h 1093"/>
                <a:gd name="T102" fmla="*/ 116 w 605"/>
                <a:gd name="T103" fmla="*/ 1093 h 1093"/>
                <a:gd name="T104" fmla="*/ 59 w 605"/>
                <a:gd name="T105" fmla="*/ 1069 h 1093"/>
                <a:gd name="T106" fmla="*/ 17 w 605"/>
                <a:gd name="T107" fmla="*/ 1013 h 1093"/>
                <a:gd name="T108" fmla="*/ 8 w 605"/>
                <a:gd name="T109" fmla="*/ 966 h 1093"/>
                <a:gd name="T110" fmla="*/ 27 w 605"/>
                <a:gd name="T111" fmla="*/ 931 h 1093"/>
                <a:gd name="T112" fmla="*/ 23 w 605"/>
                <a:gd name="T113" fmla="*/ 903 h 1093"/>
                <a:gd name="T114" fmla="*/ 10 w 605"/>
                <a:gd name="T115" fmla="*/ 874 h 1093"/>
                <a:gd name="T116" fmla="*/ 0 w 605"/>
                <a:gd name="T117" fmla="*/ 840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5" h="1093">
                  <a:moveTo>
                    <a:pt x="0" y="813"/>
                  </a:moveTo>
                  <a:lnTo>
                    <a:pt x="0" y="813"/>
                  </a:lnTo>
                  <a:lnTo>
                    <a:pt x="4" y="796"/>
                  </a:lnTo>
                  <a:lnTo>
                    <a:pt x="8" y="783"/>
                  </a:lnTo>
                  <a:lnTo>
                    <a:pt x="13" y="769"/>
                  </a:lnTo>
                  <a:lnTo>
                    <a:pt x="23" y="758"/>
                  </a:lnTo>
                  <a:lnTo>
                    <a:pt x="31" y="746"/>
                  </a:lnTo>
                  <a:lnTo>
                    <a:pt x="42" y="735"/>
                  </a:lnTo>
                  <a:lnTo>
                    <a:pt x="52" y="725"/>
                  </a:lnTo>
                  <a:lnTo>
                    <a:pt x="63" y="714"/>
                  </a:lnTo>
                  <a:lnTo>
                    <a:pt x="73" y="704"/>
                  </a:lnTo>
                  <a:lnTo>
                    <a:pt x="84" y="693"/>
                  </a:lnTo>
                  <a:lnTo>
                    <a:pt x="94" y="681"/>
                  </a:lnTo>
                  <a:lnTo>
                    <a:pt x="101" y="668"/>
                  </a:lnTo>
                  <a:lnTo>
                    <a:pt x="109" y="655"/>
                  </a:lnTo>
                  <a:lnTo>
                    <a:pt x="115" y="639"/>
                  </a:lnTo>
                  <a:lnTo>
                    <a:pt x="118" y="624"/>
                  </a:lnTo>
                  <a:lnTo>
                    <a:pt x="118" y="605"/>
                  </a:lnTo>
                  <a:lnTo>
                    <a:pt x="118" y="605"/>
                  </a:lnTo>
                  <a:lnTo>
                    <a:pt x="118" y="597"/>
                  </a:lnTo>
                  <a:lnTo>
                    <a:pt x="118" y="588"/>
                  </a:lnTo>
                  <a:lnTo>
                    <a:pt x="118" y="580"/>
                  </a:lnTo>
                  <a:lnTo>
                    <a:pt x="116" y="571"/>
                  </a:lnTo>
                  <a:lnTo>
                    <a:pt x="115" y="563"/>
                  </a:lnTo>
                  <a:lnTo>
                    <a:pt x="115" y="555"/>
                  </a:lnTo>
                  <a:lnTo>
                    <a:pt x="113" y="546"/>
                  </a:lnTo>
                  <a:lnTo>
                    <a:pt x="111" y="538"/>
                  </a:lnTo>
                  <a:lnTo>
                    <a:pt x="111" y="531"/>
                  </a:lnTo>
                  <a:lnTo>
                    <a:pt x="109" y="521"/>
                  </a:lnTo>
                  <a:lnTo>
                    <a:pt x="107" y="514"/>
                  </a:lnTo>
                  <a:lnTo>
                    <a:pt x="107" y="504"/>
                  </a:lnTo>
                  <a:lnTo>
                    <a:pt x="105" y="496"/>
                  </a:lnTo>
                  <a:lnTo>
                    <a:pt x="105" y="487"/>
                  </a:lnTo>
                  <a:lnTo>
                    <a:pt x="103" y="479"/>
                  </a:lnTo>
                  <a:lnTo>
                    <a:pt x="103" y="470"/>
                  </a:lnTo>
                  <a:lnTo>
                    <a:pt x="103" y="470"/>
                  </a:lnTo>
                  <a:lnTo>
                    <a:pt x="105" y="458"/>
                  </a:lnTo>
                  <a:lnTo>
                    <a:pt x="107" y="451"/>
                  </a:lnTo>
                  <a:lnTo>
                    <a:pt x="111" y="443"/>
                  </a:lnTo>
                  <a:lnTo>
                    <a:pt x="115" y="435"/>
                  </a:lnTo>
                  <a:lnTo>
                    <a:pt x="118" y="428"/>
                  </a:lnTo>
                  <a:lnTo>
                    <a:pt x="122" y="422"/>
                  </a:lnTo>
                  <a:lnTo>
                    <a:pt x="128" y="416"/>
                  </a:lnTo>
                  <a:lnTo>
                    <a:pt x="132" y="411"/>
                  </a:lnTo>
                  <a:lnTo>
                    <a:pt x="132" y="411"/>
                  </a:lnTo>
                  <a:lnTo>
                    <a:pt x="134" y="403"/>
                  </a:lnTo>
                  <a:lnTo>
                    <a:pt x="137" y="395"/>
                  </a:lnTo>
                  <a:lnTo>
                    <a:pt x="139" y="388"/>
                  </a:lnTo>
                  <a:lnTo>
                    <a:pt x="141" y="380"/>
                  </a:lnTo>
                  <a:lnTo>
                    <a:pt x="145" y="372"/>
                  </a:lnTo>
                  <a:lnTo>
                    <a:pt x="147" y="367"/>
                  </a:lnTo>
                  <a:lnTo>
                    <a:pt x="151" y="359"/>
                  </a:lnTo>
                  <a:lnTo>
                    <a:pt x="156" y="355"/>
                  </a:lnTo>
                  <a:lnTo>
                    <a:pt x="156" y="355"/>
                  </a:lnTo>
                  <a:lnTo>
                    <a:pt x="164" y="349"/>
                  </a:lnTo>
                  <a:lnTo>
                    <a:pt x="172" y="344"/>
                  </a:lnTo>
                  <a:lnTo>
                    <a:pt x="179" y="340"/>
                  </a:lnTo>
                  <a:lnTo>
                    <a:pt x="185" y="336"/>
                  </a:lnTo>
                  <a:lnTo>
                    <a:pt x="193" y="334"/>
                  </a:lnTo>
                  <a:lnTo>
                    <a:pt x="200" y="330"/>
                  </a:lnTo>
                  <a:lnTo>
                    <a:pt x="206" y="328"/>
                  </a:lnTo>
                  <a:lnTo>
                    <a:pt x="214" y="327"/>
                  </a:lnTo>
                  <a:lnTo>
                    <a:pt x="221" y="325"/>
                  </a:lnTo>
                  <a:lnTo>
                    <a:pt x="227" y="321"/>
                  </a:lnTo>
                  <a:lnTo>
                    <a:pt x="235" y="319"/>
                  </a:lnTo>
                  <a:lnTo>
                    <a:pt x="242" y="317"/>
                  </a:lnTo>
                  <a:lnTo>
                    <a:pt x="250" y="315"/>
                  </a:lnTo>
                  <a:lnTo>
                    <a:pt x="258" y="313"/>
                  </a:lnTo>
                  <a:lnTo>
                    <a:pt x="265" y="311"/>
                  </a:lnTo>
                  <a:lnTo>
                    <a:pt x="273" y="307"/>
                  </a:lnTo>
                  <a:lnTo>
                    <a:pt x="273" y="307"/>
                  </a:lnTo>
                  <a:lnTo>
                    <a:pt x="280" y="306"/>
                  </a:lnTo>
                  <a:lnTo>
                    <a:pt x="286" y="302"/>
                  </a:lnTo>
                  <a:lnTo>
                    <a:pt x="292" y="298"/>
                  </a:lnTo>
                  <a:lnTo>
                    <a:pt x="298" y="294"/>
                  </a:lnTo>
                  <a:lnTo>
                    <a:pt x="303" y="290"/>
                  </a:lnTo>
                  <a:lnTo>
                    <a:pt x="307" y="288"/>
                  </a:lnTo>
                  <a:lnTo>
                    <a:pt x="313" y="285"/>
                  </a:lnTo>
                  <a:lnTo>
                    <a:pt x="317" y="281"/>
                  </a:lnTo>
                  <a:lnTo>
                    <a:pt x="321" y="277"/>
                  </a:lnTo>
                  <a:lnTo>
                    <a:pt x="324" y="273"/>
                  </a:lnTo>
                  <a:lnTo>
                    <a:pt x="330" y="267"/>
                  </a:lnTo>
                  <a:lnTo>
                    <a:pt x="334" y="266"/>
                  </a:lnTo>
                  <a:lnTo>
                    <a:pt x="340" y="260"/>
                  </a:lnTo>
                  <a:lnTo>
                    <a:pt x="343" y="256"/>
                  </a:lnTo>
                  <a:lnTo>
                    <a:pt x="349" y="252"/>
                  </a:lnTo>
                  <a:lnTo>
                    <a:pt x="355" y="248"/>
                  </a:lnTo>
                  <a:lnTo>
                    <a:pt x="355" y="248"/>
                  </a:lnTo>
                  <a:lnTo>
                    <a:pt x="363" y="245"/>
                  </a:lnTo>
                  <a:lnTo>
                    <a:pt x="370" y="241"/>
                  </a:lnTo>
                  <a:lnTo>
                    <a:pt x="378" y="235"/>
                  </a:lnTo>
                  <a:lnTo>
                    <a:pt x="385" y="231"/>
                  </a:lnTo>
                  <a:lnTo>
                    <a:pt x="393" y="227"/>
                  </a:lnTo>
                  <a:lnTo>
                    <a:pt x="399" y="224"/>
                  </a:lnTo>
                  <a:lnTo>
                    <a:pt x="404" y="218"/>
                  </a:lnTo>
                  <a:lnTo>
                    <a:pt x="408" y="212"/>
                  </a:lnTo>
                  <a:lnTo>
                    <a:pt x="408" y="212"/>
                  </a:lnTo>
                  <a:lnTo>
                    <a:pt x="412" y="206"/>
                  </a:lnTo>
                  <a:lnTo>
                    <a:pt x="414" y="201"/>
                  </a:lnTo>
                  <a:lnTo>
                    <a:pt x="416" y="197"/>
                  </a:lnTo>
                  <a:lnTo>
                    <a:pt x="418" y="191"/>
                  </a:lnTo>
                  <a:lnTo>
                    <a:pt x="420" y="187"/>
                  </a:lnTo>
                  <a:lnTo>
                    <a:pt x="422" y="182"/>
                  </a:lnTo>
                  <a:lnTo>
                    <a:pt x="424" y="178"/>
                  </a:lnTo>
                  <a:lnTo>
                    <a:pt x="424" y="174"/>
                  </a:lnTo>
                  <a:lnTo>
                    <a:pt x="425" y="172"/>
                  </a:lnTo>
                  <a:lnTo>
                    <a:pt x="427" y="168"/>
                  </a:lnTo>
                  <a:lnTo>
                    <a:pt x="431" y="164"/>
                  </a:lnTo>
                  <a:lnTo>
                    <a:pt x="433" y="161"/>
                  </a:lnTo>
                  <a:lnTo>
                    <a:pt x="435" y="157"/>
                  </a:lnTo>
                  <a:lnTo>
                    <a:pt x="439" y="153"/>
                  </a:lnTo>
                  <a:lnTo>
                    <a:pt x="443" y="149"/>
                  </a:lnTo>
                  <a:lnTo>
                    <a:pt x="446" y="143"/>
                  </a:lnTo>
                  <a:lnTo>
                    <a:pt x="446" y="143"/>
                  </a:lnTo>
                  <a:lnTo>
                    <a:pt x="454" y="138"/>
                  </a:lnTo>
                  <a:lnTo>
                    <a:pt x="462" y="132"/>
                  </a:lnTo>
                  <a:lnTo>
                    <a:pt x="469" y="128"/>
                  </a:lnTo>
                  <a:lnTo>
                    <a:pt x="477" y="124"/>
                  </a:lnTo>
                  <a:lnTo>
                    <a:pt x="485" y="119"/>
                  </a:lnTo>
                  <a:lnTo>
                    <a:pt x="490" y="115"/>
                  </a:lnTo>
                  <a:lnTo>
                    <a:pt x="498" y="109"/>
                  </a:lnTo>
                  <a:lnTo>
                    <a:pt x="504" y="101"/>
                  </a:lnTo>
                  <a:lnTo>
                    <a:pt x="504" y="101"/>
                  </a:lnTo>
                  <a:lnTo>
                    <a:pt x="506" y="94"/>
                  </a:lnTo>
                  <a:lnTo>
                    <a:pt x="507" y="86"/>
                  </a:lnTo>
                  <a:lnTo>
                    <a:pt x="507" y="77"/>
                  </a:lnTo>
                  <a:lnTo>
                    <a:pt x="507" y="69"/>
                  </a:lnTo>
                  <a:lnTo>
                    <a:pt x="507" y="61"/>
                  </a:lnTo>
                  <a:lnTo>
                    <a:pt x="506" y="54"/>
                  </a:lnTo>
                  <a:lnTo>
                    <a:pt x="506" y="46"/>
                  </a:lnTo>
                  <a:lnTo>
                    <a:pt x="506" y="42"/>
                  </a:lnTo>
                  <a:lnTo>
                    <a:pt x="506" y="42"/>
                  </a:lnTo>
                  <a:lnTo>
                    <a:pt x="507" y="38"/>
                  </a:lnTo>
                  <a:lnTo>
                    <a:pt x="511" y="33"/>
                  </a:lnTo>
                  <a:lnTo>
                    <a:pt x="517" y="27"/>
                  </a:lnTo>
                  <a:lnTo>
                    <a:pt x="525" y="19"/>
                  </a:lnTo>
                  <a:lnTo>
                    <a:pt x="532" y="14"/>
                  </a:lnTo>
                  <a:lnTo>
                    <a:pt x="538" y="8"/>
                  </a:lnTo>
                  <a:lnTo>
                    <a:pt x="544" y="2"/>
                  </a:lnTo>
                  <a:lnTo>
                    <a:pt x="546" y="0"/>
                  </a:lnTo>
                  <a:lnTo>
                    <a:pt x="546" y="0"/>
                  </a:lnTo>
                  <a:lnTo>
                    <a:pt x="549" y="8"/>
                  </a:lnTo>
                  <a:lnTo>
                    <a:pt x="551" y="14"/>
                  </a:lnTo>
                  <a:lnTo>
                    <a:pt x="555" y="21"/>
                  </a:lnTo>
                  <a:lnTo>
                    <a:pt x="557" y="29"/>
                  </a:lnTo>
                  <a:lnTo>
                    <a:pt x="561" y="37"/>
                  </a:lnTo>
                  <a:lnTo>
                    <a:pt x="563" y="44"/>
                  </a:lnTo>
                  <a:lnTo>
                    <a:pt x="567" y="54"/>
                  </a:lnTo>
                  <a:lnTo>
                    <a:pt x="569" y="61"/>
                  </a:lnTo>
                  <a:lnTo>
                    <a:pt x="570" y="69"/>
                  </a:lnTo>
                  <a:lnTo>
                    <a:pt x="574" y="79"/>
                  </a:lnTo>
                  <a:lnTo>
                    <a:pt x="576" y="86"/>
                  </a:lnTo>
                  <a:lnTo>
                    <a:pt x="578" y="96"/>
                  </a:lnTo>
                  <a:lnTo>
                    <a:pt x="582" y="105"/>
                  </a:lnTo>
                  <a:lnTo>
                    <a:pt x="584" y="113"/>
                  </a:lnTo>
                  <a:lnTo>
                    <a:pt x="586" y="122"/>
                  </a:lnTo>
                  <a:lnTo>
                    <a:pt x="588" y="132"/>
                  </a:lnTo>
                  <a:lnTo>
                    <a:pt x="590" y="140"/>
                  </a:lnTo>
                  <a:lnTo>
                    <a:pt x="591" y="149"/>
                  </a:lnTo>
                  <a:lnTo>
                    <a:pt x="593" y="159"/>
                  </a:lnTo>
                  <a:lnTo>
                    <a:pt x="595" y="168"/>
                  </a:lnTo>
                  <a:lnTo>
                    <a:pt x="597" y="178"/>
                  </a:lnTo>
                  <a:lnTo>
                    <a:pt x="599" y="187"/>
                  </a:lnTo>
                  <a:lnTo>
                    <a:pt x="599" y="197"/>
                  </a:lnTo>
                  <a:lnTo>
                    <a:pt x="601" y="206"/>
                  </a:lnTo>
                  <a:lnTo>
                    <a:pt x="601" y="216"/>
                  </a:lnTo>
                  <a:lnTo>
                    <a:pt x="603" y="225"/>
                  </a:lnTo>
                  <a:lnTo>
                    <a:pt x="603" y="233"/>
                  </a:lnTo>
                  <a:lnTo>
                    <a:pt x="605" y="243"/>
                  </a:lnTo>
                  <a:lnTo>
                    <a:pt x="605" y="252"/>
                  </a:lnTo>
                  <a:lnTo>
                    <a:pt x="605" y="262"/>
                  </a:lnTo>
                  <a:lnTo>
                    <a:pt x="605" y="271"/>
                  </a:lnTo>
                  <a:lnTo>
                    <a:pt x="605" y="281"/>
                  </a:lnTo>
                  <a:lnTo>
                    <a:pt x="605" y="281"/>
                  </a:lnTo>
                  <a:lnTo>
                    <a:pt x="605" y="288"/>
                  </a:lnTo>
                  <a:lnTo>
                    <a:pt x="603" y="294"/>
                  </a:lnTo>
                  <a:lnTo>
                    <a:pt x="601" y="302"/>
                  </a:lnTo>
                  <a:lnTo>
                    <a:pt x="597" y="307"/>
                  </a:lnTo>
                  <a:lnTo>
                    <a:pt x="593" y="313"/>
                  </a:lnTo>
                  <a:lnTo>
                    <a:pt x="590" y="317"/>
                  </a:lnTo>
                  <a:lnTo>
                    <a:pt x="584" y="321"/>
                  </a:lnTo>
                  <a:lnTo>
                    <a:pt x="576" y="321"/>
                  </a:lnTo>
                  <a:lnTo>
                    <a:pt x="576" y="321"/>
                  </a:lnTo>
                  <a:lnTo>
                    <a:pt x="574" y="315"/>
                  </a:lnTo>
                  <a:lnTo>
                    <a:pt x="574" y="309"/>
                  </a:lnTo>
                  <a:lnTo>
                    <a:pt x="570" y="306"/>
                  </a:lnTo>
                  <a:lnTo>
                    <a:pt x="569" y="300"/>
                  </a:lnTo>
                  <a:lnTo>
                    <a:pt x="567" y="298"/>
                  </a:lnTo>
                  <a:lnTo>
                    <a:pt x="565" y="294"/>
                  </a:lnTo>
                  <a:lnTo>
                    <a:pt x="561" y="292"/>
                  </a:lnTo>
                  <a:lnTo>
                    <a:pt x="559" y="290"/>
                  </a:lnTo>
                  <a:lnTo>
                    <a:pt x="559" y="290"/>
                  </a:lnTo>
                  <a:lnTo>
                    <a:pt x="555" y="294"/>
                  </a:lnTo>
                  <a:lnTo>
                    <a:pt x="553" y="298"/>
                  </a:lnTo>
                  <a:lnTo>
                    <a:pt x="551" y="302"/>
                  </a:lnTo>
                  <a:lnTo>
                    <a:pt x="551" y="307"/>
                  </a:lnTo>
                  <a:lnTo>
                    <a:pt x="549" y="311"/>
                  </a:lnTo>
                  <a:lnTo>
                    <a:pt x="549" y="317"/>
                  </a:lnTo>
                  <a:lnTo>
                    <a:pt x="549" y="323"/>
                  </a:lnTo>
                  <a:lnTo>
                    <a:pt x="551" y="327"/>
                  </a:lnTo>
                  <a:lnTo>
                    <a:pt x="551" y="332"/>
                  </a:lnTo>
                  <a:lnTo>
                    <a:pt x="551" y="338"/>
                  </a:lnTo>
                  <a:lnTo>
                    <a:pt x="551" y="344"/>
                  </a:lnTo>
                  <a:lnTo>
                    <a:pt x="553" y="349"/>
                  </a:lnTo>
                  <a:lnTo>
                    <a:pt x="553" y="355"/>
                  </a:lnTo>
                  <a:lnTo>
                    <a:pt x="553" y="361"/>
                  </a:lnTo>
                  <a:lnTo>
                    <a:pt x="553" y="367"/>
                  </a:lnTo>
                  <a:lnTo>
                    <a:pt x="553" y="372"/>
                  </a:lnTo>
                  <a:lnTo>
                    <a:pt x="553" y="372"/>
                  </a:lnTo>
                  <a:lnTo>
                    <a:pt x="551" y="380"/>
                  </a:lnTo>
                  <a:lnTo>
                    <a:pt x="548" y="386"/>
                  </a:lnTo>
                  <a:lnTo>
                    <a:pt x="544" y="391"/>
                  </a:lnTo>
                  <a:lnTo>
                    <a:pt x="540" y="397"/>
                  </a:lnTo>
                  <a:lnTo>
                    <a:pt x="534" y="403"/>
                  </a:lnTo>
                  <a:lnTo>
                    <a:pt x="530" y="409"/>
                  </a:lnTo>
                  <a:lnTo>
                    <a:pt x="527" y="414"/>
                  </a:lnTo>
                  <a:lnTo>
                    <a:pt x="523" y="420"/>
                  </a:lnTo>
                  <a:lnTo>
                    <a:pt x="523" y="420"/>
                  </a:lnTo>
                  <a:lnTo>
                    <a:pt x="519" y="428"/>
                  </a:lnTo>
                  <a:lnTo>
                    <a:pt x="517" y="433"/>
                  </a:lnTo>
                  <a:lnTo>
                    <a:pt x="515" y="439"/>
                  </a:lnTo>
                  <a:lnTo>
                    <a:pt x="513" y="447"/>
                  </a:lnTo>
                  <a:lnTo>
                    <a:pt x="511" y="452"/>
                  </a:lnTo>
                  <a:lnTo>
                    <a:pt x="509" y="460"/>
                  </a:lnTo>
                  <a:lnTo>
                    <a:pt x="507" y="466"/>
                  </a:lnTo>
                  <a:lnTo>
                    <a:pt x="507" y="472"/>
                  </a:lnTo>
                  <a:lnTo>
                    <a:pt x="506" y="479"/>
                  </a:lnTo>
                  <a:lnTo>
                    <a:pt x="506" y="485"/>
                  </a:lnTo>
                  <a:lnTo>
                    <a:pt x="504" y="493"/>
                  </a:lnTo>
                  <a:lnTo>
                    <a:pt x="504" y="498"/>
                  </a:lnTo>
                  <a:lnTo>
                    <a:pt x="502" y="504"/>
                  </a:lnTo>
                  <a:lnTo>
                    <a:pt x="500" y="512"/>
                  </a:lnTo>
                  <a:lnTo>
                    <a:pt x="500" y="519"/>
                  </a:lnTo>
                  <a:lnTo>
                    <a:pt x="496" y="527"/>
                  </a:lnTo>
                  <a:lnTo>
                    <a:pt x="496" y="527"/>
                  </a:lnTo>
                  <a:lnTo>
                    <a:pt x="492" y="540"/>
                  </a:lnTo>
                  <a:lnTo>
                    <a:pt x="486" y="554"/>
                  </a:lnTo>
                  <a:lnTo>
                    <a:pt x="481" y="567"/>
                  </a:lnTo>
                  <a:lnTo>
                    <a:pt x="475" y="580"/>
                  </a:lnTo>
                  <a:lnTo>
                    <a:pt x="467" y="594"/>
                  </a:lnTo>
                  <a:lnTo>
                    <a:pt x="462" y="607"/>
                  </a:lnTo>
                  <a:lnTo>
                    <a:pt x="454" y="620"/>
                  </a:lnTo>
                  <a:lnTo>
                    <a:pt x="446" y="634"/>
                  </a:lnTo>
                  <a:lnTo>
                    <a:pt x="439" y="647"/>
                  </a:lnTo>
                  <a:lnTo>
                    <a:pt x="431" y="660"/>
                  </a:lnTo>
                  <a:lnTo>
                    <a:pt x="424" y="674"/>
                  </a:lnTo>
                  <a:lnTo>
                    <a:pt x="416" y="685"/>
                  </a:lnTo>
                  <a:lnTo>
                    <a:pt x="410" y="699"/>
                  </a:lnTo>
                  <a:lnTo>
                    <a:pt x="404" y="714"/>
                  </a:lnTo>
                  <a:lnTo>
                    <a:pt x="399" y="727"/>
                  </a:lnTo>
                  <a:lnTo>
                    <a:pt x="393" y="741"/>
                  </a:lnTo>
                  <a:lnTo>
                    <a:pt x="393" y="741"/>
                  </a:lnTo>
                  <a:lnTo>
                    <a:pt x="389" y="752"/>
                  </a:lnTo>
                  <a:lnTo>
                    <a:pt x="385" y="762"/>
                  </a:lnTo>
                  <a:lnTo>
                    <a:pt x="382" y="773"/>
                  </a:lnTo>
                  <a:lnTo>
                    <a:pt x="378" y="781"/>
                  </a:lnTo>
                  <a:lnTo>
                    <a:pt x="374" y="790"/>
                  </a:lnTo>
                  <a:lnTo>
                    <a:pt x="368" y="798"/>
                  </a:lnTo>
                  <a:lnTo>
                    <a:pt x="364" y="807"/>
                  </a:lnTo>
                  <a:lnTo>
                    <a:pt x="361" y="815"/>
                  </a:lnTo>
                  <a:lnTo>
                    <a:pt x="357" y="823"/>
                  </a:lnTo>
                  <a:lnTo>
                    <a:pt x="353" y="830"/>
                  </a:lnTo>
                  <a:lnTo>
                    <a:pt x="349" y="838"/>
                  </a:lnTo>
                  <a:lnTo>
                    <a:pt x="343" y="847"/>
                  </a:lnTo>
                  <a:lnTo>
                    <a:pt x="340" y="855"/>
                  </a:lnTo>
                  <a:lnTo>
                    <a:pt x="336" y="865"/>
                  </a:lnTo>
                  <a:lnTo>
                    <a:pt x="332" y="872"/>
                  </a:lnTo>
                  <a:lnTo>
                    <a:pt x="328" y="884"/>
                  </a:lnTo>
                  <a:lnTo>
                    <a:pt x="328" y="884"/>
                  </a:lnTo>
                  <a:lnTo>
                    <a:pt x="322" y="895"/>
                  </a:lnTo>
                  <a:lnTo>
                    <a:pt x="319" y="908"/>
                  </a:lnTo>
                  <a:lnTo>
                    <a:pt x="315" y="922"/>
                  </a:lnTo>
                  <a:lnTo>
                    <a:pt x="309" y="933"/>
                  </a:lnTo>
                  <a:lnTo>
                    <a:pt x="305" y="947"/>
                  </a:lnTo>
                  <a:lnTo>
                    <a:pt x="301" y="958"/>
                  </a:lnTo>
                  <a:lnTo>
                    <a:pt x="298" y="969"/>
                  </a:lnTo>
                  <a:lnTo>
                    <a:pt x="292" y="981"/>
                  </a:lnTo>
                  <a:lnTo>
                    <a:pt x="288" y="992"/>
                  </a:lnTo>
                  <a:lnTo>
                    <a:pt x="282" y="1004"/>
                  </a:lnTo>
                  <a:lnTo>
                    <a:pt x="275" y="1013"/>
                  </a:lnTo>
                  <a:lnTo>
                    <a:pt x="269" y="1025"/>
                  </a:lnTo>
                  <a:lnTo>
                    <a:pt x="261" y="1034"/>
                  </a:lnTo>
                  <a:lnTo>
                    <a:pt x="254" y="1044"/>
                  </a:lnTo>
                  <a:lnTo>
                    <a:pt x="244" y="1052"/>
                  </a:lnTo>
                  <a:lnTo>
                    <a:pt x="233" y="1059"/>
                  </a:lnTo>
                  <a:lnTo>
                    <a:pt x="233" y="1059"/>
                  </a:lnTo>
                  <a:lnTo>
                    <a:pt x="229" y="1063"/>
                  </a:lnTo>
                  <a:lnTo>
                    <a:pt x="223" y="1063"/>
                  </a:lnTo>
                  <a:lnTo>
                    <a:pt x="216" y="1065"/>
                  </a:lnTo>
                  <a:lnTo>
                    <a:pt x="208" y="1065"/>
                  </a:lnTo>
                  <a:lnTo>
                    <a:pt x="202" y="1065"/>
                  </a:lnTo>
                  <a:lnTo>
                    <a:pt x="195" y="1065"/>
                  </a:lnTo>
                  <a:lnTo>
                    <a:pt x="191" y="1065"/>
                  </a:lnTo>
                  <a:lnTo>
                    <a:pt x="187" y="1067"/>
                  </a:lnTo>
                  <a:lnTo>
                    <a:pt x="187" y="1067"/>
                  </a:lnTo>
                  <a:lnTo>
                    <a:pt x="181" y="1069"/>
                  </a:lnTo>
                  <a:lnTo>
                    <a:pt x="177" y="1069"/>
                  </a:lnTo>
                  <a:lnTo>
                    <a:pt x="174" y="1071"/>
                  </a:lnTo>
                  <a:lnTo>
                    <a:pt x="170" y="1072"/>
                  </a:lnTo>
                  <a:lnTo>
                    <a:pt x="166" y="1076"/>
                  </a:lnTo>
                  <a:lnTo>
                    <a:pt x="162" y="1078"/>
                  </a:lnTo>
                  <a:lnTo>
                    <a:pt x="158" y="1080"/>
                  </a:lnTo>
                  <a:lnTo>
                    <a:pt x="155" y="1082"/>
                  </a:lnTo>
                  <a:lnTo>
                    <a:pt x="151" y="1084"/>
                  </a:lnTo>
                  <a:lnTo>
                    <a:pt x="145" y="1086"/>
                  </a:lnTo>
                  <a:lnTo>
                    <a:pt x="141" y="1088"/>
                  </a:lnTo>
                  <a:lnTo>
                    <a:pt x="137" y="1090"/>
                  </a:lnTo>
                  <a:lnTo>
                    <a:pt x="132" y="1092"/>
                  </a:lnTo>
                  <a:lnTo>
                    <a:pt x="126" y="1092"/>
                  </a:lnTo>
                  <a:lnTo>
                    <a:pt x="122" y="1093"/>
                  </a:lnTo>
                  <a:lnTo>
                    <a:pt x="116" y="1093"/>
                  </a:lnTo>
                  <a:lnTo>
                    <a:pt x="116" y="1093"/>
                  </a:lnTo>
                  <a:lnTo>
                    <a:pt x="107" y="1092"/>
                  </a:lnTo>
                  <a:lnTo>
                    <a:pt x="97" y="1090"/>
                  </a:lnTo>
                  <a:lnTo>
                    <a:pt x="88" y="1086"/>
                  </a:lnTo>
                  <a:lnTo>
                    <a:pt x="78" y="1082"/>
                  </a:lnTo>
                  <a:lnTo>
                    <a:pt x="69" y="1074"/>
                  </a:lnTo>
                  <a:lnTo>
                    <a:pt x="59" y="1069"/>
                  </a:lnTo>
                  <a:lnTo>
                    <a:pt x="52" y="1061"/>
                  </a:lnTo>
                  <a:lnTo>
                    <a:pt x="42" y="1052"/>
                  </a:lnTo>
                  <a:lnTo>
                    <a:pt x="36" y="1042"/>
                  </a:lnTo>
                  <a:lnTo>
                    <a:pt x="29" y="1032"/>
                  </a:lnTo>
                  <a:lnTo>
                    <a:pt x="23" y="1023"/>
                  </a:lnTo>
                  <a:lnTo>
                    <a:pt x="17" y="1013"/>
                  </a:lnTo>
                  <a:lnTo>
                    <a:pt x="13" y="1002"/>
                  </a:lnTo>
                  <a:lnTo>
                    <a:pt x="10" y="992"/>
                  </a:lnTo>
                  <a:lnTo>
                    <a:pt x="8" y="981"/>
                  </a:lnTo>
                  <a:lnTo>
                    <a:pt x="8" y="971"/>
                  </a:lnTo>
                  <a:lnTo>
                    <a:pt x="8" y="971"/>
                  </a:lnTo>
                  <a:lnTo>
                    <a:pt x="8" y="966"/>
                  </a:lnTo>
                  <a:lnTo>
                    <a:pt x="10" y="958"/>
                  </a:lnTo>
                  <a:lnTo>
                    <a:pt x="13" y="952"/>
                  </a:lnTo>
                  <a:lnTo>
                    <a:pt x="17" y="948"/>
                  </a:lnTo>
                  <a:lnTo>
                    <a:pt x="21" y="943"/>
                  </a:lnTo>
                  <a:lnTo>
                    <a:pt x="23" y="937"/>
                  </a:lnTo>
                  <a:lnTo>
                    <a:pt x="27" y="931"/>
                  </a:lnTo>
                  <a:lnTo>
                    <a:pt x="27" y="924"/>
                  </a:lnTo>
                  <a:lnTo>
                    <a:pt x="27" y="924"/>
                  </a:lnTo>
                  <a:lnTo>
                    <a:pt x="27" y="918"/>
                  </a:lnTo>
                  <a:lnTo>
                    <a:pt x="25" y="912"/>
                  </a:lnTo>
                  <a:lnTo>
                    <a:pt x="25" y="908"/>
                  </a:lnTo>
                  <a:lnTo>
                    <a:pt x="23" y="903"/>
                  </a:lnTo>
                  <a:lnTo>
                    <a:pt x="21" y="899"/>
                  </a:lnTo>
                  <a:lnTo>
                    <a:pt x="19" y="893"/>
                  </a:lnTo>
                  <a:lnTo>
                    <a:pt x="15" y="887"/>
                  </a:lnTo>
                  <a:lnTo>
                    <a:pt x="13" y="884"/>
                  </a:lnTo>
                  <a:lnTo>
                    <a:pt x="12" y="878"/>
                  </a:lnTo>
                  <a:lnTo>
                    <a:pt x="10" y="874"/>
                  </a:lnTo>
                  <a:lnTo>
                    <a:pt x="8" y="868"/>
                  </a:lnTo>
                  <a:lnTo>
                    <a:pt x="6" y="863"/>
                  </a:lnTo>
                  <a:lnTo>
                    <a:pt x="4" y="857"/>
                  </a:lnTo>
                  <a:lnTo>
                    <a:pt x="2" y="851"/>
                  </a:lnTo>
                  <a:lnTo>
                    <a:pt x="2" y="845"/>
                  </a:lnTo>
                  <a:lnTo>
                    <a:pt x="0" y="840"/>
                  </a:lnTo>
                  <a:lnTo>
                    <a:pt x="0" y="813"/>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83" name="Freeform 11">
              <a:extLst>
                <a:ext uri="{FF2B5EF4-FFF2-40B4-BE49-F238E27FC236}">
                  <a16:creationId xmlns:a16="http://schemas.microsoft.com/office/drawing/2014/main" id="{BC147145-839A-4598-BAC7-4B77ED0136F8}"/>
                </a:ext>
              </a:extLst>
            </p:cNvPr>
            <p:cNvSpPr>
              <a:spLocks/>
            </p:cNvSpPr>
            <p:nvPr/>
          </p:nvSpPr>
          <p:spPr bwMode="auto">
            <a:xfrm>
              <a:off x="3097304" y="6041205"/>
              <a:ext cx="200043" cy="184205"/>
            </a:xfrm>
            <a:custGeom>
              <a:avLst/>
              <a:gdLst>
                <a:gd name="T0" fmla="*/ 21 w 588"/>
                <a:gd name="T1" fmla="*/ 179 h 534"/>
                <a:gd name="T2" fmla="*/ 54 w 588"/>
                <a:gd name="T3" fmla="*/ 186 h 534"/>
                <a:gd name="T4" fmla="*/ 84 w 588"/>
                <a:gd name="T5" fmla="*/ 196 h 534"/>
                <a:gd name="T6" fmla="*/ 111 w 588"/>
                <a:gd name="T7" fmla="*/ 196 h 534"/>
                <a:gd name="T8" fmla="*/ 143 w 588"/>
                <a:gd name="T9" fmla="*/ 179 h 534"/>
                <a:gd name="T10" fmla="*/ 166 w 588"/>
                <a:gd name="T11" fmla="*/ 146 h 534"/>
                <a:gd name="T12" fmla="*/ 185 w 588"/>
                <a:gd name="T13" fmla="*/ 118 h 534"/>
                <a:gd name="T14" fmla="*/ 201 w 588"/>
                <a:gd name="T15" fmla="*/ 103 h 534"/>
                <a:gd name="T16" fmla="*/ 224 w 588"/>
                <a:gd name="T17" fmla="*/ 93 h 534"/>
                <a:gd name="T18" fmla="*/ 250 w 588"/>
                <a:gd name="T19" fmla="*/ 83 h 534"/>
                <a:gd name="T20" fmla="*/ 269 w 588"/>
                <a:gd name="T21" fmla="*/ 74 h 534"/>
                <a:gd name="T22" fmla="*/ 273 w 588"/>
                <a:gd name="T23" fmla="*/ 49 h 534"/>
                <a:gd name="T24" fmla="*/ 287 w 588"/>
                <a:gd name="T25" fmla="*/ 30 h 534"/>
                <a:gd name="T26" fmla="*/ 315 w 588"/>
                <a:gd name="T27" fmla="*/ 9 h 534"/>
                <a:gd name="T28" fmla="*/ 350 w 588"/>
                <a:gd name="T29" fmla="*/ 0 h 534"/>
                <a:gd name="T30" fmla="*/ 374 w 588"/>
                <a:gd name="T31" fmla="*/ 0 h 534"/>
                <a:gd name="T32" fmla="*/ 390 w 588"/>
                <a:gd name="T33" fmla="*/ 1 h 534"/>
                <a:gd name="T34" fmla="*/ 462 w 588"/>
                <a:gd name="T35" fmla="*/ 38 h 534"/>
                <a:gd name="T36" fmla="*/ 500 w 588"/>
                <a:gd name="T37" fmla="*/ 68 h 534"/>
                <a:gd name="T38" fmla="*/ 554 w 588"/>
                <a:gd name="T39" fmla="*/ 89 h 534"/>
                <a:gd name="T40" fmla="*/ 586 w 588"/>
                <a:gd name="T41" fmla="*/ 131 h 534"/>
                <a:gd name="T42" fmla="*/ 584 w 588"/>
                <a:gd name="T43" fmla="*/ 173 h 534"/>
                <a:gd name="T44" fmla="*/ 573 w 588"/>
                <a:gd name="T45" fmla="*/ 217 h 534"/>
                <a:gd name="T46" fmla="*/ 561 w 588"/>
                <a:gd name="T47" fmla="*/ 257 h 534"/>
                <a:gd name="T48" fmla="*/ 559 w 588"/>
                <a:gd name="T49" fmla="*/ 289 h 534"/>
                <a:gd name="T50" fmla="*/ 571 w 588"/>
                <a:gd name="T51" fmla="*/ 322 h 534"/>
                <a:gd name="T52" fmla="*/ 571 w 588"/>
                <a:gd name="T53" fmla="*/ 345 h 534"/>
                <a:gd name="T54" fmla="*/ 556 w 588"/>
                <a:gd name="T55" fmla="*/ 368 h 534"/>
                <a:gd name="T56" fmla="*/ 536 w 588"/>
                <a:gd name="T57" fmla="*/ 391 h 534"/>
                <a:gd name="T58" fmla="*/ 525 w 588"/>
                <a:gd name="T59" fmla="*/ 408 h 534"/>
                <a:gd name="T60" fmla="*/ 521 w 588"/>
                <a:gd name="T61" fmla="*/ 436 h 534"/>
                <a:gd name="T62" fmla="*/ 514 w 588"/>
                <a:gd name="T63" fmla="*/ 454 h 534"/>
                <a:gd name="T64" fmla="*/ 487 w 588"/>
                <a:gd name="T65" fmla="*/ 482 h 534"/>
                <a:gd name="T66" fmla="*/ 449 w 588"/>
                <a:gd name="T67" fmla="*/ 517 h 534"/>
                <a:gd name="T68" fmla="*/ 428 w 588"/>
                <a:gd name="T69" fmla="*/ 534 h 534"/>
                <a:gd name="T70" fmla="*/ 412 w 588"/>
                <a:gd name="T71" fmla="*/ 534 h 534"/>
                <a:gd name="T72" fmla="*/ 397 w 588"/>
                <a:gd name="T73" fmla="*/ 534 h 534"/>
                <a:gd name="T74" fmla="*/ 369 w 588"/>
                <a:gd name="T75" fmla="*/ 534 h 534"/>
                <a:gd name="T76" fmla="*/ 342 w 588"/>
                <a:gd name="T77" fmla="*/ 524 h 534"/>
                <a:gd name="T78" fmla="*/ 304 w 588"/>
                <a:gd name="T79" fmla="*/ 518 h 534"/>
                <a:gd name="T80" fmla="*/ 283 w 588"/>
                <a:gd name="T81" fmla="*/ 509 h 534"/>
                <a:gd name="T82" fmla="*/ 266 w 588"/>
                <a:gd name="T83" fmla="*/ 494 h 534"/>
                <a:gd name="T84" fmla="*/ 247 w 588"/>
                <a:gd name="T85" fmla="*/ 478 h 534"/>
                <a:gd name="T86" fmla="*/ 224 w 588"/>
                <a:gd name="T87" fmla="*/ 471 h 534"/>
                <a:gd name="T88" fmla="*/ 187 w 588"/>
                <a:gd name="T89" fmla="*/ 454 h 534"/>
                <a:gd name="T90" fmla="*/ 178 w 588"/>
                <a:gd name="T91" fmla="*/ 434 h 534"/>
                <a:gd name="T92" fmla="*/ 176 w 588"/>
                <a:gd name="T93" fmla="*/ 406 h 534"/>
                <a:gd name="T94" fmla="*/ 174 w 588"/>
                <a:gd name="T95" fmla="*/ 383 h 534"/>
                <a:gd name="T96" fmla="*/ 159 w 588"/>
                <a:gd name="T97" fmla="*/ 372 h 534"/>
                <a:gd name="T98" fmla="*/ 143 w 588"/>
                <a:gd name="T99" fmla="*/ 352 h 534"/>
                <a:gd name="T100" fmla="*/ 128 w 588"/>
                <a:gd name="T101" fmla="*/ 337 h 534"/>
                <a:gd name="T102" fmla="*/ 86 w 588"/>
                <a:gd name="T103" fmla="*/ 320 h 534"/>
                <a:gd name="T104" fmla="*/ 63 w 588"/>
                <a:gd name="T105" fmla="*/ 305 h 534"/>
                <a:gd name="T106" fmla="*/ 54 w 588"/>
                <a:gd name="T107" fmla="*/ 282 h 534"/>
                <a:gd name="T108" fmla="*/ 44 w 588"/>
                <a:gd name="T109" fmla="*/ 255 h 534"/>
                <a:gd name="T110" fmla="*/ 21 w 588"/>
                <a:gd name="T111" fmla="*/ 227 h 534"/>
                <a:gd name="T112" fmla="*/ 4 w 588"/>
                <a:gd name="T113" fmla="*/ 198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8" h="534">
                  <a:moveTo>
                    <a:pt x="0" y="177"/>
                  </a:moveTo>
                  <a:lnTo>
                    <a:pt x="0" y="177"/>
                  </a:lnTo>
                  <a:lnTo>
                    <a:pt x="6" y="177"/>
                  </a:lnTo>
                  <a:lnTo>
                    <a:pt x="14" y="177"/>
                  </a:lnTo>
                  <a:lnTo>
                    <a:pt x="21" y="179"/>
                  </a:lnTo>
                  <a:lnTo>
                    <a:pt x="27" y="181"/>
                  </a:lnTo>
                  <a:lnTo>
                    <a:pt x="35" y="181"/>
                  </a:lnTo>
                  <a:lnTo>
                    <a:pt x="40" y="183"/>
                  </a:lnTo>
                  <a:lnTo>
                    <a:pt x="46" y="185"/>
                  </a:lnTo>
                  <a:lnTo>
                    <a:pt x="54" y="186"/>
                  </a:lnTo>
                  <a:lnTo>
                    <a:pt x="60" y="188"/>
                  </a:lnTo>
                  <a:lnTo>
                    <a:pt x="65" y="190"/>
                  </a:lnTo>
                  <a:lnTo>
                    <a:pt x="71" y="192"/>
                  </a:lnTo>
                  <a:lnTo>
                    <a:pt x="79" y="194"/>
                  </a:lnTo>
                  <a:lnTo>
                    <a:pt x="84" y="196"/>
                  </a:lnTo>
                  <a:lnTo>
                    <a:pt x="90" y="196"/>
                  </a:lnTo>
                  <a:lnTo>
                    <a:pt x="96" y="198"/>
                  </a:lnTo>
                  <a:lnTo>
                    <a:pt x="103" y="198"/>
                  </a:lnTo>
                  <a:lnTo>
                    <a:pt x="103" y="198"/>
                  </a:lnTo>
                  <a:lnTo>
                    <a:pt x="111" y="196"/>
                  </a:lnTo>
                  <a:lnTo>
                    <a:pt x="119" y="196"/>
                  </a:lnTo>
                  <a:lnTo>
                    <a:pt x="124" y="192"/>
                  </a:lnTo>
                  <a:lnTo>
                    <a:pt x="130" y="188"/>
                  </a:lnTo>
                  <a:lnTo>
                    <a:pt x="136" y="183"/>
                  </a:lnTo>
                  <a:lnTo>
                    <a:pt x="143" y="179"/>
                  </a:lnTo>
                  <a:lnTo>
                    <a:pt x="147" y="173"/>
                  </a:lnTo>
                  <a:lnTo>
                    <a:pt x="153" y="165"/>
                  </a:lnTo>
                  <a:lnTo>
                    <a:pt x="159" y="160"/>
                  </a:lnTo>
                  <a:lnTo>
                    <a:pt x="163" y="152"/>
                  </a:lnTo>
                  <a:lnTo>
                    <a:pt x="166" y="146"/>
                  </a:lnTo>
                  <a:lnTo>
                    <a:pt x="170" y="139"/>
                  </a:lnTo>
                  <a:lnTo>
                    <a:pt x="174" y="133"/>
                  </a:lnTo>
                  <a:lnTo>
                    <a:pt x="178" y="127"/>
                  </a:lnTo>
                  <a:lnTo>
                    <a:pt x="182" y="122"/>
                  </a:lnTo>
                  <a:lnTo>
                    <a:pt x="185" y="118"/>
                  </a:lnTo>
                  <a:lnTo>
                    <a:pt x="185" y="118"/>
                  </a:lnTo>
                  <a:lnTo>
                    <a:pt x="189" y="114"/>
                  </a:lnTo>
                  <a:lnTo>
                    <a:pt x="193" y="110"/>
                  </a:lnTo>
                  <a:lnTo>
                    <a:pt x="197" y="106"/>
                  </a:lnTo>
                  <a:lnTo>
                    <a:pt x="201" y="103"/>
                  </a:lnTo>
                  <a:lnTo>
                    <a:pt x="205" y="101"/>
                  </a:lnTo>
                  <a:lnTo>
                    <a:pt x="210" y="99"/>
                  </a:lnTo>
                  <a:lnTo>
                    <a:pt x="214" y="97"/>
                  </a:lnTo>
                  <a:lnTo>
                    <a:pt x="220" y="93"/>
                  </a:lnTo>
                  <a:lnTo>
                    <a:pt x="224" y="93"/>
                  </a:lnTo>
                  <a:lnTo>
                    <a:pt x="229" y="91"/>
                  </a:lnTo>
                  <a:lnTo>
                    <a:pt x="235" y="89"/>
                  </a:lnTo>
                  <a:lnTo>
                    <a:pt x="241" y="87"/>
                  </a:lnTo>
                  <a:lnTo>
                    <a:pt x="245" y="85"/>
                  </a:lnTo>
                  <a:lnTo>
                    <a:pt x="250" y="83"/>
                  </a:lnTo>
                  <a:lnTo>
                    <a:pt x="256" y="82"/>
                  </a:lnTo>
                  <a:lnTo>
                    <a:pt x="262" y="80"/>
                  </a:lnTo>
                  <a:lnTo>
                    <a:pt x="262" y="80"/>
                  </a:lnTo>
                  <a:lnTo>
                    <a:pt x="267" y="78"/>
                  </a:lnTo>
                  <a:lnTo>
                    <a:pt x="269" y="74"/>
                  </a:lnTo>
                  <a:lnTo>
                    <a:pt x="271" y="68"/>
                  </a:lnTo>
                  <a:lnTo>
                    <a:pt x="271" y="64"/>
                  </a:lnTo>
                  <a:lnTo>
                    <a:pt x="271" y="59"/>
                  </a:lnTo>
                  <a:lnTo>
                    <a:pt x="271" y="55"/>
                  </a:lnTo>
                  <a:lnTo>
                    <a:pt x="273" y="49"/>
                  </a:lnTo>
                  <a:lnTo>
                    <a:pt x="273" y="47"/>
                  </a:lnTo>
                  <a:lnTo>
                    <a:pt x="273" y="47"/>
                  </a:lnTo>
                  <a:lnTo>
                    <a:pt x="279" y="40"/>
                  </a:lnTo>
                  <a:lnTo>
                    <a:pt x="283" y="34"/>
                  </a:lnTo>
                  <a:lnTo>
                    <a:pt x="287" y="30"/>
                  </a:lnTo>
                  <a:lnTo>
                    <a:pt x="292" y="24"/>
                  </a:lnTo>
                  <a:lnTo>
                    <a:pt x="298" y="20"/>
                  </a:lnTo>
                  <a:lnTo>
                    <a:pt x="304" y="17"/>
                  </a:lnTo>
                  <a:lnTo>
                    <a:pt x="309" y="13"/>
                  </a:lnTo>
                  <a:lnTo>
                    <a:pt x="315" y="9"/>
                  </a:lnTo>
                  <a:lnTo>
                    <a:pt x="321" y="7"/>
                  </a:lnTo>
                  <a:lnTo>
                    <a:pt x="329" y="5"/>
                  </a:lnTo>
                  <a:lnTo>
                    <a:pt x="336" y="3"/>
                  </a:lnTo>
                  <a:lnTo>
                    <a:pt x="342" y="1"/>
                  </a:lnTo>
                  <a:lnTo>
                    <a:pt x="350" y="0"/>
                  </a:lnTo>
                  <a:lnTo>
                    <a:pt x="357" y="0"/>
                  </a:lnTo>
                  <a:lnTo>
                    <a:pt x="365" y="0"/>
                  </a:lnTo>
                  <a:lnTo>
                    <a:pt x="372" y="0"/>
                  </a:lnTo>
                  <a:lnTo>
                    <a:pt x="372" y="0"/>
                  </a:lnTo>
                  <a:lnTo>
                    <a:pt x="374" y="0"/>
                  </a:lnTo>
                  <a:lnTo>
                    <a:pt x="378" y="0"/>
                  </a:lnTo>
                  <a:lnTo>
                    <a:pt x="382" y="0"/>
                  </a:lnTo>
                  <a:lnTo>
                    <a:pt x="384" y="0"/>
                  </a:lnTo>
                  <a:lnTo>
                    <a:pt x="388" y="1"/>
                  </a:lnTo>
                  <a:lnTo>
                    <a:pt x="390" y="1"/>
                  </a:lnTo>
                  <a:lnTo>
                    <a:pt x="393" y="0"/>
                  </a:lnTo>
                  <a:lnTo>
                    <a:pt x="395" y="0"/>
                  </a:lnTo>
                  <a:lnTo>
                    <a:pt x="395" y="38"/>
                  </a:lnTo>
                  <a:lnTo>
                    <a:pt x="462" y="38"/>
                  </a:lnTo>
                  <a:lnTo>
                    <a:pt x="462" y="38"/>
                  </a:lnTo>
                  <a:lnTo>
                    <a:pt x="468" y="47"/>
                  </a:lnTo>
                  <a:lnTo>
                    <a:pt x="474" y="53"/>
                  </a:lnTo>
                  <a:lnTo>
                    <a:pt x="481" y="59"/>
                  </a:lnTo>
                  <a:lnTo>
                    <a:pt x="491" y="64"/>
                  </a:lnTo>
                  <a:lnTo>
                    <a:pt x="500" y="68"/>
                  </a:lnTo>
                  <a:lnTo>
                    <a:pt x="512" y="72"/>
                  </a:lnTo>
                  <a:lnTo>
                    <a:pt x="521" y="76"/>
                  </a:lnTo>
                  <a:lnTo>
                    <a:pt x="533" y="80"/>
                  </a:lnTo>
                  <a:lnTo>
                    <a:pt x="544" y="83"/>
                  </a:lnTo>
                  <a:lnTo>
                    <a:pt x="554" y="89"/>
                  </a:lnTo>
                  <a:lnTo>
                    <a:pt x="563" y="95"/>
                  </a:lnTo>
                  <a:lnTo>
                    <a:pt x="571" y="103"/>
                  </a:lnTo>
                  <a:lnTo>
                    <a:pt x="578" y="110"/>
                  </a:lnTo>
                  <a:lnTo>
                    <a:pt x="582" y="120"/>
                  </a:lnTo>
                  <a:lnTo>
                    <a:pt x="586" y="131"/>
                  </a:lnTo>
                  <a:lnTo>
                    <a:pt x="588" y="144"/>
                  </a:lnTo>
                  <a:lnTo>
                    <a:pt x="588" y="144"/>
                  </a:lnTo>
                  <a:lnTo>
                    <a:pt x="586" y="154"/>
                  </a:lnTo>
                  <a:lnTo>
                    <a:pt x="586" y="164"/>
                  </a:lnTo>
                  <a:lnTo>
                    <a:pt x="584" y="173"/>
                  </a:lnTo>
                  <a:lnTo>
                    <a:pt x="582" y="183"/>
                  </a:lnTo>
                  <a:lnTo>
                    <a:pt x="580" y="190"/>
                  </a:lnTo>
                  <a:lnTo>
                    <a:pt x="578" y="200"/>
                  </a:lnTo>
                  <a:lnTo>
                    <a:pt x="575" y="207"/>
                  </a:lnTo>
                  <a:lnTo>
                    <a:pt x="573" y="217"/>
                  </a:lnTo>
                  <a:lnTo>
                    <a:pt x="569" y="225"/>
                  </a:lnTo>
                  <a:lnTo>
                    <a:pt x="567" y="232"/>
                  </a:lnTo>
                  <a:lnTo>
                    <a:pt x="565" y="242"/>
                  </a:lnTo>
                  <a:lnTo>
                    <a:pt x="563" y="249"/>
                  </a:lnTo>
                  <a:lnTo>
                    <a:pt x="561" y="257"/>
                  </a:lnTo>
                  <a:lnTo>
                    <a:pt x="559" y="265"/>
                  </a:lnTo>
                  <a:lnTo>
                    <a:pt x="557" y="272"/>
                  </a:lnTo>
                  <a:lnTo>
                    <a:pt x="557" y="280"/>
                  </a:lnTo>
                  <a:lnTo>
                    <a:pt x="557" y="280"/>
                  </a:lnTo>
                  <a:lnTo>
                    <a:pt x="559" y="289"/>
                  </a:lnTo>
                  <a:lnTo>
                    <a:pt x="559" y="297"/>
                  </a:lnTo>
                  <a:lnTo>
                    <a:pt x="563" y="305"/>
                  </a:lnTo>
                  <a:lnTo>
                    <a:pt x="565" y="310"/>
                  </a:lnTo>
                  <a:lnTo>
                    <a:pt x="569" y="316"/>
                  </a:lnTo>
                  <a:lnTo>
                    <a:pt x="571" y="322"/>
                  </a:lnTo>
                  <a:lnTo>
                    <a:pt x="573" y="330"/>
                  </a:lnTo>
                  <a:lnTo>
                    <a:pt x="573" y="335"/>
                  </a:lnTo>
                  <a:lnTo>
                    <a:pt x="573" y="335"/>
                  </a:lnTo>
                  <a:lnTo>
                    <a:pt x="573" y="339"/>
                  </a:lnTo>
                  <a:lnTo>
                    <a:pt x="571" y="345"/>
                  </a:lnTo>
                  <a:lnTo>
                    <a:pt x="569" y="349"/>
                  </a:lnTo>
                  <a:lnTo>
                    <a:pt x="567" y="354"/>
                  </a:lnTo>
                  <a:lnTo>
                    <a:pt x="563" y="358"/>
                  </a:lnTo>
                  <a:lnTo>
                    <a:pt x="559" y="364"/>
                  </a:lnTo>
                  <a:lnTo>
                    <a:pt x="556" y="368"/>
                  </a:lnTo>
                  <a:lnTo>
                    <a:pt x="552" y="372"/>
                  </a:lnTo>
                  <a:lnTo>
                    <a:pt x="548" y="377"/>
                  </a:lnTo>
                  <a:lnTo>
                    <a:pt x="544" y="381"/>
                  </a:lnTo>
                  <a:lnTo>
                    <a:pt x="540" y="387"/>
                  </a:lnTo>
                  <a:lnTo>
                    <a:pt x="536" y="391"/>
                  </a:lnTo>
                  <a:lnTo>
                    <a:pt x="533" y="394"/>
                  </a:lnTo>
                  <a:lnTo>
                    <a:pt x="531" y="398"/>
                  </a:lnTo>
                  <a:lnTo>
                    <a:pt x="527" y="404"/>
                  </a:lnTo>
                  <a:lnTo>
                    <a:pt x="525" y="408"/>
                  </a:lnTo>
                  <a:lnTo>
                    <a:pt x="525" y="408"/>
                  </a:lnTo>
                  <a:lnTo>
                    <a:pt x="525" y="413"/>
                  </a:lnTo>
                  <a:lnTo>
                    <a:pt x="523" y="419"/>
                  </a:lnTo>
                  <a:lnTo>
                    <a:pt x="523" y="425"/>
                  </a:lnTo>
                  <a:lnTo>
                    <a:pt x="523" y="431"/>
                  </a:lnTo>
                  <a:lnTo>
                    <a:pt x="521" y="436"/>
                  </a:lnTo>
                  <a:lnTo>
                    <a:pt x="521" y="442"/>
                  </a:lnTo>
                  <a:lnTo>
                    <a:pt x="519" y="446"/>
                  </a:lnTo>
                  <a:lnTo>
                    <a:pt x="515" y="452"/>
                  </a:lnTo>
                  <a:lnTo>
                    <a:pt x="515" y="452"/>
                  </a:lnTo>
                  <a:lnTo>
                    <a:pt x="514" y="454"/>
                  </a:lnTo>
                  <a:lnTo>
                    <a:pt x="510" y="457"/>
                  </a:lnTo>
                  <a:lnTo>
                    <a:pt x="506" y="463"/>
                  </a:lnTo>
                  <a:lnTo>
                    <a:pt x="500" y="469"/>
                  </a:lnTo>
                  <a:lnTo>
                    <a:pt x="494" y="475"/>
                  </a:lnTo>
                  <a:lnTo>
                    <a:pt x="487" y="482"/>
                  </a:lnTo>
                  <a:lnTo>
                    <a:pt x="479" y="490"/>
                  </a:lnTo>
                  <a:lnTo>
                    <a:pt x="472" y="497"/>
                  </a:lnTo>
                  <a:lnTo>
                    <a:pt x="464" y="503"/>
                  </a:lnTo>
                  <a:lnTo>
                    <a:pt x="456" y="511"/>
                  </a:lnTo>
                  <a:lnTo>
                    <a:pt x="449" y="517"/>
                  </a:lnTo>
                  <a:lnTo>
                    <a:pt x="443" y="522"/>
                  </a:lnTo>
                  <a:lnTo>
                    <a:pt x="437" y="528"/>
                  </a:lnTo>
                  <a:lnTo>
                    <a:pt x="433" y="532"/>
                  </a:lnTo>
                  <a:lnTo>
                    <a:pt x="430" y="534"/>
                  </a:lnTo>
                  <a:lnTo>
                    <a:pt x="428" y="534"/>
                  </a:lnTo>
                  <a:lnTo>
                    <a:pt x="428" y="534"/>
                  </a:lnTo>
                  <a:lnTo>
                    <a:pt x="424" y="534"/>
                  </a:lnTo>
                  <a:lnTo>
                    <a:pt x="420" y="534"/>
                  </a:lnTo>
                  <a:lnTo>
                    <a:pt x="416" y="534"/>
                  </a:lnTo>
                  <a:lnTo>
                    <a:pt x="412" y="534"/>
                  </a:lnTo>
                  <a:lnTo>
                    <a:pt x="411" y="534"/>
                  </a:lnTo>
                  <a:lnTo>
                    <a:pt x="407" y="534"/>
                  </a:lnTo>
                  <a:lnTo>
                    <a:pt x="403" y="534"/>
                  </a:lnTo>
                  <a:lnTo>
                    <a:pt x="401" y="534"/>
                  </a:lnTo>
                  <a:lnTo>
                    <a:pt x="397" y="534"/>
                  </a:lnTo>
                  <a:lnTo>
                    <a:pt x="391" y="534"/>
                  </a:lnTo>
                  <a:lnTo>
                    <a:pt x="388" y="534"/>
                  </a:lnTo>
                  <a:lnTo>
                    <a:pt x="382" y="534"/>
                  </a:lnTo>
                  <a:lnTo>
                    <a:pt x="376" y="534"/>
                  </a:lnTo>
                  <a:lnTo>
                    <a:pt x="369" y="534"/>
                  </a:lnTo>
                  <a:lnTo>
                    <a:pt x="361" y="534"/>
                  </a:lnTo>
                  <a:lnTo>
                    <a:pt x="351" y="534"/>
                  </a:lnTo>
                  <a:lnTo>
                    <a:pt x="351" y="534"/>
                  </a:lnTo>
                  <a:lnTo>
                    <a:pt x="346" y="528"/>
                  </a:lnTo>
                  <a:lnTo>
                    <a:pt x="342" y="524"/>
                  </a:lnTo>
                  <a:lnTo>
                    <a:pt x="334" y="522"/>
                  </a:lnTo>
                  <a:lnTo>
                    <a:pt x="327" y="520"/>
                  </a:lnTo>
                  <a:lnTo>
                    <a:pt x="319" y="520"/>
                  </a:lnTo>
                  <a:lnTo>
                    <a:pt x="311" y="520"/>
                  </a:lnTo>
                  <a:lnTo>
                    <a:pt x="304" y="518"/>
                  </a:lnTo>
                  <a:lnTo>
                    <a:pt x="298" y="517"/>
                  </a:lnTo>
                  <a:lnTo>
                    <a:pt x="298" y="517"/>
                  </a:lnTo>
                  <a:lnTo>
                    <a:pt x="292" y="515"/>
                  </a:lnTo>
                  <a:lnTo>
                    <a:pt x="288" y="513"/>
                  </a:lnTo>
                  <a:lnTo>
                    <a:pt x="283" y="509"/>
                  </a:lnTo>
                  <a:lnTo>
                    <a:pt x="279" y="507"/>
                  </a:lnTo>
                  <a:lnTo>
                    <a:pt x="275" y="503"/>
                  </a:lnTo>
                  <a:lnTo>
                    <a:pt x="273" y="501"/>
                  </a:lnTo>
                  <a:lnTo>
                    <a:pt x="269" y="497"/>
                  </a:lnTo>
                  <a:lnTo>
                    <a:pt x="266" y="494"/>
                  </a:lnTo>
                  <a:lnTo>
                    <a:pt x="262" y="492"/>
                  </a:lnTo>
                  <a:lnTo>
                    <a:pt x="258" y="488"/>
                  </a:lnTo>
                  <a:lnTo>
                    <a:pt x="254" y="484"/>
                  </a:lnTo>
                  <a:lnTo>
                    <a:pt x="250" y="482"/>
                  </a:lnTo>
                  <a:lnTo>
                    <a:pt x="247" y="478"/>
                  </a:lnTo>
                  <a:lnTo>
                    <a:pt x="243" y="476"/>
                  </a:lnTo>
                  <a:lnTo>
                    <a:pt x="237" y="475"/>
                  </a:lnTo>
                  <a:lnTo>
                    <a:pt x="231" y="473"/>
                  </a:lnTo>
                  <a:lnTo>
                    <a:pt x="231" y="473"/>
                  </a:lnTo>
                  <a:lnTo>
                    <a:pt x="224" y="471"/>
                  </a:lnTo>
                  <a:lnTo>
                    <a:pt x="216" y="467"/>
                  </a:lnTo>
                  <a:lnTo>
                    <a:pt x="208" y="465"/>
                  </a:lnTo>
                  <a:lnTo>
                    <a:pt x="201" y="461"/>
                  </a:lnTo>
                  <a:lnTo>
                    <a:pt x="193" y="457"/>
                  </a:lnTo>
                  <a:lnTo>
                    <a:pt x="187" y="454"/>
                  </a:lnTo>
                  <a:lnTo>
                    <a:pt x="184" y="450"/>
                  </a:lnTo>
                  <a:lnTo>
                    <a:pt x="180" y="446"/>
                  </a:lnTo>
                  <a:lnTo>
                    <a:pt x="180" y="446"/>
                  </a:lnTo>
                  <a:lnTo>
                    <a:pt x="178" y="440"/>
                  </a:lnTo>
                  <a:lnTo>
                    <a:pt x="178" y="434"/>
                  </a:lnTo>
                  <a:lnTo>
                    <a:pt x="176" y="429"/>
                  </a:lnTo>
                  <a:lnTo>
                    <a:pt x="176" y="423"/>
                  </a:lnTo>
                  <a:lnTo>
                    <a:pt x="176" y="417"/>
                  </a:lnTo>
                  <a:lnTo>
                    <a:pt x="176" y="412"/>
                  </a:lnTo>
                  <a:lnTo>
                    <a:pt x="176" y="406"/>
                  </a:lnTo>
                  <a:lnTo>
                    <a:pt x="176" y="402"/>
                  </a:lnTo>
                  <a:lnTo>
                    <a:pt x="176" y="396"/>
                  </a:lnTo>
                  <a:lnTo>
                    <a:pt x="176" y="392"/>
                  </a:lnTo>
                  <a:lnTo>
                    <a:pt x="174" y="387"/>
                  </a:lnTo>
                  <a:lnTo>
                    <a:pt x="174" y="383"/>
                  </a:lnTo>
                  <a:lnTo>
                    <a:pt x="172" y="379"/>
                  </a:lnTo>
                  <a:lnTo>
                    <a:pt x="168" y="377"/>
                  </a:lnTo>
                  <a:lnTo>
                    <a:pt x="164" y="373"/>
                  </a:lnTo>
                  <a:lnTo>
                    <a:pt x="159" y="372"/>
                  </a:lnTo>
                  <a:lnTo>
                    <a:pt x="159" y="372"/>
                  </a:lnTo>
                  <a:lnTo>
                    <a:pt x="155" y="370"/>
                  </a:lnTo>
                  <a:lnTo>
                    <a:pt x="151" y="366"/>
                  </a:lnTo>
                  <a:lnTo>
                    <a:pt x="149" y="362"/>
                  </a:lnTo>
                  <a:lnTo>
                    <a:pt x="147" y="358"/>
                  </a:lnTo>
                  <a:lnTo>
                    <a:pt x="143" y="352"/>
                  </a:lnTo>
                  <a:lnTo>
                    <a:pt x="142" y="349"/>
                  </a:lnTo>
                  <a:lnTo>
                    <a:pt x="140" y="345"/>
                  </a:lnTo>
                  <a:lnTo>
                    <a:pt x="136" y="343"/>
                  </a:lnTo>
                  <a:lnTo>
                    <a:pt x="136" y="343"/>
                  </a:lnTo>
                  <a:lnTo>
                    <a:pt x="128" y="337"/>
                  </a:lnTo>
                  <a:lnTo>
                    <a:pt x="121" y="333"/>
                  </a:lnTo>
                  <a:lnTo>
                    <a:pt x="111" y="330"/>
                  </a:lnTo>
                  <a:lnTo>
                    <a:pt x="102" y="326"/>
                  </a:lnTo>
                  <a:lnTo>
                    <a:pt x="94" y="322"/>
                  </a:lnTo>
                  <a:lnTo>
                    <a:pt x="86" y="320"/>
                  </a:lnTo>
                  <a:lnTo>
                    <a:pt x="79" y="316"/>
                  </a:lnTo>
                  <a:lnTo>
                    <a:pt x="71" y="312"/>
                  </a:lnTo>
                  <a:lnTo>
                    <a:pt x="71" y="312"/>
                  </a:lnTo>
                  <a:lnTo>
                    <a:pt x="67" y="309"/>
                  </a:lnTo>
                  <a:lnTo>
                    <a:pt x="63" y="305"/>
                  </a:lnTo>
                  <a:lnTo>
                    <a:pt x="60" y="301"/>
                  </a:lnTo>
                  <a:lnTo>
                    <a:pt x="58" y="297"/>
                  </a:lnTo>
                  <a:lnTo>
                    <a:pt x="58" y="293"/>
                  </a:lnTo>
                  <a:lnTo>
                    <a:pt x="56" y="288"/>
                  </a:lnTo>
                  <a:lnTo>
                    <a:pt x="54" y="282"/>
                  </a:lnTo>
                  <a:lnTo>
                    <a:pt x="54" y="276"/>
                  </a:lnTo>
                  <a:lnTo>
                    <a:pt x="54" y="276"/>
                  </a:lnTo>
                  <a:lnTo>
                    <a:pt x="50" y="270"/>
                  </a:lnTo>
                  <a:lnTo>
                    <a:pt x="48" y="263"/>
                  </a:lnTo>
                  <a:lnTo>
                    <a:pt x="44" y="255"/>
                  </a:lnTo>
                  <a:lnTo>
                    <a:pt x="40" y="249"/>
                  </a:lnTo>
                  <a:lnTo>
                    <a:pt x="35" y="244"/>
                  </a:lnTo>
                  <a:lnTo>
                    <a:pt x="31" y="238"/>
                  </a:lnTo>
                  <a:lnTo>
                    <a:pt x="27" y="234"/>
                  </a:lnTo>
                  <a:lnTo>
                    <a:pt x="21" y="227"/>
                  </a:lnTo>
                  <a:lnTo>
                    <a:pt x="18" y="223"/>
                  </a:lnTo>
                  <a:lnTo>
                    <a:pt x="14" y="217"/>
                  </a:lnTo>
                  <a:lnTo>
                    <a:pt x="10" y="211"/>
                  </a:lnTo>
                  <a:lnTo>
                    <a:pt x="6" y="206"/>
                  </a:lnTo>
                  <a:lnTo>
                    <a:pt x="4" y="198"/>
                  </a:lnTo>
                  <a:lnTo>
                    <a:pt x="2" y="192"/>
                  </a:lnTo>
                  <a:lnTo>
                    <a:pt x="0" y="185"/>
                  </a:lnTo>
                  <a:lnTo>
                    <a:pt x="0" y="177"/>
                  </a:lnTo>
                </a:path>
              </a:pathLst>
            </a:custGeom>
            <a:solidFill>
              <a:srgbClr val="006998"/>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284" name="Freeform 12">
              <a:extLst>
                <a:ext uri="{FF2B5EF4-FFF2-40B4-BE49-F238E27FC236}">
                  <a16:creationId xmlns:a16="http://schemas.microsoft.com/office/drawing/2014/main" id="{3ED8113B-A9FA-42E7-B9D3-9D3E5BD1DE3A}"/>
                </a:ext>
              </a:extLst>
            </p:cNvPr>
            <p:cNvSpPr>
              <a:spLocks/>
            </p:cNvSpPr>
            <p:nvPr/>
          </p:nvSpPr>
          <p:spPr bwMode="auto">
            <a:xfrm>
              <a:off x="3296145" y="5873291"/>
              <a:ext cx="78695" cy="199869"/>
            </a:xfrm>
            <a:custGeom>
              <a:avLst/>
              <a:gdLst>
                <a:gd name="T0" fmla="*/ 218 w 233"/>
                <a:gd name="T1" fmla="*/ 401 h 580"/>
                <a:gd name="T2" fmla="*/ 233 w 233"/>
                <a:gd name="T3" fmla="*/ 437 h 580"/>
                <a:gd name="T4" fmla="*/ 223 w 233"/>
                <a:gd name="T5" fmla="*/ 447 h 580"/>
                <a:gd name="T6" fmla="*/ 227 w 233"/>
                <a:gd name="T7" fmla="*/ 492 h 580"/>
                <a:gd name="T8" fmla="*/ 225 w 233"/>
                <a:gd name="T9" fmla="*/ 511 h 580"/>
                <a:gd name="T10" fmla="*/ 212 w 233"/>
                <a:gd name="T11" fmla="*/ 517 h 580"/>
                <a:gd name="T12" fmla="*/ 195 w 233"/>
                <a:gd name="T13" fmla="*/ 525 h 580"/>
                <a:gd name="T14" fmla="*/ 174 w 233"/>
                <a:gd name="T15" fmla="*/ 546 h 580"/>
                <a:gd name="T16" fmla="*/ 178 w 233"/>
                <a:gd name="T17" fmla="*/ 555 h 580"/>
                <a:gd name="T18" fmla="*/ 174 w 233"/>
                <a:gd name="T19" fmla="*/ 567 h 580"/>
                <a:gd name="T20" fmla="*/ 174 w 233"/>
                <a:gd name="T21" fmla="*/ 580 h 580"/>
                <a:gd name="T22" fmla="*/ 137 w 233"/>
                <a:gd name="T23" fmla="*/ 544 h 580"/>
                <a:gd name="T24" fmla="*/ 126 w 233"/>
                <a:gd name="T25" fmla="*/ 506 h 580"/>
                <a:gd name="T26" fmla="*/ 137 w 233"/>
                <a:gd name="T27" fmla="*/ 479 h 580"/>
                <a:gd name="T28" fmla="*/ 149 w 233"/>
                <a:gd name="T29" fmla="*/ 452 h 580"/>
                <a:gd name="T30" fmla="*/ 143 w 233"/>
                <a:gd name="T31" fmla="*/ 414 h 580"/>
                <a:gd name="T32" fmla="*/ 111 w 233"/>
                <a:gd name="T33" fmla="*/ 380 h 580"/>
                <a:gd name="T34" fmla="*/ 86 w 233"/>
                <a:gd name="T35" fmla="*/ 395 h 580"/>
                <a:gd name="T36" fmla="*/ 63 w 233"/>
                <a:gd name="T37" fmla="*/ 385 h 580"/>
                <a:gd name="T38" fmla="*/ 44 w 233"/>
                <a:gd name="T39" fmla="*/ 355 h 580"/>
                <a:gd name="T40" fmla="*/ 6 w 233"/>
                <a:gd name="T41" fmla="*/ 342 h 580"/>
                <a:gd name="T42" fmla="*/ 6 w 233"/>
                <a:gd name="T43" fmla="*/ 315 h 580"/>
                <a:gd name="T44" fmla="*/ 21 w 233"/>
                <a:gd name="T45" fmla="*/ 302 h 580"/>
                <a:gd name="T46" fmla="*/ 34 w 233"/>
                <a:gd name="T47" fmla="*/ 277 h 580"/>
                <a:gd name="T48" fmla="*/ 40 w 233"/>
                <a:gd name="T49" fmla="*/ 254 h 580"/>
                <a:gd name="T50" fmla="*/ 48 w 233"/>
                <a:gd name="T51" fmla="*/ 231 h 580"/>
                <a:gd name="T52" fmla="*/ 61 w 233"/>
                <a:gd name="T53" fmla="*/ 214 h 580"/>
                <a:gd name="T54" fmla="*/ 59 w 233"/>
                <a:gd name="T55" fmla="*/ 187 h 580"/>
                <a:gd name="T56" fmla="*/ 52 w 233"/>
                <a:gd name="T57" fmla="*/ 160 h 580"/>
                <a:gd name="T58" fmla="*/ 57 w 233"/>
                <a:gd name="T59" fmla="*/ 137 h 580"/>
                <a:gd name="T60" fmla="*/ 65 w 233"/>
                <a:gd name="T61" fmla="*/ 111 h 580"/>
                <a:gd name="T62" fmla="*/ 78 w 233"/>
                <a:gd name="T63" fmla="*/ 80 h 580"/>
                <a:gd name="T64" fmla="*/ 71 w 233"/>
                <a:gd name="T65" fmla="*/ 52 h 580"/>
                <a:gd name="T66" fmla="*/ 59 w 233"/>
                <a:gd name="T67" fmla="*/ 23 h 580"/>
                <a:gd name="T68" fmla="*/ 52 w 233"/>
                <a:gd name="T69" fmla="*/ 0 h 580"/>
                <a:gd name="T70" fmla="*/ 94 w 233"/>
                <a:gd name="T71" fmla="*/ 6 h 580"/>
                <a:gd name="T72" fmla="*/ 111 w 233"/>
                <a:gd name="T73" fmla="*/ 25 h 580"/>
                <a:gd name="T74" fmla="*/ 120 w 233"/>
                <a:gd name="T75" fmla="*/ 52 h 580"/>
                <a:gd name="T76" fmla="*/ 124 w 233"/>
                <a:gd name="T77" fmla="*/ 61 h 580"/>
                <a:gd name="T78" fmla="*/ 134 w 233"/>
                <a:gd name="T79" fmla="*/ 73 h 580"/>
                <a:gd name="T80" fmla="*/ 134 w 233"/>
                <a:gd name="T81" fmla="*/ 170 h 580"/>
                <a:gd name="T82" fmla="*/ 124 w 233"/>
                <a:gd name="T83" fmla="*/ 202 h 580"/>
                <a:gd name="T84" fmla="*/ 113 w 233"/>
                <a:gd name="T85" fmla="*/ 225 h 580"/>
                <a:gd name="T86" fmla="*/ 118 w 233"/>
                <a:gd name="T87" fmla="*/ 242 h 580"/>
                <a:gd name="T88" fmla="*/ 128 w 233"/>
                <a:gd name="T89" fmla="*/ 271 h 580"/>
                <a:gd name="T90" fmla="*/ 134 w 233"/>
                <a:gd name="T91" fmla="*/ 319 h 580"/>
                <a:gd name="T92" fmla="*/ 143 w 233"/>
                <a:gd name="T93" fmla="*/ 332 h 580"/>
                <a:gd name="T94" fmla="*/ 149 w 233"/>
                <a:gd name="T95" fmla="*/ 345 h 580"/>
                <a:gd name="T96" fmla="*/ 143 w 233"/>
                <a:gd name="T97" fmla="*/ 359 h 580"/>
                <a:gd name="T98" fmla="*/ 149 w 233"/>
                <a:gd name="T99" fmla="*/ 376 h 580"/>
                <a:gd name="T100" fmla="*/ 162 w 233"/>
                <a:gd name="T101" fmla="*/ 380 h 580"/>
                <a:gd name="T102" fmla="*/ 166 w 233"/>
                <a:gd name="T103" fmla="*/ 368 h 580"/>
                <a:gd name="T104" fmla="*/ 179 w 233"/>
                <a:gd name="T105" fmla="*/ 374 h 580"/>
                <a:gd name="T106" fmla="*/ 189 w 233"/>
                <a:gd name="T107" fmla="*/ 378 h 580"/>
                <a:gd name="T108" fmla="*/ 191 w 233"/>
                <a:gd name="T109" fmla="*/ 366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3" h="580">
                  <a:moveTo>
                    <a:pt x="189" y="378"/>
                  </a:moveTo>
                  <a:lnTo>
                    <a:pt x="189" y="378"/>
                  </a:lnTo>
                  <a:lnTo>
                    <a:pt x="197" y="382"/>
                  </a:lnTo>
                  <a:lnTo>
                    <a:pt x="202" y="385"/>
                  </a:lnTo>
                  <a:lnTo>
                    <a:pt x="210" y="393"/>
                  </a:lnTo>
                  <a:lnTo>
                    <a:pt x="218" y="401"/>
                  </a:lnTo>
                  <a:lnTo>
                    <a:pt x="223" y="410"/>
                  </a:lnTo>
                  <a:lnTo>
                    <a:pt x="227" y="418"/>
                  </a:lnTo>
                  <a:lnTo>
                    <a:pt x="231" y="427"/>
                  </a:lnTo>
                  <a:lnTo>
                    <a:pt x="233" y="435"/>
                  </a:lnTo>
                  <a:lnTo>
                    <a:pt x="233" y="435"/>
                  </a:lnTo>
                  <a:lnTo>
                    <a:pt x="233" y="437"/>
                  </a:lnTo>
                  <a:lnTo>
                    <a:pt x="231" y="439"/>
                  </a:lnTo>
                  <a:lnTo>
                    <a:pt x="229" y="439"/>
                  </a:lnTo>
                  <a:lnTo>
                    <a:pt x="227" y="441"/>
                  </a:lnTo>
                  <a:lnTo>
                    <a:pt x="225" y="443"/>
                  </a:lnTo>
                  <a:lnTo>
                    <a:pt x="225" y="445"/>
                  </a:lnTo>
                  <a:lnTo>
                    <a:pt x="223" y="447"/>
                  </a:lnTo>
                  <a:lnTo>
                    <a:pt x="223" y="448"/>
                  </a:lnTo>
                  <a:lnTo>
                    <a:pt x="227" y="483"/>
                  </a:lnTo>
                  <a:lnTo>
                    <a:pt x="227" y="483"/>
                  </a:lnTo>
                  <a:lnTo>
                    <a:pt x="227" y="487"/>
                  </a:lnTo>
                  <a:lnTo>
                    <a:pt x="227" y="490"/>
                  </a:lnTo>
                  <a:lnTo>
                    <a:pt x="227" y="492"/>
                  </a:lnTo>
                  <a:lnTo>
                    <a:pt x="227" y="496"/>
                  </a:lnTo>
                  <a:lnTo>
                    <a:pt x="227" y="500"/>
                  </a:lnTo>
                  <a:lnTo>
                    <a:pt x="227" y="504"/>
                  </a:lnTo>
                  <a:lnTo>
                    <a:pt x="227" y="508"/>
                  </a:lnTo>
                  <a:lnTo>
                    <a:pt x="225" y="511"/>
                  </a:lnTo>
                  <a:lnTo>
                    <a:pt x="225" y="511"/>
                  </a:lnTo>
                  <a:lnTo>
                    <a:pt x="223" y="513"/>
                  </a:lnTo>
                  <a:lnTo>
                    <a:pt x="221" y="515"/>
                  </a:lnTo>
                  <a:lnTo>
                    <a:pt x="220" y="517"/>
                  </a:lnTo>
                  <a:lnTo>
                    <a:pt x="218" y="517"/>
                  </a:lnTo>
                  <a:lnTo>
                    <a:pt x="214" y="517"/>
                  </a:lnTo>
                  <a:lnTo>
                    <a:pt x="212" y="517"/>
                  </a:lnTo>
                  <a:lnTo>
                    <a:pt x="208" y="517"/>
                  </a:lnTo>
                  <a:lnTo>
                    <a:pt x="204" y="517"/>
                  </a:lnTo>
                  <a:lnTo>
                    <a:pt x="204" y="517"/>
                  </a:lnTo>
                  <a:lnTo>
                    <a:pt x="202" y="517"/>
                  </a:lnTo>
                  <a:lnTo>
                    <a:pt x="199" y="521"/>
                  </a:lnTo>
                  <a:lnTo>
                    <a:pt x="195" y="525"/>
                  </a:lnTo>
                  <a:lnTo>
                    <a:pt x="189" y="529"/>
                  </a:lnTo>
                  <a:lnTo>
                    <a:pt x="183" y="532"/>
                  </a:lnTo>
                  <a:lnTo>
                    <a:pt x="178" y="538"/>
                  </a:lnTo>
                  <a:lnTo>
                    <a:pt x="174" y="542"/>
                  </a:lnTo>
                  <a:lnTo>
                    <a:pt x="174" y="546"/>
                  </a:lnTo>
                  <a:lnTo>
                    <a:pt x="174" y="546"/>
                  </a:lnTo>
                  <a:lnTo>
                    <a:pt x="174" y="548"/>
                  </a:lnTo>
                  <a:lnTo>
                    <a:pt x="174" y="550"/>
                  </a:lnTo>
                  <a:lnTo>
                    <a:pt x="176" y="551"/>
                  </a:lnTo>
                  <a:lnTo>
                    <a:pt x="178" y="553"/>
                  </a:lnTo>
                  <a:lnTo>
                    <a:pt x="178" y="553"/>
                  </a:lnTo>
                  <a:lnTo>
                    <a:pt x="178" y="555"/>
                  </a:lnTo>
                  <a:lnTo>
                    <a:pt x="176" y="557"/>
                  </a:lnTo>
                  <a:lnTo>
                    <a:pt x="176" y="559"/>
                  </a:lnTo>
                  <a:lnTo>
                    <a:pt x="174" y="561"/>
                  </a:lnTo>
                  <a:lnTo>
                    <a:pt x="174" y="563"/>
                  </a:lnTo>
                  <a:lnTo>
                    <a:pt x="174" y="565"/>
                  </a:lnTo>
                  <a:lnTo>
                    <a:pt x="174" y="567"/>
                  </a:lnTo>
                  <a:lnTo>
                    <a:pt x="174" y="569"/>
                  </a:lnTo>
                  <a:lnTo>
                    <a:pt x="174" y="569"/>
                  </a:lnTo>
                  <a:lnTo>
                    <a:pt x="174" y="572"/>
                  </a:lnTo>
                  <a:lnTo>
                    <a:pt x="174" y="574"/>
                  </a:lnTo>
                  <a:lnTo>
                    <a:pt x="174" y="578"/>
                  </a:lnTo>
                  <a:lnTo>
                    <a:pt x="174" y="580"/>
                  </a:lnTo>
                  <a:lnTo>
                    <a:pt x="174" y="580"/>
                  </a:lnTo>
                  <a:lnTo>
                    <a:pt x="168" y="576"/>
                  </a:lnTo>
                  <a:lnTo>
                    <a:pt x="160" y="572"/>
                  </a:lnTo>
                  <a:lnTo>
                    <a:pt x="153" y="563"/>
                  </a:lnTo>
                  <a:lnTo>
                    <a:pt x="145" y="553"/>
                  </a:lnTo>
                  <a:lnTo>
                    <a:pt x="137" y="544"/>
                  </a:lnTo>
                  <a:lnTo>
                    <a:pt x="132" y="532"/>
                  </a:lnTo>
                  <a:lnTo>
                    <a:pt x="128" y="523"/>
                  </a:lnTo>
                  <a:lnTo>
                    <a:pt x="126" y="515"/>
                  </a:lnTo>
                  <a:lnTo>
                    <a:pt x="126" y="515"/>
                  </a:lnTo>
                  <a:lnTo>
                    <a:pt x="126" y="511"/>
                  </a:lnTo>
                  <a:lnTo>
                    <a:pt x="126" y="506"/>
                  </a:lnTo>
                  <a:lnTo>
                    <a:pt x="128" y="502"/>
                  </a:lnTo>
                  <a:lnTo>
                    <a:pt x="130" y="498"/>
                  </a:lnTo>
                  <a:lnTo>
                    <a:pt x="132" y="492"/>
                  </a:lnTo>
                  <a:lnTo>
                    <a:pt x="134" y="489"/>
                  </a:lnTo>
                  <a:lnTo>
                    <a:pt x="136" y="485"/>
                  </a:lnTo>
                  <a:lnTo>
                    <a:pt x="137" y="479"/>
                  </a:lnTo>
                  <a:lnTo>
                    <a:pt x="139" y="475"/>
                  </a:lnTo>
                  <a:lnTo>
                    <a:pt x="143" y="471"/>
                  </a:lnTo>
                  <a:lnTo>
                    <a:pt x="145" y="468"/>
                  </a:lnTo>
                  <a:lnTo>
                    <a:pt x="147" y="462"/>
                  </a:lnTo>
                  <a:lnTo>
                    <a:pt x="147" y="458"/>
                  </a:lnTo>
                  <a:lnTo>
                    <a:pt x="149" y="452"/>
                  </a:lnTo>
                  <a:lnTo>
                    <a:pt x="149" y="448"/>
                  </a:lnTo>
                  <a:lnTo>
                    <a:pt x="149" y="443"/>
                  </a:lnTo>
                  <a:lnTo>
                    <a:pt x="149" y="443"/>
                  </a:lnTo>
                  <a:lnTo>
                    <a:pt x="149" y="433"/>
                  </a:lnTo>
                  <a:lnTo>
                    <a:pt x="147" y="424"/>
                  </a:lnTo>
                  <a:lnTo>
                    <a:pt x="143" y="414"/>
                  </a:lnTo>
                  <a:lnTo>
                    <a:pt x="139" y="403"/>
                  </a:lnTo>
                  <a:lnTo>
                    <a:pt x="134" y="395"/>
                  </a:lnTo>
                  <a:lnTo>
                    <a:pt x="126" y="387"/>
                  </a:lnTo>
                  <a:lnTo>
                    <a:pt x="118" y="382"/>
                  </a:lnTo>
                  <a:lnTo>
                    <a:pt x="111" y="380"/>
                  </a:lnTo>
                  <a:lnTo>
                    <a:pt x="111" y="380"/>
                  </a:lnTo>
                  <a:lnTo>
                    <a:pt x="105" y="382"/>
                  </a:lnTo>
                  <a:lnTo>
                    <a:pt x="101" y="384"/>
                  </a:lnTo>
                  <a:lnTo>
                    <a:pt x="97" y="385"/>
                  </a:lnTo>
                  <a:lnTo>
                    <a:pt x="94" y="389"/>
                  </a:lnTo>
                  <a:lnTo>
                    <a:pt x="90" y="391"/>
                  </a:lnTo>
                  <a:lnTo>
                    <a:pt x="86" y="395"/>
                  </a:lnTo>
                  <a:lnTo>
                    <a:pt x="82" y="397"/>
                  </a:lnTo>
                  <a:lnTo>
                    <a:pt x="78" y="397"/>
                  </a:lnTo>
                  <a:lnTo>
                    <a:pt x="78" y="397"/>
                  </a:lnTo>
                  <a:lnTo>
                    <a:pt x="73" y="395"/>
                  </a:lnTo>
                  <a:lnTo>
                    <a:pt x="69" y="391"/>
                  </a:lnTo>
                  <a:lnTo>
                    <a:pt x="63" y="385"/>
                  </a:lnTo>
                  <a:lnTo>
                    <a:pt x="59" y="378"/>
                  </a:lnTo>
                  <a:lnTo>
                    <a:pt x="54" y="370"/>
                  </a:lnTo>
                  <a:lnTo>
                    <a:pt x="50" y="365"/>
                  </a:lnTo>
                  <a:lnTo>
                    <a:pt x="46" y="359"/>
                  </a:lnTo>
                  <a:lnTo>
                    <a:pt x="44" y="355"/>
                  </a:lnTo>
                  <a:lnTo>
                    <a:pt x="44" y="355"/>
                  </a:lnTo>
                  <a:lnTo>
                    <a:pt x="38" y="351"/>
                  </a:lnTo>
                  <a:lnTo>
                    <a:pt x="31" y="349"/>
                  </a:lnTo>
                  <a:lnTo>
                    <a:pt x="25" y="347"/>
                  </a:lnTo>
                  <a:lnTo>
                    <a:pt x="17" y="345"/>
                  </a:lnTo>
                  <a:lnTo>
                    <a:pt x="10" y="344"/>
                  </a:lnTo>
                  <a:lnTo>
                    <a:pt x="6" y="342"/>
                  </a:lnTo>
                  <a:lnTo>
                    <a:pt x="2" y="336"/>
                  </a:lnTo>
                  <a:lnTo>
                    <a:pt x="0" y="326"/>
                  </a:lnTo>
                  <a:lnTo>
                    <a:pt x="0" y="326"/>
                  </a:lnTo>
                  <a:lnTo>
                    <a:pt x="2" y="323"/>
                  </a:lnTo>
                  <a:lnTo>
                    <a:pt x="4" y="319"/>
                  </a:lnTo>
                  <a:lnTo>
                    <a:pt x="6" y="315"/>
                  </a:lnTo>
                  <a:lnTo>
                    <a:pt x="10" y="313"/>
                  </a:lnTo>
                  <a:lnTo>
                    <a:pt x="12" y="309"/>
                  </a:lnTo>
                  <a:lnTo>
                    <a:pt x="15" y="307"/>
                  </a:lnTo>
                  <a:lnTo>
                    <a:pt x="19" y="305"/>
                  </a:lnTo>
                  <a:lnTo>
                    <a:pt x="21" y="302"/>
                  </a:lnTo>
                  <a:lnTo>
                    <a:pt x="21" y="302"/>
                  </a:lnTo>
                  <a:lnTo>
                    <a:pt x="23" y="296"/>
                  </a:lnTo>
                  <a:lnTo>
                    <a:pt x="27" y="290"/>
                  </a:lnTo>
                  <a:lnTo>
                    <a:pt x="29" y="286"/>
                  </a:lnTo>
                  <a:lnTo>
                    <a:pt x="31" y="284"/>
                  </a:lnTo>
                  <a:lnTo>
                    <a:pt x="33" y="281"/>
                  </a:lnTo>
                  <a:lnTo>
                    <a:pt x="34" y="277"/>
                  </a:lnTo>
                  <a:lnTo>
                    <a:pt x="36" y="273"/>
                  </a:lnTo>
                  <a:lnTo>
                    <a:pt x="38" y="269"/>
                  </a:lnTo>
                  <a:lnTo>
                    <a:pt x="38" y="269"/>
                  </a:lnTo>
                  <a:lnTo>
                    <a:pt x="40" y="263"/>
                  </a:lnTo>
                  <a:lnTo>
                    <a:pt x="40" y="258"/>
                  </a:lnTo>
                  <a:lnTo>
                    <a:pt x="40" y="254"/>
                  </a:lnTo>
                  <a:lnTo>
                    <a:pt x="40" y="248"/>
                  </a:lnTo>
                  <a:lnTo>
                    <a:pt x="42" y="244"/>
                  </a:lnTo>
                  <a:lnTo>
                    <a:pt x="42" y="239"/>
                  </a:lnTo>
                  <a:lnTo>
                    <a:pt x="44" y="235"/>
                  </a:lnTo>
                  <a:lnTo>
                    <a:pt x="48" y="231"/>
                  </a:lnTo>
                  <a:lnTo>
                    <a:pt x="48" y="231"/>
                  </a:lnTo>
                  <a:lnTo>
                    <a:pt x="50" y="227"/>
                  </a:lnTo>
                  <a:lnTo>
                    <a:pt x="54" y="225"/>
                  </a:lnTo>
                  <a:lnTo>
                    <a:pt x="55" y="223"/>
                  </a:lnTo>
                  <a:lnTo>
                    <a:pt x="57" y="220"/>
                  </a:lnTo>
                  <a:lnTo>
                    <a:pt x="59" y="218"/>
                  </a:lnTo>
                  <a:lnTo>
                    <a:pt x="61" y="214"/>
                  </a:lnTo>
                  <a:lnTo>
                    <a:pt x="61" y="210"/>
                  </a:lnTo>
                  <a:lnTo>
                    <a:pt x="63" y="206"/>
                  </a:lnTo>
                  <a:lnTo>
                    <a:pt x="63" y="206"/>
                  </a:lnTo>
                  <a:lnTo>
                    <a:pt x="61" y="199"/>
                  </a:lnTo>
                  <a:lnTo>
                    <a:pt x="61" y="193"/>
                  </a:lnTo>
                  <a:lnTo>
                    <a:pt x="59" y="187"/>
                  </a:lnTo>
                  <a:lnTo>
                    <a:pt x="57" y="183"/>
                  </a:lnTo>
                  <a:lnTo>
                    <a:pt x="55" y="178"/>
                  </a:lnTo>
                  <a:lnTo>
                    <a:pt x="54" y="172"/>
                  </a:lnTo>
                  <a:lnTo>
                    <a:pt x="52" y="168"/>
                  </a:lnTo>
                  <a:lnTo>
                    <a:pt x="52" y="160"/>
                  </a:lnTo>
                  <a:lnTo>
                    <a:pt x="52" y="160"/>
                  </a:lnTo>
                  <a:lnTo>
                    <a:pt x="52" y="157"/>
                  </a:lnTo>
                  <a:lnTo>
                    <a:pt x="52" y="153"/>
                  </a:lnTo>
                  <a:lnTo>
                    <a:pt x="54" y="149"/>
                  </a:lnTo>
                  <a:lnTo>
                    <a:pt x="55" y="145"/>
                  </a:lnTo>
                  <a:lnTo>
                    <a:pt x="55" y="141"/>
                  </a:lnTo>
                  <a:lnTo>
                    <a:pt x="57" y="137"/>
                  </a:lnTo>
                  <a:lnTo>
                    <a:pt x="57" y="134"/>
                  </a:lnTo>
                  <a:lnTo>
                    <a:pt x="57" y="130"/>
                  </a:lnTo>
                  <a:lnTo>
                    <a:pt x="57" y="130"/>
                  </a:lnTo>
                  <a:lnTo>
                    <a:pt x="59" y="124"/>
                  </a:lnTo>
                  <a:lnTo>
                    <a:pt x="61" y="116"/>
                  </a:lnTo>
                  <a:lnTo>
                    <a:pt x="65" y="111"/>
                  </a:lnTo>
                  <a:lnTo>
                    <a:pt x="69" y="105"/>
                  </a:lnTo>
                  <a:lnTo>
                    <a:pt x="73" y="99"/>
                  </a:lnTo>
                  <a:lnTo>
                    <a:pt x="75" y="94"/>
                  </a:lnTo>
                  <a:lnTo>
                    <a:pt x="78" y="88"/>
                  </a:lnTo>
                  <a:lnTo>
                    <a:pt x="78" y="80"/>
                  </a:lnTo>
                  <a:lnTo>
                    <a:pt x="78" y="80"/>
                  </a:lnTo>
                  <a:lnTo>
                    <a:pt x="78" y="76"/>
                  </a:lnTo>
                  <a:lnTo>
                    <a:pt x="78" y="71"/>
                  </a:lnTo>
                  <a:lnTo>
                    <a:pt x="76" y="67"/>
                  </a:lnTo>
                  <a:lnTo>
                    <a:pt x="75" y="61"/>
                  </a:lnTo>
                  <a:lnTo>
                    <a:pt x="73" y="57"/>
                  </a:lnTo>
                  <a:lnTo>
                    <a:pt x="71" y="52"/>
                  </a:lnTo>
                  <a:lnTo>
                    <a:pt x="69" y="46"/>
                  </a:lnTo>
                  <a:lnTo>
                    <a:pt x="67" y="42"/>
                  </a:lnTo>
                  <a:lnTo>
                    <a:pt x="65" y="36"/>
                  </a:lnTo>
                  <a:lnTo>
                    <a:pt x="63" y="33"/>
                  </a:lnTo>
                  <a:lnTo>
                    <a:pt x="61" y="27"/>
                  </a:lnTo>
                  <a:lnTo>
                    <a:pt x="59" y="23"/>
                  </a:lnTo>
                  <a:lnTo>
                    <a:pt x="57" y="17"/>
                  </a:lnTo>
                  <a:lnTo>
                    <a:pt x="55" y="12"/>
                  </a:lnTo>
                  <a:lnTo>
                    <a:pt x="55" y="8"/>
                  </a:lnTo>
                  <a:lnTo>
                    <a:pt x="55" y="2"/>
                  </a:lnTo>
                  <a:lnTo>
                    <a:pt x="52" y="0"/>
                  </a:lnTo>
                  <a:lnTo>
                    <a:pt x="52" y="0"/>
                  </a:lnTo>
                  <a:lnTo>
                    <a:pt x="57" y="2"/>
                  </a:lnTo>
                  <a:lnTo>
                    <a:pt x="65" y="4"/>
                  </a:lnTo>
                  <a:lnTo>
                    <a:pt x="71" y="6"/>
                  </a:lnTo>
                  <a:lnTo>
                    <a:pt x="78" y="6"/>
                  </a:lnTo>
                  <a:lnTo>
                    <a:pt x="86" y="6"/>
                  </a:lnTo>
                  <a:lnTo>
                    <a:pt x="94" y="6"/>
                  </a:lnTo>
                  <a:lnTo>
                    <a:pt x="101" y="6"/>
                  </a:lnTo>
                  <a:lnTo>
                    <a:pt x="109" y="4"/>
                  </a:lnTo>
                  <a:lnTo>
                    <a:pt x="109" y="4"/>
                  </a:lnTo>
                  <a:lnTo>
                    <a:pt x="109" y="12"/>
                  </a:lnTo>
                  <a:lnTo>
                    <a:pt x="111" y="19"/>
                  </a:lnTo>
                  <a:lnTo>
                    <a:pt x="111" y="25"/>
                  </a:lnTo>
                  <a:lnTo>
                    <a:pt x="113" y="31"/>
                  </a:lnTo>
                  <a:lnTo>
                    <a:pt x="113" y="34"/>
                  </a:lnTo>
                  <a:lnTo>
                    <a:pt x="115" y="40"/>
                  </a:lnTo>
                  <a:lnTo>
                    <a:pt x="118" y="46"/>
                  </a:lnTo>
                  <a:lnTo>
                    <a:pt x="120" y="52"/>
                  </a:lnTo>
                  <a:lnTo>
                    <a:pt x="120" y="52"/>
                  </a:lnTo>
                  <a:lnTo>
                    <a:pt x="120" y="54"/>
                  </a:lnTo>
                  <a:lnTo>
                    <a:pt x="120" y="57"/>
                  </a:lnTo>
                  <a:lnTo>
                    <a:pt x="120" y="59"/>
                  </a:lnTo>
                  <a:lnTo>
                    <a:pt x="122" y="61"/>
                  </a:lnTo>
                  <a:lnTo>
                    <a:pt x="122" y="61"/>
                  </a:lnTo>
                  <a:lnTo>
                    <a:pt x="124" y="61"/>
                  </a:lnTo>
                  <a:lnTo>
                    <a:pt x="126" y="63"/>
                  </a:lnTo>
                  <a:lnTo>
                    <a:pt x="128" y="65"/>
                  </a:lnTo>
                  <a:lnTo>
                    <a:pt x="128" y="67"/>
                  </a:lnTo>
                  <a:lnTo>
                    <a:pt x="130" y="69"/>
                  </a:lnTo>
                  <a:lnTo>
                    <a:pt x="132" y="71"/>
                  </a:lnTo>
                  <a:lnTo>
                    <a:pt x="134" y="73"/>
                  </a:lnTo>
                  <a:lnTo>
                    <a:pt x="137" y="75"/>
                  </a:lnTo>
                  <a:lnTo>
                    <a:pt x="137" y="160"/>
                  </a:lnTo>
                  <a:lnTo>
                    <a:pt x="137" y="160"/>
                  </a:lnTo>
                  <a:lnTo>
                    <a:pt x="136" y="162"/>
                  </a:lnTo>
                  <a:lnTo>
                    <a:pt x="136" y="166"/>
                  </a:lnTo>
                  <a:lnTo>
                    <a:pt x="134" y="170"/>
                  </a:lnTo>
                  <a:lnTo>
                    <a:pt x="134" y="174"/>
                  </a:lnTo>
                  <a:lnTo>
                    <a:pt x="132" y="179"/>
                  </a:lnTo>
                  <a:lnTo>
                    <a:pt x="130" y="185"/>
                  </a:lnTo>
                  <a:lnTo>
                    <a:pt x="128" y="191"/>
                  </a:lnTo>
                  <a:lnTo>
                    <a:pt x="126" y="197"/>
                  </a:lnTo>
                  <a:lnTo>
                    <a:pt x="124" y="202"/>
                  </a:lnTo>
                  <a:lnTo>
                    <a:pt x="122" y="208"/>
                  </a:lnTo>
                  <a:lnTo>
                    <a:pt x="120" y="212"/>
                  </a:lnTo>
                  <a:lnTo>
                    <a:pt x="118" y="218"/>
                  </a:lnTo>
                  <a:lnTo>
                    <a:pt x="116" y="221"/>
                  </a:lnTo>
                  <a:lnTo>
                    <a:pt x="115" y="223"/>
                  </a:lnTo>
                  <a:lnTo>
                    <a:pt x="113" y="225"/>
                  </a:lnTo>
                  <a:lnTo>
                    <a:pt x="111" y="225"/>
                  </a:lnTo>
                  <a:lnTo>
                    <a:pt x="111" y="225"/>
                  </a:lnTo>
                  <a:lnTo>
                    <a:pt x="111" y="231"/>
                  </a:lnTo>
                  <a:lnTo>
                    <a:pt x="113" y="235"/>
                  </a:lnTo>
                  <a:lnTo>
                    <a:pt x="116" y="239"/>
                  </a:lnTo>
                  <a:lnTo>
                    <a:pt x="118" y="242"/>
                  </a:lnTo>
                  <a:lnTo>
                    <a:pt x="122" y="246"/>
                  </a:lnTo>
                  <a:lnTo>
                    <a:pt x="124" y="252"/>
                  </a:lnTo>
                  <a:lnTo>
                    <a:pt x="126" y="256"/>
                  </a:lnTo>
                  <a:lnTo>
                    <a:pt x="128" y="263"/>
                  </a:lnTo>
                  <a:lnTo>
                    <a:pt x="128" y="263"/>
                  </a:lnTo>
                  <a:lnTo>
                    <a:pt x="128" y="271"/>
                  </a:lnTo>
                  <a:lnTo>
                    <a:pt x="128" y="279"/>
                  </a:lnTo>
                  <a:lnTo>
                    <a:pt x="128" y="286"/>
                  </a:lnTo>
                  <a:lnTo>
                    <a:pt x="128" y="296"/>
                  </a:lnTo>
                  <a:lnTo>
                    <a:pt x="130" y="303"/>
                  </a:lnTo>
                  <a:lnTo>
                    <a:pt x="132" y="311"/>
                  </a:lnTo>
                  <a:lnTo>
                    <a:pt x="134" y="319"/>
                  </a:lnTo>
                  <a:lnTo>
                    <a:pt x="137" y="326"/>
                  </a:lnTo>
                  <a:lnTo>
                    <a:pt x="137" y="326"/>
                  </a:lnTo>
                  <a:lnTo>
                    <a:pt x="139" y="328"/>
                  </a:lnTo>
                  <a:lnTo>
                    <a:pt x="141" y="330"/>
                  </a:lnTo>
                  <a:lnTo>
                    <a:pt x="143" y="332"/>
                  </a:lnTo>
                  <a:lnTo>
                    <a:pt x="143" y="332"/>
                  </a:lnTo>
                  <a:lnTo>
                    <a:pt x="145" y="334"/>
                  </a:lnTo>
                  <a:lnTo>
                    <a:pt x="147" y="336"/>
                  </a:lnTo>
                  <a:lnTo>
                    <a:pt x="149" y="340"/>
                  </a:lnTo>
                  <a:lnTo>
                    <a:pt x="149" y="344"/>
                  </a:lnTo>
                  <a:lnTo>
                    <a:pt x="149" y="344"/>
                  </a:lnTo>
                  <a:lnTo>
                    <a:pt x="149" y="345"/>
                  </a:lnTo>
                  <a:lnTo>
                    <a:pt x="147" y="347"/>
                  </a:lnTo>
                  <a:lnTo>
                    <a:pt x="147" y="349"/>
                  </a:lnTo>
                  <a:lnTo>
                    <a:pt x="147" y="351"/>
                  </a:lnTo>
                  <a:lnTo>
                    <a:pt x="145" y="355"/>
                  </a:lnTo>
                  <a:lnTo>
                    <a:pt x="145" y="357"/>
                  </a:lnTo>
                  <a:lnTo>
                    <a:pt x="143" y="359"/>
                  </a:lnTo>
                  <a:lnTo>
                    <a:pt x="143" y="363"/>
                  </a:lnTo>
                  <a:lnTo>
                    <a:pt x="143" y="363"/>
                  </a:lnTo>
                  <a:lnTo>
                    <a:pt x="143" y="365"/>
                  </a:lnTo>
                  <a:lnTo>
                    <a:pt x="145" y="368"/>
                  </a:lnTo>
                  <a:lnTo>
                    <a:pt x="147" y="372"/>
                  </a:lnTo>
                  <a:lnTo>
                    <a:pt x="149" y="376"/>
                  </a:lnTo>
                  <a:lnTo>
                    <a:pt x="151" y="378"/>
                  </a:lnTo>
                  <a:lnTo>
                    <a:pt x="155" y="380"/>
                  </a:lnTo>
                  <a:lnTo>
                    <a:pt x="158" y="382"/>
                  </a:lnTo>
                  <a:lnTo>
                    <a:pt x="162" y="382"/>
                  </a:lnTo>
                  <a:lnTo>
                    <a:pt x="162" y="382"/>
                  </a:lnTo>
                  <a:lnTo>
                    <a:pt x="162" y="380"/>
                  </a:lnTo>
                  <a:lnTo>
                    <a:pt x="162" y="378"/>
                  </a:lnTo>
                  <a:lnTo>
                    <a:pt x="162" y="376"/>
                  </a:lnTo>
                  <a:lnTo>
                    <a:pt x="162" y="374"/>
                  </a:lnTo>
                  <a:lnTo>
                    <a:pt x="164" y="372"/>
                  </a:lnTo>
                  <a:lnTo>
                    <a:pt x="164" y="370"/>
                  </a:lnTo>
                  <a:lnTo>
                    <a:pt x="166" y="368"/>
                  </a:lnTo>
                  <a:lnTo>
                    <a:pt x="168" y="366"/>
                  </a:lnTo>
                  <a:lnTo>
                    <a:pt x="168" y="366"/>
                  </a:lnTo>
                  <a:lnTo>
                    <a:pt x="170" y="368"/>
                  </a:lnTo>
                  <a:lnTo>
                    <a:pt x="174" y="370"/>
                  </a:lnTo>
                  <a:lnTo>
                    <a:pt x="176" y="372"/>
                  </a:lnTo>
                  <a:lnTo>
                    <a:pt x="179" y="374"/>
                  </a:lnTo>
                  <a:lnTo>
                    <a:pt x="181" y="376"/>
                  </a:lnTo>
                  <a:lnTo>
                    <a:pt x="185" y="378"/>
                  </a:lnTo>
                  <a:lnTo>
                    <a:pt x="187" y="380"/>
                  </a:lnTo>
                  <a:lnTo>
                    <a:pt x="191" y="380"/>
                  </a:lnTo>
                  <a:lnTo>
                    <a:pt x="191" y="380"/>
                  </a:lnTo>
                  <a:lnTo>
                    <a:pt x="189" y="378"/>
                  </a:lnTo>
                  <a:lnTo>
                    <a:pt x="187" y="376"/>
                  </a:lnTo>
                  <a:lnTo>
                    <a:pt x="187" y="374"/>
                  </a:lnTo>
                  <a:lnTo>
                    <a:pt x="189" y="372"/>
                  </a:lnTo>
                  <a:lnTo>
                    <a:pt x="189" y="370"/>
                  </a:lnTo>
                  <a:lnTo>
                    <a:pt x="189" y="368"/>
                  </a:lnTo>
                  <a:lnTo>
                    <a:pt x="191" y="366"/>
                  </a:lnTo>
                  <a:lnTo>
                    <a:pt x="191" y="363"/>
                  </a:lnTo>
                  <a:lnTo>
                    <a:pt x="191" y="363"/>
                  </a:lnTo>
                  <a:lnTo>
                    <a:pt x="189" y="378"/>
                  </a:lnTo>
                </a:path>
              </a:pathLst>
            </a:custGeom>
            <a:solidFill>
              <a:srgbClr val="006998"/>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285" name="Freeform 13">
              <a:extLst>
                <a:ext uri="{FF2B5EF4-FFF2-40B4-BE49-F238E27FC236}">
                  <a16:creationId xmlns:a16="http://schemas.microsoft.com/office/drawing/2014/main" id="{025969DD-7E01-4164-9002-95DA9BDDB014}"/>
                </a:ext>
              </a:extLst>
            </p:cNvPr>
            <p:cNvSpPr>
              <a:spLocks/>
            </p:cNvSpPr>
            <p:nvPr/>
          </p:nvSpPr>
          <p:spPr bwMode="auto">
            <a:xfrm>
              <a:off x="3226461" y="5893337"/>
              <a:ext cx="285346" cy="456753"/>
            </a:xfrm>
            <a:custGeom>
              <a:avLst/>
              <a:gdLst>
                <a:gd name="T0" fmla="*/ 437 w 837"/>
                <a:gd name="T1" fmla="*/ 380 h 1326"/>
                <a:gd name="T2" fmla="*/ 431 w 837"/>
                <a:gd name="T3" fmla="*/ 435 h 1326"/>
                <a:gd name="T4" fmla="*/ 416 w 837"/>
                <a:gd name="T5" fmla="*/ 460 h 1326"/>
                <a:gd name="T6" fmla="*/ 378 w 837"/>
                <a:gd name="T7" fmla="*/ 489 h 1326"/>
                <a:gd name="T8" fmla="*/ 378 w 837"/>
                <a:gd name="T9" fmla="*/ 510 h 1326"/>
                <a:gd name="T10" fmla="*/ 341 w 837"/>
                <a:gd name="T11" fmla="*/ 487 h 1326"/>
                <a:gd name="T12" fmla="*/ 341 w 837"/>
                <a:gd name="T13" fmla="*/ 422 h 1326"/>
                <a:gd name="T14" fmla="*/ 347 w 837"/>
                <a:gd name="T15" fmla="*/ 357 h 1326"/>
                <a:gd name="T16" fmla="*/ 290 w 837"/>
                <a:gd name="T17" fmla="*/ 338 h 1326"/>
                <a:gd name="T18" fmla="*/ 248 w 837"/>
                <a:gd name="T19" fmla="*/ 298 h 1326"/>
                <a:gd name="T20" fmla="*/ 153 w 837"/>
                <a:gd name="T21" fmla="*/ 330 h 1326"/>
                <a:gd name="T22" fmla="*/ 86 w 837"/>
                <a:gd name="T23" fmla="*/ 349 h 1326"/>
                <a:gd name="T24" fmla="*/ 32 w 837"/>
                <a:gd name="T25" fmla="*/ 369 h 1326"/>
                <a:gd name="T26" fmla="*/ 4 w 837"/>
                <a:gd name="T27" fmla="*/ 405 h 1326"/>
                <a:gd name="T28" fmla="*/ 8 w 837"/>
                <a:gd name="T29" fmla="*/ 430 h 1326"/>
                <a:gd name="T30" fmla="*/ 101 w 837"/>
                <a:gd name="T31" fmla="*/ 491 h 1326"/>
                <a:gd name="T32" fmla="*/ 206 w 837"/>
                <a:gd name="T33" fmla="*/ 563 h 1326"/>
                <a:gd name="T34" fmla="*/ 187 w 837"/>
                <a:gd name="T35" fmla="*/ 664 h 1326"/>
                <a:gd name="T36" fmla="*/ 189 w 837"/>
                <a:gd name="T37" fmla="*/ 748 h 1326"/>
                <a:gd name="T38" fmla="*/ 172 w 837"/>
                <a:gd name="T39" fmla="*/ 804 h 1326"/>
                <a:gd name="T40" fmla="*/ 143 w 837"/>
                <a:gd name="T41" fmla="*/ 857 h 1326"/>
                <a:gd name="T42" fmla="*/ 107 w 837"/>
                <a:gd name="T43" fmla="*/ 914 h 1326"/>
                <a:gd name="T44" fmla="*/ 50 w 837"/>
                <a:gd name="T45" fmla="*/ 966 h 1326"/>
                <a:gd name="T46" fmla="*/ 65 w 837"/>
                <a:gd name="T47" fmla="*/ 1052 h 1326"/>
                <a:gd name="T48" fmla="*/ 88 w 837"/>
                <a:gd name="T49" fmla="*/ 1114 h 1326"/>
                <a:gd name="T50" fmla="*/ 88 w 837"/>
                <a:gd name="T51" fmla="*/ 1164 h 1326"/>
                <a:gd name="T52" fmla="*/ 76 w 837"/>
                <a:gd name="T53" fmla="*/ 1246 h 1326"/>
                <a:gd name="T54" fmla="*/ 84 w 837"/>
                <a:gd name="T55" fmla="*/ 1275 h 1326"/>
                <a:gd name="T56" fmla="*/ 118 w 837"/>
                <a:gd name="T57" fmla="*/ 1326 h 1326"/>
                <a:gd name="T58" fmla="*/ 151 w 837"/>
                <a:gd name="T59" fmla="*/ 1273 h 1326"/>
                <a:gd name="T60" fmla="*/ 158 w 837"/>
                <a:gd name="T61" fmla="*/ 1227 h 1326"/>
                <a:gd name="T62" fmla="*/ 216 w 837"/>
                <a:gd name="T63" fmla="*/ 1189 h 1326"/>
                <a:gd name="T64" fmla="*/ 284 w 837"/>
                <a:gd name="T65" fmla="*/ 1168 h 1326"/>
                <a:gd name="T66" fmla="*/ 351 w 837"/>
                <a:gd name="T67" fmla="*/ 1126 h 1326"/>
                <a:gd name="T68" fmla="*/ 361 w 837"/>
                <a:gd name="T69" fmla="*/ 1073 h 1326"/>
                <a:gd name="T70" fmla="*/ 370 w 837"/>
                <a:gd name="T71" fmla="*/ 1013 h 1326"/>
                <a:gd name="T72" fmla="*/ 376 w 837"/>
                <a:gd name="T73" fmla="*/ 977 h 1326"/>
                <a:gd name="T74" fmla="*/ 357 w 837"/>
                <a:gd name="T75" fmla="*/ 903 h 1326"/>
                <a:gd name="T76" fmla="*/ 334 w 837"/>
                <a:gd name="T77" fmla="*/ 830 h 1326"/>
                <a:gd name="T78" fmla="*/ 345 w 837"/>
                <a:gd name="T79" fmla="*/ 773 h 1326"/>
                <a:gd name="T80" fmla="*/ 422 w 837"/>
                <a:gd name="T81" fmla="*/ 718 h 1326"/>
                <a:gd name="T82" fmla="*/ 502 w 837"/>
                <a:gd name="T83" fmla="*/ 657 h 1326"/>
                <a:gd name="T84" fmla="*/ 582 w 837"/>
                <a:gd name="T85" fmla="*/ 586 h 1326"/>
                <a:gd name="T86" fmla="*/ 692 w 837"/>
                <a:gd name="T87" fmla="*/ 538 h 1326"/>
                <a:gd name="T88" fmla="*/ 757 w 837"/>
                <a:gd name="T89" fmla="*/ 485 h 1326"/>
                <a:gd name="T90" fmla="*/ 811 w 837"/>
                <a:gd name="T91" fmla="*/ 426 h 1326"/>
                <a:gd name="T92" fmla="*/ 837 w 837"/>
                <a:gd name="T93" fmla="*/ 357 h 1326"/>
                <a:gd name="T94" fmla="*/ 824 w 837"/>
                <a:gd name="T95" fmla="*/ 308 h 1326"/>
                <a:gd name="T96" fmla="*/ 824 w 837"/>
                <a:gd name="T97" fmla="*/ 260 h 1326"/>
                <a:gd name="T98" fmla="*/ 826 w 837"/>
                <a:gd name="T99" fmla="*/ 210 h 1326"/>
                <a:gd name="T100" fmla="*/ 816 w 837"/>
                <a:gd name="T101" fmla="*/ 147 h 1326"/>
                <a:gd name="T102" fmla="*/ 822 w 837"/>
                <a:gd name="T103" fmla="*/ 92 h 1326"/>
                <a:gd name="T104" fmla="*/ 818 w 837"/>
                <a:gd name="T105" fmla="*/ 19 h 1326"/>
                <a:gd name="T106" fmla="*/ 765 w 837"/>
                <a:gd name="T107" fmla="*/ 39 h 1326"/>
                <a:gd name="T108" fmla="*/ 658 w 837"/>
                <a:gd name="T109" fmla="*/ 73 h 1326"/>
                <a:gd name="T110" fmla="*/ 610 w 837"/>
                <a:gd name="T111" fmla="*/ 79 h 1326"/>
                <a:gd name="T112" fmla="*/ 544 w 837"/>
                <a:gd name="T113" fmla="*/ 105 h 1326"/>
                <a:gd name="T114" fmla="*/ 479 w 837"/>
                <a:gd name="T115" fmla="*/ 94 h 1326"/>
                <a:gd name="T116" fmla="*/ 435 w 837"/>
                <a:gd name="T117" fmla="*/ 86 h 1326"/>
                <a:gd name="T118" fmla="*/ 383 w 837"/>
                <a:gd name="T119" fmla="*/ 103 h 1326"/>
                <a:gd name="T120" fmla="*/ 382 w 837"/>
                <a:gd name="T121" fmla="*/ 136 h 1326"/>
                <a:gd name="T122" fmla="*/ 368 w 837"/>
                <a:gd name="T123" fmla="*/ 193 h 1326"/>
                <a:gd name="T124" fmla="*/ 395 w 837"/>
                <a:gd name="T125" fmla="*/ 306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37" h="1326">
                  <a:moveTo>
                    <a:pt x="393" y="321"/>
                  </a:moveTo>
                  <a:lnTo>
                    <a:pt x="393" y="321"/>
                  </a:lnTo>
                  <a:lnTo>
                    <a:pt x="401" y="325"/>
                  </a:lnTo>
                  <a:lnTo>
                    <a:pt x="406" y="328"/>
                  </a:lnTo>
                  <a:lnTo>
                    <a:pt x="414" y="336"/>
                  </a:lnTo>
                  <a:lnTo>
                    <a:pt x="422" y="344"/>
                  </a:lnTo>
                  <a:lnTo>
                    <a:pt x="427" y="353"/>
                  </a:lnTo>
                  <a:lnTo>
                    <a:pt x="431" y="361"/>
                  </a:lnTo>
                  <a:lnTo>
                    <a:pt x="435" y="370"/>
                  </a:lnTo>
                  <a:lnTo>
                    <a:pt x="437" y="378"/>
                  </a:lnTo>
                  <a:lnTo>
                    <a:pt x="437" y="378"/>
                  </a:lnTo>
                  <a:lnTo>
                    <a:pt x="437" y="380"/>
                  </a:lnTo>
                  <a:lnTo>
                    <a:pt x="435" y="382"/>
                  </a:lnTo>
                  <a:lnTo>
                    <a:pt x="433" y="382"/>
                  </a:lnTo>
                  <a:lnTo>
                    <a:pt x="431" y="384"/>
                  </a:lnTo>
                  <a:lnTo>
                    <a:pt x="429" y="386"/>
                  </a:lnTo>
                  <a:lnTo>
                    <a:pt x="429" y="388"/>
                  </a:lnTo>
                  <a:lnTo>
                    <a:pt x="427" y="390"/>
                  </a:lnTo>
                  <a:lnTo>
                    <a:pt x="427" y="391"/>
                  </a:lnTo>
                  <a:lnTo>
                    <a:pt x="431" y="426"/>
                  </a:lnTo>
                  <a:lnTo>
                    <a:pt x="431" y="426"/>
                  </a:lnTo>
                  <a:lnTo>
                    <a:pt x="431" y="430"/>
                  </a:lnTo>
                  <a:lnTo>
                    <a:pt x="431" y="433"/>
                  </a:lnTo>
                  <a:lnTo>
                    <a:pt x="431" y="435"/>
                  </a:lnTo>
                  <a:lnTo>
                    <a:pt x="431" y="439"/>
                  </a:lnTo>
                  <a:lnTo>
                    <a:pt x="431" y="443"/>
                  </a:lnTo>
                  <a:lnTo>
                    <a:pt x="431" y="447"/>
                  </a:lnTo>
                  <a:lnTo>
                    <a:pt x="431" y="451"/>
                  </a:lnTo>
                  <a:lnTo>
                    <a:pt x="429" y="454"/>
                  </a:lnTo>
                  <a:lnTo>
                    <a:pt x="429" y="454"/>
                  </a:lnTo>
                  <a:lnTo>
                    <a:pt x="427" y="456"/>
                  </a:lnTo>
                  <a:lnTo>
                    <a:pt x="425" y="458"/>
                  </a:lnTo>
                  <a:lnTo>
                    <a:pt x="424" y="460"/>
                  </a:lnTo>
                  <a:lnTo>
                    <a:pt x="422" y="460"/>
                  </a:lnTo>
                  <a:lnTo>
                    <a:pt x="418" y="460"/>
                  </a:lnTo>
                  <a:lnTo>
                    <a:pt x="416" y="460"/>
                  </a:lnTo>
                  <a:lnTo>
                    <a:pt x="412" y="460"/>
                  </a:lnTo>
                  <a:lnTo>
                    <a:pt x="408" y="460"/>
                  </a:lnTo>
                  <a:lnTo>
                    <a:pt x="408" y="460"/>
                  </a:lnTo>
                  <a:lnTo>
                    <a:pt x="406" y="460"/>
                  </a:lnTo>
                  <a:lnTo>
                    <a:pt x="403" y="464"/>
                  </a:lnTo>
                  <a:lnTo>
                    <a:pt x="399" y="468"/>
                  </a:lnTo>
                  <a:lnTo>
                    <a:pt x="393" y="472"/>
                  </a:lnTo>
                  <a:lnTo>
                    <a:pt x="387" y="475"/>
                  </a:lnTo>
                  <a:lnTo>
                    <a:pt x="382" y="481"/>
                  </a:lnTo>
                  <a:lnTo>
                    <a:pt x="378" y="485"/>
                  </a:lnTo>
                  <a:lnTo>
                    <a:pt x="378" y="489"/>
                  </a:lnTo>
                  <a:lnTo>
                    <a:pt x="378" y="489"/>
                  </a:lnTo>
                  <a:lnTo>
                    <a:pt x="378" y="491"/>
                  </a:lnTo>
                  <a:lnTo>
                    <a:pt x="378" y="493"/>
                  </a:lnTo>
                  <a:lnTo>
                    <a:pt x="380" y="494"/>
                  </a:lnTo>
                  <a:lnTo>
                    <a:pt x="382" y="496"/>
                  </a:lnTo>
                  <a:lnTo>
                    <a:pt x="382" y="496"/>
                  </a:lnTo>
                  <a:lnTo>
                    <a:pt x="382" y="498"/>
                  </a:lnTo>
                  <a:lnTo>
                    <a:pt x="380" y="500"/>
                  </a:lnTo>
                  <a:lnTo>
                    <a:pt x="380" y="502"/>
                  </a:lnTo>
                  <a:lnTo>
                    <a:pt x="378" y="504"/>
                  </a:lnTo>
                  <a:lnTo>
                    <a:pt x="378" y="506"/>
                  </a:lnTo>
                  <a:lnTo>
                    <a:pt x="378" y="508"/>
                  </a:lnTo>
                  <a:lnTo>
                    <a:pt x="378" y="510"/>
                  </a:lnTo>
                  <a:lnTo>
                    <a:pt x="378" y="512"/>
                  </a:lnTo>
                  <a:lnTo>
                    <a:pt x="378" y="512"/>
                  </a:lnTo>
                  <a:lnTo>
                    <a:pt x="378" y="515"/>
                  </a:lnTo>
                  <a:lnTo>
                    <a:pt x="378" y="517"/>
                  </a:lnTo>
                  <a:lnTo>
                    <a:pt x="378" y="521"/>
                  </a:lnTo>
                  <a:lnTo>
                    <a:pt x="378" y="523"/>
                  </a:lnTo>
                  <a:lnTo>
                    <a:pt x="378" y="523"/>
                  </a:lnTo>
                  <a:lnTo>
                    <a:pt x="372" y="519"/>
                  </a:lnTo>
                  <a:lnTo>
                    <a:pt x="364" y="515"/>
                  </a:lnTo>
                  <a:lnTo>
                    <a:pt x="357" y="506"/>
                  </a:lnTo>
                  <a:lnTo>
                    <a:pt x="349" y="496"/>
                  </a:lnTo>
                  <a:lnTo>
                    <a:pt x="341" y="487"/>
                  </a:lnTo>
                  <a:lnTo>
                    <a:pt x="336" y="475"/>
                  </a:lnTo>
                  <a:lnTo>
                    <a:pt x="332" y="466"/>
                  </a:lnTo>
                  <a:lnTo>
                    <a:pt x="330" y="458"/>
                  </a:lnTo>
                  <a:lnTo>
                    <a:pt x="330" y="458"/>
                  </a:lnTo>
                  <a:lnTo>
                    <a:pt x="330" y="454"/>
                  </a:lnTo>
                  <a:lnTo>
                    <a:pt x="330" y="449"/>
                  </a:lnTo>
                  <a:lnTo>
                    <a:pt x="332" y="445"/>
                  </a:lnTo>
                  <a:lnTo>
                    <a:pt x="334" y="441"/>
                  </a:lnTo>
                  <a:lnTo>
                    <a:pt x="336" y="435"/>
                  </a:lnTo>
                  <a:lnTo>
                    <a:pt x="338" y="432"/>
                  </a:lnTo>
                  <a:lnTo>
                    <a:pt x="340" y="428"/>
                  </a:lnTo>
                  <a:lnTo>
                    <a:pt x="341" y="422"/>
                  </a:lnTo>
                  <a:lnTo>
                    <a:pt x="343" y="418"/>
                  </a:lnTo>
                  <a:lnTo>
                    <a:pt x="347" y="414"/>
                  </a:lnTo>
                  <a:lnTo>
                    <a:pt x="349" y="411"/>
                  </a:lnTo>
                  <a:lnTo>
                    <a:pt x="351" y="405"/>
                  </a:lnTo>
                  <a:lnTo>
                    <a:pt x="351" y="401"/>
                  </a:lnTo>
                  <a:lnTo>
                    <a:pt x="353" y="395"/>
                  </a:lnTo>
                  <a:lnTo>
                    <a:pt x="353" y="391"/>
                  </a:lnTo>
                  <a:lnTo>
                    <a:pt x="353" y="386"/>
                  </a:lnTo>
                  <a:lnTo>
                    <a:pt x="353" y="386"/>
                  </a:lnTo>
                  <a:lnTo>
                    <a:pt x="353" y="376"/>
                  </a:lnTo>
                  <a:lnTo>
                    <a:pt x="351" y="367"/>
                  </a:lnTo>
                  <a:lnTo>
                    <a:pt x="347" y="357"/>
                  </a:lnTo>
                  <a:lnTo>
                    <a:pt x="343" y="346"/>
                  </a:lnTo>
                  <a:lnTo>
                    <a:pt x="338" y="338"/>
                  </a:lnTo>
                  <a:lnTo>
                    <a:pt x="330" y="330"/>
                  </a:lnTo>
                  <a:lnTo>
                    <a:pt x="322" y="325"/>
                  </a:lnTo>
                  <a:lnTo>
                    <a:pt x="315" y="323"/>
                  </a:lnTo>
                  <a:lnTo>
                    <a:pt x="315" y="323"/>
                  </a:lnTo>
                  <a:lnTo>
                    <a:pt x="309" y="325"/>
                  </a:lnTo>
                  <a:lnTo>
                    <a:pt x="305" y="327"/>
                  </a:lnTo>
                  <a:lnTo>
                    <a:pt x="301" y="328"/>
                  </a:lnTo>
                  <a:lnTo>
                    <a:pt x="298" y="332"/>
                  </a:lnTo>
                  <a:lnTo>
                    <a:pt x="294" y="334"/>
                  </a:lnTo>
                  <a:lnTo>
                    <a:pt x="290" y="338"/>
                  </a:lnTo>
                  <a:lnTo>
                    <a:pt x="286" y="340"/>
                  </a:lnTo>
                  <a:lnTo>
                    <a:pt x="282" y="340"/>
                  </a:lnTo>
                  <a:lnTo>
                    <a:pt x="282" y="340"/>
                  </a:lnTo>
                  <a:lnTo>
                    <a:pt x="277" y="338"/>
                  </a:lnTo>
                  <a:lnTo>
                    <a:pt x="273" y="334"/>
                  </a:lnTo>
                  <a:lnTo>
                    <a:pt x="267" y="328"/>
                  </a:lnTo>
                  <a:lnTo>
                    <a:pt x="263" y="321"/>
                  </a:lnTo>
                  <a:lnTo>
                    <a:pt x="258" y="313"/>
                  </a:lnTo>
                  <a:lnTo>
                    <a:pt x="254" y="308"/>
                  </a:lnTo>
                  <a:lnTo>
                    <a:pt x="250" y="302"/>
                  </a:lnTo>
                  <a:lnTo>
                    <a:pt x="248" y="298"/>
                  </a:lnTo>
                  <a:lnTo>
                    <a:pt x="248" y="298"/>
                  </a:lnTo>
                  <a:lnTo>
                    <a:pt x="242" y="302"/>
                  </a:lnTo>
                  <a:lnTo>
                    <a:pt x="235" y="304"/>
                  </a:lnTo>
                  <a:lnTo>
                    <a:pt x="225" y="306"/>
                  </a:lnTo>
                  <a:lnTo>
                    <a:pt x="217" y="309"/>
                  </a:lnTo>
                  <a:lnTo>
                    <a:pt x="210" y="311"/>
                  </a:lnTo>
                  <a:lnTo>
                    <a:pt x="202" y="315"/>
                  </a:lnTo>
                  <a:lnTo>
                    <a:pt x="195" y="317"/>
                  </a:lnTo>
                  <a:lnTo>
                    <a:pt x="185" y="319"/>
                  </a:lnTo>
                  <a:lnTo>
                    <a:pt x="177" y="323"/>
                  </a:lnTo>
                  <a:lnTo>
                    <a:pt x="170" y="325"/>
                  </a:lnTo>
                  <a:lnTo>
                    <a:pt x="160" y="328"/>
                  </a:lnTo>
                  <a:lnTo>
                    <a:pt x="153" y="330"/>
                  </a:lnTo>
                  <a:lnTo>
                    <a:pt x="145" y="332"/>
                  </a:lnTo>
                  <a:lnTo>
                    <a:pt x="137" y="336"/>
                  </a:lnTo>
                  <a:lnTo>
                    <a:pt x="130" y="338"/>
                  </a:lnTo>
                  <a:lnTo>
                    <a:pt x="122" y="338"/>
                  </a:lnTo>
                  <a:lnTo>
                    <a:pt x="122" y="338"/>
                  </a:lnTo>
                  <a:lnTo>
                    <a:pt x="116" y="340"/>
                  </a:lnTo>
                  <a:lnTo>
                    <a:pt x="111" y="342"/>
                  </a:lnTo>
                  <a:lnTo>
                    <a:pt x="107" y="344"/>
                  </a:lnTo>
                  <a:lnTo>
                    <a:pt x="101" y="344"/>
                  </a:lnTo>
                  <a:lnTo>
                    <a:pt x="95" y="346"/>
                  </a:lnTo>
                  <a:lnTo>
                    <a:pt x="92" y="348"/>
                  </a:lnTo>
                  <a:lnTo>
                    <a:pt x="86" y="349"/>
                  </a:lnTo>
                  <a:lnTo>
                    <a:pt x="82" y="351"/>
                  </a:lnTo>
                  <a:lnTo>
                    <a:pt x="76" y="353"/>
                  </a:lnTo>
                  <a:lnTo>
                    <a:pt x="73" y="355"/>
                  </a:lnTo>
                  <a:lnTo>
                    <a:pt x="67" y="357"/>
                  </a:lnTo>
                  <a:lnTo>
                    <a:pt x="63" y="359"/>
                  </a:lnTo>
                  <a:lnTo>
                    <a:pt x="57" y="361"/>
                  </a:lnTo>
                  <a:lnTo>
                    <a:pt x="52" y="363"/>
                  </a:lnTo>
                  <a:lnTo>
                    <a:pt x="46" y="365"/>
                  </a:lnTo>
                  <a:lnTo>
                    <a:pt x="40" y="367"/>
                  </a:lnTo>
                  <a:lnTo>
                    <a:pt x="40" y="367"/>
                  </a:lnTo>
                  <a:lnTo>
                    <a:pt x="38" y="367"/>
                  </a:lnTo>
                  <a:lnTo>
                    <a:pt x="32" y="369"/>
                  </a:lnTo>
                  <a:lnTo>
                    <a:pt x="29" y="372"/>
                  </a:lnTo>
                  <a:lnTo>
                    <a:pt x="23" y="374"/>
                  </a:lnTo>
                  <a:lnTo>
                    <a:pt x="17" y="376"/>
                  </a:lnTo>
                  <a:lnTo>
                    <a:pt x="11" y="380"/>
                  </a:lnTo>
                  <a:lnTo>
                    <a:pt x="6" y="382"/>
                  </a:lnTo>
                  <a:lnTo>
                    <a:pt x="0" y="382"/>
                  </a:lnTo>
                  <a:lnTo>
                    <a:pt x="0" y="393"/>
                  </a:lnTo>
                  <a:lnTo>
                    <a:pt x="0" y="393"/>
                  </a:lnTo>
                  <a:lnTo>
                    <a:pt x="0" y="395"/>
                  </a:lnTo>
                  <a:lnTo>
                    <a:pt x="2" y="399"/>
                  </a:lnTo>
                  <a:lnTo>
                    <a:pt x="2" y="401"/>
                  </a:lnTo>
                  <a:lnTo>
                    <a:pt x="4" y="405"/>
                  </a:lnTo>
                  <a:lnTo>
                    <a:pt x="4" y="407"/>
                  </a:lnTo>
                  <a:lnTo>
                    <a:pt x="6" y="411"/>
                  </a:lnTo>
                  <a:lnTo>
                    <a:pt x="6" y="414"/>
                  </a:lnTo>
                  <a:lnTo>
                    <a:pt x="6" y="416"/>
                  </a:lnTo>
                  <a:lnTo>
                    <a:pt x="6" y="416"/>
                  </a:lnTo>
                  <a:lnTo>
                    <a:pt x="6" y="418"/>
                  </a:lnTo>
                  <a:lnTo>
                    <a:pt x="8" y="418"/>
                  </a:lnTo>
                  <a:lnTo>
                    <a:pt x="8" y="420"/>
                  </a:lnTo>
                  <a:lnTo>
                    <a:pt x="8" y="422"/>
                  </a:lnTo>
                  <a:lnTo>
                    <a:pt x="8" y="424"/>
                  </a:lnTo>
                  <a:lnTo>
                    <a:pt x="8" y="428"/>
                  </a:lnTo>
                  <a:lnTo>
                    <a:pt x="8" y="430"/>
                  </a:lnTo>
                  <a:lnTo>
                    <a:pt x="8" y="433"/>
                  </a:lnTo>
                  <a:lnTo>
                    <a:pt x="8" y="433"/>
                  </a:lnTo>
                  <a:lnTo>
                    <a:pt x="10" y="433"/>
                  </a:lnTo>
                  <a:lnTo>
                    <a:pt x="11" y="432"/>
                  </a:lnTo>
                  <a:lnTo>
                    <a:pt x="13" y="432"/>
                  </a:lnTo>
                  <a:lnTo>
                    <a:pt x="15" y="432"/>
                  </a:lnTo>
                  <a:lnTo>
                    <a:pt x="15" y="470"/>
                  </a:lnTo>
                  <a:lnTo>
                    <a:pt x="82" y="470"/>
                  </a:lnTo>
                  <a:lnTo>
                    <a:pt x="82" y="470"/>
                  </a:lnTo>
                  <a:lnTo>
                    <a:pt x="88" y="479"/>
                  </a:lnTo>
                  <a:lnTo>
                    <a:pt x="94" y="485"/>
                  </a:lnTo>
                  <a:lnTo>
                    <a:pt x="101" y="491"/>
                  </a:lnTo>
                  <a:lnTo>
                    <a:pt x="111" y="496"/>
                  </a:lnTo>
                  <a:lnTo>
                    <a:pt x="120" y="500"/>
                  </a:lnTo>
                  <a:lnTo>
                    <a:pt x="132" y="504"/>
                  </a:lnTo>
                  <a:lnTo>
                    <a:pt x="141" y="508"/>
                  </a:lnTo>
                  <a:lnTo>
                    <a:pt x="153" y="512"/>
                  </a:lnTo>
                  <a:lnTo>
                    <a:pt x="164" y="515"/>
                  </a:lnTo>
                  <a:lnTo>
                    <a:pt x="174" y="521"/>
                  </a:lnTo>
                  <a:lnTo>
                    <a:pt x="183" y="527"/>
                  </a:lnTo>
                  <a:lnTo>
                    <a:pt x="191" y="535"/>
                  </a:lnTo>
                  <a:lnTo>
                    <a:pt x="198" y="542"/>
                  </a:lnTo>
                  <a:lnTo>
                    <a:pt x="202" y="552"/>
                  </a:lnTo>
                  <a:lnTo>
                    <a:pt x="206" y="563"/>
                  </a:lnTo>
                  <a:lnTo>
                    <a:pt x="208" y="576"/>
                  </a:lnTo>
                  <a:lnTo>
                    <a:pt x="208" y="576"/>
                  </a:lnTo>
                  <a:lnTo>
                    <a:pt x="206" y="586"/>
                  </a:lnTo>
                  <a:lnTo>
                    <a:pt x="206" y="596"/>
                  </a:lnTo>
                  <a:lnTo>
                    <a:pt x="204" y="605"/>
                  </a:lnTo>
                  <a:lnTo>
                    <a:pt x="202" y="615"/>
                  </a:lnTo>
                  <a:lnTo>
                    <a:pt x="200" y="622"/>
                  </a:lnTo>
                  <a:lnTo>
                    <a:pt x="198" y="632"/>
                  </a:lnTo>
                  <a:lnTo>
                    <a:pt x="195" y="639"/>
                  </a:lnTo>
                  <a:lnTo>
                    <a:pt x="193" y="649"/>
                  </a:lnTo>
                  <a:lnTo>
                    <a:pt x="189" y="657"/>
                  </a:lnTo>
                  <a:lnTo>
                    <a:pt x="187" y="664"/>
                  </a:lnTo>
                  <a:lnTo>
                    <a:pt x="185" y="674"/>
                  </a:lnTo>
                  <a:lnTo>
                    <a:pt x="183" y="681"/>
                  </a:lnTo>
                  <a:lnTo>
                    <a:pt x="181" y="689"/>
                  </a:lnTo>
                  <a:lnTo>
                    <a:pt x="179" y="697"/>
                  </a:lnTo>
                  <a:lnTo>
                    <a:pt x="177" y="704"/>
                  </a:lnTo>
                  <a:lnTo>
                    <a:pt x="177" y="712"/>
                  </a:lnTo>
                  <a:lnTo>
                    <a:pt x="177" y="712"/>
                  </a:lnTo>
                  <a:lnTo>
                    <a:pt x="179" y="721"/>
                  </a:lnTo>
                  <a:lnTo>
                    <a:pt x="179" y="729"/>
                  </a:lnTo>
                  <a:lnTo>
                    <a:pt x="183" y="737"/>
                  </a:lnTo>
                  <a:lnTo>
                    <a:pt x="185" y="742"/>
                  </a:lnTo>
                  <a:lnTo>
                    <a:pt x="189" y="748"/>
                  </a:lnTo>
                  <a:lnTo>
                    <a:pt x="191" y="754"/>
                  </a:lnTo>
                  <a:lnTo>
                    <a:pt x="193" y="762"/>
                  </a:lnTo>
                  <a:lnTo>
                    <a:pt x="193" y="767"/>
                  </a:lnTo>
                  <a:lnTo>
                    <a:pt x="193" y="767"/>
                  </a:lnTo>
                  <a:lnTo>
                    <a:pt x="193" y="771"/>
                  </a:lnTo>
                  <a:lnTo>
                    <a:pt x="191" y="777"/>
                  </a:lnTo>
                  <a:lnTo>
                    <a:pt x="189" y="781"/>
                  </a:lnTo>
                  <a:lnTo>
                    <a:pt x="187" y="786"/>
                  </a:lnTo>
                  <a:lnTo>
                    <a:pt x="183" y="790"/>
                  </a:lnTo>
                  <a:lnTo>
                    <a:pt x="179" y="796"/>
                  </a:lnTo>
                  <a:lnTo>
                    <a:pt x="176" y="800"/>
                  </a:lnTo>
                  <a:lnTo>
                    <a:pt x="172" y="804"/>
                  </a:lnTo>
                  <a:lnTo>
                    <a:pt x="168" y="809"/>
                  </a:lnTo>
                  <a:lnTo>
                    <a:pt x="164" y="813"/>
                  </a:lnTo>
                  <a:lnTo>
                    <a:pt x="160" y="819"/>
                  </a:lnTo>
                  <a:lnTo>
                    <a:pt x="156" y="823"/>
                  </a:lnTo>
                  <a:lnTo>
                    <a:pt x="153" y="826"/>
                  </a:lnTo>
                  <a:lnTo>
                    <a:pt x="151" y="830"/>
                  </a:lnTo>
                  <a:lnTo>
                    <a:pt x="147" y="836"/>
                  </a:lnTo>
                  <a:lnTo>
                    <a:pt x="145" y="840"/>
                  </a:lnTo>
                  <a:lnTo>
                    <a:pt x="145" y="840"/>
                  </a:lnTo>
                  <a:lnTo>
                    <a:pt x="145" y="845"/>
                  </a:lnTo>
                  <a:lnTo>
                    <a:pt x="143" y="851"/>
                  </a:lnTo>
                  <a:lnTo>
                    <a:pt x="143" y="857"/>
                  </a:lnTo>
                  <a:lnTo>
                    <a:pt x="143" y="863"/>
                  </a:lnTo>
                  <a:lnTo>
                    <a:pt x="141" y="868"/>
                  </a:lnTo>
                  <a:lnTo>
                    <a:pt x="141" y="874"/>
                  </a:lnTo>
                  <a:lnTo>
                    <a:pt x="139" y="878"/>
                  </a:lnTo>
                  <a:lnTo>
                    <a:pt x="135" y="884"/>
                  </a:lnTo>
                  <a:lnTo>
                    <a:pt x="135" y="884"/>
                  </a:lnTo>
                  <a:lnTo>
                    <a:pt x="134" y="886"/>
                  </a:lnTo>
                  <a:lnTo>
                    <a:pt x="130" y="889"/>
                  </a:lnTo>
                  <a:lnTo>
                    <a:pt x="126" y="895"/>
                  </a:lnTo>
                  <a:lnTo>
                    <a:pt x="120" y="901"/>
                  </a:lnTo>
                  <a:lnTo>
                    <a:pt x="114" y="907"/>
                  </a:lnTo>
                  <a:lnTo>
                    <a:pt x="107" y="914"/>
                  </a:lnTo>
                  <a:lnTo>
                    <a:pt x="99" y="922"/>
                  </a:lnTo>
                  <a:lnTo>
                    <a:pt x="92" y="929"/>
                  </a:lnTo>
                  <a:lnTo>
                    <a:pt x="84" y="935"/>
                  </a:lnTo>
                  <a:lnTo>
                    <a:pt x="76" y="943"/>
                  </a:lnTo>
                  <a:lnTo>
                    <a:pt x="69" y="949"/>
                  </a:lnTo>
                  <a:lnTo>
                    <a:pt x="63" y="954"/>
                  </a:lnTo>
                  <a:lnTo>
                    <a:pt x="57" y="960"/>
                  </a:lnTo>
                  <a:lnTo>
                    <a:pt x="53" y="964"/>
                  </a:lnTo>
                  <a:lnTo>
                    <a:pt x="50" y="966"/>
                  </a:lnTo>
                  <a:lnTo>
                    <a:pt x="48" y="966"/>
                  </a:lnTo>
                  <a:lnTo>
                    <a:pt x="50" y="966"/>
                  </a:lnTo>
                  <a:lnTo>
                    <a:pt x="50" y="966"/>
                  </a:lnTo>
                  <a:lnTo>
                    <a:pt x="50" y="973"/>
                  </a:lnTo>
                  <a:lnTo>
                    <a:pt x="50" y="983"/>
                  </a:lnTo>
                  <a:lnTo>
                    <a:pt x="52" y="990"/>
                  </a:lnTo>
                  <a:lnTo>
                    <a:pt x="53" y="998"/>
                  </a:lnTo>
                  <a:lnTo>
                    <a:pt x="55" y="1008"/>
                  </a:lnTo>
                  <a:lnTo>
                    <a:pt x="57" y="1015"/>
                  </a:lnTo>
                  <a:lnTo>
                    <a:pt x="59" y="1023"/>
                  </a:lnTo>
                  <a:lnTo>
                    <a:pt x="61" y="1032"/>
                  </a:lnTo>
                  <a:lnTo>
                    <a:pt x="61" y="1044"/>
                  </a:lnTo>
                  <a:lnTo>
                    <a:pt x="61" y="1044"/>
                  </a:lnTo>
                  <a:lnTo>
                    <a:pt x="63" y="1048"/>
                  </a:lnTo>
                  <a:lnTo>
                    <a:pt x="65" y="1052"/>
                  </a:lnTo>
                  <a:lnTo>
                    <a:pt x="67" y="1057"/>
                  </a:lnTo>
                  <a:lnTo>
                    <a:pt x="71" y="1061"/>
                  </a:lnTo>
                  <a:lnTo>
                    <a:pt x="73" y="1065"/>
                  </a:lnTo>
                  <a:lnTo>
                    <a:pt x="74" y="1071"/>
                  </a:lnTo>
                  <a:lnTo>
                    <a:pt x="76" y="1074"/>
                  </a:lnTo>
                  <a:lnTo>
                    <a:pt x="78" y="1080"/>
                  </a:lnTo>
                  <a:lnTo>
                    <a:pt x="80" y="1086"/>
                  </a:lnTo>
                  <a:lnTo>
                    <a:pt x="82" y="1092"/>
                  </a:lnTo>
                  <a:lnTo>
                    <a:pt x="84" y="1097"/>
                  </a:lnTo>
                  <a:lnTo>
                    <a:pt x="86" y="1103"/>
                  </a:lnTo>
                  <a:lnTo>
                    <a:pt x="86" y="1109"/>
                  </a:lnTo>
                  <a:lnTo>
                    <a:pt x="88" y="1114"/>
                  </a:lnTo>
                  <a:lnTo>
                    <a:pt x="88" y="1120"/>
                  </a:lnTo>
                  <a:lnTo>
                    <a:pt x="88" y="1126"/>
                  </a:lnTo>
                  <a:lnTo>
                    <a:pt x="88" y="1126"/>
                  </a:lnTo>
                  <a:lnTo>
                    <a:pt x="88" y="1130"/>
                  </a:lnTo>
                  <a:lnTo>
                    <a:pt x="88" y="1134"/>
                  </a:lnTo>
                  <a:lnTo>
                    <a:pt x="88" y="1137"/>
                  </a:lnTo>
                  <a:lnTo>
                    <a:pt x="88" y="1141"/>
                  </a:lnTo>
                  <a:lnTo>
                    <a:pt x="88" y="1145"/>
                  </a:lnTo>
                  <a:lnTo>
                    <a:pt x="88" y="1151"/>
                  </a:lnTo>
                  <a:lnTo>
                    <a:pt x="88" y="1155"/>
                  </a:lnTo>
                  <a:lnTo>
                    <a:pt x="88" y="1158"/>
                  </a:lnTo>
                  <a:lnTo>
                    <a:pt x="88" y="1164"/>
                  </a:lnTo>
                  <a:lnTo>
                    <a:pt x="86" y="1168"/>
                  </a:lnTo>
                  <a:lnTo>
                    <a:pt x="86" y="1172"/>
                  </a:lnTo>
                  <a:lnTo>
                    <a:pt x="86" y="1177"/>
                  </a:lnTo>
                  <a:lnTo>
                    <a:pt x="84" y="1181"/>
                  </a:lnTo>
                  <a:lnTo>
                    <a:pt x="84" y="1185"/>
                  </a:lnTo>
                  <a:lnTo>
                    <a:pt x="82" y="1189"/>
                  </a:lnTo>
                  <a:lnTo>
                    <a:pt x="80" y="1193"/>
                  </a:lnTo>
                  <a:lnTo>
                    <a:pt x="80" y="1233"/>
                  </a:lnTo>
                  <a:lnTo>
                    <a:pt x="74" y="1240"/>
                  </a:lnTo>
                  <a:lnTo>
                    <a:pt x="74" y="1240"/>
                  </a:lnTo>
                  <a:lnTo>
                    <a:pt x="76" y="1244"/>
                  </a:lnTo>
                  <a:lnTo>
                    <a:pt x="76" y="1246"/>
                  </a:lnTo>
                  <a:lnTo>
                    <a:pt x="78" y="1250"/>
                  </a:lnTo>
                  <a:lnTo>
                    <a:pt x="80" y="1252"/>
                  </a:lnTo>
                  <a:lnTo>
                    <a:pt x="82" y="1256"/>
                  </a:lnTo>
                  <a:lnTo>
                    <a:pt x="82" y="1258"/>
                  </a:lnTo>
                  <a:lnTo>
                    <a:pt x="84" y="1261"/>
                  </a:lnTo>
                  <a:lnTo>
                    <a:pt x="84" y="1263"/>
                  </a:lnTo>
                  <a:lnTo>
                    <a:pt x="84" y="1263"/>
                  </a:lnTo>
                  <a:lnTo>
                    <a:pt x="84" y="1265"/>
                  </a:lnTo>
                  <a:lnTo>
                    <a:pt x="84" y="1267"/>
                  </a:lnTo>
                  <a:lnTo>
                    <a:pt x="84" y="1269"/>
                  </a:lnTo>
                  <a:lnTo>
                    <a:pt x="84" y="1273"/>
                  </a:lnTo>
                  <a:lnTo>
                    <a:pt x="84" y="1275"/>
                  </a:lnTo>
                  <a:lnTo>
                    <a:pt x="84" y="1279"/>
                  </a:lnTo>
                  <a:lnTo>
                    <a:pt x="84" y="1280"/>
                  </a:lnTo>
                  <a:lnTo>
                    <a:pt x="84" y="1284"/>
                  </a:lnTo>
                  <a:lnTo>
                    <a:pt x="84" y="1284"/>
                  </a:lnTo>
                  <a:lnTo>
                    <a:pt x="84" y="1294"/>
                  </a:lnTo>
                  <a:lnTo>
                    <a:pt x="86" y="1301"/>
                  </a:lnTo>
                  <a:lnTo>
                    <a:pt x="88" y="1309"/>
                  </a:lnTo>
                  <a:lnTo>
                    <a:pt x="90" y="1315"/>
                  </a:lnTo>
                  <a:lnTo>
                    <a:pt x="95" y="1321"/>
                  </a:lnTo>
                  <a:lnTo>
                    <a:pt x="101" y="1324"/>
                  </a:lnTo>
                  <a:lnTo>
                    <a:pt x="109" y="1326"/>
                  </a:lnTo>
                  <a:lnTo>
                    <a:pt x="118" y="1326"/>
                  </a:lnTo>
                  <a:lnTo>
                    <a:pt x="118" y="1326"/>
                  </a:lnTo>
                  <a:lnTo>
                    <a:pt x="130" y="1326"/>
                  </a:lnTo>
                  <a:lnTo>
                    <a:pt x="139" y="1322"/>
                  </a:lnTo>
                  <a:lnTo>
                    <a:pt x="145" y="1315"/>
                  </a:lnTo>
                  <a:lnTo>
                    <a:pt x="149" y="1307"/>
                  </a:lnTo>
                  <a:lnTo>
                    <a:pt x="151" y="1300"/>
                  </a:lnTo>
                  <a:lnTo>
                    <a:pt x="151" y="1290"/>
                  </a:lnTo>
                  <a:lnTo>
                    <a:pt x="155" y="1282"/>
                  </a:lnTo>
                  <a:lnTo>
                    <a:pt x="156" y="1273"/>
                  </a:lnTo>
                  <a:lnTo>
                    <a:pt x="156" y="1273"/>
                  </a:lnTo>
                  <a:lnTo>
                    <a:pt x="153" y="1273"/>
                  </a:lnTo>
                  <a:lnTo>
                    <a:pt x="151" y="1273"/>
                  </a:lnTo>
                  <a:lnTo>
                    <a:pt x="149" y="1271"/>
                  </a:lnTo>
                  <a:lnTo>
                    <a:pt x="145" y="1269"/>
                  </a:lnTo>
                  <a:lnTo>
                    <a:pt x="143" y="1267"/>
                  </a:lnTo>
                  <a:lnTo>
                    <a:pt x="141" y="1265"/>
                  </a:lnTo>
                  <a:lnTo>
                    <a:pt x="139" y="1261"/>
                  </a:lnTo>
                  <a:lnTo>
                    <a:pt x="139" y="1258"/>
                  </a:lnTo>
                  <a:lnTo>
                    <a:pt x="139" y="1258"/>
                  </a:lnTo>
                  <a:lnTo>
                    <a:pt x="141" y="1250"/>
                  </a:lnTo>
                  <a:lnTo>
                    <a:pt x="143" y="1242"/>
                  </a:lnTo>
                  <a:lnTo>
                    <a:pt x="147" y="1237"/>
                  </a:lnTo>
                  <a:lnTo>
                    <a:pt x="153" y="1233"/>
                  </a:lnTo>
                  <a:lnTo>
                    <a:pt x="158" y="1227"/>
                  </a:lnTo>
                  <a:lnTo>
                    <a:pt x="164" y="1223"/>
                  </a:lnTo>
                  <a:lnTo>
                    <a:pt x="170" y="1217"/>
                  </a:lnTo>
                  <a:lnTo>
                    <a:pt x="176" y="1214"/>
                  </a:lnTo>
                  <a:lnTo>
                    <a:pt x="176" y="1214"/>
                  </a:lnTo>
                  <a:lnTo>
                    <a:pt x="181" y="1210"/>
                  </a:lnTo>
                  <a:lnTo>
                    <a:pt x="185" y="1206"/>
                  </a:lnTo>
                  <a:lnTo>
                    <a:pt x="191" y="1202"/>
                  </a:lnTo>
                  <a:lnTo>
                    <a:pt x="195" y="1198"/>
                  </a:lnTo>
                  <a:lnTo>
                    <a:pt x="200" y="1197"/>
                  </a:lnTo>
                  <a:lnTo>
                    <a:pt x="204" y="1193"/>
                  </a:lnTo>
                  <a:lnTo>
                    <a:pt x="210" y="1191"/>
                  </a:lnTo>
                  <a:lnTo>
                    <a:pt x="216" y="1189"/>
                  </a:lnTo>
                  <a:lnTo>
                    <a:pt x="221" y="1187"/>
                  </a:lnTo>
                  <a:lnTo>
                    <a:pt x="227" y="1185"/>
                  </a:lnTo>
                  <a:lnTo>
                    <a:pt x="233" y="1183"/>
                  </a:lnTo>
                  <a:lnTo>
                    <a:pt x="238" y="1181"/>
                  </a:lnTo>
                  <a:lnTo>
                    <a:pt x="244" y="1179"/>
                  </a:lnTo>
                  <a:lnTo>
                    <a:pt x="250" y="1177"/>
                  </a:lnTo>
                  <a:lnTo>
                    <a:pt x="258" y="1176"/>
                  </a:lnTo>
                  <a:lnTo>
                    <a:pt x="263" y="1174"/>
                  </a:lnTo>
                  <a:lnTo>
                    <a:pt x="263" y="1174"/>
                  </a:lnTo>
                  <a:lnTo>
                    <a:pt x="271" y="1172"/>
                  </a:lnTo>
                  <a:lnTo>
                    <a:pt x="279" y="1170"/>
                  </a:lnTo>
                  <a:lnTo>
                    <a:pt x="284" y="1168"/>
                  </a:lnTo>
                  <a:lnTo>
                    <a:pt x="292" y="1164"/>
                  </a:lnTo>
                  <a:lnTo>
                    <a:pt x="298" y="1162"/>
                  </a:lnTo>
                  <a:lnTo>
                    <a:pt x="305" y="1160"/>
                  </a:lnTo>
                  <a:lnTo>
                    <a:pt x="311" y="1156"/>
                  </a:lnTo>
                  <a:lnTo>
                    <a:pt x="317" y="1153"/>
                  </a:lnTo>
                  <a:lnTo>
                    <a:pt x="322" y="1149"/>
                  </a:lnTo>
                  <a:lnTo>
                    <a:pt x="328" y="1147"/>
                  </a:lnTo>
                  <a:lnTo>
                    <a:pt x="334" y="1141"/>
                  </a:lnTo>
                  <a:lnTo>
                    <a:pt x="338" y="1139"/>
                  </a:lnTo>
                  <a:lnTo>
                    <a:pt x="343" y="1134"/>
                  </a:lnTo>
                  <a:lnTo>
                    <a:pt x="347" y="1130"/>
                  </a:lnTo>
                  <a:lnTo>
                    <a:pt x="351" y="1126"/>
                  </a:lnTo>
                  <a:lnTo>
                    <a:pt x="355" y="1122"/>
                  </a:lnTo>
                  <a:lnTo>
                    <a:pt x="355" y="1122"/>
                  </a:lnTo>
                  <a:lnTo>
                    <a:pt x="359" y="1116"/>
                  </a:lnTo>
                  <a:lnTo>
                    <a:pt x="361" y="1113"/>
                  </a:lnTo>
                  <a:lnTo>
                    <a:pt x="362" y="1111"/>
                  </a:lnTo>
                  <a:lnTo>
                    <a:pt x="364" y="1107"/>
                  </a:lnTo>
                  <a:lnTo>
                    <a:pt x="364" y="1101"/>
                  </a:lnTo>
                  <a:lnTo>
                    <a:pt x="364" y="1097"/>
                  </a:lnTo>
                  <a:lnTo>
                    <a:pt x="364" y="1092"/>
                  </a:lnTo>
                  <a:lnTo>
                    <a:pt x="362" y="1084"/>
                  </a:lnTo>
                  <a:lnTo>
                    <a:pt x="362" y="1084"/>
                  </a:lnTo>
                  <a:lnTo>
                    <a:pt x="361" y="1073"/>
                  </a:lnTo>
                  <a:lnTo>
                    <a:pt x="361" y="1061"/>
                  </a:lnTo>
                  <a:lnTo>
                    <a:pt x="362" y="1053"/>
                  </a:lnTo>
                  <a:lnTo>
                    <a:pt x="362" y="1048"/>
                  </a:lnTo>
                  <a:lnTo>
                    <a:pt x="366" y="1042"/>
                  </a:lnTo>
                  <a:lnTo>
                    <a:pt x="368" y="1034"/>
                  </a:lnTo>
                  <a:lnTo>
                    <a:pt x="370" y="1029"/>
                  </a:lnTo>
                  <a:lnTo>
                    <a:pt x="370" y="1021"/>
                  </a:lnTo>
                  <a:lnTo>
                    <a:pt x="370" y="1021"/>
                  </a:lnTo>
                  <a:lnTo>
                    <a:pt x="370" y="1019"/>
                  </a:lnTo>
                  <a:lnTo>
                    <a:pt x="370" y="1017"/>
                  </a:lnTo>
                  <a:lnTo>
                    <a:pt x="370" y="1017"/>
                  </a:lnTo>
                  <a:lnTo>
                    <a:pt x="370" y="1013"/>
                  </a:lnTo>
                  <a:lnTo>
                    <a:pt x="370" y="1011"/>
                  </a:lnTo>
                  <a:lnTo>
                    <a:pt x="370" y="1010"/>
                  </a:lnTo>
                  <a:lnTo>
                    <a:pt x="370" y="1008"/>
                  </a:lnTo>
                  <a:lnTo>
                    <a:pt x="370" y="1004"/>
                  </a:lnTo>
                  <a:lnTo>
                    <a:pt x="370" y="1004"/>
                  </a:lnTo>
                  <a:lnTo>
                    <a:pt x="370" y="1000"/>
                  </a:lnTo>
                  <a:lnTo>
                    <a:pt x="370" y="996"/>
                  </a:lnTo>
                  <a:lnTo>
                    <a:pt x="372" y="992"/>
                  </a:lnTo>
                  <a:lnTo>
                    <a:pt x="372" y="989"/>
                  </a:lnTo>
                  <a:lnTo>
                    <a:pt x="372" y="987"/>
                  </a:lnTo>
                  <a:lnTo>
                    <a:pt x="374" y="981"/>
                  </a:lnTo>
                  <a:lnTo>
                    <a:pt x="376" y="977"/>
                  </a:lnTo>
                  <a:lnTo>
                    <a:pt x="378" y="973"/>
                  </a:lnTo>
                  <a:lnTo>
                    <a:pt x="378" y="960"/>
                  </a:lnTo>
                  <a:lnTo>
                    <a:pt x="378" y="960"/>
                  </a:lnTo>
                  <a:lnTo>
                    <a:pt x="374" y="960"/>
                  </a:lnTo>
                  <a:lnTo>
                    <a:pt x="372" y="960"/>
                  </a:lnTo>
                  <a:lnTo>
                    <a:pt x="368" y="960"/>
                  </a:lnTo>
                  <a:lnTo>
                    <a:pt x="366" y="960"/>
                  </a:lnTo>
                  <a:lnTo>
                    <a:pt x="366" y="920"/>
                  </a:lnTo>
                  <a:lnTo>
                    <a:pt x="366" y="920"/>
                  </a:lnTo>
                  <a:lnTo>
                    <a:pt x="362" y="916"/>
                  </a:lnTo>
                  <a:lnTo>
                    <a:pt x="359" y="910"/>
                  </a:lnTo>
                  <a:lnTo>
                    <a:pt x="357" y="903"/>
                  </a:lnTo>
                  <a:lnTo>
                    <a:pt x="357" y="895"/>
                  </a:lnTo>
                  <a:lnTo>
                    <a:pt x="357" y="889"/>
                  </a:lnTo>
                  <a:lnTo>
                    <a:pt x="357" y="880"/>
                  </a:lnTo>
                  <a:lnTo>
                    <a:pt x="357" y="872"/>
                  </a:lnTo>
                  <a:lnTo>
                    <a:pt x="357" y="865"/>
                  </a:lnTo>
                  <a:lnTo>
                    <a:pt x="357" y="865"/>
                  </a:lnTo>
                  <a:lnTo>
                    <a:pt x="355" y="857"/>
                  </a:lnTo>
                  <a:lnTo>
                    <a:pt x="353" y="851"/>
                  </a:lnTo>
                  <a:lnTo>
                    <a:pt x="347" y="845"/>
                  </a:lnTo>
                  <a:lnTo>
                    <a:pt x="343" y="840"/>
                  </a:lnTo>
                  <a:lnTo>
                    <a:pt x="340" y="836"/>
                  </a:lnTo>
                  <a:lnTo>
                    <a:pt x="334" y="830"/>
                  </a:lnTo>
                  <a:lnTo>
                    <a:pt x="332" y="824"/>
                  </a:lnTo>
                  <a:lnTo>
                    <a:pt x="332" y="819"/>
                  </a:lnTo>
                  <a:lnTo>
                    <a:pt x="332" y="819"/>
                  </a:lnTo>
                  <a:lnTo>
                    <a:pt x="332" y="817"/>
                  </a:lnTo>
                  <a:lnTo>
                    <a:pt x="332" y="815"/>
                  </a:lnTo>
                  <a:lnTo>
                    <a:pt x="332" y="811"/>
                  </a:lnTo>
                  <a:lnTo>
                    <a:pt x="332" y="809"/>
                  </a:lnTo>
                  <a:lnTo>
                    <a:pt x="336" y="783"/>
                  </a:lnTo>
                  <a:lnTo>
                    <a:pt x="336" y="783"/>
                  </a:lnTo>
                  <a:lnTo>
                    <a:pt x="338" y="779"/>
                  </a:lnTo>
                  <a:lnTo>
                    <a:pt x="341" y="775"/>
                  </a:lnTo>
                  <a:lnTo>
                    <a:pt x="345" y="773"/>
                  </a:lnTo>
                  <a:lnTo>
                    <a:pt x="349" y="769"/>
                  </a:lnTo>
                  <a:lnTo>
                    <a:pt x="355" y="767"/>
                  </a:lnTo>
                  <a:lnTo>
                    <a:pt x="361" y="763"/>
                  </a:lnTo>
                  <a:lnTo>
                    <a:pt x="366" y="760"/>
                  </a:lnTo>
                  <a:lnTo>
                    <a:pt x="372" y="756"/>
                  </a:lnTo>
                  <a:lnTo>
                    <a:pt x="372" y="756"/>
                  </a:lnTo>
                  <a:lnTo>
                    <a:pt x="378" y="750"/>
                  </a:lnTo>
                  <a:lnTo>
                    <a:pt x="385" y="742"/>
                  </a:lnTo>
                  <a:lnTo>
                    <a:pt x="393" y="737"/>
                  </a:lnTo>
                  <a:lnTo>
                    <a:pt x="403" y="731"/>
                  </a:lnTo>
                  <a:lnTo>
                    <a:pt x="412" y="723"/>
                  </a:lnTo>
                  <a:lnTo>
                    <a:pt x="422" y="718"/>
                  </a:lnTo>
                  <a:lnTo>
                    <a:pt x="429" y="712"/>
                  </a:lnTo>
                  <a:lnTo>
                    <a:pt x="437" y="708"/>
                  </a:lnTo>
                  <a:lnTo>
                    <a:pt x="437" y="708"/>
                  </a:lnTo>
                  <a:lnTo>
                    <a:pt x="444" y="702"/>
                  </a:lnTo>
                  <a:lnTo>
                    <a:pt x="452" y="697"/>
                  </a:lnTo>
                  <a:lnTo>
                    <a:pt x="460" y="691"/>
                  </a:lnTo>
                  <a:lnTo>
                    <a:pt x="467" y="685"/>
                  </a:lnTo>
                  <a:lnTo>
                    <a:pt x="475" y="680"/>
                  </a:lnTo>
                  <a:lnTo>
                    <a:pt x="481" y="674"/>
                  </a:lnTo>
                  <a:lnTo>
                    <a:pt x="488" y="668"/>
                  </a:lnTo>
                  <a:lnTo>
                    <a:pt x="496" y="662"/>
                  </a:lnTo>
                  <a:lnTo>
                    <a:pt x="502" y="657"/>
                  </a:lnTo>
                  <a:lnTo>
                    <a:pt x="509" y="649"/>
                  </a:lnTo>
                  <a:lnTo>
                    <a:pt x="515" y="643"/>
                  </a:lnTo>
                  <a:lnTo>
                    <a:pt x="523" y="636"/>
                  </a:lnTo>
                  <a:lnTo>
                    <a:pt x="530" y="630"/>
                  </a:lnTo>
                  <a:lnTo>
                    <a:pt x="536" y="622"/>
                  </a:lnTo>
                  <a:lnTo>
                    <a:pt x="544" y="615"/>
                  </a:lnTo>
                  <a:lnTo>
                    <a:pt x="551" y="607"/>
                  </a:lnTo>
                  <a:lnTo>
                    <a:pt x="551" y="607"/>
                  </a:lnTo>
                  <a:lnTo>
                    <a:pt x="559" y="601"/>
                  </a:lnTo>
                  <a:lnTo>
                    <a:pt x="565" y="596"/>
                  </a:lnTo>
                  <a:lnTo>
                    <a:pt x="574" y="590"/>
                  </a:lnTo>
                  <a:lnTo>
                    <a:pt x="582" y="586"/>
                  </a:lnTo>
                  <a:lnTo>
                    <a:pt x="589" y="580"/>
                  </a:lnTo>
                  <a:lnTo>
                    <a:pt x="599" y="576"/>
                  </a:lnTo>
                  <a:lnTo>
                    <a:pt x="609" y="573"/>
                  </a:lnTo>
                  <a:lnTo>
                    <a:pt x="618" y="569"/>
                  </a:lnTo>
                  <a:lnTo>
                    <a:pt x="628" y="565"/>
                  </a:lnTo>
                  <a:lnTo>
                    <a:pt x="637" y="561"/>
                  </a:lnTo>
                  <a:lnTo>
                    <a:pt x="647" y="557"/>
                  </a:lnTo>
                  <a:lnTo>
                    <a:pt x="656" y="554"/>
                  </a:lnTo>
                  <a:lnTo>
                    <a:pt x="666" y="550"/>
                  </a:lnTo>
                  <a:lnTo>
                    <a:pt x="675" y="546"/>
                  </a:lnTo>
                  <a:lnTo>
                    <a:pt x="683" y="542"/>
                  </a:lnTo>
                  <a:lnTo>
                    <a:pt x="692" y="538"/>
                  </a:lnTo>
                  <a:lnTo>
                    <a:pt x="692" y="538"/>
                  </a:lnTo>
                  <a:lnTo>
                    <a:pt x="696" y="535"/>
                  </a:lnTo>
                  <a:lnTo>
                    <a:pt x="704" y="531"/>
                  </a:lnTo>
                  <a:lnTo>
                    <a:pt x="713" y="527"/>
                  </a:lnTo>
                  <a:lnTo>
                    <a:pt x="723" y="521"/>
                  </a:lnTo>
                  <a:lnTo>
                    <a:pt x="733" y="515"/>
                  </a:lnTo>
                  <a:lnTo>
                    <a:pt x="740" y="510"/>
                  </a:lnTo>
                  <a:lnTo>
                    <a:pt x="746" y="504"/>
                  </a:lnTo>
                  <a:lnTo>
                    <a:pt x="750" y="500"/>
                  </a:lnTo>
                  <a:lnTo>
                    <a:pt x="750" y="500"/>
                  </a:lnTo>
                  <a:lnTo>
                    <a:pt x="754" y="493"/>
                  </a:lnTo>
                  <a:lnTo>
                    <a:pt x="757" y="485"/>
                  </a:lnTo>
                  <a:lnTo>
                    <a:pt x="763" y="479"/>
                  </a:lnTo>
                  <a:lnTo>
                    <a:pt x="767" y="472"/>
                  </a:lnTo>
                  <a:lnTo>
                    <a:pt x="773" y="466"/>
                  </a:lnTo>
                  <a:lnTo>
                    <a:pt x="778" y="460"/>
                  </a:lnTo>
                  <a:lnTo>
                    <a:pt x="784" y="456"/>
                  </a:lnTo>
                  <a:lnTo>
                    <a:pt x="792" y="451"/>
                  </a:lnTo>
                  <a:lnTo>
                    <a:pt x="792" y="451"/>
                  </a:lnTo>
                  <a:lnTo>
                    <a:pt x="795" y="447"/>
                  </a:lnTo>
                  <a:lnTo>
                    <a:pt x="799" y="441"/>
                  </a:lnTo>
                  <a:lnTo>
                    <a:pt x="803" y="435"/>
                  </a:lnTo>
                  <a:lnTo>
                    <a:pt x="807" y="432"/>
                  </a:lnTo>
                  <a:lnTo>
                    <a:pt x="811" y="426"/>
                  </a:lnTo>
                  <a:lnTo>
                    <a:pt x="813" y="420"/>
                  </a:lnTo>
                  <a:lnTo>
                    <a:pt x="816" y="414"/>
                  </a:lnTo>
                  <a:lnTo>
                    <a:pt x="820" y="409"/>
                  </a:lnTo>
                  <a:lnTo>
                    <a:pt x="824" y="403"/>
                  </a:lnTo>
                  <a:lnTo>
                    <a:pt x="826" y="397"/>
                  </a:lnTo>
                  <a:lnTo>
                    <a:pt x="830" y="391"/>
                  </a:lnTo>
                  <a:lnTo>
                    <a:pt x="832" y="386"/>
                  </a:lnTo>
                  <a:lnTo>
                    <a:pt x="834" y="378"/>
                  </a:lnTo>
                  <a:lnTo>
                    <a:pt x="836" y="372"/>
                  </a:lnTo>
                  <a:lnTo>
                    <a:pt x="836" y="365"/>
                  </a:lnTo>
                  <a:lnTo>
                    <a:pt x="837" y="357"/>
                  </a:lnTo>
                  <a:lnTo>
                    <a:pt x="837" y="357"/>
                  </a:lnTo>
                  <a:lnTo>
                    <a:pt x="837" y="353"/>
                  </a:lnTo>
                  <a:lnTo>
                    <a:pt x="836" y="349"/>
                  </a:lnTo>
                  <a:lnTo>
                    <a:pt x="836" y="346"/>
                  </a:lnTo>
                  <a:lnTo>
                    <a:pt x="834" y="342"/>
                  </a:lnTo>
                  <a:lnTo>
                    <a:pt x="834" y="338"/>
                  </a:lnTo>
                  <a:lnTo>
                    <a:pt x="832" y="334"/>
                  </a:lnTo>
                  <a:lnTo>
                    <a:pt x="830" y="328"/>
                  </a:lnTo>
                  <a:lnTo>
                    <a:pt x="830" y="325"/>
                  </a:lnTo>
                  <a:lnTo>
                    <a:pt x="828" y="321"/>
                  </a:lnTo>
                  <a:lnTo>
                    <a:pt x="826" y="317"/>
                  </a:lnTo>
                  <a:lnTo>
                    <a:pt x="826" y="311"/>
                  </a:lnTo>
                  <a:lnTo>
                    <a:pt x="824" y="308"/>
                  </a:lnTo>
                  <a:lnTo>
                    <a:pt x="822" y="304"/>
                  </a:lnTo>
                  <a:lnTo>
                    <a:pt x="822" y="298"/>
                  </a:lnTo>
                  <a:lnTo>
                    <a:pt x="822" y="292"/>
                  </a:lnTo>
                  <a:lnTo>
                    <a:pt x="822" y="287"/>
                  </a:lnTo>
                  <a:lnTo>
                    <a:pt x="822" y="287"/>
                  </a:lnTo>
                  <a:lnTo>
                    <a:pt x="822" y="283"/>
                  </a:lnTo>
                  <a:lnTo>
                    <a:pt x="822" y="279"/>
                  </a:lnTo>
                  <a:lnTo>
                    <a:pt x="822" y="275"/>
                  </a:lnTo>
                  <a:lnTo>
                    <a:pt x="822" y="269"/>
                  </a:lnTo>
                  <a:lnTo>
                    <a:pt x="822" y="267"/>
                  </a:lnTo>
                  <a:lnTo>
                    <a:pt x="822" y="264"/>
                  </a:lnTo>
                  <a:lnTo>
                    <a:pt x="824" y="260"/>
                  </a:lnTo>
                  <a:lnTo>
                    <a:pt x="824" y="256"/>
                  </a:lnTo>
                  <a:lnTo>
                    <a:pt x="824" y="252"/>
                  </a:lnTo>
                  <a:lnTo>
                    <a:pt x="826" y="248"/>
                  </a:lnTo>
                  <a:lnTo>
                    <a:pt x="826" y="245"/>
                  </a:lnTo>
                  <a:lnTo>
                    <a:pt x="826" y="239"/>
                  </a:lnTo>
                  <a:lnTo>
                    <a:pt x="826" y="235"/>
                  </a:lnTo>
                  <a:lnTo>
                    <a:pt x="826" y="231"/>
                  </a:lnTo>
                  <a:lnTo>
                    <a:pt x="828" y="225"/>
                  </a:lnTo>
                  <a:lnTo>
                    <a:pt x="828" y="222"/>
                  </a:lnTo>
                  <a:lnTo>
                    <a:pt x="828" y="222"/>
                  </a:lnTo>
                  <a:lnTo>
                    <a:pt x="828" y="214"/>
                  </a:lnTo>
                  <a:lnTo>
                    <a:pt x="826" y="210"/>
                  </a:lnTo>
                  <a:lnTo>
                    <a:pt x="826" y="204"/>
                  </a:lnTo>
                  <a:lnTo>
                    <a:pt x="826" y="199"/>
                  </a:lnTo>
                  <a:lnTo>
                    <a:pt x="824" y="193"/>
                  </a:lnTo>
                  <a:lnTo>
                    <a:pt x="824" y="189"/>
                  </a:lnTo>
                  <a:lnTo>
                    <a:pt x="822" y="183"/>
                  </a:lnTo>
                  <a:lnTo>
                    <a:pt x="822" y="180"/>
                  </a:lnTo>
                  <a:lnTo>
                    <a:pt x="820" y="174"/>
                  </a:lnTo>
                  <a:lnTo>
                    <a:pt x="820" y="170"/>
                  </a:lnTo>
                  <a:lnTo>
                    <a:pt x="818" y="164"/>
                  </a:lnTo>
                  <a:lnTo>
                    <a:pt x="818" y="159"/>
                  </a:lnTo>
                  <a:lnTo>
                    <a:pt x="816" y="153"/>
                  </a:lnTo>
                  <a:lnTo>
                    <a:pt x="816" y="147"/>
                  </a:lnTo>
                  <a:lnTo>
                    <a:pt x="816" y="142"/>
                  </a:lnTo>
                  <a:lnTo>
                    <a:pt x="816" y="134"/>
                  </a:lnTo>
                  <a:lnTo>
                    <a:pt x="816" y="134"/>
                  </a:lnTo>
                  <a:lnTo>
                    <a:pt x="816" y="130"/>
                  </a:lnTo>
                  <a:lnTo>
                    <a:pt x="816" y="124"/>
                  </a:lnTo>
                  <a:lnTo>
                    <a:pt x="816" y="121"/>
                  </a:lnTo>
                  <a:lnTo>
                    <a:pt x="818" y="115"/>
                  </a:lnTo>
                  <a:lnTo>
                    <a:pt x="818" y="109"/>
                  </a:lnTo>
                  <a:lnTo>
                    <a:pt x="818" y="105"/>
                  </a:lnTo>
                  <a:lnTo>
                    <a:pt x="820" y="100"/>
                  </a:lnTo>
                  <a:lnTo>
                    <a:pt x="820" y="96"/>
                  </a:lnTo>
                  <a:lnTo>
                    <a:pt x="822" y="92"/>
                  </a:lnTo>
                  <a:lnTo>
                    <a:pt x="822" y="86"/>
                  </a:lnTo>
                  <a:lnTo>
                    <a:pt x="822" y="82"/>
                  </a:lnTo>
                  <a:lnTo>
                    <a:pt x="824" y="79"/>
                  </a:lnTo>
                  <a:lnTo>
                    <a:pt x="824" y="75"/>
                  </a:lnTo>
                  <a:lnTo>
                    <a:pt x="824" y="71"/>
                  </a:lnTo>
                  <a:lnTo>
                    <a:pt x="824" y="67"/>
                  </a:lnTo>
                  <a:lnTo>
                    <a:pt x="824" y="63"/>
                  </a:lnTo>
                  <a:lnTo>
                    <a:pt x="824" y="29"/>
                  </a:lnTo>
                  <a:lnTo>
                    <a:pt x="824" y="29"/>
                  </a:lnTo>
                  <a:lnTo>
                    <a:pt x="822" y="27"/>
                  </a:lnTo>
                  <a:lnTo>
                    <a:pt x="820" y="23"/>
                  </a:lnTo>
                  <a:lnTo>
                    <a:pt x="818" y="19"/>
                  </a:lnTo>
                  <a:lnTo>
                    <a:pt x="816" y="16"/>
                  </a:lnTo>
                  <a:lnTo>
                    <a:pt x="815" y="12"/>
                  </a:lnTo>
                  <a:lnTo>
                    <a:pt x="813" y="6"/>
                  </a:lnTo>
                  <a:lnTo>
                    <a:pt x="811" y="2"/>
                  </a:lnTo>
                  <a:lnTo>
                    <a:pt x="807" y="0"/>
                  </a:lnTo>
                  <a:lnTo>
                    <a:pt x="807" y="0"/>
                  </a:lnTo>
                  <a:lnTo>
                    <a:pt x="803" y="6"/>
                  </a:lnTo>
                  <a:lnTo>
                    <a:pt x="797" y="14"/>
                  </a:lnTo>
                  <a:lnTo>
                    <a:pt x="792" y="19"/>
                  </a:lnTo>
                  <a:lnTo>
                    <a:pt x="784" y="27"/>
                  </a:lnTo>
                  <a:lnTo>
                    <a:pt x="774" y="33"/>
                  </a:lnTo>
                  <a:lnTo>
                    <a:pt x="765" y="39"/>
                  </a:lnTo>
                  <a:lnTo>
                    <a:pt x="755" y="44"/>
                  </a:lnTo>
                  <a:lnTo>
                    <a:pt x="746" y="50"/>
                  </a:lnTo>
                  <a:lnTo>
                    <a:pt x="734" y="56"/>
                  </a:lnTo>
                  <a:lnTo>
                    <a:pt x="723" y="59"/>
                  </a:lnTo>
                  <a:lnTo>
                    <a:pt x="713" y="63"/>
                  </a:lnTo>
                  <a:lnTo>
                    <a:pt x="702" y="67"/>
                  </a:lnTo>
                  <a:lnTo>
                    <a:pt x="691" y="69"/>
                  </a:lnTo>
                  <a:lnTo>
                    <a:pt x="681" y="71"/>
                  </a:lnTo>
                  <a:lnTo>
                    <a:pt x="671" y="73"/>
                  </a:lnTo>
                  <a:lnTo>
                    <a:pt x="662" y="73"/>
                  </a:lnTo>
                  <a:lnTo>
                    <a:pt x="662" y="73"/>
                  </a:lnTo>
                  <a:lnTo>
                    <a:pt x="658" y="73"/>
                  </a:lnTo>
                  <a:lnTo>
                    <a:pt x="656" y="73"/>
                  </a:lnTo>
                  <a:lnTo>
                    <a:pt x="652" y="73"/>
                  </a:lnTo>
                  <a:lnTo>
                    <a:pt x="649" y="73"/>
                  </a:lnTo>
                  <a:lnTo>
                    <a:pt x="647" y="73"/>
                  </a:lnTo>
                  <a:lnTo>
                    <a:pt x="643" y="73"/>
                  </a:lnTo>
                  <a:lnTo>
                    <a:pt x="639" y="73"/>
                  </a:lnTo>
                  <a:lnTo>
                    <a:pt x="633" y="73"/>
                  </a:lnTo>
                  <a:lnTo>
                    <a:pt x="633" y="73"/>
                  </a:lnTo>
                  <a:lnTo>
                    <a:pt x="628" y="73"/>
                  </a:lnTo>
                  <a:lnTo>
                    <a:pt x="622" y="75"/>
                  </a:lnTo>
                  <a:lnTo>
                    <a:pt x="616" y="77"/>
                  </a:lnTo>
                  <a:lnTo>
                    <a:pt x="610" y="79"/>
                  </a:lnTo>
                  <a:lnTo>
                    <a:pt x="607" y="80"/>
                  </a:lnTo>
                  <a:lnTo>
                    <a:pt x="601" y="82"/>
                  </a:lnTo>
                  <a:lnTo>
                    <a:pt x="597" y="86"/>
                  </a:lnTo>
                  <a:lnTo>
                    <a:pt x="591" y="90"/>
                  </a:lnTo>
                  <a:lnTo>
                    <a:pt x="586" y="92"/>
                  </a:lnTo>
                  <a:lnTo>
                    <a:pt x="582" y="96"/>
                  </a:lnTo>
                  <a:lnTo>
                    <a:pt x="576" y="98"/>
                  </a:lnTo>
                  <a:lnTo>
                    <a:pt x="570" y="100"/>
                  </a:lnTo>
                  <a:lnTo>
                    <a:pt x="565" y="101"/>
                  </a:lnTo>
                  <a:lnTo>
                    <a:pt x="557" y="103"/>
                  </a:lnTo>
                  <a:lnTo>
                    <a:pt x="551" y="105"/>
                  </a:lnTo>
                  <a:lnTo>
                    <a:pt x="544" y="105"/>
                  </a:lnTo>
                  <a:lnTo>
                    <a:pt x="544" y="105"/>
                  </a:lnTo>
                  <a:lnTo>
                    <a:pt x="536" y="105"/>
                  </a:lnTo>
                  <a:lnTo>
                    <a:pt x="528" y="105"/>
                  </a:lnTo>
                  <a:lnTo>
                    <a:pt x="521" y="103"/>
                  </a:lnTo>
                  <a:lnTo>
                    <a:pt x="513" y="103"/>
                  </a:lnTo>
                  <a:lnTo>
                    <a:pt x="506" y="101"/>
                  </a:lnTo>
                  <a:lnTo>
                    <a:pt x="500" y="101"/>
                  </a:lnTo>
                  <a:lnTo>
                    <a:pt x="492" y="100"/>
                  </a:lnTo>
                  <a:lnTo>
                    <a:pt x="485" y="98"/>
                  </a:lnTo>
                  <a:lnTo>
                    <a:pt x="485" y="98"/>
                  </a:lnTo>
                  <a:lnTo>
                    <a:pt x="481" y="96"/>
                  </a:lnTo>
                  <a:lnTo>
                    <a:pt x="479" y="94"/>
                  </a:lnTo>
                  <a:lnTo>
                    <a:pt x="475" y="92"/>
                  </a:lnTo>
                  <a:lnTo>
                    <a:pt x="471" y="88"/>
                  </a:lnTo>
                  <a:lnTo>
                    <a:pt x="467" y="86"/>
                  </a:lnTo>
                  <a:lnTo>
                    <a:pt x="462" y="84"/>
                  </a:lnTo>
                  <a:lnTo>
                    <a:pt x="458" y="82"/>
                  </a:lnTo>
                  <a:lnTo>
                    <a:pt x="452" y="82"/>
                  </a:lnTo>
                  <a:lnTo>
                    <a:pt x="452" y="82"/>
                  </a:lnTo>
                  <a:lnTo>
                    <a:pt x="450" y="82"/>
                  </a:lnTo>
                  <a:lnTo>
                    <a:pt x="446" y="82"/>
                  </a:lnTo>
                  <a:lnTo>
                    <a:pt x="443" y="84"/>
                  </a:lnTo>
                  <a:lnTo>
                    <a:pt x="439" y="84"/>
                  </a:lnTo>
                  <a:lnTo>
                    <a:pt x="435" y="86"/>
                  </a:lnTo>
                  <a:lnTo>
                    <a:pt x="429" y="86"/>
                  </a:lnTo>
                  <a:lnTo>
                    <a:pt x="425" y="88"/>
                  </a:lnTo>
                  <a:lnTo>
                    <a:pt x="420" y="90"/>
                  </a:lnTo>
                  <a:lnTo>
                    <a:pt x="416" y="92"/>
                  </a:lnTo>
                  <a:lnTo>
                    <a:pt x="410" y="94"/>
                  </a:lnTo>
                  <a:lnTo>
                    <a:pt x="406" y="96"/>
                  </a:lnTo>
                  <a:lnTo>
                    <a:pt x="401" y="98"/>
                  </a:lnTo>
                  <a:lnTo>
                    <a:pt x="397" y="100"/>
                  </a:lnTo>
                  <a:lnTo>
                    <a:pt x="391" y="100"/>
                  </a:lnTo>
                  <a:lnTo>
                    <a:pt x="387" y="101"/>
                  </a:lnTo>
                  <a:lnTo>
                    <a:pt x="383" y="103"/>
                  </a:lnTo>
                  <a:lnTo>
                    <a:pt x="383" y="103"/>
                  </a:lnTo>
                  <a:lnTo>
                    <a:pt x="383" y="105"/>
                  </a:lnTo>
                  <a:lnTo>
                    <a:pt x="385" y="107"/>
                  </a:lnTo>
                  <a:lnTo>
                    <a:pt x="385" y="107"/>
                  </a:lnTo>
                  <a:lnTo>
                    <a:pt x="387" y="109"/>
                  </a:lnTo>
                  <a:lnTo>
                    <a:pt x="387" y="111"/>
                  </a:lnTo>
                  <a:lnTo>
                    <a:pt x="387" y="113"/>
                  </a:lnTo>
                  <a:lnTo>
                    <a:pt x="387" y="115"/>
                  </a:lnTo>
                  <a:lnTo>
                    <a:pt x="387" y="117"/>
                  </a:lnTo>
                  <a:lnTo>
                    <a:pt x="387" y="117"/>
                  </a:lnTo>
                  <a:lnTo>
                    <a:pt x="387" y="124"/>
                  </a:lnTo>
                  <a:lnTo>
                    <a:pt x="385" y="130"/>
                  </a:lnTo>
                  <a:lnTo>
                    <a:pt x="382" y="136"/>
                  </a:lnTo>
                  <a:lnTo>
                    <a:pt x="380" y="142"/>
                  </a:lnTo>
                  <a:lnTo>
                    <a:pt x="376" y="145"/>
                  </a:lnTo>
                  <a:lnTo>
                    <a:pt x="372" y="151"/>
                  </a:lnTo>
                  <a:lnTo>
                    <a:pt x="370" y="155"/>
                  </a:lnTo>
                  <a:lnTo>
                    <a:pt x="368" y="159"/>
                  </a:lnTo>
                  <a:lnTo>
                    <a:pt x="368" y="159"/>
                  </a:lnTo>
                  <a:lnTo>
                    <a:pt x="366" y="166"/>
                  </a:lnTo>
                  <a:lnTo>
                    <a:pt x="366" y="170"/>
                  </a:lnTo>
                  <a:lnTo>
                    <a:pt x="366" y="176"/>
                  </a:lnTo>
                  <a:lnTo>
                    <a:pt x="368" y="182"/>
                  </a:lnTo>
                  <a:lnTo>
                    <a:pt x="368" y="187"/>
                  </a:lnTo>
                  <a:lnTo>
                    <a:pt x="368" y="193"/>
                  </a:lnTo>
                  <a:lnTo>
                    <a:pt x="370" y="199"/>
                  </a:lnTo>
                  <a:lnTo>
                    <a:pt x="370" y="204"/>
                  </a:lnTo>
                  <a:lnTo>
                    <a:pt x="370" y="248"/>
                  </a:lnTo>
                  <a:lnTo>
                    <a:pt x="370" y="248"/>
                  </a:lnTo>
                  <a:lnTo>
                    <a:pt x="372" y="258"/>
                  </a:lnTo>
                  <a:lnTo>
                    <a:pt x="374" y="267"/>
                  </a:lnTo>
                  <a:lnTo>
                    <a:pt x="378" y="275"/>
                  </a:lnTo>
                  <a:lnTo>
                    <a:pt x="383" y="281"/>
                  </a:lnTo>
                  <a:lnTo>
                    <a:pt x="387" y="287"/>
                  </a:lnTo>
                  <a:lnTo>
                    <a:pt x="391" y="292"/>
                  </a:lnTo>
                  <a:lnTo>
                    <a:pt x="393" y="298"/>
                  </a:lnTo>
                  <a:lnTo>
                    <a:pt x="395" y="306"/>
                  </a:lnTo>
                  <a:lnTo>
                    <a:pt x="393" y="321"/>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86" name="Freeform 14">
              <a:extLst>
                <a:ext uri="{FF2B5EF4-FFF2-40B4-BE49-F238E27FC236}">
                  <a16:creationId xmlns:a16="http://schemas.microsoft.com/office/drawing/2014/main" id="{5FD0DFDE-F35B-4079-A2DF-4DC40492BFEB}"/>
                </a:ext>
              </a:extLst>
            </p:cNvPr>
            <p:cNvSpPr>
              <a:spLocks/>
            </p:cNvSpPr>
            <p:nvPr/>
          </p:nvSpPr>
          <p:spPr bwMode="auto">
            <a:xfrm>
              <a:off x="3220453" y="6316260"/>
              <a:ext cx="38447" cy="44486"/>
            </a:xfrm>
            <a:custGeom>
              <a:avLst/>
              <a:gdLst>
                <a:gd name="T0" fmla="*/ 97 w 112"/>
                <a:gd name="T1" fmla="*/ 4 h 130"/>
                <a:gd name="T2" fmla="*/ 91 w 112"/>
                <a:gd name="T3" fmla="*/ 11 h 130"/>
                <a:gd name="T4" fmla="*/ 93 w 112"/>
                <a:gd name="T5" fmla="*/ 17 h 130"/>
                <a:gd name="T6" fmla="*/ 97 w 112"/>
                <a:gd name="T7" fmla="*/ 23 h 130"/>
                <a:gd name="T8" fmla="*/ 99 w 112"/>
                <a:gd name="T9" fmla="*/ 29 h 130"/>
                <a:gd name="T10" fmla="*/ 101 w 112"/>
                <a:gd name="T11" fmla="*/ 34 h 130"/>
                <a:gd name="T12" fmla="*/ 101 w 112"/>
                <a:gd name="T13" fmla="*/ 36 h 130"/>
                <a:gd name="T14" fmla="*/ 101 w 112"/>
                <a:gd name="T15" fmla="*/ 40 h 130"/>
                <a:gd name="T16" fmla="*/ 101 w 112"/>
                <a:gd name="T17" fmla="*/ 46 h 130"/>
                <a:gd name="T18" fmla="*/ 101 w 112"/>
                <a:gd name="T19" fmla="*/ 51 h 130"/>
                <a:gd name="T20" fmla="*/ 101 w 112"/>
                <a:gd name="T21" fmla="*/ 55 h 130"/>
                <a:gd name="T22" fmla="*/ 101 w 112"/>
                <a:gd name="T23" fmla="*/ 67 h 130"/>
                <a:gd name="T24" fmla="*/ 103 w 112"/>
                <a:gd name="T25" fmla="*/ 76 h 130"/>
                <a:gd name="T26" fmla="*/ 107 w 112"/>
                <a:gd name="T27" fmla="*/ 84 h 130"/>
                <a:gd name="T28" fmla="*/ 112 w 112"/>
                <a:gd name="T29" fmla="*/ 92 h 130"/>
                <a:gd name="T30" fmla="*/ 109 w 112"/>
                <a:gd name="T31" fmla="*/ 97 h 130"/>
                <a:gd name="T32" fmla="*/ 101 w 112"/>
                <a:gd name="T33" fmla="*/ 109 h 130"/>
                <a:gd name="T34" fmla="*/ 91 w 112"/>
                <a:gd name="T35" fmla="*/ 122 h 130"/>
                <a:gd name="T36" fmla="*/ 78 w 112"/>
                <a:gd name="T37" fmla="*/ 128 h 130"/>
                <a:gd name="T38" fmla="*/ 69 w 112"/>
                <a:gd name="T39" fmla="*/ 130 h 130"/>
                <a:gd name="T40" fmla="*/ 55 w 112"/>
                <a:gd name="T41" fmla="*/ 130 h 130"/>
                <a:gd name="T42" fmla="*/ 44 w 112"/>
                <a:gd name="T43" fmla="*/ 128 h 130"/>
                <a:gd name="T44" fmla="*/ 32 w 112"/>
                <a:gd name="T45" fmla="*/ 122 h 130"/>
                <a:gd name="T46" fmla="*/ 23 w 112"/>
                <a:gd name="T47" fmla="*/ 118 h 130"/>
                <a:gd name="T48" fmla="*/ 13 w 112"/>
                <a:gd name="T49" fmla="*/ 111 h 130"/>
                <a:gd name="T50" fmla="*/ 7 w 112"/>
                <a:gd name="T51" fmla="*/ 103 h 130"/>
                <a:gd name="T52" fmla="*/ 2 w 112"/>
                <a:gd name="T53" fmla="*/ 93 h 130"/>
                <a:gd name="T54" fmla="*/ 0 w 112"/>
                <a:gd name="T55" fmla="*/ 82 h 130"/>
                <a:gd name="T56" fmla="*/ 2 w 112"/>
                <a:gd name="T57" fmla="*/ 78 h 130"/>
                <a:gd name="T58" fmla="*/ 4 w 112"/>
                <a:gd name="T59" fmla="*/ 65 h 130"/>
                <a:gd name="T60" fmla="*/ 9 w 112"/>
                <a:gd name="T61" fmla="*/ 51 h 130"/>
                <a:gd name="T62" fmla="*/ 17 w 112"/>
                <a:gd name="T63" fmla="*/ 38 h 130"/>
                <a:gd name="T64" fmla="*/ 25 w 112"/>
                <a:gd name="T65" fmla="*/ 25 h 130"/>
                <a:gd name="T66" fmla="*/ 34 w 112"/>
                <a:gd name="T67" fmla="*/ 13 h 130"/>
                <a:gd name="T68" fmla="*/ 44 w 112"/>
                <a:gd name="T69" fmla="*/ 6 h 130"/>
                <a:gd name="T70" fmla="*/ 53 w 112"/>
                <a:gd name="T71" fmla="*/ 0 h 130"/>
                <a:gd name="T72" fmla="*/ 59 w 112"/>
                <a:gd name="T73" fmla="*/ 0 h 130"/>
                <a:gd name="T74" fmla="*/ 69 w 112"/>
                <a:gd name="T75" fmla="*/ 2 h 130"/>
                <a:gd name="T76" fmla="*/ 74 w 112"/>
                <a:gd name="T77" fmla="*/ 8 h 130"/>
                <a:gd name="T78" fmla="*/ 84 w 112"/>
                <a:gd name="T79" fmla="*/ 13 h 130"/>
                <a:gd name="T80" fmla="*/ 91 w 112"/>
                <a:gd name="T81" fmla="*/ 15 h 130"/>
                <a:gd name="T82" fmla="*/ 97 w 112"/>
                <a:gd name="T83" fmla="*/ 4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130">
                  <a:moveTo>
                    <a:pt x="97" y="4"/>
                  </a:moveTo>
                  <a:lnTo>
                    <a:pt x="97" y="4"/>
                  </a:lnTo>
                  <a:lnTo>
                    <a:pt x="91" y="11"/>
                  </a:lnTo>
                  <a:lnTo>
                    <a:pt x="91" y="11"/>
                  </a:lnTo>
                  <a:lnTo>
                    <a:pt x="93" y="15"/>
                  </a:lnTo>
                  <a:lnTo>
                    <a:pt x="93" y="17"/>
                  </a:lnTo>
                  <a:lnTo>
                    <a:pt x="95" y="21"/>
                  </a:lnTo>
                  <a:lnTo>
                    <a:pt x="97" y="23"/>
                  </a:lnTo>
                  <a:lnTo>
                    <a:pt x="99" y="27"/>
                  </a:lnTo>
                  <a:lnTo>
                    <a:pt x="99" y="29"/>
                  </a:lnTo>
                  <a:lnTo>
                    <a:pt x="101" y="32"/>
                  </a:lnTo>
                  <a:lnTo>
                    <a:pt x="101" y="34"/>
                  </a:lnTo>
                  <a:lnTo>
                    <a:pt x="101" y="34"/>
                  </a:lnTo>
                  <a:lnTo>
                    <a:pt x="101" y="36"/>
                  </a:lnTo>
                  <a:lnTo>
                    <a:pt x="101" y="38"/>
                  </a:lnTo>
                  <a:lnTo>
                    <a:pt x="101" y="40"/>
                  </a:lnTo>
                  <a:lnTo>
                    <a:pt x="101" y="44"/>
                  </a:lnTo>
                  <a:lnTo>
                    <a:pt x="101" y="46"/>
                  </a:lnTo>
                  <a:lnTo>
                    <a:pt x="101" y="50"/>
                  </a:lnTo>
                  <a:lnTo>
                    <a:pt x="101" y="51"/>
                  </a:lnTo>
                  <a:lnTo>
                    <a:pt x="101" y="55"/>
                  </a:lnTo>
                  <a:lnTo>
                    <a:pt x="101" y="55"/>
                  </a:lnTo>
                  <a:lnTo>
                    <a:pt x="101" y="61"/>
                  </a:lnTo>
                  <a:lnTo>
                    <a:pt x="101" y="67"/>
                  </a:lnTo>
                  <a:lnTo>
                    <a:pt x="103" y="72"/>
                  </a:lnTo>
                  <a:lnTo>
                    <a:pt x="103" y="76"/>
                  </a:lnTo>
                  <a:lnTo>
                    <a:pt x="105" y="80"/>
                  </a:lnTo>
                  <a:lnTo>
                    <a:pt x="107" y="84"/>
                  </a:lnTo>
                  <a:lnTo>
                    <a:pt x="109" y="88"/>
                  </a:lnTo>
                  <a:lnTo>
                    <a:pt x="112" y="92"/>
                  </a:lnTo>
                  <a:lnTo>
                    <a:pt x="112" y="92"/>
                  </a:lnTo>
                  <a:lnTo>
                    <a:pt x="109" y="97"/>
                  </a:lnTo>
                  <a:lnTo>
                    <a:pt x="105" y="103"/>
                  </a:lnTo>
                  <a:lnTo>
                    <a:pt x="101" y="109"/>
                  </a:lnTo>
                  <a:lnTo>
                    <a:pt x="97" y="116"/>
                  </a:lnTo>
                  <a:lnTo>
                    <a:pt x="91" y="122"/>
                  </a:lnTo>
                  <a:lnTo>
                    <a:pt x="86" y="126"/>
                  </a:lnTo>
                  <a:lnTo>
                    <a:pt x="78" y="128"/>
                  </a:lnTo>
                  <a:lnTo>
                    <a:pt x="69" y="130"/>
                  </a:lnTo>
                  <a:lnTo>
                    <a:pt x="69" y="130"/>
                  </a:lnTo>
                  <a:lnTo>
                    <a:pt x="63" y="130"/>
                  </a:lnTo>
                  <a:lnTo>
                    <a:pt x="55" y="130"/>
                  </a:lnTo>
                  <a:lnTo>
                    <a:pt x="49" y="128"/>
                  </a:lnTo>
                  <a:lnTo>
                    <a:pt x="44" y="128"/>
                  </a:lnTo>
                  <a:lnTo>
                    <a:pt x="38" y="124"/>
                  </a:lnTo>
                  <a:lnTo>
                    <a:pt x="32" y="122"/>
                  </a:lnTo>
                  <a:lnTo>
                    <a:pt x="27" y="120"/>
                  </a:lnTo>
                  <a:lnTo>
                    <a:pt x="23" y="118"/>
                  </a:lnTo>
                  <a:lnTo>
                    <a:pt x="17" y="114"/>
                  </a:lnTo>
                  <a:lnTo>
                    <a:pt x="13" y="111"/>
                  </a:lnTo>
                  <a:lnTo>
                    <a:pt x="9" y="107"/>
                  </a:lnTo>
                  <a:lnTo>
                    <a:pt x="7" y="103"/>
                  </a:lnTo>
                  <a:lnTo>
                    <a:pt x="4" y="99"/>
                  </a:lnTo>
                  <a:lnTo>
                    <a:pt x="2" y="93"/>
                  </a:lnTo>
                  <a:lnTo>
                    <a:pt x="2" y="88"/>
                  </a:lnTo>
                  <a:lnTo>
                    <a:pt x="0" y="82"/>
                  </a:lnTo>
                  <a:lnTo>
                    <a:pt x="0" y="82"/>
                  </a:lnTo>
                  <a:lnTo>
                    <a:pt x="2" y="78"/>
                  </a:lnTo>
                  <a:lnTo>
                    <a:pt x="2" y="71"/>
                  </a:lnTo>
                  <a:lnTo>
                    <a:pt x="4" y="65"/>
                  </a:lnTo>
                  <a:lnTo>
                    <a:pt x="6" y="59"/>
                  </a:lnTo>
                  <a:lnTo>
                    <a:pt x="9" y="51"/>
                  </a:lnTo>
                  <a:lnTo>
                    <a:pt x="13" y="44"/>
                  </a:lnTo>
                  <a:lnTo>
                    <a:pt x="17" y="38"/>
                  </a:lnTo>
                  <a:lnTo>
                    <a:pt x="21" y="30"/>
                  </a:lnTo>
                  <a:lnTo>
                    <a:pt x="25" y="25"/>
                  </a:lnTo>
                  <a:lnTo>
                    <a:pt x="28" y="19"/>
                  </a:lnTo>
                  <a:lnTo>
                    <a:pt x="34" y="13"/>
                  </a:lnTo>
                  <a:lnTo>
                    <a:pt x="40" y="9"/>
                  </a:lnTo>
                  <a:lnTo>
                    <a:pt x="44" y="6"/>
                  </a:lnTo>
                  <a:lnTo>
                    <a:pt x="49" y="2"/>
                  </a:lnTo>
                  <a:lnTo>
                    <a:pt x="53" y="0"/>
                  </a:lnTo>
                  <a:lnTo>
                    <a:pt x="59" y="0"/>
                  </a:lnTo>
                  <a:lnTo>
                    <a:pt x="59" y="0"/>
                  </a:lnTo>
                  <a:lnTo>
                    <a:pt x="63" y="0"/>
                  </a:lnTo>
                  <a:lnTo>
                    <a:pt x="69" y="2"/>
                  </a:lnTo>
                  <a:lnTo>
                    <a:pt x="72" y="6"/>
                  </a:lnTo>
                  <a:lnTo>
                    <a:pt x="74" y="8"/>
                  </a:lnTo>
                  <a:lnTo>
                    <a:pt x="80" y="9"/>
                  </a:lnTo>
                  <a:lnTo>
                    <a:pt x="84" y="13"/>
                  </a:lnTo>
                  <a:lnTo>
                    <a:pt x="88" y="15"/>
                  </a:lnTo>
                  <a:lnTo>
                    <a:pt x="91" y="15"/>
                  </a:lnTo>
                  <a:lnTo>
                    <a:pt x="93" y="15"/>
                  </a:lnTo>
                  <a:lnTo>
                    <a:pt x="97" y="4"/>
                  </a:lnTo>
                </a:path>
              </a:pathLst>
            </a:custGeom>
            <a:solidFill>
              <a:srgbClr val="006998"/>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287" name="Freeform 15">
              <a:extLst>
                <a:ext uri="{FF2B5EF4-FFF2-40B4-BE49-F238E27FC236}">
                  <a16:creationId xmlns:a16="http://schemas.microsoft.com/office/drawing/2014/main" id="{BD74BFC7-AFB7-47D9-850C-58169C988B56}"/>
                </a:ext>
              </a:extLst>
            </p:cNvPr>
            <p:cNvSpPr>
              <a:spLocks/>
            </p:cNvSpPr>
            <p:nvPr/>
          </p:nvSpPr>
          <p:spPr bwMode="auto">
            <a:xfrm>
              <a:off x="2864822" y="6218515"/>
              <a:ext cx="410898" cy="333323"/>
            </a:xfrm>
            <a:custGeom>
              <a:avLst/>
              <a:gdLst>
                <a:gd name="T0" fmla="*/ 1106 w 1207"/>
                <a:gd name="T1" fmla="*/ 284 h 969"/>
                <a:gd name="T2" fmla="*/ 1056 w 1207"/>
                <a:gd name="T3" fmla="*/ 335 h 969"/>
                <a:gd name="T4" fmla="*/ 1056 w 1207"/>
                <a:gd name="T5" fmla="*/ 391 h 969"/>
                <a:gd name="T6" fmla="*/ 1116 w 1207"/>
                <a:gd name="T7" fmla="*/ 414 h 969"/>
                <a:gd name="T8" fmla="*/ 1161 w 1207"/>
                <a:gd name="T9" fmla="*/ 377 h 969"/>
                <a:gd name="T10" fmla="*/ 1194 w 1207"/>
                <a:gd name="T11" fmla="*/ 381 h 969"/>
                <a:gd name="T12" fmla="*/ 1192 w 1207"/>
                <a:gd name="T13" fmla="*/ 412 h 969"/>
                <a:gd name="T14" fmla="*/ 1158 w 1207"/>
                <a:gd name="T15" fmla="*/ 505 h 969"/>
                <a:gd name="T16" fmla="*/ 1108 w 1207"/>
                <a:gd name="T17" fmla="*/ 541 h 969"/>
                <a:gd name="T18" fmla="*/ 1074 w 1207"/>
                <a:gd name="T19" fmla="*/ 576 h 969"/>
                <a:gd name="T20" fmla="*/ 1041 w 1207"/>
                <a:gd name="T21" fmla="*/ 622 h 969"/>
                <a:gd name="T22" fmla="*/ 988 w 1207"/>
                <a:gd name="T23" fmla="*/ 685 h 969"/>
                <a:gd name="T24" fmla="*/ 925 w 1207"/>
                <a:gd name="T25" fmla="*/ 746 h 969"/>
                <a:gd name="T26" fmla="*/ 858 w 1207"/>
                <a:gd name="T27" fmla="*/ 803 h 969"/>
                <a:gd name="T28" fmla="*/ 784 w 1207"/>
                <a:gd name="T29" fmla="*/ 858 h 969"/>
                <a:gd name="T30" fmla="*/ 692 w 1207"/>
                <a:gd name="T31" fmla="*/ 894 h 969"/>
                <a:gd name="T32" fmla="*/ 644 w 1207"/>
                <a:gd name="T33" fmla="*/ 896 h 969"/>
                <a:gd name="T34" fmla="*/ 583 w 1207"/>
                <a:gd name="T35" fmla="*/ 923 h 969"/>
                <a:gd name="T36" fmla="*/ 471 w 1207"/>
                <a:gd name="T37" fmla="*/ 913 h 969"/>
                <a:gd name="T38" fmla="*/ 427 w 1207"/>
                <a:gd name="T39" fmla="*/ 915 h 969"/>
                <a:gd name="T40" fmla="*/ 368 w 1207"/>
                <a:gd name="T41" fmla="*/ 938 h 969"/>
                <a:gd name="T42" fmla="*/ 324 w 1207"/>
                <a:gd name="T43" fmla="*/ 940 h 969"/>
                <a:gd name="T44" fmla="*/ 280 w 1207"/>
                <a:gd name="T45" fmla="*/ 950 h 969"/>
                <a:gd name="T46" fmla="*/ 230 w 1207"/>
                <a:gd name="T47" fmla="*/ 969 h 969"/>
                <a:gd name="T48" fmla="*/ 181 w 1207"/>
                <a:gd name="T49" fmla="*/ 940 h 969"/>
                <a:gd name="T50" fmla="*/ 147 w 1207"/>
                <a:gd name="T51" fmla="*/ 919 h 969"/>
                <a:gd name="T52" fmla="*/ 122 w 1207"/>
                <a:gd name="T53" fmla="*/ 927 h 969"/>
                <a:gd name="T54" fmla="*/ 129 w 1207"/>
                <a:gd name="T55" fmla="*/ 887 h 969"/>
                <a:gd name="T56" fmla="*/ 95 w 1207"/>
                <a:gd name="T57" fmla="*/ 822 h 969"/>
                <a:gd name="T58" fmla="*/ 120 w 1207"/>
                <a:gd name="T59" fmla="*/ 755 h 969"/>
                <a:gd name="T60" fmla="*/ 80 w 1207"/>
                <a:gd name="T61" fmla="*/ 686 h 969"/>
                <a:gd name="T62" fmla="*/ 34 w 1207"/>
                <a:gd name="T63" fmla="*/ 604 h 969"/>
                <a:gd name="T64" fmla="*/ 9 w 1207"/>
                <a:gd name="T65" fmla="*/ 528 h 969"/>
                <a:gd name="T66" fmla="*/ 15 w 1207"/>
                <a:gd name="T67" fmla="*/ 471 h 969"/>
                <a:gd name="T68" fmla="*/ 68 w 1207"/>
                <a:gd name="T69" fmla="*/ 490 h 969"/>
                <a:gd name="T70" fmla="*/ 124 w 1207"/>
                <a:gd name="T71" fmla="*/ 517 h 969"/>
                <a:gd name="T72" fmla="*/ 188 w 1207"/>
                <a:gd name="T73" fmla="*/ 519 h 969"/>
                <a:gd name="T74" fmla="*/ 238 w 1207"/>
                <a:gd name="T75" fmla="*/ 488 h 969"/>
                <a:gd name="T76" fmla="*/ 282 w 1207"/>
                <a:gd name="T77" fmla="*/ 231 h 969"/>
                <a:gd name="T78" fmla="*/ 314 w 1207"/>
                <a:gd name="T79" fmla="*/ 292 h 969"/>
                <a:gd name="T80" fmla="*/ 301 w 1207"/>
                <a:gd name="T81" fmla="*/ 347 h 969"/>
                <a:gd name="T82" fmla="*/ 351 w 1207"/>
                <a:gd name="T83" fmla="*/ 364 h 969"/>
                <a:gd name="T84" fmla="*/ 438 w 1207"/>
                <a:gd name="T85" fmla="*/ 320 h 969"/>
                <a:gd name="T86" fmla="*/ 486 w 1207"/>
                <a:gd name="T87" fmla="*/ 250 h 969"/>
                <a:gd name="T88" fmla="*/ 551 w 1207"/>
                <a:gd name="T89" fmla="*/ 278 h 969"/>
                <a:gd name="T90" fmla="*/ 621 w 1207"/>
                <a:gd name="T91" fmla="*/ 278 h 969"/>
                <a:gd name="T92" fmla="*/ 675 w 1207"/>
                <a:gd name="T93" fmla="*/ 271 h 969"/>
                <a:gd name="T94" fmla="*/ 704 w 1207"/>
                <a:gd name="T95" fmla="*/ 210 h 969"/>
                <a:gd name="T96" fmla="*/ 744 w 1207"/>
                <a:gd name="T97" fmla="*/ 194 h 969"/>
                <a:gd name="T98" fmla="*/ 782 w 1207"/>
                <a:gd name="T99" fmla="*/ 147 h 969"/>
                <a:gd name="T100" fmla="*/ 824 w 1207"/>
                <a:gd name="T101" fmla="*/ 107 h 969"/>
                <a:gd name="T102" fmla="*/ 885 w 1207"/>
                <a:gd name="T103" fmla="*/ 42 h 969"/>
                <a:gd name="T104" fmla="*/ 927 w 1207"/>
                <a:gd name="T105" fmla="*/ 38 h 969"/>
                <a:gd name="T106" fmla="*/ 1003 w 1207"/>
                <a:gd name="T107" fmla="*/ 4 h 969"/>
                <a:gd name="T108" fmla="*/ 1072 w 1207"/>
                <a:gd name="T109" fmla="*/ 21 h 969"/>
                <a:gd name="T110" fmla="*/ 1112 w 1207"/>
                <a:gd name="T111" fmla="*/ 21 h 969"/>
                <a:gd name="T112" fmla="*/ 1125 w 1207"/>
                <a:gd name="T113" fmla="*/ 99 h 969"/>
                <a:gd name="T114" fmla="*/ 1146 w 1207"/>
                <a:gd name="T115" fmla="*/ 147 h 969"/>
                <a:gd name="T116" fmla="*/ 1152 w 1207"/>
                <a:gd name="T117" fmla="*/ 196 h 969"/>
                <a:gd name="T118" fmla="*/ 1146 w 1207"/>
                <a:gd name="T119" fmla="*/ 244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07" h="969">
                  <a:moveTo>
                    <a:pt x="1138" y="299"/>
                  </a:moveTo>
                  <a:lnTo>
                    <a:pt x="1138" y="299"/>
                  </a:lnTo>
                  <a:lnTo>
                    <a:pt x="1135" y="299"/>
                  </a:lnTo>
                  <a:lnTo>
                    <a:pt x="1131" y="297"/>
                  </a:lnTo>
                  <a:lnTo>
                    <a:pt x="1127" y="293"/>
                  </a:lnTo>
                  <a:lnTo>
                    <a:pt x="1121" y="292"/>
                  </a:lnTo>
                  <a:lnTo>
                    <a:pt x="1119" y="290"/>
                  </a:lnTo>
                  <a:lnTo>
                    <a:pt x="1116" y="286"/>
                  </a:lnTo>
                  <a:lnTo>
                    <a:pt x="1110" y="284"/>
                  </a:lnTo>
                  <a:lnTo>
                    <a:pt x="1106" y="284"/>
                  </a:lnTo>
                  <a:lnTo>
                    <a:pt x="1106" y="284"/>
                  </a:lnTo>
                  <a:lnTo>
                    <a:pt x="1100" y="284"/>
                  </a:lnTo>
                  <a:lnTo>
                    <a:pt x="1096" y="286"/>
                  </a:lnTo>
                  <a:lnTo>
                    <a:pt x="1091" y="290"/>
                  </a:lnTo>
                  <a:lnTo>
                    <a:pt x="1087" y="293"/>
                  </a:lnTo>
                  <a:lnTo>
                    <a:pt x="1081" y="297"/>
                  </a:lnTo>
                  <a:lnTo>
                    <a:pt x="1075" y="303"/>
                  </a:lnTo>
                  <a:lnTo>
                    <a:pt x="1072" y="309"/>
                  </a:lnTo>
                  <a:lnTo>
                    <a:pt x="1068" y="314"/>
                  </a:lnTo>
                  <a:lnTo>
                    <a:pt x="1064" y="322"/>
                  </a:lnTo>
                  <a:lnTo>
                    <a:pt x="1060" y="328"/>
                  </a:lnTo>
                  <a:lnTo>
                    <a:pt x="1056" y="335"/>
                  </a:lnTo>
                  <a:lnTo>
                    <a:pt x="1053" y="343"/>
                  </a:lnTo>
                  <a:lnTo>
                    <a:pt x="1051" y="349"/>
                  </a:lnTo>
                  <a:lnTo>
                    <a:pt x="1049" y="355"/>
                  </a:lnTo>
                  <a:lnTo>
                    <a:pt x="1049" y="362"/>
                  </a:lnTo>
                  <a:lnTo>
                    <a:pt x="1047" y="366"/>
                  </a:lnTo>
                  <a:lnTo>
                    <a:pt x="1047" y="366"/>
                  </a:lnTo>
                  <a:lnTo>
                    <a:pt x="1049" y="372"/>
                  </a:lnTo>
                  <a:lnTo>
                    <a:pt x="1049" y="377"/>
                  </a:lnTo>
                  <a:lnTo>
                    <a:pt x="1051" y="383"/>
                  </a:lnTo>
                  <a:lnTo>
                    <a:pt x="1054" y="387"/>
                  </a:lnTo>
                  <a:lnTo>
                    <a:pt x="1056" y="391"/>
                  </a:lnTo>
                  <a:lnTo>
                    <a:pt x="1060" y="395"/>
                  </a:lnTo>
                  <a:lnTo>
                    <a:pt x="1064" y="398"/>
                  </a:lnTo>
                  <a:lnTo>
                    <a:pt x="1070" y="402"/>
                  </a:lnTo>
                  <a:lnTo>
                    <a:pt x="1074" y="404"/>
                  </a:lnTo>
                  <a:lnTo>
                    <a:pt x="1079" y="406"/>
                  </a:lnTo>
                  <a:lnTo>
                    <a:pt x="1085" y="408"/>
                  </a:lnTo>
                  <a:lnTo>
                    <a:pt x="1091" y="412"/>
                  </a:lnTo>
                  <a:lnTo>
                    <a:pt x="1096" y="412"/>
                  </a:lnTo>
                  <a:lnTo>
                    <a:pt x="1102" y="414"/>
                  </a:lnTo>
                  <a:lnTo>
                    <a:pt x="1110" y="414"/>
                  </a:lnTo>
                  <a:lnTo>
                    <a:pt x="1116" y="414"/>
                  </a:lnTo>
                  <a:lnTo>
                    <a:pt x="1116" y="414"/>
                  </a:lnTo>
                  <a:lnTo>
                    <a:pt x="1125" y="412"/>
                  </a:lnTo>
                  <a:lnTo>
                    <a:pt x="1133" y="410"/>
                  </a:lnTo>
                  <a:lnTo>
                    <a:pt x="1138" y="406"/>
                  </a:lnTo>
                  <a:lnTo>
                    <a:pt x="1144" y="400"/>
                  </a:lnTo>
                  <a:lnTo>
                    <a:pt x="1148" y="393"/>
                  </a:lnTo>
                  <a:lnTo>
                    <a:pt x="1152" y="387"/>
                  </a:lnTo>
                  <a:lnTo>
                    <a:pt x="1156" y="381"/>
                  </a:lnTo>
                  <a:lnTo>
                    <a:pt x="1159" y="376"/>
                  </a:lnTo>
                  <a:lnTo>
                    <a:pt x="1159" y="376"/>
                  </a:lnTo>
                  <a:lnTo>
                    <a:pt x="1161" y="377"/>
                  </a:lnTo>
                  <a:lnTo>
                    <a:pt x="1163" y="377"/>
                  </a:lnTo>
                  <a:lnTo>
                    <a:pt x="1165" y="379"/>
                  </a:lnTo>
                  <a:lnTo>
                    <a:pt x="1169" y="381"/>
                  </a:lnTo>
                  <a:lnTo>
                    <a:pt x="1171" y="381"/>
                  </a:lnTo>
                  <a:lnTo>
                    <a:pt x="1175" y="381"/>
                  </a:lnTo>
                  <a:lnTo>
                    <a:pt x="1178" y="381"/>
                  </a:lnTo>
                  <a:lnTo>
                    <a:pt x="1182" y="381"/>
                  </a:lnTo>
                  <a:lnTo>
                    <a:pt x="1182" y="381"/>
                  </a:lnTo>
                  <a:lnTo>
                    <a:pt x="1188" y="381"/>
                  </a:lnTo>
                  <a:lnTo>
                    <a:pt x="1190" y="381"/>
                  </a:lnTo>
                  <a:lnTo>
                    <a:pt x="1194" y="381"/>
                  </a:lnTo>
                  <a:lnTo>
                    <a:pt x="1198" y="379"/>
                  </a:lnTo>
                  <a:lnTo>
                    <a:pt x="1199" y="377"/>
                  </a:lnTo>
                  <a:lnTo>
                    <a:pt x="1203" y="377"/>
                  </a:lnTo>
                  <a:lnTo>
                    <a:pt x="1205" y="376"/>
                  </a:lnTo>
                  <a:lnTo>
                    <a:pt x="1207" y="374"/>
                  </a:lnTo>
                  <a:lnTo>
                    <a:pt x="1207" y="374"/>
                  </a:lnTo>
                  <a:lnTo>
                    <a:pt x="1203" y="381"/>
                  </a:lnTo>
                  <a:lnTo>
                    <a:pt x="1199" y="389"/>
                  </a:lnTo>
                  <a:lnTo>
                    <a:pt x="1198" y="396"/>
                  </a:lnTo>
                  <a:lnTo>
                    <a:pt x="1196" y="404"/>
                  </a:lnTo>
                  <a:lnTo>
                    <a:pt x="1192" y="412"/>
                  </a:lnTo>
                  <a:lnTo>
                    <a:pt x="1190" y="421"/>
                  </a:lnTo>
                  <a:lnTo>
                    <a:pt x="1188" y="429"/>
                  </a:lnTo>
                  <a:lnTo>
                    <a:pt x="1186" y="438"/>
                  </a:lnTo>
                  <a:lnTo>
                    <a:pt x="1182" y="446"/>
                  </a:lnTo>
                  <a:lnTo>
                    <a:pt x="1180" y="456"/>
                  </a:lnTo>
                  <a:lnTo>
                    <a:pt x="1178" y="463"/>
                  </a:lnTo>
                  <a:lnTo>
                    <a:pt x="1175" y="473"/>
                  </a:lnTo>
                  <a:lnTo>
                    <a:pt x="1171" y="480"/>
                  </a:lnTo>
                  <a:lnTo>
                    <a:pt x="1167" y="488"/>
                  </a:lnTo>
                  <a:lnTo>
                    <a:pt x="1163" y="498"/>
                  </a:lnTo>
                  <a:lnTo>
                    <a:pt x="1158" y="505"/>
                  </a:lnTo>
                  <a:lnTo>
                    <a:pt x="1158" y="505"/>
                  </a:lnTo>
                  <a:lnTo>
                    <a:pt x="1154" y="509"/>
                  </a:lnTo>
                  <a:lnTo>
                    <a:pt x="1148" y="515"/>
                  </a:lnTo>
                  <a:lnTo>
                    <a:pt x="1142" y="519"/>
                  </a:lnTo>
                  <a:lnTo>
                    <a:pt x="1137" y="522"/>
                  </a:lnTo>
                  <a:lnTo>
                    <a:pt x="1131" y="526"/>
                  </a:lnTo>
                  <a:lnTo>
                    <a:pt x="1123" y="530"/>
                  </a:lnTo>
                  <a:lnTo>
                    <a:pt x="1117" y="534"/>
                  </a:lnTo>
                  <a:lnTo>
                    <a:pt x="1114" y="536"/>
                  </a:lnTo>
                  <a:lnTo>
                    <a:pt x="1114" y="536"/>
                  </a:lnTo>
                  <a:lnTo>
                    <a:pt x="1108" y="541"/>
                  </a:lnTo>
                  <a:lnTo>
                    <a:pt x="1104" y="545"/>
                  </a:lnTo>
                  <a:lnTo>
                    <a:pt x="1100" y="549"/>
                  </a:lnTo>
                  <a:lnTo>
                    <a:pt x="1098" y="553"/>
                  </a:lnTo>
                  <a:lnTo>
                    <a:pt x="1096" y="557"/>
                  </a:lnTo>
                  <a:lnTo>
                    <a:pt x="1093" y="561"/>
                  </a:lnTo>
                  <a:lnTo>
                    <a:pt x="1089" y="564"/>
                  </a:lnTo>
                  <a:lnTo>
                    <a:pt x="1083" y="568"/>
                  </a:lnTo>
                  <a:lnTo>
                    <a:pt x="1083" y="568"/>
                  </a:lnTo>
                  <a:lnTo>
                    <a:pt x="1081" y="568"/>
                  </a:lnTo>
                  <a:lnTo>
                    <a:pt x="1077" y="572"/>
                  </a:lnTo>
                  <a:lnTo>
                    <a:pt x="1074" y="576"/>
                  </a:lnTo>
                  <a:lnTo>
                    <a:pt x="1070" y="582"/>
                  </a:lnTo>
                  <a:lnTo>
                    <a:pt x="1066" y="585"/>
                  </a:lnTo>
                  <a:lnTo>
                    <a:pt x="1062" y="591"/>
                  </a:lnTo>
                  <a:lnTo>
                    <a:pt x="1060" y="595"/>
                  </a:lnTo>
                  <a:lnTo>
                    <a:pt x="1056" y="599"/>
                  </a:lnTo>
                  <a:lnTo>
                    <a:pt x="1056" y="599"/>
                  </a:lnTo>
                  <a:lnTo>
                    <a:pt x="1054" y="604"/>
                  </a:lnTo>
                  <a:lnTo>
                    <a:pt x="1051" y="610"/>
                  </a:lnTo>
                  <a:lnTo>
                    <a:pt x="1049" y="614"/>
                  </a:lnTo>
                  <a:lnTo>
                    <a:pt x="1045" y="618"/>
                  </a:lnTo>
                  <a:lnTo>
                    <a:pt x="1041" y="622"/>
                  </a:lnTo>
                  <a:lnTo>
                    <a:pt x="1037" y="624"/>
                  </a:lnTo>
                  <a:lnTo>
                    <a:pt x="1034" y="627"/>
                  </a:lnTo>
                  <a:lnTo>
                    <a:pt x="1030" y="631"/>
                  </a:lnTo>
                  <a:lnTo>
                    <a:pt x="1030" y="631"/>
                  </a:lnTo>
                  <a:lnTo>
                    <a:pt x="1022" y="639"/>
                  </a:lnTo>
                  <a:lnTo>
                    <a:pt x="1016" y="646"/>
                  </a:lnTo>
                  <a:lnTo>
                    <a:pt x="1011" y="654"/>
                  </a:lnTo>
                  <a:lnTo>
                    <a:pt x="1005" y="662"/>
                  </a:lnTo>
                  <a:lnTo>
                    <a:pt x="999" y="669"/>
                  </a:lnTo>
                  <a:lnTo>
                    <a:pt x="993" y="677"/>
                  </a:lnTo>
                  <a:lnTo>
                    <a:pt x="988" y="685"/>
                  </a:lnTo>
                  <a:lnTo>
                    <a:pt x="984" y="692"/>
                  </a:lnTo>
                  <a:lnTo>
                    <a:pt x="978" y="698"/>
                  </a:lnTo>
                  <a:lnTo>
                    <a:pt x="972" y="706"/>
                  </a:lnTo>
                  <a:lnTo>
                    <a:pt x="967" y="711"/>
                  </a:lnTo>
                  <a:lnTo>
                    <a:pt x="961" y="717"/>
                  </a:lnTo>
                  <a:lnTo>
                    <a:pt x="955" y="723"/>
                  </a:lnTo>
                  <a:lnTo>
                    <a:pt x="948" y="728"/>
                  </a:lnTo>
                  <a:lnTo>
                    <a:pt x="940" y="734"/>
                  </a:lnTo>
                  <a:lnTo>
                    <a:pt x="932" y="738"/>
                  </a:lnTo>
                  <a:lnTo>
                    <a:pt x="932" y="738"/>
                  </a:lnTo>
                  <a:lnTo>
                    <a:pt x="925" y="746"/>
                  </a:lnTo>
                  <a:lnTo>
                    <a:pt x="919" y="751"/>
                  </a:lnTo>
                  <a:lnTo>
                    <a:pt x="913" y="757"/>
                  </a:lnTo>
                  <a:lnTo>
                    <a:pt x="908" y="763"/>
                  </a:lnTo>
                  <a:lnTo>
                    <a:pt x="900" y="769"/>
                  </a:lnTo>
                  <a:lnTo>
                    <a:pt x="894" y="774"/>
                  </a:lnTo>
                  <a:lnTo>
                    <a:pt x="889" y="778"/>
                  </a:lnTo>
                  <a:lnTo>
                    <a:pt x="883" y="784"/>
                  </a:lnTo>
                  <a:lnTo>
                    <a:pt x="877" y="788"/>
                  </a:lnTo>
                  <a:lnTo>
                    <a:pt x="869" y="793"/>
                  </a:lnTo>
                  <a:lnTo>
                    <a:pt x="864" y="797"/>
                  </a:lnTo>
                  <a:lnTo>
                    <a:pt x="858" y="803"/>
                  </a:lnTo>
                  <a:lnTo>
                    <a:pt x="850" y="807"/>
                  </a:lnTo>
                  <a:lnTo>
                    <a:pt x="845" y="812"/>
                  </a:lnTo>
                  <a:lnTo>
                    <a:pt x="837" y="816"/>
                  </a:lnTo>
                  <a:lnTo>
                    <a:pt x="829" y="822"/>
                  </a:lnTo>
                  <a:lnTo>
                    <a:pt x="829" y="822"/>
                  </a:lnTo>
                  <a:lnTo>
                    <a:pt x="822" y="828"/>
                  </a:lnTo>
                  <a:lnTo>
                    <a:pt x="812" y="833"/>
                  </a:lnTo>
                  <a:lnTo>
                    <a:pt x="805" y="839"/>
                  </a:lnTo>
                  <a:lnTo>
                    <a:pt x="799" y="845"/>
                  </a:lnTo>
                  <a:lnTo>
                    <a:pt x="791" y="852"/>
                  </a:lnTo>
                  <a:lnTo>
                    <a:pt x="784" y="858"/>
                  </a:lnTo>
                  <a:lnTo>
                    <a:pt x="776" y="864"/>
                  </a:lnTo>
                  <a:lnTo>
                    <a:pt x="768" y="870"/>
                  </a:lnTo>
                  <a:lnTo>
                    <a:pt x="761" y="875"/>
                  </a:lnTo>
                  <a:lnTo>
                    <a:pt x="753" y="879"/>
                  </a:lnTo>
                  <a:lnTo>
                    <a:pt x="745" y="885"/>
                  </a:lnTo>
                  <a:lnTo>
                    <a:pt x="736" y="889"/>
                  </a:lnTo>
                  <a:lnTo>
                    <a:pt x="726" y="891"/>
                  </a:lnTo>
                  <a:lnTo>
                    <a:pt x="715" y="893"/>
                  </a:lnTo>
                  <a:lnTo>
                    <a:pt x="704" y="894"/>
                  </a:lnTo>
                  <a:lnTo>
                    <a:pt x="692" y="894"/>
                  </a:lnTo>
                  <a:lnTo>
                    <a:pt x="692" y="894"/>
                  </a:lnTo>
                  <a:lnTo>
                    <a:pt x="686" y="894"/>
                  </a:lnTo>
                  <a:lnTo>
                    <a:pt x="681" y="894"/>
                  </a:lnTo>
                  <a:lnTo>
                    <a:pt x="677" y="894"/>
                  </a:lnTo>
                  <a:lnTo>
                    <a:pt x="671" y="894"/>
                  </a:lnTo>
                  <a:lnTo>
                    <a:pt x="667" y="894"/>
                  </a:lnTo>
                  <a:lnTo>
                    <a:pt x="662" y="894"/>
                  </a:lnTo>
                  <a:lnTo>
                    <a:pt x="660" y="894"/>
                  </a:lnTo>
                  <a:lnTo>
                    <a:pt x="656" y="894"/>
                  </a:lnTo>
                  <a:lnTo>
                    <a:pt x="656" y="894"/>
                  </a:lnTo>
                  <a:lnTo>
                    <a:pt x="650" y="894"/>
                  </a:lnTo>
                  <a:lnTo>
                    <a:pt x="644" y="896"/>
                  </a:lnTo>
                  <a:lnTo>
                    <a:pt x="639" y="898"/>
                  </a:lnTo>
                  <a:lnTo>
                    <a:pt x="633" y="900"/>
                  </a:lnTo>
                  <a:lnTo>
                    <a:pt x="627" y="902"/>
                  </a:lnTo>
                  <a:lnTo>
                    <a:pt x="621" y="904"/>
                  </a:lnTo>
                  <a:lnTo>
                    <a:pt x="618" y="908"/>
                  </a:lnTo>
                  <a:lnTo>
                    <a:pt x="612" y="910"/>
                  </a:lnTo>
                  <a:lnTo>
                    <a:pt x="606" y="913"/>
                  </a:lnTo>
                  <a:lnTo>
                    <a:pt x="601" y="917"/>
                  </a:lnTo>
                  <a:lnTo>
                    <a:pt x="595" y="919"/>
                  </a:lnTo>
                  <a:lnTo>
                    <a:pt x="589" y="921"/>
                  </a:lnTo>
                  <a:lnTo>
                    <a:pt x="583" y="923"/>
                  </a:lnTo>
                  <a:lnTo>
                    <a:pt x="578" y="925"/>
                  </a:lnTo>
                  <a:lnTo>
                    <a:pt x="572" y="927"/>
                  </a:lnTo>
                  <a:lnTo>
                    <a:pt x="566" y="927"/>
                  </a:lnTo>
                  <a:lnTo>
                    <a:pt x="497" y="910"/>
                  </a:lnTo>
                  <a:lnTo>
                    <a:pt x="497" y="910"/>
                  </a:lnTo>
                  <a:lnTo>
                    <a:pt x="492" y="912"/>
                  </a:lnTo>
                  <a:lnTo>
                    <a:pt x="488" y="912"/>
                  </a:lnTo>
                  <a:lnTo>
                    <a:pt x="484" y="912"/>
                  </a:lnTo>
                  <a:lnTo>
                    <a:pt x="480" y="913"/>
                  </a:lnTo>
                  <a:lnTo>
                    <a:pt x="477" y="913"/>
                  </a:lnTo>
                  <a:lnTo>
                    <a:pt x="471" y="913"/>
                  </a:lnTo>
                  <a:lnTo>
                    <a:pt x="467" y="913"/>
                  </a:lnTo>
                  <a:lnTo>
                    <a:pt x="463" y="915"/>
                  </a:lnTo>
                  <a:lnTo>
                    <a:pt x="459" y="915"/>
                  </a:lnTo>
                  <a:lnTo>
                    <a:pt x="456" y="915"/>
                  </a:lnTo>
                  <a:lnTo>
                    <a:pt x="452" y="915"/>
                  </a:lnTo>
                  <a:lnTo>
                    <a:pt x="446" y="915"/>
                  </a:lnTo>
                  <a:lnTo>
                    <a:pt x="442" y="915"/>
                  </a:lnTo>
                  <a:lnTo>
                    <a:pt x="436" y="915"/>
                  </a:lnTo>
                  <a:lnTo>
                    <a:pt x="433" y="915"/>
                  </a:lnTo>
                  <a:lnTo>
                    <a:pt x="427" y="915"/>
                  </a:lnTo>
                  <a:lnTo>
                    <a:pt x="427" y="915"/>
                  </a:lnTo>
                  <a:lnTo>
                    <a:pt x="415" y="915"/>
                  </a:lnTo>
                  <a:lnTo>
                    <a:pt x="408" y="917"/>
                  </a:lnTo>
                  <a:lnTo>
                    <a:pt x="400" y="921"/>
                  </a:lnTo>
                  <a:lnTo>
                    <a:pt x="394" y="923"/>
                  </a:lnTo>
                  <a:lnTo>
                    <a:pt x="389" y="927"/>
                  </a:lnTo>
                  <a:lnTo>
                    <a:pt x="383" y="931"/>
                  </a:lnTo>
                  <a:lnTo>
                    <a:pt x="377" y="934"/>
                  </a:lnTo>
                  <a:lnTo>
                    <a:pt x="372" y="938"/>
                  </a:lnTo>
                  <a:lnTo>
                    <a:pt x="372" y="938"/>
                  </a:lnTo>
                  <a:lnTo>
                    <a:pt x="372" y="938"/>
                  </a:lnTo>
                  <a:lnTo>
                    <a:pt x="368" y="938"/>
                  </a:lnTo>
                  <a:lnTo>
                    <a:pt x="364" y="940"/>
                  </a:lnTo>
                  <a:lnTo>
                    <a:pt x="360" y="940"/>
                  </a:lnTo>
                  <a:lnTo>
                    <a:pt x="356" y="940"/>
                  </a:lnTo>
                  <a:lnTo>
                    <a:pt x="351" y="940"/>
                  </a:lnTo>
                  <a:lnTo>
                    <a:pt x="349" y="940"/>
                  </a:lnTo>
                  <a:lnTo>
                    <a:pt x="343" y="940"/>
                  </a:lnTo>
                  <a:lnTo>
                    <a:pt x="339" y="940"/>
                  </a:lnTo>
                  <a:lnTo>
                    <a:pt x="335" y="940"/>
                  </a:lnTo>
                  <a:lnTo>
                    <a:pt x="332" y="940"/>
                  </a:lnTo>
                  <a:lnTo>
                    <a:pt x="328" y="940"/>
                  </a:lnTo>
                  <a:lnTo>
                    <a:pt x="324" y="940"/>
                  </a:lnTo>
                  <a:lnTo>
                    <a:pt x="318" y="940"/>
                  </a:lnTo>
                  <a:lnTo>
                    <a:pt x="314" y="940"/>
                  </a:lnTo>
                  <a:lnTo>
                    <a:pt x="311" y="940"/>
                  </a:lnTo>
                  <a:lnTo>
                    <a:pt x="307" y="940"/>
                  </a:lnTo>
                  <a:lnTo>
                    <a:pt x="307" y="940"/>
                  </a:lnTo>
                  <a:lnTo>
                    <a:pt x="303" y="940"/>
                  </a:lnTo>
                  <a:lnTo>
                    <a:pt x="299" y="940"/>
                  </a:lnTo>
                  <a:lnTo>
                    <a:pt x="293" y="942"/>
                  </a:lnTo>
                  <a:lnTo>
                    <a:pt x="290" y="944"/>
                  </a:lnTo>
                  <a:lnTo>
                    <a:pt x="286" y="946"/>
                  </a:lnTo>
                  <a:lnTo>
                    <a:pt x="280" y="950"/>
                  </a:lnTo>
                  <a:lnTo>
                    <a:pt x="276" y="952"/>
                  </a:lnTo>
                  <a:lnTo>
                    <a:pt x="270" y="954"/>
                  </a:lnTo>
                  <a:lnTo>
                    <a:pt x="267" y="957"/>
                  </a:lnTo>
                  <a:lnTo>
                    <a:pt x="261" y="959"/>
                  </a:lnTo>
                  <a:lnTo>
                    <a:pt x="255" y="963"/>
                  </a:lnTo>
                  <a:lnTo>
                    <a:pt x="251" y="965"/>
                  </a:lnTo>
                  <a:lnTo>
                    <a:pt x="246" y="967"/>
                  </a:lnTo>
                  <a:lnTo>
                    <a:pt x="240" y="969"/>
                  </a:lnTo>
                  <a:lnTo>
                    <a:pt x="234" y="969"/>
                  </a:lnTo>
                  <a:lnTo>
                    <a:pt x="230" y="969"/>
                  </a:lnTo>
                  <a:lnTo>
                    <a:pt x="230" y="969"/>
                  </a:lnTo>
                  <a:lnTo>
                    <a:pt x="223" y="969"/>
                  </a:lnTo>
                  <a:lnTo>
                    <a:pt x="217" y="967"/>
                  </a:lnTo>
                  <a:lnTo>
                    <a:pt x="211" y="967"/>
                  </a:lnTo>
                  <a:lnTo>
                    <a:pt x="208" y="963"/>
                  </a:lnTo>
                  <a:lnTo>
                    <a:pt x="204" y="961"/>
                  </a:lnTo>
                  <a:lnTo>
                    <a:pt x="200" y="957"/>
                  </a:lnTo>
                  <a:lnTo>
                    <a:pt x="196" y="954"/>
                  </a:lnTo>
                  <a:lnTo>
                    <a:pt x="192" y="950"/>
                  </a:lnTo>
                  <a:lnTo>
                    <a:pt x="188" y="946"/>
                  </a:lnTo>
                  <a:lnTo>
                    <a:pt x="185" y="944"/>
                  </a:lnTo>
                  <a:lnTo>
                    <a:pt x="181" y="940"/>
                  </a:lnTo>
                  <a:lnTo>
                    <a:pt x="179" y="936"/>
                  </a:lnTo>
                  <a:lnTo>
                    <a:pt x="175" y="934"/>
                  </a:lnTo>
                  <a:lnTo>
                    <a:pt x="171" y="933"/>
                  </a:lnTo>
                  <a:lnTo>
                    <a:pt x="166" y="933"/>
                  </a:lnTo>
                  <a:lnTo>
                    <a:pt x="162" y="931"/>
                  </a:lnTo>
                  <a:lnTo>
                    <a:pt x="162" y="931"/>
                  </a:lnTo>
                  <a:lnTo>
                    <a:pt x="158" y="931"/>
                  </a:lnTo>
                  <a:lnTo>
                    <a:pt x="154" y="929"/>
                  </a:lnTo>
                  <a:lnTo>
                    <a:pt x="152" y="925"/>
                  </a:lnTo>
                  <a:lnTo>
                    <a:pt x="148" y="923"/>
                  </a:lnTo>
                  <a:lnTo>
                    <a:pt x="147" y="919"/>
                  </a:lnTo>
                  <a:lnTo>
                    <a:pt x="145" y="915"/>
                  </a:lnTo>
                  <a:lnTo>
                    <a:pt x="141" y="913"/>
                  </a:lnTo>
                  <a:lnTo>
                    <a:pt x="137" y="913"/>
                  </a:lnTo>
                  <a:lnTo>
                    <a:pt x="137" y="913"/>
                  </a:lnTo>
                  <a:lnTo>
                    <a:pt x="135" y="913"/>
                  </a:lnTo>
                  <a:lnTo>
                    <a:pt x="131" y="915"/>
                  </a:lnTo>
                  <a:lnTo>
                    <a:pt x="129" y="917"/>
                  </a:lnTo>
                  <a:lnTo>
                    <a:pt x="127" y="919"/>
                  </a:lnTo>
                  <a:lnTo>
                    <a:pt x="126" y="921"/>
                  </a:lnTo>
                  <a:lnTo>
                    <a:pt x="124" y="925"/>
                  </a:lnTo>
                  <a:lnTo>
                    <a:pt x="122" y="927"/>
                  </a:lnTo>
                  <a:lnTo>
                    <a:pt x="120" y="929"/>
                  </a:lnTo>
                  <a:lnTo>
                    <a:pt x="120" y="908"/>
                  </a:lnTo>
                  <a:lnTo>
                    <a:pt x="120" y="908"/>
                  </a:lnTo>
                  <a:lnTo>
                    <a:pt x="122" y="906"/>
                  </a:lnTo>
                  <a:lnTo>
                    <a:pt x="122" y="902"/>
                  </a:lnTo>
                  <a:lnTo>
                    <a:pt x="124" y="900"/>
                  </a:lnTo>
                  <a:lnTo>
                    <a:pt x="126" y="896"/>
                  </a:lnTo>
                  <a:lnTo>
                    <a:pt x="127" y="894"/>
                  </a:lnTo>
                  <a:lnTo>
                    <a:pt x="127" y="891"/>
                  </a:lnTo>
                  <a:lnTo>
                    <a:pt x="129" y="889"/>
                  </a:lnTo>
                  <a:lnTo>
                    <a:pt x="129" y="887"/>
                  </a:lnTo>
                  <a:lnTo>
                    <a:pt x="129" y="887"/>
                  </a:lnTo>
                  <a:lnTo>
                    <a:pt x="127" y="877"/>
                  </a:lnTo>
                  <a:lnTo>
                    <a:pt x="124" y="870"/>
                  </a:lnTo>
                  <a:lnTo>
                    <a:pt x="118" y="864"/>
                  </a:lnTo>
                  <a:lnTo>
                    <a:pt x="112" y="856"/>
                  </a:lnTo>
                  <a:lnTo>
                    <a:pt x="105" y="851"/>
                  </a:lnTo>
                  <a:lnTo>
                    <a:pt x="99" y="845"/>
                  </a:lnTo>
                  <a:lnTo>
                    <a:pt x="95" y="837"/>
                  </a:lnTo>
                  <a:lnTo>
                    <a:pt x="93" y="828"/>
                  </a:lnTo>
                  <a:lnTo>
                    <a:pt x="93" y="828"/>
                  </a:lnTo>
                  <a:lnTo>
                    <a:pt x="95" y="822"/>
                  </a:lnTo>
                  <a:lnTo>
                    <a:pt x="97" y="816"/>
                  </a:lnTo>
                  <a:lnTo>
                    <a:pt x="103" y="812"/>
                  </a:lnTo>
                  <a:lnTo>
                    <a:pt x="106" y="807"/>
                  </a:lnTo>
                  <a:lnTo>
                    <a:pt x="112" y="801"/>
                  </a:lnTo>
                  <a:lnTo>
                    <a:pt x="116" y="795"/>
                  </a:lnTo>
                  <a:lnTo>
                    <a:pt x="118" y="788"/>
                  </a:lnTo>
                  <a:lnTo>
                    <a:pt x="120" y="780"/>
                  </a:lnTo>
                  <a:lnTo>
                    <a:pt x="120" y="780"/>
                  </a:lnTo>
                  <a:lnTo>
                    <a:pt x="120" y="772"/>
                  </a:lnTo>
                  <a:lnTo>
                    <a:pt x="120" y="763"/>
                  </a:lnTo>
                  <a:lnTo>
                    <a:pt x="120" y="755"/>
                  </a:lnTo>
                  <a:lnTo>
                    <a:pt x="118" y="746"/>
                  </a:lnTo>
                  <a:lnTo>
                    <a:pt x="116" y="738"/>
                  </a:lnTo>
                  <a:lnTo>
                    <a:pt x="114" y="730"/>
                  </a:lnTo>
                  <a:lnTo>
                    <a:pt x="110" y="723"/>
                  </a:lnTo>
                  <a:lnTo>
                    <a:pt x="106" y="715"/>
                  </a:lnTo>
                  <a:lnTo>
                    <a:pt x="106" y="715"/>
                  </a:lnTo>
                  <a:lnTo>
                    <a:pt x="101" y="709"/>
                  </a:lnTo>
                  <a:lnTo>
                    <a:pt x="95" y="704"/>
                  </a:lnTo>
                  <a:lnTo>
                    <a:pt x="91" y="698"/>
                  </a:lnTo>
                  <a:lnTo>
                    <a:pt x="85" y="692"/>
                  </a:lnTo>
                  <a:lnTo>
                    <a:pt x="80" y="686"/>
                  </a:lnTo>
                  <a:lnTo>
                    <a:pt x="74" y="679"/>
                  </a:lnTo>
                  <a:lnTo>
                    <a:pt x="68" y="673"/>
                  </a:lnTo>
                  <a:lnTo>
                    <a:pt x="63" y="665"/>
                  </a:lnTo>
                  <a:lnTo>
                    <a:pt x="59" y="660"/>
                  </a:lnTo>
                  <a:lnTo>
                    <a:pt x="53" y="652"/>
                  </a:lnTo>
                  <a:lnTo>
                    <a:pt x="49" y="645"/>
                  </a:lnTo>
                  <a:lnTo>
                    <a:pt x="45" y="637"/>
                  </a:lnTo>
                  <a:lnTo>
                    <a:pt x="42" y="629"/>
                  </a:lnTo>
                  <a:lnTo>
                    <a:pt x="38" y="620"/>
                  </a:lnTo>
                  <a:lnTo>
                    <a:pt x="36" y="612"/>
                  </a:lnTo>
                  <a:lnTo>
                    <a:pt x="34" y="604"/>
                  </a:lnTo>
                  <a:lnTo>
                    <a:pt x="34" y="604"/>
                  </a:lnTo>
                  <a:lnTo>
                    <a:pt x="32" y="591"/>
                  </a:lnTo>
                  <a:lnTo>
                    <a:pt x="28" y="582"/>
                  </a:lnTo>
                  <a:lnTo>
                    <a:pt x="26" y="572"/>
                  </a:lnTo>
                  <a:lnTo>
                    <a:pt x="24" y="562"/>
                  </a:lnTo>
                  <a:lnTo>
                    <a:pt x="23" y="555"/>
                  </a:lnTo>
                  <a:lnTo>
                    <a:pt x="19" y="549"/>
                  </a:lnTo>
                  <a:lnTo>
                    <a:pt x="17" y="543"/>
                  </a:lnTo>
                  <a:lnTo>
                    <a:pt x="13" y="538"/>
                  </a:lnTo>
                  <a:lnTo>
                    <a:pt x="11" y="532"/>
                  </a:lnTo>
                  <a:lnTo>
                    <a:pt x="9" y="528"/>
                  </a:lnTo>
                  <a:lnTo>
                    <a:pt x="7" y="522"/>
                  </a:lnTo>
                  <a:lnTo>
                    <a:pt x="5" y="519"/>
                  </a:lnTo>
                  <a:lnTo>
                    <a:pt x="3" y="513"/>
                  </a:lnTo>
                  <a:lnTo>
                    <a:pt x="2" y="509"/>
                  </a:lnTo>
                  <a:lnTo>
                    <a:pt x="0" y="503"/>
                  </a:lnTo>
                  <a:lnTo>
                    <a:pt x="0" y="496"/>
                  </a:lnTo>
                  <a:lnTo>
                    <a:pt x="0" y="496"/>
                  </a:lnTo>
                  <a:lnTo>
                    <a:pt x="5" y="492"/>
                  </a:lnTo>
                  <a:lnTo>
                    <a:pt x="9" y="486"/>
                  </a:lnTo>
                  <a:lnTo>
                    <a:pt x="13" y="479"/>
                  </a:lnTo>
                  <a:lnTo>
                    <a:pt x="15" y="471"/>
                  </a:lnTo>
                  <a:lnTo>
                    <a:pt x="17" y="463"/>
                  </a:lnTo>
                  <a:lnTo>
                    <a:pt x="21" y="458"/>
                  </a:lnTo>
                  <a:lnTo>
                    <a:pt x="26" y="454"/>
                  </a:lnTo>
                  <a:lnTo>
                    <a:pt x="34" y="452"/>
                  </a:lnTo>
                  <a:lnTo>
                    <a:pt x="34" y="452"/>
                  </a:lnTo>
                  <a:lnTo>
                    <a:pt x="44" y="454"/>
                  </a:lnTo>
                  <a:lnTo>
                    <a:pt x="51" y="459"/>
                  </a:lnTo>
                  <a:lnTo>
                    <a:pt x="57" y="465"/>
                  </a:lnTo>
                  <a:lnTo>
                    <a:pt x="61" y="473"/>
                  </a:lnTo>
                  <a:lnTo>
                    <a:pt x="64" y="480"/>
                  </a:lnTo>
                  <a:lnTo>
                    <a:pt x="68" y="490"/>
                  </a:lnTo>
                  <a:lnTo>
                    <a:pt x="72" y="498"/>
                  </a:lnTo>
                  <a:lnTo>
                    <a:pt x="76" y="503"/>
                  </a:lnTo>
                  <a:lnTo>
                    <a:pt x="76" y="503"/>
                  </a:lnTo>
                  <a:lnTo>
                    <a:pt x="80" y="505"/>
                  </a:lnTo>
                  <a:lnTo>
                    <a:pt x="84" y="509"/>
                  </a:lnTo>
                  <a:lnTo>
                    <a:pt x="89" y="511"/>
                  </a:lnTo>
                  <a:lnTo>
                    <a:pt x="95" y="513"/>
                  </a:lnTo>
                  <a:lnTo>
                    <a:pt x="103" y="515"/>
                  </a:lnTo>
                  <a:lnTo>
                    <a:pt x="108" y="515"/>
                  </a:lnTo>
                  <a:lnTo>
                    <a:pt x="116" y="517"/>
                  </a:lnTo>
                  <a:lnTo>
                    <a:pt x="124" y="517"/>
                  </a:lnTo>
                  <a:lnTo>
                    <a:pt x="131" y="519"/>
                  </a:lnTo>
                  <a:lnTo>
                    <a:pt x="139" y="519"/>
                  </a:lnTo>
                  <a:lnTo>
                    <a:pt x="147" y="519"/>
                  </a:lnTo>
                  <a:lnTo>
                    <a:pt x="154" y="521"/>
                  </a:lnTo>
                  <a:lnTo>
                    <a:pt x="162" y="521"/>
                  </a:lnTo>
                  <a:lnTo>
                    <a:pt x="167" y="521"/>
                  </a:lnTo>
                  <a:lnTo>
                    <a:pt x="173" y="521"/>
                  </a:lnTo>
                  <a:lnTo>
                    <a:pt x="179" y="521"/>
                  </a:lnTo>
                  <a:lnTo>
                    <a:pt x="179" y="521"/>
                  </a:lnTo>
                  <a:lnTo>
                    <a:pt x="185" y="521"/>
                  </a:lnTo>
                  <a:lnTo>
                    <a:pt x="188" y="519"/>
                  </a:lnTo>
                  <a:lnTo>
                    <a:pt x="194" y="517"/>
                  </a:lnTo>
                  <a:lnTo>
                    <a:pt x="198" y="515"/>
                  </a:lnTo>
                  <a:lnTo>
                    <a:pt x="202" y="511"/>
                  </a:lnTo>
                  <a:lnTo>
                    <a:pt x="208" y="509"/>
                  </a:lnTo>
                  <a:lnTo>
                    <a:pt x="211" y="505"/>
                  </a:lnTo>
                  <a:lnTo>
                    <a:pt x="215" y="501"/>
                  </a:lnTo>
                  <a:lnTo>
                    <a:pt x="219" y="500"/>
                  </a:lnTo>
                  <a:lnTo>
                    <a:pt x="225" y="496"/>
                  </a:lnTo>
                  <a:lnTo>
                    <a:pt x="229" y="492"/>
                  </a:lnTo>
                  <a:lnTo>
                    <a:pt x="232" y="490"/>
                  </a:lnTo>
                  <a:lnTo>
                    <a:pt x="238" y="488"/>
                  </a:lnTo>
                  <a:lnTo>
                    <a:pt x="244" y="486"/>
                  </a:lnTo>
                  <a:lnTo>
                    <a:pt x="250" y="484"/>
                  </a:lnTo>
                  <a:lnTo>
                    <a:pt x="255" y="484"/>
                  </a:lnTo>
                  <a:lnTo>
                    <a:pt x="255" y="482"/>
                  </a:lnTo>
                  <a:lnTo>
                    <a:pt x="253" y="213"/>
                  </a:lnTo>
                  <a:lnTo>
                    <a:pt x="265" y="217"/>
                  </a:lnTo>
                  <a:lnTo>
                    <a:pt x="265" y="217"/>
                  </a:lnTo>
                  <a:lnTo>
                    <a:pt x="269" y="219"/>
                  </a:lnTo>
                  <a:lnTo>
                    <a:pt x="274" y="223"/>
                  </a:lnTo>
                  <a:lnTo>
                    <a:pt x="278" y="227"/>
                  </a:lnTo>
                  <a:lnTo>
                    <a:pt x="282" y="231"/>
                  </a:lnTo>
                  <a:lnTo>
                    <a:pt x="286" y="234"/>
                  </a:lnTo>
                  <a:lnTo>
                    <a:pt x="290" y="238"/>
                  </a:lnTo>
                  <a:lnTo>
                    <a:pt x="295" y="242"/>
                  </a:lnTo>
                  <a:lnTo>
                    <a:pt x="299" y="248"/>
                  </a:lnTo>
                  <a:lnTo>
                    <a:pt x="301" y="252"/>
                  </a:lnTo>
                  <a:lnTo>
                    <a:pt x="305" y="257"/>
                  </a:lnTo>
                  <a:lnTo>
                    <a:pt x="307" y="263"/>
                  </a:lnTo>
                  <a:lnTo>
                    <a:pt x="311" y="269"/>
                  </a:lnTo>
                  <a:lnTo>
                    <a:pt x="312" y="276"/>
                  </a:lnTo>
                  <a:lnTo>
                    <a:pt x="312" y="284"/>
                  </a:lnTo>
                  <a:lnTo>
                    <a:pt x="314" y="292"/>
                  </a:lnTo>
                  <a:lnTo>
                    <a:pt x="314" y="299"/>
                  </a:lnTo>
                  <a:lnTo>
                    <a:pt x="314" y="299"/>
                  </a:lnTo>
                  <a:lnTo>
                    <a:pt x="314" y="307"/>
                  </a:lnTo>
                  <a:lnTo>
                    <a:pt x="312" y="314"/>
                  </a:lnTo>
                  <a:lnTo>
                    <a:pt x="311" y="320"/>
                  </a:lnTo>
                  <a:lnTo>
                    <a:pt x="307" y="324"/>
                  </a:lnTo>
                  <a:lnTo>
                    <a:pt x="305" y="328"/>
                  </a:lnTo>
                  <a:lnTo>
                    <a:pt x="303" y="334"/>
                  </a:lnTo>
                  <a:lnTo>
                    <a:pt x="301" y="339"/>
                  </a:lnTo>
                  <a:lnTo>
                    <a:pt x="301" y="347"/>
                  </a:lnTo>
                  <a:lnTo>
                    <a:pt x="301" y="347"/>
                  </a:lnTo>
                  <a:lnTo>
                    <a:pt x="301" y="351"/>
                  </a:lnTo>
                  <a:lnTo>
                    <a:pt x="303" y="355"/>
                  </a:lnTo>
                  <a:lnTo>
                    <a:pt x="307" y="356"/>
                  </a:lnTo>
                  <a:lnTo>
                    <a:pt x="312" y="358"/>
                  </a:lnTo>
                  <a:lnTo>
                    <a:pt x="316" y="358"/>
                  </a:lnTo>
                  <a:lnTo>
                    <a:pt x="322" y="358"/>
                  </a:lnTo>
                  <a:lnTo>
                    <a:pt x="328" y="358"/>
                  </a:lnTo>
                  <a:lnTo>
                    <a:pt x="332" y="360"/>
                  </a:lnTo>
                  <a:lnTo>
                    <a:pt x="332" y="360"/>
                  </a:lnTo>
                  <a:lnTo>
                    <a:pt x="341" y="362"/>
                  </a:lnTo>
                  <a:lnTo>
                    <a:pt x="351" y="364"/>
                  </a:lnTo>
                  <a:lnTo>
                    <a:pt x="360" y="364"/>
                  </a:lnTo>
                  <a:lnTo>
                    <a:pt x="370" y="362"/>
                  </a:lnTo>
                  <a:lnTo>
                    <a:pt x="377" y="360"/>
                  </a:lnTo>
                  <a:lnTo>
                    <a:pt x="387" y="356"/>
                  </a:lnTo>
                  <a:lnTo>
                    <a:pt x="394" y="353"/>
                  </a:lnTo>
                  <a:lnTo>
                    <a:pt x="404" y="349"/>
                  </a:lnTo>
                  <a:lnTo>
                    <a:pt x="412" y="343"/>
                  </a:lnTo>
                  <a:lnTo>
                    <a:pt x="419" y="337"/>
                  </a:lnTo>
                  <a:lnTo>
                    <a:pt x="425" y="332"/>
                  </a:lnTo>
                  <a:lnTo>
                    <a:pt x="433" y="326"/>
                  </a:lnTo>
                  <a:lnTo>
                    <a:pt x="438" y="320"/>
                  </a:lnTo>
                  <a:lnTo>
                    <a:pt x="444" y="314"/>
                  </a:lnTo>
                  <a:lnTo>
                    <a:pt x="450" y="309"/>
                  </a:lnTo>
                  <a:lnTo>
                    <a:pt x="454" y="305"/>
                  </a:lnTo>
                  <a:lnTo>
                    <a:pt x="454" y="305"/>
                  </a:lnTo>
                  <a:lnTo>
                    <a:pt x="459" y="297"/>
                  </a:lnTo>
                  <a:lnTo>
                    <a:pt x="463" y="288"/>
                  </a:lnTo>
                  <a:lnTo>
                    <a:pt x="465" y="280"/>
                  </a:lnTo>
                  <a:lnTo>
                    <a:pt x="469" y="271"/>
                  </a:lnTo>
                  <a:lnTo>
                    <a:pt x="473" y="261"/>
                  </a:lnTo>
                  <a:lnTo>
                    <a:pt x="477" y="255"/>
                  </a:lnTo>
                  <a:lnTo>
                    <a:pt x="486" y="250"/>
                  </a:lnTo>
                  <a:lnTo>
                    <a:pt x="497" y="248"/>
                  </a:lnTo>
                  <a:lnTo>
                    <a:pt x="497" y="248"/>
                  </a:lnTo>
                  <a:lnTo>
                    <a:pt x="507" y="250"/>
                  </a:lnTo>
                  <a:lnTo>
                    <a:pt x="515" y="252"/>
                  </a:lnTo>
                  <a:lnTo>
                    <a:pt x="520" y="255"/>
                  </a:lnTo>
                  <a:lnTo>
                    <a:pt x="528" y="261"/>
                  </a:lnTo>
                  <a:lnTo>
                    <a:pt x="534" y="265"/>
                  </a:lnTo>
                  <a:lnTo>
                    <a:pt x="539" y="271"/>
                  </a:lnTo>
                  <a:lnTo>
                    <a:pt x="545" y="274"/>
                  </a:lnTo>
                  <a:lnTo>
                    <a:pt x="551" y="278"/>
                  </a:lnTo>
                  <a:lnTo>
                    <a:pt x="551" y="278"/>
                  </a:lnTo>
                  <a:lnTo>
                    <a:pt x="560" y="278"/>
                  </a:lnTo>
                  <a:lnTo>
                    <a:pt x="570" y="278"/>
                  </a:lnTo>
                  <a:lnTo>
                    <a:pt x="578" y="278"/>
                  </a:lnTo>
                  <a:lnTo>
                    <a:pt x="585" y="278"/>
                  </a:lnTo>
                  <a:lnTo>
                    <a:pt x="593" y="278"/>
                  </a:lnTo>
                  <a:lnTo>
                    <a:pt x="599" y="278"/>
                  </a:lnTo>
                  <a:lnTo>
                    <a:pt x="604" y="278"/>
                  </a:lnTo>
                  <a:lnTo>
                    <a:pt x="608" y="278"/>
                  </a:lnTo>
                  <a:lnTo>
                    <a:pt x="614" y="278"/>
                  </a:lnTo>
                  <a:lnTo>
                    <a:pt x="618" y="278"/>
                  </a:lnTo>
                  <a:lnTo>
                    <a:pt x="621" y="278"/>
                  </a:lnTo>
                  <a:lnTo>
                    <a:pt x="627" y="278"/>
                  </a:lnTo>
                  <a:lnTo>
                    <a:pt x="631" y="278"/>
                  </a:lnTo>
                  <a:lnTo>
                    <a:pt x="635" y="278"/>
                  </a:lnTo>
                  <a:lnTo>
                    <a:pt x="641" y="278"/>
                  </a:lnTo>
                  <a:lnTo>
                    <a:pt x="644" y="278"/>
                  </a:lnTo>
                  <a:lnTo>
                    <a:pt x="644" y="278"/>
                  </a:lnTo>
                  <a:lnTo>
                    <a:pt x="652" y="278"/>
                  </a:lnTo>
                  <a:lnTo>
                    <a:pt x="660" y="276"/>
                  </a:lnTo>
                  <a:lnTo>
                    <a:pt x="665" y="274"/>
                  </a:lnTo>
                  <a:lnTo>
                    <a:pt x="671" y="272"/>
                  </a:lnTo>
                  <a:lnTo>
                    <a:pt x="675" y="271"/>
                  </a:lnTo>
                  <a:lnTo>
                    <a:pt x="679" y="267"/>
                  </a:lnTo>
                  <a:lnTo>
                    <a:pt x="683" y="263"/>
                  </a:lnTo>
                  <a:lnTo>
                    <a:pt x="684" y="259"/>
                  </a:lnTo>
                  <a:lnTo>
                    <a:pt x="688" y="253"/>
                  </a:lnTo>
                  <a:lnTo>
                    <a:pt x="690" y="248"/>
                  </a:lnTo>
                  <a:lnTo>
                    <a:pt x="694" y="244"/>
                  </a:lnTo>
                  <a:lnTo>
                    <a:pt x="696" y="236"/>
                  </a:lnTo>
                  <a:lnTo>
                    <a:pt x="698" y="231"/>
                  </a:lnTo>
                  <a:lnTo>
                    <a:pt x="700" y="225"/>
                  </a:lnTo>
                  <a:lnTo>
                    <a:pt x="702" y="217"/>
                  </a:lnTo>
                  <a:lnTo>
                    <a:pt x="704" y="210"/>
                  </a:lnTo>
                  <a:lnTo>
                    <a:pt x="704" y="210"/>
                  </a:lnTo>
                  <a:lnTo>
                    <a:pt x="707" y="206"/>
                  </a:lnTo>
                  <a:lnTo>
                    <a:pt x="709" y="204"/>
                  </a:lnTo>
                  <a:lnTo>
                    <a:pt x="715" y="202"/>
                  </a:lnTo>
                  <a:lnTo>
                    <a:pt x="719" y="202"/>
                  </a:lnTo>
                  <a:lnTo>
                    <a:pt x="724" y="202"/>
                  </a:lnTo>
                  <a:lnTo>
                    <a:pt x="730" y="200"/>
                  </a:lnTo>
                  <a:lnTo>
                    <a:pt x="734" y="200"/>
                  </a:lnTo>
                  <a:lnTo>
                    <a:pt x="738" y="198"/>
                  </a:lnTo>
                  <a:lnTo>
                    <a:pt x="738" y="198"/>
                  </a:lnTo>
                  <a:lnTo>
                    <a:pt x="744" y="194"/>
                  </a:lnTo>
                  <a:lnTo>
                    <a:pt x="749" y="190"/>
                  </a:lnTo>
                  <a:lnTo>
                    <a:pt x="753" y="187"/>
                  </a:lnTo>
                  <a:lnTo>
                    <a:pt x="757" y="183"/>
                  </a:lnTo>
                  <a:lnTo>
                    <a:pt x="761" y="179"/>
                  </a:lnTo>
                  <a:lnTo>
                    <a:pt x="765" y="175"/>
                  </a:lnTo>
                  <a:lnTo>
                    <a:pt x="768" y="169"/>
                  </a:lnTo>
                  <a:lnTo>
                    <a:pt x="770" y="166"/>
                  </a:lnTo>
                  <a:lnTo>
                    <a:pt x="774" y="160"/>
                  </a:lnTo>
                  <a:lnTo>
                    <a:pt x="776" y="156"/>
                  </a:lnTo>
                  <a:lnTo>
                    <a:pt x="778" y="150"/>
                  </a:lnTo>
                  <a:lnTo>
                    <a:pt x="782" y="147"/>
                  </a:lnTo>
                  <a:lnTo>
                    <a:pt x="784" y="141"/>
                  </a:lnTo>
                  <a:lnTo>
                    <a:pt x="786" y="137"/>
                  </a:lnTo>
                  <a:lnTo>
                    <a:pt x="789" y="131"/>
                  </a:lnTo>
                  <a:lnTo>
                    <a:pt x="793" y="128"/>
                  </a:lnTo>
                  <a:lnTo>
                    <a:pt x="793" y="128"/>
                  </a:lnTo>
                  <a:lnTo>
                    <a:pt x="797" y="122"/>
                  </a:lnTo>
                  <a:lnTo>
                    <a:pt x="803" y="118"/>
                  </a:lnTo>
                  <a:lnTo>
                    <a:pt x="808" y="116"/>
                  </a:lnTo>
                  <a:lnTo>
                    <a:pt x="814" y="112"/>
                  </a:lnTo>
                  <a:lnTo>
                    <a:pt x="818" y="108"/>
                  </a:lnTo>
                  <a:lnTo>
                    <a:pt x="824" y="107"/>
                  </a:lnTo>
                  <a:lnTo>
                    <a:pt x="827" y="103"/>
                  </a:lnTo>
                  <a:lnTo>
                    <a:pt x="831" y="101"/>
                  </a:lnTo>
                  <a:lnTo>
                    <a:pt x="831" y="101"/>
                  </a:lnTo>
                  <a:lnTo>
                    <a:pt x="839" y="93"/>
                  </a:lnTo>
                  <a:lnTo>
                    <a:pt x="845" y="86"/>
                  </a:lnTo>
                  <a:lnTo>
                    <a:pt x="850" y="78"/>
                  </a:lnTo>
                  <a:lnTo>
                    <a:pt x="856" y="68"/>
                  </a:lnTo>
                  <a:lnTo>
                    <a:pt x="862" y="63"/>
                  </a:lnTo>
                  <a:lnTo>
                    <a:pt x="868" y="55"/>
                  </a:lnTo>
                  <a:lnTo>
                    <a:pt x="875" y="47"/>
                  </a:lnTo>
                  <a:lnTo>
                    <a:pt x="885" y="42"/>
                  </a:lnTo>
                  <a:lnTo>
                    <a:pt x="885" y="42"/>
                  </a:lnTo>
                  <a:lnTo>
                    <a:pt x="889" y="40"/>
                  </a:lnTo>
                  <a:lnTo>
                    <a:pt x="892" y="40"/>
                  </a:lnTo>
                  <a:lnTo>
                    <a:pt x="896" y="40"/>
                  </a:lnTo>
                  <a:lnTo>
                    <a:pt x="902" y="40"/>
                  </a:lnTo>
                  <a:lnTo>
                    <a:pt x="908" y="40"/>
                  </a:lnTo>
                  <a:lnTo>
                    <a:pt x="911" y="40"/>
                  </a:lnTo>
                  <a:lnTo>
                    <a:pt x="917" y="40"/>
                  </a:lnTo>
                  <a:lnTo>
                    <a:pt x="921" y="40"/>
                  </a:lnTo>
                  <a:lnTo>
                    <a:pt x="921" y="40"/>
                  </a:lnTo>
                  <a:lnTo>
                    <a:pt x="927" y="38"/>
                  </a:lnTo>
                  <a:lnTo>
                    <a:pt x="932" y="34"/>
                  </a:lnTo>
                  <a:lnTo>
                    <a:pt x="942" y="28"/>
                  </a:lnTo>
                  <a:lnTo>
                    <a:pt x="951" y="23"/>
                  </a:lnTo>
                  <a:lnTo>
                    <a:pt x="959" y="17"/>
                  </a:lnTo>
                  <a:lnTo>
                    <a:pt x="969" y="11"/>
                  </a:lnTo>
                  <a:lnTo>
                    <a:pt x="976" y="5"/>
                  </a:lnTo>
                  <a:lnTo>
                    <a:pt x="982" y="0"/>
                  </a:lnTo>
                  <a:lnTo>
                    <a:pt x="982" y="0"/>
                  </a:lnTo>
                  <a:lnTo>
                    <a:pt x="988" y="2"/>
                  </a:lnTo>
                  <a:lnTo>
                    <a:pt x="995" y="4"/>
                  </a:lnTo>
                  <a:lnTo>
                    <a:pt x="1003" y="4"/>
                  </a:lnTo>
                  <a:lnTo>
                    <a:pt x="1011" y="5"/>
                  </a:lnTo>
                  <a:lnTo>
                    <a:pt x="1018" y="7"/>
                  </a:lnTo>
                  <a:lnTo>
                    <a:pt x="1026" y="11"/>
                  </a:lnTo>
                  <a:lnTo>
                    <a:pt x="1030" y="15"/>
                  </a:lnTo>
                  <a:lnTo>
                    <a:pt x="1035" y="21"/>
                  </a:lnTo>
                  <a:lnTo>
                    <a:pt x="1035" y="21"/>
                  </a:lnTo>
                  <a:lnTo>
                    <a:pt x="1045" y="21"/>
                  </a:lnTo>
                  <a:lnTo>
                    <a:pt x="1053" y="21"/>
                  </a:lnTo>
                  <a:lnTo>
                    <a:pt x="1060" y="21"/>
                  </a:lnTo>
                  <a:lnTo>
                    <a:pt x="1066" y="21"/>
                  </a:lnTo>
                  <a:lnTo>
                    <a:pt x="1072" y="21"/>
                  </a:lnTo>
                  <a:lnTo>
                    <a:pt x="1075" y="21"/>
                  </a:lnTo>
                  <a:lnTo>
                    <a:pt x="1081" y="21"/>
                  </a:lnTo>
                  <a:lnTo>
                    <a:pt x="1085" y="21"/>
                  </a:lnTo>
                  <a:lnTo>
                    <a:pt x="1087" y="21"/>
                  </a:lnTo>
                  <a:lnTo>
                    <a:pt x="1091" y="21"/>
                  </a:lnTo>
                  <a:lnTo>
                    <a:pt x="1095" y="21"/>
                  </a:lnTo>
                  <a:lnTo>
                    <a:pt x="1096" y="21"/>
                  </a:lnTo>
                  <a:lnTo>
                    <a:pt x="1100" y="21"/>
                  </a:lnTo>
                  <a:lnTo>
                    <a:pt x="1104" y="21"/>
                  </a:lnTo>
                  <a:lnTo>
                    <a:pt x="1108" y="21"/>
                  </a:lnTo>
                  <a:lnTo>
                    <a:pt x="1112" y="21"/>
                  </a:lnTo>
                  <a:lnTo>
                    <a:pt x="1114" y="21"/>
                  </a:lnTo>
                  <a:lnTo>
                    <a:pt x="1114" y="21"/>
                  </a:lnTo>
                  <a:lnTo>
                    <a:pt x="1114" y="28"/>
                  </a:lnTo>
                  <a:lnTo>
                    <a:pt x="1114" y="38"/>
                  </a:lnTo>
                  <a:lnTo>
                    <a:pt x="1116" y="45"/>
                  </a:lnTo>
                  <a:lnTo>
                    <a:pt x="1117" y="53"/>
                  </a:lnTo>
                  <a:lnTo>
                    <a:pt x="1119" y="63"/>
                  </a:lnTo>
                  <a:lnTo>
                    <a:pt x="1121" y="70"/>
                  </a:lnTo>
                  <a:lnTo>
                    <a:pt x="1123" y="78"/>
                  </a:lnTo>
                  <a:lnTo>
                    <a:pt x="1125" y="87"/>
                  </a:lnTo>
                  <a:lnTo>
                    <a:pt x="1125" y="99"/>
                  </a:lnTo>
                  <a:lnTo>
                    <a:pt x="1125" y="99"/>
                  </a:lnTo>
                  <a:lnTo>
                    <a:pt x="1127" y="103"/>
                  </a:lnTo>
                  <a:lnTo>
                    <a:pt x="1129" y="107"/>
                  </a:lnTo>
                  <a:lnTo>
                    <a:pt x="1131" y="112"/>
                  </a:lnTo>
                  <a:lnTo>
                    <a:pt x="1135" y="116"/>
                  </a:lnTo>
                  <a:lnTo>
                    <a:pt x="1137" y="120"/>
                  </a:lnTo>
                  <a:lnTo>
                    <a:pt x="1138" y="126"/>
                  </a:lnTo>
                  <a:lnTo>
                    <a:pt x="1140" y="129"/>
                  </a:lnTo>
                  <a:lnTo>
                    <a:pt x="1142" y="135"/>
                  </a:lnTo>
                  <a:lnTo>
                    <a:pt x="1144" y="141"/>
                  </a:lnTo>
                  <a:lnTo>
                    <a:pt x="1146" y="147"/>
                  </a:lnTo>
                  <a:lnTo>
                    <a:pt x="1148" y="152"/>
                  </a:lnTo>
                  <a:lnTo>
                    <a:pt x="1150" y="158"/>
                  </a:lnTo>
                  <a:lnTo>
                    <a:pt x="1150" y="164"/>
                  </a:lnTo>
                  <a:lnTo>
                    <a:pt x="1152" y="169"/>
                  </a:lnTo>
                  <a:lnTo>
                    <a:pt x="1152" y="175"/>
                  </a:lnTo>
                  <a:lnTo>
                    <a:pt x="1152" y="181"/>
                  </a:lnTo>
                  <a:lnTo>
                    <a:pt x="1152" y="181"/>
                  </a:lnTo>
                  <a:lnTo>
                    <a:pt x="1152" y="185"/>
                  </a:lnTo>
                  <a:lnTo>
                    <a:pt x="1152" y="189"/>
                  </a:lnTo>
                  <a:lnTo>
                    <a:pt x="1152" y="192"/>
                  </a:lnTo>
                  <a:lnTo>
                    <a:pt x="1152" y="196"/>
                  </a:lnTo>
                  <a:lnTo>
                    <a:pt x="1152" y="200"/>
                  </a:lnTo>
                  <a:lnTo>
                    <a:pt x="1152" y="206"/>
                  </a:lnTo>
                  <a:lnTo>
                    <a:pt x="1152" y="210"/>
                  </a:lnTo>
                  <a:lnTo>
                    <a:pt x="1152" y="213"/>
                  </a:lnTo>
                  <a:lnTo>
                    <a:pt x="1152" y="219"/>
                  </a:lnTo>
                  <a:lnTo>
                    <a:pt x="1150" y="223"/>
                  </a:lnTo>
                  <a:lnTo>
                    <a:pt x="1150" y="227"/>
                  </a:lnTo>
                  <a:lnTo>
                    <a:pt x="1150" y="232"/>
                  </a:lnTo>
                  <a:lnTo>
                    <a:pt x="1148" y="236"/>
                  </a:lnTo>
                  <a:lnTo>
                    <a:pt x="1148" y="240"/>
                  </a:lnTo>
                  <a:lnTo>
                    <a:pt x="1146" y="244"/>
                  </a:lnTo>
                  <a:lnTo>
                    <a:pt x="1144" y="248"/>
                  </a:lnTo>
                  <a:lnTo>
                    <a:pt x="1144" y="288"/>
                  </a:lnTo>
                  <a:lnTo>
                    <a:pt x="1138" y="299"/>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88" name="Freeform 16">
              <a:extLst>
                <a:ext uri="{FF2B5EF4-FFF2-40B4-BE49-F238E27FC236}">
                  <a16:creationId xmlns:a16="http://schemas.microsoft.com/office/drawing/2014/main" id="{F02C5157-04D8-4DEB-83F9-FB1D78641898}"/>
                </a:ext>
              </a:extLst>
            </p:cNvPr>
            <p:cNvSpPr>
              <a:spLocks/>
            </p:cNvSpPr>
            <p:nvPr/>
          </p:nvSpPr>
          <p:spPr bwMode="auto">
            <a:xfrm>
              <a:off x="3123135" y="6391442"/>
              <a:ext cx="65480" cy="55136"/>
            </a:xfrm>
            <a:custGeom>
              <a:avLst/>
              <a:gdLst>
                <a:gd name="T0" fmla="*/ 66 w 190"/>
                <a:gd name="T1" fmla="*/ 20 h 161"/>
                <a:gd name="T2" fmla="*/ 74 w 190"/>
                <a:gd name="T3" fmla="*/ 14 h 161"/>
                <a:gd name="T4" fmla="*/ 87 w 190"/>
                <a:gd name="T5" fmla="*/ 8 h 161"/>
                <a:gd name="T6" fmla="*/ 103 w 190"/>
                <a:gd name="T7" fmla="*/ 4 h 161"/>
                <a:gd name="T8" fmla="*/ 112 w 190"/>
                <a:gd name="T9" fmla="*/ 0 h 161"/>
                <a:gd name="T10" fmla="*/ 114 w 190"/>
                <a:gd name="T11" fmla="*/ 2 h 161"/>
                <a:gd name="T12" fmla="*/ 124 w 190"/>
                <a:gd name="T13" fmla="*/ 4 h 161"/>
                <a:gd name="T14" fmla="*/ 135 w 190"/>
                <a:gd name="T15" fmla="*/ 6 h 161"/>
                <a:gd name="T16" fmla="*/ 149 w 190"/>
                <a:gd name="T17" fmla="*/ 12 h 161"/>
                <a:gd name="T18" fmla="*/ 162 w 190"/>
                <a:gd name="T19" fmla="*/ 18 h 161"/>
                <a:gd name="T20" fmla="*/ 175 w 190"/>
                <a:gd name="T21" fmla="*/ 23 h 161"/>
                <a:gd name="T22" fmla="*/ 185 w 190"/>
                <a:gd name="T23" fmla="*/ 31 h 161"/>
                <a:gd name="T24" fmla="*/ 190 w 190"/>
                <a:gd name="T25" fmla="*/ 37 h 161"/>
                <a:gd name="T26" fmla="*/ 190 w 190"/>
                <a:gd name="T27" fmla="*/ 40 h 161"/>
                <a:gd name="T28" fmla="*/ 189 w 190"/>
                <a:gd name="T29" fmla="*/ 46 h 161"/>
                <a:gd name="T30" fmla="*/ 185 w 190"/>
                <a:gd name="T31" fmla="*/ 56 h 161"/>
                <a:gd name="T32" fmla="*/ 175 w 190"/>
                <a:gd name="T33" fmla="*/ 69 h 161"/>
                <a:gd name="T34" fmla="*/ 166 w 190"/>
                <a:gd name="T35" fmla="*/ 82 h 161"/>
                <a:gd name="T36" fmla="*/ 156 w 190"/>
                <a:gd name="T37" fmla="*/ 94 h 161"/>
                <a:gd name="T38" fmla="*/ 149 w 190"/>
                <a:gd name="T39" fmla="*/ 105 h 161"/>
                <a:gd name="T40" fmla="*/ 141 w 190"/>
                <a:gd name="T41" fmla="*/ 113 h 161"/>
                <a:gd name="T42" fmla="*/ 137 w 190"/>
                <a:gd name="T43" fmla="*/ 117 h 161"/>
                <a:gd name="T44" fmla="*/ 135 w 190"/>
                <a:gd name="T45" fmla="*/ 119 h 161"/>
                <a:gd name="T46" fmla="*/ 126 w 190"/>
                <a:gd name="T47" fmla="*/ 121 h 161"/>
                <a:gd name="T48" fmla="*/ 116 w 190"/>
                <a:gd name="T49" fmla="*/ 119 h 161"/>
                <a:gd name="T50" fmla="*/ 107 w 190"/>
                <a:gd name="T51" fmla="*/ 119 h 161"/>
                <a:gd name="T52" fmla="*/ 103 w 190"/>
                <a:gd name="T53" fmla="*/ 119 h 161"/>
                <a:gd name="T54" fmla="*/ 91 w 190"/>
                <a:gd name="T55" fmla="*/ 128 h 161"/>
                <a:gd name="T56" fmla="*/ 84 w 190"/>
                <a:gd name="T57" fmla="*/ 144 h 161"/>
                <a:gd name="T58" fmla="*/ 76 w 190"/>
                <a:gd name="T59" fmla="*/ 155 h 161"/>
                <a:gd name="T60" fmla="*/ 61 w 190"/>
                <a:gd name="T61" fmla="*/ 161 h 161"/>
                <a:gd name="T62" fmla="*/ 55 w 190"/>
                <a:gd name="T63" fmla="*/ 161 h 161"/>
                <a:gd name="T64" fmla="*/ 46 w 190"/>
                <a:gd name="T65" fmla="*/ 155 h 161"/>
                <a:gd name="T66" fmla="*/ 36 w 190"/>
                <a:gd name="T67" fmla="*/ 147 h 161"/>
                <a:gd name="T68" fmla="*/ 26 w 190"/>
                <a:gd name="T69" fmla="*/ 136 h 161"/>
                <a:gd name="T70" fmla="*/ 19 w 190"/>
                <a:gd name="T71" fmla="*/ 123 h 161"/>
                <a:gd name="T72" fmla="*/ 13 w 190"/>
                <a:gd name="T73" fmla="*/ 107 h 161"/>
                <a:gd name="T74" fmla="*/ 7 w 190"/>
                <a:gd name="T75" fmla="*/ 96 h 161"/>
                <a:gd name="T76" fmla="*/ 2 w 190"/>
                <a:gd name="T77" fmla="*/ 84 h 161"/>
                <a:gd name="T78" fmla="*/ 17 w 190"/>
                <a:gd name="T79" fmla="*/ 7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0" h="161">
                  <a:moveTo>
                    <a:pt x="66" y="20"/>
                  </a:moveTo>
                  <a:lnTo>
                    <a:pt x="66" y="20"/>
                  </a:lnTo>
                  <a:lnTo>
                    <a:pt x="68" y="18"/>
                  </a:lnTo>
                  <a:lnTo>
                    <a:pt x="74" y="14"/>
                  </a:lnTo>
                  <a:lnTo>
                    <a:pt x="80" y="12"/>
                  </a:lnTo>
                  <a:lnTo>
                    <a:pt x="87" y="8"/>
                  </a:lnTo>
                  <a:lnTo>
                    <a:pt x="95" y="6"/>
                  </a:lnTo>
                  <a:lnTo>
                    <a:pt x="103" y="4"/>
                  </a:lnTo>
                  <a:lnTo>
                    <a:pt x="108" y="2"/>
                  </a:lnTo>
                  <a:lnTo>
                    <a:pt x="112" y="0"/>
                  </a:lnTo>
                  <a:lnTo>
                    <a:pt x="112" y="0"/>
                  </a:lnTo>
                  <a:lnTo>
                    <a:pt x="114" y="2"/>
                  </a:lnTo>
                  <a:lnTo>
                    <a:pt x="118" y="2"/>
                  </a:lnTo>
                  <a:lnTo>
                    <a:pt x="124" y="4"/>
                  </a:lnTo>
                  <a:lnTo>
                    <a:pt x="129" y="4"/>
                  </a:lnTo>
                  <a:lnTo>
                    <a:pt x="135" y="6"/>
                  </a:lnTo>
                  <a:lnTo>
                    <a:pt x="141" y="10"/>
                  </a:lnTo>
                  <a:lnTo>
                    <a:pt x="149" y="12"/>
                  </a:lnTo>
                  <a:lnTo>
                    <a:pt x="156" y="14"/>
                  </a:lnTo>
                  <a:lnTo>
                    <a:pt x="162" y="18"/>
                  </a:lnTo>
                  <a:lnTo>
                    <a:pt x="170" y="20"/>
                  </a:lnTo>
                  <a:lnTo>
                    <a:pt x="175" y="23"/>
                  </a:lnTo>
                  <a:lnTo>
                    <a:pt x="181" y="27"/>
                  </a:lnTo>
                  <a:lnTo>
                    <a:pt x="185" y="31"/>
                  </a:lnTo>
                  <a:lnTo>
                    <a:pt x="189" y="33"/>
                  </a:lnTo>
                  <a:lnTo>
                    <a:pt x="190" y="37"/>
                  </a:lnTo>
                  <a:lnTo>
                    <a:pt x="190" y="40"/>
                  </a:lnTo>
                  <a:lnTo>
                    <a:pt x="190" y="40"/>
                  </a:lnTo>
                  <a:lnTo>
                    <a:pt x="190" y="42"/>
                  </a:lnTo>
                  <a:lnTo>
                    <a:pt x="189" y="46"/>
                  </a:lnTo>
                  <a:lnTo>
                    <a:pt x="187" y="50"/>
                  </a:lnTo>
                  <a:lnTo>
                    <a:pt x="185" y="56"/>
                  </a:lnTo>
                  <a:lnTo>
                    <a:pt x="179" y="61"/>
                  </a:lnTo>
                  <a:lnTo>
                    <a:pt x="175" y="69"/>
                  </a:lnTo>
                  <a:lnTo>
                    <a:pt x="171" y="75"/>
                  </a:lnTo>
                  <a:lnTo>
                    <a:pt x="166" y="82"/>
                  </a:lnTo>
                  <a:lnTo>
                    <a:pt x="162" y="88"/>
                  </a:lnTo>
                  <a:lnTo>
                    <a:pt x="156" y="94"/>
                  </a:lnTo>
                  <a:lnTo>
                    <a:pt x="152" y="100"/>
                  </a:lnTo>
                  <a:lnTo>
                    <a:pt x="149" y="105"/>
                  </a:lnTo>
                  <a:lnTo>
                    <a:pt x="145" y="109"/>
                  </a:lnTo>
                  <a:lnTo>
                    <a:pt x="141" y="113"/>
                  </a:lnTo>
                  <a:lnTo>
                    <a:pt x="139" y="117"/>
                  </a:lnTo>
                  <a:lnTo>
                    <a:pt x="137" y="117"/>
                  </a:lnTo>
                  <a:lnTo>
                    <a:pt x="137" y="117"/>
                  </a:lnTo>
                  <a:lnTo>
                    <a:pt x="135" y="119"/>
                  </a:lnTo>
                  <a:lnTo>
                    <a:pt x="129" y="121"/>
                  </a:lnTo>
                  <a:lnTo>
                    <a:pt x="126" y="121"/>
                  </a:lnTo>
                  <a:lnTo>
                    <a:pt x="120" y="121"/>
                  </a:lnTo>
                  <a:lnTo>
                    <a:pt x="116" y="119"/>
                  </a:lnTo>
                  <a:lnTo>
                    <a:pt x="110" y="119"/>
                  </a:lnTo>
                  <a:lnTo>
                    <a:pt x="107" y="119"/>
                  </a:lnTo>
                  <a:lnTo>
                    <a:pt x="103" y="119"/>
                  </a:lnTo>
                  <a:lnTo>
                    <a:pt x="103" y="119"/>
                  </a:lnTo>
                  <a:lnTo>
                    <a:pt x="97" y="123"/>
                  </a:lnTo>
                  <a:lnTo>
                    <a:pt x="91" y="128"/>
                  </a:lnTo>
                  <a:lnTo>
                    <a:pt x="87" y="136"/>
                  </a:lnTo>
                  <a:lnTo>
                    <a:pt x="84" y="144"/>
                  </a:lnTo>
                  <a:lnTo>
                    <a:pt x="80" y="149"/>
                  </a:lnTo>
                  <a:lnTo>
                    <a:pt x="76" y="155"/>
                  </a:lnTo>
                  <a:lnTo>
                    <a:pt x="70" y="159"/>
                  </a:lnTo>
                  <a:lnTo>
                    <a:pt x="61" y="161"/>
                  </a:lnTo>
                  <a:lnTo>
                    <a:pt x="61" y="161"/>
                  </a:lnTo>
                  <a:lnTo>
                    <a:pt x="55" y="161"/>
                  </a:lnTo>
                  <a:lnTo>
                    <a:pt x="51" y="159"/>
                  </a:lnTo>
                  <a:lnTo>
                    <a:pt x="46" y="155"/>
                  </a:lnTo>
                  <a:lnTo>
                    <a:pt x="40" y="151"/>
                  </a:lnTo>
                  <a:lnTo>
                    <a:pt x="36" y="147"/>
                  </a:lnTo>
                  <a:lnTo>
                    <a:pt x="32" y="142"/>
                  </a:lnTo>
                  <a:lnTo>
                    <a:pt x="26" y="136"/>
                  </a:lnTo>
                  <a:lnTo>
                    <a:pt x="23" y="128"/>
                  </a:lnTo>
                  <a:lnTo>
                    <a:pt x="19" y="123"/>
                  </a:lnTo>
                  <a:lnTo>
                    <a:pt x="17" y="115"/>
                  </a:lnTo>
                  <a:lnTo>
                    <a:pt x="13" y="107"/>
                  </a:lnTo>
                  <a:lnTo>
                    <a:pt x="9" y="102"/>
                  </a:lnTo>
                  <a:lnTo>
                    <a:pt x="7" y="96"/>
                  </a:lnTo>
                  <a:lnTo>
                    <a:pt x="5" y="90"/>
                  </a:lnTo>
                  <a:lnTo>
                    <a:pt x="2" y="84"/>
                  </a:lnTo>
                  <a:lnTo>
                    <a:pt x="0" y="81"/>
                  </a:lnTo>
                  <a:lnTo>
                    <a:pt x="17" y="75"/>
                  </a:lnTo>
                  <a:lnTo>
                    <a:pt x="66" y="20"/>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89" name="Freeform 17">
              <a:extLst>
                <a:ext uri="{FF2B5EF4-FFF2-40B4-BE49-F238E27FC236}">
                  <a16:creationId xmlns:a16="http://schemas.microsoft.com/office/drawing/2014/main" id="{D00D2226-F01C-4B74-9787-36662CD382A6}"/>
                </a:ext>
              </a:extLst>
            </p:cNvPr>
            <p:cNvSpPr>
              <a:spLocks/>
            </p:cNvSpPr>
            <p:nvPr/>
          </p:nvSpPr>
          <p:spPr bwMode="auto">
            <a:xfrm>
              <a:off x="2736267" y="6081301"/>
              <a:ext cx="359236" cy="316407"/>
            </a:xfrm>
            <a:custGeom>
              <a:avLst/>
              <a:gdLst>
                <a:gd name="T0" fmla="*/ 80 w 1057"/>
                <a:gd name="T1" fmla="*/ 189 h 918"/>
                <a:gd name="T2" fmla="*/ 132 w 1057"/>
                <a:gd name="T3" fmla="*/ 276 h 918"/>
                <a:gd name="T4" fmla="*/ 187 w 1057"/>
                <a:gd name="T5" fmla="*/ 362 h 918"/>
                <a:gd name="T6" fmla="*/ 215 w 1057"/>
                <a:gd name="T7" fmla="*/ 410 h 918"/>
                <a:gd name="T8" fmla="*/ 235 w 1057"/>
                <a:gd name="T9" fmla="*/ 427 h 918"/>
                <a:gd name="T10" fmla="*/ 248 w 1057"/>
                <a:gd name="T11" fmla="*/ 456 h 918"/>
                <a:gd name="T12" fmla="*/ 214 w 1057"/>
                <a:gd name="T13" fmla="*/ 486 h 918"/>
                <a:gd name="T14" fmla="*/ 214 w 1057"/>
                <a:gd name="T15" fmla="*/ 486 h 918"/>
                <a:gd name="T16" fmla="*/ 223 w 1057"/>
                <a:gd name="T17" fmla="*/ 555 h 918"/>
                <a:gd name="T18" fmla="*/ 235 w 1057"/>
                <a:gd name="T19" fmla="*/ 584 h 918"/>
                <a:gd name="T20" fmla="*/ 244 w 1057"/>
                <a:gd name="T21" fmla="*/ 612 h 918"/>
                <a:gd name="T22" fmla="*/ 248 w 1057"/>
                <a:gd name="T23" fmla="*/ 631 h 918"/>
                <a:gd name="T24" fmla="*/ 248 w 1057"/>
                <a:gd name="T25" fmla="*/ 650 h 918"/>
                <a:gd name="T26" fmla="*/ 248 w 1057"/>
                <a:gd name="T27" fmla="*/ 671 h 918"/>
                <a:gd name="T28" fmla="*/ 263 w 1057"/>
                <a:gd name="T29" fmla="*/ 700 h 918"/>
                <a:gd name="T30" fmla="*/ 277 w 1057"/>
                <a:gd name="T31" fmla="*/ 774 h 918"/>
                <a:gd name="T32" fmla="*/ 303 w 1057"/>
                <a:gd name="T33" fmla="*/ 820 h 918"/>
                <a:gd name="T34" fmla="*/ 339 w 1057"/>
                <a:gd name="T35" fmla="*/ 860 h 918"/>
                <a:gd name="T36" fmla="*/ 378 w 1057"/>
                <a:gd name="T37" fmla="*/ 893 h 918"/>
                <a:gd name="T38" fmla="*/ 393 w 1057"/>
                <a:gd name="T39" fmla="*/ 868 h 918"/>
                <a:gd name="T40" fmla="*/ 412 w 1057"/>
                <a:gd name="T41" fmla="*/ 849 h 918"/>
                <a:gd name="T42" fmla="*/ 442 w 1057"/>
                <a:gd name="T43" fmla="*/ 877 h 918"/>
                <a:gd name="T44" fmla="*/ 458 w 1057"/>
                <a:gd name="T45" fmla="*/ 902 h 918"/>
                <a:gd name="T46" fmla="*/ 486 w 1057"/>
                <a:gd name="T47" fmla="*/ 912 h 918"/>
                <a:gd name="T48" fmla="*/ 525 w 1057"/>
                <a:gd name="T49" fmla="*/ 916 h 918"/>
                <a:gd name="T50" fmla="*/ 557 w 1057"/>
                <a:gd name="T51" fmla="*/ 918 h 918"/>
                <a:gd name="T52" fmla="*/ 576 w 1057"/>
                <a:gd name="T53" fmla="*/ 912 h 918"/>
                <a:gd name="T54" fmla="*/ 597 w 1057"/>
                <a:gd name="T55" fmla="*/ 897 h 918"/>
                <a:gd name="T56" fmla="*/ 622 w 1057"/>
                <a:gd name="T57" fmla="*/ 883 h 918"/>
                <a:gd name="T58" fmla="*/ 631 w 1057"/>
                <a:gd name="T59" fmla="*/ 391 h 918"/>
                <a:gd name="T60" fmla="*/ 893 w 1057"/>
                <a:gd name="T61" fmla="*/ 70 h 918"/>
                <a:gd name="T62" fmla="*/ 916 w 1057"/>
                <a:gd name="T63" fmla="*/ 88 h 918"/>
                <a:gd name="T64" fmla="*/ 933 w 1057"/>
                <a:gd name="T65" fmla="*/ 99 h 918"/>
                <a:gd name="T66" fmla="*/ 954 w 1057"/>
                <a:gd name="T67" fmla="*/ 82 h 918"/>
                <a:gd name="T68" fmla="*/ 975 w 1057"/>
                <a:gd name="T69" fmla="*/ 67 h 918"/>
                <a:gd name="T70" fmla="*/ 1009 w 1057"/>
                <a:gd name="T71" fmla="*/ 61 h 918"/>
                <a:gd name="T72" fmla="*/ 1034 w 1057"/>
                <a:gd name="T73" fmla="*/ 61 h 918"/>
                <a:gd name="T74" fmla="*/ 1057 w 1057"/>
                <a:gd name="T75" fmla="*/ 61 h 918"/>
                <a:gd name="T76" fmla="*/ 1028 w 1057"/>
                <a:gd name="T77" fmla="*/ 40 h 918"/>
                <a:gd name="T78" fmla="*/ 994 w 1057"/>
                <a:gd name="T79" fmla="*/ 34 h 918"/>
                <a:gd name="T80" fmla="*/ 950 w 1057"/>
                <a:gd name="T81" fmla="*/ 38 h 918"/>
                <a:gd name="T82" fmla="*/ 906 w 1057"/>
                <a:gd name="T83" fmla="*/ 44 h 918"/>
                <a:gd name="T84" fmla="*/ 864 w 1057"/>
                <a:gd name="T85" fmla="*/ 51 h 918"/>
                <a:gd name="T86" fmla="*/ 822 w 1057"/>
                <a:gd name="T87" fmla="*/ 61 h 918"/>
                <a:gd name="T88" fmla="*/ 776 w 1057"/>
                <a:gd name="T89" fmla="*/ 67 h 918"/>
                <a:gd name="T90" fmla="*/ 729 w 1057"/>
                <a:gd name="T91" fmla="*/ 70 h 918"/>
                <a:gd name="T92" fmla="*/ 685 w 1057"/>
                <a:gd name="T93" fmla="*/ 70 h 918"/>
                <a:gd name="T94" fmla="*/ 624 w 1057"/>
                <a:gd name="T95" fmla="*/ 67 h 918"/>
                <a:gd name="T96" fmla="*/ 568 w 1057"/>
                <a:gd name="T97" fmla="*/ 57 h 918"/>
                <a:gd name="T98" fmla="*/ 536 w 1057"/>
                <a:gd name="T99" fmla="*/ 48 h 918"/>
                <a:gd name="T100" fmla="*/ 519 w 1057"/>
                <a:gd name="T101" fmla="*/ 32 h 918"/>
                <a:gd name="T102" fmla="*/ 168 w 1057"/>
                <a:gd name="T103" fmla="*/ 23 h 918"/>
                <a:gd name="T104" fmla="*/ 135 w 1057"/>
                <a:gd name="T105" fmla="*/ 2 h 918"/>
                <a:gd name="T106" fmla="*/ 97 w 1057"/>
                <a:gd name="T107" fmla="*/ 2 h 918"/>
                <a:gd name="T108" fmla="*/ 63 w 1057"/>
                <a:gd name="T109" fmla="*/ 11 h 918"/>
                <a:gd name="T110" fmla="*/ 34 w 1057"/>
                <a:gd name="T111" fmla="*/ 9 h 918"/>
                <a:gd name="T112" fmla="*/ 0 w 1057"/>
                <a:gd name="T113" fmla="*/ 11 h 918"/>
                <a:gd name="T114" fmla="*/ 11 w 1057"/>
                <a:gd name="T115" fmla="*/ 65 h 918"/>
                <a:gd name="T116" fmla="*/ 29 w 1057"/>
                <a:gd name="T117" fmla="*/ 93 h 918"/>
                <a:gd name="T118" fmla="*/ 44 w 1057"/>
                <a:gd name="T119" fmla="*/ 124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57" h="918">
                  <a:moveTo>
                    <a:pt x="59" y="141"/>
                  </a:moveTo>
                  <a:lnTo>
                    <a:pt x="59" y="141"/>
                  </a:lnTo>
                  <a:lnTo>
                    <a:pt x="65" y="156"/>
                  </a:lnTo>
                  <a:lnTo>
                    <a:pt x="72" y="173"/>
                  </a:lnTo>
                  <a:lnTo>
                    <a:pt x="80" y="189"/>
                  </a:lnTo>
                  <a:lnTo>
                    <a:pt x="90" y="206"/>
                  </a:lnTo>
                  <a:lnTo>
                    <a:pt x="99" y="223"/>
                  </a:lnTo>
                  <a:lnTo>
                    <a:pt x="111" y="242"/>
                  </a:lnTo>
                  <a:lnTo>
                    <a:pt x="120" y="259"/>
                  </a:lnTo>
                  <a:lnTo>
                    <a:pt x="132" y="276"/>
                  </a:lnTo>
                  <a:lnTo>
                    <a:pt x="143" y="296"/>
                  </a:lnTo>
                  <a:lnTo>
                    <a:pt x="154" y="313"/>
                  </a:lnTo>
                  <a:lnTo>
                    <a:pt x="166" y="330"/>
                  </a:lnTo>
                  <a:lnTo>
                    <a:pt x="177" y="347"/>
                  </a:lnTo>
                  <a:lnTo>
                    <a:pt x="187" y="362"/>
                  </a:lnTo>
                  <a:lnTo>
                    <a:pt x="196" y="380"/>
                  </a:lnTo>
                  <a:lnTo>
                    <a:pt x="206" y="395"/>
                  </a:lnTo>
                  <a:lnTo>
                    <a:pt x="214" y="410"/>
                  </a:lnTo>
                  <a:lnTo>
                    <a:pt x="214" y="410"/>
                  </a:lnTo>
                  <a:lnTo>
                    <a:pt x="215" y="410"/>
                  </a:lnTo>
                  <a:lnTo>
                    <a:pt x="217" y="412"/>
                  </a:lnTo>
                  <a:lnTo>
                    <a:pt x="221" y="414"/>
                  </a:lnTo>
                  <a:lnTo>
                    <a:pt x="225" y="418"/>
                  </a:lnTo>
                  <a:lnTo>
                    <a:pt x="231" y="421"/>
                  </a:lnTo>
                  <a:lnTo>
                    <a:pt x="235" y="427"/>
                  </a:lnTo>
                  <a:lnTo>
                    <a:pt x="238" y="431"/>
                  </a:lnTo>
                  <a:lnTo>
                    <a:pt x="244" y="439"/>
                  </a:lnTo>
                  <a:lnTo>
                    <a:pt x="246" y="444"/>
                  </a:lnTo>
                  <a:lnTo>
                    <a:pt x="248" y="450"/>
                  </a:lnTo>
                  <a:lnTo>
                    <a:pt x="248" y="456"/>
                  </a:lnTo>
                  <a:lnTo>
                    <a:pt x="248" y="463"/>
                  </a:lnTo>
                  <a:lnTo>
                    <a:pt x="242" y="469"/>
                  </a:lnTo>
                  <a:lnTo>
                    <a:pt x="236" y="475"/>
                  </a:lnTo>
                  <a:lnTo>
                    <a:pt x="227" y="481"/>
                  </a:lnTo>
                  <a:lnTo>
                    <a:pt x="214" y="486"/>
                  </a:lnTo>
                  <a:lnTo>
                    <a:pt x="214" y="486"/>
                  </a:lnTo>
                  <a:lnTo>
                    <a:pt x="214" y="486"/>
                  </a:lnTo>
                  <a:lnTo>
                    <a:pt x="214" y="486"/>
                  </a:lnTo>
                  <a:lnTo>
                    <a:pt x="214" y="486"/>
                  </a:lnTo>
                  <a:lnTo>
                    <a:pt x="214" y="486"/>
                  </a:lnTo>
                  <a:lnTo>
                    <a:pt x="217" y="486"/>
                  </a:lnTo>
                  <a:lnTo>
                    <a:pt x="217" y="545"/>
                  </a:lnTo>
                  <a:lnTo>
                    <a:pt x="217" y="545"/>
                  </a:lnTo>
                  <a:lnTo>
                    <a:pt x="219" y="549"/>
                  </a:lnTo>
                  <a:lnTo>
                    <a:pt x="223" y="555"/>
                  </a:lnTo>
                  <a:lnTo>
                    <a:pt x="225" y="561"/>
                  </a:lnTo>
                  <a:lnTo>
                    <a:pt x="227" y="566"/>
                  </a:lnTo>
                  <a:lnTo>
                    <a:pt x="231" y="572"/>
                  </a:lnTo>
                  <a:lnTo>
                    <a:pt x="233" y="578"/>
                  </a:lnTo>
                  <a:lnTo>
                    <a:pt x="235" y="584"/>
                  </a:lnTo>
                  <a:lnTo>
                    <a:pt x="236" y="589"/>
                  </a:lnTo>
                  <a:lnTo>
                    <a:pt x="238" y="595"/>
                  </a:lnTo>
                  <a:lnTo>
                    <a:pt x="242" y="601"/>
                  </a:lnTo>
                  <a:lnTo>
                    <a:pt x="242" y="607"/>
                  </a:lnTo>
                  <a:lnTo>
                    <a:pt x="244" y="612"/>
                  </a:lnTo>
                  <a:lnTo>
                    <a:pt x="246" y="616"/>
                  </a:lnTo>
                  <a:lnTo>
                    <a:pt x="246" y="622"/>
                  </a:lnTo>
                  <a:lnTo>
                    <a:pt x="248" y="628"/>
                  </a:lnTo>
                  <a:lnTo>
                    <a:pt x="248" y="631"/>
                  </a:lnTo>
                  <a:lnTo>
                    <a:pt x="248" y="631"/>
                  </a:lnTo>
                  <a:lnTo>
                    <a:pt x="248" y="635"/>
                  </a:lnTo>
                  <a:lnTo>
                    <a:pt x="248" y="639"/>
                  </a:lnTo>
                  <a:lnTo>
                    <a:pt x="248" y="641"/>
                  </a:lnTo>
                  <a:lnTo>
                    <a:pt x="248" y="645"/>
                  </a:lnTo>
                  <a:lnTo>
                    <a:pt x="248" y="650"/>
                  </a:lnTo>
                  <a:lnTo>
                    <a:pt x="248" y="654"/>
                  </a:lnTo>
                  <a:lnTo>
                    <a:pt x="248" y="660"/>
                  </a:lnTo>
                  <a:lnTo>
                    <a:pt x="248" y="666"/>
                  </a:lnTo>
                  <a:lnTo>
                    <a:pt x="248" y="666"/>
                  </a:lnTo>
                  <a:lnTo>
                    <a:pt x="248" y="671"/>
                  </a:lnTo>
                  <a:lnTo>
                    <a:pt x="250" y="677"/>
                  </a:lnTo>
                  <a:lnTo>
                    <a:pt x="252" y="685"/>
                  </a:lnTo>
                  <a:lnTo>
                    <a:pt x="256" y="690"/>
                  </a:lnTo>
                  <a:lnTo>
                    <a:pt x="259" y="696"/>
                  </a:lnTo>
                  <a:lnTo>
                    <a:pt x="263" y="700"/>
                  </a:lnTo>
                  <a:lnTo>
                    <a:pt x="267" y="706"/>
                  </a:lnTo>
                  <a:lnTo>
                    <a:pt x="271" y="708"/>
                  </a:lnTo>
                  <a:lnTo>
                    <a:pt x="271" y="763"/>
                  </a:lnTo>
                  <a:lnTo>
                    <a:pt x="271" y="763"/>
                  </a:lnTo>
                  <a:lnTo>
                    <a:pt x="277" y="774"/>
                  </a:lnTo>
                  <a:lnTo>
                    <a:pt x="280" y="784"/>
                  </a:lnTo>
                  <a:lnTo>
                    <a:pt x="286" y="793"/>
                  </a:lnTo>
                  <a:lnTo>
                    <a:pt x="292" y="803"/>
                  </a:lnTo>
                  <a:lnTo>
                    <a:pt x="298" y="811"/>
                  </a:lnTo>
                  <a:lnTo>
                    <a:pt x="303" y="820"/>
                  </a:lnTo>
                  <a:lnTo>
                    <a:pt x="311" y="828"/>
                  </a:lnTo>
                  <a:lnTo>
                    <a:pt x="317" y="837"/>
                  </a:lnTo>
                  <a:lnTo>
                    <a:pt x="324" y="845"/>
                  </a:lnTo>
                  <a:lnTo>
                    <a:pt x="332" y="853"/>
                  </a:lnTo>
                  <a:lnTo>
                    <a:pt x="339" y="860"/>
                  </a:lnTo>
                  <a:lnTo>
                    <a:pt x="347" y="868"/>
                  </a:lnTo>
                  <a:lnTo>
                    <a:pt x="353" y="874"/>
                  </a:lnTo>
                  <a:lnTo>
                    <a:pt x="362" y="881"/>
                  </a:lnTo>
                  <a:lnTo>
                    <a:pt x="370" y="887"/>
                  </a:lnTo>
                  <a:lnTo>
                    <a:pt x="378" y="893"/>
                  </a:lnTo>
                  <a:lnTo>
                    <a:pt x="378" y="893"/>
                  </a:lnTo>
                  <a:lnTo>
                    <a:pt x="383" y="889"/>
                  </a:lnTo>
                  <a:lnTo>
                    <a:pt x="387" y="883"/>
                  </a:lnTo>
                  <a:lnTo>
                    <a:pt x="391" y="876"/>
                  </a:lnTo>
                  <a:lnTo>
                    <a:pt x="393" y="868"/>
                  </a:lnTo>
                  <a:lnTo>
                    <a:pt x="395" y="860"/>
                  </a:lnTo>
                  <a:lnTo>
                    <a:pt x="399" y="855"/>
                  </a:lnTo>
                  <a:lnTo>
                    <a:pt x="404" y="851"/>
                  </a:lnTo>
                  <a:lnTo>
                    <a:pt x="412" y="849"/>
                  </a:lnTo>
                  <a:lnTo>
                    <a:pt x="412" y="849"/>
                  </a:lnTo>
                  <a:lnTo>
                    <a:pt x="422" y="851"/>
                  </a:lnTo>
                  <a:lnTo>
                    <a:pt x="429" y="856"/>
                  </a:lnTo>
                  <a:lnTo>
                    <a:pt x="435" y="862"/>
                  </a:lnTo>
                  <a:lnTo>
                    <a:pt x="439" y="870"/>
                  </a:lnTo>
                  <a:lnTo>
                    <a:pt x="442" y="877"/>
                  </a:lnTo>
                  <a:lnTo>
                    <a:pt x="446" y="887"/>
                  </a:lnTo>
                  <a:lnTo>
                    <a:pt x="450" y="895"/>
                  </a:lnTo>
                  <a:lnTo>
                    <a:pt x="454" y="900"/>
                  </a:lnTo>
                  <a:lnTo>
                    <a:pt x="454" y="900"/>
                  </a:lnTo>
                  <a:lnTo>
                    <a:pt x="458" y="902"/>
                  </a:lnTo>
                  <a:lnTo>
                    <a:pt x="462" y="906"/>
                  </a:lnTo>
                  <a:lnTo>
                    <a:pt x="467" y="908"/>
                  </a:lnTo>
                  <a:lnTo>
                    <a:pt x="473" y="910"/>
                  </a:lnTo>
                  <a:lnTo>
                    <a:pt x="481" y="912"/>
                  </a:lnTo>
                  <a:lnTo>
                    <a:pt x="486" y="912"/>
                  </a:lnTo>
                  <a:lnTo>
                    <a:pt x="494" y="914"/>
                  </a:lnTo>
                  <a:lnTo>
                    <a:pt x="502" y="914"/>
                  </a:lnTo>
                  <a:lnTo>
                    <a:pt x="509" y="916"/>
                  </a:lnTo>
                  <a:lnTo>
                    <a:pt x="517" y="916"/>
                  </a:lnTo>
                  <a:lnTo>
                    <a:pt x="525" y="916"/>
                  </a:lnTo>
                  <a:lnTo>
                    <a:pt x="532" y="918"/>
                  </a:lnTo>
                  <a:lnTo>
                    <a:pt x="540" y="918"/>
                  </a:lnTo>
                  <a:lnTo>
                    <a:pt x="545" y="918"/>
                  </a:lnTo>
                  <a:lnTo>
                    <a:pt x="551" y="918"/>
                  </a:lnTo>
                  <a:lnTo>
                    <a:pt x="557" y="918"/>
                  </a:lnTo>
                  <a:lnTo>
                    <a:pt x="557" y="918"/>
                  </a:lnTo>
                  <a:lnTo>
                    <a:pt x="563" y="918"/>
                  </a:lnTo>
                  <a:lnTo>
                    <a:pt x="566" y="916"/>
                  </a:lnTo>
                  <a:lnTo>
                    <a:pt x="572" y="914"/>
                  </a:lnTo>
                  <a:lnTo>
                    <a:pt x="576" y="912"/>
                  </a:lnTo>
                  <a:lnTo>
                    <a:pt x="580" y="908"/>
                  </a:lnTo>
                  <a:lnTo>
                    <a:pt x="586" y="906"/>
                  </a:lnTo>
                  <a:lnTo>
                    <a:pt x="589" y="902"/>
                  </a:lnTo>
                  <a:lnTo>
                    <a:pt x="593" y="898"/>
                  </a:lnTo>
                  <a:lnTo>
                    <a:pt x="597" y="897"/>
                  </a:lnTo>
                  <a:lnTo>
                    <a:pt x="603" y="893"/>
                  </a:lnTo>
                  <a:lnTo>
                    <a:pt x="607" y="889"/>
                  </a:lnTo>
                  <a:lnTo>
                    <a:pt x="610" y="887"/>
                  </a:lnTo>
                  <a:lnTo>
                    <a:pt x="616" y="885"/>
                  </a:lnTo>
                  <a:lnTo>
                    <a:pt x="622" y="883"/>
                  </a:lnTo>
                  <a:lnTo>
                    <a:pt x="628" y="881"/>
                  </a:lnTo>
                  <a:lnTo>
                    <a:pt x="633" y="881"/>
                  </a:lnTo>
                  <a:lnTo>
                    <a:pt x="633" y="879"/>
                  </a:lnTo>
                  <a:lnTo>
                    <a:pt x="631" y="610"/>
                  </a:lnTo>
                  <a:lnTo>
                    <a:pt x="631" y="391"/>
                  </a:lnTo>
                  <a:lnTo>
                    <a:pt x="713" y="391"/>
                  </a:lnTo>
                  <a:lnTo>
                    <a:pt x="713" y="93"/>
                  </a:lnTo>
                  <a:lnTo>
                    <a:pt x="725" y="93"/>
                  </a:lnTo>
                  <a:lnTo>
                    <a:pt x="893" y="70"/>
                  </a:lnTo>
                  <a:lnTo>
                    <a:pt x="893" y="70"/>
                  </a:lnTo>
                  <a:lnTo>
                    <a:pt x="896" y="72"/>
                  </a:lnTo>
                  <a:lnTo>
                    <a:pt x="902" y="76"/>
                  </a:lnTo>
                  <a:lnTo>
                    <a:pt x="906" y="80"/>
                  </a:lnTo>
                  <a:lnTo>
                    <a:pt x="910" y="84"/>
                  </a:lnTo>
                  <a:lnTo>
                    <a:pt x="916" y="88"/>
                  </a:lnTo>
                  <a:lnTo>
                    <a:pt x="919" y="93"/>
                  </a:lnTo>
                  <a:lnTo>
                    <a:pt x="925" y="97"/>
                  </a:lnTo>
                  <a:lnTo>
                    <a:pt x="929" y="101"/>
                  </a:lnTo>
                  <a:lnTo>
                    <a:pt x="929" y="101"/>
                  </a:lnTo>
                  <a:lnTo>
                    <a:pt x="933" y="99"/>
                  </a:lnTo>
                  <a:lnTo>
                    <a:pt x="938" y="95"/>
                  </a:lnTo>
                  <a:lnTo>
                    <a:pt x="942" y="91"/>
                  </a:lnTo>
                  <a:lnTo>
                    <a:pt x="946" y="88"/>
                  </a:lnTo>
                  <a:lnTo>
                    <a:pt x="950" y="86"/>
                  </a:lnTo>
                  <a:lnTo>
                    <a:pt x="954" y="82"/>
                  </a:lnTo>
                  <a:lnTo>
                    <a:pt x="958" y="78"/>
                  </a:lnTo>
                  <a:lnTo>
                    <a:pt x="961" y="74"/>
                  </a:lnTo>
                  <a:lnTo>
                    <a:pt x="965" y="72"/>
                  </a:lnTo>
                  <a:lnTo>
                    <a:pt x="971" y="69"/>
                  </a:lnTo>
                  <a:lnTo>
                    <a:pt x="975" y="67"/>
                  </a:lnTo>
                  <a:lnTo>
                    <a:pt x="980" y="65"/>
                  </a:lnTo>
                  <a:lnTo>
                    <a:pt x="988" y="63"/>
                  </a:lnTo>
                  <a:lnTo>
                    <a:pt x="994" y="61"/>
                  </a:lnTo>
                  <a:lnTo>
                    <a:pt x="1001" y="61"/>
                  </a:lnTo>
                  <a:lnTo>
                    <a:pt x="1009" y="61"/>
                  </a:lnTo>
                  <a:lnTo>
                    <a:pt x="1009" y="61"/>
                  </a:lnTo>
                  <a:lnTo>
                    <a:pt x="1015" y="61"/>
                  </a:lnTo>
                  <a:lnTo>
                    <a:pt x="1022" y="61"/>
                  </a:lnTo>
                  <a:lnTo>
                    <a:pt x="1028" y="61"/>
                  </a:lnTo>
                  <a:lnTo>
                    <a:pt x="1034" y="61"/>
                  </a:lnTo>
                  <a:lnTo>
                    <a:pt x="1040" y="61"/>
                  </a:lnTo>
                  <a:lnTo>
                    <a:pt x="1045" y="61"/>
                  </a:lnTo>
                  <a:lnTo>
                    <a:pt x="1051" y="61"/>
                  </a:lnTo>
                  <a:lnTo>
                    <a:pt x="1057" y="61"/>
                  </a:lnTo>
                  <a:lnTo>
                    <a:pt x="1057" y="61"/>
                  </a:lnTo>
                  <a:lnTo>
                    <a:pt x="1051" y="57"/>
                  </a:lnTo>
                  <a:lnTo>
                    <a:pt x="1045" y="53"/>
                  </a:lnTo>
                  <a:lnTo>
                    <a:pt x="1040" y="49"/>
                  </a:lnTo>
                  <a:lnTo>
                    <a:pt x="1034" y="46"/>
                  </a:lnTo>
                  <a:lnTo>
                    <a:pt x="1028" y="40"/>
                  </a:lnTo>
                  <a:lnTo>
                    <a:pt x="1022" y="38"/>
                  </a:lnTo>
                  <a:lnTo>
                    <a:pt x="1013" y="36"/>
                  </a:lnTo>
                  <a:lnTo>
                    <a:pt x="1003" y="34"/>
                  </a:lnTo>
                  <a:lnTo>
                    <a:pt x="1003" y="34"/>
                  </a:lnTo>
                  <a:lnTo>
                    <a:pt x="994" y="34"/>
                  </a:lnTo>
                  <a:lnTo>
                    <a:pt x="984" y="34"/>
                  </a:lnTo>
                  <a:lnTo>
                    <a:pt x="975" y="36"/>
                  </a:lnTo>
                  <a:lnTo>
                    <a:pt x="967" y="36"/>
                  </a:lnTo>
                  <a:lnTo>
                    <a:pt x="958" y="36"/>
                  </a:lnTo>
                  <a:lnTo>
                    <a:pt x="950" y="38"/>
                  </a:lnTo>
                  <a:lnTo>
                    <a:pt x="940" y="40"/>
                  </a:lnTo>
                  <a:lnTo>
                    <a:pt x="931" y="40"/>
                  </a:lnTo>
                  <a:lnTo>
                    <a:pt x="923" y="42"/>
                  </a:lnTo>
                  <a:lnTo>
                    <a:pt x="916" y="42"/>
                  </a:lnTo>
                  <a:lnTo>
                    <a:pt x="906" y="44"/>
                  </a:lnTo>
                  <a:lnTo>
                    <a:pt x="898" y="46"/>
                  </a:lnTo>
                  <a:lnTo>
                    <a:pt x="889" y="48"/>
                  </a:lnTo>
                  <a:lnTo>
                    <a:pt x="881" y="49"/>
                  </a:lnTo>
                  <a:lnTo>
                    <a:pt x="872" y="51"/>
                  </a:lnTo>
                  <a:lnTo>
                    <a:pt x="864" y="51"/>
                  </a:lnTo>
                  <a:lnTo>
                    <a:pt x="856" y="53"/>
                  </a:lnTo>
                  <a:lnTo>
                    <a:pt x="847" y="55"/>
                  </a:lnTo>
                  <a:lnTo>
                    <a:pt x="839" y="57"/>
                  </a:lnTo>
                  <a:lnTo>
                    <a:pt x="830" y="59"/>
                  </a:lnTo>
                  <a:lnTo>
                    <a:pt x="822" y="61"/>
                  </a:lnTo>
                  <a:lnTo>
                    <a:pt x="813" y="61"/>
                  </a:lnTo>
                  <a:lnTo>
                    <a:pt x="805" y="63"/>
                  </a:lnTo>
                  <a:lnTo>
                    <a:pt x="795" y="65"/>
                  </a:lnTo>
                  <a:lnTo>
                    <a:pt x="786" y="65"/>
                  </a:lnTo>
                  <a:lnTo>
                    <a:pt x="776" y="67"/>
                  </a:lnTo>
                  <a:lnTo>
                    <a:pt x="769" y="67"/>
                  </a:lnTo>
                  <a:lnTo>
                    <a:pt x="759" y="69"/>
                  </a:lnTo>
                  <a:lnTo>
                    <a:pt x="750" y="69"/>
                  </a:lnTo>
                  <a:lnTo>
                    <a:pt x="740" y="70"/>
                  </a:lnTo>
                  <a:lnTo>
                    <a:pt x="729" y="70"/>
                  </a:lnTo>
                  <a:lnTo>
                    <a:pt x="719" y="70"/>
                  </a:lnTo>
                  <a:lnTo>
                    <a:pt x="719" y="70"/>
                  </a:lnTo>
                  <a:lnTo>
                    <a:pt x="708" y="70"/>
                  </a:lnTo>
                  <a:lnTo>
                    <a:pt x="696" y="70"/>
                  </a:lnTo>
                  <a:lnTo>
                    <a:pt x="685" y="70"/>
                  </a:lnTo>
                  <a:lnTo>
                    <a:pt x="673" y="69"/>
                  </a:lnTo>
                  <a:lnTo>
                    <a:pt x="660" y="69"/>
                  </a:lnTo>
                  <a:lnTo>
                    <a:pt x="648" y="69"/>
                  </a:lnTo>
                  <a:lnTo>
                    <a:pt x="635" y="67"/>
                  </a:lnTo>
                  <a:lnTo>
                    <a:pt x="624" y="67"/>
                  </a:lnTo>
                  <a:lnTo>
                    <a:pt x="612" y="65"/>
                  </a:lnTo>
                  <a:lnTo>
                    <a:pt x="601" y="63"/>
                  </a:lnTo>
                  <a:lnTo>
                    <a:pt x="589" y="61"/>
                  </a:lnTo>
                  <a:lnTo>
                    <a:pt x="578" y="59"/>
                  </a:lnTo>
                  <a:lnTo>
                    <a:pt x="568" y="57"/>
                  </a:lnTo>
                  <a:lnTo>
                    <a:pt x="557" y="55"/>
                  </a:lnTo>
                  <a:lnTo>
                    <a:pt x="547" y="51"/>
                  </a:lnTo>
                  <a:lnTo>
                    <a:pt x="540" y="49"/>
                  </a:lnTo>
                  <a:lnTo>
                    <a:pt x="540" y="49"/>
                  </a:lnTo>
                  <a:lnTo>
                    <a:pt x="536" y="48"/>
                  </a:lnTo>
                  <a:lnTo>
                    <a:pt x="532" y="44"/>
                  </a:lnTo>
                  <a:lnTo>
                    <a:pt x="528" y="42"/>
                  </a:lnTo>
                  <a:lnTo>
                    <a:pt x="525" y="38"/>
                  </a:lnTo>
                  <a:lnTo>
                    <a:pt x="521" y="34"/>
                  </a:lnTo>
                  <a:lnTo>
                    <a:pt x="519" y="32"/>
                  </a:lnTo>
                  <a:lnTo>
                    <a:pt x="515" y="30"/>
                  </a:lnTo>
                  <a:lnTo>
                    <a:pt x="513" y="28"/>
                  </a:lnTo>
                  <a:lnTo>
                    <a:pt x="174" y="28"/>
                  </a:lnTo>
                  <a:lnTo>
                    <a:pt x="174" y="28"/>
                  </a:lnTo>
                  <a:lnTo>
                    <a:pt x="168" y="23"/>
                  </a:lnTo>
                  <a:lnTo>
                    <a:pt x="162" y="17"/>
                  </a:lnTo>
                  <a:lnTo>
                    <a:pt x="156" y="11"/>
                  </a:lnTo>
                  <a:lnTo>
                    <a:pt x="151" y="8"/>
                  </a:lnTo>
                  <a:lnTo>
                    <a:pt x="143" y="4"/>
                  </a:lnTo>
                  <a:lnTo>
                    <a:pt x="135" y="2"/>
                  </a:lnTo>
                  <a:lnTo>
                    <a:pt x="126" y="0"/>
                  </a:lnTo>
                  <a:lnTo>
                    <a:pt x="114" y="0"/>
                  </a:lnTo>
                  <a:lnTo>
                    <a:pt x="114" y="0"/>
                  </a:lnTo>
                  <a:lnTo>
                    <a:pt x="105" y="0"/>
                  </a:lnTo>
                  <a:lnTo>
                    <a:pt x="97" y="2"/>
                  </a:lnTo>
                  <a:lnTo>
                    <a:pt x="90" y="2"/>
                  </a:lnTo>
                  <a:lnTo>
                    <a:pt x="82" y="6"/>
                  </a:lnTo>
                  <a:lnTo>
                    <a:pt x="76" y="8"/>
                  </a:lnTo>
                  <a:lnTo>
                    <a:pt x="69" y="9"/>
                  </a:lnTo>
                  <a:lnTo>
                    <a:pt x="63" y="11"/>
                  </a:lnTo>
                  <a:lnTo>
                    <a:pt x="55" y="11"/>
                  </a:lnTo>
                  <a:lnTo>
                    <a:pt x="55" y="11"/>
                  </a:lnTo>
                  <a:lnTo>
                    <a:pt x="48" y="11"/>
                  </a:lnTo>
                  <a:lnTo>
                    <a:pt x="42" y="11"/>
                  </a:lnTo>
                  <a:lnTo>
                    <a:pt x="34" y="9"/>
                  </a:lnTo>
                  <a:lnTo>
                    <a:pt x="29" y="9"/>
                  </a:lnTo>
                  <a:lnTo>
                    <a:pt x="23" y="9"/>
                  </a:lnTo>
                  <a:lnTo>
                    <a:pt x="15" y="9"/>
                  </a:lnTo>
                  <a:lnTo>
                    <a:pt x="9" y="9"/>
                  </a:lnTo>
                  <a:lnTo>
                    <a:pt x="0" y="11"/>
                  </a:lnTo>
                  <a:lnTo>
                    <a:pt x="0" y="46"/>
                  </a:lnTo>
                  <a:lnTo>
                    <a:pt x="0" y="46"/>
                  </a:lnTo>
                  <a:lnTo>
                    <a:pt x="4" y="51"/>
                  </a:lnTo>
                  <a:lnTo>
                    <a:pt x="8" y="57"/>
                  </a:lnTo>
                  <a:lnTo>
                    <a:pt x="11" y="65"/>
                  </a:lnTo>
                  <a:lnTo>
                    <a:pt x="15" y="70"/>
                  </a:lnTo>
                  <a:lnTo>
                    <a:pt x="19" y="76"/>
                  </a:lnTo>
                  <a:lnTo>
                    <a:pt x="21" y="82"/>
                  </a:lnTo>
                  <a:lnTo>
                    <a:pt x="25" y="88"/>
                  </a:lnTo>
                  <a:lnTo>
                    <a:pt x="29" y="93"/>
                  </a:lnTo>
                  <a:lnTo>
                    <a:pt x="32" y="101"/>
                  </a:lnTo>
                  <a:lnTo>
                    <a:pt x="34" y="107"/>
                  </a:lnTo>
                  <a:lnTo>
                    <a:pt x="38" y="112"/>
                  </a:lnTo>
                  <a:lnTo>
                    <a:pt x="42" y="118"/>
                  </a:lnTo>
                  <a:lnTo>
                    <a:pt x="44" y="124"/>
                  </a:lnTo>
                  <a:lnTo>
                    <a:pt x="48" y="130"/>
                  </a:lnTo>
                  <a:lnTo>
                    <a:pt x="51" y="135"/>
                  </a:lnTo>
                  <a:lnTo>
                    <a:pt x="55" y="141"/>
                  </a:lnTo>
                  <a:lnTo>
                    <a:pt x="59" y="141"/>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90" name="Freeform 18">
              <a:extLst>
                <a:ext uri="{FF2B5EF4-FFF2-40B4-BE49-F238E27FC236}">
                  <a16:creationId xmlns:a16="http://schemas.microsoft.com/office/drawing/2014/main" id="{63E86F4C-8DFE-410E-8A05-4D97629DA233}"/>
                </a:ext>
              </a:extLst>
            </p:cNvPr>
            <p:cNvSpPr>
              <a:spLocks/>
            </p:cNvSpPr>
            <p:nvPr/>
          </p:nvSpPr>
          <p:spPr bwMode="auto">
            <a:xfrm>
              <a:off x="2950726" y="6102603"/>
              <a:ext cx="248101" cy="241221"/>
            </a:xfrm>
            <a:custGeom>
              <a:avLst/>
              <a:gdLst>
                <a:gd name="T0" fmla="*/ 435 w 729"/>
                <a:gd name="T1" fmla="*/ 21 h 700"/>
                <a:gd name="T2" fmla="*/ 452 w 729"/>
                <a:gd name="T3" fmla="*/ 50 h 700"/>
                <a:gd name="T4" fmla="*/ 475 w 729"/>
                <a:gd name="T5" fmla="*/ 78 h 700"/>
                <a:gd name="T6" fmla="*/ 485 w 729"/>
                <a:gd name="T7" fmla="*/ 105 h 700"/>
                <a:gd name="T8" fmla="*/ 494 w 729"/>
                <a:gd name="T9" fmla="*/ 128 h 700"/>
                <a:gd name="T10" fmla="*/ 517 w 729"/>
                <a:gd name="T11" fmla="*/ 143 h 700"/>
                <a:gd name="T12" fmla="*/ 559 w 729"/>
                <a:gd name="T13" fmla="*/ 160 h 700"/>
                <a:gd name="T14" fmla="*/ 574 w 729"/>
                <a:gd name="T15" fmla="*/ 175 h 700"/>
                <a:gd name="T16" fmla="*/ 590 w 729"/>
                <a:gd name="T17" fmla="*/ 195 h 700"/>
                <a:gd name="T18" fmla="*/ 605 w 729"/>
                <a:gd name="T19" fmla="*/ 206 h 700"/>
                <a:gd name="T20" fmla="*/ 607 w 729"/>
                <a:gd name="T21" fmla="*/ 229 h 700"/>
                <a:gd name="T22" fmla="*/ 609 w 729"/>
                <a:gd name="T23" fmla="*/ 257 h 700"/>
                <a:gd name="T24" fmla="*/ 618 w 729"/>
                <a:gd name="T25" fmla="*/ 277 h 700"/>
                <a:gd name="T26" fmla="*/ 655 w 729"/>
                <a:gd name="T27" fmla="*/ 294 h 700"/>
                <a:gd name="T28" fmla="*/ 678 w 729"/>
                <a:gd name="T29" fmla="*/ 301 h 700"/>
                <a:gd name="T30" fmla="*/ 697 w 729"/>
                <a:gd name="T31" fmla="*/ 315 h 700"/>
                <a:gd name="T32" fmla="*/ 714 w 729"/>
                <a:gd name="T33" fmla="*/ 328 h 700"/>
                <a:gd name="T34" fmla="*/ 723 w 729"/>
                <a:gd name="T35" fmla="*/ 341 h 700"/>
                <a:gd name="T36" fmla="*/ 679 w 729"/>
                <a:gd name="T37" fmla="*/ 370 h 700"/>
                <a:gd name="T38" fmla="*/ 658 w 729"/>
                <a:gd name="T39" fmla="*/ 376 h 700"/>
                <a:gd name="T40" fmla="*/ 636 w 729"/>
                <a:gd name="T41" fmla="*/ 376 h 700"/>
                <a:gd name="T42" fmla="*/ 609 w 729"/>
                <a:gd name="T43" fmla="*/ 399 h 700"/>
                <a:gd name="T44" fmla="*/ 578 w 729"/>
                <a:gd name="T45" fmla="*/ 437 h 700"/>
                <a:gd name="T46" fmla="*/ 561 w 729"/>
                <a:gd name="T47" fmla="*/ 448 h 700"/>
                <a:gd name="T48" fmla="*/ 540 w 729"/>
                <a:gd name="T49" fmla="*/ 464 h 700"/>
                <a:gd name="T50" fmla="*/ 525 w 729"/>
                <a:gd name="T51" fmla="*/ 486 h 700"/>
                <a:gd name="T52" fmla="*/ 512 w 729"/>
                <a:gd name="T53" fmla="*/ 511 h 700"/>
                <a:gd name="T54" fmla="*/ 491 w 729"/>
                <a:gd name="T55" fmla="*/ 530 h 700"/>
                <a:gd name="T56" fmla="*/ 471 w 729"/>
                <a:gd name="T57" fmla="*/ 538 h 700"/>
                <a:gd name="T58" fmla="*/ 451 w 729"/>
                <a:gd name="T59" fmla="*/ 546 h 700"/>
                <a:gd name="T60" fmla="*/ 443 w 729"/>
                <a:gd name="T61" fmla="*/ 572 h 700"/>
                <a:gd name="T62" fmla="*/ 430 w 729"/>
                <a:gd name="T63" fmla="*/ 599 h 700"/>
                <a:gd name="T64" fmla="*/ 407 w 729"/>
                <a:gd name="T65" fmla="*/ 612 h 700"/>
                <a:gd name="T66" fmla="*/ 382 w 729"/>
                <a:gd name="T67" fmla="*/ 614 h 700"/>
                <a:gd name="T68" fmla="*/ 361 w 729"/>
                <a:gd name="T69" fmla="*/ 614 h 700"/>
                <a:gd name="T70" fmla="*/ 332 w 729"/>
                <a:gd name="T71" fmla="*/ 614 h 700"/>
                <a:gd name="T72" fmla="*/ 298 w 729"/>
                <a:gd name="T73" fmla="*/ 614 h 700"/>
                <a:gd name="T74" fmla="*/ 267 w 729"/>
                <a:gd name="T75" fmla="*/ 591 h 700"/>
                <a:gd name="T76" fmla="*/ 233 w 729"/>
                <a:gd name="T77" fmla="*/ 586 h 700"/>
                <a:gd name="T78" fmla="*/ 210 w 729"/>
                <a:gd name="T79" fmla="*/ 624 h 700"/>
                <a:gd name="T80" fmla="*/ 191 w 729"/>
                <a:gd name="T81" fmla="*/ 650 h 700"/>
                <a:gd name="T82" fmla="*/ 159 w 729"/>
                <a:gd name="T83" fmla="*/ 679 h 700"/>
                <a:gd name="T84" fmla="*/ 117 w 729"/>
                <a:gd name="T85" fmla="*/ 698 h 700"/>
                <a:gd name="T86" fmla="*/ 79 w 729"/>
                <a:gd name="T87" fmla="*/ 696 h 700"/>
                <a:gd name="T88" fmla="*/ 54 w 729"/>
                <a:gd name="T89" fmla="*/ 692 h 700"/>
                <a:gd name="T90" fmla="*/ 48 w 729"/>
                <a:gd name="T91" fmla="*/ 675 h 700"/>
                <a:gd name="T92" fmla="*/ 59 w 729"/>
                <a:gd name="T93" fmla="*/ 650 h 700"/>
                <a:gd name="T94" fmla="*/ 59 w 729"/>
                <a:gd name="T95" fmla="*/ 620 h 700"/>
                <a:gd name="T96" fmla="*/ 48 w 729"/>
                <a:gd name="T97" fmla="*/ 588 h 700"/>
                <a:gd name="T98" fmla="*/ 29 w 729"/>
                <a:gd name="T99" fmla="*/ 567 h 700"/>
                <a:gd name="T100" fmla="*/ 0 w 729"/>
                <a:gd name="T101" fmla="*/ 549 h 700"/>
                <a:gd name="T102" fmla="*/ 262 w 729"/>
                <a:gd name="T103" fmla="*/ 9 h 700"/>
                <a:gd name="T104" fmla="*/ 279 w 729"/>
                <a:gd name="T105" fmla="*/ 23 h 700"/>
                <a:gd name="T106" fmla="*/ 298 w 729"/>
                <a:gd name="T107" fmla="*/ 40 h 700"/>
                <a:gd name="T108" fmla="*/ 319 w 729"/>
                <a:gd name="T109" fmla="*/ 25 h 700"/>
                <a:gd name="T110" fmla="*/ 340 w 729"/>
                <a:gd name="T111" fmla="*/ 8 h 700"/>
                <a:gd name="T112" fmla="*/ 370 w 729"/>
                <a:gd name="T113" fmla="*/ 0 h 700"/>
                <a:gd name="T114" fmla="*/ 397 w 729"/>
                <a:gd name="T115" fmla="*/ 0 h 700"/>
                <a:gd name="T116" fmla="*/ 431 w 729"/>
                <a:gd name="T117" fmla="*/ 0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9" h="700">
                  <a:moveTo>
                    <a:pt x="431" y="0"/>
                  </a:moveTo>
                  <a:lnTo>
                    <a:pt x="431" y="0"/>
                  </a:lnTo>
                  <a:lnTo>
                    <a:pt x="431" y="8"/>
                  </a:lnTo>
                  <a:lnTo>
                    <a:pt x="433" y="15"/>
                  </a:lnTo>
                  <a:lnTo>
                    <a:pt x="435" y="21"/>
                  </a:lnTo>
                  <a:lnTo>
                    <a:pt x="437" y="29"/>
                  </a:lnTo>
                  <a:lnTo>
                    <a:pt x="441" y="34"/>
                  </a:lnTo>
                  <a:lnTo>
                    <a:pt x="445" y="40"/>
                  </a:lnTo>
                  <a:lnTo>
                    <a:pt x="449" y="46"/>
                  </a:lnTo>
                  <a:lnTo>
                    <a:pt x="452" y="50"/>
                  </a:lnTo>
                  <a:lnTo>
                    <a:pt x="458" y="57"/>
                  </a:lnTo>
                  <a:lnTo>
                    <a:pt x="462" y="61"/>
                  </a:lnTo>
                  <a:lnTo>
                    <a:pt x="466" y="67"/>
                  </a:lnTo>
                  <a:lnTo>
                    <a:pt x="471" y="72"/>
                  </a:lnTo>
                  <a:lnTo>
                    <a:pt x="475" y="78"/>
                  </a:lnTo>
                  <a:lnTo>
                    <a:pt x="479" y="86"/>
                  </a:lnTo>
                  <a:lnTo>
                    <a:pt x="481" y="93"/>
                  </a:lnTo>
                  <a:lnTo>
                    <a:pt x="485" y="99"/>
                  </a:lnTo>
                  <a:lnTo>
                    <a:pt x="485" y="99"/>
                  </a:lnTo>
                  <a:lnTo>
                    <a:pt x="485" y="105"/>
                  </a:lnTo>
                  <a:lnTo>
                    <a:pt x="487" y="111"/>
                  </a:lnTo>
                  <a:lnTo>
                    <a:pt x="489" y="116"/>
                  </a:lnTo>
                  <a:lnTo>
                    <a:pt x="489" y="120"/>
                  </a:lnTo>
                  <a:lnTo>
                    <a:pt x="491" y="124"/>
                  </a:lnTo>
                  <a:lnTo>
                    <a:pt x="494" y="128"/>
                  </a:lnTo>
                  <a:lnTo>
                    <a:pt x="498" y="132"/>
                  </a:lnTo>
                  <a:lnTo>
                    <a:pt x="502" y="135"/>
                  </a:lnTo>
                  <a:lnTo>
                    <a:pt x="502" y="135"/>
                  </a:lnTo>
                  <a:lnTo>
                    <a:pt x="510" y="139"/>
                  </a:lnTo>
                  <a:lnTo>
                    <a:pt x="517" y="143"/>
                  </a:lnTo>
                  <a:lnTo>
                    <a:pt x="525" y="145"/>
                  </a:lnTo>
                  <a:lnTo>
                    <a:pt x="533" y="149"/>
                  </a:lnTo>
                  <a:lnTo>
                    <a:pt x="542" y="153"/>
                  </a:lnTo>
                  <a:lnTo>
                    <a:pt x="552" y="156"/>
                  </a:lnTo>
                  <a:lnTo>
                    <a:pt x="559" y="160"/>
                  </a:lnTo>
                  <a:lnTo>
                    <a:pt x="567" y="166"/>
                  </a:lnTo>
                  <a:lnTo>
                    <a:pt x="567" y="166"/>
                  </a:lnTo>
                  <a:lnTo>
                    <a:pt x="571" y="168"/>
                  </a:lnTo>
                  <a:lnTo>
                    <a:pt x="573" y="172"/>
                  </a:lnTo>
                  <a:lnTo>
                    <a:pt x="574" y="175"/>
                  </a:lnTo>
                  <a:lnTo>
                    <a:pt x="578" y="181"/>
                  </a:lnTo>
                  <a:lnTo>
                    <a:pt x="580" y="185"/>
                  </a:lnTo>
                  <a:lnTo>
                    <a:pt x="582" y="189"/>
                  </a:lnTo>
                  <a:lnTo>
                    <a:pt x="586" y="193"/>
                  </a:lnTo>
                  <a:lnTo>
                    <a:pt x="590" y="195"/>
                  </a:lnTo>
                  <a:lnTo>
                    <a:pt x="590" y="195"/>
                  </a:lnTo>
                  <a:lnTo>
                    <a:pt x="595" y="196"/>
                  </a:lnTo>
                  <a:lnTo>
                    <a:pt x="599" y="200"/>
                  </a:lnTo>
                  <a:lnTo>
                    <a:pt x="603" y="202"/>
                  </a:lnTo>
                  <a:lnTo>
                    <a:pt x="605" y="206"/>
                  </a:lnTo>
                  <a:lnTo>
                    <a:pt x="605" y="210"/>
                  </a:lnTo>
                  <a:lnTo>
                    <a:pt x="607" y="215"/>
                  </a:lnTo>
                  <a:lnTo>
                    <a:pt x="607" y="219"/>
                  </a:lnTo>
                  <a:lnTo>
                    <a:pt x="607" y="225"/>
                  </a:lnTo>
                  <a:lnTo>
                    <a:pt x="607" y="229"/>
                  </a:lnTo>
                  <a:lnTo>
                    <a:pt x="607" y="235"/>
                  </a:lnTo>
                  <a:lnTo>
                    <a:pt x="607" y="240"/>
                  </a:lnTo>
                  <a:lnTo>
                    <a:pt x="607" y="246"/>
                  </a:lnTo>
                  <a:lnTo>
                    <a:pt x="607" y="252"/>
                  </a:lnTo>
                  <a:lnTo>
                    <a:pt x="609" y="257"/>
                  </a:lnTo>
                  <a:lnTo>
                    <a:pt x="609" y="263"/>
                  </a:lnTo>
                  <a:lnTo>
                    <a:pt x="611" y="269"/>
                  </a:lnTo>
                  <a:lnTo>
                    <a:pt x="611" y="269"/>
                  </a:lnTo>
                  <a:lnTo>
                    <a:pt x="615" y="273"/>
                  </a:lnTo>
                  <a:lnTo>
                    <a:pt x="618" y="277"/>
                  </a:lnTo>
                  <a:lnTo>
                    <a:pt x="624" y="280"/>
                  </a:lnTo>
                  <a:lnTo>
                    <a:pt x="632" y="284"/>
                  </a:lnTo>
                  <a:lnTo>
                    <a:pt x="639" y="288"/>
                  </a:lnTo>
                  <a:lnTo>
                    <a:pt x="647" y="290"/>
                  </a:lnTo>
                  <a:lnTo>
                    <a:pt x="655" y="294"/>
                  </a:lnTo>
                  <a:lnTo>
                    <a:pt x="662" y="296"/>
                  </a:lnTo>
                  <a:lnTo>
                    <a:pt x="662" y="296"/>
                  </a:lnTo>
                  <a:lnTo>
                    <a:pt x="668" y="298"/>
                  </a:lnTo>
                  <a:lnTo>
                    <a:pt x="674" y="299"/>
                  </a:lnTo>
                  <a:lnTo>
                    <a:pt x="678" y="301"/>
                  </a:lnTo>
                  <a:lnTo>
                    <a:pt x="681" y="305"/>
                  </a:lnTo>
                  <a:lnTo>
                    <a:pt x="685" y="307"/>
                  </a:lnTo>
                  <a:lnTo>
                    <a:pt x="689" y="309"/>
                  </a:lnTo>
                  <a:lnTo>
                    <a:pt x="693" y="313"/>
                  </a:lnTo>
                  <a:lnTo>
                    <a:pt x="697" y="315"/>
                  </a:lnTo>
                  <a:lnTo>
                    <a:pt x="700" y="319"/>
                  </a:lnTo>
                  <a:lnTo>
                    <a:pt x="704" y="320"/>
                  </a:lnTo>
                  <a:lnTo>
                    <a:pt x="706" y="324"/>
                  </a:lnTo>
                  <a:lnTo>
                    <a:pt x="710" y="326"/>
                  </a:lnTo>
                  <a:lnTo>
                    <a:pt x="714" y="328"/>
                  </a:lnTo>
                  <a:lnTo>
                    <a:pt x="719" y="332"/>
                  </a:lnTo>
                  <a:lnTo>
                    <a:pt x="723" y="334"/>
                  </a:lnTo>
                  <a:lnTo>
                    <a:pt x="729" y="336"/>
                  </a:lnTo>
                  <a:lnTo>
                    <a:pt x="729" y="336"/>
                  </a:lnTo>
                  <a:lnTo>
                    <a:pt x="723" y="341"/>
                  </a:lnTo>
                  <a:lnTo>
                    <a:pt x="716" y="347"/>
                  </a:lnTo>
                  <a:lnTo>
                    <a:pt x="706" y="353"/>
                  </a:lnTo>
                  <a:lnTo>
                    <a:pt x="698" y="359"/>
                  </a:lnTo>
                  <a:lnTo>
                    <a:pt x="689" y="364"/>
                  </a:lnTo>
                  <a:lnTo>
                    <a:pt x="679" y="370"/>
                  </a:lnTo>
                  <a:lnTo>
                    <a:pt x="674" y="374"/>
                  </a:lnTo>
                  <a:lnTo>
                    <a:pt x="668" y="376"/>
                  </a:lnTo>
                  <a:lnTo>
                    <a:pt x="668" y="376"/>
                  </a:lnTo>
                  <a:lnTo>
                    <a:pt x="664" y="376"/>
                  </a:lnTo>
                  <a:lnTo>
                    <a:pt x="658" y="376"/>
                  </a:lnTo>
                  <a:lnTo>
                    <a:pt x="655" y="376"/>
                  </a:lnTo>
                  <a:lnTo>
                    <a:pt x="649" y="376"/>
                  </a:lnTo>
                  <a:lnTo>
                    <a:pt x="643" y="376"/>
                  </a:lnTo>
                  <a:lnTo>
                    <a:pt x="639" y="376"/>
                  </a:lnTo>
                  <a:lnTo>
                    <a:pt x="636" y="376"/>
                  </a:lnTo>
                  <a:lnTo>
                    <a:pt x="632" y="378"/>
                  </a:lnTo>
                  <a:lnTo>
                    <a:pt x="632" y="378"/>
                  </a:lnTo>
                  <a:lnTo>
                    <a:pt x="622" y="383"/>
                  </a:lnTo>
                  <a:lnTo>
                    <a:pt x="615" y="391"/>
                  </a:lnTo>
                  <a:lnTo>
                    <a:pt x="609" y="399"/>
                  </a:lnTo>
                  <a:lnTo>
                    <a:pt x="603" y="404"/>
                  </a:lnTo>
                  <a:lnTo>
                    <a:pt x="597" y="414"/>
                  </a:lnTo>
                  <a:lnTo>
                    <a:pt x="592" y="422"/>
                  </a:lnTo>
                  <a:lnTo>
                    <a:pt x="586" y="429"/>
                  </a:lnTo>
                  <a:lnTo>
                    <a:pt x="578" y="437"/>
                  </a:lnTo>
                  <a:lnTo>
                    <a:pt x="578" y="437"/>
                  </a:lnTo>
                  <a:lnTo>
                    <a:pt x="574" y="439"/>
                  </a:lnTo>
                  <a:lnTo>
                    <a:pt x="571" y="443"/>
                  </a:lnTo>
                  <a:lnTo>
                    <a:pt x="565" y="444"/>
                  </a:lnTo>
                  <a:lnTo>
                    <a:pt x="561" y="448"/>
                  </a:lnTo>
                  <a:lnTo>
                    <a:pt x="555" y="452"/>
                  </a:lnTo>
                  <a:lnTo>
                    <a:pt x="550" y="454"/>
                  </a:lnTo>
                  <a:lnTo>
                    <a:pt x="544" y="458"/>
                  </a:lnTo>
                  <a:lnTo>
                    <a:pt x="540" y="464"/>
                  </a:lnTo>
                  <a:lnTo>
                    <a:pt x="540" y="464"/>
                  </a:lnTo>
                  <a:lnTo>
                    <a:pt x="536" y="467"/>
                  </a:lnTo>
                  <a:lnTo>
                    <a:pt x="533" y="473"/>
                  </a:lnTo>
                  <a:lnTo>
                    <a:pt x="531" y="477"/>
                  </a:lnTo>
                  <a:lnTo>
                    <a:pt x="529" y="483"/>
                  </a:lnTo>
                  <a:lnTo>
                    <a:pt x="525" y="486"/>
                  </a:lnTo>
                  <a:lnTo>
                    <a:pt x="523" y="492"/>
                  </a:lnTo>
                  <a:lnTo>
                    <a:pt x="521" y="496"/>
                  </a:lnTo>
                  <a:lnTo>
                    <a:pt x="517" y="502"/>
                  </a:lnTo>
                  <a:lnTo>
                    <a:pt x="515" y="505"/>
                  </a:lnTo>
                  <a:lnTo>
                    <a:pt x="512" y="511"/>
                  </a:lnTo>
                  <a:lnTo>
                    <a:pt x="508" y="515"/>
                  </a:lnTo>
                  <a:lnTo>
                    <a:pt x="504" y="519"/>
                  </a:lnTo>
                  <a:lnTo>
                    <a:pt x="500" y="523"/>
                  </a:lnTo>
                  <a:lnTo>
                    <a:pt x="496" y="526"/>
                  </a:lnTo>
                  <a:lnTo>
                    <a:pt x="491" y="530"/>
                  </a:lnTo>
                  <a:lnTo>
                    <a:pt x="485" y="534"/>
                  </a:lnTo>
                  <a:lnTo>
                    <a:pt x="485" y="534"/>
                  </a:lnTo>
                  <a:lnTo>
                    <a:pt x="481" y="536"/>
                  </a:lnTo>
                  <a:lnTo>
                    <a:pt x="477" y="536"/>
                  </a:lnTo>
                  <a:lnTo>
                    <a:pt x="471" y="538"/>
                  </a:lnTo>
                  <a:lnTo>
                    <a:pt x="466" y="538"/>
                  </a:lnTo>
                  <a:lnTo>
                    <a:pt x="462" y="538"/>
                  </a:lnTo>
                  <a:lnTo>
                    <a:pt x="456" y="540"/>
                  </a:lnTo>
                  <a:lnTo>
                    <a:pt x="454" y="542"/>
                  </a:lnTo>
                  <a:lnTo>
                    <a:pt x="451" y="546"/>
                  </a:lnTo>
                  <a:lnTo>
                    <a:pt x="451" y="546"/>
                  </a:lnTo>
                  <a:lnTo>
                    <a:pt x="449" y="553"/>
                  </a:lnTo>
                  <a:lnTo>
                    <a:pt x="447" y="561"/>
                  </a:lnTo>
                  <a:lnTo>
                    <a:pt x="445" y="567"/>
                  </a:lnTo>
                  <a:lnTo>
                    <a:pt x="443" y="572"/>
                  </a:lnTo>
                  <a:lnTo>
                    <a:pt x="441" y="580"/>
                  </a:lnTo>
                  <a:lnTo>
                    <a:pt x="437" y="584"/>
                  </a:lnTo>
                  <a:lnTo>
                    <a:pt x="435" y="589"/>
                  </a:lnTo>
                  <a:lnTo>
                    <a:pt x="431" y="595"/>
                  </a:lnTo>
                  <a:lnTo>
                    <a:pt x="430" y="599"/>
                  </a:lnTo>
                  <a:lnTo>
                    <a:pt x="426" y="603"/>
                  </a:lnTo>
                  <a:lnTo>
                    <a:pt x="422" y="607"/>
                  </a:lnTo>
                  <a:lnTo>
                    <a:pt x="418" y="608"/>
                  </a:lnTo>
                  <a:lnTo>
                    <a:pt x="412" y="610"/>
                  </a:lnTo>
                  <a:lnTo>
                    <a:pt x="407" y="612"/>
                  </a:lnTo>
                  <a:lnTo>
                    <a:pt x="399" y="614"/>
                  </a:lnTo>
                  <a:lnTo>
                    <a:pt x="391" y="614"/>
                  </a:lnTo>
                  <a:lnTo>
                    <a:pt x="391" y="614"/>
                  </a:lnTo>
                  <a:lnTo>
                    <a:pt x="388" y="614"/>
                  </a:lnTo>
                  <a:lnTo>
                    <a:pt x="382" y="614"/>
                  </a:lnTo>
                  <a:lnTo>
                    <a:pt x="378" y="614"/>
                  </a:lnTo>
                  <a:lnTo>
                    <a:pt x="374" y="614"/>
                  </a:lnTo>
                  <a:lnTo>
                    <a:pt x="368" y="614"/>
                  </a:lnTo>
                  <a:lnTo>
                    <a:pt x="365" y="614"/>
                  </a:lnTo>
                  <a:lnTo>
                    <a:pt x="361" y="614"/>
                  </a:lnTo>
                  <a:lnTo>
                    <a:pt x="355" y="614"/>
                  </a:lnTo>
                  <a:lnTo>
                    <a:pt x="351" y="614"/>
                  </a:lnTo>
                  <a:lnTo>
                    <a:pt x="346" y="614"/>
                  </a:lnTo>
                  <a:lnTo>
                    <a:pt x="340" y="614"/>
                  </a:lnTo>
                  <a:lnTo>
                    <a:pt x="332" y="614"/>
                  </a:lnTo>
                  <a:lnTo>
                    <a:pt x="325" y="614"/>
                  </a:lnTo>
                  <a:lnTo>
                    <a:pt x="317" y="614"/>
                  </a:lnTo>
                  <a:lnTo>
                    <a:pt x="307" y="614"/>
                  </a:lnTo>
                  <a:lnTo>
                    <a:pt x="298" y="614"/>
                  </a:lnTo>
                  <a:lnTo>
                    <a:pt x="298" y="614"/>
                  </a:lnTo>
                  <a:lnTo>
                    <a:pt x="292" y="610"/>
                  </a:lnTo>
                  <a:lnTo>
                    <a:pt x="286" y="607"/>
                  </a:lnTo>
                  <a:lnTo>
                    <a:pt x="281" y="601"/>
                  </a:lnTo>
                  <a:lnTo>
                    <a:pt x="275" y="597"/>
                  </a:lnTo>
                  <a:lnTo>
                    <a:pt x="267" y="591"/>
                  </a:lnTo>
                  <a:lnTo>
                    <a:pt x="262" y="588"/>
                  </a:lnTo>
                  <a:lnTo>
                    <a:pt x="254" y="586"/>
                  </a:lnTo>
                  <a:lnTo>
                    <a:pt x="244" y="584"/>
                  </a:lnTo>
                  <a:lnTo>
                    <a:pt x="244" y="584"/>
                  </a:lnTo>
                  <a:lnTo>
                    <a:pt x="233" y="586"/>
                  </a:lnTo>
                  <a:lnTo>
                    <a:pt x="224" y="591"/>
                  </a:lnTo>
                  <a:lnTo>
                    <a:pt x="220" y="597"/>
                  </a:lnTo>
                  <a:lnTo>
                    <a:pt x="216" y="607"/>
                  </a:lnTo>
                  <a:lnTo>
                    <a:pt x="212" y="616"/>
                  </a:lnTo>
                  <a:lnTo>
                    <a:pt x="210" y="624"/>
                  </a:lnTo>
                  <a:lnTo>
                    <a:pt x="206" y="633"/>
                  </a:lnTo>
                  <a:lnTo>
                    <a:pt x="201" y="641"/>
                  </a:lnTo>
                  <a:lnTo>
                    <a:pt x="201" y="641"/>
                  </a:lnTo>
                  <a:lnTo>
                    <a:pt x="197" y="645"/>
                  </a:lnTo>
                  <a:lnTo>
                    <a:pt x="191" y="650"/>
                  </a:lnTo>
                  <a:lnTo>
                    <a:pt x="185" y="656"/>
                  </a:lnTo>
                  <a:lnTo>
                    <a:pt x="180" y="662"/>
                  </a:lnTo>
                  <a:lnTo>
                    <a:pt x="172" y="668"/>
                  </a:lnTo>
                  <a:lnTo>
                    <a:pt x="166" y="673"/>
                  </a:lnTo>
                  <a:lnTo>
                    <a:pt x="159" y="679"/>
                  </a:lnTo>
                  <a:lnTo>
                    <a:pt x="151" y="685"/>
                  </a:lnTo>
                  <a:lnTo>
                    <a:pt x="141" y="689"/>
                  </a:lnTo>
                  <a:lnTo>
                    <a:pt x="134" y="692"/>
                  </a:lnTo>
                  <a:lnTo>
                    <a:pt x="124" y="696"/>
                  </a:lnTo>
                  <a:lnTo>
                    <a:pt x="117" y="698"/>
                  </a:lnTo>
                  <a:lnTo>
                    <a:pt x="107" y="700"/>
                  </a:lnTo>
                  <a:lnTo>
                    <a:pt x="98" y="700"/>
                  </a:lnTo>
                  <a:lnTo>
                    <a:pt x="88" y="698"/>
                  </a:lnTo>
                  <a:lnTo>
                    <a:pt x="79" y="696"/>
                  </a:lnTo>
                  <a:lnTo>
                    <a:pt x="79" y="696"/>
                  </a:lnTo>
                  <a:lnTo>
                    <a:pt x="75" y="694"/>
                  </a:lnTo>
                  <a:lnTo>
                    <a:pt x="69" y="694"/>
                  </a:lnTo>
                  <a:lnTo>
                    <a:pt x="63" y="694"/>
                  </a:lnTo>
                  <a:lnTo>
                    <a:pt x="59" y="694"/>
                  </a:lnTo>
                  <a:lnTo>
                    <a:pt x="54" y="692"/>
                  </a:lnTo>
                  <a:lnTo>
                    <a:pt x="50" y="691"/>
                  </a:lnTo>
                  <a:lnTo>
                    <a:pt x="48" y="687"/>
                  </a:lnTo>
                  <a:lnTo>
                    <a:pt x="48" y="683"/>
                  </a:lnTo>
                  <a:lnTo>
                    <a:pt x="48" y="683"/>
                  </a:lnTo>
                  <a:lnTo>
                    <a:pt x="48" y="675"/>
                  </a:lnTo>
                  <a:lnTo>
                    <a:pt x="50" y="670"/>
                  </a:lnTo>
                  <a:lnTo>
                    <a:pt x="52" y="664"/>
                  </a:lnTo>
                  <a:lnTo>
                    <a:pt x="54" y="660"/>
                  </a:lnTo>
                  <a:lnTo>
                    <a:pt x="58" y="656"/>
                  </a:lnTo>
                  <a:lnTo>
                    <a:pt x="59" y="650"/>
                  </a:lnTo>
                  <a:lnTo>
                    <a:pt x="61" y="643"/>
                  </a:lnTo>
                  <a:lnTo>
                    <a:pt x="61" y="635"/>
                  </a:lnTo>
                  <a:lnTo>
                    <a:pt x="61" y="635"/>
                  </a:lnTo>
                  <a:lnTo>
                    <a:pt x="61" y="628"/>
                  </a:lnTo>
                  <a:lnTo>
                    <a:pt x="59" y="620"/>
                  </a:lnTo>
                  <a:lnTo>
                    <a:pt x="59" y="612"/>
                  </a:lnTo>
                  <a:lnTo>
                    <a:pt x="58" y="605"/>
                  </a:lnTo>
                  <a:lnTo>
                    <a:pt x="54" y="599"/>
                  </a:lnTo>
                  <a:lnTo>
                    <a:pt x="52" y="593"/>
                  </a:lnTo>
                  <a:lnTo>
                    <a:pt x="48" y="588"/>
                  </a:lnTo>
                  <a:lnTo>
                    <a:pt x="46" y="584"/>
                  </a:lnTo>
                  <a:lnTo>
                    <a:pt x="42" y="578"/>
                  </a:lnTo>
                  <a:lnTo>
                    <a:pt x="37" y="574"/>
                  </a:lnTo>
                  <a:lnTo>
                    <a:pt x="33" y="570"/>
                  </a:lnTo>
                  <a:lnTo>
                    <a:pt x="29" y="567"/>
                  </a:lnTo>
                  <a:lnTo>
                    <a:pt x="25" y="563"/>
                  </a:lnTo>
                  <a:lnTo>
                    <a:pt x="21" y="559"/>
                  </a:lnTo>
                  <a:lnTo>
                    <a:pt x="16" y="555"/>
                  </a:lnTo>
                  <a:lnTo>
                    <a:pt x="12" y="553"/>
                  </a:lnTo>
                  <a:lnTo>
                    <a:pt x="0" y="549"/>
                  </a:lnTo>
                  <a:lnTo>
                    <a:pt x="0" y="330"/>
                  </a:lnTo>
                  <a:lnTo>
                    <a:pt x="82" y="330"/>
                  </a:lnTo>
                  <a:lnTo>
                    <a:pt x="82" y="32"/>
                  </a:lnTo>
                  <a:lnTo>
                    <a:pt x="94" y="32"/>
                  </a:lnTo>
                  <a:lnTo>
                    <a:pt x="262" y="9"/>
                  </a:lnTo>
                  <a:lnTo>
                    <a:pt x="262" y="9"/>
                  </a:lnTo>
                  <a:lnTo>
                    <a:pt x="265" y="11"/>
                  </a:lnTo>
                  <a:lnTo>
                    <a:pt x="271" y="15"/>
                  </a:lnTo>
                  <a:lnTo>
                    <a:pt x="275" y="19"/>
                  </a:lnTo>
                  <a:lnTo>
                    <a:pt x="279" y="23"/>
                  </a:lnTo>
                  <a:lnTo>
                    <a:pt x="285" y="27"/>
                  </a:lnTo>
                  <a:lnTo>
                    <a:pt x="288" y="32"/>
                  </a:lnTo>
                  <a:lnTo>
                    <a:pt x="294" y="36"/>
                  </a:lnTo>
                  <a:lnTo>
                    <a:pt x="298" y="40"/>
                  </a:lnTo>
                  <a:lnTo>
                    <a:pt x="298" y="40"/>
                  </a:lnTo>
                  <a:lnTo>
                    <a:pt x="302" y="38"/>
                  </a:lnTo>
                  <a:lnTo>
                    <a:pt x="307" y="34"/>
                  </a:lnTo>
                  <a:lnTo>
                    <a:pt x="311" y="30"/>
                  </a:lnTo>
                  <a:lnTo>
                    <a:pt x="315" y="27"/>
                  </a:lnTo>
                  <a:lnTo>
                    <a:pt x="319" y="25"/>
                  </a:lnTo>
                  <a:lnTo>
                    <a:pt x="323" y="21"/>
                  </a:lnTo>
                  <a:lnTo>
                    <a:pt x="327" y="17"/>
                  </a:lnTo>
                  <a:lnTo>
                    <a:pt x="330" y="13"/>
                  </a:lnTo>
                  <a:lnTo>
                    <a:pt x="334" y="11"/>
                  </a:lnTo>
                  <a:lnTo>
                    <a:pt x="340" y="8"/>
                  </a:lnTo>
                  <a:lnTo>
                    <a:pt x="344" y="6"/>
                  </a:lnTo>
                  <a:lnTo>
                    <a:pt x="349" y="4"/>
                  </a:lnTo>
                  <a:lnTo>
                    <a:pt x="357" y="2"/>
                  </a:lnTo>
                  <a:lnTo>
                    <a:pt x="363" y="0"/>
                  </a:lnTo>
                  <a:lnTo>
                    <a:pt x="370" y="0"/>
                  </a:lnTo>
                  <a:lnTo>
                    <a:pt x="378" y="0"/>
                  </a:lnTo>
                  <a:lnTo>
                    <a:pt x="378" y="0"/>
                  </a:lnTo>
                  <a:lnTo>
                    <a:pt x="384" y="0"/>
                  </a:lnTo>
                  <a:lnTo>
                    <a:pt x="391" y="0"/>
                  </a:lnTo>
                  <a:lnTo>
                    <a:pt x="397" y="0"/>
                  </a:lnTo>
                  <a:lnTo>
                    <a:pt x="405" y="0"/>
                  </a:lnTo>
                  <a:lnTo>
                    <a:pt x="410" y="0"/>
                  </a:lnTo>
                  <a:lnTo>
                    <a:pt x="418" y="0"/>
                  </a:lnTo>
                  <a:lnTo>
                    <a:pt x="424" y="0"/>
                  </a:lnTo>
                  <a:lnTo>
                    <a:pt x="431" y="0"/>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91" name="Freeform 19">
              <a:extLst>
                <a:ext uri="{FF2B5EF4-FFF2-40B4-BE49-F238E27FC236}">
                  <a16:creationId xmlns:a16="http://schemas.microsoft.com/office/drawing/2014/main" id="{519EE86C-23D9-44EC-97F7-83A507011923}"/>
                </a:ext>
              </a:extLst>
            </p:cNvPr>
            <p:cNvSpPr>
              <a:spLocks/>
            </p:cNvSpPr>
            <p:nvPr/>
          </p:nvSpPr>
          <p:spPr bwMode="auto">
            <a:xfrm>
              <a:off x="3009597" y="5838827"/>
              <a:ext cx="312980" cy="270669"/>
            </a:xfrm>
            <a:custGeom>
              <a:avLst/>
              <a:gdLst>
                <a:gd name="T0" fmla="*/ 580 w 921"/>
                <a:gd name="T1" fmla="*/ 597 h 788"/>
                <a:gd name="T2" fmla="*/ 532 w 921"/>
                <a:gd name="T3" fmla="*/ 637 h 788"/>
                <a:gd name="T4" fmla="*/ 521 w 921"/>
                <a:gd name="T5" fmla="*/ 670 h 788"/>
                <a:gd name="T6" fmla="*/ 479 w 921"/>
                <a:gd name="T7" fmla="*/ 683 h 788"/>
                <a:gd name="T8" fmla="*/ 444 w 921"/>
                <a:gd name="T9" fmla="*/ 708 h 788"/>
                <a:gd name="T10" fmla="*/ 406 w 921"/>
                <a:gd name="T11" fmla="*/ 763 h 788"/>
                <a:gd name="T12" fmla="*/ 355 w 921"/>
                <a:gd name="T13" fmla="*/ 788 h 788"/>
                <a:gd name="T14" fmla="*/ 296 w 921"/>
                <a:gd name="T15" fmla="*/ 773 h 788"/>
                <a:gd name="T16" fmla="*/ 242 w 921"/>
                <a:gd name="T17" fmla="*/ 759 h 788"/>
                <a:gd name="T18" fmla="*/ 187 w 921"/>
                <a:gd name="T19" fmla="*/ 740 h 788"/>
                <a:gd name="T20" fmla="*/ 130 w 921"/>
                <a:gd name="T21" fmla="*/ 746 h 788"/>
                <a:gd name="T22" fmla="*/ 2 w 921"/>
                <a:gd name="T23" fmla="*/ 391 h 788"/>
                <a:gd name="T24" fmla="*/ 48 w 921"/>
                <a:gd name="T25" fmla="*/ 391 h 788"/>
                <a:gd name="T26" fmla="*/ 93 w 921"/>
                <a:gd name="T27" fmla="*/ 385 h 788"/>
                <a:gd name="T28" fmla="*/ 153 w 921"/>
                <a:gd name="T29" fmla="*/ 366 h 788"/>
                <a:gd name="T30" fmla="*/ 164 w 921"/>
                <a:gd name="T31" fmla="*/ 311 h 788"/>
                <a:gd name="T32" fmla="*/ 164 w 921"/>
                <a:gd name="T33" fmla="*/ 263 h 788"/>
                <a:gd name="T34" fmla="*/ 189 w 921"/>
                <a:gd name="T35" fmla="*/ 246 h 788"/>
                <a:gd name="T36" fmla="*/ 219 w 921"/>
                <a:gd name="T37" fmla="*/ 254 h 788"/>
                <a:gd name="T38" fmla="*/ 256 w 921"/>
                <a:gd name="T39" fmla="*/ 244 h 788"/>
                <a:gd name="T40" fmla="*/ 275 w 921"/>
                <a:gd name="T41" fmla="*/ 271 h 788"/>
                <a:gd name="T42" fmla="*/ 345 w 921"/>
                <a:gd name="T43" fmla="*/ 301 h 788"/>
                <a:gd name="T44" fmla="*/ 399 w 921"/>
                <a:gd name="T45" fmla="*/ 288 h 788"/>
                <a:gd name="T46" fmla="*/ 431 w 921"/>
                <a:gd name="T47" fmla="*/ 303 h 788"/>
                <a:gd name="T48" fmla="*/ 488 w 921"/>
                <a:gd name="T49" fmla="*/ 336 h 788"/>
                <a:gd name="T50" fmla="*/ 525 w 921"/>
                <a:gd name="T51" fmla="*/ 370 h 788"/>
                <a:gd name="T52" fmla="*/ 555 w 921"/>
                <a:gd name="T53" fmla="*/ 414 h 788"/>
                <a:gd name="T54" fmla="*/ 582 w 921"/>
                <a:gd name="T55" fmla="*/ 408 h 788"/>
                <a:gd name="T56" fmla="*/ 612 w 921"/>
                <a:gd name="T57" fmla="*/ 406 h 788"/>
                <a:gd name="T58" fmla="*/ 601 w 921"/>
                <a:gd name="T59" fmla="*/ 332 h 788"/>
                <a:gd name="T60" fmla="*/ 551 w 921"/>
                <a:gd name="T61" fmla="*/ 326 h 788"/>
                <a:gd name="T62" fmla="*/ 513 w 921"/>
                <a:gd name="T63" fmla="*/ 275 h 788"/>
                <a:gd name="T64" fmla="*/ 517 w 921"/>
                <a:gd name="T65" fmla="*/ 227 h 788"/>
                <a:gd name="T66" fmla="*/ 526 w 921"/>
                <a:gd name="T67" fmla="*/ 179 h 788"/>
                <a:gd name="T68" fmla="*/ 526 w 921"/>
                <a:gd name="T69" fmla="*/ 124 h 788"/>
                <a:gd name="T70" fmla="*/ 517 w 921"/>
                <a:gd name="T71" fmla="*/ 97 h 788"/>
                <a:gd name="T72" fmla="*/ 536 w 921"/>
                <a:gd name="T73" fmla="*/ 67 h 788"/>
                <a:gd name="T74" fmla="*/ 555 w 921"/>
                <a:gd name="T75" fmla="*/ 31 h 788"/>
                <a:gd name="T76" fmla="*/ 595 w 921"/>
                <a:gd name="T77" fmla="*/ 11 h 788"/>
                <a:gd name="T78" fmla="*/ 643 w 921"/>
                <a:gd name="T79" fmla="*/ 8 h 788"/>
                <a:gd name="T80" fmla="*/ 721 w 921"/>
                <a:gd name="T81" fmla="*/ 25 h 788"/>
                <a:gd name="T82" fmla="*/ 744 w 921"/>
                <a:gd name="T83" fmla="*/ 38 h 788"/>
                <a:gd name="T84" fmla="*/ 759 w 921"/>
                <a:gd name="T85" fmla="*/ 36 h 788"/>
                <a:gd name="T86" fmla="*/ 778 w 921"/>
                <a:gd name="T87" fmla="*/ 50 h 788"/>
                <a:gd name="T88" fmla="*/ 824 w 921"/>
                <a:gd name="T89" fmla="*/ 69 h 788"/>
                <a:gd name="T90" fmla="*/ 885 w 921"/>
                <a:gd name="T91" fmla="*/ 97 h 788"/>
                <a:gd name="T92" fmla="*/ 904 w 921"/>
                <a:gd name="T93" fmla="*/ 134 h 788"/>
                <a:gd name="T94" fmla="*/ 921 w 921"/>
                <a:gd name="T95" fmla="*/ 177 h 788"/>
                <a:gd name="T96" fmla="*/ 902 w 921"/>
                <a:gd name="T97" fmla="*/ 225 h 788"/>
                <a:gd name="T98" fmla="*/ 895 w 921"/>
                <a:gd name="T99" fmla="*/ 258 h 788"/>
                <a:gd name="T100" fmla="*/ 904 w 921"/>
                <a:gd name="T101" fmla="*/ 300 h 788"/>
                <a:gd name="T102" fmla="*/ 893 w 921"/>
                <a:gd name="T103" fmla="*/ 328 h 788"/>
                <a:gd name="T104" fmla="*/ 883 w 921"/>
                <a:gd name="T105" fmla="*/ 364 h 788"/>
                <a:gd name="T106" fmla="*/ 866 w 921"/>
                <a:gd name="T107" fmla="*/ 397 h 788"/>
                <a:gd name="T108" fmla="*/ 845 w 921"/>
                <a:gd name="T109" fmla="*/ 424 h 788"/>
                <a:gd name="T110" fmla="*/ 881 w 921"/>
                <a:gd name="T111" fmla="*/ 452 h 788"/>
                <a:gd name="T112" fmla="*/ 834 w 921"/>
                <a:gd name="T113" fmla="*/ 475 h 788"/>
                <a:gd name="T114" fmla="*/ 761 w 921"/>
                <a:gd name="T115" fmla="*/ 496 h 788"/>
                <a:gd name="T116" fmla="*/ 721 w 921"/>
                <a:gd name="T117" fmla="*/ 509 h 788"/>
                <a:gd name="T118" fmla="*/ 679 w 921"/>
                <a:gd name="T119" fmla="*/ 525 h 788"/>
                <a:gd name="T120" fmla="*/ 639 w 921"/>
                <a:gd name="T121" fmla="*/ 551 h 788"/>
                <a:gd name="T122" fmla="*/ 645 w 921"/>
                <a:gd name="T123" fmla="*/ 574 h 788"/>
                <a:gd name="T124" fmla="*/ 647 w 921"/>
                <a:gd name="T125" fmla="*/ 591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21" h="788">
                  <a:moveTo>
                    <a:pt x="631" y="590"/>
                  </a:moveTo>
                  <a:lnTo>
                    <a:pt x="631" y="590"/>
                  </a:lnTo>
                  <a:lnTo>
                    <a:pt x="624" y="590"/>
                  </a:lnTo>
                  <a:lnTo>
                    <a:pt x="616" y="590"/>
                  </a:lnTo>
                  <a:lnTo>
                    <a:pt x="609" y="590"/>
                  </a:lnTo>
                  <a:lnTo>
                    <a:pt x="601" y="591"/>
                  </a:lnTo>
                  <a:lnTo>
                    <a:pt x="595" y="593"/>
                  </a:lnTo>
                  <a:lnTo>
                    <a:pt x="588" y="595"/>
                  </a:lnTo>
                  <a:lnTo>
                    <a:pt x="580" y="597"/>
                  </a:lnTo>
                  <a:lnTo>
                    <a:pt x="574" y="599"/>
                  </a:lnTo>
                  <a:lnTo>
                    <a:pt x="568" y="603"/>
                  </a:lnTo>
                  <a:lnTo>
                    <a:pt x="563" y="607"/>
                  </a:lnTo>
                  <a:lnTo>
                    <a:pt x="557" y="610"/>
                  </a:lnTo>
                  <a:lnTo>
                    <a:pt x="551" y="614"/>
                  </a:lnTo>
                  <a:lnTo>
                    <a:pt x="546" y="620"/>
                  </a:lnTo>
                  <a:lnTo>
                    <a:pt x="542" y="624"/>
                  </a:lnTo>
                  <a:lnTo>
                    <a:pt x="538" y="630"/>
                  </a:lnTo>
                  <a:lnTo>
                    <a:pt x="532" y="637"/>
                  </a:lnTo>
                  <a:lnTo>
                    <a:pt x="532" y="637"/>
                  </a:lnTo>
                  <a:lnTo>
                    <a:pt x="532" y="639"/>
                  </a:lnTo>
                  <a:lnTo>
                    <a:pt x="530" y="645"/>
                  </a:lnTo>
                  <a:lnTo>
                    <a:pt x="530" y="649"/>
                  </a:lnTo>
                  <a:lnTo>
                    <a:pt x="530" y="654"/>
                  </a:lnTo>
                  <a:lnTo>
                    <a:pt x="530" y="658"/>
                  </a:lnTo>
                  <a:lnTo>
                    <a:pt x="528" y="664"/>
                  </a:lnTo>
                  <a:lnTo>
                    <a:pt x="526" y="668"/>
                  </a:lnTo>
                  <a:lnTo>
                    <a:pt x="521" y="670"/>
                  </a:lnTo>
                  <a:lnTo>
                    <a:pt x="521" y="670"/>
                  </a:lnTo>
                  <a:lnTo>
                    <a:pt x="515" y="672"/>
                  </a:lnTo>
                  <a:lnTo>
                    <a:pt x="509" y="673"/>
                  </a:lnTo>
                  <a:lnTo>
                    <a:pt x="504" y="675"/>
                  </a:lnTo>
                  <a:lnTo>
                    <a:pt x="500" y="677"/>
                  </a:lnTo>
                  <a:lnTo>
                    <a:pt x="494" y="679"/>
                  </a:lnTo>
                  <a:lnTo>
                    <a:pt x="488" y="681"/>
                  </a:lnTo>
                  <a:lnTo>
                    <a:pt x="483" y="683"/>
                  </a:lnTo>
                  <a:lnTo>
                    <a:pt x="479" y="683"/>
                  </a:lnTo>
                  <a:lnTo>
                    <a:pt x="473" y="687"/>
                  </a:lnTo>
                  <a:lnTo>
                    <a:pt x="469" y="689"/>
                  </a:lnTo>
                  <a:lnTo>
                    <a:pt x="464" y="691"/>
                  </a:lnTo>
                  <a:lnTo>
                    <a:pt x="460" y="693"/>
                  </a:lnTo>
                  <a:lnTo>
                    <a:pt x="456" y="696"/>
                  </a:lnTo>
                  <a:lnTo>
                    <a:pt x="452" y="700"/>
                  </a:lnTo>
                  <a:lnTo>
                    <a:pt x="448" y="704"/>
                  </a:lnTo>
                  <a:lnTo>
                    <a:pt x="444" y="708"/>
                  </a:lnTo>
                  <a:lnTo>
                    <a:pt x="444" y="708"/>
                  </a:lnTo>
                  <a:lnTo>
                    <a:pt x="441" y="712"/>
                  </a:lnTo>
                  <a:lnTo>
                    <a:pt x="437" y="717"/>
                  </a:lnTo>
                  <a:lnTo>
                    <a:pt x="433" y="723"/>
                  </a:lnTo>
                  <a:lnTo>
                    <a:pt x="429" y="729"/>
                  </a:lnTo>
                  <a:lnTo>
                    <a:pt x="425" y="736"/>
                  </a:lnTo>
                  <a:lnTo>
                    <a:pt x="422" y="742"/>
                  </a:lnTo>
                  <a:lnTo>
                    <a:pt x="418" y="750"/>
                  </a:lnTo>
                  <a:lnTo>
                    <a:pt x="412" y="755"/>
                  </a:lnTo>
                  <a:lnTo>
                    <a:pt x="406" y="763"/>
                  </a:lnTo>
                  <a:lnTo>
                    <a:pt x="402" y="769"/>
                  </a:lnTo>
                  <a:lnTo>
                    <a:pt x="395" y="773"/>
                  </a:lnTo>
                  <a:lnTo>
                    <a:pt x="389" y="778"/>
                  </a:lnTo>
                  <a:lnTo>
                    <a:pt x="383" y="782"/>
                  </a:lnTo>
                  <a:lnTo>
                    <a:pt x="378" y="786"/>
                  </a:lnTo>
                  <a:lnTo>
                    <a:pt x="370" y="786"/>
                  </a:lnTo>
                  <a:lnTo>
                    <a:pt x="362" y="788"/>
                  </a:lnTo>
                  <a:lnTo>
                    <a:pt x="362" y="788"/>
                  </a:lnTo>
                  <a:lnTo>
                    <a:pt x="355" y="788"/>
                  </a:lnTo>
                  <a:lnTo>
                    <a:pt x="349" y="786"/>
                  </a:lnTo>
                  <a:lnTo>
                    <a:pt x="343" y="786"/>
                  </a:lnTo>
                  <a:lnTo>
                    <a:pt x="336" y="784"/>
                  </a:lnTo>
                  <a:lnTo>
                    <a:pt x="330" y="782"/>
                  </a:lnTo>
                  <a:lnTo>
                    <a:pt x="324" y="780"/>
                  </a:lnTo>
                  <a:lnTo>
                    <a:pt x="317" y="778"/>
                  </a:lnTo>
                  <a:lnTo>
                    <a:pt x="309" y="776"/>
                  </a:lnTo>
                  <a:lnTo>
                    <a:pt x="303" y="775"/>
                  </a:lnTo>
                  <a:lnTo>
                    <a:pt x="296" y="773"/>
                  </a:lnTo>
                  <a:lnTo>
                    <a:pt x="290" y="771"/>
                  </a:lnTo>
                  <a:lnTo>
                    <a:pt x="282" y="771"/>
                  </a:lnTo>
                  <a:lnTo>
                    <a:pt x="275" y="769"/>
                  </a:lnTo>
                  <a:lnTo>
                    <a:pt x="269" y="767"/>
                  </a:lnTo>
                  <a:lnTo>
                    <a:pt x="261" y="767"/>
                  </a:lnTo>
                  <a:lnTo>
                    <a:pt x="254" y="767"/>
                  </a:lnTo>
                  <a:lnTo>
                    <a:pt x="254" y="767"/>
                  </a:lnTo>
                  <a:lnTo>
                    <a:pt x="248" y="763"/>
                  </a:lnTo>
                  <a:lnTo>
                    <a:pt x="242" y="759"/>
                  </a:lnTo>
                  <a:lnTo>
                    <a:pt x="237" y="755"/>
                  </a:lnTo>
                  <a:lnTo>
                    <a:pt x="231" y="752"/>
                  </a:lnTo>
                  <a:lnTo>
                    <a:pt x="225" y="746"/>
                  </a:lnTo>
                  <a:lnTo>
                    <a:pt x="219" y="744"/>
                  </a:lnTo>
                  <a:lnTo>
                    <a:pt x="210" y="742"/>
                  </a:lnTo>
                  <a:lnTo>
                    <a:pt x="200" y="740"/>
                  </a:lnTo>
                  <a:lnTo>
                    <a:pt x="200" y="740"/>
                  </a:lnTo>
                  <a:lnTo>
                    <a:pt x="195" y="740"/>
                  </a:lnTo>
                  <a:lnTo>
                    <a:pt x="187" y="740"/>
                  </a:lnTo>
                  <a:lnTo>
                    <a:pt x="181" y="740"/>
                  </a:lnTo>
                  <a:lnTo>
                    <a:pt x="174" y="742"/>
                  </a:lnTo>
                  <a:lnTo>
                    <a:pt x="168" y="742"/>
                  </a:lnTo>
                  <a:lnTo>
                    <a:pt x="160" y="742"/>
                  </a:lnTo>
                  <a:lnTo>
                    <a:pt x="155" y="742"/>
                  </a:lnTo>
                  <a:lnTo>
                    <a:pt x="149" y="744"/>
                  </a:lnTo>
                  <a:lnTo>
                    <a:pt x="143" y="744"/>
                  </a:lnTo>
                  <a:lnTo>
                    <a:pt x="135" y="746"/>
                  </a:lnTo>
                  <a:lnTo>
                    <a:pt x="130" y="746"/>
                  </a:lnTo>
                  <a:lnTo>
                    <a:pt x="124" y="746"/>
                  </a:lnTo>
                  <a:lnTo>
                    <a:pt x="118" y="748"/>
                  </a:lnTo>
                  <a:lnTo>
                    <a:pt x="111" y="748"/>
                  </a:lnTo>
                  <a:lnTo>
                    <a:pt x="105" y="750"/>
                  </a:lnTo>
                  <a:lnTo>
                    <a:pt x="99" y="752"/>
                  </a:lnTo>
                  <a:lnTo>
                    <a:pt x="0" y="637"/>
                  </a:lnTo>
                  <a:lnTo>
                    <a:pt x="0" y="391"/>
                  </a:lnTo>
                  <a:lnTo>
                    <a:pt x="0" y="391"/>
                  </a:lnTo>
                  <a:lnTo>
                    <a:pt x="2" y="391"/>
                  </a:lnTo>
                  <a:lnTo>
                    <a:pt x="6" y="391"/>
                  </a:lnTo>
                  <a:lnTo>
                    <a:pt x="10" y="391"/>
                  </a:lnTo>
                  <a:lnTo>
                    <a:pt x="13" y="391"/>
                  </a:lnTo>
                  <a:lnTo>
                    <a:pt x="19" y="391"/>
                  </a:lnTo>
                  <a:lnTo>
                    <a:pt x="25" y="391"/>
                  </a:lnTo>
                  <a:lnTo>
                    <a:pt x="31" y="391"/>
                  </a:lnTo>
                  <a:lnTo>
                    <a:pt x="36" y="391"/>
                  </a:lnTo>
                  <a:lnTo>
                    <a:pt x="42" y="391"/>
                  </a:lnTo>
                  <a:lnTo>
                    <a:pt x="48" y="391"/>
                  </a:lnTo>
                  <a:lnTo>
                    <a:pt x="53" y="391"/>
                  </a:lnTo>
                  <a:lnTo>
                    <a:pt x="59" y="391"/>
                  </a:lnTo>
                  <a:lnTo>
                    <a:pt x="63" y="391"/>
                  </a:lnTo>
                  <a:lnTo>
                    <a:pt x="69" y="391"/>
                  </a:lnTo>
                  <a:lnTo>
                    <a:pt x="72" y="391"/>
                  </a:lnTo>
                  <a:lnTo>
                    <a:pt x="76" y="391"/>
                  </a:lnTo>
                  <a:lnTo>
                    <a:pt x="76" y="391"/>
                  </a:lnTo>
                  <a:lnTo>
                    <a:pt x="86" y="389"/>
                  </a:lnTo>
                  <a:lnTo>
                    <a:pt x="93" y="385"/>
                  </a:lnTo>
                  <a:lnTo>
                    <a:pt x="101" y="383"/>
                  </a:lnTo>
                  <a:lnTo>
                    <a:pt x="109" y="382"/>
                  </a:lnTo>
                  <a:lnTo>
                    <a:pt x="116" y="382"/>
                  </a:lnTo>
                  <a:lnTo>
                    <a:pt x="124" y="380"/>
                  </a:lnTo>
                  <a:lnTo>
                    <a:pt x="132" y="378"/>
                  </a:lnTo>
                  <a:lnTo>
                    <a:pt x="137" y="376"/>
                  </a:lnTo>
                  <a:lnTo>
                    <a:pt x="143" y="374"/>
                  </a:lnTo>
                  <a:lnTo>
                    <a:pt x="149" y="370"/>
                  </a:lnTo>
                  <a:lnTo>
                    <a:pt x="153" y="366"/>
                  </a:lnTo>
                  <a:lnTo>
                    <a:pt x="156" y="362"/>
                  </a:lnTo>
                  <a:lnTo>
                    <a:pt x="160" y="357"/>
                  </a:lnTo>
                  <a:lnTo>
                    <a:pt x="162" y="349"/>
                  </a:lnTo>
                  <a:lnTo>
                    <a:pt x="164" y="340"/>
                  </a:lnTo>
                  <a:lnTo>
                    <a:pt x="164" y="330"/>
                  </a:lnTo>
                  <a:lnTo>
                    <a:pt x="164" y="330"/>
                  </a:lnTo>
                  <a:lnTo>
                    <a:pt x="164" y="322"/>
                  </a:lnTo>
                  <a:lnTo>
                    <a:pt x="164" y="317"/>
                  </a:lnTo>
                  <a:lnTo>
                    <a:pt x="164" y="311"/>
                  </a:lnTo>
                  <a:lnTo>
                    <a:pt x="164" y="307"/>
                  </a:lnTo>
                  <a:lnTo>
                    <a:pt x="164" y="301"/>
                  </a:lnTo>
                  <a:lnTo>
                    <a:pt x="164" y="298"/>
                  </a:lnTo>
                  <a:lnTo>
                    <a:pt x="164" y="292"/>
                  </a:lnTo>
                  <a:lnTo>
                    <a:pt x="164" y="288"/>
                  </a:lnTo>
                  <a:lnTo>
                    <a:pt x="164" y="282"/>
                  </a:lnTo>
                  <a:lnTo>
                    <a:pt x="164" y="277"/>
                  </a:lnTo>
                  <a:lnTo>
                    <a:pt x="164" y="271"/>
                  </a:lnTo>
                  <a:lnTo>
                    <a:pt x="164" y="263"/>
                  </a:lnTo>
                  <a:lnTo>
                    <a:pt x="164" y="258"/>
                  </a:lnTo>
                  <a:lnTo>
                    <a:pt x="164" y="248"/>
                  </a:lnTo>
                  <a:lnTo>
                    <a:pt x="164" y="238"/>
                  </a:lnTo>
                  <a:lnTo>
                    <a:pt x="164" y="229"/>
                  </a:lnTo>
                  <a:lnTo>
                    <a:pt x="164" y="229"/>
                  </a:lnTo>
                  <a:lnTo>
                    <a:pt x="177" y="231"/>
                  </a:lnTo>
                  <a:lnTo>
                    <a:pt x="185" y="235"/>
                  </a:lnTo>
                  <a:lnTo>
                    <a:pt x="189" y="238"/>
                  </a:lnTo>
                  <a:lnTo>
                    <a:pt x="189" y="246"/>
                  </a:lnTo>
                  <a:lnTo>
                    <a:pt x="189" y="252"/>
                  </a:lnTo>
                  <a:lnTo>
                    <a:pt x="191" y="258"/>
                  </a:lnTo>
                  <a:lnTo>
                    <a:pt x="195" y="261"/>
                  </a:lnTo>
                  <a:lnTo>
                    <a:pt x="200" y="261"/>
                  </a:lnTo>
                  <a:lnTo>
                    <a:pt x="200" y="261"/>
                  </a:lnTo>
                  <a:lnTo>
                    <a:pt x="206" y="261"/>
                  </a:lnTo>
                  <a:lnTo>
                    <a:pt x="210" y="259"/>
                  </a:lnTo>
                  <a:lnTo>
                    <a:pt x="216" y="256"/>
                  </a:lnTo>
                  <a:lnTo>
                    <a:pt x="219" y="254"/>
                  </a:lnTo>
                  <a:lnTo>
                    <a:pt x="225" y="250"/>
                  </a:lnTo>
                  <a:lnTo>
                    <a:pt x="231" y="248"/>
                  </a:lnTo>
                  <a:lnTo>
                    <a:pt x="237" y="244"/>
                  </a:lnTo>
                  <a:lnTo>
                    <a:pt x="244" y="244"/>
                  </a:lnTo>
                  <a:lnTo>
                    <a:pt x="244" y="244"/>
                  </a:lnTo>
                  <a:lnTo>
                    <a:pt x="248" y="244"/>
                  </a:lnTo>
                  <a:lnTo>
                    <a:pt x="250" y="244"/>
                  </a:lnTo>
                  <a:lnTo>
                    <a:pt x="254" y="244"/>
                  </a:lnTo>
                  <a:lnTo>
                    <a:pt x="256" y="244"/>
                  </a:lnTo>
                  <a:lnTo>
                    <a:pt x="258" y="246"/>
                  </a:lnTo>
                  <a:lnTo>
                    <a:pt x="259" y="246"/>
                  </a:lnTo>
                  <a:lnTo>
                    <a:pt x="261" y="244"/>
                  </a:lnTo>
                  <a:lnTo>
                    <a:pt x="265" y="244"/>
                  </a:lnTo>
                  <a:lnTo>
                    <a:pt x="265" y="244"/>
                  </a:lnTo>
                  <a:lnTo>
                    <a:pt x="265" y="252"/>
                  </a:lnTo>
                  <a:lnTo>
                    <a:pt x="269" y="259"/>
                  </a:lnTo>
                  <a:lnTo>
                    <a:pt x="271" y="265"/>
                  </a:lnTo>
                  <a:lnTo>
                    <a:pt x="275" y="271"/>
                  </a:lnTo>
                  <a:lnTo>
                    <a:pt x="280" y="277"/>
                  </a:lnTo>
                  <a:lnTo>
                    <a:pt x="286" y="280"/>
                  </a:lnTo>
                  <a:lnTo>
                    <a:pt x="294" y="286"/>
                  </a:lnTo>
                  <a:lnTo>
                    <a:pt x="301" y="290"/>
                  </a:lnTo>
                  <a:lnTo>
                    <a:pt x="309" y="292"/>
                  </a:lnTo>
                  <a:lnTo>
                    <a:pt x="319" y="296"/>
                  </a:lnTo>
                  <a:lnTo>
                    <a:pt x="328" y="298"/>
                  </a:lnTo>
                  <a:lnTo>
                    <a:pt x="336" y="300"/>
                  </a:lnTo>
                  <a:lnTo>
                    <a:pt x="345" y="301"/>
                  </a:lnTo>
                  <a:lnTo>
                    <a:pt x="355" y="303"/>
                  </a:lnTo>
                  <a:lnTo>
                    <a:pt x="362" y="303"/>
                  </a:lnTo>
                  <a:lnTo>
                    <a:pt x="372" y="303"/>
                  </a:lnTo>
                  <a:lnTo>
                    <a:pt x="372" y="303"/>
                  </a:lnTo>
                  <a:lnTo>
                    <a:pt x="378" y="303"/>
                  </a:lnTo>
                  <a:lnTo>
                    <a:pt x="385" y="300"/>
                  </a:lnTo>
                  <a:lnTo>
                    <a:pt x="389" y="298"/>
                  </a:lnTo>
                  <a:lnTo>
                    <a:pt x="395" y="294"/>
                  </a:lnTo>
                  <a:lnTo>
                    <a:pt x="399" y="288"/>
                  </a:lnTo>
                  <a:lnTo>
                    <a:pt x="401" y="284"/>
                  </a:lnTo>
                  <a:lnTo>
                    <a:pt x="404" y="279"/>
                  </a:lnTo>
                  <a:lnTo>
                    <a:pt x="406" y="273"/>
                  </a:lnTo>
                  <a:lnTo>
                    <a:pt x="406" y="273"/>
                  </a:lnTo>
                  <a:lnTo>
                    <a:pt x="414" y="279"/>
                  </a:lnTo>
                  <a:lnTo>
                    <a:pt x="420" y="284"/>
                  </a:lnTo>
                  <a:lnTo>
                    <a:pt x="423" y="290"/>
                  </a:lnTo>
                  <a:lnTo>
                    <a:pt x="427" y="298"/>
                  </a:lnTo>
                  <a:lnTo>
                    <a:pt x="431" y="303"/>
                  </a:lnTo>
                  <a:lnTo>
                    <a:pt x="435" y="309"/>
                  </a:lnTo>
                  <a:lnTo>
                    <a:pt x="439" y="317"/>
                  </a:lnTo>
                  <a:lnTo>
                    <a:pt x="444" y="321"/>
                  </a:lnTo>
                  <a:lnTo>
                    <a:pt x="444" y="321"/>
                  </a:lnTo>
                  <a:lnTo>
                    <a:pt x="454" y="326"/>
                  </a:lnTo>
                  <a:lnTo>
                    <a:pt x="464" y="330"/>
                  </a:lnTo>
                  <a:lnTo>
                    <a:pt x="471" y="332"/>
                  </a:lnTo>
                  <a:lnTo>
                    <a:pt x="479" y="334"/>
                  </a:lnTo>
                  <a:lnTo>
                    <a:pt x="488" y="336"/>
                  </a:lnTo>
                  <a:lnTo>
                    <a:pt x="496" y="338"/>
                  </a:lnTo>
                  <a:lnTo>
                    <a:pt x="502" y="341"/>
                  </a:lnTo>
                  <a:lnTo>
                    <a:pt x="509" y="347"/>
                  </a:lnTo>
                  <a:lnTo>
                    <a:pt x="509" y="347"/>
                  </a:lnTo>
                  <a:lnTo>
                    <a:pt x="513" y="351"/>
                  </a:lnTo>
                  <a:lnTo>
                    <a:pt x="515" y="355"/>
                  </a:lnTo>
                  <a:lnTo>
                    <a:pt x="519" y="359"/>
                  </a:lnTo>
                  <a:lnTo>
                    <a:pt x="523" y="364"/>
                  </a:lnTo>
                  <a:lnTo>
                    <a:pt x="525" y="370"/>
                  </a:lnTo>
                  <a:lnTo>
                    <a:pt x="528" y="376"/>
                  </a:lnTo>
                  <a:lnTo>
                    <a:pt x="530" y="382"/>
                  </a:lnTo>
                  <a:lnTo>
                    <a:pt x="534" y="387"/>
                  </a:lnTo>
                  <a:lnTo>
                    <a:pt x="538" y="393"/>
                  </a:lnTo>
                  <a:lnTo>
                    <a:pt x="542" y="399"/>
                  </a:lnTo>
                  <a:lnTo>
                    <a:pt x="544" y="403"/>
                  </a:lnTo>
                  <a:lnTo>
                    <a:pt x="547" y="406"/>
                  </a:lnTo>
                  <a:lnTo>
                    <a:pt x="551" y="410"/>
                  </a:lnTo>
                  <a:lnTo>
                    <a:pt x="555" y="414"/>
                  </a:lnTo>
                  <a:lnTo>
                    <a:pt x="559" y="416"/>
                  </a:lnTo>
                  <a:lnTo>
                    <a:pt x="563" y="416"/>
                  </a:lnTo>
                  <a:lnTo>
                    <a:pt x="563" y="416"/>
                  </a:lnTo>
                  <a:lnTo>
                    <a:pt x="567" y="416"/>
                  </a:lnTo>
                  <a:lnTo>
                    <a:pt x="570" y="414"/>
                  </a:lnTo>
                  <a:lnTo>
                    <a:pt x="572" y="412"/>
                  </a:lnTo>
                  <a:lnTo>
                    <a:pt x="576" y="410"/>
                  </a:lnTo>
                  <a:lnTo>
                    <a:pt x="580" y="408"/>
                  </a:lnTo>
                  <a:lnTo>
                    <a:pt x="582" y="408"/>
                  </a:lnTo>
                  <a:lnTo>
                    <a:pt x="586" y="406"/>
                  </a:lnTo>
                  <a:lnTo>
                    <a:pt x="589" y="406"/>
                  </a:lnTo>
                  <a:lnTo>
                    <a:pt x="589" y="406"/>
                  </a:lnTo>
                  <a:lnTo>
                    <a:pt x="595" y="406"/>
                  </a:lnTo>
                  <a:lnTo>
                    <a:pt x="599" y="406"/>
                  </a:lnTo>
                  <a:lnTo>
                    <a:pt x="603" y="406"/>
                  </a:lnTo>
                  <a:lnTo>
                    <a:pt x="605" y="406"/>
                  </a:lnTo>
                  <a:lnTo>
                    <a:pt x="609" y="406"/>
                  </a:lnTo>
                  <a:lnTo>
                    <a:pt x="612" y="406"/>
                  </a:lnTo>
                  <a:lnTo>
                    <a:pt x="616" y="406"/>
                  </a:lnTo>
                  <a:lnTo>
                    <a:pt x="620" y="406"/>
                  </a:lnTo>
                  <a:lnTo>
                    <a:pt x="620" y="321"/>
                  </a:lnTo>
                  <a:lnTo>
                    <a:pt x="620" y="321"/>
                  </a:lnTo>
                  <a:lnTo>
                    <a:pt x="614" y="322"/>
                  </a:lnTo>
                  <a:lnTo>
                    <a:pt x="610" y="324"/>
                  </a:lnTo>
                  <a:lnTo>
                    <a:pt x="607" y="326"/>
                  </a:lnTo>
                  <a:lnTo>
                    <a:pt x="605" y="328"/>
                  </a:lnTo>
                  <a:lnTo>
                    <a:pt x="601" y="332"/>
                  </a:lnTo>
                  <a:lnTo>
                    <a:pt x="599" y="334"/>
                  </a:lnTo>
                  <a:lnTo>
                    <a:pt x="597" y="338"/>
                  </a:lnTo>
                  <a:lnTo>
                    <a:pt x="595" y="341"/>
                  </a:lnTo>
                  <a:lnTo>
                    <a:pt x="572" y="341"/>
                  </a:lnTo>
                  <a:lnTo>
                    <a:pt x="572" y="341"/>
                  </a:lnTo>
                  <a:lnTo>
                    <a:pt x="567" y="338"/>
                  </a:lnTo>
                  <a:lnTo>
                    <a:pt x="563" y="336"/>
                  </a:lnTo>
                  <a:lnTo>
                    <a:pt x="557" y="332"/>
                  </a:lnTo>
                  <a:lnTo>
                    <a:pt x="551" y="326"/>
                  </a:lnTo>
                  <a:lnTo>
                    <a:pt x="546" y="322"/>
                  </a:lnTo>
                  <a:lnTo>
                    <a:pt x="542" y="317"/>
                  </a:lnTo>
                  <a:lnTo>
                    <a:pt x="536" y="313"/>
                  </a:lnTo>
                  <a:lnTo>
                    <a:pt x="530" y="307"/>
                  </a:lnTo>
                  <a:lnTo>
                    <a:pt x="526" y="300"/>
                  </a:lnTo>
                  <a:lnTo>
                    <a:pt x="523" y="294"/>
                  </a:lnTo>
                  <a:lnTo>
                    <a:pt x="519" y="288"/>
                  </a:lnTo>
                  <a:lnTo>
                    <a:pt x="515" y="282"/>
                  </a:lnTo>
                  <a:lnTo>
                    <a:pt x="513" y="275"/>
                  </a:lnTo>
                  <a:lnTo>
                    <a:pt x="511" y="269"/>
                  </a:lnTo>
                  <a:lnTo>
                    <a:pt x="509" y="263"/>
                  </a:lnTo>
                  <a:lnTo>
                    <a:pt x="509" y="256"/>
                  </a:lnTo>
                  <a:lnTo>
                    <a:pt x="509" y="256"/>
                  </a:lnTo>
                  <a:lnTo>
                    <a:pt x="509" y="250"/>
                  </a:lnTo>
                  <a:lnTo>
                    <a:pt x="511" y="242"/>
                  </a:lnTo>
                  <a:lnTo>
                    <a:pt x="513" y="237"/>
                  </a:lnTo>
                  <a:lnTo>
                    <a:pt x="515" y="231"/>
                  </a:lnTo>
                  <a:lnTo>
                    <a:pt x="517" y="227"/>
                  </a:lnTo>
                  <a:lnTo>
                    <a:pt x="521" y="223"/>
                  </a:lnTo>
                  <a:lnTo>
                    <a:pt x="525" y="219"/>
                  </a:lnTo>
                  <a:lnTo>
                    <a:pt x="526" y="216"/>
                  </a:lnTo>
                  <a:lnTo>
                    <a:pt x="526" y="216"/>
                  </a:lnTo>
                  <a:lnTo>
                    <a:pt x="526" y="208"/>
                  </a:lnTo>
                  <a:lnTo>
                    <a:pt x="526" y="200"/>
                  </a:lnTo>
                  <a:lnTo>
                    <a:pt x="526" y="193"/>
                  </a:lnTo>
                  <a:lnTo>
                    <a:pt x="526" y="185"/>
                  </a:lnTo>
                  <a:lnTo>
                    <a:pt x="526" y="179"/>
                  </a:lnTo>
                  <a:lnTo>
                    <a:pt x="526" y="172"/>
                  </a:lnTo>
                  <a:lnTo>
                    <a:pt x="526" y="166"/>
                  </a:lnTo>
                  <a:lnTo>
                    <a:pt x="526" y="158"/>
                  </a:lnTo>
                  <a:lnTo>
                    <a:pt x="526" y="153"/>
                  </a:lnTo>
                  <a:lnTo>
                    <a:pt x="526" y="145"/>
                  </a:lnTo>
                  <a:lnTo>
                    <a:pt x="526" y="139"/>
                  </a:lnTo>
                  <a:lnTo>
                    <a:pt x="526" y="135"/>
                  </a:lnTo>
                  <a:lnTo>
                    <a:pt x="526" y="130"/>
                  </a:lnTo>
                  <a:lnTo>
                    <a:pt x="526" y="124"/>
                  </a:lnTo>
                  <a:lnTo>
                    <a:pt x="526" y="120"/>
                  </a:lnTo>
                  <a:lnTo>
                    <a:pt x="526" y="116"/>
                  </a:lnTo>
                  <a:lnTo>
                    <a:pt x="526" y="116"/>
                  </a:lnTo>
                  <a:lnTo>
                    <a:pt x="526" y="113"/>
                  </a:lnTo>
                  <a:lnTo>
                    <a:pt x="525" y="109"/>
                  </a:lnTo>
                  <a:lnTo>
                    <a:pt x="523" y="107"/>
                  </a:lnTo>
                  <a:lnTo>
                    <a:pt x="521" y="103"/>
                  </a:lnTo>
                  <a:lnTo>
                    <a:pt x="519" y="101"/>
                  </a:lnTo>
                  <a:lnTo>
                    <a:pt x="517" y="97"/>
                  </a:lnTo>
                  <a:lnTo>
                    <a:pt x="515" y="95"/>
                  </a:lnTo>
                  <a:lnTo>
                    <a:pt x="515" y="92"/>
                  </a:lnTo>
                  <a:lnTo>
                    <a:pt x="515" y="92"/>
                  </a:lnTo>
                  <a:lnTo>
                    <a:pt x="517" y="86"/>
                  </a:lnTo>
                  <a:lnTo>
                    <a:pt x="519" y="80"/>
                  </a:lnTo>
                  <a:lnTo>
                    <a:pt x="523" y="76"/>
                  </a:lnTo>
                  <a:lnTo>
                    <a:pt x="526" y="73"/>
                  </a:lnTo>
                  <a:lnTo>
                    <a:pt x="532" y="71"/>
                  </a:lnTo>
                  <a:lnTo>
                    <a:pt x="536" y="67"/>
                  </a:lnTo>
                  <a:lnTo>
                    <a:pt x="540" y="65"/>
                  </a:lnTo>
                  <a:lnTo>
                    <a:pt x="542" y="63"/>
                  </a:lnTo>
                  <a:lnTo>
                    <a:pt x="542" y="63"/>
                  </a:lnTo>
                  <a:lnTo>
                    <a:pt x="547" y="57"/>
                  </a:lnTo>
                  <a:lnTo>
                    <a:pt x="549" y="53"/>
                  </a:lnTo>
                  <a:lnTo>
                    <a:pt x="551" y="48"/>
                  </a:lnTo>
                  <a:lnTo>
                    <a:pt x="551" y="42"/>
                  </a:lnTo>
                  <a:lnTo>
                    <a:pt x="553" y="36"/>
                  </a:lnTo>
                  <a:lnTo>
                    <a:pt x="555" y="31"/>
                  </a:lnTo>
                  <a:lnTo>
                    <a:pt x="557" y="27"/>
                  </a:lnTo>
                  <a:lnTo>
                    <a:pt x="563" y="23"/>
                  </a:lnTo>
                  <a:lnTo>
                    <a:pt x="563" y="23"/>
                  </a:lnTo>
                  <a:lnTo>
                    <a:pt x="568" y="19"/>
                  </a:lnTo>
                  <a:lnTo>
                    <a:pt x="574" y="17"/>
                  </a:lnTo>
                  <a:lnTo>
                    <a:pt x="580" y="15"/>
                  </a:lnTo>
                  <a:lnTo>
                    <a:pt x="586" y="13"/>
                  </a:lnTo>
                  <a:lnTo>
                    <a:pt x="589" y="13"/>
                  </a:lnTo>
                  <a:lnTo>
                    <a:pt x="595" y="11"/>
                  </a:lnTo>
                  <a:lnTo>
                    <a:pt x="601" y="11"/>
                  </a:lnTo>
                  <a:lnTo>
                    <a:pt x="605" y="11"/>
                  </a:lnTo>
                  <a:lnTo>
                    <a:pt x="610" y="11"/>
                  </a:lnTo>
                  <a:lnTo>
                    <a:pt x="616" y="11"/>
                  </a:lnTo>
                  <a:lnTo>
                    <a:pt x="622" y="10"/>
                  </a:lnTo>
                  <a:lnTo>
                    <a:pt x="626" y="10"/>
                  </a:lnTo>
                  <a:lnTo>
                    <a:pt x="631" y="10"/>
                  </a:lnTo>
                  <a:lnTo>
                    <a:pt x="637" y="8"/>
                  </a:lnTo>
                  <a:lnTo>
                    <a:pt x="643" y="8"/>
                  </a:lnTo>
                  <a:lnTo>
                    <a:pt x="649" y="4"/>
                  </a:lnTo>
                  <a:lnTo>
                    <a:pt x="700" y="0"/>
                  </a:lnTo>
                  <a:lnTo>
                    <a:pt x="700" y="0"/>
                  </a:lnTo>
                  <a:lnTo>
                    <a:pt x="704" y="4"/>
                  </a:lnTo>
                  <a:lnTo>
                    <a:pt x="708" y="8"/>
                  </a:lnTo>
                  <a:lnTo>
                    <a:pt x="712" y="11"/>
                  </a:lnTo>
                  <a:lnTo>
                    <a:pt x="715" y="15"/>
                  </a:lnTo>
                  <a:lnTo>
                    <a:pt x="719" y="21"/>
                  </a:lnTo>
                  <a:lnTo>
                    <a:pt x="721" y="25"/>
                  </a:lnTo>
                  <a:lnTo>
                    <a:pt x="725" y="29"/>
                  </a:lnTo>
                  <a:lnTo>
                    <a:pt x="729" y="32"/>
                  </a:lnTo>
                  <a:lnTo>
                    <a:pt x="729" y="32"/>
                  </a:lnTo>
                  <a:lnTo>
                    <a:pt x="731" y="34"/>
                  </a:lnTo>
                  <a:lnTo>
                    <a:pt x="733" y="34"/>
                  </a:lnTo>
                  <a:lnTo>
                    <a:pt x="736" y="36"/>
                  </a:lnTo>
                  <a:lnTo>
                    <a:pt x="738" y="38"/>
                  </a:lnTo>
                  <a:lnTo>
                    <a:pt x="742" y="38"/>
                  </a:lnTo>
                  <a:lnTo>
                    <a:pt x="744" y="38"/>
                  </a:lnTo>
                  <a:lnTo>
                    <a:pt x="746" y="38"/>
                  </a:lnTo>
                  <a:lnTo>
                    <a:pt x="746" y="38"/>
                  </a:lnTo>
                  <a:lnTo>
                    <a:pt x="746" y="38"/>
                  </a:lnTo>
                  <a:lnTo>
                    <a:pt x="752" y="36"/>
                  </a:lnTo>
                  <a:lnTo>
                    <a:pt x="753" y="36"/>
                  </a:lnTo>
                  <a:lnTo>
                    <a:pt x="755" y="36"/>
                  </a:lnTo>
                  <a:lnTo>
                    <a:pt x="757" y="36"/>
                  </a:lnTo>
                  <a:lnTo>
                    <a:pt x="757" y="36"/>
                  </a:lnTo>
                  <a:lnTo>
                    <a:pt x="759" y="36"/>
                  </a:lnTo>
                  <a:lnTo>
                    <a:pt x="759" y="36"/>
                  </a:lnTo>
                  <a:lnTo>
                    <a:pt x="761" y="36"/>
                  </a:lnTo>
                  <a:lnTo>
                    <a:pt x="761" y="36"/>
                  </a:lnTo>
                  <a:lnTo>
                    <a:pt x="763" y="36"/>
                  </a:lnTo>
                  <a:lnTo>
                    <a:pt x="765" y="38"/>
                  </a:lnTo>
                  <a:lnTo>
                    <a:pt x="767" y="42"/>
                  </a:lnTo>
                  <a:lnTo>
                    <a:pt x="771" y="44"/>
                  </a:lnTo>
                  <a:lnTo>
                    <a:pt x="774" y="48"/>
                  </a:lnTo>
                  <a:lnTo>
                    <a:pt x="778" y="50"/>
                  </a:lnTo>
                  <a:lnTo>
                    <a:pt x="780" y="52"/>
                  </a:lnTo>
                  <a:lnTo>
                    <a:pt x="782" y="53"/>
                  </a:lnTo>
                  <a:lnTo>
                    <a:pt x="782" y="53"/>
                  </a:lnTo>
                  <a:lnTo>
                    <a:pt x="790" y="57"/>
                  </a:lnTo>
                  <a:lnTo>
                    <a:pt x="797" y="61"/>
                  </a:lnTo>
                  <a:lnTo>
                    <a:pt x="805" y="63"/>
                  </a:lnTo>
                  <a:lnTo>
                    <a:pt x="813" y="65"/>
                  </a:lnTo>
                  <a:lnTo>
                    <a:pt x="818" y="67"/>
                  </a:lnTo>
                  <a:lnTo>
                    <a:pt x="824" y="69"/>
                  </a:lnTo>
                  <a:lnTo>
                    <a:pt x="832" y="73"/>
                  </a:lnTo>
                  <a:lnTo>
                    <a:pt x="839" y="74"/>
                  </a:lnTo>
                  <a:lnTo>
                    <a:pt x="839" y="74"/>
                  </a:lnTo>
                  <a:lnTo>
                    <a:pt x="847" y="78"/>
                  </a:lnTo>
                  <a:lnTo>
                    <a:pt x="855" y="84"/>
                  </a:lnTo>
                  <a:lnTo>
                    <a:pt x="862" y="88"/>
                  </a:lnTo>
                  <a:lnTo>
                    <a:pt x="870" y="92"/>
                  </a:lnTo>
                  <a:lnTo>
                    <a:pt x="877" y="95"/>
                  </a:lnTo>
                  <a:lnTo>
                    <a:pt x="885" y="97"/>
                  </a:lnTo>
                  <a:lnTo>
                    <a:pt x="893" y="101"/>
                  </a:lnTo>
                  <a:lnTo>
                    <a:pt x="900" y="103"/>
                  </a:lnTo>
                  <a:lnTo>
                    <a:pt x="900" y="103"/>
                  </a:lnTo>
                  <a:lnTo>
                    <a:pt x="898" y="109"/>
                  </a:lnTo>
                  <a:lnTo>
                    <a:pt x="898" y="113"/>
                  </a:lnTo>
                  <a:lnTo>
                    <a:pt x="900" y="118"/>
                  </a:lnTo>
                  <a:lnTo>
                    <a:pt x="900" y="124"/>
                  </a:lnTo>
                  <a:lnTo>
                    <a:pt x="902" y="128"/>
                  </a:lnTo>
                  <a:lnTo>
                    <a:pt x="904" y="134"/>
                  </a:lnTo>
                  <a:lnTo>
                    <a:pt x="906" y="137"/>
                  </a:lnTo>
                  <a:lnTo>
                    <a:pt x="908" y="143"/>
                  </a:lnTo>
                  <a:lnTo>
                    <a:pt x="912" y="147"/>
                  </a:lnTo>
                  <a:lnTo>
                    <a:pt x="914" y="153"/>
                  </a:lnTo>
                  <a:lnTo>
                    <a:pt x="916" y="156"/>
                  </a:lnTo>
                  <a:lnTo>
                    <a:pt x="918" y="162"/>
                  </a:lnTo>
                  <a:lnTo>
                    <a:pt x="919" y="168"/>
                  </a:lnTo>
                  <a:lnTo>
                    <a:pt x="921" y="172"/>
                  </a:lnTo>
                  <a:lnTo>
                    <a:pt x="921" y="177"/>
                  </a:lnTo>
                  <a:lnTo>
                    <a:pt x="921" y="181"/>
                  </a:lnTo>
                  <a:lnTo>
                    <a:pt x="921" y="181"/>
                  </a:lnTo>
                  <a:lnTo>
                    <a:pt x="921" y="189"/>
                  </a:lnTo>
                  <a:lnTo>
                    <a:pt x="918" y="195"/>
                  </a:lnTo>
                  <a:lnTo>
                    <a:pt x="916" y="200"/>
                  </a:lnTo>
                  <a:lnTo>
                    <a:pt x="912" y="206"/>
                  </a:lnTo>
                  <a:lnTo>
                    <a:pt x="908" y="212"/>
                  </a:lnTo>
                  <a:lnTo>
                    <a:pt x="904" y="217"/>
                  </a:lnTo>
                  <a:lnTo>
                    <a:pt x="902" y="225"/>
                  </a:lnTo>
                  <a:lnTo>
                    <a:pt x="900" y="231"/>
                  </a:lnTo>
                  <a:lnTo>
                    <a:pt x="900" y="231"/>
                  </a:lnTo>
                  <a:lnTo>
                    <a:pt x="900" y="235"/>
                  </a:lnTo>
                  <a:lnTo>
                    <a:pt x="900" y="238"/>
                  </a:lnTo>
                  <a:lnTo>
                    <a:pt x="898" y="242"/>
                  </a:lnTo>
                  <a:lnTo>
                    <a:pt x="898" y="246"/>
                  </a:lnTo>
                  <a:lnTo>
                    <a:pt x="897" y="250"/>
                  </a:lnTo>
                  <a:lnTo>
                    <a:pt x="895" y="254"/>
                  </a:lnTo>
                  <a:lnTo>
                    <a:pt x="895" y="258"/>
                  </a:lnTo>
                  <a:lnTo>
                    <a:pt x="895" y="261"/>
                  </a:lnTo>
                  <a:lnTo>
                    <a:pt x="895" y="261"/>
                  </a:lnTo>
                  <a:lnTo>
                    <a:pt x="895" y="269"/>
                  </a:lnTo>
                  <a:lnTo>
                    <a:pt x="897" y="273"/>
                  </a:lnTo>
                  <a:lnTo>
                    <a:pt x="898" y="279"/>
                  </a:lnTo>
                  <a:lnTo>
                    <a:pt x="900" y="284"/>
                  </a:lnTo>
                  <a:lnTo>
                    <a:pt x="902" y="288"/>
                  </a:lnTo>
                  <a:lnTo>
                    <a:pt x="904" y="294"/>
                  </a:lnTo>
                  <a:lnTo>
                    <a:pt x="904" y="300"/>
                  </a:lnTo>
                  <a:lnTo>
                    <a:pt x="906" y="307"/>
                  </a:lnTo>
                  <a:lnTo>
                    <a:pt x="906" y="307"/>
                  </a:lnTo>
                  <a:lnTo>
                    <a:pt x="904" y="311"/>
                  </a:lnTo>
                  <a:lnTo>
                    <a:pt x="904" y="315"/>
                  </a:lnTo>
                  <a:lnTo>
                    <a:pt x="902" y="319"/>
                  </a:lnTo>
                  <a:lnTo>
                    <a:pt x="900" y="321"/>
                  </a:lnTo>
                  <a:lnTo>
                    <a:pt x="898" y="324"/>
                  </a:lnTo>
                  <a:lnTo>
                    <a:pt x="897" y="326"/>
                  </a:lnTo>
                  <a:lnTo>
                    <a:pt x="893" y="328"/>
                  </a:lnTo>
                  <a:lnTo>
                    <a:pt x="891" y="332"/>
                  </a:lnTo>
                  <a:lnTo>
                    <a:pt x="891" y="332"/>
                  </a:lnTo>
                  <a:lnTo>
                    <a:pt x="887" y="336"/>
                  </a:lnTo>
                  <a:lnTo>
                    <a:pt x="885" y="340"/>
                  </a:lnTo>
                  <a:lnTo>
                    <a:pt x="885" y="345"/>
                  </a:lnTo>
                  <a:lnTo>
                    <a:pt x="883" y="349"/>
                  </a:lnTo>
                  <a:lnTo>
                    <a:pt x="883" y="355"/>
                  </a:lnTo>
                  <a:lnTo>
                    <a:pt x="883" y="359"/>
                  </a:lnTo>
                  <a:lnTo>
                    <a:pt x="883" y="364"/>
                  </a:lnTo>
                  <a:lnTo>
                    <a:pt x="881" y="370"/>
                  </a:lnTo>
                  <a:lnTo>
                    <a:pt x="881" y="370"/>
                  </a:lnTo>
                  <a:lnTo>
                    <a:pt x="879" y="374"/>
                  </a:lnTo>
                  <a:lnTo>
                    <a:pt x="877" y="378"/>
                  </a:lnTo>
                  <a:lnTo>
                    <a:pt x="876" y="382"/>
                  </a:lnTo>
                  <a:lnTo>
                    <a:pt x="874" y="385"/>
                  </a:lnTo>
                  <a:lnTo>
                    <a:pt x="872" y="387"/>
                  </a:lnTo>
                  <a:lnTo>
                    <a:pt x="870" y="391"/>
                  </a:lnTo>
                  <a:lnTo>
                    <a:pt x="866" y="397"/>
                  </a:lnTo>
                  <a:lnTo>
                    <a:pt x="864" y="403"/>
                  </a:lnTo>
                  <a:lnTo>
                    <a:pt x="864" y="403"/>
                  </a:lnTo>
                  <a:lnTo>
                    <a:pt x="862" y="406"/>
                  </a:lnTo>
                  <a:lnTo>
                    <a:pt x="858" y="408"/>
                  </a:lnTo>
                  <a:lnTo>
                    <a:pt x="855" y="410"/>
                  </a:lnTo>
                  <a:lnTo>
                    <a:pt x="853" y="414"/>
                  </a:lnTo>
                  <a:lnTo>
                    <a:pt x="849" y="416"/>
                  </a:lnTo>
                  <a:lnTo>
                    <a:pt x="847" y="420"/>
                  </a:lnTo>
                  <a:lnTo>
                    <a:pt x="845" y="424"/>
                  </a:lnTo>
                  <a:lnTo>
                    <a:pt x="843" y="427"/>
                  </a:lnTo>
                  <a:lnTo>
                    <a:pt x="843" y="427"/>
                  </a:lnTo>
                  <a:lnTo>
                    <a:pt x="845" y="437"/>
                  </a:lnTo>
                  <a:lnTo>
                    <a:pt x="849" y="443"/>
                  </a:lnTo>
                  <a:lnTo>
                    <a:pt x="853" y="445"/>
                  </a:lnTo>
                  <a:lnTo>
                    <a:pt x="860" y="446"/>
                  </a:lnTo>
                  <a:lnTo>
                    <a:pt x="868" y="448"/>
                  </a:lnTo>
                  <a:lnTo>
                    <a:pt x="874" y="450"/>
                  </a:lnTo>
                  <a:lnTo>
                    <a:pt x="881" y="452"/>
                  </a:lnTo>
                  <a:lnTo>
                    <a:pt x="887" y="456"/>
                  </a:lnTo>
                  <a:lnTo>
                    <a:pt x="887" y="456"/>
                  </a:lnTo>
                  <a:lnTo>
                    <a:pt x="881" y="460"/>
                  </a:lnTo>
                  <a:lnTo>
                    <a:pt x="874" y="462"/>
                  </a:lnTo>
                  <a:lnTo>
                    <a:pt x="864" y="464"/>
                  </a:lnTo>
                  <a:lnTo>
                    <a:pt x="856" y="467"/>
                  </a:lnTo>
                  <a:lnTo>
                    <a:pt x="849" y="469"/>
                  </a:lnTo>
                  <a:lnTo>
                    <a:pt x="841" y="473"/>
                  </a:lnTo>
                  <a:lnTo>
                    <a:pt x="834" y="475"/>
                  </a:lnTo>
                  <a:lnTo>
                    <a:pt x="824" y="477"/>
                  </a:lnTo>
                  <a:lnTo>
                    <a:pt x="816" y="481"/>
                  </a:lnTo>
                  <a:lnTo>
                    <a:pt x="809" y="483"/>
                  </a:lnTo>
                  <a:lnTo>
                    <a:pt x="799" y="486"/>
                  </a:lnTo>
                  <a:lnTo>
                    <a:pt x="792" y="488"/>
                  </a:lnTo>
                  <a:lnTo>
                    <a:pt x="784" y="490"/>
                  </a:lnTo>
                  <a:lnTo>
                    <a:pt x="776" y="494"/>
                  </a:lnTo>
                  <a:lnTo>
                    <a:pt x="769" y="496"/>
                  </a:lnTo>
                  <a:lnTo>
                    <a:pt x="761" y="496"/>
                  </a:lnTo>
                  <a:lnTo>
                    <a:pt x="761" y="496"/>
                  </a:lnTo>
                  <a:lnTo>
                    <a:pt x="755" y="498"/>
                  </a:lnTo>
                  <a:lnTo>
                    <a:pt x="750" y="500"/>
                  </a:lnTo>
                  <a:lnTo>
                    <a:pt x="746" y="502"/>
                  </a:lnTo>
                  <a:lnTo>
                    <a:pt x="740" y="502"/>
                  </a:lnTo>
                  <a:lnTo>
                    <a:pt x="734" y="504"/>
                  </a:lnTo>
                  <a:lnTo>
                    <a:pt x="731" y="506"/>
                  </a:lnTo>
                  <a:lnTo>
                    <a:pt x="725" y="507"/>
                  </a:lnTo>
                  <a:lnTo>
                    <a:pt x="721" y="509"/>
                  </a:lnTo>
                  <a:lnTo>
                    <a:pt x="715" y="511"/>
                  </a:lnTo>
                  <a:lnTo>
                    <a:pt x="712" y="513"/>
                  </a:lnTo>
                  <a:lnTo>
                    <a:pt x="706" y="515"/>
                  </a:lnTo>
                  <a:lnTo>
                    <a:pt x="702" y="517"/>
                  </a:lnTo>
                  <a:lnTo>
                    <a:pt x="696" y="519"/>
                  </a:lnTo>
                  <a:lnTo>
                    <a:pt x="691" y="521"/>
                  </a:lnTo>
                  <a:lnTo>
                    <a:pt x="685" y="523"/>
                  </a:lnTo>
                  <a:lnTo>
                    <a:pt x="679" y="525"/>
                  </a:lnTo>
                  <a:lnTo>
                    <a:pt x="679" y="525"/>
                  </a:lnTo>
                  <a:lnTo>
                    <a:pt x="677" y="525"/>
                  </a:lnTo>
                  <a:lnTo>
                    <a:pt x="671" y="527"/>
                  </a:lnTo>
                  <a:lnTo>
                    <a:pt x="668" y="530"/>
                  </a:lnTo>
                  <a:lnTo>
                    <a:pt x="662" y="532"/>
                  </a:lnTo>
                  <a:lnTo>
                    <a:pt x="656" y="534"/>
                  </a:lnTo>
                  <a:lnTo>
                    <a:pt x="650" y="538"/>
                  </a:lnTo>
                  <a:lnTo>
                    <a:pt x="645" y="540"/>
                  </a:lnTo>
                  <a:lnTo>
                    <a:pt x="639" y="540"/>
                  </a:lnTo>
                  <a:lnTo>
                    <a:pt x="639" y="551"/>
                  </a:lnTo>
                  <a:lnTo>
                    <a:pt x="639" y="551"/>
                  </a:lnTo>
                  <a:lnTo>
                    <a:pt x="639" y="553"/>
                  </a:lnTo>
                  <a:lnTo>
                    <a:pt x="641" y="557"/>
                  </a:lnTo>
                  <a:lnTo>
                    <a:pt x="641" y="559"/>
                  </a:lnTo>
                  <a:lnTo>
                    <a:pt x="643" y="563"/>
                  </a:lnTo>
                  <a:lnTo>
                    <a:pt x="643" y="565"/>
                  </a:lnTo>
                  <a:lnTo>
                    <a:pt x="645" y="569"/>
                  </a:lnTo>
                  <a:lnTo>
                    <a:pt x="645" y="572"/>
                  </a:lnTo>
                  <a:lnTo>
                    <a:pt x="645" y="574"/>
                  </a:lnTo>
                  <a:lnTo>
                    <a:pt x="645" y="574"/>
                  </a:lnTo>
                  <a:lnTo>
                    <a:pt x="645" y="576"/>
                  </a:lnTo>
                  <a:lnTo>
                    <a:pt x="647" y="576"/>
                  </a:lnTo>
                  <a:lnTo>
                    <a:pt x="647" y="578"/>
                  </a:lnTo>
                  <a:lnTo>
                    <a:pt x="647" y="580"/>
                  </a:lnTo>
                  <a:lnTo>
                    <a:pt x="647" y="582"/>
                  </a:lnTo>
                  <a:lnTo>
                    <a:pt x="647" y="586"/>
                  </a:lnTo>
                  <a:lnTo>
                    <a:pt x="647" y="588"/>
                  </a:lnTo>
                  <a:lnTo>
                    <a:pt x="647" y="591"/>
                  </a:lnTo>
                  <a:lnTo>
                    <a:pt x="631" y="590"/>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92" name="Freeform 20">
              <a:extLst>
                <a:ext uri="{FF2B5EF4-FFF2-40B4-BE49-F238E27FC236}">
                  <a16:creationId xmlns:a16="http://schemas.microsoft.com/office/drawing/2014/main" id="{96C13836-A82C-49FD-B9BB-D6487960E063}"/>
                </a:ext>
              </a:extLst>
            </p:cNvPr>
            <p:cNvSpPr>
              <a:spLocks/>
            </p:cNvSpPr>
            <p:nvPr/>
          </p:nvSpPr>
          <p:spPr bwMode="auto">
            <a:xfrm>
              <a:off x="2736266" y="5776175"/>
              <a:ext cx="329199" cy="330191"/>
            </a:xfrm>
            <a:custGeom>
              <a:avLst/>
              <a:gdLst>
                <a:gd name="T0" fmla="*/ 51 w 967"/>
                <a:gd name="T1" fmla="*/ 13 h 957"/>
                <a:gd name="T2" fmla="*/ 88 w 967"/>
                <a:gd name="T3" fmla="*/ 2 h 957"/>
                <a:gd name="T4" fmla="*/ 326 w 967"/>
                <a:gd name="T5" fmla="*/ 2 h 957"/>
                <a:gd name="T6" fmla="*/ 380 w 967"/>
                <a:gd name="T7" fmla="*/ 7 h 957"/>
                <a:gd name="T8" fmla="*/ 389 w 967"/>
                <a:gd name="T9" fmla="*/ 42 h 957"/>
                <a:gd name="T10" fmla="*/ 401 w 967"/>
                <a:gd name="T11" fmla="*/ 93 h 957"/>
                <a:gd name="T12" fmla="*/ 446 w 967"/>
                <a:gd name="T13" fmla="*/ 158 h 957"/>
                <a:gd name="T14" fmla="*/ 502 w 967"/>
                <a:gd name="T15" fmla="*/ 177 h 957"/>
                <a:gd name="T16" fmla="*/ 557 w 967"/>
                <a:gd name="T17" fmla="*/ 168 h 957"/>
                <a:gd name="T18" fmla="*/ 605 w 967"/>
                <a:gd name="T19" fmla="*/ 152 h 957"/>
                <a:gd name="T20" fmla="*/ 614 w 967"/>
                <a:gd name="T21" fmla="*/ 105 h 957"/>
                <a:gd name="T22" fmla="*/ 652 w 967"/>
                <a:gd name="T23" fmla="*/ 89 h 957"/>
                <a:gd name="T24" fmla="*/ 692 w 967"/>
                <a:gd name="T25" fmla="*/ 112 h 957"/>
                <a:gd name="T26" fmla="*/ 799 w 967"/>
                <a:gd name="T27" fmla="*/ 171 h 957"/>
                <a:gd name="T28" fmla="*/ 799 w 967"/>
                <a:gd name="T29" fmla="*/ 246 h 957"/>
                <a:gd name="T30" fmla="*/ 801 w 967"/>
                <a:gd name="T31" fmla="*/ 301 h 957"/>
                <a:gd name="T32" fmla="*/ 826 w 967"/>
                <a:gd name="T33" fmla="*/ 324 h 957"/>
                <a:gd name="T34" fmla="*/ 839 w 967"/>
                <a:gd name="T35" fmla="*/ 362 h 957"/>
                <a:gd name="T36" fmla="*/ 830 w 967"/>
                <a:gd name="T37" fmla="*/ 400 h 957"/>
                <a:gd name="T38" fmla="*/ 834 w 967"/>
                <a:gd name="T39" fmla="*/ 427 h 957"/>
                <a:gd name="T40" fmla="*/ 858 w 967"/>
                <a:gd name="T41" fmla="*/ 423 h 957"/>
                <a:gd name="T42" fmla="*/ 898 w 967"/>
                <a:gd name="T43" fmla="*/ 412 h 957"/>
                <a:gd name="T44" fmla="*/ 931 w 967"/>
                <a:gd name="T45" fmla="*/ 412 h 957"/>
                <a:gd name="T46" fmla="*/ 967 w 967"/>
                <a:gd name="T47" fmla="*/ 410 h 957"/>
                <a:gd name="T48" fmla="*/ 967 w 967"/>
                <a:gd name="T49" fmla="*/ 463 h 957"/>
                <a:gd name="T50" fmla="*/ 967 w 967"/>
                <a:gd name="T51" fmla="*/ 498 h 957"/>
                <a:gd name="T52" fmla="*/ 959 w 967"/>
                <a:gd name="T53" fmla="*/ 543 h 957"/>
                <a:gd name="T54" fmla="*/ 919 w 967"/>
                <a:gd name="T55" fmla="*/ 563 h 957"/>
                <a:gd name="T56" fmla="*/ 875 w 967"/>
                <a:gd name="T57" fmla="*/ 572 h 957"/>
                <a:gd name="T58" fmla="*/ 839 w 967"/>
                <a:gd name="T59" fmla="*/ 572 h 957"/>
                <a:gd name="T60" fmla="*/ 805 w 967"/>
                <a:gd name="T61" fmla="*/ 572 h 957"/>
                <a:gd name="T62" fmla="*/ 870 w 967"/>
                <a:gd name="T63" fmla="*/ 938 h 957"/>
                <a:gd name="T64" fmla="*/ 792 w 967"/>
                <a:gd name="T65" fmla="*/ 952 h 957"/>
                <a:gd name="T66" fmla="*/ 719 w 967"/>
                <a:gd name="T67" fmla="*/ 957 h 957"/>
                <a:gd name="T68" fmla="*/ 635 w 967"/>
                <a:gd name="T69" fmla="*/ 954 h 957"/>
                <a:gd name="T70" fmla="*/ 557 w 967"/>
                <a:gd name="T71" fmla="*/ 942 h 957"/>
                <a:gd name="T72" fmla="*/ 525 w 967"/>
                <a:gd name="T73" fmla="*/ 925 h 957"/>
                <a:gd name="T74" fmla="*/ 168 w 967"/>
                <a:gd name="T75" fmla="*/ 910 h 957"/>
                <a:gd name="T76" fmla="*/ 114 w 967"/>
                <a:gd name="T77" fmla="*/ 887 h 957"/>
                <a:gd name="T78" fmla="*/ 69 w 967"/>
                <a:gd name="T79" fmla="*/ 896 h 957"/>
                <a:gd name="T80" fmla="*/ 29 w 967"/>
                <a:gd name="T81" fmla="*/ 896 h 957"/>
                <a:gd name="T82" fmla="*/ 2 w 967"/>
                <a:gd name="T83" fmla="*/ 885 h 957"/>
                <a:gd name="T84" fmla="*/ 6 w 967"/>
                <a:gd name="T85" fmla="*/ 847 h 957"/>
                <a:gd name="T86" fmla="*/ 6 w 967"/>
                <a:gd name="T87" fmla="*/ 811 h 957"/>
                <a:gd name="T88" fmla="*/ 9 w 967"/>
                <a:gd name="T89" fmla="*/ 788 h 957"/>
                <a:gd name="T90" fmla="*/ 23 w 967"/>
                <a:gd name="T91" fmla="*/ 751 h 957"/>
                <a:gd name="T92" fmla="*/ 34 w 967"/>
                <a:gd name="T93" fmla="*/ 713 h 957"/>
                <a:gd name="T94" fmla="*/ 48 w 967"/>
                <a:gd name="T95" fmla="*/ 643 h 957"/>
                <a:gd name="T96" fmla="*/ 76 w 967"/>
                <a:gd name="T97" fmla="*/ 576 h 957"/>
                <a:gd name="T98" fmla="*/ 118 w 967"/>
                <a:gd name="T99" fmla="*/ 528 h 957"/>
                <a:gd name="T100" fmla="*/ 160 w 967"/>
                <a:gd name="T101" fmla="*/ 461 h 957"/>
                <a:gd name="T102" fmla="*/ 160 w 967"/>
                <a:gd name="T103" fmla="*/ 387 h 957"/>
                <a:gd name="T104" fmla="*/ 124 w 967"/>
                <a:gd name="T105" fmla="*/ 324 h 957"/>
                <a:gd name="T106" fmla="*/ 105 w 967"/>
                <a:gd name="T107" fmla="*/ 265 h 957"/>
                <a:gd name="T108" fmla="*/ 130 w 967"/>
                <a:gd name="T109" fmla="*/ 215 h 957"/>
                <a:gd name="T110" fmla="*/ 114 w 967"/>
                <a:gd name="T111" fmla="*/ 160 h 957"/>
                <a:gd name="T112" fmla="*/ 80 w 967"/>
                <a:gd name="T113" fmla="*/ 91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67" h="957">
                  <a:moveTo>
                    <a:pt x="40" y="30"/>
                  </a:moveTo>
                  <a:lnTo>
                    <a:pt x="40" y="30"/>
                  </a:lnTo>
                  <a:lnTo>
                    <a:pt x="42" y="25"/>
                  </a:lnTo>
                  <a:lnTo>
                    <a:pt x="44" y="21"/>
                  </a:lnTo>
                  <a:lnTo>
                    <a:pt x="46" y="19"/>
                  </a:lnTo>
                  <a:lnTo>
                    <a:pt x="50" y="15"/>
                  </a:lnTo>
                  <a:lnTo>
                    <a:pt x="51" y="13"/>
                  </a:lnTo>
                  <a:lnTo>
                    <a:pt x="57" y="11"/>
                  </a:lnTo>
                  <a:lnTo>
                    <a:pt x="61" y="7"/>
                  </a:lnTo>
                  <a:lnTo>
                    <a:pt x="67" y="5"/>
                  </a:lnTo>
                  <a:lnTo>
                    <a:pt x="71" y="5"/>
                  </a:lnTo>
                  <a:lnTo>
                    <a:pt x="76" y="4"/>
                  </a:lnTo>
                  <a:lnTo>
                    <a:pt x="82" y="2"/>
                  </a:lnTo>
                  <a:lnTo>
                    <a:pt x="88" y="2"/>
                  </a:lnTo>
                  <a:lnTo>
                    <a:pt x="93" y="2"/>
                  </a:lnTo>
                  <a:lnTo>
                    <a:pt x="99" y="0"/>
                  </a:lnTo>
                  <a:lnTo>
                    <a:pt x="103" y="0"/>
                  </a:lnTo>
                  <a:lnTo>
                    <a:pt x="109" y="0"/>
                  </a:lnTo>
                  <a:lnTo>
                    <a:pt x="318" y="0"/>
                  </a:lnTo>
                  <a:lnTo>
                    <a:pt x="318" y="0"/>
                  </a:lnTo>
                  <a:lnTo>
                    <a:pt x="326" y="2"/>
                  </a:lnTo>
                  <a:lnTo>
                    <a:pt x="336" y="2"/>
                  </a:lnTo>
                  <a:lnTo>
                    <a:pt x="343" y="0"/>
                  </a:lnTo>
                  <a:lnTo>
                    <a:pt x="351" y="0"/>
                  </a:lnTo>
                  <a:lnTo>
                    <a:pt x="359" y="0"/>
                  </a:lnTo>
                  <a:lnTo>
                    <a:pt x="366" y="0"/>
                  </a:lnTo>
                  <a:lnTo>
                    <a:pt x="372" y="4"/>
                  </a:lnTo>
                  <a:lnTo>
                    <a:pt x="380" y="7"/>
                  </a:lnTo>
                  <a:lnTo>
                    <a:pt x="380" y="7"/>
                  </a:lnTo>
                  <a:lnTo>
                    <a:pt x="383" y="13"/>
                  </a:lnTo>
                  <a:lnTo>
                    <a:pt x="387" y="19"/>
                  </a:lnTo>
                  <a:lnTo>
                    <a:pt x="387" y="25"/>
                  </a:lnTo>
                  <a:lnTo>
                    <a:pt x="389" y="30"/>
                  </a:lnTo>
                  <a:lnTo>
                    <a:pt x="389" y="36"/>
                  </a:lnTo>
                  <a:lnTo>
                    <a:pt x="389" y="42"/>
                  </a:lnTo>
                  <a:lnTo>
                    <a:pt x="389" y="49"/>
                  </a:lnTo>
                  <a:lnTo>
                    <a:pt x="389" y="55"/>
                  </a:lnTo>
                  <a:lnTo>
                    <a:pt x="389" y="55"/>
                  </a:lnTo>
                  <a:lnTo>
                    <a:pt x="391" y="65"/>
                  </a:lnTo>
                  <a:lnTo>
                    <a:pt x="393" y="74"/>
                  </a:lnTo>
                  <a:lnTo>
                    <a:pt x="397" y="84"/>
                  </a:lnTo>
                  <a:lnTo>
                    <a:pt x="401" y="93"/>
                  </a:lnTo>
                  <a:lnTo>
                    <a:pt x="404" y="103"/>
                  </a:lnTo>
                  <a:lnTo>
                    <a:pt x="410" y="114"/>
                  </a:lnTo>
                  <a:lnTo>
                    <a:pt x="416" y="124"/>
                  </a:lnTo>
                  <a:lnTo>
                    <a:pt x="423" y="133"/>
                  </a:lnTo>
                  <a:lnTo>
                    <a:pt x="431" y="141"/>
                  </a:lnTo>
                  <a:lnTo>
                    <a:pt x="437" y="150"/>
                  </a:lnTo>
                  <a:lnTo>
                    <a:pt x="446" y="158"/>
                  </a:lnTo>
                  <a:lnTo>
                    <a:pt x="454" y="164"/>
                  </a:lnTo>
                  <a:lnTo>
                    <a:pt x="463" y="170"/>
                  </a:lnTo>
                  <a:lnTo>
                    <a:pt x="473" y="173"/>
                  </a:lnTo>
                  <a:lnTo>
                    <a:pt x="483" y="175"/>
                  </a:lnTo>
                  <a:lnTo>
                    <a:pt x="492" y="177"/>
                  </a:lnTo>
                  <a:lnTo>
                    <a:pt x="492" y="177"/>
                  </a:lnTo>
                  <a:lnTo>
                    <a:pt x="502" y="177"/>
                  </a:lnTo>
                  <a:lnTo>
                    <a:pt x="509" y="175"/>
                  </a:lnTo>
                  <a:lnTo>
                    <a:pt x="517" y="173"/>
                  </a:lnTo>
                  <a:lnTo>
                    <a:pt x="525" y="173"/>
                  </a:lnTo>
                  <a:lnTo>
                    <a:pt x="532" y="171"/>
                  </a:lnTo>
                  <a:lnTo>
                    <a:pt x="540" y="170"/>
                  </a:lnTo>
                  <a:lnTo>
                    <a:pt x="549" y="168"/>
                  </a:lnTo>
                  <a:lnTo>
                    <a:pt x="557" y="168"/>
                  </a:lnTo>
                  <a:lnTo>
                    <a:pt x="557" y="168"/>
                  </a:lnTo>
                  <a:lnTo>
                    <a:pt x="568" y="168"/>
                  </a:lnTo>
                  <a:lnTo>
                    <a:pt x="580" y="166"/>
                  </a:lnTo>
                  <a:lnTo>
                    <a:pt x="587" y="164"/>
                  </a:lnTo>
                  <a:lnTo>
                    <a:pt x="595" y="162"/>
                  </a:lnTo>
                  <a:lnTo>
                    <a:pt x="601" y="158"/>
                  </a:lnTo>
                  <a:lnTo>
                    <a:pt x="605" y="152"/>
                  </a:lnTo>
                  <a:lnTo>
                    <a:pt x="610" y="145"/>
                  </a:lnTo>
                  <a:lnTo>
                    <a:pt x="614" y="135"/>
                  </a:lnTo>
                  <a:lnTo>
                    <a:pt x="614" y="135"/>
                  </a:lnTo>
                  <a:lnTo>
                    <a:pt x="616" y="128"/>
                  </a:lnTo>
                  <a:lnTo>
                    <a:pt x="616" y="120"/>
                  </a:lnTo>
                  <a:lnTo>
                    <a:pt x="614" y="112"/>
                  </a:lnTo>
                  <a:lnTo>
                    <a:pt x="614" y="105"/>
                  </a:lnTo>
                  <a:lnTo>
                    <a:pt x="616" y="99"/>
                  </a:lnTo>
                  <a:lnTo>
                    <a:pt x="618" y="93"/>
                  </a:lnTo>
                  <a:lnTo>
                    <a:pt x="626" y="89"/>
                  </a:lnTo>
                  <a:lnTo>
                    <a:pt x="637" y="89"/>
                  </a:lnTo>
                  <a:lnTo>
                    <a:pt x="637" y="89"/>
                  </a:lnTo>
                  <a:lnTo>
                    <a:pt x="645" y="89"/>
                  </a:lnTo>
                  <a:lnTo>
                    <a:pt x="652" y="89"/>
                  </a:lnTo>
                  <a:lnTo>
                    <a:pt x="660" y="89"/>
                  </a:lnTo>
                  <a:lnTo>
                    <a:pt x="666" y="91"/>
                  </a:lnTo>
                  <a:lnTo>
                    <a:pt x="671" y="93"/>
                  </a:lnTo>
                  <a:lnTo>
                    <a:pt x="677" y="93"/>
                  </a:lnTo>
                  <a:lnTo>
                    <a:pt x="685" y="93"/>
                  </a:lnTo>
                  <a:lnTo>
                    <a:pt x="692" y="95"/>
                  </a:lnTo>
                  <a:lnTo>
                    <a:pt x="692" y="112"/>
                  </a:lnTo>
                  <a:lnTo>
                    <a:pt x="799" y="112"/>
                  </a:lnTo>
                  <a:lnTo>
                    <a:pt x="799" y="112"/>
                  </a:lnTo>
                  <a:lnTo>
                    <a:pt x="799" y="126"/>
                  </a:lnTo>
                  <a:lnTo>
                    <a:pt x="799" y="137"/>
                  </a:lnTo>
                  <a:lnTo>
                    <a:pt x="799" y="149"/>
                  </a:lnTo>
                  <a:lnTo>
                    <a:pt x="799" y="160"/>
                  </a:lnTo>
                  <a:lnTo>
                    <a:pt x="799" y="171"/>
                  </a:lnTo>
                  <a:lnTo>
                    <a:pt x="799" y="183"/>
                  </a:lnTo>
                  <a:lnTo>
                    <a:pt x="799" y="192"/>
                  </a:lnTo>
                  <a:lnTo>
                    <a:pt x="799" y="204"/>
                  </a:lnTo>
                  <a:lnTo>
                    <a:pt x="799" y="213"/>
                  </a:lnTo>
                  <a:lnTo>
                    <a:pt x="799" y="225"/>
                  </a:lnTo>
                  <a:lnTo>
                    <a:pt x="799" y="234"/>
                  </a:lnTo>
                  <a:lnTo>
                    <a:pt x="799" y="246"/>
                  </a:lnTo>
                  <a:lnTo>
                    <a:pt x="799" y="255"/>
                  </a:lnTo>
                  <a:lnTo>
                    <a:pt x="799" y="267"/>
                  </a:lnTo>
                  <a:lnTo>
                    <a:pt x="799" y="278"/>
                  </a:lnTo>
                  <a:lnTo>
                    <a:pt x="799" y="290"/>
                  </a:lnTo>
                  <a:lnTo>
                    <a:pt x="799" y="290"/>
                  </a:lnTo>
                  <a:lnTo>
                    <a:pt x="799" y="294"/>
                  </a:lnTo>
                  <a:lnTo>
                    <a:pt x="801" y="301"/>
                  </a:lnTo>
                  <a:lnTo>
                    <a:pt x="805" y="307"/>
                  </a:lnTo>
                  <a:lnTo>
                    <a:pt x="807" y="313"/>
                  </a:lnTo>
                  <a:lnTo>
                    <a:pt x="811" y="316"/>
                  </a:lnTo>
                  <a:lnTo>
                    <a:pt x="816" y="320"/>
                  </a:lnTo>
                  <a:lnTo>
                    <a:pt x="820" y="324"/>
                  </a:lnTo>
                  <a:lnTo>
                    <a:pt x="826" y="324"/>
                  </a:lnTo>
                  <a:lnTo>
                    <a:pt x="826" y="324"/>
                  </a:lnTo>
                  <a:lnTo>
                    <a:pt x="826" y="332"/>
                  </a:lnTo>
                  <a:lnTo>
                    <a:pt x="828" y="337"/>
                  </a:lnTo>
                  <a:lnTo>
                    <a:pt x="830" y="343"/>
                  </a:lnTo>
                  <a:lnTo>
                    <a:pt x="834" y="347"/>
                  </a:lnTo>
                  <a:lnTo>
                    <a:pt x="835" y="353"/>
                  </a:lnTo>
                  <a:lnTo>
                    <a:pt x="837" y="357"/>
                  </a:lnTo>
                  <a:lnTo>
                    <a:pt x="839" y="362"/>
                  </a:lnTo>
                  <a:lnTo>
                    <a:pt x="839" y="368"/>
                  </a:lnTo>
                  <a:lnTo>
                    <a:pt x="839" y="368"/>
                  </a:lnTo>
                  <a:lnTo>
                    <a:pt x="839" y="376"/>
                  </a:lnTo>
                  <a:lnTo>
                    <a:pt x="837" y="383"/>
                  </a:lnTo>
                  <a:lnTo>
                    <a:pt x="835" y="389"/>
                  </a:lnTo>
                  <a:lnTo>
                    <a:pt x="834" y="395"/>
                  </a:lnTo>
                  <a:lnTo>
                    <a:pt x="830" y="400"/>
                  </a:lnTo>
                  <a:lnTo>
                    <a:pt x="828" y="406"/>
                  </a:lnTo>
                  <a:lnTo>
                    <a:pt x="826" y="412"/>
                  </a:lnTo>
                  <a:lnTo>
                    <a:pt x="826" y="419"/>
                  </a:lnTo>
                  <a:lnTo>
                    <a:pt x="826" y="419"/>
                  </a:lnTo>
                  <a:lnTo>
                    <a:pt x="828" y="423"/>
                  </a:lnTo>
                  <a:lnTo>
                    <a:pt x="830" y="425"/>
                  </a:lnTo>
                  <a:lnTo>
                    <a:pt x="834" y="427"/>
                  </a:lnTo>
                  <a:lnTo>
                    <a:pt x="837" y="427"/>
                  </a:lnTo>
                  <a:lnTo>
                    <a:pt x="837" y="427"/>
                  </a:lnTo>
                  <a:lnTo>
                    <a:pt x="841" y="427"/>
                  </a:lnTo>
                  <a:lnTo>
                    <a:pt x="845" y="427"/>
                  </a:lnTo>
                  <a:lnTo>
                    <a:pt x="849" y="425"/>
                  </a:lnTo>
                  <a:lnTo>
                    <a:pt x="855" y="425"/>
                  </a:lnTo>
                  <a:lnTo>
                    <a:pt x="858" y="423"/>
                  </a:lnTo>
                  <a:lnTo>
                    <a:pt x="864" y="421"/>
                  </a:lnTo>
                  <a:lnTo>
                    <a:pt x="870" y="421"/>
                  </a:lnTo>
                  <a:lnTo>
                    <a:pt x="875" y="419"/>
                  </a:lnTo>
                  <a:lnTo>
                    <a:pt x="881" y="418"/>
                  </a:lnTo>
                  <a:lnTo>
                    <a:pt x="887" y="416"/>
                  </a:lnTo>
                  <a:lnTo>
                    <a:pt x="893" y="414"/>
                  </a:lnTo>
                  <a:lnTo>
                    <a:pt x="898" y="412"/>
                  </a:lnTo>
                  <a:lnTo>
                    <a:pt x="904" y="412"/>
                  </a:lnTo>
                  <a:lnTo>
                    <a:pt x="908" y="410"/>
                  </a:lnTo>
                  <a:lnTo>
                    <a:pt x="914" y="410"/>
                  </a:lnTo>
                  <a:lnTo>
                    <a:pt x="917" y="410"/>
                  </a:lnTo>
                  <a:lnTo>
                    <a:pt x="917" y="410"/>
                  </a:lnTo>
                  <a:lnTo>
                    <a:pt x="923" y="410"/>
                  </a:lnTo>
                  <a:lnTo>
                    <a:pt x="931" y="412"/>
                  </a:lnTo>
                  <a:lnTo>
                    <a:pt x="938" y="412"/>
                  </a:lnTo>
                  <a:lnTo>
                    <a:pt x="944" y="412"/>
                  </a:lnTo>
                  <a:lnTo>
                    <a:pt x="950" y="414"/>
                  </a:lnTo>
                  <a:lnTo>
                    <a:pt x="958" y="414"/>
                  </a:lnTo>
                  <a:lnTo>
                    <a:pt x="963" y="412"/>
                  </a:lnTo>
                  <a:lnTo>
                    <a:pt x="967" y="410"/>
                  </a:lnTo>
                  <a:lnTo>
                    <a:pt x="967" y="410"/>
                  </a:lnTo>
                  <a:lnTo>
                    <a:pt x="967" y="419"/>
                  </a:lnTo>
                  <a:lnTo>
                    <a:pt x="967" y="429"/>
                  </a:lnTo>
                  <a:lnTo>
                    <a:pt x="967" y="439"/>
                  </a:lnTo>
                  <a:lnTo>
                    <a:pt x="967" y="444"/>
                  </a:lnTo>
                  <a:lnTo>
                    <a:pt x="967" y="452"/>
                  </a:lnTo>
                  <a:lnTo>
                    <a:pt x="967" y="458"/>
                  </a:lnTo>
                  <a:lnTo>
                    <a:pt x="967" y="463"/>
                  </a:lnTo>
                  <a:lnTo>
                    <a:pt x="967" y="469"/>
                  </a:lnTo>
                  <a:lnTo>
                    <a:pt x="967" y="473"/>
                  </a:lnTo>
                  <a:lnTo>
                    <a:pt x="967" y="479"/>
                  </a:lnTo>
                  <a:lnTo>
                    <a:pt x="967" y="482"/>
                  </a:lnTo>
                  <a:lnTo>
                    <a:pt x="967" y="488"/>
                  </a:lnTo>
                  <a:lnTo>
                    <a:pt x="967" y="492"/>
                  </a:lnTo>
                  <a:lnTo>
                    <a:pt x="967" y="498"/>
                  </a:lnTo>
                  <a:lnTo>
                    <a:pt x="967" y="503"/>
                  </a:lnTo>
                  <a:lnTo>
                    <a:pt x="967" y="511"/>
                  </a:lnTo>
                  <a:lnTo>
                    <a:pt x="967" y="511"/>
                  </a:lnTo>
                  <a:lnTo>
                    <a:pt x="967" y="521"/>
                  </a:lnTo>
                  <a:lnTo>
                    <a:pt x="965" y="530"/>
                  </a:lnTo>
                  <a:lnTo>
                    <a:pt x="963" y="538"/>
                  </a:lnTo>
                  <a:lnTo>
                    <a:pt x="959" y="543"/>
                  </a:lnTo>
                  <a:lnTo>
                    <a:pt x="956" y="547"/>
                  </a:lnTo>
                  <a:lnTo>
                    <a:pt x="952" y="551"/>
                  </a:lnTo>
                  <a:lnTo>
                    <a:pt x="946" y="555"/>
                  </a:lnTo>
                  <a:lnTo>
                    <a:pt x="940" y="557"/>
                  </a:lnTo>
                  <a:lnTo>
                    <a:pt x="935" y="559"/>
                  </a:lnTo>
                  <a:lnTo>
                    <a:pt x="927" y="561"/>
                  </a:lnTo>
                  <a:lnTo>
                    <a:pt x="919" y="563"/>
                  </a:lnTo>
                  <a:lnTo>
                    <a:pt x="912" y="563"/>
                  </a:lnTo>
                  <a:lnTo>
                    <a:pt x="904" y="564"/>
                  </a:lnTo>
                  <a:lnTo>
                    <a:pt x="896" y="566"/>
                  </a:lnTo>
                  <a:lnTo>
                    <a:pt x="889" y="570"/>
                  </a:lnTo>
                  <a:lnTo>
                    <a:pt x="879" y="572"/>
                  </a:lnTo>
                  <a:lnTo>
                    <a:pt x="879" y="572"/>
                  </a:lnTo>
                  <a:lnTo>
                    <a:pt x="875" y="572"/>
                  </a:lnTo>
                  <a:lnTo>
                    <a:pt x="872" y="572"/>
                  </a:lnTo>
                  <a:lnTo>
                    <a:pt x="866" y="572"/>
                  </a:lnTo>
                  <a:lnTo>
                    <a:pt x="862" y="572"/>
                  </a:lnTo>
                  <a:lnTo>
                    <a:pt x="856" y="572"/>
                  </a:lnTo>
                  <a:lnTo>
                    <a:pt x="851" y="572"/>
                  </a:lnTo>
                  <a:lnTo>
                    <a:pt x="845" y="572"/>
                  </a:lnTo>
                  <a:lnTo>
                    <a:pt x="839" y="572"/>
                  </a:lnTo>
                  <a:lnTo>
                    <a:pt x="834" y="572"/>
                  </a:lnTo>
                  <a:lnTo>
                    <a:pt x="828" y="572"/>
                  </a:lnTo>
                  <a:lnTo>
                    <a:pt x="822" y="572"/>
                  </a:lnTo>
                  <a:lnTo>
                    <a:pt x="816" y="572"/>
                  </a:lnTo>
                  <a:lnTo>
                    <a:pt x="813" y="572"/>
                  </a:lnTo>
                  <a:lnTo>
                    <a:pt x="809" y="572"/>
                  </a:lnTo>
                  <a:lnTo>
                    <a:pt x="805" y="572"/>
                  </a:lnTo>
                  <a:lnTo>
                    <a:pt x="803" y="572"/>
                  </a:lnTo>
                  <a:lnTo>
                    <a:pt x="803" y="818"/>
                  </a:lnTo>
                  <a:lnTo>
                    <a:pt x="902" y="933"/>
                  </a:lnTo>
                  <a:lnTo>
                    <a:pt x="902" y="933"/>
                  </a:lnTo>
                  <a:lnTo>
                    <a:pt x="891" y="935"/>
                  </a:lnTo>
                  <a:lnTo>
                    <a:pt x="881" y="936"/>
                  </a:lnTo>
                  <a:lnTo>
                    <a:pt x="870" y="938"/>
                  </a:lnTo>
                  <a:lnTo>
                    <a:pt x="858" y="940"/>
                  </a:lnTo>
                  <a:lnTo>
                    <a:pt x="849" y="942"/>
                  </a:lnTo>
                  <a:lnTo>
                    <a:pt x="837" y="944"/>
                  </a:lnTo>
                  <a:lnTo>
                    <a:pt x="826" y="946"/>
                  </a:lnTo>
                  <a:lnTo>
                    <a:pt x="814" y="948"/>
                  </a:lnTo>
                  <a:lnTo>
                    <a:pt x="805" y="950"/>
                  </a:lnTo>
                  <a:lnTo>
                    <a:pt x="792" y="952"/>
                  </a:lnTo>
                  <a:lnTo>
                    <a:pt x="780" y="954"/>
                  </a:lnTo>
                  <a:lnTo>
                    <a:pt x="769" y="954"/>
                  </a:lnTo>
                  <a:lnTo>
                    <a:pt x="757" y="956"/>
                  </a:lnTo>
                  <a:lnTo>
                    <a:pt x="746" y="956"/>
                  </a:lnTo>
                  <a:lnTo>
                    <a:pt x="732" y="957"/>
                  </a:lnTo>
                  <a:lnTo>
                    <a:pt x="719" y="957"/>
                  </a:lnTo>
                  <a:lnTo>
                    <a:pt x="719" y="957"/>
                  </a:lnTo>
                  <a:lnTo>
                    <a:pt x="708" y="957"/>
                  </a:lnTo>
                  <a:lnTo>
                    <a:pt x="696" y="957"/>
                  </a:lnTo>
                  <a:lnTo>
                    <a:pt x="685" y="957"/>
                  </a:lnTo>
                  <a:lnTo>
                    <a:pt x="673" y="956"/>
                  </a:lnTo>
                  <a:lnTo>
                    <a:pt x="660" y="956"/>
                  </a:lnTo>
                  <a:lnTo>
                    <a:pt x="648" y="956"/>
                  </a:lnTo>
                  <a:lnTo>
                    <a:pt x="635" y="954"/>
                  </a:lnTo>
                  <a:lnTo>
                    <a:pt x="624" y="954"/>
                  </a:lnTo>
                  <a:lnTo>
                    <a:pt x="612" y="952"/>
                  </a:lnTo>
                  <a:lnTo>
                    <a:pt x="601" y="950"/>
                  </a:lnTo>
                  <a:lnTo>
                    <a:pt x="589" y="948"/>
                  </a:lnTo>
                  <a:lnTo>
                    <a:pt x="578" y="946"/>
                  </a:lnTo>
                  <a:lnTo>
                    <a:pt x="568" y="944"/>
                  </a:lnTo>
                  <a:lnTo>
                    <a:pt x="557" y="942"/>
                  </a:lnTo>
                  <a:lnTo>
                    <a:pt x="547" y="938"/>
                  </a:lnTo>
                  <a:lnTo>
                    <a:pt x="540" y="936"/>
                  </a:lnTo>
                  <a:lnTo>
                    <a:pt x="540" y="936"/>
                  </a:lnTo>
                  <a:lnTo>
                    <a:pt x="536" y="935"/>
                  </a:lnTo>
                  <a:lnTo>
                    <a:pt x="532" y="931"/>
                  </a:lnTo>
                  <a:lnTo>
                    <a:pt x="528" y="929"/>
                  </a:lnTo>
                  <a:lnTo>
                    <a:pt x="525" y="925"/>
                  </a:lnTo>
                  <a:lnTo>
                    <a:pt x="521" y="921"/>
                  </a:lnTo>
                  <a:lnTo>
                    <a:pt x="519" y="919"/>
                  </a:lnTo>
                  <a:lnTo>
                    <a:pt x="515" y="917"/>
                  </a:lnTo>
                  <a:lnTo>
                    <a:pt x="513" y="915"/>
                  </a:lnTo>
                  <a:lnTo>
                    <a:pt x="174" y="915"/>
                  </a:lnTo>
                  <a:lnTo>
                    <a:pt x="174" y="915"/>
                  </a:lnTo>
                  <a:lnTo>
                    <a:pt x="168" y="910"/>
                  </a:lnTo>
                  <a:lnTo>
                    <a:pt x="162" y="904"/>
                  </a:lnTo>
                  <a:lnTo>
                    <a:pt x="156" y="898"/>
                  </a:lnTo>
                  <a:lnTo>
                    <a:pt x="151" y="895"/>
                  </a:lnTo>
                  <a:lnTo>
                    <a:pt x="143" y="891"/>
                  </a:lnTo>
                  <a:lnTo>
                    <a:pt x="135" y="889"/>
                  </a:lnTo>
                  <a:lnTo>
                    <a:pt x="126" y="887"/>
                  </a:lnTo>
                  <a:lnTo>
                    <a:pt x="114" y="887"/>
                  </a:lnTo>
                  <a:lnTo>
                    <a:pt x="114" y="887"/>
                  </a:lnTo>
                  <a:lnTo>
                    <a:pt x="105" y="887"/>
                  </a:lnTo>
                  <a:lnTo>
                    <a:pt x="97" y="889"/>
                  </a:lnTo>
                  <a:lnTo>
                    <a:pt x="90" y="889"/>
                  </a:lnTo>
                  <a:lnTo>
                    <a:pt x="82" y="893"/>
                  </a:lnTo>
                  <a:lnTo>
                    <a:pt x="76" y="895"/>
                  </a:lnTo>
                  <a:lnTo>
                    <a:pt x="69" y="896"/>
                  </a:lnTo>
                  <a:lnTo>
                    <a:pt x="63" y="898"/>
                  </a:lnTo>
                  <a:lnTo>
                    <a:pt x="55" y="898"/>
                  </a:lnTo>
                  <a:lnTo>
                    <a:pt x="55" y="898"/>
                  </a:lnTo>
                  <a:lnTo>
                    <a:pt x="48" y="898"/>
                  </a:lnTo>
                  <a:lnTo>
                    <a:pt x="42" y="898"/>
                  </a:lnTo>
                  <a:lnTo>
                    <a:pt x="34" y="896"/>
                  </a:lnTo>
                  <a:lnTo>
                    <a:pt x="29" y="896"/>
                  </a:lnTo>
                  <a:lnTo>
                    <a:pt x="23" y="896"/>
                  </a:lnTo>
                  <a:lnTo>
                    <a:pt x="15" y="896"/>
                  </a:lnTo>
                  <a:lnTo>
                    <a:pt x="9" y="896"/>
                  </a:lnTo>
                  <a:lnTo>
                    <a:pt x="0" y="898"/>
                  </a:lnTo>
                  <a:lnTo>
                    <a:pt x="0" y="898"/>
                  </a:lnTo>
                  <a:lnTo>
                    <a:pt x="2" y="891"/>
                  </a:lnTo>
                  <a:lnTo>
                    <a:pt x="2" y="885"/>
                  </a:lnTo>
                  <a:lnTo>
                    <a:pt x="4" y="879"/>
                  </a:lnTo>
                  <a:lnTo>
                    <a:pt x="4" y="874"/>
                  </a:lnTo>
                  <a:lnTo>
                    <a:pt x="6" y="868"/>
                  </a:lnTo>
                  <a:lnTo>
                    <a:pt x="6" y="862"/>
                  </a:lnTo>
                  <a:lnTo>
                    <a:pt x="6" y="854"/>
                  </a:lnTo>
                  <a:lnTo>
                    <a:pt x="6" y="847"/>
                  </a:lnTo>
                  <a:lnTo>
                    <a:pt x="6" y="847"/>
                  </a:lnTo>
                  <a:lnTo>
                    <a:pt x="6" y="841"/>
                  </a:lnTo>
                  <a:lnTo>
                    <a:pt x="6" y="833"/>
                  </a:lnTo>
                  <a:lnTo>
                    <a:pt x="6" y="830"/>
                  </a:lnTo>
                  <a:lnTo>
                    <a:pt x="6" y="824"/>
                  </a:lnTo>
                  <a:lnTo>
                    <a:pt x="6" y="818"/>
                  </a:lnTo>
                  <a:lnTo>
                    <a:pt x="6" y="814"/>
                  </a:lnTo>
                  <a:lnTo>
                    <a:pt x="6" y="811"/>
                  </a:lnTo>
                  <a:lnTo>
                    <a:pt x="6" y="805"/>
                  </a:lnTo>
                  <a:lnTo>
                    <a:pt x="6" y="805"/>
                  </a:lnTo>
                  <a:lnTo>
                    <a:pt x="6" y="803"/>
                  </a:lnTo>
                  <a:lnTo>
                    <a:pt x="6" y="799"/>
                  </a:lnTo>
                  <a:lnTo>
                    <a:pt x="8" y="795"/>
                  </a:lnTo>
                  <a:lnTo>
                    <a:pt x="9" y="791"/>
                  </a:lnTo>
                  <a:lnTo>
                    <a:pt x="9" y="788"/>
                  </a:lnTo>
                  <a:lnTo>
                    <a:pt x="11" y="782"/>
                  </a:lnTo>
                  <a:lnTo>
                    <a:pt x="13" y="778"/>
                  </a:lnTo>
                  <a:lnTo>
                    <a:pt x="15" y="772"/>
                  </a:lnTo>
                  <a:lnTo>
                    <a:pt x="17" y="767"/>
                  </a:lnTo>
                  <a:lnTo>
                    <a:pt x="19" y="763"/>
                  </a:lnTo>
                  <a:lnTo>
                    <a:pt x="21" y="757"/>
                  </a:lnTo>
                  <a:lnTo>
                    <a:pt x="23" y="751"/>
                  </a:lnTo>
                  <a:lnTo>
                    <a:pt x="25" y="748"/>
                  </a:lnTo>
                  <a:lnTo>
                    <a:pt x="27" y="742"/>
                  </a:lnTo>
                  <a:lnTo>
                    <a:pt x="29" y="738"/>
                  </a:lnTo>
                  <a:lnTo>
                    <a:pt x="29" y="734"/>
                  </a:lnTo>
                  <a:lnTo>
                    <a:pt x="29" y="734"/>
                  </a:lnTo>
                  <a:lnTo>
                    <a:pt x="32" y="725"/>
                  </a:lnTo>
                  <a:lnTo>
                    <a:pt x="34" y="713"/>
                  </a:lnTo>
                  <a:lnTo>
                    <a:pt x="36" y="704"/>
                  </a:lnTo>
                  <a:lnTo>
                    <a:pt x="40" y="692"/>
                  </a:lnTo>
                  <a:lnTo>
                    <a:pt x="40" y="683"/>
                  </a:lnTo>
                  <a:lnTo>
                    <a:pt x="42" y="673"/>
                  </a:lnTo>
                  <a:lnTo>
                    <a:pt x="44" y="662"/>
                  </a:lnTo>
                  <a:lnTo>
                    <a:pt x="46" y="652"/>
                  </a:lnTo>
                  <a:lnTo>
                    <a:pt x="48" y="643"/>
                  </a:lnTo>
                  <a:lnTo>
                    <a:pt x="50" y="633"/>
                  </a:lnTo>
                  <a:lnTo>
                    <a:pt x="51" y="624"/>
                  </a:lnTo>
                  <a:lnTo>
                    <a:pt x="55" y="614"/>
                  </a:lnTo>
                  <a:lnTo>
                    <a:pt x="59" y="603"/>
                  </a:lnTo>
                  <a:lnTo>
                    <a:pt x="65" y="593"/>
                  </a:lnTo>
                  <a:lnTo>
                    <a:pt x="71" y="585"/>
                  </a:lnTo>
                  <a:lnTo>
                    <a:pt x="76" y="576"/>
                  </a:lnTo>
                  <a:lnTo>
                    <a:pt x="76" y="576"/>
                  </a:lnTo>
                  <a:lnTo>
                    <a:pt x="84" y="568"/>
                  </a:lnTo>
                  <a:lnTo>
                    <a:pt x="90" y="559"/>
                  </a:lnTo>
                  <a:lnTo>
                    <a:pt x="97" y="553"/>
                  </a:lnTo>
                  <a:lnTo>
                    <a:pt x="105" y="543"/>
                  </a:lnTo>
                  <a:lnTo>
                    <a:pt x="111" y="536"/>
                  </a:lnTo>
                  <a:lnTo>
                    <a:pt x="118" y="528"/>
                  </a:lnTo>
                  <a:lnTo>
                    <a:pt x="126" y="521"/>
                  </a:lnTo>
                  <a:lnTo>
                    <a:pt x="133" y="511"/>
                  </a:lnTo>
                  <a:lnTo>
                    <a:pt x="139" y="503"/>
                  </a:lnTo>
                  <a:lnTo>
                    <a:pt x="145" y="494"/>
                  </a:lnTo>
                  <a:lnTo>
                    <a:pt x="151" y="482"/>
                  </a:lnTo>
                  <a:lnTo>
                    <a:pt x="156" y="473"/>
                  </a:lnTo>
                  <a:lnTo>
                    <a:pt x="160" y="461"/>
                  </a:lnTo>
                  <a:lnTo>
                    <a:pt x="162" y="448"/>
                  </a:lnTo>
                  <a:lnTo>
                    <a:pt x="164" y="435"/>
                  </a:lnTo>
                  <a:lnTo>
                    <a:pt x="164" y="421"/>
                  </a:lnTo>
                  <a:lnTo>
                    <a:pt x="164" y="421"/>
                  </a:lnTo>
                  <a:lnTo>
                    <a:pt x="164" y="410"/>
                  </a:lnTo>
                  <a:lnTo>
                    <a:pt x="162" y="398"/>
                  </a:lnTo>
                  <a:lnTo>
                    <a:pt x="160" y="387"/>
                  </a:lnTo>
                  <a:lnTo>
                    <a:pt x="156" y="378"/>
                  </a:lnTo>
                  <a:lnTo>
                    <a:pt x="151" y="368"/>
                  </a:lnTo>
                  <a:lnTo>
                    <a:pt x="147" y="358"/>
                  </a:lnTo>
                  <a:lnTo>
                    <a:pt x="141" y="351"/>
                  </a:lnTo>
                  <a:lnTo>
                    <a:pt x="135" y="341"/>
                  </a:lnTo>
                  <a:lnTo>
                    <a:pt x="130" y="332"/>
                  </a:lnTo>
                  <a:lnTo>
                    <a:pt x="124" y="324"/>
                  </a:lnTo>
                  <a:lnTo>
                    <a:pt x="120" y="315"/>
                  </a:lnTo>
                  <a:lnTo>
                    <a:pt x="114" y="307"/>
                  </a:lnTo>
                  <a:lnTo>
                    <a:pt x="111" y="297"/>
                  </a:lnTo>
                  <a:lnTo>
                    <a:pt x="109" y="286"/>
                  </a:lnTo>
                  <a:lnTo>
                    <a:pt x="107" y="276"/>
                  </a:lnTo>
                  <a:lnTo>
                    <a:pt x="105" y="265"/>
                  </a:lnTo>
                  <a:lnTo>
                    <a:pt x="105" y="265"/>
                  </a:lnTo>
                  <a:lnTo>
                    <a:pt x="107" y="257"/>
                  </a:lnTo>
                  <a:lnTo>
                    <a:pt x="111" y="250"/>
                  </a:lnTo>
                  <a:lnTo>
                    <a:pt x="114" y="244"/>
                  </a:lnTo>
                  <a:lnTo>
                    <a:pt x="120" y="236"/>
                  </a:lnTo>
                  <a:lnTo>
                    <a:pt x="124" y="229"/>
                  </a:lnTo>
                  <a:lnTo>
                    <a:pt x="128" y="223"/>
                  </a:lnTo>
                  <a:lnTo>
                    <a:pt x="130" y="215"/>
                  </a:lnTo>
                  <a:lnTo>
                    <a:pt x="130" y="206"/>
                  </a:lnTo>
                  <a:lnTo>
                    <a:pt x="130" y="206"/>
                  </a:lnTo>
                  <a:lnTo>
                    <a:pt x="128" y="196"/>
                  </a:lnTo>
                  <a:lnTo>
                    <a:pt x="124" y="189"/>
                  </a:lnTo>
                  <a:lnTo>
                    <a:pt x="122" y="179"/>
                  </a:lnTo>
                  <a:lnTo>
                    <a:pt x="118" y="170"/>
                  </a:lnTo>
                  <a:lnTo>
                    <a:pt x="114" y="160"/>
                  </a:lnTo>
                  <a:lnTo>
                    <a:pt x="109" y="150"/>
                  </a:lnTo>
                  <a:lnTo>
                    <a:pt x="105" y="141"/>
                  </a:lnTo>
                  <a:lnTo>
                    <a:pt x="99" y="131"/>
                  </a:lnTo>
                  <a:lnTo>
                    <a:pt x="95" y="122"/>
                  </a:lnTo>
                  <a:lnTo>
                    <a:pt x="90" y="112"/>
                  </a:lnTo>
                  <a:lnTo>
                    <a:pt x="84" y="103"/>
                  </a:lnTo>
                  <a:lnTo>
                    <a:pt x="80" y="91"/>
                  </a:lnTo>
                  <a:lnTo>
                    <a:pt x="74" y="82"/>
                  </a:lnTo>
                  <a:lnTo>
                    <a:pt x="71" y="70"/>
                  </a:lnTo>
                  <a:lnTo>
                    <a:pt x="65" y="59"/>
                  </a:lnTo>
                  <a:lnTo>
                    <a:pt x="61" y="47"/>
                  </a:lnTo>
                  <a:lnTo>
                    <a:pt x="44" y="32"/>
                  </a:lnTo>
                  <a:lnTo>
                    <a:pt x="40" y="30"/>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93" name="Freeform 21">
              <a:extLst>
                <a:ext uri="{FF2B5EF4-FFF2-40B4-BE49-F238E27FC236}">
                  <a16:creationId xmlns:a16="http://schemas.microsoft.com/office/drawing/2014/main" id="{3D09FEBD-64B1-4293-9793-493F9200C73D}"/>
                </a:ext>
              </a:extLst>
            </p:cNvPr>
            <p:cNvSpPr>
              <a:spLocks/>
            </p:cNvSpPr>
            <p:nvPr/>
          </p:nvSpPr>
          <p:spPr bwMode="auto">
            <a:xfrm>
              <a:off x="3202431" y="5677178"/>
              <a:ext cx="49861" cy="58269"/>
            </a:xfrm>
            <a:custGeom>
              <a:avLst/>
              <a:gdLst>
                <a:gd name="T0" fmla="*/ 21 w 147"/>
                <a:gd name="T1" fmla="*/ 126 h 169"/>
                <a:gd name="T2" fmla="*/ 20 w 147"/>
                <a:gd name="T3" fmla="*/ 122 h 169"/>
                <a:gd name="T4" fmla="*/ 18 w 147"/>
                <a:gd name="T5" fmla="*/ 116 h 169"/>
                <a:gd name="T6" fmla="*/ 18 w 147"/>
                <a:gd name="T7" fmla="*/ 110 h 169"/>
                <a:gd name="T8" fmla="*/ 18 w 147"/>
                <a:gd name="T9" fmla="*/ 103 h 169"/>
                <a:gd name="T10" fmla="*/ 18 w 147"/>
                <a:gd name="T11" fmla="*/ 99 h 169"/>
                <a:gd name="T12" fmla="*/ 18 w 147"/>
                <a:gd name="T13" fmla="*/ 87 h 169"/>
                <a:gd name="T14" fmla="*/ 18 w 147"/>
                <a:gd name="T15" fmla="*/ 78 h 169"/>
                <a:gd name="T16" fmla="*/ 18 w 147"/>
                <a:gd name="T17" fmla="*/ 68 h 169"/>
                <a:gd name="T18" fmla="*/ 16 w 147"/>
                <a:gd name="T19" fmla="*/ 63 h 169"/>
                <a:gd name="T20" fmla="*/ 12 w 147"/>
                <a:gd name="T21" fmla="*/ 57 h 169"/>
                <a:gd name="T22" fmla="*/ 8 w 147"/>
                <a:gd name="T23" fmla="*/ 49 h 169"/>
                <a:gd name="T24" fmla="*/ 2 w 147"/>
                <a:gd name="T25" fmla="*/ 44 h 169"/>
                <a:gd name="T26" fmla="*/ 0 w 147"/>
                <a:gd name="T27" fmla="*/ 36 h 169"/>
                <a:gd name="T28" fmla="*/ 0 w 147"/>
                <a:gd name="T29" fmla="*/ 34 h 169"/>
                <a:gd name="T30" fmla="*/ 2 w 147"/>
                <a:gd name="T31" fmla="*/ 30 h 169"/>
                <a:gd name="T32" fmla="*/ 6 w 147"/>
                <a:gd name="T33" fmla="*/ 26 h 169"/>
                <a:gd name="T34" fmla="*/ 12 w 147"/>
                <a:gd name="T35" fmla="*/ 25 h 169"/>
                <a:gd name="T36" fmla="*/ 14 w 147"/>
                <a:gd name="T37" fmla="*/ 25 h 169"/>
                <a:gd name="T38" fmla="*/ 23 w 147"/>
                <a:gd name="T39" fmla="*/ 26 h 169"/>
                <a:gd name="T40" fmla="*/ 29 w 147"/>
                <a:gd name="T41" fmla="*/ 32 h 169"/>
                <a:gd name="T42" fmla="*/ 37 w 147"/>
                <a:gd name="T43" fmla="*/ 38 h 169"/>
                <a:gd name="T44" fmla="*/ 46 w 147"/>
                <a:gd name="T45" fmla="*/ 40 h 169"/>
                <a:gd name="T46" fmla="*/ 58 w 147"/>
                <a:gd name="T47" fmla="*/ 40 h 169"/>
                <a:gd name="T48" fmla="*/ 73 w 147"/>
                <a:gd name="T49" fmla="*/ 28 h 169"/>
                <a:gd name="T50" fmla="*/ 82 w 147"/>
                <a:gd name="T51" fmla="*/ 13 h 169"/>
                <a:gd name="T52" fmla="*/ 96 w 147"/>
                <a:gd name="T53" fmla="*/ 2 h 169"/>
                <a:gd name="T54" fmla="*/ 107 w 147"/>
                <a:gd name="T55" fmla="*/ 0 h 169"/>
                <a:gd name="T56" fmla="*/ 123 w 147"/>
                <a:gd name="T57" fmla="*/ 9 h 169"/>
                <a:gd name="T58" fmla="*/ 124 w 147"/>
                <a:gd name="T59" fmla="*/ 26 h 169"/>
                <a:gd name="T60" fmla="*/ 128 w 147"/>
                <a:gd name="T61" fmla="*/ 44 h 169"/>
                <a:gd name="T62" fmla="*/ 147 w 147"/>
                <a:gd name="T63" fmla="*/ 53 h 169"/>
                <a:gd name="T64" fmla="*/ 147 w 147"/>
                <a:gd name="T65" fmla="*/ 53 h 169"/>
                <a:gd name="T66" fmla="*/ 147 w 147"/>
                <a:gd name="T67" fmla="*/ 57 h 169"/>
                <a:gd name="T68" fmla="*/ 144 w 147"/>
                <a:gd name="T69" fmla="*/ 53 h 169"/>
                <a:gd name="T70" fmla="*/ 145 w 147"/>
                <a:gd name="T71" fmla="*/ 57 h 169"/>
                <a:gd name="T72" fmla="*/ 147 w 147"/>
                <a:gd name="T73" fmla="*/ 61 h 169"/>
                <a:gd name="T74" fmla="*/ 147 w 147"/>
                <a:gd name="T75" fmla="*/ 63 h 169"/>
                <a:gd name="T76" fmla="*/ 142 w 147"/>
                <a:gd name="T77" fmla="*/ 78 h 169"/>
                <a:gd name="T78" fmla="*/ 128 w 147"/>
                <a:gd name="T79" fmla="*/ 91 h 169"/>
                <a:gd name="T80" fmla="*/ 113 w 147"/>
                <a:gd name="T81" fmla="*/ 105 h 169"/>
                <a:gd name="T82" fmla="*/ 103 w 147"/>
                <a:gd name="T83" fmla="*/ 118 h 169"/>
                <a:gd name="T84" fmla="*/ 102 w 147"/>
                <a:gd name="T85" fmla="*/ 126 h 169"/>
                <a:gd name="T86" fmla="*/ 94 w 147"/>
                <a:gd name="T87" fmla="*/ 141 h 169"/>
                <a:gd name="T88" fmla="*/ 82 w 147"/>
                <a:gd name="T89" fmla="*/ 158 h 169"/>
                <a:gd name="T90" fmla="*/ 69 w 147"/>
                <a:gd name="T91" fmla="*/ 168 h 169"/>
                <a:gd name="T92" fmla="*/ 61 w 147"/>
                <a:gd name="T93" fmla="*/ 169 h 169"/>
                <a:gd name="T94" fmla="*/ 54 w 147"/>
                <a:gd name="T95" fmla="*/ 169 h 169"/>
                <a:gd name="T96" fmla="*/ 50 w 147"/>
                <a:gd name="T97" fmla="*/ 169 h 169"/>
                <a:gd name="T98" fmla="*/ 48 w 147"/>
                <a:gd name="T99" fmla="*/ 166 h 169"/>
                <a:gd name="T100" fmla="*/ 42 w 147"/>
                <a:gd name="T101" fmla="*/ 156 h 169"/>
                <a:gd name="T102" fmla="*/ 39 w 147"/>
                <a:gd name="T103" fmla="*/ 147 h 169"/>
                <a:gd name="T104" fmla="*/ 31 w 147"/>
                <a:gd name="T105" fmla="*/ 139 h 169"/>
                <a:gd name="T106" fmla="*/ 27 w 147"/>
                <a:gd name="T107" fmla="*/ 137 h 169"/>
                <a:gd name="T108" fmla="*/ 27 w 147"/>
                <a:gd name="T109" fmla="*/ 135 h 169"/>
                <a:gd name="T110" fmla="*/ 25 w 147"/>
                <a:gd name="T111" fmla="*/ 131 h 169"/>
                <a:gd name="T112" fmla="*/ 21 w 147"/>
                <a:gd name="T113" fmla="*/ 126 h 169"/>
                <a:gd name="T114" fmla="*/ 20 w 147"/>
                <a:gd name="T115" fmla="*/ 122 h 169"/>
                <a:gd name="T116" fmla="*/ 12 w 147"/>
                <a:gd name="T117" fmla="*/ 122 h 169"/>
                <a:gd name="T118" fmla="*/ 12 w 147"/>
                <a:gd name="T119" fmla="*/ 124 h 169"/>
                <a:gd name="T120" fmla="*/ 12 w 147"/>
                <a:gd name="T121" fmla="*/ 124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 h="169">
                  <a:moveTo>
                    <a:pt x="21" y="126"/>
                  </a:moveTo>
                  <a:lnTo>
                    <a:pt x="21" y="126"/>
                  </a:lnTo>
                  <a:lnTo>
                    <a:pt x="21" y="124"/>
                  </a:lnTo>
                  <a:lnTo>
                    <a:pt x="20" y="122"/>
                  </a:lnTo>
                  <a:lnTo>
                    <a:pt x="20" y="118"/>
                  </a:lnTo>
                  <a:lnTo>
                    <a:pt x="18" y="116"/>
                  </a:lnTo>
                  <a:lnTo>
                    <a:pt x="18" y="114"/>
                  </a:lnTo>
                  <a:lnTo>
                    <a:pt x="18" y="110"/>
                  </a:lnTo>
                  <a:lnTo>
                    <a:pt x="18" y="107"/>
                  </a:lnTo>
                  <a:lnTo>
                    <a:pt x="18" y="103"/>
                  </a:lnTo>
                  <a:lnTo>
                    <a:pt x="18" y="103"/>
                  </a:lnTo>
                  <a:lnTo>
                    <a:pt x="18" y="99"/>
                  </a:lnTo>
                  <a:lnTo>
                    <a:pt x="18" y="93"/>
                  </a:lnTo>
                  <a:lnTo>
                    <a:pt x="18" y="87"/>
                  </a:lnTo>
                  <a:lnTo>
                    <a:pt x="18" y="84"/>
                  </a:lnTo>
                  <a:lnTo>
                    <a:pt x="18" y="78"/>
                  </a:lnTo>
                  <a:lnTo>
                    <a:pt x="18" y="74"/>
                  </a:lnTo>
                  <a:lnTo>
                    <a:pt x="18" y="68"/>
                  </a:lnTo>
                  <a:lnTo>
                    <a:pt x="16" y="63"/>
                  </a:lnTo>
                  <a:lnTo>
                    <a:pt x="16" y="63"/>
                  </a:lnTo>
                  <a:lnTo>
                    <a:pt x="14" y="59"/>
                  </a:lnTo>
                  <a:lnTo>
                    <a:pt x="12" y="57"/>
                  </a:lnTo>
                  <a:lnTo>
                    <a:pt x="10" y="53"/>
                  </a:lnTo>
                  <a:lnTo>
                    <a:pt x="8" y="49"/>
                  </a:lnTo>
                  <a:lnTo>
                    <a:pt x="4" y="47"/>
                  </a:lnTo>
                  <a:lnTo>
                    <a:pt x="2" y="44"/>
                  </a:lnTo>
                  <a:lnTo>
                    <a:pt x="0" y="40"/>
                  </a:lnTo>
                  <a:lnTo>
                    <a:pt x="0" y="36"/>
                  </a:lnTo>
                  <a:lnTo>
                    <a:pt x="0" y="36"/>
                  </a:lnTo>
                  <a:lnTo>
                    <a:pt x="0" y="34"/>
                  </a:lnTo>
                  <a:lnTo>
                    <a:pt x="2" y="32"/>
                  </a:lnTo>
                  <a:lnTo>
                    <a:pt x="2" y="30"/>
                  </a:lnTo>
                  <a:lnTo>
                    <a:pt x="4" y="28"/>
                  </a:lnTo>
                  <a:lnTo>
                    <a:pt x="6" y="26"/>
                  </a:lnTo>
                  <a:lnTo>
                    <a:pt x="8" y="25"/>
                  </a:lnTo>
                  <a:lnTo>
                    <a:pt x="12" y="25"/>
                  </a:lnTo>
                  <a:lnTo>
                    <a:pt x="14" y="25"/>
                  </a:lnTo>
                  <a:lnTo>
                    <a:pt x="14" y="25"/>
                  </a:lnTo>
                  <a:lnTo>
                    <a:pt x="18" y="25"/>
                  </a:lnTo>
                  <a:lnTo>
                    <a:pt x="23" y="26"/>
                  </a:lnTo>
                  <a:lnTo>
                    <a:pt x="27" y="30"/>
                  </a:lnTo>
                  <a:lnTo>
                    <a:pt x="29" y="32"/>
                  </a:lnTo>
                  <a:lnTo>
                    <a:pt x="33" y="36"/>
                  </a:lnTo>
                  <a:lnTo>
                    <a:pt x="37" y="38"/>
                  </a:lnTo>
                  <a:lnTo>
                    <a:pt x="42" y="40"/>
                  </a:lnTo>
                  <a:lnTo>
                    <a:pt x="46" y="40"/>
                  </a:lnTo>
                  <a:lnTo>
                    <a:pt x="46" y="40"/>
                  </a:lnTo>
                  <a:lnTo>
                    <a:pt x="58" y="40"/>
                  </a:lnTo>
                  <a:lnTo>
                    <a:pt x="67" y="34"/>
                  </a:lnTo>
                  <a:lnTo>
                    <a:pt x="73" y="28"/>
                  </a:lnTo>
                  <a:lnTo>
                    <a:pt x="77" y="21"/>
                  </a:lnTo>
                  <a:lnTo>
                    <a:pt x="82" y="13"/>
                  </a:lnTo>
                  <a:lnTo>
                    <a:pt x="88" y="7"/>
                  </a:lnTo>
                  <a:lnTo>
                    <a:pt x="96" y="2"/>
                  </a:lnTo>
                  <a:lnTo>
                    <a:pt x="107" y="0"/>
                  </a:lnTo>
                  <a:lnTo>
                    <a:pt x="107" y="0"/>
                  </a:lnTo>
                  <a:lnTo>
                    <a:pt x="117" y="4"/>
                  </a:lnTo>
                  <a:lnTo>
                    <a:pt x="123" y="9"/>
                  </a:lnTo>
                  <a:lnTo>
                    <a:pt x="124" y="17"/>
                  </a:lnTo>
                  <a:lnTo>
                    <a:pt x="124" y="26"/>
                  </a:lnTo>
                  <a:lnTo>
                    <a:pt x="126" y="36"/>
                  </a:lnTo>
                  <a:lnTo>
                    <a:pt x="128" y="44"/>
                  </a:lnTo>
                  <a:lnTo>
                    <a:pt x="136" y="51"/>
                  </a:lnTo>
                  <a:lnTo>
                    <a:pt x="147" y="53"/>
                  </a:lnTo>
                  <a:lnTo>
                    <a:pt x="147" y="53"/>
                  </a:lnTo>
                  <a:lnTo>
                    <a:pt x="147" y="53"/>
                  </a:lnTo>
                  <a:lnTo>
                    <a:pt x="147" y="55"/>
                  </a:lnTo>
                  <a:lnTo>
                    <a:pt x="147" y="57"/>
                  </a:lnTo>
                  <a:lnTo>
                    <a:pt x="147" y="59"/>
                  </a:lnTo>
                  <a:lnTo>
                    <a:pt x="144" y="53"/>
                  </a:lnTo>
                  <a:lnTo>
                    <a:pt x="144" y="53"/>
                  </a:lnTo>
                  <a:lnTo>
                    <a:pt x="145" y="57"/>
                  </a:lnTo>
                  <a:lnTo>
                    <a:pt x="145" y="59"/>
                  </a:lnTo>
                  <a:lnTo>
                    <a:pt x="147" y="61"/>
                  </a:lnTo>
                  <a:lnTo>
                    <a:pt x="147" y="63"/>
                  </a:lnTo>
                  <a:lnTo>
                    <a:pt x="147" y="63"/>
                  </a:lnTo>
                  <a:lnTo>
                    <a:pt x="147" y="70"/>
                  </a:lnTo>
                  <a:lnTo>
                    <a:pt x="142" y="78"/>
                  </a:lnTo>
                  <a:lnTo>
                    <a:pt x="136" y="84"/>
                  </a:lnTo>
                  <a:lnTo>
                    <a:pt x="128" y="91"/>
                  </a:lnTo>
                  <a:lnTo>
                    <a:pt x="121" y="97"/>
                  </a:lnTo>
                  <a:lnTo>
                    <a:pt x="113" y="105"/>
                  </a:lnTo>
                  <a:lnTo>
                    <a:pt x="107" y="112"/>
                  </a:lnTo>
                  <a:lnTo>
                    <a:pt x="103" y="118"/>
                  </a:lnTo>
                  <a:lnTo>
                    <a:pt x="103" y="118"/>
                  </a:lnTo>
                  <a:lnTo>
                    <a:pt x="102" y="126"/>
                  </a:lnTo>
                  <a:lnTo>
                    <a:pt x="98" y="133"/>
                  </a:lnTo>
                  <a:lnTo>
                    <a:pt x="94" y="141"/>
                  </a:lnTo>
                  <a:lnTo>
                    <a:pt x="88" y="150"/>
                  </a:lnTo>
                  <a:lnTo>
                    <a:pt x="82" y="158"/>
                  </a:lnTo>
                  <a:lnTo>
                    <a:pt x="77" y="164"/>
                  </a:lnTo>
                  <a:lnTo>
                    <a:pt x="69" y="168"/>
                  </a:lnTo>
                  <a:lnTo>
                    <a:pt x="61" y="169"/>
                  </a:lnTo>
                  <a:lnTo>
                    <a:pt x="61" y="169"/>
                  </a:lnTo>
                  <a:lnTo>
                    <a:pt x="58" y="169"/>
                  </a:lnTo>
                  <a:lnTo>
                    <a:pt x="54" y="169"/>
                  </a:lnTo>
                  <a:lnTo>
                    <a:pt x="52" y="169"/>
                  </a:lnTo>
                  <a:lnTo>
                    <a:pt x="50" y="169"/>
                  </a:lnTo>
                  <a:lnTo>
                    <a:pt x="50" y="169"/>
                  </a:lnTo>
                  <a:lnTo>
                    <a:pt x="48" y="166"/>
                  </a:lnTo>
                  <a:lnTo>
                    <a:pt x="46" y="160"/>
                  </a:lnTo>
                  <a:lnTo>
                    <a:pt x="42" y="156"/>
                  </a:lnTo>
                  <a:lnTo>
                    <a:pt x="41" y="150"/>
                  </a:lnTo>
                  <a:lnTo>
                    <a:pt x="39" y="147"/>
                  </a:lnTo>
                  <a:lnTo>
                    <a:pt x="35" y="143"/>
                  </a:lnTo>
                  <a:lnTo>
                    <a:pt x="31" y="139"/>
                  </a:lnTo>
                  <a:lnTo>
                    <a:pt x="27" y="137"/>
                  </a:lnTo>
                  <a:lnTo>
                    <a:pt x="27" y="137"/>
                  </a:lnTo>
                  <a:lnTo>
                    <a:pt x="27" y="137"/>
                  </a:lnTo>
                  <a:lnTo>
                    <a:pt x="27" y="135"/>
                  </a:lnTo>
                  <a:lnTo>
                    <a:pt x="25" y="133"/>
                  </a:lnTo>
                  <a:lnTo>
                    <a:pt x="25" y="131"/>
                  </a:lnTo>
                  <a:lnTo>
                    <a:pt x="23" y="128"/>
                  </a:lnTo>
                  <a:lnTo>
                    <a:pt x="21" y="126"/>
                  </a:lnTo>
                  <a:lnTo>
                    <a:pt x="21" y="124"/>
                  </a:lnTo>
                  <a:lnTo>
                    <a:pt x="20" y="122"/>
                  </a:lnTo>
                  <a:lnTo>
                    <a:pt x="12" y="122"/>
                  </a:lnTo>
                  <a:lnTo>
                    <a:pt x="12" y="122"/>
                  </a:lnTo>
                  <a:lnTo>
                    <a:pt x="12" y="122"/>
                  </a:lnTo>
                  <a:lnTo>
                    <a:pt x="12" y="124"/>
                  </a:lnTo>
                  <a:lnTo>
                    <a:pt x="12" y="124"/>
                  </a:lnTo>
                  <a:lnTo>
                    <a:pt x="12" y="124"/>
                  </a:lnTo>
                  <a:lnTo>
                    <a:pt x="21" y="126"/>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94" name="Freeform 22">
              <a:extLst>
                <a:ext uri="{FF2B5EF4-FFF2-40B4-BE49-F238E27FC236}">
                  <a16:creationId xmlns:a16="http://schemas.microsoft.com/office/drawing/2014/main" id="{78FFFF7E-F716-43A4-ADF8-89EBEFA70487}"/>
                </a:ext>
              </a:extLst>
            </p:cNvPr>
            <p:cNvSpPr>
              <a:spLocks/>
            </p:cNvSpPr>
            <p:nvPr/>
          </p:nvSpPr>
          <p:spPr bwMode="auto">
            <a:xfrm>
              <a:off x="2748881" y="5467911"/>
              <a:ext cx="510019" cy="513769"/>
            </a:xfrm>
            <a:custGeom>
              <a:avLst/>
              <a:gdLst>
                <a:gd name="T0" fmla="*/ 511 w 1499"/>
                <a:gd name="T1" fmla="*/ 170 h 1494"/>
                <a:gd name="T2" fmla="*/ 513 w 1499"/>
                <a:gd name="T3" fmla="*/ 80 h 1494"/>
                <a:gd name="T4" fmla="*/ 612 w 1499"/>
                <a:gd name="T5" fmla="*/ 27 h 1494"/>
                <a:gd name="T6" fmla="*/ 734 w 1499"/>
                <a:gd name="T7" fmla="*/ 92 h 1494"/>
                <a:gd name="T8" fmla="*/ 828 w 1499"/>
                <a:gd name="T9" fmla="*/ 67 h 1494"/>
                <a:gd name="T10" fmla="*/ 883 w 1499"/>
                <a:gd name="T11" fmla="*/ 55 h 1494"/>
                <a:gd name="T12" fmla="*/ 965 w 1499"/>
                <a:gd name="T13" fmla="*/ 23 h 1494"/>
                <a:gd name="T14" fmla="*/ 1030 w 1499"/>
                <a:gd name="T15" fmla="*/ 21 h 1494"/>
                <a:gd name="T16" fmla="*/ 1116 w 1499"/>
                <a:gd name="T17" fmla="*/ 19 h 1494"/>
                <a:gd name="T18" fmla="*/ 1188 w 1499"/>
                <a:gd name="T19" fmla="*/ 4 h 1494"/>
                <a:gd name="T20" fmla="*/ 1242 w 1499"/>
                <a:gd name="T21" fmla="*/ 57 h 1494"/>
                <a:gd name="T22" fmla="*/ 1312 w 1499"/>
                <a:gd name="T23" fmla="*/ 65 h 1494"/>
                <a:gd name="T24" fmla="*/ 1375 w 1499"/>
                <a:gd name="T25" fmla="*/ 52 h 1494"/>
                <a:gd name="T26" fmla="*/ 1450 w 1499"/>
                <a:gd name="T27" fmla="*/ 107 h 1494"/>
                <a:gd name="T28" fmla="*/ 1471 w 1499"/>
                <a:gd name="T29" fmla="*/ 147 h 1494"/>
                <a:gd name="T30" fmla="*/ 1473 w 1499"/>
                <a:gd name="T31" fmla="*/ 199 h 1494"/>
                <a:gd name="T32" fmla="*/ 1499 w 1499"/>
                <a:gd name="T33" fmla="*/ 248 h 1494"/>
                <a:gd name="T34" fmla="*/ 1431 w 1499"/>
                <a:gd name="T35" fmla="*/ 326 h 1494"/>
                <a:gd name="T36" fmla="*/ 1396 w 1499"/>
                <a:gd name="T37" fmla="*/ 395 h 1494"/>
                <a:gd name="T38" fmla="*/ 1375 w 1499"/>
                <a:gd name="T39" fmla="*/ 521 h 1494"/>
                <a:gd name="T40" fmla="*/ 1347 w 1499"/>
                <a:gd name="T41" fmla="*/ 578 h 1494"/>
                <a:gd name="T42" fmla="*/ 1322 w 1499"/>
                <a:gd name="T43" fmla="*/ 624 h 1494"/>
                <a:gd name="T44" fmla="*/ 1345 w 1499"/>
                <a:gd name="T45" fmla="*/ 666 h 1494"/>
                <a:gd name="T46" fmla="*/ 1351 w 1499"/>
                <a:gd name="T47" fmla="*/ 719 h 1494"/>
                <a:gd name="T48" fmla="*/ 1345 w 1499"/>
                <a:gd name="T49" fmla="*/ 733 h 1494"/>
                <a:gd name="T50" fmla="*/ 1351 w 1499"/>
                <a:gd name="T51" fmla="*/ 775 h 1494"/>
                <a:gd name="T52" fmla="*/ 1349 w 1499"/>
                <a:gd name="T53" fmla="*/ 843 h 1494"/>
                <a:gd name="T54" fmla="*/ 1358 w 1499"/>
                <a:gd name="T55" fmla="*/ 893 h 1494"/>
                <a:gd name="T56" fmla="*/ 1377 w 1499"/>
                <a:gd name="T57" fmla="*/ 964 h 1494"/>
                <a:gd name="T58" fmla="*/ 1433 w 1499"/>
                <a:gd name="T59" fmla="*/ 1028 h 1494"/>
                <a:gd name="T60" fmla="*/ 1375 w 1499"/>
                <a:gd name="T61" fmla="*/ 1089 h 1494"/>
                <a:gd name="T62" fmla="*/ 1314 w 1499"/>
                <a:gd name="T63" fmla="*/ 1131 h 1494"/>
                <a:gd name="T64" fmla="*/ 1286 w 1499"/>
                <a:gd name="T65" fmla="*/ 1181 h 1494"/>
                <a:gd name="T66" fmla="*/ 1291 w 1499"/>
                <a:gd name="T67" fmla="*/ 1257 h 1494"/>
                <a:gd name="T68" fmla="*/ 1274 w 1499"/>
                <a:gd name="T69" fmla="*/ 1341 h 1494"/>
                <a:gd name="T70" fmla="*/ 1360 w 1499"/>
                <a:gd name="T71" fmla="*/ 1419 h 1494"/>
                <a:gd name="T72" fmla="*/ 1368 w 1499"/>
                <a:gd name="T73" fmla="*/ 1484 h 1494"/>
                <a:gd name="T74" fmla="*/ 1316 w 1499"/>
                <a:gd name="T75" fmla="*/ 1488 h 1494"/>
                <a:gd name="T76" fmla="*/ 1261 w 1499"/>
                <a:gd name="T77" fmla="*/ 1416 h 1494"/>
                <a:gd name="T78" fmla="*/ 1171 w 1499"/>
                <a:gd name="T79" fmla="*/ 1351 h 1494"/>
                <a:gd name="T80" fmla="*/ 1074 w 1499"/>
                <a:gd name="T81" fmla="*/ 1370 h 1494"/>
                <a:gd name="T82" fmla="*/ 1015 w 1499"/>
                <a:gd name="T83" fmla="*/ 1322 h 1494"/>
                <a:gd name="T84" fmla="*/ 954 w 1499"/>
                <a:gd name="T85" fmla="*/ 1324 h 1494"/>
                <a:gd name="T86" fmla="*/ 870 w 1499"/>
                <a:gd name="T87" fmla="*/ 1307 h 1494"/>
                <a:gd name="T88" fmla="*/ 796 w 1499"/>
                <a:gd name="T89" fmla="*/ 1324 h 1494"/>
                <a:gd name="T90" fmla="*/ 797 w 1499"/>
                <a:gd name="T91" fmla="*/ 1250 h 1494"/>
                <a:gd name="T92" fmla="*/ 761 w 1499"/>
                <a:gd name="T93" fmla="*/ 1175 h 1494"/>
                <a:gd name="T94" fmla="*/ 654 w 1499"/>
                <a:gd name="T95" fmla="*/ 1009 h 1494"/>
                <a:gd name="T96" fmla="*/ 576 w 1499"/>
                <a:gd name="T97" fmla="*/ 1009 h 1494"/>
                <a:gd name="T98" fmla="*/ 494 w 1499"/>
                <a:gd name="T99" fmla="*/ 1068 h 1494"/>
                <a:gd name="T100" fmla="*/ 372 w 1499"/>
                <a:gd name="T101" fmla="*/ 1011 h 1494"/>
                <a:gd name="T102" fmla="*/ 342 w 1499"/>
                <a:gd name="T103" fmla="*/ 904 h 1494"/>
                <a:gd name="T104" fmla="*/ 38 w 1499"/>
                <a:gd name="T105" fmla="*/ 901 h 1494"/>
                <a:gd name="T106" fmla="*/ 15 w 1499"/>
                <a:gd name="T107" fmla="*/ 864 h 1494"/>
                <a:gd name="T108" fmla="*/ 59 w 1499"/>
                <a:gd name="T109" fmla="*/ 803 h 1494"/>
                <a:gd name="T110" fmla="*/ 164 w 1499"/>
                <a:gd name="T111" fmla="*/ 778 h 1494"/>
                <a:gd name="T112" fmla="*/ 172 w 1499"/>
                <a:gd name="T113" fmla="*/ 824 h 1494"/>
                <a:gd name="T114" fmla="*/ 263 w 1499"/>
                <a:gd name="T115" fmla="*/ 758 h 1494"/>
                <a:gd name="T116" fmla="*/ 317 w 1499"/>
                <a:gd name="T117" fmla="*/ 664 h 1494"/>
                <a:gd name="T118" fmla="*/ 368 w 1499"/>
                <a:gd name="T119" fmla="*/ 538 h 1494"/>
                <a:gd name="T120" fmla="*/ 433 w 1499"/>
                <a:gd name="T121" fmla="*/ 445 h 1494"/>
                <a:gd name="T122" fmla="*/ 460 w 1499"/>
                <a:gd name="T123" fmla="*/ 303 h 1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99" h="1494">
                  <a:moveTo>
                    <a:pt x="466" y="261"/>
                  </a:moveTo>
                  <a:lnTo>
                    <a:pt x="466" y="261"/>
                  </a:lnTo>
                  <a:lnTo>
                    <a:pt x="471" y="250"/>
                  </a:lnTo>
                  <a:lnTo>
                    <a:pt x="475" y="242"/>
                  </a:lnTo>
                  <a:lnTo>
                    <a:pt x="481" y="235"/>
                  </a:lnTo>
                  <a:lnTo>
                    <a:pt x="487" y="229"/>
                  </a:lnTo>
                  <a:lnTo>
                    <a:pt x="492" y="221"/>
                  </a:lnTo>
                  <a:lnTo>
                    <a:pt x="498" y="214"/>
                  </a:lnTo>
                  <a:lnTo>
                    <a:pt x="502" y="206"/>
                  </a:lnTo>
                  <a:lnTo>
                    <a:pt x="507" y="197"/>
                  </a:lnTo>
                  <a:lnTo>
                    <a:pt x="507" y="197"/>
                  </a:lnTo>
                  <a:lnTo>
                    <a:pt x="507" y="191"/>
                  </a:lnTo>
                  <a:lnTo>
                    <a:pt x="509" y="185"/>
                  </a:lnTo>
                  <a:lnTo>
                    <a:pt x="511" y="179"/>
                  </a:lnTo>
                  <a:lnTo>
                    <a:pt x="511" y="176"/>
                  </a:lnTo>
                  <a:lnTo>
                    <a:pt x="511" y="170"/>
                  </a:lnTo>
                  <a:lnTo>
                    <a:pt x="511" y="164"/>
                  </a:lnTo>
                  <a:lnTo>
                    <a:pt x="511" y="160"/>
                  </a:lnTo>
                  <a:lnTo>
                    <a:pt x="511" y="155"/>
                  </a:lnTo>
                  <a:lnTo>
                    <a:pt x="509" y="149"/>
                  </a:lnTo>
                  <a:lnTo>
                    <a:pt x="509" y="143"/>
                  </a:lnTo>
                  <a:lnTo>
                    <a:pt x="509" y="139"/>
                  </a:lnTo>
                  <a:lnTo>
                    <a:pt x="507" y="134"/>
                  </a:lnTo>
                  <a:lnTo>
                    <a:pt x="507" y="128"/>
                  </a:lnTo>
                  <a:lnTo>
                    <a:pt x="507" y="124"/>
                  </a:lnTo>
                  <a:lnTo>
                    <a:pt x="507" y="118"/>
                  </a:lnTo>
                  <a:lnTo>
                    <a:pt x="507" y="113"/>
                  </a:lnTo>
                  <a:lnTo>
                    <a:pt x="507" y="113"/>
                  </a:lnTo>
                  <a:lnTo>
                    <a:pt x="507" y="105"/>
                  </a:lnTo>
                  <a:lnTo>
                    <a:pt x="507" y="97"/>
                  </a:lnTo>
                  <a:lnTo>
                    <a:pt x="511" y="90"/>
                  </a:lnTo>
                  <a:lnTo>
                    <a:pt x="513" y="80"/>
                  </a:lnTo>
                  <a:lnTo>
                    <a:pt x="517" y="73"/>
                  </a:lnTo>
                  <a:lnTo>
                    <a:pt x="521" y="63"/>
                  </a:lnTo>
                  <a:lnTo>
                    <a:pt x="525" y="55"/>
                  </a:lnTo>
                  <a:lnTo>
                    <a:pt x="530" y="48"/>
                  </a:lnTo>
                  <a:lnTo>
                    <a:pt x="536" y="40"/>
                  </a:lnTo>
                  <a:lnTo>
                    <a:pt x="542" y="34"/>
                  </a:lnTo>
                  <a:lnTo>
                    <a:pt x="549" y="29"/>
                  </a:lnTo>
                  <a:lnTo>
                    <a:pt x="555" y="23"/>
                  </a:lnTo>
                  <a:lnTo>
                    <a:pt x="563" y="19"/>
                  </a:lnTo>
                  <a:lnTo>
                    <a:pt x="569" y="15"/>
                  </a:lnTo>
                  <a:lnTo>
                    <a:pt x="576" y="13"/>
                  </a:lnTo>
                  <a:lnTo>
                    <a:pt x="584" y="13"/>
                  </a:lnTo>
                  <a:lnTo>
                    <a:pt x="584" y="13"/>
                  </a:lnTo>
                  <a:lnTo>
                    <a:pt x="595" y="15"/>
                  </a:lnTo>
                  <a:lnTo>
                    <a:pt x="605" y="21"/>
                  </a:lnTo>
                  <a:lnTo>
                    <a:pt x="612" y="27"/>
                  </a:lnTo>
                  <a:lnTo>
                    <a:pt x="620" y="36"/>
                  </a:lnTo>
                  <a:lnTo>
                    <a:pt x="628" y="46"/>
                  </a:lnTo>
                  <a:lnTo>
                    <a:pt x="635" y="54"/>
                  </a:lnTo>
                  <a:lnTo>
                    <a:pt x="641" y="61"/>
                  </a:lnTo>
                  <a:lnTo>
                    <a:pt x="649" y="67"/>
                  </a:lnTo>
                  <a:lnTo>
                    <a:pt x="649" y="67"/>
                  </a:lnTo>
                  <a:lnTo>
                    <a:pt x="654" y="69"/>
                  </a:lnTo>
                  <a:lnTo>
                    <a:pt x="662" y="73"/>
                  </a:lnTo>
                  <a:lnTo>
                    <a:pt x="670" y="76"/>
                  </a:lnTo>
                  <a:lnTo>
                    <a:pt x="679" y="78"/>
                  </a:lnTo>
                  <a:lnTo>
                    <a:pt x="689" y="82"/>
                  </a:lnTo>
                  <a:lnTo>
                    <a:pt x="696" y="84"/>
                  </a:lnTo>
                  <a:lnTo>
                    <a:pt x="706" y="86"/>
                  </a:lnTo>
                  <a:lnTo>
                    <a:pt x="715" y="88"/>
                  </a:lnTo>
                  <a:lnTo>
                    <a:pt x="725" y="90"/>
                  </a:lnTo>
                  <a:lnTo>
                    <a:pt x="734" y="92"/>
                  </a:lnTo>
                  <a:lnTo>
                    <a:pt x="744" y="94"/>
                  </a:lnTo>
                  <a:lnTo>
                    <a:pt x="754" y="94"/>
                  </a:lnTo>
                  <a:lnTo>
                    <a:pt x="763" y="96"/>
                  </a:lnTo>
                  <a:lnTo>
                    <a:pt x="773" y="96"/>
                  </a:lnTo>
                  <a:lnTo>
                    <a:pt x="780" y="96"/>
                  </a:lnTo>
                  <a:lnTo>
                    <a:pt x="788" y="96"/>
                  </a:lnTo>
                  <a:lnTo>
                    <a:pt x="788" y="96"/>
                  </a:lnTo>
                  <a:lnTo>
                    <a:pt x="796" y="96"/>
                  </a:lnTo>
                  <a:lnTo>
                    <a:pt x="801" y="94"/>
                  </a:lnTo>
                  <a:lnTo>
                    <a:pt x="807" y="92"/>
                  </a:lnTo>
                  <a:lnTo>
                    <a:pt x="811" y="88"/>
                  </a:lnTo>
                  <a:lnTo>
                    <a:pt x="815" y="84"/>
                  </a:lnTo>
                  <a:lnTo>
                    <a:pt x="818" y="80"/>
                  </a:lnTo>
                  <a:lnTo>
                    <a:pt x="822" y="76"/>
                  </a:lnTo>
                  <a:lnTo>
                    <a:pt x="824" y="71"/>
                  </a:lnTo>
                  <a:lnTo>
                    <a:pt x="828" y="67"/>
                  </a:lnTo>
                  <a:lnTo>
                    <a:pt x="832" y="63"/>
                  </a:lnTo>
                  <a:lnTo>
                    <a:pt x="834" y="57"/>
                  </a:lnTo>
                  <a:lnTo>
                    <a:pt x="837" y="55"/>
                  </a:lnTo>
                  <a:lnTo>
                    <a:pt x="843" y="52"/>
                  </a:lnTo>
                  <a:lnTo>
                    <a:pt x="849" y="48"/>
                  </a:lnTo>
                  <a:lnTo>
                    <a:pt x="855" y="48"/>
                  </a:lnTo>
                  <a:lnTo>
                    <a:pt x="860" y="46"/>
                  </a:lnTo>
                  <a:lnTo>
                    <a:pt x="860" y="46"/>
                  </a:lnTo>
                  <a:lnTo>
                    <a:pt x="862" y="48"/>
                  </a:lnTo>
                  <a:lnTo>
                    <a:pt x="866" y="48"/>
                  </a:lnTo>
                  <a:lnTo>
                    <a:pt x="868" y="50"/>
                  </a:lnTo>
                  <a:lnTo>
                    <a:pt x="872" y="52"/>
                  </a:lnTo>
                  <a:lnTo>
                    <a:pt x="874" y="52"/>
                  </a:lnTo>
                  <a:lnTo>
                    <a:pt x="876" y="54"/>
                  </a:lnTo>
                  <a:lnTo>
                    <a:pt x="879" y="55"/>
                  </a:lnTo>
                  <a:lnTo>
                    <a:pt x="883" y="55"/>
                  </a:lnTo>
                  <a:lnTo>
                    <a:pt x="883" y="55"/>
                  </a:lnTo>
                  <a:lnTo>
                    <a:pt x="889" y="55"/>
                  </a:lnTo>
                  <a:lnTo>
                    <a:pt x="895" y="54"/>
                  </a:lnTo>
                  <a:lnTo>
                    <a:pt x="900" y="52"/>
                  </a:lnTo>
                  <a:lnTo>
                    <a:pt x="906" y="50"/>
                  </a:lnTo>
                  <a:lnTo>
                    <a:pt x="912" y="48"/>
                  </a:lnTo>
                  <a:lnTo>
                    <a:pt x="918" y="46"/>
                  </a:lnTo>
                  <a:lnTo>
                    <a:pt x="923" y="42"/>
                  </a:lnTo>
                  <a:lnTo>
                    <a:pt x="929" y="40"/>
                  </a:lnTo>
                  <a:lnTo>
                    <a:pt x="935" y="36"/>
                  </a:lnTo>
                  <a:lnTo>
                    <a:pt x="939" y="34"/>
                  </a:lnTo>
                  <a:lnTo>
                    <a:pt x="944" y="33"/>
                  </a:lnTo>
                  <a:lnTo>
                    <a:pt x="950" y="29"/>
                  </a:lnTo>
                  <a:lnTo>
                    <a:pt x="954" y="27"/>
                  </a:lnTo>
                  <a:lnTo>
                    <a:pt x="960" y="25"/>
                  </a:lnTo>
                  <a:lnTo>
                    <a:pt x="965" y="23"/>
                  </a:lnTo>
                  <a:lnTo>
                    <a:pt x="971" y="23"/>
                  </a:lnTo>
                  <a:lnTo>
                    <a:pt x="971" y="23"/>
                  </a:lnTo>
                  <a:lnTo>
                    <a:pt x="973" y="27"/>
                  </a:lnTo>
                  <a:lnTo>
                    <a:pt x="975" y="31"/>
                  </a:lnTo>
                  <a:lnTo>
                    <a:pt x="979" y="33"/>
                  </a:lnTo>
                  <a:lnTo>
                    <a:pt x="981" y="33"/>
                  </a:lnTo>
                  <a:lnTo>
                    <a:pt x="984" y="33"/>
                  </a:lnTo>
                  <a:lnTo>
                    <a:pt x="988" y="33"/>
                  </a:lnTo>
                  <a:lnTo>
                    <a:pt x="992" y="31"/>
                  </a:lnTo>
                  <a:lnTo>
                    <a:pt x="998" y="31"/>
                  </a:lnTo>
                  <a:lnTo>
                    <a:pt x="998" y="31"/>
                  </a:lnTo>
                  <a:lnTo>
                    <a:pt x="1007" y="31"/>
                  </a:lnTo>
                  <a:lnTo>
                    <a:pt x="1015" y="31"/>
                  </a:lnTo>
                  <a:lnTo>
                    <a:pt x="1023" y="29"/>
                  </a:lnTo>
                  <a:lnTo>
                    <a:pt x="1026" y="25"/>
                  </a:lnTo>
                  <a:lnTo>
                    <a:pt x="1030" y="21"/>
                  </a:lnTo>
                  <a:lnTo>
                    <a:pt x="1034" y="17"/>
                  </a:lnTo>
                  <a:lnTo>
                    <a:pt x="1036" y="10"/>
                  </a:lnTo>
                  <a:lnTo>
                    <a:pt x="1036" y="2"/>
                  </a:lnTo>
                  <a:lnTo>
                    <a:pt x="1036" y="2"/>
                  </a:lnTo>
                  <a:lnTo>
                    <a:pt x="1044" y="0"/>
                  </a:lnTo>
                  <a:lnTo>
                    <a:pt x="1051" y="0"/>
                  </a:lnTo>
                  <a:lnTo>
                    <a:pt x="1059" y="2"/>
                  </a:lnTo>
                  <a:lnTo>
                    <a:pt x="1064" y="2"/>
                  </a:lnTo>
                  <a:lnTo>
                    <a:pt x="1072" y="4"/>
                  </a:lnTo>
                  <a:lnTo>
                    <a:pt x="1078" y="6"/>
                  </a:lnTo>
                  <a:lnTo>
                    <a:pt x="1084" y="8"/>
                  </a:lnTo>
                  <a:lnTo>
                    <a:pt x="1091" y="10"/>
                  </a:lnTo>
                  <a:lnTo>
                    <a:pt x="1097" y="12"/>
                  </a:lnTo>
                  <a:lnTo>
                    <a:pt x="1103" y="13"/>
                  </a:lnTo>
                  <a:lnTo>
                    <a:pt x="1108" y="17"/>
                  </a:lnTo>
                  <a:lnTo>
                    <a:pt x="1116" y="19"/>
                  </a:lnTo>
                  <a:lnTo>
                    <a:pt x="1122" y="21"/>
                  </a:lnTo>
                  <a:lnTo>
                    <a:pt x="1129" y="21"/>
                  </a:lnTo>
                  <a:lnTo>
                    <a:pt x="1137" y="23"/>
                  </a:lnTo>
                  <a:lnTo>
                    <a:pt x="1145" y="23"/>
                  </a:lnTo>
                  <a:lnTo>
                    <a:pt x="1145" y="23"/>
                  </a:lnTo>
                  <a:lnTo>
                    <a:pt x="1152" y="23"/>
                  </a:lnTo>
                  <a:lnTo>
                    <a:pt x="1160" y="21"/>
                  </a:lnTo>
                  <a:lnTo>
                    <a:pt x="1166" y="21"/>
                  </a:lnTo>
                  <a:lnTo>
                    <a:pt x="1171" y="19"/>
                  </a:lnTo>
                  <a:lnTo>
                    <a:pt x="1175" y="17"/>
                  </a:lnTo>
                  <a:lnTo>
                    <a:pt x="1181" y="15"/>
                  </a:lnTo>
                  <a:lnTo>
                    <a:pt x="1187" y="15"/>
                  </a:lnTo>
                  <a:lnTo>
                    <a:pt x="1194" y="13"/>
                  </a:lnTo>
                  <a:lnTo>
                    <a:pt x="1188" y="2"/>
                  </a:lnTo>
                  <a:lnTo>
                    <a:pt x="1188" y="2"/>
                  </a:lnTo>
                  <a:lnTo>
                    <a:pt x="1188" y="4"/>
                  </a:lnTo>
                  <a:lnTo>
                    <a:pt x="1188" y="8"/>
                  </a:lnTo>
                  <a:lnTo>
                    <a:pt x="1190" y="12"/>
                  </a:lnTo>
                  <a:lnTo>
                    <a:pt x="1192" y="13"/>
                  </a:lnTo>
                  <a:lnTo>
                    <a:pt x="1192" y="13"/>
                  </a:lnTo>
                  <a:lnTo>
                    <a:pt x="1196" y="17"/>
                  </a:lnTo>
                  <a:lnTo>
                    <a:pt x="1200" y="19"/>
                  </a:lnTo>
                  <a:lnTo>
                    <a:pt x="1206" y="21"/>
                  </a:lnTo>
                  <a:lnTo>
                    <a:pt x="1209" y="25"/>
                  </a:lnTo>
                  <a:lnTo>
                    <a:pt x="1217" y="29"/>
                  </a:lnTo>
                  <a:lnTo>
                    <a:pt x="1221" y="31"/>
                  </a:lnTo>
                  <a:lnTo>
                    <a:pt x="1227" y="36"/>
                  </a:lnTo>
                  <a:lnTo>
                    <a:pt x="1230" y="40"/>
                  </a:lnTo>
                  <a:lnTo>
                    <a:pt x="1230" y="40"/>
                  </a:lnTo>
                  <a:lnTo>
                    <a:pt x="1234" y="46"/>
                  </a:lnTo>
                  <a:lnTo>
                    <a:pt x="1238" y="52"/>
                  </a:lnTo>
                  <a:lnTo>
                    <a:pt x="1242" y="57"/>
                  </a:lnTo>
                  <a:lnTo>
                    <a:pt x="1246" y="65"/>
                  </a:lnTo>
                  <a:lnTo>
                    <a:pt x="1251" y="71"/>
                  </a:lnTo>
                  <a:lnTo>
                    <a:pt x="1257" y="75"/>
                  </a:lnTo>
                  <a:lnTo>
                    <a:pt x="1265" y="76"/>
                  </a:lnTo>
                  <a:lnTo>
                    <a:pt x="1274" y="78"/>
                  </a:lnTo>
                  <a:lnTo>
                    <a:pt x="1274" y="78"/>
                  </a:lnTo>
                  <a:lnTo>
                    <a:pt x="1280" y="78"/>
                  </a:lnTo>
                  <a:lnTo>
                    <a:pt x="1284" y="76"/>
                  </a:lnTo>
                  <a:lnTo>
                    <a:pt x="1288" y="73"/>
                  </a:lnTo>
                  <a:lnTo>
                    <a:pt x="1290" y="71"/>
                  </a:lnTo>
                  <a:lnTo>
                    <a:pt x="1293" y="69"/>
                  </a:lnTo>
                  <a:lnTo>
                    <a:pt x="1297" y="67"/>
                  </a:lnTo>
                  <a:lnTo>
                    <a:pt x="1301" y="65"/>
                  </a:lnTo>
                  <a:lnTo>
                    <a:pt x="1307" y="65"/>
                  </a:lnTo>
                  <a:lnTo>
                    <a:pt x="1307" y="65"/>
                  </a:lnTo>
                  <a:lnTo>
                    <a:pt x="1312" y="65"/>
                  </a:lnTo>
                  <a:lnTo>
                    <a:pt x="1318" y="65"/>
                  </a:lnTo>
                  <a:lnTo>
                    <a:pt x="1324" y="67"/>
                  </a:lnTo>
                  <a:lnTo>
                    <a:pt x="1330" y="67"/>
                  </a:lnTo>
                  <a:lnTo>
                    <a:pt x="1335" y="69"/>
                  </a:lnTo>
                  <a:lnTo>
                    <a:pt x="1339" y="71"/>
                  </a:lnTo>
                  <a:lnTo>
                    <a:pt x="1345" y="71"/>
                  </a:lnTo>
                  <a:lnTo>
                    <a:pt x="1351" y="73"/>
                  </a:lnTo>
                  <a:lnTo>
                    <a:pt x="1351" y="73"/>
                  </a:lnTo>
                  <a:lnTo>
                    <a:pt x="1354" y="71"/>
                  </a:lnTo>
                  <a:lnTo>
                    <a:pt x="1358" y="69"/>
                  </a:lnTo>
                  <a:lnTo>
                    <a:pt x="1360" y="65"/>
                  </a:lnTo>
                  <a:lnTo>
                    <a:pt x="1362" y="61"/>
                  </a:lnTo>
                  <a:lnTo>
                    <a:pt x="1366" y="59"/>
                  </a:lnTo>
                  <a:lnTo>
                    <a:pt x="1368" y="55"/>
                  </a:lnTo>
                  <a:lnTo>
                    <a:pt x="1372" y="54"/>
                  </a:lnTo>
                  <a:lnTo>
                    <a:pt x="1375" y="52"/>
                  </a:lnTo>
                  <a:lnTo>
                    <a:pt x="1375" y="52"/>
                  </a:lnTo>
                  <a:lnTo>
                    <a:pt x="1385" y="55"/>
                  </a:lnTo>
                  <a:lnTo>
                    <a:pt x="1393" y="59"/>
                  </a:lnTo>
                  <a:lnTo>
                    <a:pt x="1400" y="67"/>
                  </a:lnTo>
                  <a:lnTo>
                    <a:pt x="1406" y="75"/>
                  </a:lnTo>
                  <a:lnTo>
                    <a:pt x="1412" y="84"/>
                  </a:lnTo>
                  <a:lnTo>
                    <a:pt x="1417" y="94"/>
                  </a:lnTo>
                  <a:lnTo>
                    <a:pt x="1423" y="99"/>
                  </a:lnTo>
                  <a:lnTo>
                    <a:pt x="1431" y="105"/>
                  </a:lnTo>
                  <a:lnTo>
                    <a:pt x="1431" y="105"/>
                  </a:lnTo>
                  <a:lnTo>
                    <a:pt x="1435" y="105"/>
                  </a:lnTo>
                  <a:lnTo>
                    <a:pt x="1438" y="105"/>
                  </a:lnTo>
                  <a:lnTo>
                    <a:pt x="1442" y="107"/>
                  </a:lnTo>
                  <a:lnTo>
                    <a:pt x="1444" y="107"/>
                  </a:lnTo>
                  <a:lnTo>
                    <a:pt x="1448" y="107"/>
                  </a:lnTo>
                  <a:lnTo>
                    <a:pt x="1450" y="107"/>
                  </a:lnTo>
                  <a:lnTo>
                    <a:pt x="1454" y="109"/>
                  </a:lnTo>
                  <a:lnTo>
                    <a:pt x="1456" y="111"/>
                  </a:lnTo>
                  <a:lnTo>
                    <a:pt x="1456" y="111"/>
                  </a:lnTo>
                  <a:lnTo>
                    <a:pt x="1456" y="115"/>
                  </a:lnTo>
                  <a:lnTo>
                    <a:pt x="1456" y="117"/>
                  </a:lnTo>
                  <a:lnTo>
                    <a:pt x="1456" y="120"/>
                  </a:lnTo>
                  <a:lnTo>
                    <a:pt x="1456" y="124"/>
                  </a:lnTo>
                  <a:lnTo>
                    <a:pt x="1457" y="128"/>
                  </a:lnTo>
                  <a:lnTo>
                    <a:pt x="1459" y="132"/>
                  </a:lnTo>
                  <a:lnTo>
                    <a:pt x="1461" y="134"/>
                  </a:lnTo>
                  <a:lnTo>
                    <a:pt x="1467" y="136"/>
                  </a:lnTo>
                  <a:lnTo>
                    <a:pt x="1469" y="134"/>
                  </a:lnTo>
                  <a:lnTo>
                    <a:pt x="1469" y="134"/>
                  </a:lnTo>
                  <a:lnTo>
                    <a:pt x="1471" y="139"/>
                  </a:lnTo>
                  <a:lnTo>
                    <a:pt x="1471" y="143"/>
                  </a:lnTo>
                  <a:lnTo>
                    <a:pt x="1471" y="147"/>
                  </a:lnTo>
                  <a:lnTo>
                    <a:pt x="1471" y="151"/>
                  </a:lnTo>
                  <a:lnTo>
                    <a:pt x="1471" y="157"/>
                  </a:lnTo>
                  <a:lnTo>
                    <a:pt x="1469" y="160"/>
                  </a:lnTo>
                  <a:lnTo>
                    <a:pt x="1469" y="166"/>
                  </a:lnTo>
                  <a:lnTo>
                    <a:pt x="1469" y="172"/>
                  </a:lnTo>
                  <a:lnTo>
                    <a:pt x="1469" y="172"/>
                  </a:lnTo>
                  <a:lnTo>
                    <a:pt x="1469" y="176"/>
                  </a:lnTo>
                  <a:lnTo>
                    <a:pt x="1469" y="179"/>
                  </a:lnTo>
                  <a:lnTo>
                    <a:pt x="1469" y="181"/>
                  </a:lnTo>
                  <a:lnTo>
                    <a:pt x="1471" y="183"/>
                  </a:lnTo>
                  <a:lnTo>
                    <a:pt x="1471" y="185"/>
                  </a:lnTo>
                  <a:lnTo>
                    <a:pt x="1473" y="187"/>
                  </a:lnTo>
                  <a:lnTo>
                    <a:pt x="1473" y="191"/>
                  </a:lnTo>
                  <a:lnTo>
                    <a:pt x="1473" y="195"/>
                  </a:lnTo>
                  <a:lnTo>
                    <a:pt x="1473" y="195"/>
                  </a:lnTo>
                  <a:lnTo>
                    <a:pt x="1473" y="199"/>
                  </a:lnTo>
                  <a:lnTo>
                    <a:pt x="1471" y="200"/>
                  </a:lnTo>
                  <a:lnTo>
                    <a:pt x="1471" y="202"/>
                  </a:lnTo>
                  <a:lnTo>
                    <a:pt x="1469" y="204"/>
                  </a:lnTo>
                  <a:lnTo>
                    <a:pt x="1467" y="208"/>
                  </a:lnTo>
                  <a:lnTo>
                    <a:pt x="1465" y="210"/>
                  </a:lnTo>
                  <a:lnTo>
                    <a:pt x="1465" y="214"/>
                  </a:lnTo>
                  <a:lnTo>
                    <a:pt x="1465" y="220"/>
                  </a:lnTo>
                  <a:lnTo>
                    <a:pt x="1465" y="220"/>
                  </a:lnTo>
                  <a:lnTo>
                    <a:pt x="1467" y="225"/>
                  </a:lnTo>
                  <a:lnTo>
                    <a:pt x="1471" y="229"/>
                  </a:lnTo>
                  <a:lnTo>
                    <a:pt x="1477" y="231"/>
                  </a:lnTo>
                  <a:lnTo>
                    <a:pt x="1482" y="233"/>
                  </a:lnTo>
                  <a:lnTo>
                    <a:pt x="1490" y="235"/>
                  </a:lnTo>
                  <a:lnTo>
                    <a:pt x="1496" y="239"/>
                  </a:lnTo>
                  <a:lnTo>
                    <a:pt x="1499" y="242"/>
                  </a:lnTo>
                  <a:lnTo>
                    <a:pt x="1499" y="248"/>
                  </a:lnTo>
                  <a:lnTo>
                    <a:pt x="1499" y="248"/>
                  </a:lnTo>
                  <a:lnTo>
                    <a:pt x="1499" y="254"/>
                  </a:lnTo>
                  <a:lnTo>
                    <a:pt x="1498" y="260"/>
                  </a:lnTo>
                  <a:lnTo>
                    <a:pt x="1494" y="263"/>
                  </a:lnTo>
                  <a:lnTo>
                    <a:pt x="1490" y="269"/>
                  </a:lnTo>
                  <a:lnTo>
                    <a:pt x="1486" y="273"/>
                  </a:lnTo>
                  <a:lnTo>
                    <a:pt x="1480" y="277"/>
                  </a:lnTo>
                  <a:lnTo>
                    <a:pt x="1475" y="281"/>
                  </a:lnTo>
                  <a:lnTo>
                    <a:pt x="1471" y="284"/>
                  </a:lnTo>
                  <a:lnTo>
                    <a:pt x="1471" y="284"/>
                  </a:lnTo>
                  <a:lnTo>
                    <a:pt x="1463" y="292"/>
                  </a:lnTo>
                  <a:lnTo>
                    <a:pt x="1457" y="298"/>
                  </a:lnTo>
                  <a:lnTo>
                    <a:pt x="1450" y="305"/>
                  </a:lnTo>
                  <a:lnTo>
                    <a:pt x="1444" y="313"/>
                  </a:lnTo>
                  <a:lnTo>
                    <a:pt x="1436" y="319"/>
                  </a:lnTo>
                  <a:lnTo>
                    <a:pt x="1431" y="326"/>
                  </a:lnTo>
                  <a:lnTo>
                    <a:pt x="1423" y="334"/>
                  </a:lnTo>
                  <a:lnTo>
                    <a:pt x="1415" y="340"/>
                  </a:lnTo>
                  <a:lnTo>
                    <a:pt x="1415" y="340"/>
                  </a:lnTo>
                  <a:lnTo>
                    <a:pt x="1414" y="342"/>
                  </a:lnTo>
                  <a:lnTo>
                    <a:pt x="1412" y="345"/>
                  </a:lnTo>
                  <a:lnTo>
                    <a:pt x="1408" y="347"/>
                  </a:lnTo>
                  <a:lnTo>
                    <a:pt x="1406" y="349"/>
                  </a:lnTo>
                  <a:lnTo>
                    <a:pt x="1404" y="351"/>
                  </a:lnTo>
                  <a:lnTo>
                    <a:pt x="1402" y="355"/>
                  </a:lnTo>
                  <a:lnTo>
                    <a:pt x="1400" y="359"/>
                  </a:lnTo>
                  <a:lnTo>
                    <a:pt x="1400" y="361"/>
                  </a:lnTo>
                  <a:lnTo>
                    <a:pt x="1400" y="361"/>
                  </a:lnTo>
                  <a:lnTo>
                    <a:pt x="1400" y="370"/>
                  </a:lnTo>
                  <a:lnTo>
                    <a:pt x="1398" y="378"/>
                  </a:lnTo>
                  <a:lnTo>
                    <a:pt x="1398" y="387"/>
                  </a:lnTo>
                  <a:lnTo>
                    <a:pt x="1396" y="395"/>
                  </a:lnTo>
                  <a:lnTo>
                    <a:pt x="1394" y="405"/>
                  </a:lnTo>
                  <a:lnTo>
                    <a:pt x="1393" y="412"/>
                  </a:lnTo>
                  <a:lnTo>
                    <a:pt x="1391" y="422"/>
                  </a:lnTo>
                  <a:lnTo>
                    <a:pt x="1389" y="431"/>
                  </a:lnTo>
                  <a:lnTo>
                    <a:pt x="1385" y="441"/>
                  </a:lnTo>
                  <a:lnTo>
                    <a:pt x="1383" y="450"/>
                  </a:lnTo>
                  <a:lnTo>
                    <a:pt x="1381" y="460"/>
                  </a:lnTo>
                  <a:lnTo>
                    <a:pt x="1379" y="469"/>
                  </a:lnTo>
                  <a:lnTo>
                    <a:pt x="1377" y="479"/>
                  </a:lnTo>
                  <a:lnTo>
                    <a:pt x="1377" y="490"/>
                  </a:lnTo>
                  <a:lnTo>
                    <a:pt x="1377" y="502"/>
                  </a:lnTo>
                  <a:lnTo>
                    <a:pt x="1375" y="513"/>
                  </a:lnTo>
                  <a:lnTo>
                    <a:pt x="1375" y="513"/>
                  </a:lnTo>
                  <a:lnTo>
                    <a:pt x="1375" y="515"/>
                  </a:lnTo>
                  <a:lnTo>
                    <a:pt x="1375" y="519"/>
                  </a:lnTo>
                  <a:lnTo>
                    <a:pt x="1375" y="521"/>
                  </a:lnTo>
                  <a:lnTo>
                    <a:pt x="1375" y="525"/>
                  </a:lnTo>
                  <a:lnTo>
                    <a:pt x="1377" y="527"/>
                  </a:lnTo>
                  <a:lnTo>
                    <a:pt x="1377" y="530"/>
                  </a:lnTo>
                  <a:lnTo>
                    <a:pt x="1377" y="532"/>
                  </a:lnTo>
                  <a:lnTo>
                    <a:pt x="1377" y="536"/>
                  </a:lnTo>
                  <a:lnTo>
                    <a:pt x="1377" y="536"/>
                  </a:lnTo>
                  <a:lnTo>
                    <a:pt x="1372" y="540"/>
                  </a:lnTo>
                  <a:lnTo>
                    <a:pt x="1366" y="544"/>
                  </a:lnTo>
                  <a:lnTo>
                    <a:pt x="1360" y="548"/>
                  </a:lnTo>
                  <a:lnTo>
                    <a:pt x="1356" y="553"/>
                  </a:lnTo>
                  <a:lnTo>
                    <a:pt x="1353" y="559"/>
                  </a:lnTo>
                  <a:lnTo>
                    <a:pt x="1349" y="563"/>
                  </a:lnTo>
                  <a:lnTo>
                    <a:pt x="1347" y="569"/>
                  </a:lnTo>
                  <a:lnTo>
                    <a:pt x="1347" y="574"/>
                  </a:lnTo>
                  <a:lnTo>
                    <a:pt x="1347" y="574"/>
                  </a:lnTo>
                  <a:lnTo>
                    <a:pt x="1347" y="578"/>
                  </a:lnTo>
                  <a:lnTo>
                    <a:pt x="1347" y="580"/>
                  </a:lnTo>
                  <a:lnTo>
                    <a:pt x="1349" y="584"/>
                  </a:lnTo>
                  <a:lnTo>
                    <a:pt x="1349" y="588"/>
                  </a:lnTo>
                  <a:lnTo>
                    <a:pt x="1349" y="590"/>
                  </a:lnTo>
                  <a:lnTo>
                    <a:pt x="1349" y="593"/>
                  </a:lnTo>
                  <a:lnTo>
                    <a:pt x="1347" y="595"/>
                  </a:lnTo>
                  <a:lnTo>
                    <a:pt x="1345" y="597"/>
                  </a:lnTo>
                  <a:lnTo>
                    <a:pt x="1345" y="597"/>
                  </a:lnTo>
                  <a:lnTo>
                    <a:pt x="1341" y="599"/>
                  </a:lnTo>
                  <a:lnTo>
                    <a:pt x="1337" y="601"/>
                  </a:lnTo>
                  <a:lnTo>
                    <a:pt x="1333" y="603"/>
                  </a:lnTo>
                  <a:lnTo>
                    <a:pt x="1330" y="605"/>
                  </a:lnTo>
                  <a:lnTo>
                    <a:pt x="1328" y="609"/>
                  </a:lnTo>
                  <a:lnTo>
                    <a:pt x="1326" y="613"/>
                  </a:lnTo>
                  <a:lnTo>
                    <a:pt x="1324" y="618"/>
                  </a:lnTo>
                  <a:lnTo>
                    <a:pt x="1322" y="624"/>
                  </a:lnTo>
                  <a:lnTo>
                    <a:pt x="1322" y="624"/>
                  </a:lnTo>
                  <a:lnTo>
                    <a:pt x="1324" y="628"/>
                  </a:lnTo>
                  <a:lnTo>
                    <a:pt x="1324" y="630"/>
                  </a:lnTo>
                  <a:lnTo>
                    <a:pt x="1326" y="634"/>
                  </a:lnTo>
                  <a:lnTo>
                    <a:pt x="1326" y="635"/>
                  </a:lnTo>
                  <a:lnTo>
                    <a:pt x="1328" y="637"/>
                  </a:lnTo>
                  <a:lnTo>
                    <a:pt x="1330" y="641"/>
                  </a:lnTo>
                  <a:lnTo>
                    <a:pt x="1332" y="643"/>
                  </a:lnTo>
                  <a:lnTo>
                    <a:pt x="1333" y="645"/>
                  </a:lnTo>
                  <a:lnTo>
                    <a:pt x="1333" y="645"/>
                  </a:lnTo>
                  <a:lnTo>
                    <a:pt x="1333" y="649"/>
                  </a:lnTo>
                  <a:lnTo>
                    <a:pt x="1335" y="653"/>
                  </a:lnTo>
                  <a:lnTo>
                    <a:pt x="1337" y="656"/>
                  </a:lnTo>
                  <a:lnTo>
                    <a:pt x="1341" y="658"/>
                  </a:lnTo>
                  <a:lnTo>
                    <a:pt x="1343" y="662"/>
                  </a:lnTo>
                  <a:lnTo>
                    <a:pt x="1345" y="666"/>
                  </a:lnTo>
                  <a:lnTo>
                    <a:pt x="1347" y="668"/>
                  </a:lnTo>
                  <a:lnTo>
                    <a:pt x="1349" y="672"/>
                  </a:lnTo>
                  <a:lnTo>
                    <a:pt x="1349" y="672"/>
                  </a:lnTo>
                  <a:lnTo>
                    <a:pt x="1351" y="677"/>
                  </a:lnTo>
                  <a:lnTo>
                    <a:pt x="1351" y="683"/>
                  </a:lnTo>
                  <a:lnTo>
                    <a:pt x="1351" y="687"/>
                  </a:lnTo>
                  <a:lnTo>
                    <a:pt x="1351" y="693"/>
                  </a:lnTo>
                  <a:lnTo>
                    <a:pt x="1351" y="696"/>
                  </a:lnTo>
                  <a:lnTo>
                    <a:pt x="1351" y="702"/>
                  </a:lnTo>
                  <a:lnTo>
                    <a:pt x="1351" y="708"/>
                  </a:lnTo>
                  <a:lnTo>
                    <a:pt x="1351" y="712"/>
                  </a:lnTo>
                  <a:lnTo>
                    <a:pt x="1351" y="712"/>
                  </a:lnTo>
                  <a:lnTo>
                    <a:pt x="1351" y="714"/>
                  </a:lnTo>
                  <a:lnTo>
                    <a:pt x="1351" y="716"/>
                  </a:lnTo>
                  <a:lnTo>
                    <a:pt x="1351" y="717"/>
                  </a:lnTo>
                  <a:lnTo>
                    <a:pt x="1351" y="719"/>
                  </a:lnTo>
                  <a:lnTo>
                    <a:pt x="1351" y="721"/>
                  </a:lnTo>
                  <a:lnTo>
                    <a:pt x="1351" y="723"/>
                  </a:lnTo>
                  <a:lnTo>
                    <a:pt x="1351" y="725"/>
                  </a:lnTo>
                  <a:lnTo>
                    <a:pt x="1351" y="725"/>
                  </a:lnTo>
                  <a:lnTo>
                    <a:pt x="1351" y="725"/>
                  </a:lnTo>
                  <a:lnTo>
                    <a:pt x="1351" y="727"/>
                  </a:lnTo>
                  <a:lnTo>
                    <a:pt x="1353" y="729"/>
                  </a:lnTo>
                  <a:lnTo>
                    <a:pt x="1353" y="731"/>
                  </a:lnTo>
                  <a:lnTo>
                    <a:pt x="1353" y="733"/>
                  </a:lnTo>
                  <a:lnTo>
                    <a:pt x="1353" y="733"/>
                  </a:lnTo>
                  <a:lnTo>
                    <a:pt x="1351" y="733"/>
                  </a:lnTo>
                  <a:lnTo>
                    <a:pt x="1349" y="733"/>
                  </a:lnTo>
                  <a:lnTo>
                    <a:pt x="1347" y="731"/>
                  </a:lnTo>
                  <a:lnTo>
                    <a:pt x="1345" y="731"/>
                  </a:lnTo>
                  <a:lnTo>
                    <a:pt x="1345" y="731"/>
                  </a:lnTo>
                  <a:lnTo>
                    <a:pt x="1345" y="733"/>
                  </a:lnTo>
                  <a:lnTo>
                    <a:pt x="1345" y="735"/>
                  </a:lnTo>
                  <a:lnTo>
                    <a:pt x="1345" y="735"/>
                  </a:lnTo>
                  <a:lnTo>
                    <a:pt x="1345" y="737"/>
                  </a:lnTo>
                  <a:lnTo>
                    <a:pt x="1345" y="738"/>
                  </a:lnTo>
                  <a:lnTo>
                    <a:pt x="1345" y="740"/>
                  </a:lnTo>
                  <a:lnTo>
                    <a:pt x="1345" y="742"/>
                  </a:lnTo>
                  <a:lnTo>
                    <a:pt x="1345" y="744"/>
                  </a:lnTo>
                  <a:lnTo>
                    <a:pt x="1345" y="744"/>
                  </a:lnTo>
                  <a:lnTo>
                    <a:pt x="1345" y="748"/>
                  </a:lnTo>
                  <a:lnTo>
                    <a:pt x="1345" y="752"/>
                  </a:lnTo>
                  <a:lnTo>
                    <a:pt x="1347" y="756"/>
                  </a:lnTo>
                  <a:lnTo>
                    <a:pt x="1347" y="759"/>
                  </a:lnTo>
                  <a:lnTo>
                    <a:pt x="1349" y="761"/>
                  </a:lnTo>
                  <a:lnTo>
                    <a:pt x="1349" y="765"/>
                  </a:lnTo>
                  <a:lnTo>
                    <a:pt x="1351" y="771"/>
                  </a:lnTo>
                  <a:lnTo>
                    <a:pt x="1351" y="775"/>
                  </a:lnTo>
                  <a:lnTo>
                    <a:pt x="1351" y="775"/>
                  </a:lnTo>
                  <a:lnTo>
                    <a:pt x="1351" y="780"/>
                  </a:lnTo>
                  <a:lnTo>
                    <a:pt x="1349" y="784"/>
                  </a:lnTo>
                  <a:lnTo>
                    <a:pt x="1349" y="790"/>
                  </a:lnTo>
                  <a:lnTo>
                    <a:pt x="1347" y="794"/>
                  </a:lnTo>
                  <a:lnTo>
                    <a:pt x="1347" y="798"/>
                  </a:lnTo>
                  <a:lnTo>
                    <a:pt x="1345" y="803"/>
                  </a:lnTo>
                  <a:lnTo>
                    <a:pt x="1345" y="809"/>
                  </a:lnTo>
                  <a:lnTo>
                    <a:pt x="1345" y="815"/>
                  </a:lnTo>
                  <a:lnTo>
                    <a:pt x="1345" y="815"/>
                  </a:lnTo>
                  <a:lnTo>
                    <a:pt x="1345" y="820"/>
                  </a:lnTo>
                  <a:lnTo>
                    <a:pt x="1345" y="824"/>
                  </a:lnTo>
                  <a:lnTo>
                    <a:pt x="1345" y="830"/>
                  </a:lnTo>
                  <a:lnTo>
                    <a:pt x="1347" y="834"/>
                  </a:lnTo>
                  <a:lnTo>
                    <a:pt x="1347" y="840"/>
                  </a:lnTo>
                  <a:lnTo>
                    <a:pt x="1349" y="843"/>
                  </a:lnTo>
                  <a:lnTo>
                    <a:pt x="1351" y="847"/>
                  </a:lnTo>
                  <a:lnTo>
                    <a:pt x="1351" y="851"/>
                  </a:lnTo>
                  <a:lnTo>
                    <a:pt x="1353" y="855"/>
                  </a:lnTo>
                  <a:lnTo>
                    <a:pt x="1354" y="859"/>
                  </a:lnTo>
                  <a:lnTo>
                    <a:pt x="1354" y="862"/>
                  </a:lnTo>
                  <a:lnTo>
                    <a:pt x="1356" y="866"/>
                  </a:lnTo>
                  <a:lnTo>
                    <a:pt x="1356" y="870"/>
                  </a:lnTo>
                  <a:lnTo>
                    <a:pt x="1358" y="874"/>
                  </a:lnTo>
                  <a:lnTo>
                    <a:pt x="1358" y="878"/>
                  </a:lnTo>
                  <a:lnTo>
                    <a:pt x="1358" y="880"/>
                  </a:lnTo>
                  <a:lnTo>
                    <a:pt x="1358" y="880"/>
                  </a:lnTo>
                  <a:lnTo>
                    <a:pt x="1358" y="883"/>
                  </a:lnTo>
                  <a:lnTo>
                    <a:pt x="1358" y="885"/>
                  </a:lnTo>
                  <a:lnTo>
                    <a:pt x="1358" y="887"/>
                  </a:lnTo>
                  <a:lnTo>
                    <a:pt x="1358" y="889"/>
                  </a:lnTo>
                  <a:lnTo>
                    <a:pt x="1358" y="893"/>
                  </a:lnTo>
                  <a:lnTo>
                    <a:pt x="1358" y="897"/>
                  </a:lnTo>
                  <a:lnTo>
                    <a:pt x="1358" y="901"/>
                  </a:lnTo>
                  <a:lnTo>
                    <a:pt x="1358" y="904"/>
                  </a:lnTo>
                  <a:lnTo>
                    <a:pt x="1358" y="904"/>
                  </a:lnTo>
                  <a:lnTo>
                    <a:pt x="1358" y="910"/>
                  </a:lnTo>
                  <a:lnTo>
                    <a:pt x="1360" y="914"/>
                  </a:lnTo>
                  <a:lnTo>
                    <a:pt x="1360" y="918"/>
                  </a:lnTo>
                  <a:lnTo>
                    <a:pt x="1362" y="923"/>
                  </a:lnTo>
                  <a:lnTo>
                    <a:pt x="1362" y="929"/>
                  </a:lnTo>
                  <a:lnTo>
                    <a:pt x="1364" y="933"/>
                  </a:lnTo>
                  <a:lnTo>
                    <a:pt x="1366" y="939"/>
                  </a:lnTo>
                  <a:lnTo>
                    <a:pt x="1370" y="944"/>
                  </a:lnTo>
                  <a:lnTo>
                    <a:pt x="1372" y="948"/>
                  </a:lnTo>
                  <a:lnTo>
                    <a:pt x="1374" y="954"/>
                  </a:lnTo>
                  <a:lnTo>
                    <a:pt x="1375" y="958"/>
                  </a:lnTo>
                  <a:lnTo>
                    <a:pt x="1377" y="964"/>
                  </a:lnTo>
                  <a:lnTo>
                    <a:pt x="1381" y="967"/>
                  </a:lnTo>
                  <a:lnTo>
                    <a:pt x="1383" y="971"/>
                  </a:lnTo>
                  <a:lnTo>
                    <a:pt x="1385" y="973"/>
                  </a:lnTo>
                  <a:lnTo>
                    <a:pt x="1387" y="977"/>
                  </a:lnTo>
                  <a:lnTo>
                    <a:pt x="1387" y="977"/>
                  </a:lnTo>
                  <a:lnTo>
                    <a:pt x="1391" y="981"/>
                  </a:lnTo>
                  <a:lnTo>
                    <a:pt x="1396" y="985"/>
                  </a:lnTo>
                  <a:lnTo>
                    <a:pt x="1402" y="988"/>
                  </a:lnTo>
                  <a:lnTo>
                    <a:pt x="1408" y="992"/>
                  </a:lnTo>
                  <a:lnTo>
                    <a:pt x="1414" y="996"/>
                  </a:lnTo>
                  <a:lnTo>
                    <a:pt x="1417" y="1002"/>
                  </a:lnTo>
                  <a:lnTo>
                    <a:pt x="1421" y="1006"/>
                  </a:lnTo>
                  <a:lnTo>
                    <a:pt x="1425" y="1011"/>
                  </a:lnTo>
                  <a:lnTo>
                    <a:pt x="1425" y="1011"/>
                  </a:lnTo>
                  <a:lnTo>
                    <a:pt x="1429" y="1021"/>
                  </a:lnTo>
                  <a:lnTo>
                    <a:pt x="1433" y="1028"/>
                  </a:lnTo>
                  <a:lnTo>
                    <a:pt x="1435" y="1038"/>
                  </a:lnTo>
                  <a:lnTo>
                    <a:pt x="1436" y="1046"/>
                  </a:lnTo>
                  <a:lnTo>
                    <a:pt x="1440" y="1051"/>
                  </a:lnTo>
                  <a:lnTo>
                    <a:pt x="1444" y="1059"/>
                  </a:lnTo>
                  <a:lnTo>
                    <a:pt x="1450" y="1065"/>
                  </a:lnTo>
                  <a:lnTo>
                    <a:pt x="1457" y="1070"/>
                  </a:lnTo>
                  <a:lnTo>
                    <a:pt x="1465" y="1078"/>
                  </a:lnTo>
                  <a:lnTo>
                    <a:pt x="1414" y="1082"/>
                  </a:lnTo>
                  <a:lnTo>
                    <a:pt x="1414" y="1082"/>
                  </a:lnTo>
                  <a:lnTo>
                    <a:pt x="1408" y="1086"/>
                  </a:lnTo>
                  <a:lnTo>
                    <a:pt x="1402" y="1086"/>
                  </a:lnTo>
                  <a:lnTo>
                    <a:pt x="1396" y="1088"/>
                  </a:lnTo>
                  <a:lnTo>
                    <a:pt x="1391" y="1088"/>
                  </a:lnTo>
                  <a:lnTo>
                    <a:pt x="1387" y="1088"/>
                  </a:lnTo>
                  <a:lnTo>
                    <a:pt x="1381" y="1089"/>
                  </a:lnTo>
                  <a:lnTo>
                    <a:pt x="1375" y="1089"/>
                  </a:lnTo>
                  <a:lnTo>
                    <a:pt x="1370" y="1089"/>
                  </a:lnTo>
                  <a:lnTo>
                    <a:pt x="1366" y="1089"/>
                  </a:lnTo>
                  <a:lnTo>
                    <a:pt x="1360" y="1089"/>
                  </a:lnTo>
                  <a:lnTo>
                    <a:pt x="1354" y="1091"/>
                  </a:lnTo>
                  <a:lnTo>
                    <a:pt x="1351" y="1091"/>
                  </a:lnTo>
                  <a:lnTo>
                    <a:pt x="1345" y="1093"/>
                  </a:lnTo>
                  <a:lnTo>
                    <a:pt x="1339" y="1095"/>
                  </a:lnTo>
                  <a:lnTo>
                    <a:pt x="1333" y="1097"/>
                  </a:lnTo>
                  <a:lnTo>
                    <a:pt x="1328" y="1101"/>
                  </a:lnTo>
                  <a:lnTo>
                    <a:pt x="1328" y="1101"/>
                  </a:lnTo>
                  <a:lnTo>
                    <a:pt x="1322" y="1105"/>
                  </a:lnTo>
                  <a:lnTo>
                    <a:pt x="1320" y="1109"/>
                  </a:lnTo>
                  <a:lnTo>
                    <a:pt x="1318" y="1114"/>
                  </a:lnTo>
                  <a:lnTo>
                    <a:pt x="1316" y="1120"/>
                  </a:lnTo>
                  <a:lnTo>
                    <a:pt x="1316" y="1126"/>
                  </a:lnTo>
                  <a:lnTo>
                    <a:pt x="1314" y="1131"/>
                  </a:lnTo>
                  <a:lnTo>
                    <a:pt x="1312" y="1135"/>
                  </a:lnTo>
                  <a:lnTo>
                    <a:pt x="1307" y="1141"/>
                  </a:lnTo>
                  <a:lnTo>
                    <a:pt x="1307" y="1141"/>
                  </a:lnTo>
                  <a:lnTo>
                    <a:pt x="1305" y="1143"/>
                  </a:lnTo>
                  <a:lnTo>
                    <a:pt x="1301" y="1145"/>
                  </a:lnTo>
                  <a:lnTo>
                    <a:pt x="1297" y="1149"/>
                  </a:lnTo>
                  <a:lnTo>
                    <a:pt x="1291" y="1151"/>
                  </a:lnTo>
                  <a:lnTo>
                    <a:pt x="1288" y="1154"/>
                  </a:lnTo>
                  <a:lnTo>
                    <a:pt x="1284" y="1158"/>
                  </a:lnTo>
                  <a:lnTo>
                    <a:pt x="1282" y="1164"/>
                  </a:lnTo>
                  <a:lnTo>
                    <a:pt x="1280" y="1170"/>
                  </a:lnTo>
                  <a:lnTo>
                    <a:pt x="1280" y="1170"/>
                  </a:lnTo>
                  <a:lnTo>
                    <a:pt x="1280" y="1173"/>
                  </a:lnTo>
                  <a:lnTo>
                    <a:pt x="1282" y="1175"/>
                  </a:lnTo>
                  <a:lnTo>
                    <a:pt x="1284" y="1179"/>
                  </a:lnTo>
                  <a:lnTo>
                    <a:pt x="1286" y="1181"/>
                  </a:lnTo>
                  <a:lnTo>
                    <a:pt x="1288" y="1185"/>
                  </a:lnTo>
                  <a:lnTo>
                    <a:pt x="1290" y="1187"/>
                  </a:lnTo>
                  <a:lnTo>
                    <a:pt x="1291" y="1191"/>
                  </a:lnTo>
                  <a:lnTo>
                    <a:pt x="1291" y="1194"/>
                  </a:lnTo>
                  <a:lnTo>
                    <a:pt x="1291" y="1194"/>
                  </a:lnTo>
                  <a:lnTo>
                    <a:pt x="1291" y="1198"/>
                  </a:lnTo>
                  <a:lnTo>
                    <a:pt x="1291" y="1202"/>
                  </a:lnTo>
                  <a:lnTo>
                    <a:pt x="1291" y="1208"/>
                  </a:lnTo>
                  <a:lnTo>
                    <a:pt x="1291" y="1213"/>
                  </a:lnTo>
                  <a:lnTo>
                    <a:pt x="1291" y="1217"/>
                  </a:lnTo>
                  <a:lnTo>
                    <a:pt x="1291" y="1223"/>
                  </a:lnTo>
                  <a:lnTo>
                    <a:pt x="1291" y="1231"/>
                  </a:lnTo>
                  <a:lnTo>
                    <a:pt x="1291" y="1236"/>
                  </a:lnTo>
                  <a:lnTo>
                    <a:pt x="1291" y="1244"/>
                  </a:lnTo>
                  <a:lnTo>
                    <a:pt x="1291" y="1250"/>
                  </a:lnTo>
                  <a:lnTo>
                    <a:pt x="1291" y="1257"/>
                  </a:lnTo>
                  <a:lnTo>
                    <a:pt x="1291" y="1263"/>
                  </a:lnTo>
                  <a:lnTo>
                    <a:pt x="1291" y="1271"/>
                  </a:lnTo>
                  <a:lnTo>
                    <a:pt x="1291" y="1278"/>
                  </a:lnTo>
                  <a:lnTo>
                    <a:pt x="1291" y="1286"/>
                  </a:lnTo>
                  <a:lnTo>
                    <a:pt x="1291" y="1294"/>
                  </a:lnTo>
                  <a:lnTo>
                    <a:pt x="1291" y="1294"/>
                  </a:lnTo>
                  <a:lnTo>
                    <a:pt x="1290" y="1297"/>
                  </a:lnTo>
                  <a:lnTo>
                    <a:pt x="1286" y="1301"/>
                  </a:lnTo>
                  <a:lnTo>
                    <a:pt x="1282" y="1305"/>
                  </a:lnTo>
                  <a:lnTo>
                    <a:pt x="1280" y="1309"/>
                  </a:lnTo>
                  <a:lnTo>
                    <a:pt x="1278" y="1315"/>
                  </a:lnTo>
                  <a:lnTo>
                    <a:pt x="1276" y="1320"/>
                  </a:lnTo>
                  <a:lnTo>
                    <a:pt x="1274" y="1328"/>
                  </a:lnTo>
                  <a:lnTo>
                    <a:pt x="1274" y="1334"/>
                  </a:lnTo>
                  <a:lnTo>
                    <a:pt x="1274" y="1334"/>
                  </a:lnTo>
                  <a:lnTo>
                    <a:pt x="1274" y="1341"/>
                  </a:lnTo>
                  <a:lnTo>
                    <a:pt x="1276" y="1347"/>
                  </a:lnTo>
                  <a:lnTo>
                    <a:pt x="1278" y="1353"/>
                  </a:lnTo>
                  <a:lnTo>
                    <a:pt x="1280" y="1360"/>
                  </a:lnTo>
                  <a:lnTo>
                    <a:pt x="1284" y="1366"/>
                  </a:lnTo>
                  <a:lnTo>
                    <a:pt x="1288" y="1372"/>
                  </a:lnTo>
                  <a:lnTo>
                    <a:pt x="1291" y="1378"/>
                  </a:lnTo>
                  <a:lnTo>
                    <a:pt x="1295" y="1385"/>
                  </a:lnTo>
                  <a:lnTo>
                    <a:pt x="1301" y="1391"/>
                  </a:lnTo>
                  <a:lnTo>
                    <a:pt x="1307" y="1395"/>
                  </a:lnTo>
                  <a:lnTo>
                    <a:pt x="1311" y="1400"/>
                  </a:lnTo>
                  <a:lnTo>
                    <a:pt x="1316" y="1404"/>
                  </a:lnTo>
                  <a:lnTo>
                    <a:pt x="1322" y="1410"/>
                  </a:lnTo>
                  <a:lnTo>
                    <a:pt x="1328" y="1414"/>
                  </a:lnTo>
                  <a:lnTo>
                    <a:pt x="1332" y="1416"/>
                  </a:lnTo>
                  <a:lnTo>
                    <a:pt x="1337" y="1419"/>
                  </a:lnTo>
                  <a:lnTo>
                    <a:pt x="1360" y="1419"/>
                  </a:lnTo>
                  <a:lnTo>
                    <a:pt x="1360" y="1419"/>
                  </a:lnTo>
                  <a:lnTo>
                    <a:pt x="1362" y="1416"/>
                  </a:lnTo>
                  <a:lnTo>
                    <a:pt x="1364" y="1412"/>
                  </a:lnTo>
                  <a:lnTo>
                    <a:pt x="1366" y="1410"/>
                  </a:lnTo>
                  <a:lnTo>
                    <a:pt x="1370" y="1406"/>
                  </a:lnTo>
                  <a:lnTo>
                    <a:pt x="1372" y="1404"/>
                  </a:lnTo>
                  <a:lnTo>
                    <a:pt x="1375" y="1402"/>
                  </a:lnTo>
                  <a:lnTo>
                    <a:pt x="1379" y="1400"/>
                  </a:lnTo>
                  <a:lnTo>
                    <a:pt x="1385" y="1399"/>
                  </a:lnTo>
                  <a:lnTo>
                    <a:pt x="1385" y="1484"/>
                  </a:lnTo>
                  <a:lnTo>
                    <a:pt x="1385" y="1484"/>
                  </a:lnTo>
                  <a:lnTo>
                    <a:pt x="1381" y="1484"/>
                  </a:lnTo>
                  <a:lnTo>
                    <a:pt x="1377" y="1484"/>
                  </a:lnTo>
                  <a:lnTo>
                    <a:pt x="1374" y="1484"/>
                  </a:lnTo>
                  <a:lnTo>
                    <a:pt x="1370" y="1484"/>
                  </a:lnTo>
                  <a:lnTo>
                    <a:pt x="1368" y="1484"/>
                  </a:lnTo>
                  <a:lnTo>
                    <a:pt x="1364" y="1484"/>
                  </a:lnTo>
                  <a:lnTo>
                    <a:pt x="1360" y="1484"/>
                  </a:lnTo>
                  <a:lnTo>
                    <a:pt x="1354" y="1484"/>
                  </a:lnTo>
                  <a:lnTo>
                    <a:pt x="1354" y="1484"/>
                  </a:lnTo>
                  <a:lnTo>
                    <a:pt x="1351" y="1484"/>
                  </a:lnTo>
                  <a:lnTo>
                    <a:pt x="1347" y="1486"/>
                  </a:lnTo>
                  <a:lnTo>
                    <a:pt x="1345" y="1486"/>
                  </a:lnTo>
                  <a:lnTo>
                    <a:pt x="1341" y="1488"/>
                  </a:lnTo>
                  <a:lnTo>
                    <a:pt x="1337" y="1490"/>
                  </a:lnTo>
                  <a:lnTo>
                    <a:pt x="1335" y="1492"/>
                  </a:lnTo>
                  <a:lnTo>
                    <a:pt x="1332" y="1494"/>
                  </a:lnTo>
                  <a:lnTo>
                    <a:pt x="1328" y="1494"/>
                  </a:lnTo>
                  <a:lnTo>
                    <a:pt x="1328" y="1494"/>
                  </a:lnTo>
                  <a:lnTo>
                    <a:pt x="1324" y="1494"/>
                  </a:lnTo>
                  <a:lnTo>
                    <a:pt x="1320" y="1492"/>
                  </a:lnTo>
                  <a:lnTo>
                    <a:pt x="1316" y="1488"/>
                  </a:lnTo>
                  <a:lnTo>
                    <a:pt x="1312" y="1484"/>
                  </a:lnTo>
                  <a:lnTo>
                    <a:pt x="1309" y="1481"/>
                  </a:lnTo>
                  <a:lnTo>
                    <a:pt x="1307" y="1477"/>
                  </a:lnTo>
                  <a:lnTo>
                    <a:pt x="1303" y="1471"/>
                  </a:lnTo>
                  <a:lnTo>
                    <a:pt x="1299" y="1465"/>
                  </a:lnTo>
                  <a:lnTo>
                    <a:pt x="1295" y="1460"/>
                  </a:lnTo>
                  <a:lnTo>
                    <a:pt x="1293" y="1454"/>
                  </a:lnTo>
                  <a:lnTo>
                    <a:pt x="1290" y="1448"/>
                  </a:lnTo>
                  <a:lnTo>
                    <a:pt x="1288" y="1442"/>
                  </a:lnTo>
                  <a:lnTo>
                    <a:pt x="1284" y="1437"/>
                  </a:lnTo>
                  <a:lnTo>
                    <a:pt x="1280" y="1433"/>
                  </a:lnTo>
                  <a:lnTo>
                    <a:pt x="1278" y="1429"/>
                  </a:lnTo>
                  <a:lnTo>
                    <a:pt x="1274" y="1425"/>
                  </a:lnTo>
                  <a:lnTo>
                    <a:pt x="1274" y="1425"/>
                  </a:lnTo>
                  <a:lnTo>
                    <a:pt x="1267" y="1419"/>
                  </a:lnTo>
                  <a:lnTo>
                    <a:pt x="1261" y="1416"/>
                  </a:lnTo>
                  <a:lnTo>
                    <a:pt x="1253" y="1414"/>
                  </a:lnTo>
                  <a:lnTo>
                    <a:pt x="1244" y="1412"/>
                  </a:lnTo>
                  <a:lnTo>
                    <a:pt x="1236" y="1410"/>
                  </a:lnTo>
                  <a:lnTo>
                    <a:pt x="1229" y="1408"/>
                  </a:lnTo>
                  <a:lnTo>
                    <a:pt x="1219" y="1404"/>
                  </a:lnTo>
                  <a:lnTo>
                    <a:pt x="1209" y="1399"/>
                  </a:lnTo>
                  <a:lnTo>
                    <a:pt x="1209" y="1399"/>
                  </a:lnTo>
                  <a:lnTo>
                    <a:pt x="1204" y="1395"/>
                  </a:lnTo>
                  <a:lnTo>
                    <a:pt x="1200" y="1387"/>
                  </a:lnTo>
                  <a:lnTo>
                    <a:pt x="1196" y="1381"/>
                  </a:lnTo>
                  <a:lnTo>
                    <a:pt x="1192" y="1376"/>
                  </a:lnTo>
                  <a:lnTo>
                    <a:pt x="1188" y="1368"/>
                  </a:lnTo>
                  <a:lnTo>
                    <a:pt x="1185" y="1362"/>
                  </a:lnTo>
                  <a:lnTo>
                    <a:pt x="1179" y="1357"/>
                  </a:lnTo>
                  <a:lnTo>
                    <a:pt x="1171" y="1351"/>
                  </a:lnTo>
                  <a:lnTo>
                    <a:pt x="1171" y="1351"/>
                  </a:lnTo>
                  <a:lnTo>
                    <a:pt x="1169" y="1357"/>
                  </a:lnTo>
                  <a:lnTo>
                    <a:pt x="1166" y="1362"/>
                  </a:lnTo>
                  <a:lnTo>
                    <a:pt x="1164" y="1366"/>
                  </a:lnTo>
                  <a:lnTo>
                    <a:pt x="1160" y="1372"/>
                  </a:lnTo>
                  <a:lnTo>
                    <a:pt x="1154" y="1376"/>
                  </a:lnTo>
                  <a:lnTo>
                    <a:pt x="1150" y="1378"/>
                  </a:lnTo>
                  <a:lnTo>
                    <a:pt x="1143" y="1381"/>
                  </a:lnTo>
                  <a:lnTo>
                    <a:pt x="1137" y="1381"/>
                  </a:lnTo>
                  <a:lnTo>
                    <a:pt x="1137" y="1381"/>
                  </a:lnTo>
                  <a:lnTo>
                    <a:pt x="1127" y="1381"/>
                  </a:lnTo>
                  <a:lnTo>
                    <a:pt x="1120" y="1381"/>
                  </a:lnTo>
                  <a:lnTo>
                    <a:pt x="1110" y="1379"/>
                  </a:lnTo>
                  <a:lnTo>
                    <a:pt x="1101" y="1378"/>
                  </a:lnTo>
                  <a:lnTo>
                    <a:pt x="1093" y="1376"/>
                  </a:lnTo>
                  <a:lnTo>
                    <a:pt x="1084" y="1374"/>
                  </a:lnTo>
                  <a:lnTo>
                    <a:pt x="1074" y="1370"/>
                  </a:lnTo>
                  <a:lnTo>
                    <a:pt x="1066" y="1368"/>
                  </a:lnTo>
                  <a:lnTo>
                    <a:pt x="1059" y="1364"/>
                  </a:lnTo>
                  <a:lnTo>
                    <a:pt x="1051" y="1358"/>
                  </a:lnTo>
                  <a:lnTo>
                    <a:pt x="1045" y="1355"/>
                  </a:lnTo>
                  <a:lnTo>
                    <a:pt x="1040" y="1349"/>
                  </a:lnTo>
                  <a:lnTo>
                    <a:pt x="1036" y="1343"/>
                  </a:lnTo>
                  <a:lnTo>
                    <a:pt x="1034" y="1337"/>
                  </a:lnTo>
                  <a:lnTo>
                    <a:pt x="1030" y="1330"/>
                  </a:lnTo>
                  <a:lnTo>
                    <a:pt x="1030" y="1322"/>
                  </a:lnTo>
                  <a:lnTo>
                    <a:pt x="1030" y="1322"/>
                  </a:lnTo>
                  <a:lnTo>
                    <a:pt x="1026" y="1322"/>
                  </a:lnTo>
                  <a:lnTo>
                    <a:pt x="1024" y="1324"/>
                  </a:lnTo>
                  <a:lnTo>
                    <a:pt x="1023" y="1324"/>
                  </a:lnTo>
                  <a:lnTo>
                    <a:pt x="1021" y="1322"/>
                  </a:lnTo>
                  <a:lnTo>
                    <a:pt x="1019" y="1322"/>
                  </a:lnTo>
                  <a:lnTo>
                    <a:pt x="1015" y="1322"/>
                  </a:lnTo>
                  <a:lnTo>
                    <a:pt x="1013" y="1322"/>
                  </a:lnTo>
                  <a:lnTo>
                    <a:pt x="1009" y="1322"/>
                  </a:lnTo>
                  <a:lnTo>
                    <a:pt x="1009" y="1322"/>
                  </a:lnTo>
                  <a:lnTo>
                    <a:pt x="1002" y="1322"/>
                  </a:lnTo>
                  <a:lnTo>
                    <a:pt x="996" y="1326"/>
                  </a:lnTo>
                  <a:lnTo>
                    <a:pt x="990" y="1328"/>
                  </a:lnTo>
                  <a:lnTo>
                    <a:pt x="984" y="1332"/>
                  </a:lnTo>
                  <a:lnTo>
                    <a:pt x="981" y="1334"/>
                  </a:lnTo>
                  <a:lnTo>
                    <a:pt x="975" y="1337"/>
                  </a:lnTo>
                  <a:lnTo>
                    <a:pt x="971" y="1339"/>
                  </a:lnTo>
                  <a:lnTo>
                    <a:pt x="965" y="1339"/>
                  </a:lnTo>
                  <a:lnTo>
                    <a:pt x="965" y="1339"/>
                  </a:lnTo>
                  <a:lnTo>
                    <a:pt x="960" y="1339"/>
                  </a:lnTo>
                  <a:lnTo>
                    <a:pt x="956" y="1336"/>
                  </a:lnTo>
                  <a:lnTo>
                    <a:pt x="954" y="1330"/>
                  </a:lnTo>
                  <a:lnTo>
                    <a:pt x="954" y="1324"/>
                  </a:lnTo>
                  <a:lnTo>
                    <a:pt x="954" y="1316"/>
                  </a:lnTo>
                  <a:lnTo>
                    <a:pt x="950" y="1313"/>
                  </a:lnTo>
                  <a:lnTo>
                    <a:pt x="942" y="1309"/>
                  </a:lnTo>
                  <a:lnTo>
                    <a:pt x="929" y="1307"/>
                  </a:lnTo>
                  <a:lnTo>
                    <a:pt x="929" y="1307"/>
                  </a:lnTo>
                  <a:lnTo>
                    <a:pt x="925" y="1309"/>
                  </a:lnTo>
                  <a:lnTo>
                    <a:pt x="920" y="1311"/>
                  </a:lnTo>
                  <a:lnTo>
                    <a:pt x="912" y="1311"/>
                  </a:lnTo>
                  <a:lnTo>
                    <a:pt x="906" y="1309"/>
                  </a:lnTo>
                  <a:lnTo>
                    <a:pt x="900" y="1309"/>
                  </a:lnTo>
                  <a:lnTo>
                    <a:pt x="893" y="1309"/>
                  </a:lnTo>
                  <a:lnTo>
                    <a:pt x="885" y="1307"/>
                  </a:lnTo>
                  <a:lnTo>
                    <a:pt x="879" y="1307"/>
                  </a:lnTo>
                  <a:lnTo>
                    <a:pt x="879" y="1307"/>
                  </a:lnTo>
                  <a:lnTo>
                    <a:pt x="876" y="1307"/>
                  </a:lnTo>
                  <a:lnTo>
                    <a:pt x="870" y="1307"/>
                  </a:lnTo>
                  <a:lnTo>
                    <a:pt x="866" y="1309"/>
                  </a:lnTo>
                  <a:lnTo>
                    <a:pt x="860" y="1309"/>
                  </a:lnTo>
                  <a:lnTo>
                    <a:pt x="855" y="1311"/>
                  </a:lnTo>
                  <a:lnTo>
                    <a:pt x="849" y="1313"/>
                  </a:lnTo>
                  <a:lnTo>
                    <a:pt x="843" y="1315"/>
                  </a:lnTo>
                  <a:lnTo>
                    <a:pt x="837" y="1316"/>
                  </a:lnTo>
                  <a:lnTo>
                    <a:pt x="832" y="1318"/>
                  </a:lnTo>
                  <a:lnTo>
                    <a:pt x="826" y="1318"/>
                  </a:lnTo>
                  <a:lnTo>
                    <a:pt x="820" y="1320"/>
                  </a:lnTo>
                  <a:lnTo>
                    <a:pt x="817" y="1322"/>
                  </a:lnTo>
                  <a:lnTo>
                    <a:pt x="811" y="1322"/>
                  </a:lnTo>
                  <a:lnTo>
                    <a:pt x="807" y="1324"/>
                  </a:lnTo>
                  <a:lnTo>
                    <a:pt x="803" y="1324"/>
                  </a:lnTo>
                  <a:lnTo>
                    <a:pt x="799" y="1324"/>
                  </a:lnTo>
                  <a:lnTo>
                    <a:pt x="799" y="1324"/>
                  </a:lnTo>
                  <a:lnTo>
                    <a:pt x="796" y="1324"/>
                  </a:lnTo>
                  <a:lnTo>
                    <a:pt x="792" y="1322"/>
                  </a:lnTo>
                  <a:lnTo>
                    <a:pt x="790" y="1320"/>
                  </a:lnTo>
                  <a:lnTo>
                    <a:pt x="788" y="1316"/>
                  </a:lnTo>
                  <a:lnTo>
                    <a:pt x="788" y="1316"/>
                  </a:lnTo>
                  <a:lnTo>
                    <a:pt x="788" y="1309"/>
                  </a:lnTo>
                  <a:lnTo>
                    <a:pt x="790" y="1303"/>
                  </a:lnTo>
                  <a:lnTo>
                    <a:pt x="792" y="1297"/>
                  </a:lnTo>
                  <a:lnTo>
                    <a:pt x="796" y="1292"/>
                  </a:lnTo>
                  <a:lnTo>
                    <a:pt x="797" y="1286"/>
                  </a:lnTo>
                  <a:lnTo>
                    <a:pt x="799" y="1280"/>
                  </a:lnTo>
                  <a:lnTo>
                    <a:pt x="801" y="1273"/>
                  </a:lnTo>
                  <a:lnTo>
                    <a:pt x="801" y="1265"/>
                  </a:lnTo>
                  <a:lnTo>
                    <a:pt x="801" y="1265"/>
                  </a:lnTo>
                  <a:lnTo>
                    <a:pt x="801" y="1259"/>
                  </a:lnTo>
                  <a:lnTo>
                    <a:pt x="799" y="1254"/>
                  </a:lnTo>
                  <a:lnTo>
                    <a:pt x="797" y="1250"/>
                  </a:lnTo>
                  <a:lnTo>
                    <a:pt x="796" y="1244"/>
                  </a:lnTo>
                  <a:lnTo>
                    <a:pt x="792" y="1240"/>
                  </a:lnTo>
                  <a:lnTo>
                    <a:pt x="790" y="1234"/>
                  </a:lnTo>
                  <a:lnTo>
                    <a:pt x="788" y="1229"/>
                  </a:lnTo>
                  <a:lnTo>
                    <a:pt x="788" y="1221"/>
                  </a:lnTo>
                  <a:lnTo>
                    <a:pt x="788" y="1221"/>
                  </a:lnTo>
                  <a:lnTo>
                    <a:pt x="782" y="1221"/>
                  </a:lnTo>
                  <a:lnTo>
                    <a:pt x="778" y="1217"/>
                  </a:lnTo>
                  <a:lnTo>
                    <a:pt x="773" y="1213"/>
                  </a:lnTo>
                  <a:lnTo>
                    <a:pt x="769" y="1210"/>
                  </a:lnTo>
                  <a:lnTo>
                    <a:pt x="767" y="1204"/>
                  </a:lnTo>
                  <a:lnTo>
                    <a:pt x="763" y="1198"/>
                  </a:lnTo>
                  <a:lnTo>
                    <a:pt x="761" y="1191"/>
                  </a:lnTo>
                  <a:lnTo>
                    <a:pt x="761" y="1187"/>
                  </a:lnTo>
                  <a:lnTo>
                    <a:pt x="761" y="1187"/>
                  </a:lnTo>
                  <a:lnTo>
                    <a:pt x="761" y="1175"/>
                  </a:lnTo>
                  <a:lnTo>
                    <a:pt x="761" y="1164"/>
                  </a:lnTo>
                  <a:lnTo>
                    <a:pt x="761" y="1152"/>
                  </a:lnTo>
                  <a:lnTo>
                    <a:pt x="761" y="1143"/>
                  </a:lnTo>
                  <a:lnTo>
                    <a:pt x="761" y="1131"/>
                  </a:lnTo>
                  <a:lnTo>
                    <a:pt x="761" y="1122"/>
                  </a:lnTo>
                  <a:lnTo>
                    <a:pt x="761" y="1110"/>
                  </a:lnTo>
                  <a:lnTo>
                    <a:pt x="761" y="1101"/>
                  </a:lnTo>
                  <a:lnTo>
                    <a:pt x="761" y="1089"/>
                  </a:lnTo>
                  <a:lnTo>
                    <a:pt x="761" y="1080"/>
                  </a:lnTo>
                  <a:lnTo>
                    <a:pt x="761" y="1068"/>
                  </a:lnTo>
                  <a:lnTo>
                    <a:pt x="761" y="1057"/>
                  </a:lnTo>
                  <a:lnTo>
                    <a:pt x="761" y="1046"/>
                  </a:lnTo>
                  <a:lnTo>
                    <a:pt x="761" y="1034"/>
                  </a:lnTo>
                  <a:lnTo>
                    <a:pt x="761" y="1023"/>
                  </a:lnTo>
                  <a:lnTo>
                    <a:pt x="761" y="1009"/>
                  </a:lnTo>
                  <a:lnTo>
                    <a:pt x="654" y="1009"/>
                  </a:lnTo>
                  <a:lnTo>
                    <a:pt x="654" y="992"/>
                  </a:lnTo>
                  <a:lnTo>
                    <a:pt x="654" y="992"/>
                  </a:lnTo>
                  <a:lnTo>
                    <a:pt x="647" y="990"/>
                  </a:lnTo>
                  <a:lnTo>
                    <a:pt x="639" y="990"/>
                  </a:lnTo>
                  <a:lnTo>
                    <a:pt x="633" y="990"/>
                  </a:lnTo>
                  <a:lnTo>
                    <a:pt x="628" y="988"/>
                  </a:lnTo>
                  <a:lnTo>
                    <a:pt x="622" y="986"/>
                  </a:lnTo>
                  <a:lnTo>
                    <a:pt x="614" y="986"/>
                  </a:lnTo>
                  <a:lnTo>
                    <a:pt x="607" y="986"/>
                  </a:lnTo>
                  <a:lnTo>
                    <a:pt x="599" y="986"/>
                  </a:lnTo>
                  <a:lnTo>
                    <a:pt x="599" y="986"/>
                  </a:lnTo>
                  <a:lnTo>
                    <a:pt x="588" y="986"/>
                  </a:lnTo>
                  <a:lnTo>
                    <a:pt x="580" y="990"/>
                  </a:lnTo>
                  <a:lnTo>
                    <a:pt x="578" y="996"/>
                  </a:lnTo>
                  <a:lnTo>
                    <a:pt x="576" y="1002"/>
                  </a:lnTo>
                  <a:lnTo>
                    <a:pt x="576" y="1009"/>
                  </a:lnTo>
                  <a:lnTo>
                    <a:pt x="578" y="1017"/>
                  </a:lnTo>
                  <a:lnTo>
                    <a:pt x="578" y="1025"/>
                  </a:lnTo>
                  <a:lnTo>
                    <a:pt x="576" y="1032"/>
                  </a:lnTo>
                  <a:lnTo>
                    <a:pt x="576" y="1032"/>
                  </a:lnTo>
                  <a:lnTo>
                    <a:pt x="572" y="1042"/>
                  </a:lnTo>
                  <a:lnTo>
                    <a:pt x="567" y="1049"/>
                  </a:lnTo>
                  <a:lnTo>
                    <a:pt x="563" y="1055"/>
                  </a:lnTo>
                  <a:lnTo>
                    <a:pt x="557" y="1059"/>
                  </a:lnTo>
                  <a:lnTo>
                    <a:pt x="549" y="1061"/>
                  </a:lnTo>
                  <a:lnTo>
                    <a:pt x="542" y="1063"/>
                  </a:lnTo>
                  <a:lnTo>
                    <a:pt x="530" y="1065"/>
                  </a:lnTo>
                  <a:lnTo>
                    <a:pt x="519" y="1065"/>
                  </a:lnTo>
                  <a:lnTo>
                    <a:pt x="519" y="1065"/>
                  </a:lnTo>
                  <a:lnTo>
                    <a:pt x="511" y="1065"/>
                  </a:lnTo>
                  <a:lnTo>
                    <a:pt x="502" y="1067"/>
                  </a:lnTo>
                  <a:lnTo>
                    <a:pt x="494" y="1068"/>
                  </a:lnTo>
                  <a:lnTo>
                    <a:pt x="487" y="1070"/>
                  </a:lnTo>
                  <a:lnTo>
                    <a:pt x="479" y="1070"/>
                  </a:lnTo>
                  <a:lnTo>
                    <a:pt x="471" y="1072"/>
                  </a:lnTo>
                  <a:lnTo>
                    <a:pt x="464" y="1074"/>
                  </a:lnTo>
                  <a:lnTo>
                    <a:pt x="454" y="1074"/>
                  </a:lnTo>
                  <a:lnTo>
                    <a:pt x="454" y="1074"/>
                  </a:lnTo>
                  <a:lnTo>
                    <a:pt x="445" y="1072"/>
                  </a:lnTo>
                  <a:lnTo>
                    <a:pt x="435" y="1070"/>
                  </a:lnTo>
                  <a:lnTo>
                    <a:pt x="425" y="1067"/>
                  </a:lnTo>
                  <a:lnTo>
                    <a:pt x="416" y="1061"/>
                  </a:lnTo>
                  <a:lnTo>
                    <a:pt x="408" y="1055"/>
                  </a:lnTo>
                  <a:lnTo>
                    <a:pt x="399" y="1047"/>
                  </a:lnTo>
                  <a:lnTo>
                    <a:pt x="393" y="1038"/>
                  </a:lnTo>
                  <a:lnTo>
                    <a:pt x="385" y="1030"/>
                  </a:lnTo>
                  <a:lnTo>
                    <a:pt x="378" y="1021"/>
                  </a:lnTo>
                  <a:lnTo>
                    <a:pt x="372" y="1011"/>
                  </a:lnTo>
                  <a:lnTo>
                    <a:pt x="366" y="1000"/>
                  </a:lnTo>
                  <a:lnTo>
                    <a:pt x="363" y="990"/>
                  </a:lnTo>
                  <a:lnTo>
                    <a:pt x="359" y="981"/>
                  </a:lnTo>
                  <a:lnTo>
                    <a:pt x="355" y="971"/>
                  </a:lnTo>
                  <a:lnTo>
                    <a:pt x="353" y="962"/>
                  </a:lnTo>
                  <a:lnTo>
                    <a:pt x="351" y="952"/>
                  </a:lnTo>
                  <a:lnTo>
                    <a:pt x="351" y="952"/>
                  </a:lnTo>
                  <a:lnTo>
                    <a:pt x="351" y="946"/>
                  </a:lnTo>
                  <a:lnTo>
                    <a:pt x="351" y="939"/>
                  </a:lnTo>
                  <a:lnTo>
                    <a:pt x="351" y="933"/>
                  </a:lnTo>
                  <a:lnTo>
                    <a:pt x="351" y="927"/>
                  </a:lnTo>
                  <a:lnTo>
                    <a:pt x="349" y="922"/>
                  </a:lnTo>
                  <a:lnTo>
                    <a:pt x="349" y="916"/>
                  </a:lnTo>
                  <a:lnTo>
                    <a:pt x="345" y="910"/>
                  </a:lnTo>
                  <a:lnTo>
                    <a:pt x="342" y="904"/>
                  </a:lnTo>
                  <a:lnTo>
                    <a:pt x="342" y="904"/>
                  </a:lnTo>
                  <a:lnTo>
                    <a:pt x="334" y="901"/>
                  </a:lnTo>
                  <a:lnTo>
                    <a:pt x="328" y="897"/>
                  </a:lnTo>
                  <a:lnTo>
                    <a:pt x="321" y="897"/>
                  </a:lnTo>
                  <a:lnTo>
                    <a:pt x="313" y="897"/>
                  </a:lnTo>
                  <a:lnTo>
                    <a:pt x="305" y="897"/>
                  </a:lnTo>
                  <a:lnTo>
                    <a:pt x="298" y="899"/>
                  </a:lnTo>
                  <a:lnTo>
                    <a:pt x="288" y="899"/>
                  </a:lnTo>
                  <a:lnTo>
                    <a:pt x="280" y="897"/>
                  </a:lnTo>
                  <a:lnTo>
                    <a:pt x="71" y="897"/>
                  </a:lnTo>
                  <a:lnTo>
                    <a:pt x="71" y="897"/>
                  </a:lnTo>
                  <a:lnTo>
                    <a:pt x="65" y="897"/>
                  </a:lnTo>
                  <a:lnTo>
                    <a:pt x="61" y="897"/>
                  </a:lnTo>
                  <a:lnTo>
                    <a:pt x="55" y="899"/>
                  </a:lnTo>
                  <a:lnTo>
                    <a:pt x="50" y="899"/>
                  </a:lnTo>
                  <a:lnTo>
                    <a:pt x="44" y="899"/>
                  </a:lnTo>
                  <a:lnTo>
                    <a:pt x="38" y="901"/>
                  </a:lnTo>
                  <a:lnTo>
                    <a:pt x="33" y="902"/>
                  </a:lnTo>
                  <a:lnTo>
                    <a:pt x="29" y="902"/>
                  </a:lnTo>
                  <a:lnTo>
                    <a:pt x="23" y="904"/>
                  </a:lnTo>
                  <a:lnTo>
                    <a:pt x="19" y="908"/>
                  </a:lnTo>
                  <a:lnTo>
                    <a:pt x="13" y="910"/>
                  </a:lnTo>
                  <a:lnTo>
                    <a:pt x="12" y="912"/>
                  </a:lnTo>
                  <a:lnTo>
                    <a:pt x="8" y="916"/>
                  </a:lnTo>
                  <a:lnTo>
                    <a:pt x="6" y="918"/>
                  </a:lnTo>
                  <a:lnTo>
                    <a:pt x="4" y="922"/>
                  </a:lnTo>
                  <a:lnTo>
                    <a:pt x="2" y="927"/>
                  </a:lnTo>
                  <a:lnTo>
                    <a:pt x="0" y="887"/>
                  </a:lnTo>
                  <a:lnTo>
                    <a:pt x="0" y="887"/>
                  </a:lnTo>
                  <a:lnTo>
                    <a:pt x="8" y="885"/>
                  </a:lnTo>
                  <a:lnTo>
                    <a:pt x="12" y="880"/>
                  </a:lnTo>
                  <a:lnTo>
                    <a:pt x="15" y="874"/>
                  </a:lnTo>
                  <a:lnTo>
                    <a:pt x="15" y="864"/>
                  </a:lnTo>
                  <a:lnTo>
                    <a:pt x="15" y="855"/>
                  </a:lnTo>
                  <a:lnTo>
                    <a:pt x="15" y="845"/>
                  </a:lnTo>
                  <a:lnTo>
                    <a:pt x="15" y="836"/>
                  </a:lnTo>
                  <a:lnTo>
                    <a:pt x="17" y="828"/>
                  </a:lnTo>
                  <a:lnTo>
                    <a:pt x="17" y="828"/>
                  </a:lnTo>
                  <a:lnTo>
                    <a:pt x="21" y="822"/>
                  </a:lnTo>
                  <a:lnTo>
                    <a:pt x="25" y="819"/>
                  </a:lnTo>
                  <a:lnTo>
                    <a:pt x="29" y="815"/>
                  </a:lnTo>
                  <a:lnTo>
                    <a:pt x="34" y="813"/>
                  </a:lnTo>
                  <a:lnTo>
                    <a:pt x="38" y="809"/>
                  </a:lnTo>
                  <a:lnTo>
                    <a:pt x="44" y="807"/>
                  </a:lnTo>
                  <a:lnTo>
                    <a:pt x="48" y="803"/>
                  </a:lnTo>
                  <a:lnTo>
                    <a:pt x="52" y="799"/>
                  </a:lnTo>
                  <a:lnTo>
                    <a:pt x="52" y="799"/>
                  </a:lnTo>
                  <a:lnTo>
                    <a:pt x="55" y="801"/>
                  </a:lnTo>
                  <a:lnTo>
                    <a:pt x="59" y="803"/>
                  </a:lnTo>
                  <a:lnTo>
                    <a:pt x="63" y="805"/>
                  </a:lnTo>
                  <a:lnTo>
                    <a:pt x="67" y="807"/>
                  </a:lnTo>
                  <a:lnTo>
                    <a:pt x="71" y="809"/>
                  </a:lnTo>
                  <a:lnTo>
                    <a:pt x="74" y="809"/>
                  </a:lnTo>
                  <a:lnTo>
                    <a:pt x="78" y="811"/>
                  </a:lnTo>
                  <a:lnTo>
                    <a:pt x="82" y="811"/>
                  </a:lnTo>
                  <a:lnTo>
                    <a:pt x="82" y="811"/>
                  </a:lnTo>
                  <a:lnTo>
                    <a:pt x="90" y="809"/>
                  </a:lnTo>
                  <a:lnTo>
                    <a:pt x="97" y="807"/>
                  </a:lnTo>
                  <a:lnTo>
                    <a:pt x="105" y="801"/>
                  </a:lnTo>
                  <a:lnTo>
                    <a:pt x="113" y="798"/>
                  </a:lnTo>
                  <a:lnTo>
                    <a:pt x="122" y="792"/>
                  </a:lnTo>
                  <a:lnTo>
                    <a:pt x="130" y="786"/>
                  </a:lnTo>
                  <a:lnTo>
                    <a:pt x="136" y="782"/>
                  </a:lnTo>
                  <a:lnTo>
                    <a:pt x="141" y="778"/>
                  </a:lnTo>
                  <a:lnTo>
                    <a:pt x="164" y="778"/>
                  </a:lnTo>
                  <a:lnTo>
                    <a:pt x="164" y="778"/>
                  </a:lnTo>
                  <a:lnTo>
                    <a:pt x="162" y="780"/>
                  </a:lnTo>
                  <a:lnTo>
                    <a:pt x="160" y="784"/>
                  </a:lnTo>
                  <a:lnTo>
                    <a:pt x="158" y="786"/>
                  </a:lnTo>
                  <a:lnTo>
                    <a:pt x="157" y="790"/>
                  </a:lnTo>
                  <a:lnTo>
                    <a:pt x="155" y="792"/>
                  </a:lnTo>
                  <a:lnTo>
                    <a:pt x="155" y="796"/>
                  </a:lnTo>
                  <a:lnTo>
                    <a:pt x="153" y="799"/>
                  </a:lnTo>
                  <a:lnTo>
                    <a:pt x="153" y="801"/>
                  </a:lnTo>
                  <a:lnTo>
                    <a:pt x="153" y="801"/>
                  </a:lnTo>
                  <a:lnTo>
                    <a:pt x="155" y="809"/>
                  </a:lnTo>
                  <a:lnTo>
                    <a:pt x="155" y="813"/>
                  </a:lnTo>
                  <a:lnTo>
                    <a:pt x="158" y="819"/>
                  </a:lnTo>
                  <a:lnTo>
                    <a:pt x="162" y="820"/>
                  </a:lnTo>
                  <a:lnTo>
                    <a:pt x="166" y="822"/>
                  </a:lnTo>
                  <a:lnTo>
                    <a:pt x="172" y="824"/>
                  </a:lnTo>
                  <a:lnTo>
                    <a:pt x="177" y="826"/>
                  </a:lnTo>
                  <a:lnTo>
                    <a:pt x="181" y="826"/>
                  </a:lnTo>
                  <a:lnTo>
                    <a:pt x="181" y="826"/>
                  </a:lnTo>
                  <a:lnTo>
                    <a:pt x="191" y="824"/>
                  </a:lnTo>
                  <a:lnTo>
                    <a:pt x="200" y="820"/>
                  </a:lnTo>
                  <a:lnTo>
                    <a:pt x="212" y="817"/>
                  </a:lnTo>
                  <a:lnTo>
                    <a:pt x="221" y="811"/>
                  </a:lnTo>
                  <a:lnTo>
                    <a:pt x="229" y="803"/>
                  </a:lnTo>
                  <a:lnTo>
                    <a:pt x="237" y="796"/>
                  </a:lnTo>
                  <a:lnTo>
                    <a:pt x="240" y="788"/>
                  </a:lnTo>
                  <a:lnTo>
                    <a:pt x="240" y="780"/>
                  </a:lnTo>
                  <a:lnTo>
                    <a:pt x="240" y="780"/>
                  </a:lnTo>
                  <a:lnTo>
                    <a:pt x="242" y="773"/>
                  </a:lnTo>
                  <a:lnTo>
                    <a:pt x="246" y="767"/>
                  </a:lnTo>
                  <a:lnTo>
                    <a:pt x="254" y="761"/>
                  </a:lnTo>
                  <a:lnTo>
                    <a:pt x="263" y="758"/>
                  </a:lnTo>
                  <a:lnTo>
                    <a:pt x="273" y="754"/>
                  </a:lnTo>
                  <a:lnTo>
                    <a:pt x="282" y="750"/>
                  </a:lnTo>
                  <a:lnTo>
                    <a:pt x="290" y="746"/>
                  </a:lnTo>
                  <a:lnTo>
                    <a:pt x="298" y="740"/>
                  </a:lnTo>
                  <a:lnTo>
                    <a:pt x="298" y="740"/>
                  </a:lnTo>
                  <a:lnTo>
                    <a:pt x="301" y="737"/>
                  </a:lnTo>
                  <a:lnTo>
                    <a:pt x="303" y="731"/>
                  </a:lnTo>
                  <a:lnTo>
                    <a:pt x="305" y="725"/>
                  </a:lnTo>
                  <a:lnTo>
                    <a:pt x="309" y="719"/>
                  </a:lnTo>
                  <a:lnTo>
                    <a:pt x="311" y="712"/>
                  </a:lnTo>
                  <a:lnTo>
                    <a:pt x="313" y="706"/>
                  </a:lnTo>
                  <a:lnTo>
                    <a:pt x="313" y="696"/>
                  </a:lnTo>
                  <a:lnTo>
                    <a:pt x="315" y="689"/>
                  </a:lnTo>
                  <a:lnTo>
                    <a:pt x="315" y="681"/>
                  </a:lnTo>
                  <a:lnTo>
                    <a:pt x="317" y="674"/>
                  </a:lnTo>
                  <a:lnTo>
                    <a:pt x="317" y="664"/>
                  </a:lnTo>
                  <a:lnTo>
                    <a:pt x="317" y="656"/>
                  </a:lnTo>
                  <a:lnTo>
                    <a:pt x="319" y="649"/>
                  </a:lnTo>
                  <a:lnTo>
                    <a:pt x="319" y="641"/>
                  </a:lnTo>
                  <a:lnTo>
                    <a:pt x="319" y="634"/>
                  </a:lnTo>
                  <a:lnTo>
                    <a:pt x="319" y="628"/>
                  </a:lnTo>
                  <a:lnTo>
                    <a:pt x="319" y="628"/>
                  </a:lnTo>
                  <a:lnTo>
                    <a:pt x="319" y="616"/>
                  </a:lnTo>
                  <a:lnTo>
                    <a:pt x="321" y="607"/>
                  </a:lnTo>
                  <a:lnTo>
                    <a:pt x="324" y="597"/>
                  </a:lnTo>
                  <a:lnTo>
                    <a:pt x="328" y="588"/>
                  </a:lnTo>
                  <a:lnTo>
                    <a:pt x="334" y="578"/>
                  </a:lnTo>
                  <a:lnTo>
                    <a:pt x="340" y="571"/>
                  </a:lnTo>
                  <a:lnTo>
                    <a:pt x="345" y="561"/>
                  </a:lnTo>
                  <a:lnTo>
                    <a:pt x="353" y="553"/>
                  </a:lnTo>
                  <a:lnTo>
                    <a:pt x="361" y="546"/>
                  </a:lnTo>
                  <a:lnTo>
                    <a:pt x="368" y="538"/>
                  </a:lnTo>
                  <a:lnTo>
                    <a:pt x="374" y="530"/>
                  </a:lnTo>
                  <a:lnTo>
                    <a:pt x="382" y="523"/>
                  </a:lnTo>
                  <a:lnTo>
                    <a:pt x="389" y="517"/>
                  </a:lnTo>
                  <a:lnTo>
                    <a:pt x="395" y="510"/>
                  </a:lnTo>
                  <a:lnTo>
                    <a:pt x="401" y="504"/>
                  </a:lnTo>
                  <a:lnTo>
                    <a:pt x="406" y="498"/>
                  </a:lnTo>
                  <a:lnTo>
                    <a:pt x="406" y="498"/>
                  </a:lnTo>
                  <a:lnTo>
                    <a:pt x="410" y="492"/>
                  </a:lnTo>
                  <a:lnTo>
                    <a:pt x="414" y="487"/>
                  </a:lnTo>
                  <a:lnTo>
                    <a:pt x="416" y="481"/>
                  </a:lnTo>
                  <a:lnTo>
                    <a:pt x="420" y="475"/>
                  </a:lnTo>
                  <a:lnTo>
                    <a:pt x="424" y="469"/>
                  </a:lnTo>
                  <a:lnTo>
                    <a:pt x="425" y="464"/>
                  </a:lnTo>
                  <a:lnTo>
                    <a:pt x="429" y="456"/>
                  </a:lnTo>
                  <a:lnTo>
                    <a:pt x="431" y="450"/>
                  </a:lnTo>
                  <a:lnTo>
                    <a:pt x="433" y="445"/>
                  </a:lnTo>
                  <a:lnTo>
                    <a:pt x="437" y="437"/>
                  </a:lnTo>
                  <a:lnTo>
                    <a:pt x="439" y="431"/>
                  </a:lnTo>
                  <a:lnTo>
                    <a:pt x="441" y="426"/>
                  </a:lnTo>
                  <a:lnTo>
                    <a:pt x="445" y="418"/>
                  </a:lnTo>
                  <a:lnTo>
                    <a:pt x="446" y="412"/>
                  </a:lnTo>
                  <a:lnTo>
                    <a:pt x="448" y="406"/>
                  </a:lnTo>
                  <a:lnTo>
                    <a:pt x="452" y="401"/>
                  </a:lnTo>
                  <a:lnTo>
                    <a:pt x="452" y="338"/>
                  </a:lnTo>
                  <a:lnTo>
                    <a:pt x="452" y="338"/>
                  </a:lnTo>
                  <a:lnTo>
                    <a:pt x="452" y="332"/>
                  </a:lnTo>
                  <a:lnTo>
                    <a:pt x="454" y="326"/>
                  </a:lnTo>
                  <a:lnTo>
                    <a:pt x="456" y="323"/>
                  </a:lnTo>
                  <a:lnTo>
                    <a:pt x="458" y="317"/>
                  </a:lnTo>
                  <a:lnTo>
                    <a:pt x="458" y="313"/>
                  </a:lnTo>
                  <a:lnTo>
                    <a:pt x="458" y="307"/>
                  </a:lnTo>
                  <a:lnTo>
                    <a:pt x="460" y="303"/>
                  </a:lnTo>
                  <a:lnTo>
                    <a:pt x="460" y="300"/>
                  </a:lnTo>
                  <a:lnTo>
                    <a:pt x="462" y="294"/>
                  </a:lnTo>
                  <a:lnTo>
                    <a:pt x="462" y="290"/>
                  </a:lnTo>
                  <a:lnTo>
                    <a:pt x="462" y="286"/>
                  </a:lnTo>
                  <a:lnTo>
                    <a:pt x="464" y="282"/>
                  </a:lnTo>
                  <a:lnTo>
                    <a:pt x="466" y="277"/>
                  </a:lnTo>
                  <a:lnTo>
                    <a:pt x="466" y="273"/>
                  </a:lnTo>
                  <a:lnTo>
                    <a:pt x="467" y="267"/>
                  </a:lnTo>
                  <a:lnTo>
                    <a:pt x="469" y="261"/>
                  </a:lnTo>
                  <a:lnTo>
                    <a:pt x="466" y="261"/>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295" name="Freeform 23">
              <a:extLst>
                <a:ext uri="{FF2B5EF4-FFF2-40B4-BE49-F238E27FC236}">
                  <a16:creationId xmlns:a16="http://schemas.microsoft.com/office/drawing/2014/main" id="{8A2CCA36-1AE4-4DA2-97C4-44C21345B8EE}"/>
                </a:ext>
              </a:extLst>
            </p:cNvPr>
            <p:cNvSpPr>
              <a:spLocks/>
            </p:cNvSpPr>
            <p:nvPr/>
          </p:nvSpPr>
          <p:spPr bwMode="auto">
            <a:xfrm>
              <a:off x="2805950" y="5313783"/>
              <a:ext cx="348423" cy="231823"/>
            </a:xfrm>
            <a:custGeom>
              <a:avLst/>
              <a:gdLst>
                <a:gd name="T0" fmla="*/ 1022 w 1024"/>
                <a:gd name="T1" fmla="*/ 431 h 671"/>
                <a:gd name="T2" fmla="*/ 994 w 1024"/>
                <a:gd name="T3" fmla="*/ 398 h 671"/>
                <a:gd name="T4" fmla="*/ 958 w 1024"/>
                <a:gd name="T5" fmla="*/ 375 h 671"/>
                <a:gd name="T6" fmla="*/ 942 w 1024"/>
                <a:gd name="T7" fmla="*/ 333 h 671"/>
                <a:gd name="T8" fmla="*/ 916 w 1024"/>
                <a:gd name="T9" fmla="*/ 307 h 671"/>
                <a:gd name="T10" fmla="*/ 870 w 1024"/>
                <a:gd name="T11" fmla="*/ 278 h 671"/>
                <a:gd name="T12" fmla="*/ 856 w 1024"/>
                <a:gd name="T13" fmla="*/ 253 h 671"/>
                <a:gd name="T14" fmla="*/ 855 w 1024"/>
                <a:gd name="T15" fmla="*/ 236 h 671"/>
                <a:gd name="T16" fmla="*/ 803 w 1024"/>
                <a:gd name="T17" fmla="*/ 215 h 671"/>
                <a:gd name="T18" fmla="*/ 776 w 1024"/>
                <a:gd name="T19" fmla="*/ 173 h 671"/>
                <a:gd name="T20" fmla="*/ 748 w 1024"/>
                <a:gd name="T21" fmla="*/ 173 h 671"/>
                <a:gd name="T22" fmla="*/ 719 w 1024"/>
                <a:gd name="T23" fmla="*/ 152 h 671"/>
                <a:gd name="T24" fmla="*/ 729 w 1024"/>
                <a:gd name="T25" fmla="*/ 116 h 671"/>
                <a:gd name="T26" fmla="*/ 729 w 1024"/>
                <a:gd name="T27" fmla="*/ 76 h 671"/>
                <a:gd name="T28" fmla="*/ 692 w 1024"/>
                <a:gd name="T29" fmla="*/ 34 h 671"/>
                <a:gd name="T30" fmla="*/ 666 w 1024"/>
                <a:gd name="T31" fmla="*/ 9 h 671"/>
                <a:gd name="T32" fmla="*/ 624 w 1024"/>
                <a:gd name="T33" fmla="*/ 3 h 671"/>
                <a:gd name="T34" fmla="*/ 586 w 1024"/>
                <a:gd name="T35" fmla="*/ 36 h 671"/>
                <a:gd name="T36" fmla="*/ 540 w 1024"/>
                <a:gd name="T37" fmla="*/ 85 h 671"/>
                <a:gd name="T38" fmla="*/ 469 w 1024"/>
                <a:gd name="T39" fmla="*/ 141 h 671"/>
                <a:gd name="T40" fmla="*/ 368 w 1024"/>
                <a:gd name="T41" fmla="*/ 162 h 671"/>
                <a:gd name="T42" fmla="*/ 378 w 1024"/>
                <a:gd name="T43" fmla="*/ 175 h 671"/>
                <a:gd name="T44" fmla="*/ 353 w 1024"/>
                <a:gd name="T45" fmla="*/ 219 h 671"/>
                <a:gd name="T46" fmla="*/ 305 w 1024"/>
                <a:gd name="T47" fmla="*/ 242 h 671"/>
                <a:gd name="T48" fmla="*/ 242 w 1024"/>
                <a:gd name="T49" fmla="*/ 250 h 671"/>
                <a:gd name="T50" fmla="*/ 204 w 1024"/>
                <a:gd name="T51" fmla="*/ 265 h 671"/>
                <a:gd name="T52" fmla="*/ 175 w 1024"/>
                <a:gd name="T53" fmla="*/ 269 h 671"/>
                <a:gd name="T54" fmla="*/ 154 w 1024"/>
                <a:gd name="T55" fmla="*/ 261 h 671"/>
                <a:gd name="T56" fmla="*/ 101 w 1024"/>
                <a:gd name="T57" fmla="*/ 278 h 671"/>
                <a:gd name="T58" fmla="*/ 69 w 1024"/>
                <a:gd name="T59" fmla="*/ 292 h 671"/>
                <a:gd name="T60" fmla="*/ 32 w 1024"/>
                <a:gd name="T61" fmla="*/ 347 h 671"/>
                <a:gd name="T62" fmla="*/ 0 w 1024"/>
                <a:gd name="T63" fmla="*/ 393 h 671"/>
                <a:gd name="T64" fmla="*/ 13 w 1024"/>
                <a:gd name="T65" fmla="*/ 408 h 671"/>
                <a:gd name="T66" fmla="*/ 13 w 1024"/>
                <a:gd name="T67" fmla="*/ 433 h 671"/>
                <a:gd name="T68" fmla="*/ 29 w 1024"/>
                <a:gd name="T69" fmla="*/ 505 h 671"/>
                <a:gd name="T70" fmla="*/ 74 w 1024"/>
                <a:gd name="T71" fmla="*/ 583 h 671"/>
                <a:gd name="T72" fmla="*/ 107 w 1024"/>
                <a:gd name="T73" fmla="*/ 618 h 671"/>
                <a:gd name="T74" fmla="*/ 137 w 1024"/>
                <a:gd name="T75" fmla="*/ 650 h 671"/>
                <a:gd name="T76" fmla="*/ 154 w 1024"/>
                <a:gd name="T77" fmla="*/ 635 h 671"/>
                <a:gd name="T78" fmla="*/ 191 w 1024"/>
                <a:gd name="T79" fmla="*/ 581 h 671"/>
                <a:gd name="T80" fmla="*/ 254 w 1024"/>
                <a:gd name="T81" fmla="*/ 574 h 671"/>
                <a:gd name="T82" fmla="*/ 339 w 1024"/>
                <a:gd name="T83" fmla="*/ 578 h 671"/>
                <a:gd name="T84" fmla="*/ 339 w 1024"/>
                <a:gd name="T85" fmla="*/ 557 h 671"/>
                <a:gd name="T86" fmla="*/ 362 w 1024"/>
                <a:gd name="T87" fmla="*/ 492 h 671"/>
                <a:gd name="T88" fmla="*/ 416 w 1024"/>
                <a:gd name="T89" fmla="*/ 457 h 671"/>
                <a:gd name="T90" fmla="*/ 473 w 1024"/>
                <a:gd name="T91" fmla="*/ 505 h 671"/>
                <a:gd name="T92" fmla="*/ 528 w 1024"/>
                <a:gd name="T93" fmla="*/ 528 h 671"/>
                <a:gd name="T94" fmla="*/ 605 w 1024"/>
                <a:gd name="T95" fmla="*/ 540 h 671"/>
                <a:gd name="T96" fmla="*/ 647 w 1024"/>
                <a:gd name="T97" fmla="*/ 528 h 671"/>
                <a:gd name="T98" fmla="*/ 675 w 1024"/>
                <a:gd name="T99" fmla="*/ 496 h 671"/>
                <a:gd name="T100" fmla="*/ 704 w 1024"/>
                <a:gd name="T101" fmla="*/ 496 h 671"/>
                <a:gd name="T102" fmla="*/ 732 w 1024"/>
                <a:gd name="T103" fmla="*/ 496 h 671"/>
                <a:gd name="T104" fmla="*/ 776 w 1024"/>
                <a:gd name="T105" fmla="*/ 477 h 671"/>
                <a:gd name="T106" fmla="*/ 807 w 1024"/>
                <a:gd name="T107" fmla="*/ 475 h 671"/>
                <a:gd name="T108" fmla="*/ 839 w 1024"/>
                <a:gd name="T109" fmla="*/ 475 h 671"/>
                <a:gd name="T110" fmla="*/ 868 w 1024"/>
                <a:gd name="T111" fmla="*/ 446 h 671"/>
                <a:gd name="T112" fmla="*/ 923 w 1024"/>
                <a:gd name="T113" fmla="*/ 454 h 671"/>
                <a:gd name="T114" fmla="*/ 977 w 1024"/>
                <a:gd name="T115" fmla="*/ 467 h 671"/>
                <a:gd name="T116" fmla="*/ 1017 w 1024"/>
                <a:gd name="T117" fmla="*/ 457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24" h="671">
                  <a:moveTo>
                    <a:pt x="1024" y="457"/>
                  </a:moveTo>
                  <a:lnTo>
                    <a:pt x="1024" y="457"/>
                  </a:lnTo>
                  <a:lnTo>
                    <a:pt x="1020" y="454"/>
                  </a:lnTo>
                  <a:lnTo>
                    <a:pt x="1020" y="450"/>
                  </a:lnTo>
                  <a:lnTo>
                    <a:pt x="1020" y="444"/>
                  </a:lnTo>
                  <a:lnTo>
                    <a:pt x="1020" y="440"/>
                  </a:lnTo>
                  <a:lnTo>
                    <a:pt x="1020" y="435"/>
                  </a:lnTo>
                  <a:lnTo>
                    <a:pt x="1022" y="431"/>
                  </a:lnTo>
                  <a:lnTo>
                    <a:pt x="1022" y="425"/>
                  </a:lnTo>
                  <a:lnTo>
                    <a:pt x="1020" y="421"/>
                  </a:lnTo>
                  <a:lnTo>
                    <a:pt x="1020" y="421"/>
                  </a:lnTo>
                  <a:lnTo>
                    <a:pt x="1017" y="416"/>
                  </a:lnTo>
                  <a:lnTo>
                    <a:pt x="1013" y="410"/>
                  </a:lnTo>
                  <a:lnTo>
                    <a:pt x="1007" y="406"/>
                  </a:lnTo>
                  <a:lnTo>
                    <a:pt x="1001" y="402"/>
                  </a:lnTo>
                  <a:lnTo>
                    <a:pt x="994" y="398"/>
                  </a:lnTo>
                  <a:lnTo>
                    <a:pt x="988" y="395"/>
                  </a:lnTo>
                  <a:lnTo>
                    <a:pt x="980" y="393"/>
                  </a:lnTo>
                  <a:lnTo>
                    <a:pt x="975" y="391"/>
                  </a:lnTo>
                  <a:lnTo>
                    <a:pt x="975" y="391"/>
                  </a:lnTo>
                  <a:lnTo>
                    <a:pt x="969" y="387"/>
                  </a:lnTo>
                  <a:lnTo>
                    <a:pt x="965" y="385"/>
                  </a:lnTo>
                  <a:lnTo>
                    <a:pt x="961" y="381"/>
                  </a:lnTo>
                  <a:lnTo>
                    <a:pt x="958" y="375"/>
                  </a:lnTo>
                  <a:lnTo>
                    <a:pt x="956" y="372"/>
                  </a:lnTo>
                  <a:lnTo>
                    <a:pt x="954" y="366"/>
                  </a:lnTo>
                  <a:lnTo>
                    <a:pt x="952" y="360"/>
                  </a:lnTo>
                  <a:lnTo>
                    <a:pt x="950" y="354"/>
                  </a:lnTo>
                  <a:lnTo>
                    <a:pt x="948" y="349"/>
                  </a:lnTo>
                  <a:lnTo>
                    <a:pt x="946" y="343"/>
                  </a:lnTo>
                  <a:lnTo>
                    <a:pt x="944" y="339"/>
                  </a:lnTo>
                  <a:lnTo>
                    <a:pt x="942" y="333"/>
                  </a:lnTo>
                  <a:lnTo>
                    <a:pt x="940" y="328"/>
                  </a:lnTo>
                  <a:lnTo>
                    <a:pt x="937" y="324"/>
                  </a:lnTo>
                  <a:lnTo>
                    <a:pt x="933" y="320"/>
                  </a:lnTo>
                  <a:lnTo>
                    <a:pt x="929" y="316"/>
                  </a:lnTo>
                  <a:lnTo>
                    <a:pt x="929" y="316"/>
                  </a:lnTo>
                  <a:lnTo>
                    <a:pt x="925" y="313"/>
                  </a:lnTo>
                  <a:lnTo>
                    <a:pt x="921" y="311"/>
                  </a:lnTo>
                  <a:lnTo>
                    <a:pt x="916" y="307"/>
                  </a:lnTo>
                  <a:lnTo>
                    <a:pt x="910" y="303"/>
                  </a:lnTo>
                  <a:lnTo>
                    <a:pt x="904" y="299"/>
                  </a:lnTo>
                  <a:lnTo>
                    <a:pt x="898" y="297"/>
                  </a:lnTo>
                  <a:lnTo>
                    <a:pt x="891" y="293"/>
                  </a:lnTo>
                  <a:lnTo>
                    <a:pt x="885" y="290"/>
                  </a:lnTo>
                  <a:lnTo>
                    <a:pt x="879" y="286"/>
                  </a:lnTo>
                  <a:lnTo>
                    <a:pt x="874" y="282"/>
                  </a:lnTo>
                  <a:lnTo>
                    <a:pt x="870" y="278"/>
                  </a:lnTo>
                  <a:lnTo>
                    <a:pt x="864" y="274"/>
                  </a:lnTo>
                  <a:lnTo>
                    <a:pt x="860" y="271"/>
                  </a:lnTo>
                  <a:lnTo>
                    <a:pt x="858" y="267"/>
                  </a:lnTo>
                  <a:lnTo>
                    <a:pt x="856" y="263"/>
                  </a:lnTo>
                  <a:lnTo>
                    <a:pt x="856" y="259"/>
                  </a:lnTo>
                  <a:lnTo>
                    <a:pt x="856" y="259"/>
                  </a:lnTo>
                  <a:lnTo>
                    <a:pt x="856" y="255"/>
                  </a:lnTo>
                  <a:lnTo>
                    <a:pt x="856" y="253"/>
                  </a:lnTo>
                  <a:lnTo>
                    <a:pt x="856" y="251"/>
                  </a:lnTo>
                  <a:lnTo>
                    <a:pt x="856" y="250"/>
                  </a:lnTo>
                  <a:lnTo>
                    <a:pt x="856" y="248"/>
                  </a:lnTo>
                  <a:lnTo>
                    <a:pt x="856" y="248"/>
                  </a:lnTo>
                  <a:lnTo>
                    <a:pt x="856" y="246"/>
                  </a:lnTo>
                  <a:lnTo>
                    <a:pt x="856" y="242"/>
                  </a:lnTo>
                  <a:lnTo>
                    <a:pt x="856" y="242"/>
                  </a:lnTo>
                  <a:lnTo>
                    <a:pt x="855" y="236"/>
                  </a:lnTo>
                  <a:lnTo>
                    <a:pt x="853" y="232"/>
                  </a:lnTo>
                  <a:lnTo>
                    <a:pt x="847" y="229"/>
                  </a:lnTo>
                  <a:lnTo>
                    <a:pt x="841" y="225"/>
                  </a:lnTo>
                  <a:lnTo>
                    <a:pt x="835" y="223"/>
                  </a:lnTo>
                  <a:lnTo>
                    <a:pt x="828" y="221"/>
                  </a:lnTo>
                  <a:lnTo>
                    <a:pt x="818" y="219"/>
                  </a:lnTo>
                  <a:lnTo>
                    <a:pt x="811" y="217"/>
                  </a:lnTo>
                  <a:lnTo>
                    <a:pt x="803" y="215"/>
                  </a:lnTo>
                  <a:lnTo>
                    <a:pt x="795" y="211"/>
                  </a:lnTo>
                  <a:lnTo>
                    <a:pt x="788" y="209"/>
                  </a:lnTo>
                  <a:lnTo>
                    <a:pt x="782" y="208"/>
                  </a:lnTo>
                  <a:lnTo>
                    <a:pt x="778" y="204"/>
                  </a:lnTo>
                  <a:lnTo>
                    <a:pt x="774" y="200"/>
                  </a:lnTo>
                  <a:lnTo>
                    <a:pt x="774" y="194"/>
                  </a:lnTo>
                  <a:lnTo>
                    <a:pt x="776" y="188"/>
                  </a:lnTo>
                  <a:lnTo>
                    <a:pt x="776" y="173"/>
                  </a:lnTo>
                  <a:lnTo>
                    <a:pt x="776" y="173"/>
                  </a:lnTo>
                  <a:lnTo>
                    <a:pt x="771" y="173"/>
                  </a:lnTo>
                  <a:lnTo>
                    <a:pt x="765" y="173"/>
                  </a:lnTo>
                  <a:lnTo>
                    <a:pt x="761" y="173"/>
                  </a:lnTo>
                  <a:lnTo>
                    <a:pt x="757" y="173"/>
                  </a:lnTo>
                  <a:lnTo>
                    <a:pt x="753" y="173"/>
                  </a:lnTo>
                  <a:lnTo>
                    <a:pt x="750" y="173"/>
                  </a:lnTo>
                  <a:lnTo>
                    <a:pt x="748" y="173"/>
                  </a:lnTo>
                  <a:lnTo>
                    <a:pt x="744" y="173"/>
                  </a:lnTo>
                  <a:lnTo>
                    <a:pt x="744" y="173"/>
                  </a:lnTo>
                  <a:lnTo>
                    <a:pt x="738" y="173"/>
                  </a:lnTo>
                  <a:lnTo>
                    <a:pt x="734" y="171"/>
                  </a:lnTo>
                  <a:lnTo>
                    <a:pt x="729" y="168"/>
                  </a:lnTo>
                  <a:lnTo>
                    <a:pt x="725" y="164"/>
                  </a:lnTo>
                  <a:lnTo>
                    <a:pt x="723" y="158"/>
                  </a:lnTo>
                  <a:lnTo>
                    <a:pt x="719" y="152"/>
                  </a:lnTo>
                  <a:lnTo>
                    <a:pt x="717" y="147"/>
                  </a:lnTo>
                  <a:lnTo>
                    <a:pt x="717" y="139"/>
                  </a:lnTo>
                  <a:lnTo>
                    <a:pt x="717" y="139"/>
                  </a:lnTo>
                  <a:lnTo>
                    <a:pt x="717" y="133"/>
                  </a:lnTo>
                  <a:lnTo>
                    <a:pt x="719" y="127"/>
                  </a:lnTo>
                  <a:lnTo>
                    <a:pt x="723" y="124"/>
                  </a:lnTo>
                  <a:lnTo>
                    <a:pt x="725" y="120"/>
                  </a:lnTo>
                  <a:lnTo>
                    <a:pt x="729" y="116"/>
                  </a:lnTo>
                  <a:lnTo>
                    <a:pt x="732" y="110"/>
                  </a:lnTo>
                  <a:lnTo>
                    <a:pt x="734" y="106"/>
                  </a:lnTo>
                  <a:lnTo>
                    <a:pt x="734" y="101"/>
                  </a:lnTo>
                  <a:lnTo>
                    <a:pt x="734" y="101"/>
                  </a:lnTo>
                  <a:lnTo>
                    <a:pt x="734" y="95"/>
                  </a:lnTo>
                  <a:lnTo>
                    <a:pt x="732" y="87"/>
                  </a:lnTo>
                  <a:lnTo>
                    <a:pt x="731" y="82"/>
                  </a:lnTo>
                  <a:lnTo>
                    <a:pt x="729" y="76"/>
                  </a:lnTo>
                  <a:lnTo>
                    <a:pt x="725" y="70"/>
                  </a:lnTo>
                  <a:lnTo>
                    <a:pt x="721" y="64"/>
                  </a:lnTo>
                  <a:lnTo>
                    <a:pt x="717" y="59"/>
                  </a:lnTo>
                  <a:lnTo>
                    <a:pt x="711" y="53"/>
                  </a:lnTo>
                  <a:lnTo>
                    <a:pt x="708" y="49"/>
                  </a:lnTo>
                  <a:lnTo>
                    <a:pt x="702" y="44"/>
                  </a:lnTo>
                  <a:lnTo>
                    <a:pt x="698" y="38"/>
                  </a:lnTo>
                  <a:lnTo>
                    <a:pt x="692" y="34"/>
                  </a:lnTo>
                  <a:lnTo>
                    <a:pt x="689" y="28"/>
                  </a:lnTo>
                  <a:lnTo>
                    <a:pt x="685" y="23"/>
                  </a:lnTo>
                  <a:lnTo>
                    <a:pt x="681" y="19"/>
                  </a:lnTo>
                  <a:lnTo>
                    <a:pt x="677" y="13"/>
                  </a:lnTo>
                  <a:lnTo>
                    <a:pt x="677" y="13"/>
                  </a:lnTo>
                  <a:lnTo>
                    <a:pt x="673" y="13"/>
                  </a:lnTo>
                  <a:lnTo>
                    <a:pt x="669" y="11"/>
                  </a:lnTo>
                  <a:lnTo>
                    <a:pt x="666" y="9"/>
                  </a:lnTo>
                  <a:lnTo>
                    <a:pt x="660" y="5"/>
                  </a:lnTo>
                  <a:lnTo>
                    <a:pt x="654" y="3"/>
                  </a:lnTo>
                  <a:lnTo>
                    <a:pt x="649" y="2"/>
                  </a:lnTo>
                  <a:lnTo>
                    <a:pt x="643" y="0"/>
                  </a:lnTo>
                  <a:lnTo>
                    <a:pt x="637" y="0"/>
                  </a:lnTo>
                  <a:lnTo>
                    <a:pt x="637" y="0"/>
                  </a:lnTo>
                  <a:lnTo>
                    <a:pt x="629" y="2"/>
                  </a:lnTo>
                  <a:lnTo>
                    <a:pt x="624" y="3"/>
                  </a:lnTo>
                  <a:lnTo>
                    <a:pt x="616" y="7"/>
                  </a:lnTo>
                  <a:lnTo>
                    <a:pt x="610" y="11"/>
                  </a:lnTo>
                  <a:lnTo>
                    <a:pt x="605" y="15"/>
                  </a:lnTo>
                  <a:lnTo>
                    <a:pt x="599" y="19"/>
                  </a:lnTo>
                  <a:lnTo>
                    <a:pt x="591" y="23"/>
                  </a:lnTo>
                  <a:lnTo>
                    <a:pt x="584" y="24"/>
                  </a:lnTo>
                  <a:lnTo>
                    <a:pt x="584" y="24"/>
                  </a:lnTo>
                  <a:lnTo>
                    <a:pt x="586" y="36"/>
                  </a:lnTo>
                  <a:lnTo>
                    <a:pt x="582" y="45"/>
                  </a:lnTo>
                  <a:lnTo>
                    <a:pt x="578" y="55"/>
                  </a:lnTo>
                  <a:lnTo>
                    <a:pt x="570" y="61"/>
                  </a:lnTo>
                  <a:lnTo>
                    <a:pt x="563" y="68"/>
                  </a:lnTo>
                  <a:lnTo>
                    <a:pt x="555" y="74"/>
                  </a:lnTo>
                  <a:lnTo>
                    <a:pt x="547" y="80"/>
                  </a:lnTo>
                  <a:lnTo>
                    <a:pt x="540" y="85"/>
                  </a:lnTo>
                  <a:lnTo>
                    <a:pt x="540" y="85"/>
                  </a:lnTo>
                  <a:lnTo>
                    <a:pt x="530" y="93"/>
                  </a:lnTo>
                  <a:lnTo>
                    <a:pt x="523" y="103"/>
                  </a:lnTo>
                  <a:lnTo>
                    <a:pt x="513" y="110"/>
                  </a:lnTo>
                  <a:lnTo>
                    <a:pt x="505" y="118"/>
                  </a:lnTo>
                  <a:lnTo>
                    <a:pt x="496" y="126"/>
                  </a:lnTo>
                  <a:lnTo>
                    <a:pt x="488" y="131"/>
                  </a:lnTo>
                  <a:lnTo>
                    <a:pt x="479" y="137"/>
                  </a:lnTo>
                  <a:lnTo>
                    <a:pt x="469" y="141"/>
                  </a:lnTo>
                  <a:lnTo>
                    <a:pt x="460" y="147"/>
                  </a:lnTo>
                  <a:lnTo>
                    <a:pt x="450" y="150"/>
                  </a:lnTo>
                  <a:lnTo>
                    <a:pt x="439" y="154"/>
                  </a:lnTo>
                  <a:lnTo>
                    <a:pt x="427" y="156"/>
                  </a:lnTo>
                  <a:lnTo>
                    <a:pt x="414" y="160"/>
                  </a:lnTo>
                  <a:lnTo>
                    <a:pt x="399" y="160"/>
                  </a:lnTo>
                  <a:lnTo>
                    <a:pt x="385" y="162"/>
                  </a:lnTo>
                  <a:lnTo>
                    <a:pt x="368" y="162"/>
                  </a:lnTo>
                  <a:lnTo>
                    <a:pt x="368" y="162"/>
                  </a:lnTo>
                  <a:lnTo>
                    <a:pt x="370" y="164"/>
                  </a:lnTo>
                  <a:lnTo>
                    <a:pt x="370" y="166"/>
                  </a:lnTo>
                  <a:lnTo>
                    <a:pt x="372" y="168"/>
                  </a:lnTo>
                  <a:lnTo>
                    <a:pt x="374" y="169"/>
                  </a:lnTo>
                  <a:lnTo>
                    <a:pt x="374" y="171"/>
                  </a:lnTo>
                  <a:lnTo>
                    <a:pt x="376" y="173"/>
                  </a:lnTo>
                  <a:lnTo>
                    <a:pt x="378" y="175"/>
                  </a:lnTo>
                  <a:lnTo>
                    <a:pt x="380" y="177"/>
                  </a:lnTo>
                  <a:lnTo>
                    <a:pt x="380" y="177"/>
                  </a:lnTo>
                  <a:lnTo>
                    <a:pt x="374" y="185"/>
                  </a:lnTo>
                  <a:lnTo>
                    <a:pt x="370" y="190"/>
                  </a:lnTo>
                  <a:lnTo>
                    <a:pt x="366" y="198"/>
                  </a:lnTo>
                  <a:lnTo>
                    <a:pt x="362" y="206"/>
                  </a:lnTo>
                  <a:lnTo>
                    <a:pt x="359" y="211"/>
                  </a:lnTo>
                  <a:lnTo>
                    <a:pt x="353" y="219"/>
                  </a:lnTo>
                  <a:lnTo>
                    <a:pt x="347" y="225"/>
                  </a:lnTo>
                  <a:lnTo>
                    <a:pt x="339" y="230"/>
                  </a:lnTo>
                  <a:lnTo>
                    <a:pt x="339" y="230"/>
                  </a:lnTo>
                  <a:lnTo>
                    <a:pt x="332" y="234"/>
                  </a:lnTo>
                  <a:lnTo>
                    <a:pt x="326" y="236"/>
                  </a:lnTo>
                  <a:lnTo>
                    <a:pt x="319" y="238"/>
                  </a:lnTo>
                  <a:lnTo>
                    <a:pt x="311" y="240"/>
                  </a:lnTo>
                  <a:lnTo>
                    <a:pt x="305" y="242"/>
                  </a:lnTo>
                  <a:lnTo>
                    <a:pt x="298" y="244"/>
                  </a:lnTo>
                  <a:lnTo>
                    <a:pt x="290" y="244"/>
                  </a:lnTo>
                  <a:lnTo>
                    <a:pt x="280" y="244"/>
                  </a:lnTo>
                  <a:lnTo>
                    <a:pt x="273" y="246"/>
                  </a:lnTo>
                  <a:lnTo>
                    <a:pt x="265" y="246"/>
                  </a:lnTo>
                  <a:lnTo>
                    <a:pt x="257" y="246"/>
                  </a:lnTo>
                  <a:lnTo>
                    <a:pt x="250" y="248"/>
                  </a:lnTo>
                  <a:lnTo>
                    <a:pt x="242" y="250"/>
                  </a:lnTo>
                  <a:lnTo>
                    <a:pt x="235" y="250"/>
                  </a:lnTo>
                  <a:lnTo>
                    <a:pt x="225" y="251"/>
                  </a:lnTo>
                  <a:lnTo>
                    <a:pt x="219" y="253"/>
                  </a:lnTo>
                  <a:lnTo>
                    <a:pt x="219" y="253"/>
                  </a:lnTo>
                  <a:lnTo>
                    <a:pt x="214" y="255"/>
                  </a:lnTo>
                  <a:lnTo>
                    <a:pt x="210" y="259"/>
                  </a:lnTo>
                  <a:lnTo>
                    <a:pt x="206" y="263"/>
                  </a:lnTo>
                  <a:lnTo>
                    <a:pt x="204" y="265"/>
                  </a:lnTo>
                  <a:lnTo>
                    <a:pt x="200" y="269"/>
                  </a:lnTo>
                  <a:lnTo>
                    <a:pt x="196" y="271"/>
                  </a:lnTo>
                  <a:lnTo>
                    <a:pt x="191" y="271"/>
                  </a:lnTo>
                  <a:lnTo>
                    <a:pt x="185" y="272"/>
                  </a:lnTo>
                  <a:lnTo>
                    <a:pt x="185" y="272"/>
                  </a:lnTo>
                  <a:lnTo>
                    <a:pt x="181" y="271"/>
                  </a:lnTo>
                  <a:lnTo>
                    <a:pt x="179" y="271"/>
                  </a:lnTo>
                  <a:lnTo>
                    <a:pt x="175" y="269"/>
                  </a:lnTo>
                  <a:lnTo>
                    <a:pt x="174" y="265"/>
                  </a:lnTo>
                  <a:lnTo>
                    <a:pt x="172" y="263"/>
                  </a:lnTo>
                  <a:lnTo>
                    <a:pt x="170" y="259"/>
                  </a:lnTo>
                  <a:lnTo>
                    <a:pt x="166" y="257"/>
                  </a:lnTo>
                  <a:lnTo>
                    <a:pt x="164" y="253"/>
                  </a:lnTo>
                  <a:lnTo>
                    <a:pt x="164" y="253"/>
                  </a:lnTo>
                  <a:lnTo>
                    <a:pt x="160" y="257"/>
                  </a:lnTo>
                  <a:lnTo>
                    <a:pt x="154" y="261"/>
                  </a:lnTo>
                  <a:lnTo>
                    <a:pt x="149" y="265"/>
                  </a:lnTo>
                  <a:lnTo>
                    <a:pt x="141" y="267"/>
                  </a:lnTo>
                  <a:lnTo>
                    <a:pt x="135" y="269"/>
                  </a:lnTo>
                  <a:lnTo>
                    <a:pt x="128" y="271"/>
                  </a:lnTo>
                  <a:lnTo>
                    <a:pt x="120" y="272"/>
                  </a:lnTo>
                  <a:lnTo>
                    <a:pt x="114" y="274"/>
                  </a:lnTo>
                  <a:lnTo>
                    <a:pt x="107" y="276"/>
                  </a:lnTo>
                  <a:lnTo>
                    <a:pt x="101" y="278"/>
                  </a:lnTo>
                  <a:lnTo>
                    <a:pt x="93" y="278"/>
                  </a:lnTo>
                  <a:lnTo>
                    <a:pt x="88" y="280"/>
                  </a:lnTo>
                  <a:lnTo>
                    <a:pt x="84" y="282"/>
                  </a:lnTo>
                  <a:lnTo>
                    <a:pt x="80" y="282"/>
                  </a:lnTo>
                  <a:lnTo>
                    <a:pt x="76" y="284"/>
                  </a:lnTo>
                  <a:lnTo>
                    <a:pt x="72" y="286"/>
                  </a:lnTo>
                  <a:lnTo>
                    <a:pt x="72" y="286"/>
                  </a:lnTo>
                  <a:lnTo>
                    <a:pt x="69" y="292"/>
                  </a:lnTo>
                  <a:lnTo>
                    <a:pt x="63" y="299"/>
                  </a:lnTo>
                  <a:lnTo>
                    <a:pt x="57" y="305"/>
                  </a:lnTo>
                  <a:lnTo>
                    <a:pt x="53" y="313"/>
                  </a:lnTo>
                  <a:lnTo>
                    <a:pt x="50" y="318"/>
                  </a:lnTo>
                  <a:lnTo>
                    <a:pt x="46" y="326"/>
                  </a:lnTo>
                  <a:lnTo>
                    <a:pt x="42" y="333"/>
                  </a:lnTo>
                  <a:lnTo>
                    <a:pt x="38" y="339"/>
                  </a:lnTo>
                  <a:lnTo>
                    <a:pt x="32" y="347"/>
                  </a:lnTo>
                  <a:lnTo>
                    <a:pt x="29" y="353"/>
                  </a:lnTo>
                  <a:lnTo>
                    <a:pt x="25" y="360"/>
                  </a:lnTo>
                  <a:lnTo>
                    <a:pt x="21" y="368"/>
                  </a:lnTo>
                  <a:lnTo>
                    <a:pt x="17" y="374"/>
                  </a:lnTo>
                  <a:lnTo>
                    <a:pt x="11" y="379"/>
                  </a:lnTo>
                  <a:lnTo>
                    <a:pt x="6" y="387"/>
                  </a:lnTo>
                  <a:lnTo>
                    <a:pt x="0" y="393"/>
                  </a:lnTo>
                  <a:lnTo>
                    <a:pt x="0" y="393"/>
                  </a:lnTo>
                  <a:lnTo>
                    <a:pt x="2" y="395"/>
                  </a:lnTo>
                  <a:lnTo>
                    <a:pt x="4" y="396"/>
                  </a:lnTo>
                  <a:lnTo>
                    <a:pt x="8" y="398"/>
                  </a:lnTo>
                  <a:lnTo>
                    <a:pt x="9" y="400"/>
                  </a:lnTo>
                  <a:lnTo>
                    <a:pt x="11" y="402"/>
                  </a:lnTo>
                  <a:lnTo>
                    <a:pt x="13" y="404"/>
                  </a:lnTo>
                  <a:lnTo>
                    <a:pt x="13" y="406"/>
                  </a:lnTo>
                  <a:lnTo>
                    <a:pt x="13" y="408"/>
                  </a:lnTo>
                  <a:lnTo>
                    <a:pt x="13" y="408"/>
                  </a:lnTo>
                  <a:lnTo>
                    <a:pt x="15" y="412"/>
                  </a:lnTo>
                  <a:lnTo>
                    <a:pt x="15" y="414"/>
                  </a:lnTo>
                  <a:lnTo>
                    <a:pt x="15" y="417"/>
                  </a:lnTo>
                  <a:lnTo>
                    <a:pt x="15" y="419"/>
                  </a:lnTo>
                  <a:lnTo>
                    <a:pt x="15" y="423"/>
                  </a:lnTo>
                  <a:lnTo>
                    <a:pt x="15" y="427"/>
                  </a:lnTo>
                  <a:lnTo>
                    <a:pt x="13" y="433"/>
                  </a:lnTo>
                  <a:lnTo>
                    <a:pt x="13" y="437"/>
                  </a:lnTo>
                  <a:lnTo>
                    <a:pt x="13" y="437"/>
                  </a:lnTo>
                  <a:lnTo>
                    <a:pt x="15" y="448"/>
                  </a:lnTo>
                  <a:lnTo>
                    <a:pt x="17" y="459"/>
                  </a:lnTo>
                  <a:lnTo>
                    <a:pt x="19" y="471"/>
                  </a:lnTo>
                  <a:lnTo>
                    <a:pt x="21" y="482"/>
                  </a:lnTo>
                  <a:lnTo>
                    <a:pt x="25" y="494"/>
                  </a:lnTo>
                  <a:lnTo>
                    <a:pt x="29" y="505"/>
                  </a:lnTo>
                  <a:lnTo>
                    <a:pt x="34" y="517"/>
                  </a:lnTo>
                  <a:lnTo>
                    <a:pt x="40" y="526"/>
                  </a:lnTo>
                  <a:lnTo>
                    <a:pt x="46" y="538"/>
                  </a:lnTo>
                  <a:lnTo>
                    <a:pt x="51" y="547"/>
                  </a:lnTo>
                  <a:lnTo>
                    <a:pt x="57" y="557"/>
                  </a:lnTo>
                  <a:lnTo>
                    <a:pt x="63" y="566"/>
                  </a:lnTo>
                  <a:lnTo>
                    <a:pt x="69" y="576"/>
                  </a:lnTo>
                  <a:lnTo>
                    <a:pt x="74" y="583"/>
                  </a:lnTo>
                  <a:lnTo>
                    <a:pt x="80" y="591"/>
                  </a:lnTo>
                  <a:lnTo>
                    <a:pt x="86" y="599"/>
                  </a:lnTo>
                  <a:lnTo>
                    <a:pt x="86" y="599"/>
                  </a:lnTo>
                  <a:lnTo>
                    <a:pt x="90" y="602"/>
                  </a:lnTo>
                  <a:lnTo>
                    <a:pt x="93" y="606"/>
                  </a:lnTo>
                  <a:lnTo>
                    <a:pt x="97" y="610"/>
                  </a:lnTo>
                  <a:lnTo>
                    <a:pt x="101" y="614"/>
                  </a:lnTo>
                  <a:lnTo>
                    <a:pt x="107" y="618"/>
                  </a:lnTo>
                  <a:lnTo>
                    <a:pt x="111" y="620"/>
                  </a:lnTo>
                  <a:lnTo>
                    <a:pt x="116" y="623"/>
                  </a:lnTo>
                  <a:lnTo>
                    <a:pt x="120" y="627"/>
                  </a:lnTo>
                  <a:lnTo>
                    <a:pt x="124" y="631"/>
                  </a:lnTo>
                  <a:lnTo>
                    <a:pt x="130" y="635"/>
                  </a:lnTo>
                  <a:lnTo>
                    <a:pt x="132" y="639"/>
                  </a:lnTo>
                  <a:lnTo>
                    <a:pt x="135" y="644"/>
                  </a:lnTo>
                  <a:lnTo>
                    <a:pt x="137" y="650"/>
                  </a:lnTo>
                  <a:lnTo>
                    <a:pt x="141" y="656"/>
                  </a:lnTo>
                  <a:lnTo>
                    <a:pt x="141" y="664"/>
                  </a:lnTo>
                  <a:lnTo>
                    <a:pt x="141" y="671"/>
                  </a:lnTo>
                  <a:lnTo>
                    <a:pt x="141" y="671"/>
                  </a:lnTo>
                  <a:lnTo>
                    <a:pt x="145" y="662"/>
                  </a:lnTo>
                  <a:lnTo>
                    <a:pt x="149" y="654"/>
                  </a:lnTo>
                  <a:lnTo>
                    <a:pt x="151" y="644"/>
                  </a:lnTo>
                  <a:lnTo>
                    <a:pt x="154" y="635"/>
                  </a:lnTo>
                  <a:lnTo>
                    <a:pt x="156" y="627"/>
                  </a:lnTo>
                  <a:lnTo>
                    <a:pt x="160" y="620"/>
                  </a:lnTo>
                  <a:lnTo>
                    <a:pt x="164" y="612"/>
                  </a:lnTo>
                  <a:lnTo>
                    <a:pt x="168" y="604"/>
                  </a:lnTo>
                  <a:lnTo>
                    <a:pt x="172" y="597"/>
                  </a:lnTo>
                  <a:lnTo>
                    <a:pt x="177" y="591"/>
                  </a:lnTo>
                  <a:lnTo>
                    <a:pt x="183" y="585"/>
                  </a:lnTo>
                  <a:lnTo>
                    <a:pt x="191" y="581"/>
                  </a:lnTo>
                  <a:lnTo>
                    <a:pt x="198" y="578"/>
                  </a:lnTo>
                  <a:lnTo>
                    <a:pt x="210" y="576"/>
                  </a:lnTo>
                  <a:lnTo>
                    <a:pt x="219" y="574"/>
                  </a:lnTo>
                  <a:lnTo>
                    <a:pt x="233" y="574"/>
                  </a:lnTo>
                  <a:lnTo>
                    <a:pt x="233" y="574"/>
                  </a:lnTo>
                  <a:lnTo>
                    <a:pt x="240" y="574"/>
                  </a:lnTo>
                  <a:lnTo>
                    <a:pt x="246" y="574"/>
                  </a:lnTo>
                  <a:lnTo>
                    <a:pt x="254" y="574"/>
                  </a:lnTo>
                  <a:lnTo>
                    <a:pt x="259" y="574"/>
                  </a:lnTo>
                  <a:lnTo>
                    <a:pt x="265" y="576"/>
                  </a:lnTo>
                  <a:lnTo>
                    <a:pt x="271" y="578"/>
                  </a:lnTo>
                  <a:lnTo>
                    <a:pt x="277" y="580"/>
                  </a:lnTo>
                  <a:lnTo>
                    <a:pt x="284" y="581"/>
                  </a:lnTo>
                  <a:lnTo>
                    <a:pt x="339" y="581"/>
                  </a:lnTo>
                  <a:lnTo>
                    <a:pt x="339" y="581"/>
                  </a:lnTo>
                  <a:lnTo>
                    <a:pt x="339" y="578"/>
                  </a:lnTo>
                  <a:lnTo>
                    <a:pt x="339" y="576"/>
                  </a:lnTo>
                  <a:lnTo>
                    <a:pt x="339" y="572"/>
                  </a:lnTo>
                  <a:lnTo>
                    <a:pt x="339" y="570"/>
                  </a:lnTo>
                  <a:lnTo>
                    <a:pt x="339" y="566"/>
                  </a:lnTo>
                  <a:lnTo>
                    <a:pt x="339" y="564"/>
                  </a:lnTo>
                  <a:lnTo>
                    <a:pt x="339" y="561"/>
                  </a:lnTo>
                  <a:lnTo>
                    <a:pt x="339" y="557"/>
                  </a:lnTo>
                  <a:lnTo>
                    <a:pt x="339" y="557"/>
                  </a:lnTo>
                  <a:lnTo>
                    <a:pt x="339" y="549"/>
                  </a:lnTo>
                  <a:lnTo>
                    <a:pt x="339" y="541"/>
                  </a:lnTo>
                  <a:lnTo>
                    <a:pt x="343" y="534"/>
                  </a:lnTo>
                  <a:lnTo>
                    <a:pt x="345" y="524"/>
                  </a:lnTo>
                  <a:lnTo>
                    <a:pt x="349" y="517"/>
                  </a:lnTo>
                  <a:lnTo>
                    <a:pt x="353" y="507"/>
                  </a:lnTo>
                  <a:lnTo>
                    <a:pt x="357" y="499"/>
                  </a:lnTo>
                  <a:lnTo>
                    <a:pt x="362" y="492"/>
                  </a:lnTo>
                  <a:lnTo>
                    <a:pt x="368" y="484"/>
                  </a:lnTo>
                  <a:lnTo>
                    <a:pt x="374" y="478"/>
                  </a:lnTo>
                  <a:lnTo>
                    <a:pt x="381" y="473"/>
                  </a:lnTo>
                  <a:lnTo>
                    <a:pt x="387" y="467"/>
                  </a:lnTo>
                  <a:lnTo>
                    <a:pt x="395" y="463"/>
                  </a:lnTo>
                  <a:lnTo>
                    <a:pt x="401" y="459"/>
                  </a:lnTo>
                  <a:lnTo>
                    <a:pt x="408" y="457"/>
                  </a:lnTo>
                  <a:lnTo>
                    <a:pt x="416" y="457"/>
                  </a:lnTo>
                  <a:lnTo>
                    <a:pt x="416" y="457"/>
                  </a:lnTo>
                  <a:lnTo>
                    <a:pt x="427" y="459"/>
                  </a:lnTo>
                  <a:lnTo>
                    <a:pt x="437" y="465"/>
                  </a:lnTo>
                  <a:lnTo>
                    <a:pt x="444" y="471"/>
                  </a:lnTo>
                  <a:lnTo>
                    <a:pt x="452" y="480"/>
                  </a:lnTo>
                  <a:lnTo>
                    <a:pt x="460" y="490"/>
                  </a:lnTo>
                  <a:lnTo>
                    <a:pt x="467" y="498"/>
                  </a:lnTo>
                  <a:lnTo>
                    <a:pt x="473" y="505"/>
                  </a:lnTo>
                  <a:lnTo>
                    <a:pt x="481" y="511"/>
                  </a:lnTo>
                  <a:lnTo>
                    <a:pt x="481" y="511"/>
                  </a:lnTo>
                  <a:lnTo>
                    <a:pt x="486" y="513"/>
                  </a:lnTo>
                  <a:lnTo>
                    <a:pt x="494" y="517"/>
                  </a:lnTo>
                  <a:lnTo>
                    <a:pt x="502" y="520"/>
                  </a:lnTo>
                  <a:lnTo>
                    <a:pt x="511" y="522"/>
                  </a:lnTo>
                  <a:lnTo>
                    <a:pt x="521" y="526"/>
                  </a:lnTo>
                  <a:lnTo>
                    <a:pt x="528" y="528"/>
                  </a:lnTo>
                  <a:lnTo>
                    <a:pt x="538" y="530"/>
                  </a:lnTo>
                  <a:lnTo>
                    <a:pt x="547" y="532"/>
                  </a:lnTo>
                  <a:lnTo>
                    <a:pt x="557" y="534"/>
                  </a:lnTo>
                  <a:lnTo>
                    <a:pt x="566" y="536"/>
                  </a:lnTo>
                  <a:lnTo>
                    <a:pt x="576" y="538"/>
                  </a:lnTo>
                  <a:lnTo>
                    <a:pt x="586" y="538"/>
                  </a:lnTo>
                  <a:lnTo>
                    <a:pt x="595" y="540"/>
                  </a:lnTo>
                  <a:lnTo>
                    <a:pt x="605" y="540"/>
                  </a:lnTo>
                  <a:lnTo>
                    <a:pt x="612" y="540"/>
                  </a:lnTo>
                  <a:lnTo>
                    <a:pt x="620" y="540"/>
                  </a:lnTo>
                  <a:lnTo>
                    <a:pt x="620" y="540"/>
                  </a:lnTo>
                  <a:lnTo>
                    <a:pt x="628" y="540"/>
                  </a:lnTo>
                  <a:lnTo>
                    <a:pt x="633" y="538"/>
                  </a:lnTo>
                  <a:lnTo>
                    <a:pt x="639" y="536"/>
                  </a:lnTo>
                  <a:lnTo>
                    <a:pt x="643" y="532"/>
                  </a:lnTo>
                  <a:lnTo>
                    <a:pt x="647" y="528"/>
                  </a:lnTo>
                  <a:lnTo>
                    <a:pt x="650" y="524"/>
                  </a:lnTo>
                  <a:lnTo>
                    <a:pt x="654" y="520"/>
                  </a:lnTo>
                  <a:lnTo>
                    <a:pt x="656" y="515"/>
                  </a:lnTo>
                  <a:lnTo>
                    <a:pt x="660" y="511"/>
                  </a:lnTo>
                  <a:lnTo>
                    <a:pt x="664" y="507"/>
                  </a:lnTo>
                  <a:lnTo>
                    <a:pt x="666" y="501"/>
                  </a:lnTo>
                  <a:lnTo>
                    <a:pt x="669" y="499"/>
                  </a:lnTo>
                  <a:lnTo>
                    <a:pt x="675" y="496"/>
                  </a:lnTo>
                  <a:lnTo>
                    <a:pt x="681" y="492"/>
                  </a:lnTo>
                  <a:lnTo>
                    <a:pt x="687" y="492"/>
                  </a:lnTo>
                  <a:lnTo>
                    <a:pt x="692" y="490"/>
                  </a:lnTo>
                  <a:lnTo>
                    <a:pt x="692" y="490"/>
                  </a:lnTo>
                  <a:lnTo>
                    <a:pt x="694" y="492"/>
                  </a:lnTo>
                  <a:lnTo>
                    <a:pt x="698" y="492"/>
                  </a:lnTo>
                  <a:lnTo>
                    <a:pt x="700" y="494"/>
                  </a:lnTo>
                  <a:lnTo>
                    <a:pt x="704" y="496"/>
                  </a:lnTo>
                  <a:lnTo>
                    <a:pt x="706" y="496"/>
                  </a:lnTo>
                  <a:lnTo>
                    <a:pt x="708" y="498"/>
                  </a:lnTo>
                  <a:lnTo>
                    <a:pt x="711" y="499"/>
                  </a:lnTo>
                  <a:lnTo>
                    <a:pt x="715" y="499"/>
                  </a:lnTo>
                  <a:lnTo>
                    <a:pt x="715" y="499"/>
                  </a:lnTo>
                  <a:lnTo>
                    <a:pt x="721" y="499"/>
                  </a:lnTo>
                  <a:lnTo>
                    <a:pt x="727" y="498"/>
                  </a:lnTo>
                  <a:lnTo>
                    <a:pt x="732" y="496"/>
                  </a:lnTo>
                  <a:lnTo>
                    <a:pt x="738" y="494"/>
                  </a:lnTo>
                  <a:lnTo>
                    <a:pt x="744" y="492"/>
                  </a:lnTo>
                  <a:lnTo>
                    <a:pt x="750" y="490"/>
                  </a:lnTo>
                  <a:lnTo>
                    <a:pt x="755" y="486"/>
                  </a:lnTo>
                  <a:lnTo>
                    <a:pt x="761" y="484"/>
                  </a:lnTo>
                  <a:lnTo>
                    <a:pt x="767" y="480"/>
                  </a:lnTo>
                  <a:lnTo>
                    <a:pt x="771" y="478"/>
                  </a:lnTo>
                  <a:lnTo>
                    <a:pt x="776" y="477"/>
                  </a:lnTo>
                  <a:lnTo>
                    <a:pt x="782" y="473"/>
                  </a:lnTo>
                  <a:lnTo>
                    <a:pt x="786" y="471"/>
                  </a:lnTo>
                  <a:lnTo>
                    <a:pt x="792" y="469"/>
                  </a:lnTo>
                  <a:lnTo>
                    <a:pt x="797" y="467"/>
                  </a:lnTo>
                  <a:lnTo>
                    <a:pt x="803" y="467"/>
                  </a:lnTo>
                  <a:lnTo>
                    <a:pt x="803" y="467"/>
                  </a:lnTo>
                  <a:lnTo>
                    <a:pt x="805" y="471"/>
                  </a:lnTo>
                  <a:lnTo>
                    <a:pt x="807" y="475"/>
                  </a:lnTo>
                  <a:lnTo>
                    <a:pt x="811" y="477"/>
                  </a:lnTo>
                  <a:lnTo>
                    <a:pt x="813" y="477"/>
                  </a:lnTo>
                  <a:lnTo>
                    <a:pt x="816" y="477"/>
                  </a:lnTo>
                  <a:lnTo>
                    <a:pt x="820" y="477"/>
                  </a:lnTo>
                  <a:lnTo>
                    <a:pt x="824" y="475"/>
                  </a:lnTo>
                  <a:lnTo>
                    <a:pt x="830" y="475"/>
                  </a:lnTo>
                  <a:lnTo>
                    <a:pt x="830" y="475"/>
                  </a:lnTo>
                  <a:lnTo>
                    <a:pt x="839" y="475"/>
                  </a:lnTo>
                  <a:lnTo>
                    <a:pt x="847" y="475"/>
                  </a:lnTo>
                  <a:lnTo>
                    <a:pt x="855" y="473"/>
                  </a:lnTo>
                  <a:lnTo>
                    <a:pt x="858" y="469"/>
                  </a:lnTo>
                  <a:lnTo>
                    <a:pt x="862" y="465"/>
                  </a:lnTo>
                  <a:lnTo>
                    <a:pt x="866" y="461"/>
                  </a:lnTo>
                  <a:lnTo>
                    <a:pt x="868" y="454"/>
                  </a:lnTo>
                  <a:lnTo>
                    <a:pt x="868" y="446"/>
                  </a:lnTo>
                  <a:lnTo>
                    <a:pt x="868" y="446"/>
                  </a:lnTo>
                  <a:lnTo>
                    <a:pt x="876" y="444"/>
                  </a:lnTo>
                  <a:lnTo>
                    <a:pt x="883" y="444"/>
                  </a:lnTo>
                  <a:lnTo>
                    <a:pt x="891" y="446"/>
                  </a:lnTo>
                  <a:lnTo>
                    <a:pt x="896" y="446"/>
                  </a:lnTo>
                  <a:lnTo>
                    <a:pt x="904" y="448"/>
                  </a:lnTo>
                  <a:lnTo>
                    <a:pt x="910" y="450"/>
                  </a:lnTo>
                  <a:lnTo>
                    <a:pt x="916" y="452"/>
                  </a:lnTo>
                  <a:lnTo>
                    <a:pt x="923" y="454"/>
                  </a:lnTo>
                  <a:lnTo>
                    <a:pt x="929" y="456"/>
                  </a:lnTo>
                  <a:lnTo>
                    <a:pt x="935" y="457"/>
                  </a:lnTo>
                  <a:lnTo>
                    <a:pt x="940" y="461"/>
                  </a:lnTo>
                  <a:lnTo>
                    <a:pt x="948" y="463"/>
                  </a:lnTo>
                  <a:lnTo>
                    <a:pt x="954" y="465"/>
                  </a:lnTo>
                  <a:lnTo>
                    <a:pt x="961" y="465"/>
                  </a:lnTo>
                  <a:lnTo>
                    <a:pt x="969" y="467"/>
                  </a:lnTo>
                  <a:lnTo>
                    <a:pt x="977" y="467"/>
                  </a:lnTo>
                  <a:lnTo>
                    <a:pt x="977" y="467"/>
                  </a:lnTo>
                  <a:lnTo>
                    <a:pt x="984" y="467"/>
                  </a:lnTo>
                  <a:lnTo>
                    <a:pt x="992" y="465"/>
                  </a:lnTo>
                  <a:lnTo>
                    <a:pt x="996" y="465"/>
                  </a:lnTo>
                  <a:lnTo>
                    <a:pt x="1001" y="463"/>
                  </a:lnTo>
                  <a:lnTo>
                    <a:pt x="1007" y="461"/>
                  </a:lnTo>
                  <a:lnTo>
                    <a:pt x="1011" y="459"/>
                  </a:lnTo>
                  <a:lnTo>
                    <a:pt x="1017" y="457"/>
                  </a:lnTo>
                  <a:lnTo>
                    <a:pt x="1024" y="457"/>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09" name="Freeform 24">
              <a:extLst>
                <a:ext uri="{FF2B5EF4-FFF2-40B4-BE49-F238E27FC236}">
                  <a16:creationId xmlns:a16="http://schemas.microsoft.com/office/drawing/2014/main" id="{23D097EB-A07C-42BC-BDAC-58AFE96CC999}"/>
                </a:ext>
              </a:extLst>
            </p:cNvPr>
            <p:cNvSpPr>
              <a:spLocks/>
            </p:cNvSpPr>
            <p:nvPr/>
          </p:nvSpPr>
          <p:spPr bwMode="auto">
            <a:xfrm>
              <a:off x="2712238" y="5511771"/>
              <a:ext cx="210856" cy="241848"/>
            </a:xfrm>
            <a:custGeom>
              <a:avLst/>
              <a:gdLst>
                <a:gd name="T0" fmla="*/ 409 w 620"/>
                <a:gd name="T1" fmla="*/ 126 h 702"/>
                <a:gd name="T2" fmla="*/ 391 w 620"/>
                <a:gd name="T3" fmla="*/ 143 h 702"/>
                <a:gd name="T4" fmla="*/ 357 w 620"/>
                <a:gd name="T5" fmla="*/ 133 h 702"/>
                <a:gd name="T6" fmla="*/ 306 w 620"/>
                <a:gd name="T7" fmla="*/ 120 h 702"/>
                <a:gd name="T8" fmla="*/ 254 w 620"/>
                <a:gd name="T9" fmla="*/ 109 h 702"/>
                <a:gd name="T10" fmla="*/ 206 w 620"/>
                <a:gd name="T11" fmla="*/ 111 h 702"/>
                <a:gd name="T12" fmla="*/ 176 w 620"/>
                <a:gd name="T13" fmla="*/ 131 h 702"/>
                <a:gd name="T14" fmla="*/ 170 w 620"/>
                <a:gd name="T15" fmla="*/ 168 h 702"/>
                <a:gd name="T16" fmla="*/ 170 w 620"/>
                <a:gd name="T17" fmla="*/ 208 h 702"/>
                <a:gd name="T18" fmla="*/ 201 w 620"/>
                <a:gd name="T19" fmla="*/ 200 h 702"/>
                <a:gd name="T20" fmla="*/ 229 w 620"/>
                <a:gd name="T21" fmla="*/ 191 h 702"/>
                <a:gd name="T22" fmla="*/ 262 w 620"/>
                <a:gd name="T23" fmla="*/ 204 h 702"/>
                <a:gd name="T24" fmla="*/ 264 w 620"/>
                <a:gd name="T25" fmla="*/ 248 h 702"/>
                <a:gd name="T26" fmla="*/ 224 w 620"/>
                <a:gd name="T27" fmla="*/ 294 h 702"/>
                <a:gd name="T28" fmla="*/ 277 w 620"/>
                <a:gd name="T29" fmla="*/ 338 h 702"/>
                <a:gd name="T30" fmla="*/ 275 w 620"/>
                <a:gd name="T31" fmla="*/ 385 h 702"/>
                <a:gd name="T32" fmla="*/ 262 w 620"/>
                <a:gd name="T33" fmla="*/ 442 h 702"/>
                <a:gd name="T34" fmla="*/ 252 w 620"/>
                <a:gd name="T35" fmla="*/ 473 h 702"/>
                <a:gd name="T36" fmla="*/ 239 w 620"/>
                <a:gd name="T37" fmla="*/ 488 h 702"/>
                <a:gd name="T38" fmla="*/ 225 w 620"/>
                <a:gd name="T39" fmla="*/ 469 h 702"/>
                <a:gd name="T40" fmla="*/ 203 w 620"/>
                <a:gd name="T41" fmla="*/ 479 h 702"/>
                <a:gd name="T42" fmla="*/ 163 w 620"/>
                <a:gd name="T43" fmla="*/ 471 h 702"/>
                <a:gd name="T44" fmla="*/ 132 w 620"/>
                <a:gd name="T45" fmla="*/ 444 h 702"/>
                <a:gd name="T46" fmla="*/ 105 w 620"/>
                <a:gd name="T47" fmla="*/ 477 h 702"/>
                <a:gd name="T48" fmla="*/ 54 w 620"/>
                <a:gd name="T49" fmla="*/ 484 h 702"/>
                <a:gd name="T50" fmla="*/ 46 w 620"/>
                <a:gd name="T51" fmla="*/ 524 h 702"/>
                <a:gd name="T52" fmla="*/ 50 w 620"/>
                <a:gd name="T53" fmla="*/ 549 h 702"/>
                <a:gd name="T54" fmla="*/ 73 w 620"/>
                <a:gd name="T55" fmla="*/ 566 h 702"/>
                <a:gd name="T56" fmla="*/ 63 w 620"/>
                <a:gd name="T57" fmla="*/ 586 h 702"/>
                <a:gd name="T58" fmla="*/ 50 w 620"/>
                <a:gd name="T59" fmla="*/ 578 h 702"/>
                <a:gd name="T60" fmla="*/ 25 w 620"/>
                <a:gd name="T61" fmla="*/ 582 h 702"/>
                <a:gd name="T62" fmla="*/ 2 w 620"/>
                <a:gd name="T63" fmla="*/ 607 h 702"/>
                <a:gd name="T64" fmla="*/ 40 w 620"/>
                <a:gd name="T65" fmla="*/ 650 h 702"/>
                <a:gd name="T66" fmla="*/ 84 w 620"/>
                <a:gd name="T67" fmla="*/ 694 h 702"/>
                <a:gd name="T68" fmla="*/ 122 w 620"/>
                <a:gd name="T69" fmla="*/ 671 h 702"/>
                <a:gd name="T70" fmla="*/ 149 w 620"/>
                <a:gd name="T71" fmla="*/ 662 h 702"/>
                <a:gd name="T72" fmla="*/ 164 w 620"/>
                <a:gd name="T73" fmla="*/ 671 h 702"/>
                <a:gd name="T74" fmla="*/ 191 w 620"/>
                <a:gd name="T75" fmla="*/ 681 h 702"/>
                <a:gd name="T76" fmla="*/ 239 w 620"/>
                <a:gd name="T77" fmla="*/ 656 h 702"/>
                <a:gd name="T78" fmla="*/ 267 w 620"/>
                <a:gd name="T79" fmla="*/ 656 h 702"/>
                <a:gd name="T80" fmla="*/ 264 w 620"/>
                <a:gd name="T81" fmla="*/ 679 h 702"/>
                <a:gd name="T82" fmla="*/ 290 w 620"/>
                <a:gd name="T83" fmla="*/ 696 h 702"/>
                <a:gd name="T84" fmla="*/ 346 w 620"/>
                <a:gd name="T85" fmla="*/ 666 h 702"/>
                <a:gd name="T86" fmla="*/ 372 w 620"/>
                <a:gd name="T87" fmla="*/ 628 h 702"/>
                <a:gd name="T88" fmla="*/ 412 w 620"/>
                <a:gd name="T89" fmla="*/ 601 h 702"/>
                <a:gd name="T90" fmla="*/ 424 w 620"/>
                <a:gd name="T91" fmla="*/ 551 h 702"/>
                <a:gd name="T92" fmla="*/ 428 w 620"/>
                <a:gd name="T93" fmla="*/ 498 h 702"/>
                <a:gd name="T94" fmla="*/ 449 w 620"/>
                <a:gd name="T95" fmla="*/ 441 h 702"/>
                <a:gd name="T96" fmla="*/ 498 w 620"/>
                <a:gd name="T97" fmla="*/ 387 h 702"/>
                <a:gd name="T98" fmla="*/ 525 w 620"/>
                <a:gd name="T99" fmla="*/ 351 h 702"/>
                <a:gd name="T100" fmla="*/ 546 w 620"/>
                <a:gd name="T101" fmla="*/ 307 h 702"/>
                <a:gd name="T102" fmla="*/ 561 w 620"/>
                <a:gd name="T103" fmla="*/ 208 h 702"/>
                <a:gd name="T104" fmla="*/ 567 w 620"/>
                <a:gd name="T105" fmla="*/ 177 h 702"/>
                <a:gd name="T106" fmla="*/ 575 w 620"/>
                <a:gd name="T107" fmla="*/ 147 h 702"/>
                <a:gd name="T108" fmla="*/ 584 w 620"/>
                <a:gd name="T109" fmla="*/ 112 h 702"/>
                <a:gd name="T110" fmla="*/ 616 w 620"/>
                <a:gd name="T111" fmla="*/ 67 h 702"/>
                <a:gd name="T112" fmla="*/ 618 w 620"/>
                <a:gd name="T113" fmla="*/ 15 h 702"/>
                <a:gd name="T114" fmla="*/ 536 w 620"/>
                <a:gd name="T115" fmla="*/ 0 h 702"/>
                <a:gd name="T116" fmla="*/ 487 w 620"/>
                <a:gd name="T117" fmla="*/ 2 h 702"/>
                <a:gd name="T118" fmla="*/ 441 w 620"/>
                <a:gd name="T119" fmla="*/ 38 h 702"/>
                <a:gd name="T120" fmla="*/ 418 w 620"/>
                <a:gd name="T121" fmla="*/ 97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0" h="702">
                  <a:moveTo>
                    <a:pt x="418" y="90"/>
                  </a:moveTo>
                  <a:lnTo>
                    <a:pt x="418" y="90"/>
                  </a:lnTo>
                  <a:lnTo>
                    <a:pt x="414" y="97"/>
                  </a:lnTo>
                  <a:lnTo>
                    <a:pt x="412" y="103"/>
                  </a:lnTo>
                  <a:lnTo>
                    <a:pt x="410" y="111"/>
                  </a:lnTo>
                  <a:lnTo>
                    <a:pt x="409" y="118"/>
                  </a:lnTo>
                  <a:lnTo>
                    <a:pt x="409" y="126"/>
                  </a:lnTo>
                  <a:lnTo>
                    <a:pt x="407" y="133"/>
                  </a:lnTo>
                  <a:lnTo>
                    <a:pt x="405" y="141"/>
                  </a:lnTo>
                  <a:lnTo>
                    <a:pt x="401" y="149"/>
                  </a:lnTo>
                  <a:lnTo>
                    <a:pt x="401" y="149"/>
                  </a:lnTo>
                  <a:lnTo>
                    <a:pt x="399" y="147"/>
                  </a:lnTo>
                  <a:lnTo>
                    <a:pt x="395" y="145"/>
                  </a:lnTo>
                  <a:lnTo>
                    <a:pt x="391" y="143"/>
                  </a:lnTo>
                  <a:lnTo>
                    <a:pt x="388" y="139"/>
                  </a:lnTo>
                  <a:lnTo>
                    <a:pt x="382" y="137"/>
                  </a:lnTo>
                  <a:lnTo>
                    <a:pt x="376" y="137"/>
                  </a:lnTo>
                  <a:lnTo>
                    <a:pt x="370" y="135"/>
                  </a:lnTo>
                  <a:lnTo>
                    <a:pt x="365" y="135"/>
                  </a:lnTo>
                  <a:lnTo>
                    <a:pt x="365" y="135"/>
                  </a:lnTo>
                  <a:lnTo>
                    <a:pt x="357" y="133"/>
                  </a:lnTo>
                  <a:lnTo>
                    <a:pt x="348" y="133"/>
                  </a:lnTo>
                  <a:lnTo>
                    <a:pt x="340" y="131"/>
                  </a:lnTo>
                  <a:lnTo>
                    <a:pt x="332" y="130"/>
                  </a:lnTo>
                  <a:lnTo>
                    <a:pt x="325" y="128"/>
                  </a:lnTo>
                  <a:lnTo>
                    <a:pt x="319" y="126"/>
                  </a:lnTo>
                  <a:lnTo>
                    <a:pt x="313" y="124"/>
                  </a:lnTo>
                  <a:lnTo>
                    <a:pt x="306" y="120"/>
                  </a:lnTo>
                  <a:lnTo>
                    <a:pt x="300" y="118"/>
                  </a:lnTo>
                  <a:lnTo>
                    <a:pt x="292" y="116"/>
                  </a:lnTo>
                  <a:lnTo>
                    <a:pt x="286" y="114"/>
                  </a:lnTo>
                  <a:lnTo>
                    <a:pt x="279" y="112"/>
                  </a:lnTo>
                  <a:lnTo>
                    <a:pt x="271" y="111"/>
                  </a:lnTo>
                  <a:lnTo>
                    <a:pt x="264" y="109"/>
                  </a:lnTo>
                  <a:lnTo>
                    <a:pt x="254" y="109"/>
                  </a:lnTo>
                  <a:lnTo>
                    <a:pt x="245" y="107"/>
                  </a:lnTo>
                  <a:lnTo>
                    <a:pt x="245" y="107"/>
                  </a:lnTo>
                  <a:lnTo>
                    <a:pt x="235" y="107"/>
                  </a:lnTo>
                  <a:lnTo>
                    <a:pt x="227" y="109"/>
                  </a:lnTo>
                  <a:lnTo>
                    <a:pt x="220" y="109"/>
                  </a:lnTo>
                  <a:lnTo>
                    <a:pt x="214" y="109"/>
                  </a:lnTo>
                  <a:lnTo>
                    <a:pt x="206" y="111"/>
                  </a:lnTo>
                  <a:lnTo>
                    <a:pt x="201" y="112"/>
                  </a:lnTo>
                  <a:lnTo>
                    <a:pt x="195" y="114"/>
                  </a:lnTo>
                  <a:lnTo>
                    <a:pt x="191" y="116"/>
                  </a:lnTo>
                  <a:lnTo>
                    <a:pt x="185" y="120"/>
                  </a:lnTo>
                  <a:lnTo>
                    <a:pt x="182" y="124"/>
                  </a:lnTo>
                  <a:lnTo>
                    <a:pt x="180" y="128"/>
                  </a:lnTo>
                  <a:lnTo>
                    <a:pt x="176" y="131"/>
                  </a:lnTo>
                  <a:lnTo>
                    <a:pt x="174" y="137"/>
                  </a:lnTo>
                  <a:lnTo>
                    <a:pt x="172" y="143"/>
                  </a:lnTo>
                  <a:lnTo>
                    <a:pt x="172" y="151"/>
                  </a:lnTo>
                  <a:lnTo>
                    <a:pt x="170" y="158"/>
                  </a:lnTo>
                  <a:lnTo>
                    <a:pt x="170" y="158"/>
                  </a:lnTo>
                  <a:lnTo>
                    <a:pt x="170" y="162"/>
                  </a:lnTo>
                  <a:lnTo>
                    <a:pt x="170" y="168"/>
                  </a:lnTo>
                  <a:lnTo>
                    <a:pt x="170" y="173"/>
                  </a:lnTo>
                  <a:lnTo>
                    <a:pt x="170" y="179"/>
                  </a:lnTo>
                  <a:lnTo>
                    <a:pt x="170" y="187"/>
                  </a:lnTo>
                  <a:lnTo>
                    <a:pt x="170" y="193"/>
                  </a:lnTo>
                  <a:lnTo>
                    <a:pt x="170" y="200"/>
                  </a:lnTo>
                  <a:lnTo>
                    <a:pt x="170" y="208"/>
                  </a:lnTo>
                  <a:lnTo>
                    <a:pt x="170" y="208"/>
                  </a:lnTo>
                  <a:lnTo>
                    <a:pt x="176" y="208"/>
                  </a:lnTo>
                  <a:lnTo>
                    <a:pt x="180" y="208"/>
                  </a:lnTo>
                  <a:lnTo>
                    <a:pt x="185" y="206"/>
                  </a:lnTo>
                  <a:lnTo>
                    <a:pt x="189" y="206"/>
                  </a:lnTo>
                  <a:lnTo>
                    <a:pt x="193" y="204"/>
                  </a:lnTo>
                  <a:lnTo>
                    <a:pt x="197" y="202"/>
                  </a:lnTo>
                  <a:lnTo>
                    <a:pt x="201" y="200"/>
                  </a:lnTo>
                  <a:lnTo>
                    <a:pt x="204" y="198"/>
                  </a:lnTo>
                  <a:lnTo>
                    <a:pt x="208" y="196"/>
                  </a:lnTo>
                  <a:lnTo>
                    <a:pt x="212" y="196"/>
                  </a:lnTo>
                  <a:lnTo>
                    <a:pt x="216" y="194"/>
                  </a:lnTo>
                  <a:lnTo>
                    <a:pt x="220" y="193"/>
                  </a:lnTo>
                  <a:lnTo>
                    <a:pt x="225" y="193"/>
                  </a:lnTo>
                  <a:lnTo>
                    <a:pt x="229" y="191"/>
                  </a:lnTo>
                  <a:lnTo>
                    <a:pt x="233" y="191"/>
                  </a:lnTo>
                  <a:lnTo>
                    <a:pt x="239" y="191"/>
                  </a:lnTo>
                  <a:lnTo>
                    <a:pt x="239" y="191"/>
                  </a:lnTo>
                  <a:lnTo>
                    <a:pt x="245" y="191"/>
                  </a:lnTo>
                  <a:lnTo>
                    <a:pt x="252" y="194"/>
                  </a:lnTo>
                  <a:lnTo>
                    <a:pt x="258" y="198"/>
                  </a:lnTo>
                  <a:lnTo>
                    <a:pt x="262" y="204"/>
                  </a:lnTo>
                  <a:lnTo>
                    <a:pt x="266" y="210"/>
                  </a:lnTo>
                  <a:lnTo>
                    <a:pt x="269" y="217"/>
                  </a:lnTo>
                  <a:lnTo>
                    <a:pt x="271" y="223"/>
                  </a:lnTo>
                  <a:lnTo>
                    <a:pt x="271" y="231"/>
                  </a:lnTo>
                  <a:lnTo>
                    <a:pt x="271" y="231"/>
                  </a:lnTo>
                  <a:lnTo>
                    <a:pt x="269" y="240"/>
                  </a:lnTo>
                  <a:lnTo>
                    <a:pt x="264" y="248"/>
                  </a:lnTo>
                  <a:lnTo>
                    <a:pt x="256" y="254"/>
                  </a:lnTo>
                  <a:lnTo>
                    <a:pt x="248" y="259"/>
                  </a:lnTo>
                  <a:lnTo>
                    <a:pt x="239" y="265"/>
                  </a:lnTo>
                  <a:lnTo>
                    <a:pt x="231" y="273"/>
                  </a:lnTo>
                  <a:lnTo>
                    <a:pt x="225" y="282"/>
                  </a:lnTo>
                  <a:lnTo>
                    <a:pt x="224" y="294"/>
                  </a:lnTo>
                  <a:lnTo>
                    <a:pt x="224" y="294"/>
                  </a:lnTo>
                  <a:lnTo>
                    <a:pt x="227" y="303"/>
                  </a:lnTo>
                  <a:lnTo>
                    <a:pt x="233" y="309"/>
                  </a:lnTo>
                  <a:lnTo>
                    <a:pt x="241" y="315"/>
                  </a:lnTo>
                  <a:lnTo>
                    <a:pt x="252" y="320"/>
                  </a:lnTo>
                  <a:lnTo>
                    <a:pt x="262" y="324"/>
                  </a:lnTo>
                  <a:lnTo>
                    <a:pt x="271" y="330"/>
                  </a:lnTo>
                  <a:lnTo>
                    <a:pt x="277" y="338"/>
                  </a:lnTo>
                  <a:lnTo>
                    <a:pt x="279" y="347"/>
                  </a:lnTo>
                  <a:lnTo>
                    <a:pt x="279" y="347"/>
                  </a:lnTo>
                  <a:lnTo>
                    <a:pt x="279" y="355"/>
                  </a:lnTo>
                  <a:lnTo>
                    <a:pt x="279" y="362"/>
                  </a:lnTo>
                  <a:lnTo>
                    <a:pt x="279" y="370"/>
                  </a:lnTo>
                  <a:lnTo>
                    <a:pt x="277" y="378"/>
                  </a:lnTo>
                  <a:lnTo>
                    <a:pt x="275" y="385"/>
                  </a:lnTo>
                  <a:lnTo>
                    <a:pt x="273" y="393"/>
                  </a:lnTo>
                  <a:lnTo>
                    <a:pt x="271" y="402"/>
                  </a:lnTo>
                  <a:lnTo>
                    <a:pt x="269" y="410"/>
                  </a:lnTo>
                  <a:lnTo>
                    <a:pt x="267" y="420"/>
                  </a:lnTo>
                  <a:lnTo>
                    <a:pt x="266" y="427"/>
                  </a:lnTo>
                  <a:lnTo>
                    <a:pt x="264" y="435"/>
                  </a:lnTo>
                  <a:lnTo>
                    <a:pt x="262" y="442"/>
                  </a:lnTo>
                  <a:lnTo>
                    <a:pt x="260" y="448"/>
                  </a:lnTo>
                  <a:lnTo>
                    <a:pt x="256" y="454"/>
                  </a:lnTo>
                  <a:lnTo>
                    <a:pt x="256" y="460"/>
                  </a:lnTo>
                  <a:lnTo>
                    <a:pt x="254" y="465"/>
                  </a:lnTo>
                  <a:lnTo>
                    <a:pt x="254" y="465"/>
                  </a:lnTo>
                  <a:lnTo>
                    <a:pt x="252" y="469"/>
                  </a:lnTo>
                  <a:lnTo>
                    <a:pt x="252" y="473"/>
                  </a:lnTo>
                  <a:lnTo>
                    <a:pt x="252" y="477"/>
                  </a:lnTo>
                  <a:lnTo>
                    <a:pt x="250" y="481"/>
                  </a:lnTo>
                  <a:lnTo>
                    <a:pt x="248" y="483"/>
                  </a:lnTo>
                  <a:lnTo>
                    <a:pt x="246" y="486"/>
                  </a:lnTo>
                  <a:lnTo>
                    <a:pt x="243" y="488"/>
                  </a:lnTo>
                  <a:lnTo>
                    <a:pt x="239" y="488"/>
                  </a:lnTo>
                  <a:lnTo>
                    <a:pt x="239" y="488"/>
                  </a:lnTo>
                  <a:lnTo>
                    <a:pt x="239" y="488"/>
                  </a:lnTo>
                  <a:lnTo>
                    <a:pt x="237" y="486"/>
                  </a:lnTo>
                  <a:lnTo>
                    <a:pt x="233" y="483"/>
                  </a:lnTo>
                  <a:lnTo>
                    <a:pt x="231" y="479"/>
                  </a:lnTo>
                  <a:lnTo>
                    <a:pt x="229" y="475"/>
                  </a:lnTo>
                  <a:lnTo>
                    <a:pt x="225" y="473"/>
                  </a:lnTo>
                  <a:lnTo>
                    <a:pt x="225" y="469"/>
                  </a:lnTo>
                  <a:lnTo>
                    <a:pt x="224" y="467"/>
                  </a:lnTo>
                  <a:lnTo>
                    <a:pt x="224" y="467"/>
                  </a:lnTo>
                  <a:lnTo>
                    <a:pt x="218" y="469"/>
                  </a:lnTo>
                  <a:lnTo>
                    <a:pt x="214" y="471"/>
                  </a:lnTo>
                  <a:lnTo>
                    <a:pt x="210" y="473"/>
                  </a:lnTo>
                  <a:lnTo>
                    <a:pt x="206" y="477"/>
                  </a:lnTo>
                  <a:lnTo>
                    <a:pt x="203" y="479"/>
                  </a:lnTo>
                  <a:lnTo>
                    <a:pt x="199" y="481"/>
                  </a:lnTo>
                  <a:lnTo>
                    <a:pt x="193" y="483"/>
                  </a:lnTo>
                  <a:lnTo>
                    <a:pt x="185" y="483"/>
                  </a:lnTo>
                  <a:lnTo>
                    <a:pt x="185" y="483"/>
                  </a:lnTo>
                  <a:lnTo>
                    <a:pt x="176" y="483"/>
                  </a:lnTo>
                  <a:lnTo>
                    <a:pt x="168" y="477"/>
                  </a:lnTo>
                  <a:lnTo>
                    <a:pt x="163" y="471"/>
                  </a:lnTo>
                  <a:lnTo>
                    <a:pt x="159" y="463"/>
                  </a:lnTo>
                  <a:lnTo>
                    <a:pt x="153" y="458"/>
                  </a:lnTo>
                  <a:lnTo>
                    <a:pt x="149" y="450"/>
                  </a:lnTo>
                  <a:lnTo>
                    <a:pt x="143" y="446"/>
                  </a:lnTo>
                  <a:lnTo>
                    <a:pt x="138" y="444"/>
                  </a:lnTo>
                  <a:lnTo>
                    <a:pt x="138" y="444"/>
                  </a:lnTo>
                  <a:lnTo>
                    <a:pt x="132" y="444"/>
                  </a:lnTo>
                  <a:lnTo>
                    <a:pt x="126" y="448"/>
                  </a:lnTo>
                  <a:lnTo>
                    <a:pt x="122" y="452"/>
                  </a:lnTo>
                  <a:lnTo>
                    <a:pt x="119" y="456"/>
                  </a:lnTo>
                  <a:lnTo>
                    <a:pt x="117" y="462"/>
                  </a:lnTo>
                  <a:lnTo>
                    <a:pt x="113" y="467"/>
                  </a:lnTo>
                  <a:lnTo>
                    <a:pt x="109" y="473"/>
                  </a:lnTo>
                  <a:lnTo>
                    <a:pt x="105" y="477"/>
                  </a:lnTo>
                  <a:lnTo>
                    <a:pt x="105" y="477"/>
                  </a:lnTo>
                  <a:lnTo>
                    <a:pt x="98" y="483"/>
                  </a:lnTo>
                  <a:lnTo>
                    <a:pt x="90" y="484"/>
                  </a:lnTo>
                  <a:lnTo>
                    <a:pt x="80" y="483"/>
                  </a:lnTo>
                  <a:lnTo>
                    <a:pt x="71" y="481"/>
                  </a:lnTo>
                  <a:lnTo>
                    <a:pt x="61" y="481"/>
                  </a:lnTo>
                  <a:lnTo>
                    <a:pt x="54" y="484"/>
                  </a:lnTo>
                  <a:lnTo>
                    <a:pt x="48" y="494"/>
                  </a:lnTo>
                  <a:lnTo>
                    <a:pt x="46" y="513"/>
                  </a:lnTo>
                  <a:lnTo>
                    <a:pt x="46" y="513"/>
                  </a:lnTo>
                  <a:lnTo>
                    <a:pt x="46" y="515"/>
                  </a:lnTo>
                  <a:lnTo>
                    <a:pt x="46" y="519"/>
                  </a:lnTo>
                  <a:lnTo>
                    <a:pt x="46" y="523"/>
                  </a:lnTo>
                  <a:lnTo>
                    <a:pt x="46" y="524"/>
                  </a:lnTo>
                  <a:lnTo>
                    <a:pt x="46" y="528"/>
                  </a:lnTo>
                  <a:lnTo>
                    <a:pt x="46" y="532"/>
                  </a:lnTo>
                  <a:lnTo>
                    <a:pt x="46" y="538"/>
                  </a:lnTo>
                  <a:lnTo>
                    <a:pt x="46" y="542"/>
                  </a:lnTo>
                  <a:lnTo>
                    <a:pt x="46" y="542"/>
                  </a:lnTo>
                  <a:lnTo>
                    <a:pt x="48" y="545"/>
                  </a:lnTo>
                  <a:lnTo>
                    <a:pt x="50" y="549"/>
                  </a:lnTo>
                  <a:lnTo>
                    <a:pt x="54" y="553"/>
                  </a:lnTo>
                  <a:lnTo>
                    <a:pt x="58" y="557"/>
                  </a:lnTo>
                  <a:lnTo>
                    <a:pt x="61" y="561"/>
                  </a:lnTo>
                  <a:lnTo>
                    <a:pt x="65" y="563"/>
                  </a:lnTo>
                  <a:lnTo>
                    <a:pt x="69" y="565"/>
                  </a:lnTo>
                  <a:lnTo>
                    <a:pt x="73" y="566"/>
                  </a:lnTo>
                  <a:lnTo>
                    <a:pt x="73" y="566"/>
                  </a:lnTo>
                  <a:lnTo>
                    <a:pt x="71" y="568"/>
                  </a:lnTo>
                  <a:lnTo>
                    <a:pt x="71" y="570"/>
                  </a:lnTo>
                  <a:lnTo>
                    <a:pt x="69" y="572"/>
                  </a:lnTo>
                  <a:lnTo>
                    <a:pt x="67" y="576"/>
                  </a:lnTo>
                  <a:lnTo>
                    <a:pt x="65" y="578"/>
                  </a:lnTo>
                  <a:lnTo>
                    <a:pt x="65" y="582"/>
                  </a:lnTo>
                  <a:lnTo>
                    <a:pt x="63" y="586"/>
                  </a:lnTo>
                  <a:lnTo>
                    <a:pt x="61" y="589"/>
                  </a:lnTo>
                  <a:lnTo>
                    <a:pt x="61" y="589"/>
                  </a:lnTo>
                  <a:lnTo>
                    <a:pt x="61" y="589"/>
                  </a:lnTo>
                  <a:lnTo>
                    <a:pt x="59" y="587"/>
                  </a:lnTo>
                  <a:lnTo>
                    <a:pt x="56" y="584"/>
                  </a:lnTo>
                  <a:lnTo>
                    <a:pt x="54" y="582"/>
                  </a:lnTo>
                  <a:lnTo>
                    <a:pt x="50" y="578"/>
                  </a:lnTo>
                  <a:lnTo>
                    <a:pt x="46" y="576"/>
                  </a:lnTo>
                  <a:lnTo>
                    <a:pt x="44" y="574"/>
                  </a:lnTo>
                  <a:lnTo>
                    <a:pt x="40" y="574"/>
                  </a:lnTo>
                  <a:lnTo>
                    <a:pt x="40" y="574"/>
                  </a:lnTo>
                  <a:lnTo>
                    <a:pt x="35" y="576"/>
                  </a:lnTo>
                  <a:lnTo>
                    <a:pt x="29" y="578"/>
                  </a:lnTo>
                  <a:lnTo>
                    <a:pt x="25" y="582"/>
                  </a:lnTo>
                  <a:lnTo>
                    <a:pt x="21" y="586"/>
                  </a:lnTo>
                  <a:lnTo>
                    <a:pt x="16" y="591"/>
                  </a:lnTo>
                  <a:lnTo>
                    <a:pt x="12" y="595"/>
                  </a:lnTo>
                  <a:lnTo>
                    <a:pt x="6" y="597"/>
                  </a:lnTo>
                  <a:lnTo>
                    <a:pt x="0" y="597"/>
                  </a:lnTo>
                  <a:lnTo>
                    <a:pt x="0" y="597"/>
                  </a:lnTo>
                  <a:lnTo>
                    <a:pt x="2" y="607"/>
                  </a:lnTo>
                  <a:lnTo>
                    <a:pt x="6" y="612"/>
                  </a:lnTo>
                  <a:lnTo>
                    <a:pt x="12" y="620"/>
                  </a:lnTo>
                  <a:lnTo>
                    <a:pt x="16" y="626"/>
                  </a:lnTo>
                  <a:lnTo>
                    <a:pt x="21" y="633"/>
                  </a:lnTo>
                  <a:lnTo>
                    <a:pt x="27" y="639"/>
                  </a:lnTo>
                  <a:lnTo>
                    <a:pt x="35" y="645"/>
                  </a:lnTo>
                  <a:lnTo>
                    <a:pt x="40" y="650"/>
                  </a:lnTo>
                  <a:lnTo>
                    <a:pt x="46" y="656"/>
                  </a:lnTo>
                  <a:lnTo>
                    <a:pt x="54" y="662"/>
                  </a:lnTo>
                  <a:lnTo>
                    <a:pt x="59" y="669"/>
                  </a:lnTo>
                  <a:lnTo>
                    <a:pt x="67" y="675"/>
                  </a:lnTo>
                  <a:lnTo>
                    <a:pt x="73" y="681"/>
                  </a:lnTo>
                  <a:lnTo>
                    <a:pt x="79" y="689"/>
                  </a:lnTo>
                  <a:lnTo>
                    <a:pt x="84" y="694"/>
                  </a:lnTo>
                  <a:lnTo>
                    <a:pt x="88" y="702"/>
                  </a:lnTo>
                  <a:lnTo>
                    <a:pt x="88" y="702"/>
                  </a:lnTo>
                  <a:lnTo>
                    <a:pt x="92" y="696"/>
                  </a:lnTo>
                  <a:lnTo>
                    <a:pt x="98" y="690"/>
                  </a:lnTo>
                  <a:lnTo>
                    <a:pt x="105" y="685"/>
                  </a:lnTo>
                  <a:lnTo>
                    <a:pt x="113" y="677"/>
                  </a:lnTo>
                  <a:lnTo>
                    <a:pt x="122" y="671"/>
                  </a:lnTo>
                  <a:lnTo>
                    <a:pt x="130" y="666"/>
                  </a:lnTo>
                  <a:lnTo>
                    <a:pt x="136" y="662"/>
                  </a:lnTo>
                  <a:lnTo>
                    <a:pt x="142" y="660"/>
                  </a:lnTo>
                  <a:lnTo>
                    <a:pt x="142" y="660"/>
                  </a:lnTo>
                  <a:lnTo>
                    <a:pt x="143" y="660"/>
                  </a:lnTo>
                  <a:lnTo>
                    <a:pt x="145" y="662"/>
                  </a:lnTo>
                  <a:lnTo>
                    <a:pt x="149" y="662"/>
                  </a:lnTo>
                  <a:lnTo>
                    <a:pt x="153" y="664"/>
                  </a:lnTo>
                  <a:lnTo>
                    <a:pt x="155" y="666"/>
                  </a:lnTo>
                  <a:lnTo>
                    <a:pt x="159" y="668"/>
                  </a:lnTo>
                  <a:lnTo>
                    <a:pt x="161" y="668"/>
                  </a:lnTo>
                  <a:lnTo>
                    <a:pt x="161" y="669"/>
                  </a:lnTo>
                  <a:lnTo>
                    <a:pt x="161" y="669"/>
                  </a:lnTo>
                  <a:lnTo>
                    <a:pt x="164" y="671"/>
                  </a:lnTo>
                  <a:lnTo>
                    <a:pt x="168" y="673"/>
                  </a:lnTo>
                  <a:lnTo>
                    <a:pt x="172" y="675"/>
                  </a:lnTo>
                  <a:lnTo>
                    <a:pt x="176" y="677"/>
                  </a:lnTo>
                  <a:lnTo>
                    <a:pt x="180" y="679"/>
                  </a:lnTo>
                  <a:lnTo>
                    <a:pt x="183" y="679"/>
                  </a:lnTo>
                  <a:lnTo>
                    <a:pt x="187" y="681"/>
                  </a:lnTo>
                  <a:lnTo>
                    <a:pt x="191" y="681"/>
                  </a:lnTo>
                  <a:lnTo>
                    <a:pt x="191" y="681"/>
                  </a:lnTo>
                  <a:lnTo>
                    <a:pt x="199" y="679"/>
                  </a:lnTo>
                  <a:lnTo>
                    <a:pt x="206" y="677"/>
                  </a:lnTo>
                  <a:lnTo>
                    <a:pt x="214" y="671"/>
                  </a:lnTo>
                  <a:lnTo>
                    <a:pt x="222" y="668"/>
                  </a:lnTo>
                  <a:lnTo>
                    <a:pt x="231" y="662"/>
                  </a:lnTo>
                  <a:lnTo>
                    <a:pt x="239" y="656"/>
                  </a:lnTo>
                  <a:lnTo>
                    <a:pt x="245" y="652"/>
                  </a:lnTo>
                  <a:lnTo>
                    <a:pt x="250" y="648"/>
                  </a:lnTo>
                  <a:lnTo>
                    <a:pt x="273" y="648"/>
                  </a:lnTo>
                  <a:lnTo>
                    <a:pt x="273" y="648"/>
                  </a:lnTo>
                  <a:lnTo>
                    <a:pt x="271" y="650"/>
                  </a:lnTo>
                  <a:lnTo>
                    <a:pt x="269" y="654"/>
                  </a:lnTo>
                  <a:lnTo>
                    <a:pt x="267" y="656"/>
                  </a:lnTo>
                  <a:lnTo>
                    <a:pt x="266" y="660"/>
                  </a:lnTo>
                  <a:lnTo>
                    <a:pt x="264" y="662"/>
                  </a:lnTo>
                  <a:lnTo>
                    <a:pt x="264" y="666"/>
                  </a:lnTo>
                  <a:lnTo>
                    <a:pt x="262" y="669"/>
                  </a:lnTo>
                  <a:lnTo>
                    <a:pt x="262" y="671"/>
                  </a:lnTo>
                  <a:lnTo>
                    <a:pt x="262" y="671"/>
                  </a:lnTo>
                  <a:lnTo>
                    <a:pt x="264" y="679"/>
                  </a:lnTo>
                  <a:lnTo>
                    <a:pt x="264" y="683"/>
                  </a:lnTo>
                  <a:lnTo>
                    <a:pt x="267" y="689"/>
                  </a:lnTo>
                  <a:lnTo>
                    <a:pt x="271" y="690"/>
                  </a:lnTo>
                  <a:lnTo>
                    <a:pt x="275" y="692"/>
                  </a:lnTo>
                  <a:lnTo>
                    <a:pt x="281" y="694"/>
                  </a:lnTo>
                  <a:lnTo>
                    <a:pt x="286" y="696"/>
                  </a:lnTo>
                  <a:lnTo>
                    <a:pt x="290" y="696"/>
                  </a:lnTo>
                  <a:lnTo>
                    <a:pt x="290" y="696"/>
                  </a:lnTo>
                  <a:lnTo>
                    <a:pt x="300" y="694"/>
                  </a:lnTo>
                  <a:lnTo>
                    <a:pt x="309" y="690"/>
                  </a:lnTo>
                  <a:lnTo>
                    <a:pt x="321" y="687"/>
                  </a:lnTo>
                  <a:lnTo>
                    <a:pt x="330" y="681"/>
                  </a:lnTo>
                  <a:lnTo>
                    <a:pt x="338" y="673"/>
                  </a:lnTo>
                  <a:lnTo>
                    <a:pt x="346" y="666"/>
                  </a:lnTo>
                  <a:lnTo>
                    <a:pt x="349" y="658"/>
                  </a:lnTo>
                  <a:lnTo>
                    <a:pt x="349" y="650"/>
                  </a:lnTo>
                  <a:lnTo>
                    <a:pt x="349" y="650"/>
                  </a:lnTo>
                  <a:lnTo>
                    <a:pt x="351" y="643"/>
                  </a:lnTo>
                  <a:lnTo>
                    <a:pt x="355" y="637"/>
                  </a:lnTo>
                  <a:lnTo>
                    <a:pt x="363" y="631"/>
                  </a:lnTo>
                  <a:lnTo>
                    <a:pt x="372" y="628"/>
                  </a:lnTo>
                  <a:lnTo>
                    <a:pt x="382" y="624"/>
                  </a:lnTo>
                  <a:lnTo>
                    <a:pt x="391" y="620"/>
                  </a:lnTo>
                  <a:lnTo>
                    <a:pt x="399" y="616"/>
                  </a:lnTo>
                  <a:lnTo>
                    <a:pt x="407" y="610"/>
                  </a:lnTo>
                  <a:lnTo>
                    <a:pt x="407" y="610"/>
                  </a:lnTo>
                  <a:lnTo>
                    <a:pt x="410" y="607"/>
                  </a:lnTo>
                  <a:lnTo>
                    <a:pt x="412" y="601"/>
                  </a:lnTo>
                  <a:lnTo>
                    <a:pt x="414" y="595"/>
                  </a:lnTo>
                  <a:lnTo>
                    <a:pt x="418" y="589"/>
                  </a:lnTo>
                  <a:lnTo>
                    <a:pt x="420" y="582"/>
                  </a:lnTo>
                  <a:lnTo>
                    <a:pt x="422" y="576"/>
                  </a:lnTo>
                  <a:lnTo>
                    <a:pt x="422" y="566"/>
                  </a:lnTo>
                  <a:lnTo>
                    <a:pt x="424" y="559"/>
                  </a:lnTo>
                  <a:lnTo>
                    <a:pt x="424" y="551"/>
                  </a:lnTo>
                  <a:lnTo>
                    <a:pt x="426" y="544"/>
                  </a:lnTo>
                  <a:lnTo>
                    <a:pt x="426" y="534"/>
                  </a:lnTo>
                  <a:lnTo>
                    <a:pt x="426" y="526"/>
                  </a:lnTo>
                  <a:lnTo>
                    <a:pt x="428" y="519"/>
                  </a:lnTo>
                  <a:lnTo>
                    <a:pt x="428" y="511"/>
                  </a:lnTo>
                  <a:lnTo>
                    <a:pt x="428" y="504"/>
                  </a:lnTo>
                  <a:lnTo>
                    <a:pt x="428" y="498"/>
                  </a:lnTo>
                  <a:lnTo>
                    <a:pt x="428" y="498"/>
                  </a:lnTo>
                  <a:lnTo>
                    <a:pt x="428" y="486"/>
                  </a:lnTo>
                  <a:lnTo>
                    <a:pt x="430" y="477"/>
                  </a:lnTo>
                  <a:lnTo>
                    <a:pt x="433" y="467"/>
                  </a:lnTo>
                  <a:lnTo>
                    <a:pt x="437" y="458"/>
                  </a:lnTo>
                  <a:lnTo>
                    <a:pt x="443" y="448"/>
                  </a:lnTo>
                  <a:lnTo>
                    <a:pt x="449" y="441"/>
                  </a:lnTo>
                  <a:lnTo>
                    <a:pt x="454" y="431"/>
                  </a:lnTo>
                  <a:lnTo>
                    <a:pt x="462" y="423"/>
                  </a:lnTo>
                  <a:lnTo>
                    <a:pt x="470" y="416"/>
                  </a:lnTo>
                  <a:lnTo>
                    <a:pt x="477" y="408"/>
                  </a:lnTo>
                  <a:lnTo>
                    <a:pt x="483" y="400"/>
                  </a:lnTo>
                  <a:lnTo>
                    <a:pt x="491" y="393"/>
                  </a:lnTo>
                  <a:lnTo>
                    <a:pt x="498" y="387"/>
                  </a:lnTo>
                  <a:lnTo>
                    <a:pt x="504" y="380"/>
                  </a:lnTo>
                  <a:lnTo>
                    <a:pt x="510" y="374"/>
                  </a:lnTo>
                  <a:lnTo>
                    <a:pt x="515" y="368"/>
                  </a:lnTo>
                  <a:lnTo>
                    <a:pt x="515" y="368"/>
                  </a:lnTo>
                  <a:lnTo>
                    <a:pt x="519" y="362"/>
                  </a:lnTo>
                  <a:lnTo>
                    <a:pt x="523" y="357"/>
                  </a:lnTo>
                  <a:lnTo>
                    <a:pt x="525" y="351"/>
                  </a:lnTo>
                  <a:lnTo>
                    <a:pt x="529" y="345"/>
                  </a:lnTo>
                  <a:lnTo>
                    <a:pt x="533" y="339"/>
                  </a:lnTo>
                  <a:lnTo>
                    <a:pt x="534" y="334"/>
                  </a:lnTo>
                  <a:lnTo>
                    <a:pt x="538" y="326"/>
                  </a:lnTo>
                  <a:lnTo>
                    <a:pt x="540" y="320"/>
                  </a:lnTo>
                  <a:lnTo>
                    <a:pt x="542" y="315"/>
                  </a:lnTo>
                  <a:lnTo>
                    <a:pt x="546" y="307"/>
                  </a:lnTo>
                  <a:lnTo>
                    <a:pt x="548" y="301"/>
                  </a:lnTo>
                  <a:lnTo>
                    <a:pt x="550" y="296"/>
                  </a:lnTo>
                  <a:lnTo>
                    <a:pt x="554" y="288"/>
                  </a:lnTo>
                  <a:lnTo>
                    <a:pt x="555" y="282"/>
                  </a:lnTo>
                  <a:lnTo>
                    <a:pt x="557" y="276"/>
                  </a:lnTo>
                  <a:lnTo>
                    <a:pt x="561" y="271"/>
                  </a:lnTo>
                  <a:lnTo>
                    <a:pt x="561" y="208"/>
                  </a:lnTo>
                  <a:lnTo>
                    <a:pt x="561" y="208"/>
                  </a:lnTo>
                  <a:lnTo>
                    <a:pt x="561" y="202"/>
                  </a:lnTo>
                  <a:lnTo>
                    <a:pt x="563" y="196"/>
                  </a:lnTo>
                  <a:lnTo>
                    <a:pt x="565" y="193"/>
                  </a:lnTo>
                  <a:lnTo>
                    <a:pt x="567" y="187"/>
                  </a:lnTo>
                  <a:lnTo>
                    <a:pt x="567" y="183"/>
                  </a:lnTo>
                  <a:lnTo>
                    <a:pt x="567" y="177"/>
                  </a:lnTo>
                  <a:lnTo>
                    <a:pt x="569" y="173"/>
                  </a:lnTo>
                  <a:lnTo>
                    <a:pt x="569" y="170"/>
                  </a:lnTo>
                  <a:lnTo>
                    <a:pt x="571" y="164"/>
                  </a:lnTo>
                  <a:lnTo>
                    <a:pt x="571" y="160"/>
                  </a:lnTo>
                  <a:lnTo>
                    <a:pt x="571" y="156"/>
                  </a:lnTo>
                  <a:lnTo>
                    <a:pt x="573" y="152"/>
                  </a:lnTo>
                  <a:lnTo>
                    <a:pt x="575" y="147"/>
                  </a:lnTo>
                  <a:lnTo>
                    <a:pt x="575" y="143"/>
                  </a:lnTo>
                  <a:lnTo>
                    <a:pt x="576" y="137"/>
                  </a:lnTo>
                  <a:lnTo>
                    <a:pt x="578" y="131"/>
                  </a:lnTo>
                  <a:lnTo>
                    <a:pt x="575" y="131"/>
                  </a:lnTo>
                  <a:lnTo>
                    <a:pt x="575" y="131"/>
                  </a:lnTo>
                  <a:lnTo>
                    <a:pt x="580" y="120"/>
                  </a:lnTo>
                  <a:lnTo>
                    <a:pt x="584" y="112"/>
                  </a:lnTo>
                  <a:lnTo>
                    <a:pt x="590" y="105"/>
                  </a:lnTo>
                  <a:lnTo>
                    <a:pt x="596" y="99"/>
                  </a:lnTo>
                  <a:lnTo>
                    <a:pt x="601" y="91"/>
                  </a:lnTo>
                  <a:lnTo>
                    <a:pt x="607" y="84"/>
                  </a:lnTo>
                  <a:lnTo>
                    <a:pt x="611" y="76"/>
                  </a:lnTo>
                  <a:lnTo>
                    <a:pt x="616" y="67"/>
                  </a:lnTo>
                  <a:lnTo>
                    <a:pt x="616" y="67"/>
                  </a:lnTo>
                  <a:lnTo>
                    <a:pt x="618" y="59"/>
                  </a:lnTo>
                  <a:lnTo>
                    <a:pt x="618" y="51"/>
                  </a:lnTo>
                  <a:lnTo>
                    <a:pt x="620" y="44"/>
                  </a:lnTo>
                  <a:lnTo>
                    <a:pt x="620" y="36"/>
                  </a:lnTo>
                  <a:lnTo>
                    <a:pt x="620" y="28"/>
                  </a:lnTo>
                  <a:lnTo>
                    <a:pt x="618" y="21"/>
                  </a:lnTo>
                  <a:lnTo>
                    <a:pt x="618" y="15"/>
                  </a:lnTo>
                  <a:lnTo>
                    <a:pt x="616" y="7"/>
                  </a:lnTo>
                  <a:lnTo>
                    <a:pt x="561" y="7"/>
                  </a:lnTo>
                  <a:lnTo>
                    <a:pt x="561" y="7"/>
                  </a:lnTo>
                  <a:lnTo>
                    <a:pt x="554" y="6"/>
                  </a:lnTo>
                  <a:lnTo>
                    <a:pt x="548" y="4"/>
                  </a:lnTo>
                  <a:lnTo>
                    <a:pt x="542" y="2"/>
                  </a:lnTo>
                  <a:lnTo>
                    <a:pt x="536" y="0"/>
                  </a:lnTo>
                  <a:lnTo>
                    <a:pt x="531" y="0"/>
                  </a:lnTo>
                  <a:lnTo>
                    <a:pt x="523" y="0"/>
                  </a:lnTo>
                  <a:lnTo>
                    <a:pt x="517" y="0"/>
                  </a:lnTo>
                  <a:lnTo>
                    <a:pt x="510" y="0"/>
                  </a:lnTo>
                  <a:lnTo>
                    <a:pt x="510" y="0"/>
                  </a:lnTo>
                  <a:lnTo>
                    <a:pt x="496" y="0"/>
                  </a:lnTo>
                  <a:lnTo>
                    <a:pt x="487" y="2"/>
                  </a:lnTo>
                  <a:lnTo>
                    <a:pt x="475" y="4"/>
                  </a:lnTo>
                  <a:lnTo>
                    <a:pt x="468" y="7"/>
                  </a:lnTo>
                  <a:lnTo>
                    <a:pt x="460" y="11"/>
                  </a:lnTo>
                  <a:lnTo>
                    <a:pt x="454" y="17"/>
                  </a:lnTo>
                  <a:lnTo>
                    <a:pt x="449" y="23"/>
                  </a:lnTo>
                  <a:lnTo>
                    <a:pt x="445" y="30"/>
                  </a:lnTo>
                  <a:lnTo>
                    <a:pt x="441" y="38"/>
                  </a:lnTo>
                  <a:lnTo>
                    <a:pt x="437" y="46"/>
                  </a:lnTo>
                  <a:lnTo>
                    <a:pt x="433" y="53"/>
                  </a:lnTo>
                  <a:lnTo>
                    <a:pt x="431" y="61"/>
                  </a:lnTo>
                  <a:lnTo>
                    <a:pt x="428" y="70"/>
                  </a:lnTo>
                  <a:lnTo>
                    <a:pt x="426" y="80"/>
                  </a:lnTo>
                  <a:lnTo>
                    <a:pt x="422" y="88"/>
                  </a:lnTo>
                  <a:lnTo>
                    <a:pt x="418" y="97"/>
                  </a:lnTo>
                  <a:lnTo>
                    <a:pt x="418" y="90"/>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59" name="Freeform 25">
              <a:extLst>
                <a:ext uri="{FF2B5EF4-FFF2-40B4-BE49-F238E27FC236}">
                  <a16:creationId xmlns:a16="http://schemas.microsoft.com/office/drawing/2014/main" id="{02A0371F-D0E6-46CA-8D29-3D71E6F1B65F}"/>
                </a:ext>
              </a:extLst>
            </p:cNvPr>
            <p:cNvSpPr>
              <a:spLocks/>
            </p:cNvSpPr>
            <p:nvPr/>
          </p:nvSpPr>
          <p:spPr bwMode="auto">
            <a:xfrm>
              <a:off x="2742273" y="5739206"/>
              <a:ext cx="24630" cy="35087"/>
            </a:xfrm>
            <a:custGeom>
              <a:avLst/>
              <a:gdLst>
                <a:gd name="T0" fmla="*/ 21 w 73"/>
                <a:gd name="T1" fmla="*/ 97 h 101"/>
                <a:gd name="T2" fmla="*/ 29 w 73"/>
                <a:gd name="T3" fmla="*/ 95 h 101"/>
                <a:gd name="T4" fmla="*/ 33 w 73"/>
                <a:gd name="T5" fmla="*/ 90 h 101"/>
                <a:gd name="T6" fmla="*/ 36 w 73"/>
                <a:gd name="T7" fmla="*/ 84 h 101"/>
                <a:gd name="T8" fmla="*/ 36 w 73"/>
                <a:gd name="T9" fmla="*/ 74 h 101"/>
                <a:gd name="T10" fmla="*/ 36 w 73"/>
                <a:gd name="T11" fmla="*/ 65 h 101"/>
                <a:gd name="T12" fmla="*/ 36 w 73"/>
                <a:gd name="T13" fmla="*/ 55 h 101"/>
                <a:gd name="T14" fmla="*/ 36 w 73"/>
                <a:gd name="T15" fmla="*/ 46 h 101"/>
                <a:gd name="T16" fmla="*/ 38 w 73"/>
                <a:gd name="T17" fmla="*/ 38 h 101"/>
                <a:gd name="T18" fmla="*/ 42 w 73"/>
                <a:gd name="T19" fmla="*/ 32 h 101"/>
                <a:gd name="T20" fmla="*/ 46 w 73"/>
                <a:gd name="T21" fmla="*/ 29 h 101"/>
                <a:gd name="T22" fmla="*/ 50 w 73"/>
                <a:gd name="T23" fmla="*/ 25 h 101"/>
                <a:gd name="T24" fmla="*/ 55 w 73"/>
                <a:gd name="T25" fmla="*/ 23 h 101"/>
                <a:gd name="T26" fmla="*/ 59 w 73"/>
                <a:gd name="T27" fmla="*/ 19 h 101"/>
                <a:gd name="T28" fmla="*/ 65 w 73"/>
                <a:gd name="T29" fmla="*/ 17 h 101"/>
                <a:gd name="T30" fmla="*/ 69 w 73"/>
                <a:gd name="T31" fmla="*/ 13 h 101"/>
                <a:gd name="T32" fmla="*/ 73 w 73"/>
                <a:gd name="T33" fmla="*/ 9 h 101"/>
                <a:gd name="T34" fmla="*/ 73 w 73"/>
                <a:gd name="T35" fmla="*/ 8 h 101"/>
                <a:gd name="T36" fmla="*/ 71 w 73"/>
                <a:gd name="T37" fmla="*/ 8 h 101"/>
                <a:gd name="T38" fmla="*/ 67 w 73"/>
                <a:gd name="T39" fmla="*/ 6 h 101"/>
                <a:gd name="T40" fmla="*/ 65 w 73"/>
                <a:gd name="T41" fmla="*/ 4 h 101"/>
                <a:gd name="T42" fmla="*/ 61 w 73"/>
                <a:gd name="T43" fmla="*/ 2 h 101"/>
                <a:gd name="T44" fmla="*/ 57 w 73"/>
                <a:gd name="T45" fmla="*/ 2 h 101"/>
                <a:gd name="T46" fmla="*/ 55 w 73"/>
                <a:gd name="T47" fmla="*/ 0 h 101"/>
                <a:gd name="T48" fmla="*/ 54 w 73"/>
                <a:gd name="T49" fmla="*/ 0 h 101"/>
                <a:gd name="T50" fmla="*/ 48 w 73"/>
                <a:gd name="T51" fmla="*/ 2 h 101"/>
                <a:gd name="T52" fmla="*/ 42 w 73"/>
                <a:gd name="T53" fmla="*/ 6 h 101"/>
                <a:gd name="T54" fmla="*/ 34 w 73"/>
                <a:gd name="T55" fmla="*/ 11 h 101"/>
                <a:gd name="T56" fmla="*/ 25 w 73"/>
                <a:gd name="T57" fmla="*/ 17 h 101"/>
                <a:gd name="T58" fmla="*/ 17 w 73"/>
                <a:gd name="T59" fmla="*/ 25 h 101"/>
                <a:gd name="T60" fmla="*/ 10 w 73"/>
                <a:gd name="T61" fmla="*/ 30 h 101"/>
                <a:gd name="T62" fmla="*/ 4 w 73"/>
                <a:gd name="T63" fmla="*/ 36 h 101"/>
                <a:gd name="T64" fmla="*/ 0 w 73"/>
                <a:gd name="T65" fmla="*/ 42 h 101"/>
                <a:gd name="T66" fmla="*/ 2 w 73"/>
                <a:gd name="T67" fmla="*/ 42 h 101"/>
                <a:gd name="T68" fmla="*/ 4 w 73"/>
                <a:gd name="T69" fmla="*/ 50 h 101"/>
                <a:gd name="T70" fmla="*/ 6 w 73"/>
                <a:gd name="T71" fmla="*/ 55 h 101"/>
                <a:gd name="T72" fmla="*/ 8 w 73"/>
                <a:gd name="T73" fmla="*/ 63 h 101"/>
                <a:gd name="T74" fmla="*/ 10 w 73"/>
                <a:gd name="T75" fmla="*/ 69 h 101"/>
                <a:gd name="T76" fmla="*/ 13 w 73"/>
                <a:gd name="T77" fmla="*/ 76 h 101"/>
                <a:gd name="T78" fmla="*/ 15 w 73"/>
                <a:gd name="T79" fmla="*/ 82 h 101"/>
                <a:gd name="T80" fmla="*/ 19 w 73"/>
                <a:gd name="T81" fmla="*/ 92 h 101"/>
                <a:gd name="T82" fmla="*/ 21 w 73"/>
                <a:gd name="T83" fmla="*/ 101 h 101"/>
                <a:gd name="T84" fmla="*/ 21 w 73"/>
                <a:gd name="T85" fmla="*/ 9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3" h="101">
                  <a:moveTo>
                    <a:pt x="21" y="97"/>
                  </a:moveTo>
                  <a:lnTo>
                    <a:pt x="29" y="95"/>
                  </a:lnTo>
                  <a:lnTo>
                    <a:pt x="33" y="90"/>
                  </a:lnTo>
                  <a:lnTo>
                    <a:pt x="36" y="84"/>
                  </a:lnTo>
                  <a:lnTo>
                    <a:pt x="36" y="74"/>
                  </a:lnTo>
                  <a:lnTo>
                    <a:pt x="36" y="65"/>
                  </a:lnTo>
                  <a:lnTo>
                    <a:pt x="36" y="55"/>
                  </a:lnTo>
                  <a:lnTo>
                    <a:pt x="36" y="46"/>
                  </a:lnTo>
                  <a:lnTo>
                    <a:pt x="38" y="38"/>
                  </a:lnTo>
                  <a:lnTo>
                    <a:pt x="42" y="32"/>
                  </a:lnTo>
                  <a:lnTo>
                    <a:pt x="46" y="29"/>
                  </a:lnTo>
                  <a:lnTo>
                    <a:pt x="50" y="25"/>
                  </a:lnTo>
                  <a:lnTo>
                    <a:pt x="55" y="23"/>
                  </a:lnTo>
                  <a:lnTo>
                    <a:pt x="59" y="19"/>
                  </a:lnTo>
                  <a:lnTo>
                    <a:pt x="65" y="17"/>
                  </a:lnTo>
                  <a:lnTo>
                    <a:pt x="69" y="13"/>
                  </a:lnTo>
                  <a:lnTo>
                    <a:pt x="73" y="9"/>
                  </a:lnTo>
                  <a:lnTo>
                    <a:pt x="73" y="8"/>
                  </a:lnTo>
                  <a:lnTo>
                    <a:pt x="71" y="8"/>
                  </a:lnTo>
                  <a:lnTo>
                    <a:pt x="67" y="6"/>
                  </a:lnTo>
                  <a:lnTo>
                    <a:pt x="65" y="4"/>
                  </a:lnTo>
                  <a:lnTo>
                    <a:pt x="61" y="2"/>
                  </a:lnTo>
                  <a:lnTo>
                    <a:pt x="57" y="2"/>
                  </a:lnTo>
                  <a:lnTo>
                    <a:pt x="55" y="0"/>
                  </a:lnTo>
                  <a:lnTo>
                    <a:pt x="54" y="0"/>
                  </a:lnTo>
                  <a:lnTo>
                    <a:pt x="48" y="2"/>
                  </a:lnTo>
                  <a:lnTo>
                    <a:pt x="42" y="6"/>
                  </a:lnTo>
                  <a:lnTo>
                    <a:pt x="34" y="11"/>
                  </a:lnTo>
                  <a:lnTo>
                    <a:pt x="25" y="17"/>
                  </a:lnTo>
                  <a:lnTo>
                    <a:pt x="17" y="25"/>
                  </a:lnTo>
                  <a:lnTo>
                    <a:pt x="10" y="30"/>
                  </a:lnTo>
                  <a:lnTo>
                    <a:pt x="4" y="36"/>
                  </a:lnTo>
                  <a:lnTo>
                    <a:pt x="0" y="42"/>
                  </a:lnTo>
                  <a:lnTo>
                    <a:pt x="2" y="42"/>
                  </a:lnTo>
                  <a:lnTo>
                    <a:pt x="4" y="50"/>
                  </a:lnTo>
                  <a:lnTo>
                    <a:pt x="6" y="55"/>
                  </a:lnTo>
                  <a:lnTo>
                    <a:pt x="8" y="63"/>
                  </a:lnTo>
                  <a:lnTo>
                    <a:pt x="10" y="69"/>
                  </a:lnTo>
                  <a:lnTo>
                    <a:pt x="13" y="76"/>
                  </a:lnTo>
                  <a:lnTo>
                    <a:pt x="15" y="82"/>
                  </a:lnTo>
                  <a:lnTo>
                    <a:pt x="19" y="92"/>
                  </a:lnTo>
                  <a:lnTo>
                    <a:pt x="21" y="101"/>
                  </a:lnTo>
                  <a:lnTo>
                    <a:pt x="21" y="97"/>
                  </a:lnTo>
                  <a:close/>
                </a:path>
              </a:pathLst>
            </a:custGeom>
            <a:solidFill>
              <a:schemeClr val="bg1">
                <a:lumMod val="95000"/>
              </a:schemeClr>
            </a:solidFill>
            <a:ln w="0" cmpd="sng">
              <a:solidFill>
                <a:srgbClr val="000000"/>
              </a:solidFill>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60" name="Freeform 26">
              <a:extLst>
                <a:ext uri="{FF2B5EF4-FFF2-40B4-BE49-F238E27FC236}">
                  <a16:creationId xmlns:a16="http://schemas.microsoft.com/office/drawing/2014/main" id="{3184B530-3B60-4BF0-B04E-1DE78E20303D}"/>
                </a:ext>
              </a:extLst>
            </p:cNvPr>
            <p:cNvSpPr>
              <a:spLocks/>
            </p:cNvSpPr>
            <p:nvPr/>
          </p:nvSpPr>
          <p:spPr bwMode="auto">
            <a:xfrm>
              <a:off x="2742273" y="5739206"/>
              <a:ext cx="24630" cy="35087"/>
            </a:xfrm>
            <a:custGeom>
              <a:avLst/>
              <a:gdLst>
                <a:gd name="T0" fmla="*/ 21 w 73"/>
                <a:gd name="T1" fmla="*/ 97 h 101"/>
                <a:gd name="T2" fmla="*/ 21 w 73"/>
                <a:gd name="T3" fmla="*/ 97 h 101"/>
                <a:gd name="T4" fmla="*/ 29 w 73"/>
                <a:gd name="T5" fmla="*/ 95 h 101"/>
                <a:gd name="T6" fmla="*/ 33 w 73"/>
                <a:gd name="T7" fmla="*/ 90 h 101"/>
                <a:gd name="T8" fmla="*/ 36 w 73"/>
                <a:gd name="T9" fmla="*/ 84 h 101"/>
                <a:gd name="T10" fmla="*/ 36 w 73"/>
                <a:gd name="T11" fmla="*/ 74 h 101"/>
                <a:gd name="T12" fmla="*/ 36 w 73"/>
                <a:gd name="T13" fmla="*/ 65 h 101"/>
                <a:gd name="T14" fmla="*/ 36 w 73"/>
                <a:gd name="T15" fmla="*/ 55 h 101"/>
                <a:gd name="T16" fmla="*/ 36 w 73"/>
                <a:gd name="T17" fmla="*/ 46 h 101"/>
                <a:gd name="T18" fmla="*/ 38 w 73"/>
                <a:gd name="T19" fmla="*/ 38 h 101"/>
                <a:gd name="T20" fmla="*/ 38 w 73"/>
                <a:gd name="T21" fmla="*/ 38 h 101"/>
                <a:gd name="T22" fmla="*/ 42 w 73"/>
                <a:gd name="T23" fmla="*/ 32 h 101"/>
                <a:gd name="T24" fmla="*/ 46 w 73"/>
                <a:gd name="T25" fmla="*/ 29 h 101"/>
                <a:gd name="T26" fmla="*/ 50 w 73"/>
                <a:gd name="T27" fmla="*/ 25 h 101"/>
                <a:gd name="T28" fmla="*/ 55 w 73"/>
                <a:gd name="T29" fmla="*/ 23 h 101"/>
                <a:gd name="T30" fmla="*/ 59 w 73"/>
                <a:gd name="T31" fmla="*/ 19 h 101"/>
                <a:gd name="T32" fmla="*/ 65 w 73"/>
                <a:gd name="T33" fmla="*/ 17 h 101"/>
                <a:gd name="T34" fmla="*/ 69 w 73"/>
                <a:gd name="T35" fmla="*/ 13 h 101"/>
                <a:gd name="T36" fmla="*/ 73 w 73"/>
                <a:gd name="T37" fmla="*/ 9 h 101"/>
                <a:gd name="T38" fmla="*/ 73 w 73"/>
                <a:gd name="T39" fmla="*/ 9 h 101"/>
                <a:gd name="T40" fmla="*/ 73 w 73"/>
                <a:gd name="T41" fmla="*/ 8 h 101"/>
                <a:gd name="T42" fmla="*/ 71 w 73"/>
                <a:gd name="T43" fmla="*/ 8 h 101"/>
                <a:gd name="T44" fmla="*/ 67 w 73"/>
                <a:gd name="T45" fmla="*/ 6 h 101"/>
                <a:gd name="T46" fmla="*/ 65 w 73"/>
                <a:gd name="T47" fmla="*/ 4 h 101"/>
                <a:gd name="T48" fmla="*/ 61 w 73"/>
                <a:gd name="T49" fmla="*/ 2 h 101"/>
                <a:gd name="T50" fmla="*/ 57 w 73"/>
                <a:gd name="T51" fmla="*/ 2 h 101"/>
                <a:gd name="T52" fmla="*/ 55 w 73"/>
                <a:gd name="T53" fmla="*/ 0 h 101"/>
                <a:gd name="T54" fmla="*/ 54 w 73"/>
                <a:gd name="T55" fmla="*/ 0 h 101"/>
                <a:gd name="T56" fmla="*/ 54 w 73"/>
                <a:gd name="T57" fmla="*/ 0 h 101"/>
                <a:gd name="T58" fmla="*/ 48 w 73"/>
                <a:gd name="T59" fmla="*/ 2 h 101"/>
                <a:gd name="T60" fmla="*/ 42 w 73"/>
                <a:gd name="T61" fmla="*/ 6 h 101"/>
                <a:gd name="T62" fmla="*/ 34 w 73"/>
                <a:gd name="T63" fmla="*/ 11 h 101"/>
                <a:gd name="T64" fmla="*/ 25 w 73"/>
                <a:gd name="T65" fmla="*/ 17 h 101"/>
                <a:gd name="T66" fmla="*/ 17 w 73"/>
                <a:gd name="T67" fmla="*/ 25 h 101"/>
                <a:gd name="T68" fmla="*/ 10 w 73"/>
                <a:gd name="T69" fmla="*/ 30 h 101"/>
                <a:gd name="T70" fmla="*/ 4 w 73"/>
                <a:gd name="T71" fmla="*/ 36 h 101"/>
                <a:gd name="T72" fmla="*/ 0 w 73"/>
                <a:gd name="T73" fmla="*/ 42 h 101"/>
                <a:gd name="T74" fmla="*/ 2 w 73"/>
                <a:gd name="T75" fmla="*/ 42 h 101"/>
                <a:gd name="T76" fmla="*/ 2 w 73"/>
                <a:gd name="T77" fmla="*/ 42 h 101"/>
                <a:gd name="T78" fmla="*/ 4 w 73"/>
                <a:gd name="T79" fmla="*/ 50 h 101"/>
                <a:gd name="T80" fmla="*/ 6 w 73"/>
                <a:gd name="T81" fmla="*/ 55 h 101"/>
                <a:gd name="T82" fmla="*/ 8 w 73"/>
                <a:gd name="T83" fmla="*/ 63 h 101"/>
                <a:gd name="T84" fmla="*/ 10 w 73"/>
                <a:gd name="T85" fmla="*/ 69 h 101"/>
                <a:gd name="T86" fmla="*/ 13 w 73"/>
                <a:gd name="T87" fmla="*/ 76 h 101"/>
                <a:gd name="T88" fmla="*/ 15 w 73"/>
                <a:gd name="T89" fmla="*/ 82 h 101"/>
                <a:gd name="T90" fmla="*/ 19 w 73"/>
                <a:gd name="T91" fmla="*/ 92 h 101"/>
                <a:gd name="T92" fmla="*/ 21 w 73"/>
                <a:gd name="T93" fmla="*/ 101 h 101"/>
                <a:gd name="T94" fmla="*/ 21 w 73"/>
                <a:gd name="T95" fmla="*/ 9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3" h="101">
                  <a:moveTo>
                    <a:pt x="21" y="97"/>
                  </a:moveTo>
                  <a:lnTo>
                    <a:pt x="21" y="97"/>
                  </a:lnTo>
                  <a:lnTo>
                    <a:pt x="29" y="95"/>
                  </a:lnTo>
                  <a:lnTo>
                    <a:pt x="33" y="90"/>
                  </a:lnTo>
                  <a:lnTo>
                    <a:pt x="36" y="84"/>
                  </a:lnTo>
                  <a:lnTo>
                    <a:pt x="36" y="74"/>
                  </a:lnTo>
                  <a:lnTo>
                    <a:pt x="36" y="65"/>
                  </a:lnTo>
                  <a:lnTo>
                    <a:pt x="36" y="55"/>
                  </a:lnTo>
                  <a:lnTo>
                    <a:pt x="36" y="46"/>
                  </a:lnTo>
                  <a:lnTo>
                    <a:pt x="38" y="38"/>
                  </a:lnTo>
                  <a:lnTo>
                    <a:pt x="38" y="38"/>
                  </a:lnTo>
                  <a:lnTo>
                    <a:pt x="42" y="32"/>
                  </a:lnTo>
                  <a:lnTo>
                    <a:pt x="46" y="29"/>
                  </a:lnTo>
                  <a:lnTo>
                    <a:pt x="50" y="25"/>
                  </a:lnTo>
                  <a:lnTo>
                    <a:pt x="55" y="23"/>
                  </a:lnTo>
                  <a:lnTo>
                    <a:pt x="59" y="19"/>
                  </a:lnTo>
                  <a:lnTo>
                    <a:pt x="65" y="17"/>
                  </a:lnTo>
                  <a:lnTo>
                    <a:pt x="69" y="13"/>
                  </a:lnTo>
                  <a:lnTo>
                    <a:pt x="73" y="9"/>
                  </a:lnTo>
                  <a:lnTo>
                    <a:pt x="73" y="9"/>
                  </a:lnTo>
                  <a:lnTo>
                    <a:pt x="73" y="8"/>
                  </a:lnTo>
                  <a:lnTo>
                    <a:pt x="71" y="8"/>
                  </a:lnTo>
                  <a:lnTo>
                    <a:pt x="67" y="6"/>
                  </a:lnTo>
                  <a:lnTo>
                    <a:pt x="65" y="4"/>
                  </a:lnTo>
                  <a:lnTo>
                    <a:pt x="61" y="2"/>
                  </a:lnTo>
                  <a:lnTo>
                    <a:pt x="57" y="2"/>
                  </a:lnTo>
                  <a:lnTo>
                    <a:pt x="55" y="0"/>
                  </a:lnTo>
                  <a:lnTo>
                    <a:pt x="54" y="0"/>
                  </a:lnTo>
                  <a:lnTo>
                    <a:pt x="54" y="0"/>
                  </a:lnTo>
                  <a:lnTo>
                    <a:pt x="48" y="2"/>
                  </a:lnTo>
                  <a:lnTo>
                    <a:pt x="42" y="6"/>
                  </a:lnTo>
                  <a:lnTo>
                    <a:pt x="34" y="11"/>
                  </a:lnTo>
                  <a:lnTo>
                    <a:pt x="25" y="17"/>
                  </a:lnTo>
                  <a:lnTo>
                    <a:pt x="17" y="25"/>
                  </a:lnTo>
                  <a:lnTo>
                    <a:pt x="10" y="30"/>
                  </a:lnTo>
                  <a:lnTo>
                    <a:pt x="4" y="36"/>
                  </a:lnTo>
                  <a:lnTo>
                    <a:pt x="0" y="42"/>
                  </a:lnTo>
                  <a:lnTo>
                    <a:pt x="2" y="42"/>
                  </a:lnTo>
                  <a:lnTo>
                    <a:pt x="2" y="42"/>
                  </a:lnTo>
                  <a:lnTo>
                    <a:pt x="4" y="50"/>
                  </a:lnTo>
                  <a:lnTo>
                    <a:pt x="6" y="55"/>
                  </a:lnTo>
                  <a:lnTo>
                    <a:pt x="8" y="63"/>
                  </a:lnTo>
                  <a:lnTo>
                    <a:pt x="10" y="69"/>
                  </a:lnTo>
                  <a:lnTo>
                    <a:pt x="13" y="76"/>
                  </a:lnTo>
                  <a:lnTo>
                    <a:pt x="15" y="82"/>
                  </a:lnTo>
                  <a:lnTo>
                    <a:pt x="19" y="92"/>
                  </a:lnTo>
                  <a:lnTo>
                    <a:pt x="21" y="101"/>
                  </a:lnTo>
                  <a:lnTo>
                    <a:pt x="21" y="97"/>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61" name="Freeform 27">
              <a:extLst>
                <a:ext uri="{FF2B5EF4-FFF2-40B4-BE49-F238E27FC236}">
                  <a16:creationId xmlns:a16="http://schemas.microsoft.com/office/drawing/2014/main" id="{D25A8D05-1323-4462-96C4-83CB13DE74A7}"/>
                </a:ext>
              </a:extLst>
            </p:cNvPr>
            <p:cNvSpPr>
              <a:spLocks/>
            </p:cNvSpPr>
            <p:nvPr/>
          </p:nvSpPr>
          <p:spPr bwMode="auto">
            <a:xfrm>
              <a:off x="2652163" y="5553751"/>
              <a:ext cx="170607" cy="164155"/>
            </a:xfrm>
            <a:custGeom>
              <a:avLst/>
              <a:gdLst>
                <a:gd name="T0" fmla="*/ 351 w 454"/>
                <a:gd name="T1" fmla="*/ 11 h 477"/>
                <a:gd name="T2" fmla="*/ 347 w 454"/>
                <a:gd name="T3" fmla="*/ 27 h 477"/>
                <a:gd name="T4" fmla="*/ 345 w 454"/>
                <a:gd name="T5" fmla="*/ 42 h 477"/>
                <a:gd name="T6" fmla="*/ 345 w 454"/>
                <a:gd name="T7" fmla="*/ 67 h 477"/>
                <a:gd name="T8" fmla="*/ 345 w 454"/>
                <a:gd name="T9" fmla="*/ 88 h 477"/>
                <a:gd name="T10" fmla="*/ 364 w 454"/>
                <a:gd name="T11" fmla="*/ 86 h 477"/>
                <a:gd name="T12" fmla="*/ 379 w 454"/>
                <a:gd name="T13" fmla="*/ 78 h 477"/>
                <a:gd name="T14" fmla="*/ 395 w 454"/>
                <a:gd name="T15" fmla="*/ 73 h 477"/>
                <a:gd name="T16" fmla="*/ 414 w 454"/>
                <a:gd name="T17" fmla="*/ 71 h 477"/>
                <a:gd name="T18" fmla="*/ 433 w 454"/>
                <a:gd name="T19" fmla="*/ 78 h 477"/>
                <a:gd name="T20" fmla="*/ 446 w 454"/>
                <a:gd name="T21" fmla="*/ 103 h 477"/>
                <a:gd name="T22" fmla="*/ 439 w 454"/>
                <a:gd name="T23" fmla="*/ 128 h 477"/>
                <a:gd name="T24" fmla="*/ 406 w 454"/>
                <a:gd name="T25" fmla="*/ 153 h 477"/>
                <a:gd name="T26" fmla="*/ 402 w 454"/>
                <a:gd name="T27" fmla="*/ 183 h 477"/>
                <a:gd name="T28" fmla="*/ 437 w 454"/>
                <a:gd name="T29" fmla="*/ 204 h 477"/>
                <a:gd name="T30" fmla="*/ 454 w 454"/>
                <a:gd name="T31" fmla="*/ 227 h 477"/>
                <a:gd name="T32" fmla="*/ 452 w 454"/>
                <a:gd name="T33" fmla="*/ 258 h 477"/>
                <a:gd name="T34" fmla="*/ 444 w 454"/>
                <a:gd name="T35" fmla="*/ 290 h 477"/>
                <a:gd name="T36" fmla="*/ 437 w 454"/>
                <a:gd name="T37" fmla="*/ 322 h 477"/>
                <a:gd name="T38" fmla="*/ 429 w 454"/>
                <a:gd name="T39" fmla="*/ 345 h 477"/>
                <a:gd name="T40" fmla="*/ 427 w 454"/>
                <a:gd name="T41" fmla="*/ 357 h 477"/>
                <a:gd name="T42" fmla="*/ 418 w 454"/>
                <a:gd name="T43" fmla="*/ 368 h 477"/>
                <a:gd name="T44" fmla="*/ 412 w 454"/>
                <a:gd name="T45" fmla="*/ 366 h 477"/>
                <a:gd name="T46" fmla="*/ 400 w 454"/>
                <a:gd name="T47" fmla="*/ 353 h 477"/>
                <a:gd name="T48" fmla="*/ 393 w 454"/>
                <a:gd name="T49" fmla="*/ 349 h 477"/>
                <a:gd name="T50" fmla="*/ 378 w 454"/>
                <a:gd name="T51" fmla="*/ 359 h 477"/>
                <a:gd name="T52" fmla="*/ 360 w 454"/>
                <a:gd name="T53" fmla="*/ 363 h 477"/>
                <a:gd name="T54" fmla="*/ 334 w 454"/>
                <a:gd name="T55" fmla="*/ 343 h 477"/>
                <a:gd name="T56" fmla="*/ 313 w 454"/>
                <a:gd name="T57" fmla="*/ 324 h 477"/>
                <a:gd name="T58" fmla="*/ 297 w 454"/>
                <a:gd name="T59" fmla="*/ 332 h 477"/>
                <a:gd name="T60" fmla="*/ 284 w 454"/>
                <a:gd name="T61" fmla="*/ 353 h 477"/>
                <a:gd name="T62" fmla="*/ 265 w 454"/>
                <a:gd name="T63" fmla="*/ 364 h 477"/>
                <a:gd name="T64" fmla="*/ 229 w 454"/>
                <a:gd name="T65" fmla="*/ 364 h 477"/>
                <a:gd name="T66" fmla="*/ 221 w 454"/>
                <a:gd name="T67" fmla="*/ 395 h 477"/>
                <a:gd name="T68" fmla="*/ 221 w 454"/>
                <a:gd name="T69" fmla="*/ 408 h 477"/>
                <a:gd name="T70" fmla="*/ 221 w 454"/>
                <a:gd name="T71" fmla="*/ 422 h 477"/>
                <a:gd name="T72" fmla="*/ 233 w 454"/>
                <a:gd name="T73" fmla="*/ 437 h 477"/>
                <a:gd name="T74" fmla="*/ 248 w 454"/>
                <a:gd name="T75" fmla="*/ 446 h 477"/>
                <a:gd name="T76" fmla="*/ 244 w 454"/>
                <a:gd name="T77" fmla="*/ 452 h 477"/>
                <a:gd name="T78" fmla="*/ 238 w 454"/>
                <a:gd name="T79" fmla="*/ 466 h 477"/>
                <a:gd name="T80" fmla="*/ 234 w 454"/>
                <a:gd name="T81" fmla="*/ 467 h 477"/>
                <a:gd name="T82" fmla="*/ 221 w 454"/>
                <a:gd name="T83" fmla="*/ 456 h 477"/>
                <a:gd name="T84" fmla="*/ 210 w 454"/>
                <a:gd name="T85" fmla="*/ 456 h 477"/>
                <a:gd name="T86" fmla="*/ 191 w 454"/>
                <a:gd name="T87" fmla="*/ 471 h 477"/>
                <a:gd name="T88" fmla="*/ 175 w 454"/>
                <a:gd name="T89" fmla="*/ 477 h 477"/>
                <a:gd name="T90" fmla="*/ 158 w 454"/>
                <a:gd name="T91" fmla="*/ 452 h 477"/>
                <a:gd name="T92" fmla="*/ 139 w 454"/>
                <a:gd name="T93" fmla="*/ 431 h 477"/>
                <a:gd name="T94" fmla="*/ 118 w 454"/>
                <a:gd name="T95" fmla="*/ 414 h 477"/>
                <a:gd name="T96" fmla="*/ 95 w 454"/>
                <a:gd name="T97" fmla="*/ 393 h 477"/>
                <a:gd name="T98" fmla="*/ 78 w 454"/>
                <a:gd name="T99" fmla="*/ 368 h 477"/>
                <a:gd name="T100" fmla="*/ 63 w 454"/>
                <a:gd name="T101" fmla="*/ 336 h 477"/>
                <a:gd name="T102" fmla="*/ 49 w 454"/>
                <a:gd name="T103" fmla="*/ 319 h 477"/>
                <a:gd name="T104" fmla="*/ 30 w 454"/>
                <a:gd name="T105" fmla="*/ 296 h 477"/>
                <a:gd name="T106" fmla="*/ 13 w 454"/>
                <a:gd name="T107" fmla="*/ 269 h 477"/>
                <a:gd name="T108" fmla="*/ 2 w 454"/>
                <a:gd name="T109" fmla="*/ 242 h 477"/>
                <a:gd name="T110" fmla="*/ 6 w 454"/>
                <a:gd name="T111" fmla="*/ 231 h 477"/>
                <a:gd name="T112" fmla="*/ 27 w 454"/>
                <a:gd name="T113" fmla="*/ 208 h 477"/>
                <a:gd name="T114" fmla="*/ 46 w 454"/>
                <a:gd name="T115" fmla="*/ 160 h 477"/>
                <a:gd name="T116" fmla="*/ 61 w 454"/>
                <a:gd name="T117" fmla="*/ 113 h 477"/>
                <a:gd name="T118" fmla="*/ 204 w 454"/>
                <a:gd name="T119" fmla="*/ 94 h 477"/>
                <a:gd name="T120" fmla="*/ 360 w 454"/>
                <a:gd name="T121" fmla="*/ 4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4" h="477">
                  <a:moveTo>
                    <a:pt x="357" y="4"/>
                  </a:moveTo>
                  <a:lnTo>
                    <a:pt x="357" y="4"/>
                  </a:lnTo>
                  <a:lnTo>
                    <a:pt x="355" y="8"/>
                  </a:lnTo>
                  <a:lnTo>
                    <a:pt x="351" y="11"/>
                  </a:lnTo>
                  <a:lnTo>
                    <a:pt x="351" y="15"/>
                  </a:lnTo>
                  <a:lnTo>
                    <a:pt x="349" y="19"/>
                  </a:lnTo>
                  <a:lnTo>
                    <a:pt x="347" y="23"/>
                  </a:lnTo>
                  <a:lnTo>
                    <a:pt x="347" y="27"/>
                  </a:lnTo>
                  <a:lnTo>
                    <a:pt x="345" y="32"/>
                  </a:lnTo>
                  <a:lnTo>
                    <a:pt x="345" y="38"/>
                  </a:lnTo>
                  <a:lnTo>
                    <a:pt x="345" y="38"/>
                  </a:lnTo>
                  <a:lnTo>
                    <a:pt x="345" y="42"/>
                  </a:lnTo>
                  <a:lnTo>
                    <a:pt x="345" y="48"/>
                  </a:lnTo>
                  <a:lnTo>
                    <a:pt x="345" y="53"/>
                  </a:lnTo>
                  <a:lnTo>
                    <a:pt x="345" y="59"/>
                  </a:lnTo>
                  <a:lnTo>
                    <a:pt x="345" y="67"/>
                  </a:lnTo>
                  <a:lnTo>
                    <a:pt x="345" y="73"/>
                  </a:lnTo>
                  <a:lnTo>
                    <a:pt x="345" y="80"/>
                  </a:lnTo>
                  <a:lnTo>
                    <a:pt x="345" y="88"/>
                  </a:lnTo>
                  <a:lnTo>
                    <a:pt x="345" y="88"/>
                  </a:lnTo>
                  <a:lnTo>
                    <a:pt x="351" y="88"/>
                  </a:lnTo>
                  <a:lnTo>
                    <a:pt x="355" y="88"/>
                  </a:lnTo>
                  <a:lnTo>
                    <a:pt x="360" y="86"/>
                  </a:lnTo>
                  <a:lnTo>
                    <a:pt x="364" y="86"/>
                  </a:lnTo>
                  <a:lnTo>
                    <a:pt x="368" y="84"/>
                  </a:lnTo>
                  <a:lnTo>
                    <a:pt x="372" y="82"/>
                  </a:lnTo>
                  <a:lnTo>
                    <a:pt x="376" y="80"/>
                  </a:lnTo>
                  <a:lnTo>
                    <a:pt x="379" y="78"/>
                  </a:lnTo>
                  <a:lnTo>
                    <a:pt x="383" y="76"/>
                  </a:lnTo>
                  <a:lnTo>
                    <a:pt x="387" y="76"/>
                  </a:lnTo>
                  <a:lnTo>
                    <a:pt x="391" y="74"/>
                  </a:lnTo>
                  <a:lnTo>
                    <a:pt x="395" y="73"/>
                  </a:lnTo>
                  <a:lnTo>
                    <a:pt x="400" y="73"/>
                  </a:lnTo>
                  <a:lnTo>
                    <a:pt x="404" y="71"/>
                  </a:lnTo>
                  <a:lnTo>
                    <a:pt x="408" y="71"/>
                  </a:lnTo>
                  <a:lnTo>
                    <a:pt x="414" y="71"/>
                  </a:lnTo>
                  <a:lnTo>
                    <a:pt x="414" y="71"/>
                  </a:lnTo>
                  <a:lnTo>
                    <a:pt x="420" y="71"/>
                  </a:lnTo>
                  <a:lnTo>
                    <a:pt x="427" y="74"/>
                  </a:lnTo>
                  <a:lnTo>
                    <a:pt x="433" y="78"/>
                  </a:lnTo>
                  <a:lnTo>
                    <a:pt x="437" y="84"/>
                  </a:lnTo>
                  <a:lnTo>
                    <a:pt x="441" y="90"/>
                  </a:lnTo>
                  <a:lnTo>
                    <a:pt x="444" y="97"/>
                  </a:lnTo>
                  <a:lnTo>
                    <a:pt x="446" y="103"/>
                  </a:lnTo>
                  <a:lnTo>
                    <a:pt x="446" y="111"/>
                  </a:lnTo>
                  <a:lnTo>
                    <a:pt x="446" y="111"/>
                  </a:lnTo>
                  <a:lnTo>
                    <a:pt x="444" y="120"/>
                  </a:lnTo>
                  <a:lnTo>
                    <a:pt x="439" y="128"/>
                  </a:lnTo>
                  <a:lnTo>
                    <a:pt x="431" y="134"/>
                  </a:lnTo>
                  <a:lnTo>
                    <a:pt x="423" y="139"/>
                  </a:lnTo>
                  <a:lnTo>
                    <a:pt x="414" y="145"/>
                  </a:lnTo>
                  <a:lnTo>
                    <a:pt x="406" y="153"/>
                  </a:lnTo>
                  <a:lnTo>
                    <a:pt x="400" y="162"/>
                  </a:lnTo>
                  <a:lnTo>
                    <a:pt x="399" y="174"/>
                  </a:lnTo>
                  <a:lnTo>
                    <a:pt x="399" y="174"/>
                  </a:lnTo>
                  <a:lnTo>
                    <a:pt x="402" y="183"/>
                  </a:lnTo>
                  <a:lnTo>
                    <a:pt x="408" y="189"/>
                  </a:lnTo>
                  <a:lnTo>
                    <a:pt x="416" y="195"/>
                  </a:lnTo>
                  <a:lnTo>
                    <a:pt x="427" y="200"/>
                  </a:lnTo>
                  <a:lnTo>
                    <a:pt x="437" y="204"/>
                  </a:lnTo>
                  <a:lnTo>
                    <a:pt x="446" y="210"/>
                  </a:lnTo>
                  <a:lnTo>
                    <a:pt x="452" y="218"/>
                  </a:lnTo>
                  <a:lnTo>
                    <a:pt x="454" y="227"/>
                  </a:lnTo>
                  <a:lnTo>
                    <a:pt x="454" y="227"/>
                  </a:lnTo>
                  <a:lnTo>
                    <a:pt x="454" y="235"/>
                  </a:lnTo>
                  <a:lnTo>
                    <a:pt x="454" y="242"/>
                  </a:lnTo>
                  <a:lnTo>
                    <a:pt x="454" y="250"/>
                  </a:lnTo>
                  <a:lnTo>
                    <a:pt x="452" y="258"/>
                  </a:lnTo>
                  <a:lnTo>
                    <a:pt x="450" y="265"/>
                  </a:lnTo>
                  <a:lnTo>
                    <a:pt x="448" y="273"/>
                  </a:lnTo>
                  <a:lnTo>
                    <a:pt x="446" y="282"/>
                  </a:lnTo>
                  <a:lnTo>
                    <a:pt x="444" y="290"/>
                  </a:lnTo>
                  <a:lnTo>
                    <a:pt x="442" y="300"/>
                  </a:lnTo>
                  <a:lnTo>
                    <a:pt x="441" y="307"/>
                  </a:lnTo>
                  <a:lnTo>
                    <a:pt x="439" y="315"/>
                  </a:lnTo>
                  <a:lnTo>
                    <a:pt x="437" y="322"/>
                  </a:lnTo>
                  <a:lnTo>
                    <a:pt x="435" y="328"/>
                  </a:lnTo>
                  <a:lnTo>
                    <a:pt x="431" y="334"/>
                  </a:lnTo>
                  <a:lnTo>
                    <a:pt x="431" y="340"/>
                  </a:lnTo>
                  <a:lnTo>
                    <a:pt x="429" y="345"/>
                  </a:lnTo>
                  <a:lnTo>
                    <a:pt x="429" y="345"/>
                  </a:lnTo>
                  <a:lnTo>
                    <a:pt x="427" y="349"/>
                  </a:lnTo>
                  <a:lnTo>
                    <a:pt x="427" y="353"/>
                  </a:lnTo>
                  <a:lnTo>
                    <a:pt x="427" y="357"/>
                  </a:lnTo>
                  <a:lnTo>
                    <a:pt x="425" y="361"/>
                  </a:lnTo>
                  <a:lnTo>
                    <a:pt x="423" y="363"/>
                  </a:lnTo>
                  <a:lnTo>
                    <a:pt x="421" y="366"/>
                  </a:lnTo>
                  <a:lnTo>
                    <a:pt x="418" y="368"/>
                  </a:lnTo>
                  <a:lnTo>
                    <a:pt x="414" y="368"/>
                  </a:lnTo>
                  <a:lnTo>
                    <a:pt x="414" y="368"/>
                  </a:lnTo>
                  <a:lnTo>
                    <a:pt x="414" y="368"/>
                  </a:lnTo>
                  <a:lnTo>
                    <a:pt x="412" y="366"/>
                  </a:lnTo>
                  <a:lnTo>
                    <a:pt x="408" y="363"/>
                  </a:lnTo>
                  <a:lnTo>
                    <a:pt x="406" y="359"/>
                  </a:lnTo>
                  <a:lnTo>
                    <a:pt x="404" y="355"/>
                  </a:lnTo>
                  <a:lnTo>
                    <a:pt x="400" y="353"/>
                  </a:lnTo>
                  <a:lnTo>
                    <a:pt x="400" y="349"/>
                  </a:lnTo>
                  <a:lnTo>
                    <a:pt x="399" y="347"/>
                  </a:lnTo>
                  <a:lnTo>
                    <a:pt x="399" y="347"/>
                  </a:lnTo>
                  <a:lnTo>
                    <a:pt x="393" y="349"/>
                  </a:lnTo>
                  <a:lnTo>
                    <a:pt x="389" y="351"/>
                  </a:lnTo>
                  <a:lnTo>
                    <a:pt x="385" y="353"/>
                  </a:lnTo>
                  <a:lnTo>
                    <a:pt x="381" y="357"/>
                  </a:lnTo>
                  <a:lnTo>
                    <a:pt x="378" y="359"/>
                  </a:lnTo>
                  <a:lnTo>
                    <a:pt x="374" y="361"/>
                  </a:lnTo>
                  <a:lnTo>
                    <a:pt x="368" y="363"/>
                  </a:lnTo>
                  <a:lnTo>
                    <a:pt x="360" y="363"/>
                  </a:lnTo>
                  <a:lnTo>
                    <a:pt x="360" y="363"/>
                  </a:lnTo>
                  <a:lnTo>
                    <a:pt x="351" y="363"/>
                  </a:lnTo>
                  <a:lnTo>
                    <a:pt x="343" y="357"/>
                  </a:lnTo>
                  <a:lnTo>
                    <a:pt x="338" y="351"/>
                  </a:lnTo>
                  <a:lnTo>
                    <a:pt x="334" y="343"/>
                  </a:lnTo>
                  <a:lnTo>
                    <a:pt x="328" y="338"/>
                  </a:lnTo>
                  <a:lnTo>
                    <a:pt x="324" y="330"/>
                  </a:lnTo>
                  <a:lnTo>
                    <a:pt x="318" y="326"/>
                  </a:lnTo>
                  <a:lnTo>
                    <a:pt x="313" y="324"/>
                  </a:lnTo>
                  <a:lnTo>
                    <a:pt x="313" y="324"/>
                  </a:lnTo>
                  <a:lnTo>
                    <a:pt x="307" y="324"/>
                  </a:lnTo>
                  <a:lnTo>
                    <a:pt x="301" y="328"/>
                  </a:lnTo>
                  <a:lnTo>
                    <a:pt x="297" y="332"/>
                  </a:lnTo>
                  <a:lnTo>
                    <a:pt x="294" y="336"/>
                  </a:lnTo>
                  <a:lnTo>
                    <a:pt x="292" y="342"/>
                  </a:lnTo>
                  <a:lnTo>
                    <a:pt x="288" y="347"/>
                  </a:lnTo>
                  <a:lnTo>
                    <a:pt x="284" y="353"/>
                  </a:lnTo>
                  <a:lnTo>
                    <a:pt x="280" y="357"/>
                  </a:lnTo>
                  <a:lnTo>
                    <a:pt x="280" y="357"/>
                  </a:lnTo>
                  <a:lnTo>
                    <a:pt x="273" y="363"/>
                  </a:lnTo>
                  <a:lnTo>
                    <a:pt x="265" y="364"/>
                  </a:lnTo>
                  <a:lnTo>
                    <a:pt x="255" y="363"/>
                  </a:lnTo>
                  <a:lnTo>
                    <a:pt x="246" y="361"/>
                  </a:lnTo>
                  <a:lnTo>
                    <a:pt x="236" y="361"/>
                  </a:lnTo>
                  <a:lnTo>
                    <a:pt x="229" y="364"/>
                  </a:lnTo>
                  <a:lnTo>
                    <a:pt x="223" y="374"/>
                  </a:lnTo>
                  <a:lnTo>
                    <a:pt x="221" y="393"/>
                  </a:lnTo>
                  <a:lnTo>
                    <a:pt x="221" y="393"/>
                  </a:lnTo>
                  <a:lnTo>
                    <a:pt x="221" y="395"/>
                  </a:lnTo>
                  <a:lnTo>
                    <a:pt x="221" y="399"/>
                  </a:lnTo>
                  <a:lnTo>
                    <a:pt x="221" y="403"/>
                  </a:lnTo>
                  <a:lnTo>
                    <a:pt x="221" y="404"/>
                  </a:lnTo>
                  <a:lnTo>
                    <a:pt x="221" y="408"/>
                  </a:lnTo>
                  <a:lnTo>
                    <a:pt x="221" y="412"/>
                  </a:lnTo>
                  <a:lnTo>
                    <a:pt x="221" y="418"/>
                  </a:lnTo>
                  <a:lnTo>
                    <a:pt x="221" y="422"/>
                  </a:lnTo>
                  <a:lnTo>
                    <a:pt x="221" y="422"/>
                  </a:lnTo>
                  <a:lnTo>
                    <a:pt x="223" y="425"/>
                  </a:lnTo>
                  <a:lnTo>
                    <a:pt x="225" y="429"/>
                  </a:lnTo>
                  <a:lnTo>
                    <a:pt x="229" y="433"/>
                  </a:lnTo>
                  <a:lnTo>
                    <a:pt x="233" y="437"/>
                  </a:lnTo>
                  <a:lnTo>
                    <a:pt x="236" y="441"/>
                  </a:lnTo>
                  <a:lnTo>
                    <a:pt x="240" y="443"/>
                  </a:lnTo>
                  <a:lnTo>
                    <a:pt x="244" y="445"/>
                  </a:lnTo>
                  <a:lnTo>
                    <a:pt x="248" y="446"/>
                  </a:lnTo>
                  <a:lnTo>
                    <a:pt x="248" y="446"/>
                  </a:lnTo>
                  <a:lnTo>
                    <a:pt x="246" y="448"/>
                  </a:lnTo>
                  <a:lnTo>
                    <a:pt x="246" y="450"/>
                  </a:lnTo>
                  <a:lnTo>
                    <a:pt x="244" y="452"/>
                  </a:lnTo>
                  <a:lnTo>
                    <a:pt x="242" y="456"/>
                  </a:lnTo>
                  <a:lnTo>
                    <a:pt x="240" y="458"/>
                  </a:lnTo>
                  <a:lnTo>
                    <a:pt x="240" y="462"/>
                  </a:lnTo>
                  <a:lnTo>
                    <a:pt x="238" y="466"/>
                  </a:lnTo>
                  <a:lnTo>
                    <a:pt x="236" y="469"/>
                  </a:lnTo>
                  <a:lnTo>
                    <a:pt x="236" y="469"/>
                  </a:lnTo>
                  <a:lnTo>
                    <a:pt x="236" y="469"/>
                  </a:lnTo>
                  <a:lnTo>
                    <a:pt x="234" y="467"/>
                  </a:lnTo>
                  <a:lnTo>
                    <a:pt x="231" y="464"/>
                  </a:lnTo>
                  <a:lnTo>
                    <a:pt x="229" y="462"/>
                  </a:lnTo>
                  <a:lnTo>
                    <a:pt x="225" y="458"/>
                  </a:lnTo>
                  <a:lnTo>
                    <a:pt x="221" y="456"/>
                  </a:lnTo>
                  <a:lnTo>
                    <a:pt x="219" y="454"/>
                  </a:lnTo>
                  <a:lnTo>
                    <a:pt x="215" y="454"/>
                  </a:lnTo>
                  <a:lnTo>
                    <a:pt x="215" y="454"/>
                  </a:lnTo>
                  <a:lnTo>
                    <a:pt x="210" y="456"/>
                  </a:lnTo>
                  <a:lnTo>
                    <a:pt x="204" y="458"/>
                  </a:lnTo>
                  <a:lnTo>
                    <a:pt x="200" y="462"/>
                  </a:lnTo>
                  <a:lnTo>
                    <a:pt x="196" y="466"/>
                  </a:lnTo>
                  <a:lnTo>
                    <a:pt x="191" y="471"/>
                  </a:lnTo>
                  <a:lnTo>
                    <a:pt x="187" y="475"/>
                  </a:lnTo>
                  <a:lnTo>
                    <a:pt x="181" y="477"/>
                  </a:lnTo>
                  <a:lnTo>
                    <a:pt x="175" y="477"/>
                  </a:lnTo>
                  <a:lnTo>
                    <a:pt x="175" y="477"/>
                  </a:lnTo>
                  <a:lnTo>
                    <a:pt x="172" y="471"/>
                  </a:lnTo>
                  <a:lnTo>
                    <a:pt x="168" y="464"/>
                  </a:lnTo>
                  <a:lnTo>
                    <a:pt x="162" y="458"/>
                  </a:lnTo>
                  <a:lnTo>
                    <a:pt x="158" y="452"/>
                  </a:lnTo>
                  <a:lnTo>
                    <a:pt x="152" y="446"/>
                  </a:lnTo>
                  <a:lnTo>
                    <a:pt x="149" y="441"/>
                  </a:lnTo>
                  <a:lnTo>
                    <a:pt x="143" y="437"/>
                  </a:lnTo>
                  <a:lnTo>
                    <a:pt x="139" y="431"/>
                  </a:lnTo>
                  <a:lnTo>
                    <a:pt x="133" y="427"/>
                  </a:lnTo>
                  <a:lnTo>
                    <a:pt x="128" y="422"/>
                  </a:lnTo>
                  <a:lnTo>
                    <a:pt x="122" y="418"/>
                  </a:lnTo>
                  <a:lnTo>
                    <a:pt x="118" y="414"/>
                  </a:lnTo>
                  <a:lnTo>
                    <a:pt x="112" y="408"/>
                  </a:lnTo>
                  <a:lnTo>
                    <a:pt x="107" y="403"/>
                  </a:lnTo>
                  <a:lnTo>
                    <a:pt x="101" y="399"/>
                  </a:lnTo>
                  <a:lnTo>
                    <a:pt x="95" y="393"/>
                  </a:lnTo>
                  <a:lnTo>
                    <a:pt x="95" y="393"/>
                  </a:lnTo>
                  <a:lnTo>
                    <a:pt x="88" y="385"/>
                  </a:lnTo>
                  <a:lnTo>
                    <a:pt x="82" y="378"/>
                  </a:lnTo>
                  <a:lnTo>
                    <a:pt x="78" y="368"/>
                  </a:lnTo>
                  <a:lnTo>
                    <a:pt x="74" y="361"/>
                  </a:lnTo>
                  <a:lnTo>
                    <a:pt x="70" y="353"/>
                  </a:lnTo>
                  <a:lnTo>
                    <a:pt x="67" y="345"/>
                  </a:lnTo>
                  <a:lnTo>
                    <a:pt x="63" y="336"/>
                  </a:lnTo>
                  <a:lnTo>
                    <a:pt x="57" y="328"/>
                  </a:lnTo>
                  <a:lnTo>
                    <a:pt x="57" y="328"/>
                  </a:lnTo>
                  <a:lnTo>
                    <a:pt x="53" y="322"/>
                  </a:lnTo>
                  <a:lnTo>
                    <a:pt x="49" y="319"/>
                  </a:lnTo>
                  <a:lnTo>
                    <a:pt x="44" y="313"/>
                  </a:lnTo>
                  <a:lnTo>
                    <a:pt x="40" y="307"/>
                  </a:lnTo>
                  <a:lnTo>
                    <a:pt x="36" y="301"/>
                  </a:lnTo>
                  <a:lnTo>
                    <a:pt x="30" y="296"/>
                  </a:lnTo>
                  <a:lnTo>
                    <a:pt x="27" y="288"/>
                  </a:lnTo>
                  <a:lnTo>
                    <a:pt x="21" y="282"/>
                  </a:lnTo>
                  <a:lnTo>
                    <a:pt x="17" y="275"/>
                  </a:lnTo>
                  <a:lnTo>
                    <a:pt x="13" y="269"/>
                  </a:lnTo>
                  <a:lnTo>
                    <a:pt x="9" y="261"/>
                  </a:lnTo>
                  <a:lnTo>
                    <a:pt x="6" y="256"/>
                  </a:lnTo>
                  <a:lnTo>
                    <a:pt x="4" y="248"/>
                  </a:lnTo>
                  <a:lnTo>
                    <a:pt x="2" y="242"/>
                  </a:lnTo>
                  <a:lnTo>
                    <a:pt x="0" y="235"/>
                  </a:lnTo>
                  <a:lnTo>
                    <a:pt x="0" y="229"/>
                  </a:lnTo>
                  <a:lnTo>
                    <a:pt x="0" y="229"/>
                  </a:lnTo>
                  <a:lnTo>
                    <a:pt x="6" y="231"/>
                  </a:lnTo>
                  <a:lnTo>
                    <a:pt x="9" y="229"/>
                  </a:lnTo>
                  <a:lnTo>
                    <a:pt x="15" y="225"/>
                  </a:lnTo>
                  <a:lnTo>
                    <a:pt x="21" y="218"/>
                  </a:lnTo>
                  <a:lnTo>
                    <a:pt x="27" y="208"/>
                  </a:lnTo>
                  <a:lnTo>
                    <a:pt x="32" y="198"/>
                  </a:lnTo>
                  <a:lnTo>
                    <a:pt x="36" y="187"/>
                  </a:lnTo>
                  <a:lnTo>
                    <a:pt x="42" y="174"/>
                  </a:lnTo>
                  <a:lnTo>
                    <a:pt x="46" y="160"/>
                  </a:lnTo>
                  <a:lnTo>
                    <a:pt x="51" y="147"/>
                  </a:lnTo>
                  <a:lnTo>
                    <a:pt x="55" y="136"/>
                  </a:lnTo>
                  <a:lnTo>
                    <a:pt x="57" y="124"/>
                  </a:lnTo>
                  <a:lnTo>
                    <a:pt x="61" y="113"/>
                  </a:lnTo>
                  <a:lnTo>
                    <a:pt x="63" y="105"/>
                  </a:lnTo>
                  <a:lnTo>
                    <a:pt x="65" y="97"/>
                  </a:lnTo>
                  <a:lnTo>
                    <a:pt x="65" y="94"/>
                  </a:lnTo>
                  <a:lnTo>
                    <a:pt x="204" y="94"/>
                  </a:lnTo>
                  <a:lnTo>
                    <a:pt x="204" y="0"/>
                  </a:lnTo>
                  <a:lnTo>
                    <a:pt x="349" y="0"/>
                  </a:lnTo>
                  <a:lnTo>
                    <a:pt x="360" y="6"/>
                  </a:lnTo>
                  <a:lnTo>
                    <a:pt x="360" y="4"/>
                  </a:lnTo>
                  <a:lnTo>
                    <a:pt x="357" y="4"/>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62" name="Freeform 28">
              <a:extLst>
                <a:ext uri="{FF2B5EF4-FFF2-40B4-BE49-F238E27FC236}">
                  <a16:creationId xmlns:a16="http://schemas.microsoft.com/office/drawing/2014/main" id="{4BCD9A6B-2327-44A2-AC1A-C92939FB0405}"/>
                </a:ext>
              </a:extLst>
            </p:cNvPr>
            <p:cNvSpPr>
              <a:spLocks/>
            </p:cNvSpPr>
            <p:nvPr/>
          </p:nvSpPr>
          <p:spPr bwMode="auto">
            <a:xfrm>
              <a:off x="2675449" y="5553752"/>
              <a:ext cx="49861" cy="31954"/>
            </a:xfrm>
            <a:custGeom>
              <a:avLst/>
              <a:gdLst>
                <a:gd name="T0" fmla="*/ 147 w 147"/>
                <a:gd name="T1" fmla="*/ 0 h 94"/>
                <a:gd name="T2" fmla="*/ 25 w 147"/>
                <a:gd name="T3" fmla="*/ 0 h 94"/>
                <a:gd name="T4" fmla="*/ 25 w 147"/>
                <a:gd name="T5" fmla="*/ 0 h 94"/>
                <a:gd name="T6" fmla="*/ 25 w 147"/>
                <a:gd name="T7" fmla="*/ 4 h 94"/>
                <a:gd name="T8" fmla="*/ 23 w 147"/>
                <a:gd name="T9" fmla="*/ 10 h 94"/>
                <a:gd name="T10" fmla="*/ 23 w 147"/>
                <a:gd name="T11" fmla="*/ 15 h 94"/>
                <a:gd name="T12" fmla="*/ 21 w 147"/>
                <a:gd name="T13" fmla="*/ 19 h 94"/>
                <a:gd name="T14" fmla="*/ 19 w 147"/>
                <a:gd name="T15" fmla="*/ 23 h 94"/>
                <a:gd name="T16" fmla="*/ 15 w 147"/>
                <a:gd name="T17" fmla="*/ 27 h 94"/>
                <a:gd name="T18" fmla="*/ 13 w 147"/>
                <a:gd name="T19" fmla="*/ 31 h 94"/>
                <a:gd name="T20" fmla="*/ 12 w 147"/>
                <a:gd name="T21" fmla="*/ 34 h 94"/>
                <a:gd name="T22" fmla="*/ 10 w 147"/>
                <a:gd name="T23" fmla="*/ 38 h 94"/>
                <a:gd name="T24" fmla="*/ 8 w 147"/>
                <a:gd name="T25" fmla="*/ 42 h 94"/>
                <a:gd name="T26" fmla="*/ 6 w 147"/>
                <a:gd name="T27" fmla="*/ 46 h 94"/>
                <a:gd name="T28" fmla="*/ 4 w 147"/>
                <a:gd name="T29" fmla="*/ 50 h 94"/>
                <a:gd name="T30" fmla="*/ 2 w 147"/>
                <a:gd name="T31" fmla="*/ 53 h 94"/>
                <a:gd name="T32" fmla="*/ 0 w 147"/>
                <a:gd name="T33" fmla="*/ 59 h 94"/>
                <a:gd name="T34" fmla="*/ 0 w 147"/>
                <a:gd name="T35" fmla="*/ 63 h 94"/>
                <a:gd name="T36" fmla="*/ 0 w 147"/>
                <a:gd name="T37" fmla="*/ 69 h 94"/>
                <a:gd name="T38" fmla="*/ 0 w 147"/>
                <a:gd name="T39" fmla="*/ 69 h 94"/>
                <a:gd name="T40" fmla="*/ 0 w 147"/>
                <a:gd name="T41" fmla="*/ 71 h 94"/>
                <a:gd name="T42" fmla="*/ 0 w 147"/>
                <a:gd name="T43" fmla="*/ 74 h 94"/>
                <a:gd name="T44" fmla="*/ 2 w 147"/>
                <a:gd name="T45" fmla="*/ 78 h 94"/>
                <a:gd name="T46" fmla="*/ 2 w 147"/>
                <a:gd name="T47" fmla="*/ 82 h 94"/>
                <a:gd name="T48" fmla="*/ 4 w 147"/>
                <a:gd name="T49" fmla="*/ 84 h 94"/>
                <a:gd name="T50" fmla="*/ 6 w 147"/>
                <a:gd name="T51" fmla="*/ 88 h 94"/>
                <a:gd name="T52" fmla="*/ 6 w 147"/>
                <a:gd name="T53" fmla="*/ 90 h 94"/>
                <a:gd name="T54" fmla="*/ 8 w 147"/>
                <a:gd name="T55" fmla="*/ 94 h 94"/>
                <a:gd name="T56" fmla="*/ 147 w 147"/>
                <a:gd name="T57" fmla="*/ 94 h 94"/>
                <a:gd name="T58" fmla="*/ 147 w 147"/>
                <a:gd name="T59" fmla="*/ 0 h 94"/>
                <a:gd name="T60" fmla="*/ 147 w 147"/>
                <a:gd name="T61"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7" h="94">
                  <a:moveTo>
                    <a:pt x="147" y="0"/>
                  </a:moveTo>
                  <a:lnTo>
                    <a:pt x="25" y="0"/>
                  </a:lnTo>
                  <a:lnTo>
                    <a:pt x="25" y="0"/>
                  </a:lnTo>
                  <a:lnTo>
                    <a:pt x="25" y="4"/>
                  </a:lnTo>
                  <a:lnTo>
                    <a:pt x="23" y="10"/>
                  </a:lnTo>
                  <a:lnTo>
                    <a:pt x="23" y="15"/>
                  </a:lnTo>
                  <a:lnTo>
                    <a:pt x="21" y="19"/>
                  </a:lnTo>
                  <a:lnTo>
                    <a:pt x="19" y="23"/>
                  </a:lnTo>
                  <a:lnTo>
                    <a:pt x="15" y="27"/>
                  </a:lnTo>
                  <a:lnTo>
                    <a:pt x="13" y="31"/>
                  </a:lnTo>
                  <a:lnTo>
                    <a:pt x="12" y="34"/>
                  </a:lnTo>
                  <a:lnTo>
                    <a:pt x="10" y="38"/>
                  </a:lnTo>
                  <a:lnTo>
                    <a:pt x="8" y="42"/>
                  </a:lnTo>
                  <a:lnTo>
                    <a:pt x="6" y="46"/>
                  </a:lnTo>
                  <a:lnTo>
                    <a:pt x="4" y="50"/>
                  </a:lnTo>
                  <a:lnTo>
                    <a:pt x="2" y="53"/>
                  </a:lnTo>
                  <a:lnTo>
                    <a:pt x="0" y="59"/>
                  </a:lnTo>
                  <a:lnTo>
                    <a:pt x="0" y="63"/>
                  </a:lnTo>
                  <a:lnTo>
                    <a:pt x="0" y="69"/>
                  </a:lnTo>
                  <a:lnTo>
                    <a:pt x="0" y="69"/>
                  </a:lnTo>
                  <a:lnTo>
                    <a:pt x="0" y="71"/>
                  </a:lnTo>
                  <a:lnTo>
                    <a:pt x="0" y="74"/>
                  </a:lnTo>
                  <a:lnTo>
                    <a:pt x="2" y="78"/>
                  </a:lnTo>
                  <a:lnTo>
                    <a:pt x="2" y="82"/>
                  </a:lnTo>
                  <a:lnTo>
                    <a:pt x="4" y="84"/>
                  </a:lnTo>
                  <a:lnTo>
                    <a:pt x="6" y="88"/>
                  </a:lnTo>
                  <a:lnTo>
                    <a:pt x="6" y="90"/>
                  </a:lnTo>
                  <a:lnTo>
                    <a:pt x="8" y="94"/>
                  </a:lnTo>
                  <a:lnTo>
                    <a:pt x="147" y="94"/>
                  </a:lnTo>
                  <a:lnTo>
                    <a:pt x="147" y="0"/>
                  </a:lnTo>
                  <a:lnTo>
                    <a:pt x="147" y="0"/>
                  </a:lnTo>
                </a:path>
              </a:pathLst>
            </a:custGeom>
            <a:solidFill>
              <a:srgbClr val="006998"/>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63" name="Freeform 29">
              <a:extLst>
                <a:ext uri="{FF2B5EF4-FFF2-40B4-BE49-F238E27FC236}">
                  <a16:creationId xmlns:a16="http://schemas.microsoft.com/office/drawing/2014/main" id="{18F53254-1389-48F6-9026-D789B5BCDFA2}"/>
                </a:ext>
              </a:extLst>
            </p:cNvPr>
            <p:cNvSpPr>
              <a:spLocks/>
            </p:cNvSpPr>
            <p:nvPr/>
          </p:nvSpPr>
          <p:spPr bwMode="auto">
            <a:xfrm>
              <a:off x="2646158" y="5254884"/>
              <a:ext cx="208453" cy="308262"/>
            </a:xfrm>
            <a:custGeom>
              <a:avLst/>
              <a:gdLst>
                <a:gd name="T0" fmla="*/ 101 w 610"/>
                <a:gd name="T1" fmla="*/ 857 h 897"/>
                <a:gd name="T2" fmla="*/ 107 w 610"/>
                <a:gd name="T3" fmla="*/ 826 h 897"/>
                <a:gd name="T4" fmla="*/ 112 w 610"/>
                <a:gd name="T5" fmla="*/ 797 h 897"/>
                <a:gd name="T6" fmla="*/ 93 w 610"/>
                <a:gd name="T7" fmla="*/ 755 h 897"/>
                <a:gd name="T8" fmla="*/ 49 w 610"/>
                <a:gd name="T9" fmla="*/ 723 h 897"/>
                <a:gd name="T10" fmla="*/ 21 w 610"/>
                <a:gd name="T11" fmla="*/ 698 h 897"/>
                <a:gd name="T12" fmla="*/ 2 w 610"/>
                <a:gd name="T13" fmla="*/ 660 h 897"/>
                <a:gd name="T14" fmla="*/ 13 w 610"/>
                <a:gd name="T15" fmla="*/ 628 h 897"/>
                <a:gd name="T16" fmla="*/ 21 w 610"/>
                <a:gd name="T17" fmla="*/ 593 h 897"/>
                <a:gd name="T18" fmla="*/ 49 w 610"/>
                <a:gd name="T19" fmla="*/ 549 h 897"/>
                <a:gd name="T20" fmla="*/ 110 w 610"/>
                <a:gd name="T21" fmla="*/ 504 h 897"/>
                <a:gd name="T22" fmla="*/ 150 w 610"/>
                <a:gd name="T23" fmla="*/ 494 h 897"/>
                <a:gd name="T24" fmla="*/ 164 w 610"/>
                <a:gd name="T25" fmla="*/ 477 h 897"/>
                <a:gd name="T26" fmla="*/ 208 w 610"/>
                <a:gd name="T27" fmla="*/ 527 h 897"/>
                <a:gd name="T28" fmla="*/ 238 w 610"/>
                <a:gd name="T29" fmla="*/ 509 h 897"/>
                <a:gd name="T30" fmla="*/ 272 w 610"/>
                <a:gd name="T31" fmla="*/ 450 h 897"/>
                <a:gd name="T32" fmla="*/ 286 w 610"/>
                <a:gd name="T33" fmla="*/ 410 h 897"/>
                <a:gd name="T34" fmla="*/ 305 w 610"/>
                <a:gd name="T35" fmla="*/ 374 h 897"/>
                <a:gd name="T36" fmla="*/ 335 w 610"/>
                <a:gd name="T37" fmla="*/ 347 h 897"/>
                <a:gd name="T38" fmla="*/ 343 w 610"/>
                <a:gd name="T39" fmla="*/ 321 h 897"/>
                <a:gd name="T40" fmla="*/ 362 w 610"/>
                <a:gd name="T41" fmla="*/ 294 h 897"/>
                <a:gd name="T42" fmla="*/ 379 w 610"/>
                <a:gd name="T43" fmla="*/ 273 h 897"/>
                <a:gd name="T44" fmla="*/ 377 w 610"/>
                <a:gd name="T45" fmla="*/ 244 h 897"/>
                <a:gd name="T46" fmla="*/ 398 w 610"/>
                <a:gd name="T47" fmla="*/ 206 h 897"/>
                <a:gd name="T48" fmla="*/ 429 w 610"/>
                <a:gd name="T49" fmla="*/ 166 h 897"/>
                <a:gd name="T50" fmla="*/ 477 w 610"/>
                <a:gd name="T51" fmla="*/ 132 h 897"/>
                <a:gd name="T52" fmla="*/ 486 w 610"/>
                <a:gd name="T53" fmla="*/ 88 h 897"/>
                <a:gd name="T54" fmla="*/ 486 w 610"/>
                <a:gd name="T55" fmla="*/ 65 h 897"/>
                <a:gd name="T56" fmla="*/ 452 w 610"/>
                <a:gd name="T57" fmla="*/ 55 h 897"/>
                <a:gd name="T58" fmla="*/ 477 w 610"/>
                <a:gd name="T59" fmla="*/ 31 h 897"/>
                <a:gd name="T60" fmla="*/ 505 w 610"/>
                <a:gd name="T61" fmla="*/ 128 h 897"/>
                <a:gd name="T62" fmla="*/ 522 w 610"/>
                <a:gd name="T63" fmla="*/ 179 h 897"/>
                <a:gd name="T64" fmla="*/ 538 w 610"/>
                <a:gd name="T65" fmla="*/ 227 h 897"/>
                <a:gd name="T66" fmla="*/ 498 w 610"/>
                <a:gd name="T67" fmla="*/ 235 h 897"/>
                <a:gd name="T68" fmla="*/ 446 w 610"/>
                <a:gd name="T69" fmla="*/ 246 h 897"/>
                <a:gd name="T70" fmla="*/ 438 w 610"/>
                <a:gd name="T71" fmla="*/ 286 h 897"/>
                <a:gd name="T72" fmla="*/ 461 w 610"/>
                <a:gd name="T73" fmla="*/ 319 h 897"/>
                <a:gd name="T74" fmla="*/ 492 w 610"/>
                <a:gd name="T75" fmla="*/ 342 h 897"/>
                <a:gd name="T76" fmla="*/ 522 w 610"/>
                <a:gd name="T77" fmla="*/ 378 h 897"/>
                <a:gd name="T78" fmla="*/ 549 w 610"/>
                <a:gd name="T79" fmla="*/ 427 h 897"/>
                <a:gd name="T80" fmla="*/ 551 w 610"/>
                <a:gd name="T81" fmla="*/ 456 h 897"/>
                <a:gd name="T82" fmla="*/ 536 w 610"/>
                <a:gd name="T83" fmla="*/ 466 h 897"/>
                <a:gd name="T84" fmla="*/ 505 w 610"/>
                <a:gd name="T85" fmla="*/ 513 h 897"/>
                <a:gd name="T86" fmla="*/ 475 w 610"/>
                <a:gd name="T87" fmla="*/ 561 h 897"/>
                <a:gd name="T88" fmla="*/ 480 w 610"/>
                <a:gd name="T89" fmla="*/ 576 h 897"/>
                <a:gd name="T90" fmla="*/ 484 w 610"/>
                <a:gd name="T91" fmla="*/ 591 h 897"/>
                <a:gd name="T92" fmla="*/ 484 w 610"/>
                <a:gd name="T93" fmla="*/ 622 h 897"/>
                <a:gd name="T94" fmla="*/ 509 w 610"/>
                <a:gd name="T95" fmla="*/ 700 h 897"/>
                <a:gd name="T96" fmla="*/ 549 w 610"/>
                <a:gd name="T97" fmla="*/ 765 h 897"/>
                <a:gd name="T98" fmla="*/ 576 w 610"/>
                <a:gd name="T99" fmla="*/ 792 h 897"/>
                <a:gd name="T100" fmla="*/ 604 w 610"/>
                <a:gd name="T101" fmla="*/ 818 h 897"/>
                <a:gd name="T102" fmla="*/ 610 w 610"/>
                <a:gd name="T103" fmla="*/ 845 h 897"/>
                <a:gd name="T104" fmla="*/ 602 w 610"/>
                <a:gd name="T105" fmla="*/ 859 h 897"/>
                <a:gd name="T106" fmla="*/ 591 w 610"/>
                <a:gd name="T107" fmla="*/ 895 h 897"/>
                <a:gd name="T108" fmla="*/ 557 w 610"/>
                <a:gd name="T109" fmla="*/ 883 h 897"/>
                <a:gd name="T110" fmla="*/ 511 w 610"/>
                <a:gd name="T111" fmla="*/ 874 h 897"/>
                <a:gd name="T112" fmla="*/ 463 w 610"/>
                <a:gd name="T113" fmla="*/ 859 h 897"/>
                <a:gd name="T114" fmla="*/ 406 w 610"/>
                <a:gd name="T115" fmla="*/ 857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10" h="897">
                  <a:moveTo>
                    <a:pt x="366" y="868"/>
                  </a:moveTo>
                  <a:lnTo>
                    <a:pt x="221" y="868"/>
                  </a:lnTo>
                  <a:lnTo>
                    <a:pt x="221" y="868"/>
                  </a:lnTo>
                  <a:lnTo>
                    <a:pt x="99" y="868"/>
                  </a:lnTo>
                  <a:lnTo>
                    <a:pt x="99" y="868"/>
                  </a:lnTo>
                  <a:lnTo>
                    <a:pt x="99" y="862"/>
                  </a:lnTo>
                  <a:lnTo>
                    <a:pt x="101" y="857"/>
                  </a:lnTo>
                  <a:lnTo>
                    <a:pt x="101" y="851"/>
                  </a:lnTo>
                  <a:lnTo>
                    <a:pt x="101" y="847"/>
                  </a:lnTo>
                  <a:lnTo>
                    <a:pt x="103" y="841"/>
                  </a:lnTo>
                  <a:lnTo>
                    <a:pt x="103" y="838"/>
                  </a:lnTo>
                  <a:lnTo>
                    <a:pt x="105" y="834"/>
                  </a:lnTo>
                  <a:lnTo>
                    <a:pt x="107" y="830"/>
                  </a:lnTo>
                  <a:lnTo>
                    <a:pt x="107" y="826"/>
                  </a:lnTo>
                  <a:lnTo>
                    <a:pt x="108" y="822"/>
                  </a:lnTo>
                  <a:lnTo>
                    <a:pt x="108" y="818"/>
                  </a:lnTo>
                  <a:lnTo>
                    <a:pt x="110" y="813"/>
                  </a:lnTo>
                  <a:lnTo>
                    <a:pt x="110" y="809"/>
                  </a:lnTo>
                  <a:lnTo>
                    <a:pt x="110" y="805"/>
                  </a:lnTo>
                  <a:lnTo>
                    <a:pt x="112" y="801"/>
                  </a:lnTo>
                  <a:lnTo>
                    <a:pt x="112" y="797"/>
                  </a:lnTo>
                  <a:lnTo>
                    <a:pt x="112" y="797"/>
                  </a:lnTo>
                  <a:lnTo>
                    <a:pt x="110" y="790"/>
                  </a:lnTo>
                  <a:lnTo>
                    <a:pt x="108" y="782"/>
                  </a:lnTo>
                  <a:lnTo>
                    <a:pt x="107" y="775"/>
                  </a:lnTo>
                  <a:lnTo>
                    <a:pt x="103" y="769"/>
                  </a:lnTo>
                  <a:lnTo>
                    <a:pt x="99" y="761"/>
                  </a:lnTo>
                  <a:lnTo>
                    <a:pt x="93" y="755"/>
                  </a:lnTo>
                  <a:lnTo>
                    <a:pt x="87" y="750"/>
                  </a:lnTo>
                  <a:lnTo>
                    <a:pt x="82" y="744"/>
                  </a:lnTo>
                  <a:lnTo>
                    <a:pt x="76" y="740"/>
                  </a:lnTo>
                  <a:lnTo>
                    <a:pt x="68" y="735"/>
                  </a:lnTo>
                  <a:lnTo>
                    <a:pt x="63" y="731"/>
                  </a:lnTo>
                  <a:lnTo>
                    <a:pt x="57" y="727"/>
                  </a:lnTo>
                  <a:lnTo>
                    <a:pt x="49" y="723"/>
                  </a:lnTo>
                  <a:lnTo>
                    <a:pt x="44" y="719"/>
                  </a:lnTo>
                  <a:lnTo>
                    <a:pt x="40" y="715"/>
                  </a:lnTo>
                  <a:lnTo>
                    <a:pt x="34" y="714"/>
                  </a:lnTo>
                  <a:lnTo>
                    <a:pt x="34" y="714"/>
                  </a:lnTo>
                  <a:lnTo>
                    <a:pt x="30" y="710"/>
                  </a:lnTo>
                  <a:lnTo>
                    <a:pt x="26" y="704"/>
                  </a:lnTo>
                  <a:lnTo>
                    <a:pt x="21" y="698"/>
                  </a:lnTo>
                  <a:lnTo>
                    <a:pt x="17" y="691"/>
                  </a:lnTo>
                  <a:lnTo>
                    <a:pt x="13" y="683"/>
                  </a:lnTo>
                  <a:lnTo>
                    <a:pt x="7" y="675"/>
                  </a:lnTo>
                  <a:lnTo>
                    <a:pt x="4" y="670"/>
                  </a:lnTo>
                  <a:lnTo>
                    <a:pt x="0" y="666"/>
                  </a:lnTo>
                  <a:lnTo>
                    <a:pt x="0" y="666"/>
                  </a:lnTo>
                  <a:lnTo>
                    <a:pt x="2" y="660"/>
                  </a:lnTo>
                  <a:lnTo>
                    <a:pt x="4" y="656"/>
                  </a:lnTo>
                  <a:lnTo>
                    <a:pt x="5" y="652"/>
                  </a:lnTo>
                  <a:lnTo>
                    <a:pt x="7" y="647"/>
                  </a:lnTo>
                  <a:lnTo>
                    <a:pt x="9" y="643"/>
                  </a:lnTo>
                  <a:lnTo>
                    <a:pt x="9" y="637"/>
                  </a:lnTo>
                  <a:lnTo>
                    <a:pt x="11" y="631"/>
                  </a:lnTo>
                  <a:lnTo>
                    <a:pt x="13" y="628"/>
                  </a:lnTo>
                  <a:lnTo>
                    <a:pt x="13" y="622"/>
                  </a:lnTo>
                  <a:lnTo>
                    <a:pt x="15" y="618"/>
                  </a:lnTo>
                  <a:lnTo>
                    <a:pt x="15" y="612"/>
                  </a:lnTo>
                  <a:lnTo>
                    <a:pt x="17" y="607"/>
                  </a:lnTo>
                  <a:lnTo>
                    <a:pt x="19" y="603"/>
                  </a:lnTo>
                  <a:lnTo>
                    <a:pt x="19" y="597"/>
                  </a:lnTo>
                  <a:lnTo>
                    <a:pt x="21" y="593"/>
                  </a:lnTo>
                  <a:lnTo>
                    <a:pt x="23" y="588"/>
                  </a:lnTo>
                  <a:lnTo>
                    <a:pt x="23" y="588"/>
                  </a:lnTo>
                  <a:lnTo>
                    <a:pt x="26" y="580"/>
                  </a:lnTo>
                  <a:lnTo>
                    <a:pt x="30" y="572"/>
                  </a:lnTo>
                  <a:lnTo>
                    <a:pt x="36" y="565"/>
                  </a:lnTo>
                  <a:lnTo>
                    <a:pt x="42" y="557"/>
                  </a:lnTo>
                  <a:lnTo>
                    <a:pt x="49" y="549"/>
                  </a:lnTo>
                  <a:lnTo>
                    <a:pt x="57" y="542"/>
                  </a:lnTo>
                  <a:lnTo>
                    <a:pt x="65" y="534"/>
                  </a:lnTo>
                  <a:lnTo>
                    <a:pt x="74" y="527"/>
                  </a:lnTo>
                  <a:lnTo>
                    <a:pt x="82" y="521"/>
                  </a:lnTo>
                  <a:lnTo>
                    <a:pt x="91" y="515"/>
                  </a:lnTo>
                  <a:lnTo>
                    <a:pt x="101" y="509"/>
                  </a:lnTo>
                  <a:lnTo>
                    <a:pt x="110" y="504"/>
                  </a:lnTo>
                  <a:lnTo>
                    <a:pt x="120" y="502"/>
                  </a:lnTo>
                  <a:lnTo>
                    <a:pt x="128" y="498"/>
                  </a:lnTo>
                  <a:lnTo>
                    <a:pt x="137" y="496"/>
                  </a:lnTo>
                  <a:lnTo>
                    <a:pt x="145" y="496"/>
                  </a:lnTo>
                  <a:lnTo>
                    <a:pt x="145" y="496"/>
                  </a:lnTo>
                  <a:lnTo>
                    <a:pt x="148" y="496"/>
                  </a:lnTo>
                  <a:lnTo>
                    <a:pt x="150" y="494"/>
                  </a:lnTo>
                  <a:lnTo>
                    <a:pt x="154" y="490"/>
                  </a:lnTo>
                  <a:lnTo>
                    <a:pt x="156" y="488"/>
                  </a:lnTo>
                  <a:lnTo>
                    <a:pt x="160" y="485"/>
                  </a:lnTo>
                  <a:lnTo>
                    <a:pt x="162" y="483"/>
                  </a:lnTo>
                  <a:lnTo>
                    <a:pt x="164" y="479"/>
                  </a:lnTo>
                  <a:lnTo>
                    <a:pt x="164" y="477"/>
                  </a:lnTo>
                  <a:lnTo>
                    <a:pt x="164" y="477"/>
                  </a:lnTo>
                  <a:lnTo>
                    <a:pt x="171" y="485"/>
                  </a:lnTo>
                  <a:lnTo>
                    <a:pt x="179" y="492"/>
                  </a:lnTo>
                  <a:lnTo>
                    <a:pt x="185" y="500"/>
                  </a:lnTo>
                  <a:lnTo>
                    <a:pt x="190" y="509"/>
                  </a:lnTo>
                  <a:lnTo>
                    <a:pt x="196" y="517"/>
                  </a:lnTo>
                  <a:lnTo>
                    <a:pt x="202" y="523"/>
                  </a:lnTo>
                  <a:lnTo>
                    <a:pt x="208" y="527"/>
                  </a:lnTo>
                  <a:lnTo>
                    <a:pt x="215" y="528"/>
                  </a:lnTo>
                  <a:lnTo>
                    <a:pt x="215" y="528"/>
                  </a:lnTo>
                  <a:lnTo>
                    <a:pt x="219" y="528"/>
                  </a:lnTo>
                  <a:lnTo>
                    <a:pt x="223" y="525"/>
                  </a:lnTo>
                  <a:lnTo>
                    <a:pt x="229" y="521"/>
                  </a:lnTo>
                  <a:lnTo>
                    <a:pt x="234" y="515"/>
                  </a:lnTo>
                  <a:lnTo>
                    <a:pt x="238" y="509"/>
                  </a:lnTo>
                  <a:lnTo>
                    <a:pt x="244" y="502"/>
                  </a:lnTo>
                  <a:lnTo>
                    <a:pt x="250" y="494"/>
                  </a:lnTo>
                  <a:lnTo>
                    <a:pt x="255" y="487"/>
                  </a:lnTo>
                  <a:lnTo>
                    <a:pt x="259" y="477"/>
                  </a:lnTo>
                  <a:lnTo>
                    <a:pt x="265" y="467"/>
                  </a:lnTo>
                  <a:lnTo>
                    <a:pt x="269" y="460"/>
                  </a:lnTo>
                  <a:lnTo>
                    <a:pt x="272" y="450"/>
                  </a:lnTo>
                  <a:lnTo>
                    <a:pt x="276" y="443"/>
                  </a:lnTo>
                  <a:lnTo>
                    <a:pt x="280" y="437"/>
                  </a:lnTo>
                  <a:lnTo>
                    <a:pt x="282" y="429"/>
                  </a:lnTo>
                  <a:lnTo>
                    <a:pt x="282" y="425"/>
                  </a:lnTo>
                  <a:lnTo>
                    <a:pt x="282" y="425"/>
                  </a:lnTo>
                  <a:lnTo>
                    <a:pt x="284" y="418"/>
                  </a:lnTo>
                  <a:lnTo>
                    <a:pt x="286" y="410"/>
                  </a:lnTo>
                  <a:lnTo>
                    <a:pt x="288" y="404"/>
                  </a:lnTo>
                  <a:lnTo>
                    <a:pt x="290" y="399"/>
                  </a:lnTo>
                  <a:lnTo>
                    <a:pt x="293" y="393"/>
                  </a:lnTo>
                  <a:lnTo>
                    <a:pt x="295" y="387"/>
                  </a:lnTo>
                  <a:lnTo>
                    <a:pt x="299" y="383"/>
                  </a:lnTo>
                  <a:lnTo>
                    <a:pt x="303" y="378"/>
                  </a:lnTo>
                  <a:lnTo>
                    <a:pt x="305" y="374"/>
                  </a:lnTo>
                  <a:lnTo>
                    <a:pt x="309" y="370"/>
                  </a:lnTo>
                  <a:lnTo>
                    <a:pt x="314" y="366"/>
                  </a:lnTo>
                  <a:lnTo>
                    <a:pt x="318" y="362"/>
                  </a:lnTo>
                  <a:lnTo>
                    <a:pt x="322" y="359"/>
                  </a:lnTo>
                  <a:lnTo>
                    <a:pt x="326" y="355"/>
                  </a:lnTo>
                  <a:lnTo>
                    <a:pt x="332" y="351"/>
                  </a:lnTo>
                  <a:lnTo>
                    <a:pt x="335" y="347"/>
                  </a:lnTo>
                  <a:lnTo>
                    <a:pt x="335" y="347"/>
                  </a:lnTo>
                  <a:lnTo>
                    <a:pt x="339" y="345"/>
                  </a:lnTo>
                  <a:lnTo>
                    <a:pt x="341" y="340"/>
                  </a:lnTo>
                  <a:lnTo>
                    <a:pt x="343" y="336"/>
                  </a:lnTo>
                  <a:lnTo>
                    <a:pt x="343" y="330"/>
                  </a:lnTo>
                  <a:lnTo>
                    <a:pt x="343" y="324"/>
                  </a:lnTo>
                  <a:lnTo>
                    <a:pt x="343" y="321"/>
                  </a:lnTo>
                  <a:lnTo>
                    <a:pt x="345" y="315"/>
                  </a:lnTo>
                  <a:lnTo>
                    <a:pt x="345" y="313"/>
                  </a:lnTo>
                  <a:lnTo>
                    <a:pt x="345" y="313"/>
                  </a:lnTo>
                  <a:lnTo>
                    <a:pt x="349" y="307"/>
                  </a:lnTo>
                  <a:lnTo>
                    <a:pt x="353" y="303"/>
                  </a:lnTo>
                  <a:lnTo>
                    <a:pt x="356" y="298"/>
                  </a:lnTo>
                  <a:lnTo>
                    <a:pt x="362" y="294"/>
                  </a:lnTo>
                  <a:lnTo>
                    <a:pt x="368" y="290"/>
                  </a:lnTo>
                  <a:lnTo>
                    <a:pt x="372" y="286"/>
                  </a:lnTo>
                  <a:lnTo>
                    <a:pt x="375" y="282"/>
                  </a:lnTo>
                  <a:lnTo>
                    <a:pt x="377" y="280"/>
                  </a:lnTo>
                  <a:lnTo>
                    <a:pt x="377" y="280"/>
                  </a:lnTo>
                  <a:lnTo>
                    <a:pt x="377" y="277"/>
                  </a:lnTo>
                  <a:lnTo>
                    <a:pt x="379" y="273"/>
                  </a:lnTo>
                  <a:lnTo>
                    <a:pt x="377" y="269"/>
                  </a:lnTo>
                  <a:lnTo>
                    <a:pt x="377" y="263"/>
                  </a:lnTo>
                  <a:lnTo>
                    <a:pt x="377" y="258"/>
                  </a:lnTo>
                  <a:lnTo>
                    <a:pt x="377" y="254"/>
                  </a:lnTo>
                  <a:lnTo>
                    <a:pt x="377" y="248"/>
                  </a:lnTo>
                  <a:lnTo>
                    <a:pt x="377" y="244"/>
                  </a:lnTo>
                  <a:lnTo>
                    <a:pt x="377" y="244"/>
                  </a:lnTo>
                  <a:lnTo>
                    <a:pt x="377" y="240"/>
                  </a:lnTo>
                  <a:lnTo>
                    <a:pt x="381" y="237"/>
                  </a:lnTo>
                  <a:lnTo>
                    <a:pt x="383" y="231"/>
                  </a:lnTo>
                  <a:lnTo>
                    <a:pt x="387" y="223"/>
                  </a:lnTo>
                  <a:lnTo>
                    <a:pt x="391" y="218"/>
                  </a:lnTo>
                  <a:lnTo>
                    <a:pt x="395" y="212"/>
                  </a:lnTo>
                  <a:lnTo>
                    <a:pt x="398" y="206"/>
                  </a:lnTo>
                  <a:lnTo>
                    <a:pt x="400" y="200"/>
                  </a:lnTo>
                  <a:lnTo>
                    <a:pt x="400" y="200"/>
                  </a:lnTo>
                  <a:lnTo>
                    <a:pt x="406" y="191"/>
                  </a:lnTo>
                  <a:lnTo>
                    <a:pt x="410" y="183"/>
                  </a:lnTo>
                  <a:lnTo>
                    <a:pt x="416" y="177"/>
                  </a:lnTo>
                  <a:lnTo>
                    <a:pt x="421" y="172"/>
                  </a:lnTo>
                  <a:lnTo>
                    <a:pt x="429" y="166"/>
                  </a:lnTo>
                  <a:lnTo>
                    <a:pt x="437" y="162"/>
                  </a:lnTo>
                  <a:lnTo>
                    <a:pt x="444" y="156"/>
                  </a:lnTo>
                  <a:lnTo>
                    <a:pt x="452" y="153"/>
                  </a:lnTo>
                  <a:lnTo>
                    <a:pt x="458" y="149"/>
                  </a:lnTo>
                  <a:lnTo>
                    <a:pt x="465" y="143"/>
                  </a:lnTo>
                  <a:lnTo>
                    <a:pt x="471" y="137"/>
                  </a:lnTo>
                  <a:lnTo>
                    <a:pt x="477" y="132"/>
                  </a:lnTo>
                  <a:lnTo>
                    <a:pt x="480" y="126"/>
                  </a:lnTo>
                  <a:lnTo>
                    <a:pt x="484" y="118"/>
                  </a:lnTo>
                  <a:lnTo>
                    <a:pt x="486" y="109"/>
                  </a:lnTo>
                  <a:lnTo>
                    <a:pt x="486" y="99"/>
                  </a:lnTo>
                  <a:lnTo>
                    <a:pt x="486" y="99"/>
                  </a:lnTo>
                  <a:lnTo>
                    <a:pt x="486" y="94"/>
                  </a:lnTo>
                  <a:lnTo>
                    <a:pt x="486" y="88"/>
                  </a:lnTo>
                  <a:lnTo>
                    <a:pt x="486" y="84"/>
                  </a:lnTo>
                  <a:lnTo>
                    <a:pt x="484" y="80"/>
                  </a:lnTo>
                  <a:lnTo>
                    <a:pt x="484" y="76"/>
                  </a:lnTo>
                  <a:lnTo>
                    <a:pt x="484" y="73"/>
                  </a:lnTo>
                  <a:lnTo>
                    <a:pt x="486" y="69"/>
                  </a:lnTo>
                  <a:lnTo>
                    <a:pt x="486" y="65"/>
                  </a:lnTo>
                  <a:lnTo>
                    <a:pt x="486" y="65"/>
                  </a:lnTo>
                  <a:lnTo>
                    <a:pt x="480" y="63"/>
                  </a:lnTo>
                  <a:lnTo>
                    <a:pt x="475" y="63"/>
                  </a:lnTo>
                  <a:lnTo>
                    <a:pt x="469" y="61"/>
                  </a:lnTo>
                  <a:lnTo>
                    <a:pt x="463" y="59"/>
                  </a:lnTo>
                  <a:lnTo>
                    <a:pt x="459" y="59"/>
                  </a:lnTo>
                  <a:lnTo>
                    <a:pt x="454" y="57"/>
                  </a:lnTo>
                  <a:lnTo>
                    <a:pt x="452" y="55"/>
                  </a:lnTo>
                  <a:lnTo>
                    <a:pt x="448" y="53"/>
                  </a:lnTo>
                  <a:lnTo>
                    <a:pt x="448" y="0"/>
                  </a:lnTo>
                  <a:lnTo>
                    <a:pt x="448" y="0"/>
                  </a:lnTo>
                  <a:lnTo>
                    <a:pt x="458" y="8"/>
                  </a:lnTo>
                  <a:lnTo>
                    <a:pt x="465" y="15"/>
                  </a:lnTo>
                  <a:lnTo>
                    <a:pt x="471" y="21"/>
                  </a:lnTo>
                  <a:lnTo>
                    <a:pt x="477" y="31"/>
                  </a:lnTo>
                  <a:lnTo>
                    <a:pt x="482" y="38"/>
                  </a:lnTo>
                  <a:lnTo>
                    <a:pt x="488" y="46"/>
                  </a:lnTo>
                  <a:lnTo>
                    <a:pt x="496" y="55"/>
                  </a:lnTo>
                  <a:lnTo>
                    <a:pt x="501" y="65"/>
                  </a:lnTo>
                  <a:lnTo>
                    <a:pt x="501" y="120"/>
                  </a:lnTo>
                  <a:lnTo>
                    <a:pt x="501" y="120"/>
                  </a:lnTo>
                  <a:lnTo>
                    <a:pt x="505" y="128"/>
                  </a:lnTo>
                  <a:lnTo>
                    <a:pt x="509" y="135"/>
                  </a:lnTo>
                  <a:lnTo>
                    <a:pt x="511" y="143"/>
                  </a:lnTo>
                  <a:lnTo>
                    <a:pt x="515" y="151"/>
                  </a:lnTo>
                  <a:lnTo>
                    <a:pt x="517" y="156"/>
                  </a:lnTo>
                  <a:lnTo>
                    <a:pt x="519" y="164"/>
                  </a:lnTo>
                  <a:lnTo>
                    <a:pt x="520" y="172"/>
                  </a:lnTo>
                  <a:lnTo>
                    <a:pt x="522" y="179"/>
                  </a:lnTo>
                  <a:lnTo>
                    <a:pt x="524" y="185"/>
                  </a:lnTo>
                  <a:lnTo>
                    <a:pt x="526" y="193"/>
                  </a:lnTo>
                  <a:lnTo>
                    <a:pt x="528" y="200"/>
                  </a:lnTo>
                  <a:lnTo>
                    <a:pt x="530" y="206"/>
                  </a:lnTo>
                  <a:lnTo>
                    <a:pt x="532" y="214"/>
                  </a:lnTo>
                  <a:lnTo>
                    <a:pt x="534" y="221"/>
                  </a:lnTo>
                  <a:lnTo>
                    <a:pt x="538" y="227"/>
                  </a:lnTo>
                  <a:lnTo>
                    <a:pt x="540" y="235"/>
                  </a:lnTo>
                  <a:lnTo>
                    <a:pt x="540" y="235"/>
                  </a:lnTo>
                  <a:lnTo>
                    <a:pt x="532" y="235"/>
                  </a:lnTo>
                  <a:lnTo>
                    <a:pt x="524" y="235"/>
                  </a:lnTo>
                  <a:lnTo>
                    <a:pt x="515" y="235"/>
                  </a:lnTo>
                  <a:lnTo>
                    <a:pt x="507" y="235"/>
                  </a:lnTo>
                  <a:lnTo>
                    <a:pt x="498" y="235"/>
                  </a:lnTo>
                  <a:lnTo>
                    <a:pt x="490" y="237"/>
                  </a:lnTo>
                  <a:lnTo>
                    <a:pt x="480" y="237"/>
                  </a:lnTo>
                  <a:lnTo>
                    <a:pt x="473" y="237"/>
                  </a:lnTo>
                  <a:lnTo>
                    <a:pt x="465" y="238"/>
                  </a:lnTo>
                  <a:lnTo>
                    <a:pt x="458" y="240"/>
                  </a:lnTo>
                  <a:lnTo>
                    <a:pt x="452" y="242"/>
                  </a:lnTo>
                  <a:lnTo>
                    <a:pt x="446" y="246"/>
                  </a:lnTo>
                  <a:lnTo>
                    <a:pt x="442" y="250"/>
                  </a:lnTo>
                  <a:lnTo>
                    <a:pt x="438" y="256"/>
                  </a:lnTo>
                  <a:lnTo>
                    <a:pt x="437" y="263"/>
                  </a:lnTo>
                  <a:lnTo>
                    <a:pt x="437" y="271"/>
                  </a:lnTo>
                  <a:lnTo>
                    <a:pt x="437" y="271"/>
                  </a:lnTo>
                  <a:lnTo>
                    <a:pt x="437" y="279"/>
                  </a:lnTo>
                  <a:lnTo>
                    <a:pt x="438" y="286"/>
                  </a:lnTo>
                  <a:lnTo>
                    <a:pt x="440" y="292"/>
                  </a:lnTo>
                  <a:lnTo>
                    <a:pt x="442" y="298"/>
                  </a:lnTo>
                  <a:lnTo>
                    <a:pt x="446" y="303"/>
                  </a:lnTo>
                  <a:lnTo>
                    <a:pt x="448" y="307"/>
                  </a:lnTo>
                  <a:lnTo>
                    <a:pt x="452" y="311"/>
                  </a:lnTo>
                  <a:lnTo>
                    <a:pt x="458" y="315"/>
                  </a:lnTo>
                  <a:lnTo>
                    <a:pt x="461" y="319"/>
                  </a:lnTo>
                  <a:lnTo>
                    <a:pt x="467" y="322"/>
                  </a:lnTo>
                  <a:lnTo>
                    <a:pt x="471" y="326"/>
                  </a:lnTo>
                  <a:lnTo>
                    <a:pt x="475" y="328"/>
                  </a:lnTo>
                  <a:lnTo>
                    <a:pt x="480" y="332"/>
                  </a:lnTo>
                  <a:lnTo>
                    <a:pt x="484" y="336"/>
                  </a:lnTo>
                  <a:lnTo>
                    <a:pt x="490" y="338"/>
                  </a:lnTo>
                  <a:lnTo>
                    <a:pt x="492" y="342"/>
                  </a:lnTo>
                  <a:lnTo>
                    <a:pt x="492" y="342"/>
                  </a:lnTo>
                  <a:lnTo>
                    <a:pt x="498" y="347"/>
                  </a:lnTo>
                  <a:lnTo>
                    <a:pt x="503" y="355"/>
                  </a:lnTo>
                  <a:lnTo>
                    <a:pt x="509" y="361"/>
                  </a:lnTo>
                  <a:lnTo>
                    <a:pt x="515" y="366"/>
                  </a:lnTo>
                  <a:lnTo>
                    <a:pt x="519" y="372"/>
                  </a:lnTo>
                  <a:lnTo>
                    <a:pt x="522" y="378"/>
                  </a:lnTo>
                  <a:lnTo>
                    <a:pt x="528" y="385"/>
                  </a:lnTo>
                  <a:lnTo>
                    <a:pt x="532" y="391"/>
                  </a:lnTo>
                  <a:lnTo>
                    <a:pt x="536" y="399"/>
                  </a:lnTo>
                  <a:lnTo>
                    <a:pt x="540" y="404"/>
                  </a:lnTo>
                  <a:lnTo>
                    <a:pt x="541" y="412"/>
                  </a:lnTo>
                  <a:lnTo>
                    <a:pt x="545" y="420"/>
                  </a:lnTo>
                  <a:lnTo>
                    <a:pt x="549" y="427"/>
                  </a:lnTo>
                  <a:lnTo>
                    <a:pt x="551" y="437"/>
                  </a:lnTo>
                  <a:lnTo>
                    <a:pt x="555" y="445"/>
                  </a:lnTo>
                  <a:lnTo>
                    <a:pt x="557" y="454"/>
                  </a:lnTo>
                  <a:lnTo>
                    <a:pt x="557" y="454"/>
                  </a:lnTo>
                  <a:lnTo>
                    <a:pt x="555" y="454"/>
                  </a:lnTo>
                  <a:lnTo>
                    <a:pt x="553" y="454"/>
                  </a:lnTo>
                  <a:lnTo>
                    <a:pt x="551" y="456"/>
                  </a:lnTo>
                  <a:lnTo>
                    <a:pt x="551" y="456"/>
                  </a:lnTo>
                  <a:lnTo>
                    <a:pt x="549" y="458"/>
                  </a:lnTo>
                  <a:lnTo>
                    <a:pt x="547" y="458"/>
                  </a:lnTo>
                  <a:lnTo>
                    <a:pt x="545" y="458"/>
                  </a:lnTo>
                  <a:lnTo>
                    <a:pt x="541" y="460"/>
                  </a:lnTo>
                  <a:lnTo>
                    <a:pt x="541" y="460"/>
                  </a:lnTo>
                  <a:lnTo>
                    <a:pt x="536" y="466"/>
                  </a:lnTo>
                  <a:lnTo>
                    <a:pt x="532" y="473"/>
                  </a:lnTo>
                  <a:lnTo>
                    <a:pt x="526" y="479"/>
                  </a:lnTo>
                  <a:lnTo>
                    <a:pt x="522" y="487"/>
                  </a:lnTo>
                  <a:lnTo>
                    <a:pt x="517" y="492"/>
                  </a:lnTo>
                  <a:lnTo>
                    <a:pt x="513" y="500"/>
                  </a:lnTo>
                  <a:lnTo>
                    <a:pt x="509" y="506"/>
                  </a:lnTo>
                  <a:lnTo>
                    <a:pt x="505" y="513"/>
                  </a:lnTo>
                  <a:lnTo>
                    <a:pt x="501" y="521"/>
                  </a:lnTo>
                  <a:lnTo>
                    <a:pt x="498" y="527"/>
                  </a:lnTo>
                  <a:lnTo>
                    <a:pt x="494" y="534"/>
                  </a:lnTo>
                  <a:lnTo>
                    <a:pt x="490" y="540"/>
                  </a:lnTo>
                  <a:lnTo>
                    <a:pt x="484" y="548"/>
                  </a:lnTo>
                  <a:lnTo>
                    <a:pt x="480" y="553"/>
                  </a:lnTo>
                  <a:lnTo>
                    <a:pt x="475" y="561"/>
                  </a:lnTo>
                  <a:lnTo>
                    <a:pt x="469" y="567"/>
                  </a:lnTo>
                  <a:lnTo>
                    <a:pt x="469" y="567"/>
                  </a:lnTo>
                  <a:lnTo>
                    <a:pt x="471" y="569"/>
                  </a:lnTo>
                  <a:lnTo>
                    <a:pt x="473" y="570"/>
                  </a:lnTo>
                  <a:lnTo>
                    <a:pt x="477" y="572"/>
                  </a:lnTo>
                  <a:lnTo>
                    <a:pt x="478" y="574"/>
                  </a:lnTo>
                  <a:lnTo>
                    <a:pt x="480" y="576"/>
                  </a:lnTo>
                  <a:lnTo>
                    <a:pt x="482" y="578"/>
                  </a:lnTo>
                  <a:lnTo>
                    <a:pt x="482" y="580"/>
                  </a:lnTo>
                  <a:lnTo>
                    <a:pt x="482" y="582"/>
                  </a:lnTo>
                  <a:lnTo>
                    <a:pt x="482" y="582"/>
                  </a:lnTo>
                  <a:lnTo>
                    <a:pt x="484" y="586"/>
                  </a:lnTo>
                  <a:lnTo>
                    <a:pt x="484" y="588"/>
                  </a:lnTo>
                  <a:lnTo>
                    <a:pt x="484" y="591"/>
                  </a:lnTo>
                  <a:lnTo>
                    <a:pt x="484" y="593"/>
                  </a:lnTo>
                  <a:lnTo>
                    <a:pt x="484" y="597"/>
                  </a:lnTo>
                  <a:lnTo>
                    <a:pt x="484" y="601"/>
                  </a:lnTo>
                  <a:lnTo>
                    <a:pt x="482" y="607"/>
                  </a:lnTo>
                  <a:lnTo>
                    <a:pt x="482" y="611"/>
                  </a:lnTo>
                  <a:lnTo>
                    <a:pt x="482" y="611"/>
                  </a:lnTo>
                  <a:lnTo>
                    <a:pt x="484" y="622"/>
                  </a:lnTo>
                  <a:lnTo>
                    <a:pt x="486" y="633"/>
                  </a:lnTo>
                  <a:lnTo>
                    <a:pt x="488" y="645"/>
                  </a:lnTo>
                  <a:lnTo>
                    <a:pt x="490" y="656"/>
                  </a:lnTo>
                  <a:lnTo>
                    <a:pt x="494" y="668"/>
                  </a:lnTo>
                  <a:lnTo>
                    <a:pt x="498" y="679"/>
                  </a:lnTo>
                  <a:lnTo>
                    <a:pt x="503" y="691"/>
                  </a:lnTo>
                  <a:lnTo>
                    <a:pt x="509" y="700"/>
                  </a:lnTo>
                  <a:lnTo>
                    <a:pt x="515" y="712"/>
                  </a:lnTo>
                  <a:lnTo>
                    <a:pt x="520" y="721"/>
                  </a:lnTo>
                  <a:lnTo>
                    <a:pt x="526" y="731"/>
                  </a:lnTo>
                  <a:lnTo>
                    <a:pt x="532" y="740"/>
                  </a:lnTo>
                  <a:lnTo>
                    <a:pt x="538" y="750"/>
                  </a:lnTo>
                  <a:lnTo>
                    <a:pt x="543" y="757"/>
                  </a:lnTo>
                  <a:lnTo>
                    <a:pt x="549" y="765"/>
                  </a:lnTo>
                  <a:lnTo>
                    <a:pt x="555" y="773"/>
                  </a:lnTo>
                  <a:lnTo>
                    <a:pt x="555" y="773"/>
                  </a:lnTo>
                  <a:lnTo>
                    <a:pt x="559" y="776"/>
                  </a:lnTo>
                  <a:lnTo>
                    <a:pt x="562" y="780"/>
                  </a:lnTo>
                  <a:lnTo>
                    <a:pt x="566" y="784"/>
                  </a:lnTo>
                  <a:lnTo>
                    <a:pt x="570" y="788"/>
                  </a:lnTo>
                  <a:lnTo>
                    <a:pt x="576" y="792"/>
                  </a:lnTo>
                  <a:lnTo>
                    <a:pt x="580" y="794"/>
                  </a:lnTo>
                  <a:lnTo>
                    <a:pt x="585" y="797"/>
                  </a:lnTo>
                  <a:lnTo>
                    <a:pt x="589" y="801"/>
                  </a:lnTo>
                  <a:lnTo>
                    <a:pt x="593" y="805"/>
                  </a:lnTo>
                  <a:lnTo>
                    <a:pt x="597" y="809"/>
                  </a:lnTo>
                  <a:lnTo>
                    <a:pt x="601" y="813"/>
                  </a:lnTo>
                  <a:lnTo>
                    <a:pt x="604" y="818"/>
                  </a:lnTo>
                  <a:lnTo>
                    <a:pt x="606" y="824"/>
                  </a:lnTo>
                  <a:lnTo>
                    <a:pt x="608" y="830"/>
                  </a:lnTo>
                  <a:lnTo>
                    <a:pt x="610" y="838"/>
                  </a:lnTo>
                  <a:lnTo>
                    <a:pt x="610" y="845"/>
                  </a:lnTo>
                  <a:lnTo>
                    <a:pt x="610" y="845"/>
                  </a:lnTo>
                  <a:lnTo>
                    <a:pt x="610" y="847"/>
                  </a:lnTo>
                  <a:lnTo>
                    <a:pt x="610" y="845"/>
                  </a:lnTo>
                  <a:lnTo>
                    <a:pt x="610" y="843"/>
                  </a:lnTo>
                  <a:lnTo>
                    <a:pt x="610" y="845"/>
                  </a:lnTo>
                  <a:lnTo>
                    <a:pt x="610" y="838"/>
                  </a:lnTo>
                  <a:lnTo>
                    <a:pt x="610" y="838"/>
                  </a:lnTo>
                  <a:lnTo>
                    <a:pt x="606" y="845"/>
                  </a:lnTo>
                  <a:lnTo>
                    <a:pt x="604" y="851"/>
                  </a:lnTo>
                  <a:lnTo>
                    <a:pt x="602" y="859"/>
                  </a:lnTo>
                  <a:lnTo>
                    <a:pt x="601" y="866"/>
                  </a:lnTo>
                  <a:lnTo>
                    <a:pt x="601" y="874"/>
                  </a:lnTo>
                  <a:lnTo>
                    <a:pt x="599" y="881"/>
                  </a:lnTo>
                  <a:lnTo>
                    <a:pt x="597" y="889"/>
                  </a:lnTo>
                  <a:lnTo>
                    <a:pt x="593" y="897"/>
                  </a:lnTo>
                  <a:lnTo>
                    <a:pt x="593" y="897"/>
                  </a:lnTo>
                  <a:lnTo>
                    <a:pt x="591" y="895"/>
                  </a:lnTo>
                  <a:lnTo>
                    <a:pt x="587" y="893"/>
                  </a:lnTo>
                  <a:lnTo>
                    <a:pt x="583" y="891"/>
                  </a:lnTo>
                  <a:lnTo>
                    <a:pt x="580" y="887"/>
                  </a:lnTo>
                  <a:lnTo>
                    <a:pt x="574" y="885"/>
                  </a:lnTo>
                  <a:lnTo>
                    <a:pt x="568" y="885"/>
                  </a:lnTo>
                  <a:lnTo>
                    <a:pt x="562" y="883"/>
                  </a:lnTo>
                  <a:lnTo>
                    <a:pt x="557" y="883"/>
                  </a:lnTo>
                  <a:lnTo>
                    <a:pt x="557" y="883"/>
                  </a:lnTo>
                  <a:lnTo>
                    <a:pt x="549" y="881"/>
                  </a:lnTo>
                  <a:lnTo>
                    <a:pt x="540" y="881"/>
                  </a:lnTo>
                  <a:lnTo>
                    <a:pt x="532" y="879"/>
                  </a:lnTo>
                  <a:lnTo>
                    <a:pt x="524" y="878"/>
                  </a:lnTo>
                  <a:lnTo>
                    <a:pt x="517" y="876"/>
                  </a:lnTo>
                  <a:lnTo>
                    <a:pt x="511" y="874"/>
                  </a:lnTo>
                  <a:lnTo>
                    <a:pt x="505" y="872"/>
                  </a:lnTo>
                  <a:lnTo>
                    <a:pt x="498" y="868"/>
                  </a:lnTo>
                  <a:lnTo>
                    <a:pt x="492" y="866"/>
                  </a:lnTo>
                  <a:lnTo>
                    <a:pt x="484" y="864"/>
                  </a:lnTo>
                  <a:lnTo>
                    <a:pt x="478" y="862"/>
                  </a:lnTo>
                  <a:lnTo>
                    <a:pt x="471" y="860"/>
                  </a:lnTo>
                  <a:lnTo>
                    <a:pt x="463" y="859"/>
                  </a:lnTo>
                  <a:lnTo>
                    <a:pt x="456" y="857"/>
                  </a:lnTo>
                  <a:lnTo>
                    <a:pt x="446" y="857"/>
                  </a:lnTo>
                  <a:lnTo>
                    <a:pt x="437" y="855"/>
                  </a:lnTo>
                  <a:lnTo>
                    <a:pt x="437" y="855"/>
                  </a:lnTo>
                  <a:lnTo>
                    <a:pt x="425" y="855"/>
                  </a:lnTo>
                  <a:lnTo>
                    <a:pt x="416" y="857"/>
                  </a:lnTo>
                  <a:lnTo>
                    <a:pt x="406" y="857"/>
                  </a:lnTo>
                  <a:lnTo>
                    <a:pt x="398" y="859"/>
                  </a:lnTo>
                  <a:lnTo>
                    <a:pt x="391" y="860"/>
                  </a:lnTo>
                  <a:lnTo>
                    <a:pt x="383" y="864"/>
                  </a:lnTo>
                  <a:lnTo>
                    <a:pt x="377" y="868"/>
                  </a:lnTo>
                  <a:lnTo>
                    <a:pt x="374" y="872"/>
                  </a:lnTo>
                  <a:lnTo>
                    <a:pt x="366" y="868"/>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64" name="Freeform 30">
              <a:extLst>
                <a:ext uri="{FF2B5EF4-FFF2-40B4-BE49-F238E27FC236}">
                  <a16:creationId xmlns:a16="http://schemas.microsoft.com/office/drawing/2014/main" id="{E23EFD67-7CC7-49CA-A4EC-0190EC9B45EE}"/>
                </a:ext>
              </a:extLst>
            </p:cNvPr>
            <p:cNvSpPr>
              <a:spLocks/>
            </p:cNvSpPr>
            <p:nvPr/>
          </p:nvSpPr>
          <p:spPr bwMode="auto">
            <a:xfrm>
              <a:off x="2490569" y="5229197"/>
              <a:ext cx="321390" cy="263150"/>
            </a:xfrm>
            <a:custGeom>
              <a:avLst/>
              <a:gdLst>
                <a:gd name="T0" fmla="*/ 442 w 944"/>
                <a:gd name="T1" fmla="*/ 730 h 763"/>
                <a:gd name="T2" fmla="*/ 421 w 944"/>
                <a:gd name="T3" fmla="*/ 738 h 763"/>
                <a:gd name="T4" fmla="*/ 379 w 944"/>
                <a:gd name="T5" fmla="*/ 751 h 763"/>
                <a:gd name="T6" fmla="*/ 339 w 944"/>
                <a:gd name="T7" fmla="*/ 755 h 763"/>
                <a:gd name="T8" fmla="*/ 311 w 944"/>
                <a:gd name="T9" fmla="*/ 757 h 763"/>
                <a:gd name="T10" fmla="*/ 280 w 944"/>
                <a:gd name="T11" fmla="*/ 761 h 763"/>
                <a:gd name="T12" fmla="*/ 236 w 944"/>
                <a:gd name="T13" fmla="*/ 751 h 763"/>
                <a:gd name="T14" fmla="*/ 208 w 944"/>
                <a:gd name="T15" fmla="*/ 703 h 763"/>
                <a:gd name="T16" fmla="*/ 183 w 944"/>
                <a:gd name="T17" fmla="*/ 658 h 763"/>
                <a:gd name="T18" fmla="*/ 141 w 944"/>
                <a:gd name="T19" fmla="*/ 608 h 763"/>
                <a:gd name="T20" fmla="*/ 97 w 944"/>
                <a:gd name="T21" fmla="*/ 599 h 763"/>
                <a:gd name="T22" fmla="*/ 4 w 944"/>
                <a:gd name="T23" fmla="*/ 595 h 763"/>
                <a:gd name="T24" fmla="*/ 4 w 944"/>
                <a:gd name="T25" fmla="*/ 427 h 763"/>
                <a:gd name="T26" fmla="*/ 23 w 944"/>
                <a:gd name="T27" fmla="*/ 394 h 763"/>
                <a:gd name="T28" fmla="*/ 30 w 944"/>
                <a:gd name="T29" fmla="*/ 352 h 763"/>
                <a:gd name="T30" fmla="*/ 61 w 944"/>
                <a:gd name="T31" fmla="*/ 312 h 763"/>
                <a:gd name="T32" fmla="*/ 93 w 944"/>
                <a:gd name="T33" fmla="*/ 267 h 763"/>
                <a:gd name="T34" fmla="*/ 88 w 944"/>
                <a:gd name="T35" fmla="*/ 215 h 763"/>
                <a:gd name="T36" fmla="*/ 78 w 944"/>
                <a:gd name="T37" fmla="*/ 145 h 763"/>
                <a:gd name="T38" fmla="*/ 99 w 944"/>
                <a:gd name="T39" fmla="*/ 89 h 763"/>
                <a:gd name="T40" fmla="*/ 124 w 944"/>
                <a:gd name="T41" fmla="*/ 43 h 763"/>
                <a:gd name="T42" fmla="*/ 147 w 944"/>
                <a:gd name="T43" fmla="*/ 13 h 763"/>
                <a:gd name="T44" fmla="*/ 202 w 944"/>
                <a:gd name="T45" fmla="*/ 1 h 763"/>
                <a:gd name="T46" fmla="*/ 242 w 944"/>
                <a:gd name="T47" fmla="*/ 1 h 763"/>
                <a:gd name="T48" fmla="*/ 288 w 944"/>
                <a:gd name="T49" fmla="*/ 15 h 763"/>
                <a:gd name="T50" fmla="*/ 313 w 944"/>
                <a:gd name="T51" fmla="*/ 30 h 763"/>
                <a:gd name="T52" fmla="*/ 341 w 944"/>
                <a:gd name="T53" fmla="*/ 68 h 763"/>
                <a:gd name="T54" fmla="*/ 372 w 944"/>
                <a:gd name="T55" fmla="*/ 62 h 763"/>
                <a:gd name="T56" fmla="*/ 400 w 944"/>
                <a:gd name="T57" fmla="*/ 49 h 763"/>
                <a:gd name="T58" fmla="*/ 435 w 944"/>
                <a:gd name="T59" fmla="*/ 47 h 763"/>
                <a:gd name="T60" fmla="*/ 477 w 944"/>
                <a:gd name="T61" fmla="*/ 70 h 763"/>
                <a:gd name="T62" fmla="*/ 528 w 944"/>
                <a:gd name="T63" fmla="*/ 87 h 763"/>
                <a:gd name="T64" fmla="*/ 578 w 944"/>
                <a:gd name="T65" fmla="*/ 72 h 763"/>
                <a:gd name="T66" fmla="*/ 627 w 944"/>
                <a:gd name="T67" fmla="*/ 45 h 763"/>
                <a:gd name="T68" fmla="*/ 683 w 944"/>
                <a:gd name="T69" fmla="*/ 45 h 763"/>
                <a:gd name="T70" fmla="*/ 723 w 944"/>
                <a:gd name="T71" fmla="*/ 64 h 763"/>
                <a:gd name="T72" fmla="*/ 759 w 944"/>
                <a:gd name="T73" fmla="*/ 76 h 763"/>
                <a:gd name="T74" fmla="*/ 799 w 944"/>
                <a:gd name="T75" fmla="*/ 55 h 763"/>
                <a:gd name="T76" fmla="*/ 851 w 944"/>
                <a:gd name="T77" fmla="*/ 24 h 763"/>
                <a:gd name="T78" fmla="*/ 879 w 944"/>
                <a:gd name="T79" fmla="*/ 38 h 763"/>
                <a:gd name="T80" fmla="*/ 906 w 944"/>
                <a:gd name="T81" fmla="*/ 125 h 763"/>
                <a:gd name="T82" fmla="*/ 938 w 944"/>
                <a:gd name="T83" fmla="*/ 135 h 763"/>
                <a:gd name="T84" fmla="*/ 944 w 944"/>
                <a:gd name="T85" fmla="*/ 156 h 763"/>
                <a:gd name="T86" fmla="*/ 938 w 944"/>
                <a:gd name="T87" fmla="*/ 198 h 763"/>
                <a:gd name="T88" fmla="*/ 895 w 944"/>
                <a:gd name="T89" fmla="*/ 234 h 763"/>
                <a:gd name="T90" fmla="*/ 858 w 944"/>
                <a:gd name="T91" fmla="*/ 272 h 763"/>
                <a:gd name="T92" fmla="*/ 835 w 944"/>
                <a:gd name="T93" fmla="*/ 312 h 763"/>
                <a:gd name="T94" fmla="*/ 835 w 944"/>
                <a:gd name="T95" fmla="*/ 341 h 763"/>
                <a:gd name="T96" fmla="*/ 826 w 944"/>
                <a:gd name="T97" fmla="*/ 362 h 763"/>
                <a:gd name="T98" fmla="*/ 803 w 944"/>
                <a:gd name="T99" fmla="*/ 387 h 763"/>
                <a:gd name="T100" fmla="*/ 793 w 944"/>
                <a:gd name="T101" fmla="*/ 419 h 763"/>
                <a:gd name="T102" fmla="*/ 767 w 944"/>
                <a:gd name="T103" fmla="*/ 442 h 763"/>
                <a:gd name="T104" fmla="*/ 746 w 944"/>
                <a:gd name="T105" fmla="*/ 476 h 763"/>
                <a:gd name="T106" fmla="*/ 734 w 944"/>
                <a:gd name="T107" fmla="*/ 515 h 763"/>
                <a:gd name="T108" fmla="*/ 702 w 944"/>
                <a:gd name="T109" fmla="*/ 574 h 763"/>
                <a:gd name="T110" fmla="*/ 673 w 944"/>
                <a:gd name="T111" fmla="*/ 600 h 763"/>
                <a:gd name="T112" fmla="*/ 629 w 944"/>
                <a:gd name="T113" fmla="*/ 557 h 763"/>
                <a:gd name="T114" fmla="*/ 612 w 944"/>
                <a:gd name="T115" fmla="*/ 562 h 763"/>
                <a:gd name="T116" fmla="*/ 578 w 944"/>
                <a:gd name="T117" fmla="*/ 574 h 763"/>
                <a:gd name="T118" fmla="*/ 515 w 944"/>
                <a:gd name="T119" fmla="*/ 614 h 763"/>
                <a:gd name="T120" fmla="*/ 481 w 944"/>
                <a:gd name="T121" fmla="*/ 660 h 763"/>
                <a:gd name="T122" fmla="*/ 471 w 944"/>
                <a:gd name="T123" fmla="*/ 694 h 763"/>
                <a:gd name="T124" fmla="*/ 462 w 944"/>
                <a:gd name="T125" fmla="*/ 7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44" h="763">
                  <a:moveTo>
                    <a:pt x="454" y="736"/>
                  </a:moveTo>
                  <a:lnTo>
                    <a:pt x="454" y="736"/>
                  </a:lnTo>
                  <a:lnTo>
                    <a:pt x="452" y="736"/>
                  </a:lnTo>
                  <a:lnTo>
                    <a:pt x="450" y="734"/>
                  </a:lnTo>
                  <a:lnTo>
                    <a:pt x="446" y="732"/>
                  </a:lnTo>
                  <a:lnTo>
                    <a:pt x="444" y="732"/>
                  </a:lnTo>
                  <a:lnTo>
                    <a:pt x="442" y="730"/>
                  </a:lnTo>
                  <a:lnTo>
                    <a:pt x="441" y="730"/>
                  </a:lnTo>
                  <a:lnTo>
                    <a:pt x="439" y="728"/>
                  </a:lnTo>
                  <a:lnTo>
                    <a:pt x="437" y="726"/>
                  </a:lnTo>
                  <a:lnTo>
                    <a:pt x="437" y="726"/>
                  </a:lnTo>
                  <a:lnTo>
                    <a:pt x="431" y="732"/>
                  </a:lnTo>
                  <a:lnTo>
                    <a:pt x="427" y="736"/>
                  </a:lnTo>
                  <a:lnTo>
                    <a:pt x="421" y="738"/>
                  </a:lnTo>
                  <a:lnTo>
                    <a:pt x="418" y="742"/>
                  </a:lnTo>
                  <a:lnTo>
                    <a:pt x="412" y="745"/>
                  </a:lnTo>
                  <a:lnTo>
                    <a:pt x="406" y="747"/>
                  </a:lnTo>
                  <a:lnTo>
                    <a:pt x="399" y="747"/>
                  </a:lnTo>
                  <a:lnTo>
                    <a:pt x="393" y="749"/>
                  </a:lnTo>
                  <a:lnTo>
                    <a:pt x="385" y="751"/>
                  </a:lnTo>
                  <a:lnTo>
                    <a:pt x="379" y="751"/>
                  </a:lnTo>
                  <a:lnTo>
                    <a:pt x="372" y="753"/>
                  </a:lnTo>
                  <a:lnTo>
                    <a:pt x="366" y="753"/>
                  </a:lnTo>
                  <a:lnTo>
                    <a:pt x="359" y="753"/>
                  </a:lnTo>
                  <a:lnTo>
                    <a:pt x="353" y="755"/>
                  </a:lnTo>
                  <a:lnTo>
                    <a:pt x="345" y="755"/>
                  </a:lnTo>
                  <a:lnTo>
                    <a:pt x="339" y="755"/>
                  </a:lnTo>
                  <a:lnTo>
                    <a:pt x="339" y="755"/>
                  </a:lnTo>
                  <a:lnTo>
                    <a:pt x="336" y="755"/>
                  </a:lnTo>
                  <a:lnTo>
                    <a:pt x="330" y="755"/>
                  </a:lnTo>
                  <a:lnTo>
                    <a:pt x="326" y="755"/>
                  </a:lnTo>
                  <a:lnTo>
                    <a:pt x="322" y="755"/>
                  </a:lnTo>
                  <a:lnTo>
                    <a:pt x="318" y="755"/>
                  </a:lnTo>
                  <a:lnTo>
                    <a:pt x="315" y="757"/>
                  </a:lnTo>
                  <a:lnTo>
                    <a:pt x="311" y="757"/>
                  </a:lnTo>
                  <a:lnTo>
                    <a:pt x="305" y="757"/>
                  </a:lnTo>
                  <a:lnTo>
                    <a:pt x="301" y="759"/>
                  </a:lnTo>
                  <a:lnTo>
                    <a:pt x="297" y="759"/>
                  </a:lnTo>
                  <a:lnTo>
                    <a:pt x="294" y="761"/>
                  </a:lnTo>
                  <a:lnTo>
                    <a:pt x="290" y="761"/>
                  </a:lnTo>
                  <a:lnTo>
                    <a:pt x="284" y="761"/>
                  </a:lnTo>
                  <a:lnTo>
                    <a:pt x="280" y="761"/>
                  </a:lnTo>
                  <a:lnTo>
                    <a:pt x="276" y="763"/>
                  </a:lnTo>
                  <a:lnTo>
                    <a:pt x="273" y="763"/>
                  </a:lnTo>
                  <a:lnTo>
                    <a:pt x="273" y="763"/>
                  </a:lnTo>
                  <a:lnTo>
                    <a:pt x="261" y="761"/>
                  </a:lnTo>
                  <a:lnTo>
                    <a:pt x="252" y="759"/>
                  </a:lnTo>
                  <a:lnTo>
                    <a:pt x="242" y="757"/>
                  </a:lnTo>
                  <a:lnTo>
                    <a:pt x="236" y="751"/>
                  </a:lnTo>
                  <a:lnTo>
                    <a:pt x="229" y="747"/>
                  </a:lnTo>
                  <a:lnTo>
                    <a:pt x="225" y="742"/>
                  </a:lnTo>
                  <a:lnTo>
                    <a:pt x="219" y="734"/>
                  </a:lnTo>
                  <a:lnTo>
                    <a:pt x="217" y="728"/>
                  </a:lnTo>
                  <a:lnTo>
                    <a:pt x="214" y="721"/>
                  </a:lnTo>
                  <a:lnTo>
                    <a:pt x="210" y="713"/>
                  </a:lnTo>
                  <a:lnTo>
                    <a:pt x="208" y="703"/>
                  </a:lnTo>
                  <a:lnTo>
                    <a:pt x="204" y="696"/>
                  </a:lnTo>
                  <a:lnTo>
                    <a:pt x="202" y="688"/>
                  </a:lnTo>
                  <a:lnTo>
                    <a:pt x="198" y="681"/>
                  </a:lnTo>
                  <a:lnTo>
                    <a:pt x="194" y="673"/>
                  </a:lnTo>
                  <a:lnTo>
                    <a:pt x="189" y="665"/>
                  </a:lnTo>
                  <a:lnTo>
                    <a:pt x="189" y="665"/>
                  </a:lnTo>
                  <a:lnTo>
                    <a:pt x="183" y="658"/>
                  </a:lnTo>
                  <a:lnTo>
                    <a:pt x="177" y="650"/>
                  </a:lnTo>
                  <a:lnTo>
                    <a:pt x="173" y="642"/>
                  </a:lnTo>
                  <a:lnTo>
                    <a:pt x="168" y="635"/>
                  </a:lnTo>
                  <a:lnTo>
                    <a:pt x="162" y="629"/>
                  </a:lnTo>
                  <a:lnTo>
                    <a:pt x="156" y="621"/>
                  </a:lnTo>
                  <a:lnTo>
                    <a:pt x="149" y="616"/>
                  </a:lnTo>
                  <a:lnTo>
                    <a:pt x="141" y="608"/>
                  </a:lnTo>
                  <a:lnTo>
                    <a:pt x="141" y="608"/>
                  </a:lnTo>
                  <a:lnTo>
                    <a:pt x="133" y="604"/>
                  </a:lnTo>
                  <a:lnTo>
                    <a:pt x="128" y="602"/>
                  </a:lnTo>
                  <a:lnTo>
                    <a:pt x="120" y="600"/>
                  </a:lnTo>
                  <a:lnTo>
                    <a:pt x="112" y="600"/>
                  </a:lnTo>
                  <a:lnTo>
                    <a:pt x="105" y="599"/>
                  </a:lnTo>
                  <a:lnTo>
                    <a:pt x="97" y="599"/>
                  </a:lnTo>
                  <a:lnTo>
                    <a:pt x="90" y="595"/>
                  </a:lnTo>
                  <a:lnTo>
                    <a:pt x="84" y="591"/>
                  </a:lnTo>
                  <a:lnTo>
                    <a:pt x="6" y="591"/>
                  </a:lnTo>
                  <a:lnTo>
                    <a:pt x="6" y="591"/>
                  </a:lnTo>
                  <a:lnTo>
                    <a:pt x="6" y="591"/>
                  </a:lnTo>
                  <a:lnTo>
                    <a:pt x="6" y="593"/>
                  </a:lnTo>
                  <a:lnTo>
                    <a:pt x="4" y="595"/>
                  </a:lnTo>
                  <a:lnTo>
                    <a:pt x="2" y="595"/>
                  </a:lnTo>
                  <a:lnTo>
                    <a:pt x="2" y="459"/>
                  </a:lnTo>
                  <a:lnTo>
                    <a:pt x="2" y="459"/>
                  </a:lnTo>
                  <a:lnTo>
                    <a:pt x="0" y="450"/>
                  </a:lnTo>
                  <a:lnTo>
                    <a:pt x="0" y="440"/>
                  </a:lnTo>
                  <a:lnTo>
                    <a:pt x="2" y="433"/>
                  </a:lnTo>
                  <a:lnTo>
                    <a:pt x="4" y="427"/>
                  </a:lnTo>
                  <a:lnTo>
                    <a:pt x="8" y="421"/>
                  </a:lnTo>
                  <a:lnTo>
                    <a:pt x="11" y="415"/>
                  </a:lnTo>
                  <a:lnTo>
                    <a:pt x="13" y="412"/>
                  </a:lnTo>
                  <a:lnTo>
                    <a:pt x="17" y="406"/>
                  </a:lnTo>
                  <a:lnTo>
                    <a:pt x="17" y="406"/>
                  </a:lnTo>
                  <a:lnTo>
                    <a:pt x="21" y="400"/>
                  </a:lnTo>
                  <a:lnTo>
                    <a:pt x="23" y="394"/>
                  </a:lnTo>
                  <a:lnTo>
                    <a:pt x="25" y="387"/>
                  </a:lnTo>
                  <a:lnTo>
                    <a:pt x="25" y="381"/>
                  </a:lnTo>
                  <a:lnTo>
                    <a:pt x="25" y="373"/>
                  </a:lnTo>
                  <a:lnTo>
                    <a:pt x="27" y="368"/>
                  </a:lnTo>
                  <a:lnTo>
                    <a:pt x="27" y="360"/>
                  </a:lnTo>
                  <a:lnTo>
                    <a:pt x="30" y="352"/>
                  </a:lnTo>
                  <a:lnTo>
                    <a:pt x="30" y="352"/>
                  </a:lnTo>
                  <a:lnTo>
                    <a:pt x="32" y="347"/>
                  </a:lnTo>
                  <a:lnTo>
                    <a:pt x="36" y="339"/>
                  </a:lnTo>
                  <a:lnTo>
                    <a:pt x="40" y="333"/>
                  </a:lnTo>
                  <a:lnTo>
                    <a:pt x="46" y="330"/>
                  </a:lnTo>
                  <a:lnTo>
                    <a:pt x="51" y="324"/>
                  </a:lnTo>
                  <a:lnTo>
                    <a:pt x="57" y="318"/>
                  </a:lnTo>
                  <a:lnTo>
                    <a:pt x="61" y="312"/>
                  </a:lnTo>
                  <a:lnTo>
                    <a:pt x="67" y="307"/>
                  </a:lnTo>
                  <a:lnTo>
                    <a:pt x="72" y="303"/>
                  </a:lnTo>
                  <a:lnTo>
                    <a:pt x="78" y="295"/>
                  </a:lnTo>
                  <a:lnTo>
                    <a:pt x="82" y="290"/>
                  </a:lnTo>
                  <a:lnTo>
                    <a:pt x="86" y="282"/>
                  </a:lnTo>
                  <a:lnTo>
                    <a:pt x="90" y="274"/>
                  </a:lnTo>
                  <a:lnTo>
                    <a:pt x="93" y="267"/>
                  </a:lnTo>
                  <a:lnTo>
                    <a:pt x="93" y="259"/>
                  </a:lnTo>
                  <a:lnTo>
                    <a:pt x="95" y="249"/>
                  </a:lnTo>
                  <a:lnTo>
                    <a:pt x="95" y="249"/>
                  </a:lnTo>
                  <a:lnTo>
                    <a:pt x="93" y="238"/>
                  </a:lnTo>
                  <a:lnTo>
                    <a:pt x="93" y="228"/>
                  </a:lnTo>
                  <a:lnTo>
                    <a:pt x="90" y="221"/>
                  </a:lnTo>
                  <a:lnTo>
                    <a:pt x="88" y="215"/>
                  </a:lnTo>
                  <a:lnTo>
                    <a:pt x="86" y="207"/>
                  </a:lnTo>
                  <a:lnTo>
                    <a:pt x="82" y="200"/>
                  </a:lnTo>
                  <a:lnTo>
                    <a:pt x="80" y="192"/>
                  </a:lnTo>
                  <a:lnTo>
                    <a:pt x="80" y="185"/>
                  </a:lnTo>
                  <a:lnTo>
                    <a:pt x="80" y="185"/>
                  </a:lnTo>
                  <a:lnTo>
                    <a:pt x="78" y="162"/>
                  </a:lnTo>
                  <a:lnTo>
                    <a:pt x="78" y="145"/>
                  </a:lnTo>
                  <a:lnTo>
                    <a:pt x="78" y="131"/>
                  </a:lnTo>
                  <a:lnTo>
                    <a:pt x="80" y="120"/>
                  </a:lnTo>
                  <a:lnTo>
                    <a:pt x="82" y="110"/>
                  </a:lnTo>
                  <a:lnTo>
                    <a:pt x="86" y="103"/>
                  </a:lnTo>
                  <a:lnTo>
                    <a:pt x="90" y="97"/>
                  </a:lnTo>
                  <a:lnTo>
                    <a:pt x="93" y="93"/>
                  </a:lnTo>
                  <a:lnTo>
                    <a:pt x="99" y="89"/>
                  </a:lnTo>
                  <a:lnTo>
                    <a:pt x="103" y="85"/>
                  </a:lnTo>
                  <a:lnTo>
                    <a:pt x="107" y="82"/>
                  </a:lnTo>
                  <a:lnTo>
                    <a:pt x="112" y="76"/>
                  </a:lnTo>
                  <a:lnTo>
                    <a:pt x="116" y="72"/>
                  </a:lnTo>
                  <a:lnTo>
                    <a:pt x="120" y="64"/>
                  </a:lnTo>
                  <a:lnTo>
                    <a:pt x="122" y="55"/>
                  </a:lnTo>
                  <a:lnTo>
                    <a:pt x="124" y="43"/>
                  </a:lnTo>
                  <a:lnTo>
                    <a:pt x="124" y="43"/>
                  </a:lnTo>
                  <a:lnTo>
                    <a:pt x="126" y="36"/>
                  </a:lnTo>
                  <a:lnTo>
                    <a:pt x="130" y="30"/>
                  </a:lnTo>
                  <a:lnTo>
                    <a:pt x="132" y="26"/>
                  </a:lnTo>
                  <a:lnTo>
                    <a:pt x="137" y="21"/>
                  </a:lnTo>
                  <a:lnTo>
                    <a:pt x="141" y="17"/>
                  </a:lnTo>
                  <a:lnTo>
                    <a:pt x="147" y="13"/>
                  </a:lnTo>
                  <a:lnTo>
                    <a:pt x="154" y="11"/>
                  </a:lnTo>
                  <a:lnTo>
                    <a:pt x="160" y="9"/>
                  </a:lnTo>
                  <a:lnTo>
                    <a:pt x="168" y="7"/>
                  </a:lnTo>
                  <a:lnTo>
                    <a:pt x="177" y="5"/>
                  </a:lnTo>
                  <a:lnTo>
                    <a:pt x="185" y="3"/>
                  </a:lnTo>
                  <a:lnTo>
                    <a:pt x="193" y="1"/>
                  </a:lnTo>
                  <a:lnTo>
                    <a:pt x="202" y="1"/>
                  </a:lnTo>
                  <a:lnTo>
                    <a:pt x="210" y="1"/>
                  </a:lnTo>
                  <a:lnTo>
                    <a:pt x="219" y="0"/>
                  </a:lnTo>
                  <a:lnTo>
                    <a:pt x="227" y="0"/>
                  </a:lnTo>
                  <a:lnTo>
                    <a:pt x="227" y="0"/>
                  </a:lnTo>
                  <a:lnTo>
                    <a:pt x="231" y="0"/>
                  </a:lnTo>
                  <a:lnTo>
                    <a:pt x="236" y="1"/>
                  </a:lnTo>
                  <a:lnTo>
                    <a:pt x="242" y="1"/>
                  </a:lnTo>
                  <a:lnTo>
                    <a:pt x="248" y="3"/>
                  </a:lnTo>
                  <a:lnTo>
                    <a:pt x="256" y="5"/>
                  </a:lnTo>
                  <a:lnTo>
                    <a:pt x="261" y="7"/>
                  </a:lnTo>
                  <a:lnTo>
                    <a:pt x="269" y="9"/>
                  </a:lnTo>
                  <a:lnTo>
                    <a:pt x="275" y="11"/>
                  </a:lnTo>
                  <a:lnTo>
                    <a:pt x="282" y="13"/>
                  </a:lnTo>
                  <a:lnTo>
                    <a:pt x="288" y="15"/>
                  </a:lnTo>
                  <a:lnTo>
                    <a:pt x="294" y="17"/>
                  </a:lnTo>
                  <a:lnTo>
                    <a:pt x="299" y="21"/>
                  </a:lnTo>
                  <a:lnTo>
                    <a:pt x="303" y="22"/>
                  </a:lnTo>
                  <a:lnTo>
                    <a:pt x="307" y="24"/>
                  </a:lnTo>
                  <a:lnTo>
                    <a:pt x="311" y="28"/>
                  </a:lnTo>
                  <a:lnTo>
                    <a:pt x="313" y="30"/>
                  </a:lnTo>
                  <a:lnTo>
                    <a:pt x="313" y="30"/>
                  </a:lnTo>
                  <a:lnTo>
                    <a:pt x="317" y="36"/>
                  </a:lnTo>
                  <a:lnTo>
                    <a:pt x="320" y="42"/>
                  </a:lnTo>
                  <a:lnTo>
                    <a:pt x="324" y="47"/>
                  </a:lnTo>
                  <a:lnTo>
                    <a:pt x="328" y="55"/>
                  </a:lnTo>
                  <a:lnTo>
                    <a:pt x="332" y="61"/>
                  </a:lnTo>
                  <a:lnTo>
                    <a:pt x="338" y="64"/>
                  </a:lnTo>
                  <a:lnTo>
                    <a:pt x="341" y="68"/>
                  </a:lnTo>
                  <a:lnTo>
                    <a:pt x="349" y="68"/>
                  </a:lnTo>
                  <a:lnTo>
                    <a:pt x="349" y="68"/>
                  </a:lnTo>
                  <a:lnTo>
                    <a:pt x="353" y="68"/>
                  </a:lnTo>
                  <a:lnTo>
                    <a:pt x="359" y="68"/>
                  </a:lnTo>
                  <a:lnTo>
                    <a:pt x="362" y="66"/>
                  </a:lnTo>
                  <a:lnTo>
                    <a:pt x="368" y="64"/>
                  </a:lnTo>
                  <a:lnTo>
                    <a:pt x="372" y="62"/>
                  </a:lnTo>
                  <a:lnTo>
                    <a:pt x="376" y="61"/>
                  </a:lnTo>
                  <a:lnTo>
                    <a:pt x="379" y="59"/>
                  </a:lnTo>
                  <a:lnTo>
                    <a:pt x="383" y="57"/>
                  </a:lnTo>
                  <a:lnTo>
                    <a:pt x="387" y="55"/>
                  </a:lnTo>
                  <a:lnTo>
                    <a:pt x="391" y="53"/>
                  </a:lnTo>
                  <a:lnTo>
                    <a:pt x="397" y="51"/>
                  </a:lnTo>
                  <a:lnTo>
                    <a:pt x="400" y="49"/>
                  </a:lnTo>
                  <a:lnTo>
                    <a:pt x="404" y="47"/>
                  </a:lnTo>
                  <a:lnTo>
                    <a:pt x="410" y="45"/>
                  </a:lnTo>
                  <a:lnTo>
                    <a:pt x="414" y="45"/>
                  </a:lnTo>
                  <a:lnTo>
                    <a:pt x="420" y="45"/>
                  </a:lnTo>
                  <a:lnTo>
                    <a:pt x="420" y="45"/>
                  </a:lnTo>
                  <a:lnTo>
                    <a:pt x="427" y="45"/>
                  </a:lnTo>
                  <a:lnTo>
                    <a:pt x="435" y="47"/>
                  </a:lnTo>
                  <a:lnTo>
                    <a:pt x="441" y="49"/>
                  </a:lnTo>
                  <a:lnTo>
                    <a:pt x="448" y="51"/>
                  </a:lnTo>
                  <a:lnTo>
                    <a:pt x="454" y="55"/>
                  </a:lnTo>
                  <a:lnTo>
                    <a:pt x="460" y="59"/>
                  </a:lnTo>
                  <a:lnTo>
                    <a:pt x="465" y="62"/>
                  </a:lnTo>
                  <a:lnTo>
                    <a:pt x="471" y="66"/>
                  </a:lnTo>
                  <a:lnTo>
                    <a:pt x="477" y="70"/>
                  </a:lnTo>
                  <a:lnTo>
                    <a:pt x="482" y="74"/>
                  </a:lnTo>
                  <a:lnTo>
                    <a:pt x="490" y="78"/>
                  </a:lnTo>
                  <a:lnTo>
                    <a:pt x="496" y="80"/>
                  </a:lnTo>
                  <a:lnTo>
                    <a:pt x="503" y="83"/>
                  </a:lnTo>
                  <a:lnTo>
                    <a:pt x="511" y="85"/>
                  </a:lnTo>
                  <a:lnTo>
                    <a:pt x="519" y="85"/>
                  </a:lnTo>
                  <a:lnTo>
                    <a:pt x="528" y="87"/>
                  </a:lnTo>
                  <a:lnTo>
                    <a:pt x="528" y="87"/>
                  </a:lnTo>
                  <a:lnTo>
                    <a:pt x="538" y="85"/>
                  </a:lnTo>
                  <a:lnTo>
                    <a:pt x="547" y="85"/>
                  </a:lnTo>
                  <a:lnTo>
                    <a:pt x="557" y="82"/>
                  </a:lnTo>
                  <a:lnTo>
                    <a:pt x="565" y="80"/>
                  </a:lnTo>
                  <a:lnTo>
                    <a:pt x="570" y="76"/>
                  </a:lnTo>
                  <a:lnTo>
                    <a:pt x="578" y="72"/>
                  </a:lnTo>
                  <a:lnTo>
                    <a:pt x="586" y="68"/>
                  </a:lnTo>
                  <a:lnTo>
                    <a:pt x="591" y="64"/>
                  </a:lnTo>
                  <a:lnTo>
                    <a:pt x="597" y="61"/>
                  </a:lnTo>
                  <a:lnTo>
                    <a:pt x="605" y="57"/>
                  </a:lnTo>
                  <a:lnTo>
                    <a:pt x="612" y="53"/>
                  </a:lnTo>
                  <a:lnTo>
                    <a:pt x="620" y="49"/>
                  </a:lnTo>
                  <a:lnTo>
                    <a:pt x="627" y="45"/>
                  </a:lnTo>
                  <a:lnTo>
                    <a:pt x="637" y="43"/>
                  </a:lnTo>
                  <a:lnTo>
                    <a:pt x="647" y="42"/>
                  </a:lnTo>
                  <a:lnTo>
                    <a:pt x="658" y="42"/>
                  </a:lnTo>
                  <a:lnTo>
                    <a:pt x="658" y="42"/>
                  </a:lnTo>
                  <a:lnTo>
                    <a:pt x="668" y="42"/>
                  </a:lnTo>
                  <a:lnTo>
                    <a:pt x="675" y="43"/>
                  </a:lnTo>
                  <a:lnTo>
                    <a:pt x="683" y="45"/>
                  </a:lnTo>
                  <a:lnTo>
                    <a:pt x="689" y="47"/>
                  </a:lnTo>
                  <a:lnTo>
                    <a:pt x="696" y="49"/>
                  </a:lnTo>
                  <a:lnTo>
                    <a:pt x="702" y="53"/>
                  </a:lnTo>
                  <a:lnTo>
                    <a:pt x="706" y="55"/>
                  </a:lnTo>
                  <a:lnTo>
                    <a:pt x="711" y="59"/>
                  </a:lnTo>
                  <a:lnTo>
                    <a:pt x="717" y="61"/>
                  </a:lnTo>
                  <a:lnTo>
                    <a:pt x="723" y="64"/>
                  </a:lnTo>
                  <a:lnTo>
                    <a:pt x="727" y="66"/>
                  </a:lnTo>
                  <a:lnTo>
                    <a:pt x="732" y="70"/>
                  </a:lnTo>
                  <a:lnTo>
                    <a:pt x="738" y="72"/>
                  </a:lnTo>
                  <a:lnTo>
                    <a:pt x="746" y="74"/>
                  </a:lnTo>
                  <a:lnTo>
                    <a:pt x="751" y="74"/>
                  </a:lnTo>
                  <a:lnTo>
                    <a:pt x="759" y="76"/>
                  </a:lnTo>
                  <a:lnTo>
                    <a:pt x="759" y="76"/>
                  </a:lnTo>
                  <a:lnTo>
                    <a:pt x="763" y="74"/>
                  </a:lnTo>
                  <a:lnTo>
                    <a:pt x="769" y="72"/>
                  </a:lnTo>
                  <a:lnTo>
                    <a:pt x="774" y="70"/>
                  </a:lnTo>
                  <a:lnTo>
                    <a:pt x="780" y="66"/>
                  </a:lnTo>
                  <a:lnTo>
                    <a:pt x="788" y="62"/>
                  </a:lnTo>
                  <a:lnTo>
                    <a:pt x="793" y="59"/>
                  </a:lnTo>
                  <a:lnTo>
                    <a:pt x="799" y="55"/>
                  </a:lnTo>
                  <a:lnTo>
                    <a:pt x="807" y="49"/>
                  </a:lnTo>
                  <a:lnTo>
                    <a:pt x="814" y="45"/>
                  </a:lnTo>
                  <a:lnTo>
                    <a:pt x="820" y="40"/>
                  </a:lnTo>
                  <a:lnTo>
                    <a:pt x="828" y="36"/>
                  </a:lnTo>
                  <a:lnTo>
                    <a:pt x="835" y="32"/>
                  </a:lnTo>
                  <a:lnTo>
                    <a:pt x="843" y="28"/>
                  </a:lnTo>
                  <a:lnTo>
                    <a:pt x="851" y="24"/>
                  </a:lnTo>
                  <a:lnTo>
                    <a:pt x="856" y="22"/>
                  </a:lnTo>
                  <a:lnTo>
                    <a:pt x="864" y="22"/>
                  </a:lnTo>
                  <a:lnTo>
                    <a:pt x="864" y="17"/>
                  </a:lnTo>
                  <a:lnTo>
                    <a:pt x="864" y="17"/>
                  </a:lnTo>
                  <a:lnTo>
                    <a:pt x="868" y="24"/>
                  </a:lnTo>
                  <a:lnTo>
                    <a:pt x="874" y="32"/>
                  </a:lnTo>
                  <a:lnTo>
                    <a:pt x="879" y="38"/>
                  </a:lnTo>
                  <a:lnTo>
                    <a:pt x="885" y="43"/>
                  </a:lnTo>
                  <a:lnTo>
                    <a:pt x="889" y="51"/>
                  </a:lnTo>
                  <a:lnTo>
                    <a:pt x="895" y="57"/>
                  </a:lnTo>
                  <a:lnTo>
                    <a:pt x="900" y="64"/>
                  </a:lnTo>
                  <a:lnTo>
                    <a:pt x="906" y="72"/>
                  </a:lnTo>
                  <a:lnTo>
                    <a:pt x="906" y="125"/>
                  </a:lnTo>
                  <a:lnTo>
                    <a:pt x="906" y="125"/>
                  </a:lnTo>
                  <a:lnTo>
                    <a:pt x="910" y="127"/>
                  </a:lnTo>
                  <a:lnTo>
                    <a:pt x="912" y="129"/>
                  </a:lnTo>
                  <a:lnTo>
                    <a:pt x="917" y="131"/>
                  </a:lnTo>
                  <a:lnTo>
                    <a:pt x="921" y="131"/>
                  </a:lnTo>
                  <a:lnTo>
                    <a:pt x="927" y="133"/>
                  </a:lnTo>
                  <a:lnTo>
                    <a:pt x="933" y="135"/>
                  </a:lnTo>
                  <a:lnTo>
                    <a:pt x="938" y="135"/>
                  </a:lnTo>
                  <a:lnTo>
                    <a:pt x="944" y="137"/>
                  </a:lnTo>
                  <a:lnTo>
                    <a:pt x="944" y="137"/>
                  </a:lnTo>
                  <a:lnTo>
                    <a:pt x="944" y="141"/>
                  </a:lnTo>
                  <a:lnTo>
                    <a:pt x="942" y="145"/>
                  </a:lnTo>
                  <a:lnTo>
                    <a:pt x="942" y="148"/>
                  </a:lnTo>
                  <a:lnTo>
                    <a:pt x="942" y="152"/>
                  </a:lnTo>
                  <a:lnTo>
                    <a:pt x="944" y="156"/>
                  </a:lnTo>
                  <a:lnTo>
                    <a:pt x="944" y="160"/>
                  </a:lnTo>
                  <a:lnTo>
                    <a:pt x="944" y="166"/>
                  </a:lnTo>
                  <a:lnTo>
                    <a:pt x="944" y="171"/>
                  </a:lnTo>
                  <a:lnTo>
                    <a:pt x="944" y="171"/>
                  </a:lnTo>
                  <a:lnTo>
                    <a:pt x="944" y="181"/>
                  </a:lnTo>
                  <a:lnTo>
                    <a:pt x="942" y="190"/>
                  </a:lnTo>
                  <a:lnTo>
                    <a:pt x="938" y="198"/>
                  </a:lnTo>
                  <a:lnTo>
                    <a:pt x="935" y="204"/>
                  </a:lnTo>
                  <a:lnTo>
                    <a:pt x="929" y="209"/>
                  </a:lnTo>
                  <a:lnTo>
                    <a:pt x="923" y="215"/>
                  </a:lnTo>
                  <a:lnTo>
                    <a:pt x="916" y="221"/>
                  </a:lnTo>
                  <a:lnTo>
                    <a:pt x="910" y="225"/>
                  </a:lnTo>
                  <a:lnTo>
                    <a:pt x="902" y="228"/>
                  </a:lnTo>
                  <a:lnTo>
                    <a:pt x="895" y="234"/>
                  </a:lnTo>
                  <a:lnTo>
                    <a:pt x="887" y="238"/>
                  </a:lnTo>
                  <a:lnTo>
                    <a:pt x="879" y="244"/>
                  </a:lnTo>
                  <a:lnTo>
                    <a:pt x="874" y="249"/>
                  </a:lnTo>
                  <a:lnTo>
                    <a:pt x="868" y="255"/>
                  </a:lnTo>
                  <a:lnTo>
                    <a:pt x="864" y="263"/>
                  </a:lnTo>
                  <a:lnTo>
                    <a:pt x="858" y="272"/>
                  </a:lnTo>
                  <a:lnTo>
                    <a:pt x="858" y="272"/>
                  </a:lnTo>
                  <a:lnTo>
                    <a:pt x="856" y="278"/>
                  </a:lnTo>
                  <a:lnTo>
                    <a:pt x="853" y="284"/>
                  </a:lnTo>
                  <a:lnTo>
                    <a:pt x="849" y="290"/>
                  </a:lnTo>
                  <a:lnTo>
                    <a:pt x="845" y="295"/>
                  </a:lnTo>
                  <a:lnTo>
                    <a:pt x="841" y="303"/>
                  </a:lnTo>
                  <a:lnTo>
                    <a:pt x="839" y="309"/>
                  </a:lnTo>
                  <a:lnTo>
                    <a:pt x="835" y="312"/>
                  </a:lnTo>
                  <a:lnTo>
                    <a:pt x="835" y="316"/>
                  </a:lnTo>
                  <a:lnTo>
                    <a:pt x="835" y="316"/>
                  </a:lnTo>
                  <a:lnTo>
                    <a:pt x="835" y="320"/>
                  </a:lnTo>
                  <a:lnTo>
                    <a:pt x="835" y="326"/>
                  </a:lnTo>
                  <a:lnTo>
                    <a:pt x="835" y="330"/>
                  </a:lnTo>
                  <a:lnTo>
                    <a:pt x="835" y="335"/>
                  </a:lnTo>
                  <a:lnTo>
                    <a:pt x="835" y="341"/>
                  </a:lnTo>
                  <a:lnTo>
                    <a:pt x="837" y="345"/>
                  </a:lnTo>
                  <a:lnTo>
                    <a:pt x="835" y="349"/>
                  </a:lnTo>
                  <a:lnTo>
                    <a:pt x="835" y="352"/>
                  </a:lnTo>
                  <a:lnTo>
                    <a:pt x="835" y="352"/>
                  </a:lnTo>
                  <a:lnTo>
                    <a:pt x="833" y="354"/>
                  </a:lnTo>
                  <a:lnTo>
                    <a:pt x="830" y="358"/>
                  </a:lnTo>
                  <a:lnTo>
                    <a:pt x="826" y="362"/>
                  </a:lnTo>
                  <a:lnTo>
                    <a:pt x="820" y="366"/>
                  </a:lnTo>
                  <a:lnTo>
                    <a:pt x="814" y="370"/>
                  </a:lnTo>
                  <a:lnTo>
                    <a:pt x="811" y="375"/>
                  </a:lnTo>
                  <a:lnTo>
                    <a:pt x="807" y="379"/>
                  </a:lnTo>
                  <a:lnTo>
                    <a:pt x="803" y="385"/>
                  </a:lnTo>
                  <a:lnTo>
                    <a:pt x="803" y="385"/>
                  </a:lnTo>
                  <a:lnTo>
                    <a:pt x="803" y="387"/>
                  </a:lnTo>
                  <a:lnTo>
                    <a:pt x="801" y="393"/>
                  </a:lnTo>
                  <a:lnTo>
                    <a:pt x="801" y="396"/>
                  </a:lnTo>
                  <a:lnTo>
                    <a:pt x="801" y="402"/>
                  </a:lnTo>
                  <a:lnTo>
                    <a:pt x="801" y="408"/>
                  </a:lnTo>
                  <a:lnTo>
                    <a:pt x="799" y="412"/>
                  </a:lnTo>
                  <a:lnTo>
                    <a:pt x="797" y="417"/>
                  </a:lnTo>
                  <a:lnTo>
                    <a:pt x="793" y="419"/>
                  </a:lnTo>
                  <a:lnTo>
                    <a:pt x="793" y="419"/>
                  </a:lnTo>
                  <a:lnTo>
                    <a:pt x="790" y="423"/>
                  </a:lnTo>
                  <a:lnTo>
                    <a:pt x="784" y="427"/>
                  </a:lnTo>
                  <a:lnTo>
                    <a:pt x="780" y="431"/>
                  </a:lnTo>
                  <a:lnTo>
                    <a:pt x="776" y="434"/>
                  </a:lnTo>
                  <a:lnTo>
                    <a:pt x="772" y="438"/>
                  </a:lnTo>
                  <a:lnTo>
                    <a:pt x="767" y="442"/>
                  </a:lnTo>
                  <a:lnTo>
                    <a:pt x="763" y="446"/>
                  </a:lnTo>
                  <a:lnTo>
                    <a:pt x="761" y="450"/>
                  </a:lnTo>
                  <a:lnTo>
                    <a:pt x="757" y="455"/>
                  </a:lnTo>
                  <a:lnTo>
                    <a:pt x="753" y="459"/>
                  </a:lnTo>
                  <a:lnTo>
                    <a:pt x="751" y="465"/>
                  </a:lnTo>
                  <a:lnTo>
                    <a:pt x="748" y="471"/>
                  </a:lnTo>
                  <a:lnTo>
                    <a:pt x="746" y="476"/>
                  </a:lnTo>
                  <a:lnTo>
                    <a:pt x="744" y="482"/>
                  </a:lnTo>
                  <a:lnTo>
                    <a:pt x="742" y="490"/>
                  </a:lnTo>
                  <a:lnTo>
                    <a:pt x="740" y="497"/>
                  </a:lnTo>
                  <a:lnTo>
                    <a:pt x="740" y="497"/>
                  </a:lnTo>
                  <a:lnTo>
                    <a:pt x="740" y="501"/>
                  </a:lnTo>
                  <a:lnTo>
                    <a:pt x="738" y="509"/>
                  </a:lnTo>
                  <a:lnTo>
                    <a:pt x="734" y="515"/>
                  </a:lnTo>
                  <a:lnTo>
                    <a:pt x="730" y="522"/>
                  </a:lnTo>
                  <a:lnTo>
                    <a:pt x="727" y="532"/>
                  </a:lnTo>
                  <a:lnTo>
                    <a:pt x="723" y="539"/>
                  </a:lnTo>
                  <a:lnTo>
                    <a:pt x="717" y="549"/>
                  </a:lnTo>
                  <a:lnTo>
                    <a:pt x="713" y="559"/>
                  </a:lnTo>
                  <a:lnTo>
                    <a:pt x="708" y="566"/>
                  </a:lnTo>
                  <a:lnTo>
                    <a:pt x="702" y="574"/>
                  </a:lnTo>
                  <a:lnTo>
                    <a:pt x="696" y="581"/>
                  </a:lnTo>
                  <a:lnTo>
                    <a:pt x="692" y="587"/>
                  </a:lnTo>
                  <a:lnTo>
                    <a:pt x="687" y="593"/>
                  </a:lnTo>
                  <a:lnTo>
                    <a:pt x="681" y="597"/>
                  </a:lnTo>
                  <a:lnTo>
                    <a:pt x="677" y="600"/>
                  </a:lnTo>
                  <a:lnTo>
                    <a:pt x="673" y="600"/>
                  </a:lnTo>
                  <a:lnTo>
                    <a:pt x="673" y="600"/>
                  </a:lnTo>
                  <a:lnTo>
                    <a:pt x="666" y="599"/>
                  </a:lnTo>
                  <a:lnTo>
                    <a:pt x="660" y="595"/>
                  </a:lnTo>
                  <a:lnTo>
                    <a:pt x="654" y="589"/>
                  </a:lnTo>
                  <a:lnTo>
                    <a:pt x="648" y="581"/>
                  </a:lnTo>
                  <a:lnTo>
                    <a:pt x="643" y="572"/>
                  </a:lnTo>
                  <a:lnTo>
                    <a:pt x="637" y="564"/>
                  </a:lnTo>
                  <a:lnTo>
                    <a:pt x="629" y="557"/>
                  </a:lnTo>
                  <a:lnTo>
                    <a:pt x="622" y="549"/>
                  </a:lnTo>
                  <a:lnTo>
                    <a:pt x="622" y="549"/>
                  </a:lnTo>
                  <a:lnTo>
                    <a:pt x="622" y="551"/>
                  </a:lnTo>
                  <a:lnTo>
                    <a:pt x="620" y="555"/>
                  </a:lnTo>
                  <a:lnTo>
                    <a:pt x="618" y="557"/>
                  </a:lnTo>
                  <a:lnTo>
                    <a:pt x="614" y="560"/>
                  </a:lnTo>
                  <a:lnTo>
                    <a:pt x="612" y="562"/>
                  </a:lnTo>
                  <a:lnTo>
                    <a:pt x="608" y="566"/>
                  </a:lnTo>
                  <a:lnTo>
                    <a:pt x="606" y="568"/>
                  </a:lnTo>
                  <a:lnTo>
                    <a:pt x="603" y="568"/>
                  </a:lnTo>
                  <a:lnTo>
                    <a:pt x="603" y="568"/>
                  </a:lnTo>
                  <a:lnTo>
                    <a:pt x="595" y="568"/>
                  </a:lnTo>
                  <a:lnTo>
                    <a:pt x="586" y="570"/>
                  </a:lnTo>
                  <a:lnTo>
                    <a:pt x="578" y="574"/>
                  </a:lnTo>
                  <a:lnTo>
                    <a:pt x="568" y="576"/>
                  </a:lnTo>
                  <a:lnTo>
                    <a:pt x="559" y="581"/>
                  </a:lnTo>
                  <a:lnTo>
                    <a:pt x="549" y="587"/>
                  </a:lnTo>
                  <a:lnTo>
                    <a:pt x="540" y="593"/>
                  </a:lnTo>
                  <a:lnTo>
                    <a:pt x="532" y="599"/>
                  </a:lnTo>
                  <a:lnTo>
                    <a:pt x="523" y="606"/>
                  </a:lnTo>
                  <a:lnTo>
                    <a:pt x="515" y="614"/>
                  </a:lnTo>
                  <a:lnTo>
                    <a:pt x="507" y="621"/>
                  </a:lnTo>
                  <a:lnTo>
                    <a:pt x="500" y="629"/>
                  </a:lnTo>
                  <a:lnTo>
                    <a:pt x="494" y="637"/>
                  </a:lnTo>
                  <a:lnTo>
                    <a:pt x="488" y="644"/>
                  </a:lnTo>
                  <a:lnTo>
                    <a:pt x="484" y="652"/>
                  </a:lnTo>
                  <a:lnTo>
                    <a:pt x="481" y="660"/>
                  </a:lnTo>
                  <a:lnTo>
                    <a:pt x="481" y="660"/>
                  </a:lnTo>
                  <a:lnTo>
                    <a:pt x="479" y="665"/>
                  </a:lnTo>
                  <a:lnTo>
                    <a:pt x="477" y="669"/>
                  </a:lnTo>
                  <a:lnTo>
                    <a:pt x="477" y="675"/>
                  </a:lnTo>
                  <a:lnTo>
                    <a:pt x="475" y="679"/>
                  </a:lnTo>
                  <a:lnTo>
                    <a:pt x="473" y="684"/>
                  </a:lnTo>
                  <a:lnTo>
                    <a:pt x="473" y="690"/>
                  </a:lnTo>
                  <a:lnTo>
                    <a:pt x="471" y="694"/>
                  </a:lnTo>
                  <a:lnTo>
                    <a:pt x="471" y="700"/>
                  </a:lnTo>
                  <a:lnTo>
                    <a:pt x="469" y="703"/>
                  </a:lnTo>
                  <a:lnTo>
                    <a:pt x="467" y="709"/>
                  </a:lnTo>
                  <a:lnTo>
                    <a:pt x="467" y="715"/>
                  </a:lnTo>
                  <a:lnTo>
                    <a:pt x="465" y="719"/>
                  </a:lnTo>
                  <a:lnTo>
                    <a:pt x="463" y="724"/>
                  </a:lnTo>
                  <a:lnTo>
                    <a:pt x="462" y="728"/>
                  </a:lnTo>
                  <a:lnTo>
                    <a:pt x="460" y="732"/>
                  </a:lnTo>
                  <a:lnTo>
                    <a:pt x="458" y="738"/>
                  </a:lnTo>
                  <a:lnTo>
                    <a:pt x="454" y="736"/>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65" name="Freeform 31">
              <a:extLst>
                <a:ext uri="{FF2B5EF4-FFF2-40B4-BE49-F238E27FC236}">
                  <a16:creationId xmlns:a16="http://schemas.microsoft.com/office/drawing/2014/main" id="{4AB18EE4-D187-4300-8CF9-1B8E3C27D12F}"/>
                </a:ext>
              </a:extLst>
            </p:cNvPr>
            <p:cNvSpPr>
              <a:spLocks/>
            </p:cNvSpPr>
            <p:nvPr/>
          </p:nvSpPr>
          <p:spPr bwMode="auto">
            <a:xfrm>
              <a:off x="2442511" y="5266793"/>
              <a:ext cx="80498" cy="169795"/>
            </a:xfrm>
            <a:custGeom>
              <a:avLst/>
              <a:gdLst>
                <a:gd name="T0" fmla="*/ 147 w 236"/>
                <a:gd name="T1" fmla="*/ 485 h 494"/>
                <a:gd name="T2" fmla="*/ 143 w 236"/>
                <a:gd name="T3" fmla="*/ 489 h 494"/>
                <a:gd name="T4" fmla="*/ 141 w 236"/>
                <a:gd name="T5" fmla="*/ 344 h 494"/>
                <a:gd name="T6" fmla="*/ 145 w 236"/>
                <a:gd name="T7" fmla="*/ 321 h 494"/>
                <a:gd name="T8" fmla="*/ 154 w 236"/>
                <a:gd name="T9" fmla="*/ 306 h 494"/>
                <a:gd name="T10" fmla="*/ 162 w 236"/>
                <a:gd name="T11" fmla="*/ 294 h 494"/>
                <a:gd name="T12" fmla="*/ 166 w 236"/>
                <a:gd name="T13" fmla="*/ 275 h 494"/>
                <a:gd name="T14" fmla="*/ 168 w 236"/>
                <a:gd name="T15" fmla="*/ 254 h 494"/>
                <a:gd name="T16" fmla="*/ 173 w 236"/>
                <a:gd name="T17" fmla="*/ 241 h 494"/>
                <a:gd name="T18" fmla="*/ 187 w 236"/>
                <a:gd name="T19" fmla="*/ 224 h 494"/>
                <a:gd name="T20" fmla="*/ 202 w 236"/>
                <a:gd name="T21" fmla="*/ 206 h 494"/>
                <a:gd name="T22" fmla="*/ 219 w 236"/>
                <a:gd name="T23" fmla="*/ 189 h 494"/>
                <a:gd name="T24" fmla="*/ 231 w 236"/>
                <a:gd name="T25" fmla="*/ 168 h 494"/>
                <a:gd name="T26" fmla="*/ 236 w 236"/>
                <a:gd name="T27" fmla="*/ 143 h 494"/>
                <a:gd name="T28" fmla="*/ 232 w 236"/>
                <a:gd name="T29" fmla="*/ 122 h 494"/>
                <a:gd name="T30" fmla="*/ 225 w 236"/>
                <a:gd name="T31" fmla="*/ 101 h 494"/>
                <a:gd name="T32" fmla="*/ 221 w 236"/>
                <a:gd name="T33" fmla="*/ 79 h 494"/>
                <a:gd name="T34" fmla="*/ 221 w 236"/>
                <a:gd name="T35" fmla="*/ 71 h 494"/>
                <a:gd name="T36" fmla="*/ 221 w 236"/>
                <a:gd name="T37" fmla="*/ 61 h 494"/>
                <a:gd name="T38" fmla="*/ 221 w 236"/>
                <a:gd name="T39" fmla="*/ 50 h 494"/>
                <a:gd name="T40" fmla="*/ 217 w 236"/>
                <a:gd name="T41" fmla="*/ 52 h 494"/>
                <a:gd name="T42" fmla="*/ 194 w 236"/>
                <a:gd name="T43" fmla="*/ 25 h 494"/>
                <a:gd name="T44" fmla="*/ 168 w 236"/>
                <a:gd name="T45" fmla="*/ 2 h 494"/>
                <a:gd name="T46" fmla="*/ 158 w 236"/>
                <a:gd name="T47" fmla="*/ 2 h 494"/>
                <a:gd name="T48" fmla="*/ 137 w 236"/>
                <a:gd name="T49" fmla="*/ 14 h 494"/>
                <a:gd name="T50" fmla="*/ 122 w 236"/>
                <a:gd name="T51" fmla="*/ 25 h 494"/>
                <a:gd name="T52" fmla="*/ 120 w 236"/>
                <a:gd name="T53" fmla="*/ 37 h 494"/>
                <a:gd name="T54" fmla="*/ 110 w 236"/>
                <a:gd name="T55" fmla="*/ 61 h 494"/>
                <a:gd name="T56" fmla="*/ 87 w 236"/>
                <a:gd name="T57" fmla="*/ 77 h 494"/>
                <a:gd name="T58" fmla="*/ 68 w 236"/>
                <a:gd name="T59" fmla="*/ 79 h 494"/>
                <a:gd name="T60" fmla="*/ 47 w 236"/>
                <a:gd name="T61" fmla="*/ 80 h 494"/>
                <a:gd name="T62" fmla="*/ 28 w 236"/>
                <a:gd name="T63" fmla="*/ 90 h 494"/>
                <a:gd name="T64" fmla="*/ 13 w 236"/>
                <a:gd name="T65" fmla="*/ 103 h 494"/>
                <a:gd name="T66" fmla="*/ 4 w 236"/>
                <a:gd name="T67" fmla="*/ 122 h 494"/>
                <a:gd name="T68" fmla="*/ 0 w 236"/>
                <a:gd name="T69" fmla="*/ 145 h 494"/>
                <a:gd name="T70" fmla="*/ 2 w 236"/>
                <a:gd name="T71" fmla="*/ 166 h 494"/>
                <a:gd name="T72" fmla="*/ 15 w 236"/>
                <a:gd name="T73" fmla="*/ 191 h 494"/>
                <a:gd name="T74" fmla="*/ 32 w 236"/>
                <a:gd name="T75" fmla="*/ 214 h 494"/>
                <a:gd name="T76" fmla="*/ 49 w 236"/>
                <a:gd name="T77" fmla="*/ 237 h 494"/>
                <a:gd name="T78" fmla="*/ 61 w 236"/>
                <a:gd name="T79" fmla="*/ 262 h 494"/>
                <a:gd name="T80" fmla="*/ 65 w 236"/>
                <a:gd name="T81" fmla="*/ 283 h 494"/>
                <a:gd name="T82" fmla="*/ 63 w 236"/>
                <a:gd name="T83" fmla="*/ 315 h 494"/>
                <a:gd name="T84" fmla="*/ 57 w 236"/>
                <a:gd name="T85" fmla="*/ 348 h 494"/>
                <a:gd name="T86" fmla="*/ 51 w 236"/>
                <a:gd name="T87" fmla="*/ 378 h 494"/>
                <a:gd name="T88" fmla="*/ 46 w 236"/>
                <a:gd name="T89" fmla="*/ 411 h 494"/>
                <a:gd name="T90" fmla="*/ 44 w 236"/>
                <a:gd name="T91" fmla="*/ 447 h 494"/>
                <a:gd name="T92" fmla="*/ 44 w 236"/>
                <a:gd name="T93" fmla="*/ 464 h 494"/>
                <a:gd name="T94" fmla="*/ 51 w 236"/>
                <a:gd name="T95" fmla="*/ 481 h 494"/>
                <a:gd name="T96" fmla="*/ 61 w 236"/>
                <a:gd name="T97" fmla="*/ 493 h 494"/>
                <a:gd name="T98" fmla="*/ 68 w 236"/>
                <a:gd name="T99" fmla="*/ 494 h 494"/>
                <a:gd name="T100" fmla="*/ 84 w 236"/>
                <a:gd name="T101" fmla="*/ 493 h 494"/>
                <a:gd name="T102" fmla="*/ 97 w 236"/>
                <a:gd name="T103" fmla="*/ 491 h 494"/>
                <a:gd name="T104" fmla="*/ 112 w 236"/>
                <a:gd name="T105" fmla="*/ 489 h 494"/>
                <a:gd name="T106" fmla="*/ 128 w 236"/>
                <a:gd name="T107" fmla="*/ 485 h 494"/>
                <a:gd name="T108" fmla="*/ 143 w 236"/>
                <a:gd name="T109" fmla="*/ 48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6" h="494">
                  <a:moveTo>
                    <a:pt x="147" y="485"/>
                  </a:moveTo>
                  <a:lnTo>
                    <a:pt x="147" y="485"/>
                  </a:lnTo>
                  <a:lnTo>
                    <a:pt x="147" y="485"/>
                  </a:lnTo>
                  <a:lnTo>
                    <a:pt x="147" y="487"/>
                  </a:lnTo>
                  <a:lnTo>
                    <a:pt x="145" y="489"/>
                  </a:lnTo>
                  <a:lnTo>
                    <a:pt x="143" y="489"/>
                  </a:lnTo>
                  <a:lnTo>
                    <a:pt x="143" y="353"/>
                  </a:lnTo>
                  <a:lnTo>
                    <a:pt x="143" y="353"/>
                  </a:lnTo>
                  <a:lnTo>
                    <a:pt x="141" y="344"/>
                  </a:lnTo>
                  <a:lnTo>
                    <a:pt x="141" y="334"/>
                  </a:lnTo>
                  <a:lnTo>
                    <a:pt x="143" y="327"/>
                  </a:lnTo>
                  <a:lnTo>
                    <a:pt x="145" y="321"/>
                  </a:lnTo>
                  <a:lnTo>
                    <a:pt x="149" y="315"/>
                  </a:lnTo>
                  <a:lnTo>
                    <a:pt x="152" y="309"/>
                  </a:lnTo>
                  <a:lnTo>
                    <a:pt x="154" y="306"/>
                  </a:lnTo>
                  <a:lnTo>
                    <a:pt x="158" y="300"/>
                  </a:lnTo>
                  <a:lnTo>
                    <a:pt x="158" y="300"/>
                  </a:lnTo>
                  <a:lnTo>
                    <a:pt x="162" y="294"/>
                  </a:lnTo>
                  <a:lnTo>
                    <a:pt x="164" y="288"/>
                  </a:lnTo>
                  <a:lnTo>
                    <a:pt x="166" y="281"/>
                  </a:lnTo>
                  <a:lnTo>
                    <a:pt x="166" y="275"/>
                  </a:lnTo>
                  <a:lnTo>
                    <a:pt x="166" y="267"/>
                  </a:lnTo>
                  <a:lnTo>
                    <a:pt x="168" y="262"/>
                  </a:lnTo>
                  <a:lnTo>
                    <a:pt x="168" y="254"/>
                  </a:lnTo>
                  <a:lnTo>
                    <a:pt x="171" y="246"/>
                  </a:lnTo>
                  <a:lnTo>
                    <a:pt x="171" y="246"/>
                  </a:lnTo>
                  <a:lnTo>
                    <a:pt x="173" y="241"/>
                  </a:lnTo>
                  <a:lnTo>
                    <a:pt x="177" y="233"/>
                  </a:lnTo>
                  <a:lnTo>
                    <a:pt x="181" y="227"/>
                  </a:lnTo>
                  <a:lnTo>
                    <a:pt x="187" y="224"/>
                  </a:lnTo>
                  <a:lnTo>
                    <a:pt x="192" y="218"/>
                  </a:lnTo>
                  <a:lnTo>
                    <a:pt x="198" y="212"/>
                  </a:lnTo>
                  <a:lnTo>
                    <a:pt x="202" y="206"/>
                  </a:lnTo>
                  <a:lnTo>
                    <a:pt x="208" y="201"/>
                  </a:lnTo>
                  <a:lnTo>
                    <a:pt x="213" y="197"/>
                  </a:lnTo>
                  <a:lnTo>
                    <a:pt x="219" y="189"/>
                  </a:lnTo>
                  <a:lnTo>
                    <a:pt x="223" y="184"/>
                  </a:lnTo>
                  <a:lnTo>
                    <a:pt x="227" y="176"/>
                  </a:lnTo>
                  <a:lnTo>
                    <a:pt x="231" y="168"/>
                  </a:lnTo>
                  <a:lnTo>
                    <a:pt x="234" y="161"/>
                  </a:lnTo>
                  <a:lnTo>
                    <a:pt x="234" y="153"/>
                  </a:lnTo>
                  <a:lnTo>
                    <a:pt x="236" y="143"/>
                  </a:lnTo>
                  <a:lnTo>
                    <a:pt x="236" y="143"/>
                  </a:lnTo>
                  <a:lnTo>
                    <a:pt x="234" y="132"/>
                  </a:lnTo>
                  <a:lnTo>
                    <a:pt x="232" y="122"/>
                  </a:lnTo>
                  <a:lnTo>
                    <a:pt x="231" y="115"/>
                  </a:lnTo>
                  <a:lnTo>
                    <a:pt x="229" y="109"/>
                  </a:lnTo>
                  <a:lnTo>
                    <a:pt x="225" y="101"/>
                  </a:lnTo>
                  <a:lnTo>
                    <a:pt x="223" y="94"/>
                  </a:lnTo>
                  <a:lnTo>
                    <a:pt x="221" y="86"/>
                  </a:lnTo>
                  <a:lnTo>
                    <a:pt x="221" y="79"/>
                  </a:lnTo>
                  <a:lnTo>
                    <a:pt x="221" y="79"/>
                  </a:lnTo>
                  <a:lnTo>
                    <a:pt x="221" y="75"/>
                  </a:lnTo>
                  <a:lnTo>
                    <a:pt x="221" y="71"/>
                  </a:lnTo>
                  <a:lnTo>
                    <a:pt x="221" y="67"/>
                  </a:lnTo>
                  <a:lnTo>
                    <a:pt x="221" y="63"/>
                  </a:lnTo>
                  <a:lnTo>
                    <a:pt x="221" y="61"/>
                  </a:lnTo>
                  <a:lnTo>
                    <a:pt x="221" y="58"/>
                  </a:lnTo>
                  <a:lnTo>
                    <a:pt x="221" y="54"/>
                  </a:lnTo>
                  <a:lnTo>
                    <a:pt x="221" y="50"/>
                  </a:lnTo>
                  <a:lnTo>
                    <a:pt x="225" y="58"/>
                  </a:lnTo>
                  <a:lnTo>
                    <a:pt x="225" y="58"/>
                  </a:lnTo>
                  <a:lnTo>
                    <a:pt x="217" y="52"/>
                  </a:lnTo>
                  <a:lnTo>
                    <a:pt x="211" y="44"/>
                  </a:lnTo>
                  <a:lnTo>
                    <a:pt x="202" y="37"/>
                  </a:lnTo>
                  <a:lnTo>
                    <a:pt x="194" y="25"/>
                  </a:lnTo>
                  <a:lnTo>
                    <a:pt x="185" y="16"/>
                  </a:lnTo>
                  <a:lnTo>
                    <a:pt x="177" y="8"/>
                  </a:lnTo>
                  <a:lnTo>
                    <a:pt x="168" y="2"/>
                  </a:lnTo>
                  <a:lnTo>
                    <a:pt x="162" y="0"/>
                  </a:lnTo>
                  <a:lnTo>
                    <a:pt x="162" y="0"/>
                  </a:lnTo>
                  <a:lnTo>
                    <a:pt x="158" y="2"/>
                  </a:lnTo>
                  <a:lnTo>
                    <a:pt x="152" y="4"/>
                  </a:lnTo>
                  <a:lnTo>
                    <a:pt x="145" y="8"/>
                  </a:lnTo>
                  <a:lnTo>
                    <a:pt x="137" y="14"/>
                  </a:lnTo>
                  <a:lnTo>
                    <a:pt x="131" y="18"/>
                  </a:lnTo>
                  <a:lnTo>
                    <a:pt x="126" y="21"/>
                  </a:lnTo>
                  <a:lnTo>
                    <a:pt x="122" y="25"/>
                  </a:lnTo>
                  <a:lnTo>
                    <a:pt x="120" y="29"/>
                  </a:lnTo>
                  <a:lnTo>
                    <a:pt x="120" y="29"/>
                  </a:lnTo>
                  <a:lnTo>
                    <a:pt x="120" y="37"/>
                  </a:lnTo>
                  <a:lnTo>
                    <a:pt x="118" y="46"/>
                  </a:lnTo>
                  <a:lnTo>
                    <a:pt x="114" y="54"/>
                  </a:lnTo>
                  <a:lnTo>
                    <a:pt x="110" y="61"/>
                  </a:lnTo>
                  <a:lnTo>
                    <a:pt x="105" y="67"/>
                  </a:lnTo>
                  <a:lnTo>
                    <a:pt x="97" y="73"/>
                  </a:lnTo>
                  <a:lnTo>
                    <a:pt x="87" y="77"/>
                  </a:lnTo>
                  <a:lnTo>
                    <a:pt x="76" y="79"/>
                  </a:lnTo>
                  <a:lnTo>
                    <a:pt x="76" y="79"/>
                  </a:lnTo>
                  <a:lnTo>
                    <a:pt x="68" y="79"/>
                  </a:lnTo>
                  <a:lnTo>
                    <a:pt x="61" y="79"/>
                  </a:lnTo>
                  <a:lnTo>
                    <a:pt x="55" y="80"/>
                  </a:lnTo>
                  <a:lnTo>
                    <a:pt x="47" y="80"/>
                  </a:lnTo>
                  <a:lnTo>
                    <a:pt x="42" y="84"/>
                  </a:lnTo>
                  <a:lnTo>
                    <a:pt x="34" y="86"/>
                  </a:lnTo>
                  <a:lnTo>
                    <a:pt x="28" y="90"/>
                  </a:lnTo>
                  <a:lnTo>
                    <a:pt x="23" y="94"/>
                  </a:lnTo>
                  <a:lnTo>
                    <a:pt x="19" y="98"/>
                  </a:lnTo>
                  <a:lnTo>
                    <a:pt x="13" y="103"/>
                  </a:lnTo>
                  <a:lnTo>
                    <a:pt x="9" y="109"/>
                  </a:lnTo>
                  <a:lnTo>
                    <a:pt x="5" y="115"/>
                  </a:lnTo>
                  <a:lnTo>
                    <a:pt x="4" y="122"/>
                  </a:lnTo>
                  <a:lnTo>
                    <a:pt x="2" y="128"/>
                  </a:lnTo>
                  <a:lnTo>
                    <a:pt x="0" y="138"/>
                  </a:lnTo>
                  <a:lnTo>
                    <a:pt x="0" y="145"/>
                  </a:lnTo>
                  <a:lnTo>
                    <a:pt x="0" y="145"/>
                  </a:lnTo>
                  <a:lnTo>
                    <a:pt x="0" y="157"/>
                  </a:lnTo>
                  <a:lnTo>
                    <a:pt x="2" y="166"/>
                  </a:lnTo>
                  <a:lnTo>
                    <a:pt x="5" y="174"/>
                  </a:lnTo>
                  <a:lnTo>
                    <a:pt x="9" y="184"/>
                  </a:lnTo>
                  <a:lnTo>
                    <a:pt x="15" y="191"/>
                  </a:lnTo>
                  <a:lnTo>
                    <a:pt x="21" y="199"/>
                  </a:lnTo>
                  <a:lnTo>
                    <a:pt x="26" y="206"/>
                  </a:lnTo>
                  <a:lnTo>
                    <a:pt x="32" y="214"/>
                  </a:lnTo>
                  <a:lnTo>
                    <a:pt x="38" y="222"/>
                  </a:lnTo>
                  <a:lnTo>
                    <a:pt x="44" y="229"/>
                  </a:lnTo>
                  <a:lnTo>
                    <a:pt x="49" y="237"/>
                  </a:lnTo>
                  <a:lnTo>
                    <a:pt x="53" y="245"/>
                  </a:lnTo>
                  <a:lnTo>
                    <a:pt x="59" y="252"/>
                  </a:lnTo>
                  <a:lnTo>
                    <a:pt x="61" y="262"/>
                  </a:lnTo>
                  <a:lnTo>
                    <a:pt x="63" y="271"/>
                  </a:lnTo>
                  <a:lnTo>
                    <a:pt x="65" y="283"/>
                  </a:lnTo>
                  <a:lnTo>
                    <a:pt x="65" y="283"/>
                  </a:lnTo>
                  <a:lnTo>
                    <a:pt x="65" y="292"/>
                  </a:lnTo>
                  <a:lnTo>
                    <a:pt x="63" y="304"/>
                  </a:lnTo>
                  <a:lnTo>
                    <a:pt x="63" y="315"/>
                  </a:lnTo>
                  <a:lnTo>
                    <a:pt x="61" y="327"/>
                  </a:lnTo>
                  <a:lnTo>
                    <a:pt x="59" y="336"/>
                  </a:lnTo>
                  <a:lnTo>
                    <a:pt x="57" y="348"/>
                  </a:lnTo>
                  <a:lnTo>
                    <a:pt x="55" y="357"/>
                  </a:lnTo>
                  <a:lnTo>
                    <a:pt x="53" y="369"/>
                  </a:lnTo>
                  <a:lnTo>
                    <a:pt x="51" y="378"/>
                  </a:lnTo>
                  <a:lnTo>
                    <a:pt x="49" y="390"/>
                  </a:lnTo>
                  <a:lnTo>
                    <a:pt x="47" y="399"/>
                  </a:lnTo>
                  <a:lnTo>
                    <a:pt x="46" y="411"/>
                  </a:lnTo>
                  <a:lnTo>
                    <a:pt x="46" y="422"/>
                  </a:lnTo>
                  <a:lnTo>
                    <a:pt x="44" y="433"/>
                  </a:lnTo>
                  <a:lnTo>
                    <a:pt x="44" y="447"/>
                  </a:lnTo>
                  <a:lnTo>
                    <a:pt x="44" y="458"/>
                  </a:lnTo>
                  <a:lnTo>
                    <a:pt x="44" y="458"/>
                  </a:lnTo>
                  <a:lnTo>
                    <a:pt x="44" y="464"/>
                  </a:lnTo>
                  <a:lnTo>
                    <a:pt x="46" y="470"/>
                  </a:lnTo>
                  <a:lnTo>
                    <a:pt x="47" y="475"/>
                  </a:lnTo>
                  <a:lnTo>
                    <a:pt x="51" y="481"/>
                  </a:lnTo>
                  <a:lnTo>
                    <a:pt x="53" y="487"/>
                  </a:lnTo>
                  <a:lnTo>
                    <a:pt x="57" y="491"/>
                  </a:lnTo>
                  <a:lnTo>
                    <a:pt x="61" y="493"/>
                  </a:lnTo>
                  <a:lnTo>
                    <a:pt x="65" y="494"/>
                  </a:lnTo>
                  <a:lnTo>
                    <a:pt x="65" y="494"/>
                  </a:lnTo>
                  <a:lnTo>
                    <a:pt x="68" y="494"/>
                  </a:lnTo>
                  <a:lnTo>
                    <a:pt x="74" y="494"/>
                  </a:lnTo>
                  <a:lnTo>
                    <a:pt x="78" y="494"/>
                  </a:lnTo>
                  <a:lnTo>
                    <a:pt x="84" y="493"/>
                  </a:lnTo>
                  <a:lnTo>
                    <a:pt x="87" y="493"/>
                  </a:lnTo>
                  <a:lnTo>
                    <a:pt x="93" y="493"/>
                  </a:lnTo>
                  <a:lnTo>
                    <a:pt x="97" y="491"/>
                  </a:lnTo>
                  <a:lnTo>
                    <a:pt x="103" y="491"/>
                  </a:lnTo>
                  <a:lnTo>
                    <a:pt x="108" y="489"/>
                  </a:lnTo>
                  <a:lnTo>
                    <a:pt x="112" y="489"/>
                  </a:lnTo>
                  <a:lnTo>
                    <a:pt x="118" y="487"/>
                  </a:lnTo>
                  <a:lnTo>
                    <a:pt x="124" y="487"/>
                  </a:lnTo>
                  <a:lnTo>
                    <a:pt x="128" y="485"/>
                  </a:lnTo>
                  <a:lnTo>
                    <a:pt x="133" y="485"/>
                  </a:lnTo>
                  <a:lnTo>
                    <a:pt x="139" y="483"/>
                  </a:lnTo>
                  <a:lnTo>
                    <a:pt x="143" y="483"/>
                  </a:lnTo>
                  <a:lnTo>
                    <a:pt x="147" y="485"/>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66" name="Freeform 32">
              <a:extLst>
                <a:ext uri="{FF2B5EF4-FFF2-40B4-BE49-F238E27FC236}">
                  <a16:creationId xmlns:a16="http://schemas.microsoft.com/office/drawing/2014/main" id="{9981E983-A0C0-4C83-B8C7-13882A8A8887}"/>
                </a:ext>
              </a:extLst>
            </p:cNvPr>
            <p:cNvSpPr>
              <a:spLocks/>
            </p:cNvSpPr>
            <p:nvPr/>
          </p:nvSpPr>
          <p:spPr bwMode="auto">
            <a:xfrm>
              <a:off x="2420284" y="5301252"/>
              <a:ext cx="44454" cy="139720"/>
            </a:xfrm>
            <a:custGeom>
              <a:avLst/>
              <a:gdLst>
                <a:gd name="T0" fmla="*/ 67 w 130"/>
                <a:gd name="T1" fmla="*/ 27 h 407"/>
                <a:gd name="T2" fmla="*/ 65 w 130"/>
                <a:gd name="T3" fmla="*/ 35 h 407"/>
                <a:gd name="T4" fmla="*/ 65 w 130"/>
                <a:gd name="T5" fmla="*/ 42 h 407"/>
                <a:gd name="T6" fmla="*/ 65 w 130"/>
                <a:gd name="T7" fmla="*/ 56 h 407"/>
                <a:gd name="T8" fmla="*/ 74 w 130"/>
                <a:gd name="T9" fmla="*/ 83 h 407"/>
                <a:gd name="T10" fmla="*/ 91 w 130"/>
                <a:gd name="T11" fmla="*/ 105 h 407"/>
                <a:gd name="T12" fmla="*/ 109 w 130"/>
                <a:gd name="T13" fmla="*/ 128 h 407"/>
                <a:gd name="T14" fmla="*/ 124 w 130"/>
                <a:gd name="T15" fmla="*/ 151 h 407"/>
                <a:gd name="T16" fmla="*/ 130 w 130"/>
                <a:gd name="T17" fmla="*/ 182 h 407"/>
                <a:gd name="T18" fmla="*/ 128 w 130"/>
                <a:gd name="T19" fmla="*/ 203 h 407"/>
                <a:gd name="T20" fmla="*/ 124 w 130"/>
                <a:gd name="T21" fmla="*/ 235 h 407"/>
                <a:gd name="T22" fmla="*/ 118 w 130"/>
                <a:gd name="T23" fmla="*/ 268 h 407"/>
                <a:gd name="T24" fmla="*/ 112 w 130"/>
                <a:gd name="T25" fmla="*/ 298 h 407"/>
                <a:gd name="T26" fmla="*/ 109 w 130"/>
                <a:gd name="T27" fmla="*/ 332 h 407"/>
                <a:gd name="T28" fmla="*/ 109 w 130"/>
                <a:gd name="T29" fmla="*/ 357 h 407"/>
                <a:gd name="T30" fmla="*/ 112 w 130"/>
                <a:gd name="T31" fmla="*/ 374 h 407"/>
                <a:gd name="T32" fmla="*/ 122 w 130"/>
                <a:gd name="T33" fmla="*/ 390 h 407"/>
                <a:gd name="T34" fmla="*/ 130 w 130"/>
                <a:gd name="T35" fmla="*/ 393 h 407"/>
                <a:gd name="T36" fmla="*/ 109 w 130"/>
                <a:gd name="T37" fmla="*/ 401 h 407"/>
                <a:gd name="T38" fmla="*/ 91 w 130"/>
                <a:gd name="T39" fmla="*/ 407 h 407"/>
                <a:gd name="T40" fmla="*/ 78 w 130"/>
                <a:gd name="T41" fmla="*/ 407 h 407"/>
                <a:gd name="T42" fmla="*/ 55 w 130"/>
                <a:gd name="T43" fmla="*/ 393 h 407"/>
                <a:gd name="T44" fmla="*/ 36 w 130"/>
                <a:gd name="T45" fmla="*/ 363 h 407"/>
                <a:gd name="T46" fmla="*/ 32 w 130"/>
                <a:gd name="T47" fmla="*/ 342 h 407"/>
                <a:gd name="T48" fmla="*/ 34 w 130"/>
                <a:gd name="T49" fmla="*/ 329 h 407"/>
                <a:gd name="T50" fmla="*/ 40 w 130"/>
                <a:gd name="T51" fmla="*/ 317 h 407"/>
                <a:gd name="T52" fmla="*/ 40 w 130"/>
                <a:gd name="T53" fmla="*/ 311 h 407"/>
                <a:gd name="T54" fmla="*/ 40 w 130"/>
                <a:gd name="T55" fmla="*/ 302 h 407"/>
                <a:gd name="T56" fmla="*/ 40 w 130"/>
                <a:gd name="T57" fmla="*/ 298 h 407"/>
                <a:gd name="T58" fmla="*/ 40 w 130"/>
                <a:gd name="T59" fmla="*/ 292 h 407"/>
                <a:gd name="T60" fmla="*/ 42 w 130"/>
                <a:gd name="T61" fmla="*/ 285 h 407"/>
                <a:gd name="T62" fmla="*/ 44 w 130"/>
                <a:gd name="T63" fmla="*/ 271 h 407"/>
                <a:gd name="T64" fmla="*/ 46 w 130"/>
                <a:gd name="T65" fmla="*/ 258 h 407"/>
                <a:gd name="T66" fmla="*/ 48 w 130"/>
                <a:gd name="T67" fmla="*/ 243 h 407"/>
                <a:gd name="T68" fmla="*/ 49 w 130"/>
                <a:gd name="T69" fmla="*/ 229 h 407"/>
                <a:gd name="T70" fmla="*/ 48 w 130"/>
                <a:gd name="T71" fmla="*/ 218 h 407"/>
                <a:gd name="T72" fmla="*/ 40 w 130"/>
                <a:gd name="T73" fmla="*/ 205 h 407"/>
                <a:gd name="T74" fmla="*/ 30 w 130"/>
                <a:gd name="T75" fmla="*/ 195 h 407"/>
                <a:gd name="T76" fmla="*/ 28 w 130"/>
                <a:gd name="T77" fmla="*/ 184 h 407"/>
                <a:gd name="T78" fmla="*/ 34 w 130"/>
                <a:gd name="T79" fmla="*/ 168 h 407"/>
                <a:gd name="T80" fmla="*/ 40 w 130"/>
                <a:gd name="T81" fmla="*/ 157 h 407"/>
                <a:gd name="T82" fmla="*/ 40 w 130"/>
                <a:gd name="T83" fmla="*/ 147 h 407"/>
                <a:gd name="T84" fmla="*/ 32 w 130"/>
                <a:gd name="T85" fmla="*/ 134 h 407"/>
                <a:gd name="T86" fmla="*/ 25 w 130"/>
                <a:gd name="T87" fmla="*/ 119 h 407"/>
                <a:gd name="T88" fmla="*/ 23 w 130"/>
                <a:gd name="T89" fmla="*/ 105 h 407"/>
                <a:gd name="T90" fmla="*/ 23 w 130"/>
                <a:gd name="T91" fmla="*/ 92 h 407"/>
                <a:gd name="T92" fmla="*/ 23 w 130"/>
                <a:gd name="T93" fmla="*/ 84 h 407"/>
                <a:gd name="T94" fmla="*/ 23 w 130"/>
                <a:gd name="T95" fmla="*/ 75 h 407"/>
                <a:gd name="T96" fmla="*/ 11 w 130"/>
                <a:gd name="T97" fmla="*/ 58 h 407"/>
                <a:gd name="T98" fmla="*/ 0 w 130"/>
                <a:gd name="T99" fmla="*/ 37 h 407"/>
                <a:gd name="T100" fmla="*/ 0 w 130"/>
                <a:gd name="T101" fmla="*/ 21 h 407"/>
                <a:gd name="T102" fmla="*/ 2 w 130"/>
                <a:gd name="T103" fmla="*/ 8 h 407"/>
                <a:gd name="T104" fmla="*/ 9 w 130"/>
                <a:gd name="T105" fmla="*/ 0 h 407"/>
                <a:gd name="T106" fmla="*/ 21 w 130"/>
                <a:gd name="T107" fmla="*/ 0 h 407"/>
                <a:gd name="T108" fmla="*/ 40 w 130"/>
                <a:gd name="T109" fmla="*/ 8 h 407"/>
                <a:gd name="T110" fmla="*/ 61 w 130"/>
                <a:gd name="T111" fmla="*/ 18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0" h="407">
                  <a:moveTo>
                    <a:pt x="67" y="23"/>
                  </a:moveTo>
                  <a:lnTo>
                    <a:pt x="67" y="23"/>
                  </a:lnTo>
                  <a:lnTo>
                    <a:pt x="67" y="27"/>
                  </a:lnTo>
                  <a:lnTo>
                    <a:pt x="65" y="29"/>
                  </a:lnTo>
                  <a:lnTo>
                    <a:pt x="65" y="31"/>
                  </a:lnTo>
                  <a:lnTo>
                    <a:pt x="65" y="35"/>
                  </a:lnTo>
                  <a:lnTo>
                    <a:pt x="65" y="37"/>
                  </a:lnTo>
                  <a:lnTo>
                    <a:pt x="65" y="39"/>
                  </a:lnTo>
                  <a:lnTo>
                    <a:pt x="65" y="42"/>
                  </a:lnTo>
                  <a:lnTo>
                    <a:pt x="65" y="44"/>
                  </a:lnTo>
                  <a:lnTo>
                    <a:pt x="65" y="44"/>
                  </a:lnTo>
                  <a:lnTo>
                    <a:pt x="65" y="56"/>
                  </a:lnTo>
                  <a:lnTo>
                    <a:pt x="67" y="65"/>
                  </a:lnTo>
                  <a:lnTo>
                    <a:pt x="70" y="73"/>
                  </a:lnTo>
                  <a:lnTo>
                    <a:pt x="74" y="83"/>
                  </a:lnTo>
                  <a:lnTo>
                    <a:pt x="80" y="90"/>
                  </a:lnTo>
                  <a:lnTo>
                    <a:pt x="86" y="98"/>
                  </a:lnTo>
                  <a:lnTo>
                    <a:pt x="91" y="105"/>
                  </a:lnTo>
                  <a:lnTo>
                    <a:pt x="97" y="113"/>
                  </a:lnTo>
                  <a:lnTo>
                    <a:pt x="103" y="121"/>
                  </a:lnTo>
                  <a:lnTo>
                    <a:pt x="109" y="128"/>
                  </a:lnTo>
                  <a:lnTo>
                    <a:pt x="114" y="136"/>
                  </a:lnTo>
                  <a:lnTo>
                    <a:pt x="118" y="144"/>
                  </a:lnTo>
                  <a:lnTo>
                    <a:pt x="124" y="151"/>
                  </a:lnTo>
                  <a:lnTo>
                    <a:pt x="126" y="161"/>
                  </a:lnTo>
                  <a:lnTo>
                    <a:pt x="128" y="170"/>
                  </a:lnTo>
                  <a:lnTo>
                    <a:pt x="130" y="182"/>
                  </a:lnTo>
                  <a:lnTo>
                    <a:pt x="130" y="182"/>
                  </a:lnTo>
                  <a:lnTo>
                    <a:pt x="130" y="191"/>
                  </a:lnTo>
                  <a:lnTo>
                    <a:pt x="128" y="203"/>
                  </a:lnTo>
                  <a:lnTo>
                    <a:pt x="128" y="214"/>
                  </a:lnTo>
                  <a:lnTo>
                    <a:pt x="126" y="226"/>
                  </a:lnTo>
                  <a:lnTo>
                    <a:pt x="124" y="235"/>
                  </a:lnTo>
                  <a:lnTo>
                    <a:pt x="122" y="247"/>
                  </a:lnTo>
                  <a:lnTo>
                    <a:pt x="120" y="256"/>
                  </a:lnTo>
                  <a:lnTo>
                    <a:pt x="118" y="268"/>
                  </a:lnTo>
                  <a:lnTo>
                    <a:pt x="116" y="277"/>
                  </a:lnTo>
                  <a:lnTo>
                    <a:pt x="114" y="289"/>
                  </a:lnTo>
                  <a:lnTo>
                    <a:pt x="112" y="298"/>
                  </a:lnTo>
                  <a:lnTo>
                    <a:pt x="111" y="310"/>
                  </a:lnTo>
                  <a:lnTo>
                    <a:pt x="111" y="321"/>
                  </a:lnTo>
                  <a:lnTo>
                    <a:pt x="109" y="332"/>
                  </a:lnTo>
                  <a:lnTo>
                    <a:pt x="109" y="346"/>
                  </a:lnTo>
                  <a:lnTo>
                    <a:pt x="109" y="357"/>
                  </a:lnTo>
                  <a:lnTo>
                    <a:pt x="109" y="357"/>
                  </a:lnTo>
                  <a:lnTo>
                    <a:pt x="109" y="363"/>
                  </a:lnTo>
                  <a:lnTo>
                    <a:pt x="111" y="369"/>
                  </a:lnTo>
                  <a:lnTo>
                    <a:pt x="112" y="374"/>
                  </a:lnTo>
                  <a:lnTo>
                    <a:pt x="116" y="380"/>
                  </a:lnTo>
                  <a:lnTo>
                    <a:pt x="118" y="386"/>
                  </a:lnTo>
                  <a:lnTo>
                    <a:pt x="122" y="390"/>
                  </a:lnTo>
                  <a:lnTo>
                    <a:pt x="126" y="392"/>
                  </a:lnTo>
                  <a:lnTo>
                    <a:pt x="130" y="393"/>
                  </a:lnTo>
                  <a:lnTo>
                    <a:pt x="130" y="393"/>
                  </a:lnTo>
                  <a:lnTo>
                    <a:pt x="122" y="395"/>
                  </a:lnTo>
                  <a:lnTo>
                    <a:pt x="116" y="397"/>
                  </a:lnTo>
                  <a:lnTo>
                    <a:pt x="109" y="401"/>
                  </a:lnTo>
                  <a:lnTo>
                    <a:pt x="105" y="403"/>
                  </a:lnTo>
                  <a:lnTo>
                    <a:pt x="99" y="405"/>
                  </a:lnTo>
                  <a:lnTo>
                    <a:pt x="91" y="407"/>
                  </a:lnTo>
                  <a:lnTo>
                    <a:pt x="86" y="407"/>
                  </a:lnTo>
                  <a:lnTo>
                    <a:pt x="78" y="407"/>
                  </a:lnTo>
                  <a:lnTo>
                    <a:pt x="78" y="407"/>
                  </a:lnTo>
                  <a:lnTo>
                    <a:pt x="70" y="405"/>
                  </a:lnTo>
                  <a:lnTo>
                    <a:pt x="63" y="401"/>
                  </a:lnTo>
                  <a:lnTo>
                    <a:pt x="55" y="393"/>
                  </a:lnTo>
                  <a:lnTo>
                    <a:pt x="48" y="384"/>
                  </a:lnTo>
                  <a:lnTo>
                    <a:pt x="42" y="372"/>
                  </a:lnTo>
                  <a:lnTo>
                    <a:pt x="36" y="363"/>
                  </a:lnTo>
                  <a:lnTo>
                    <a:pt x="32" y="352"/>
                  </a:lnTo>
                  <a:lnTo>
                    <a:pt x="32" y="342"/>
                  </a:lnTo>
                  <a:lnTo>
                    <a:pt x="32" y="342"/>
                  </a:lnTo>
                  <a:lnTo>
                    <a:pt x="32" y="336"/>
                  </a:lnTo>
                  <a:lnTo>
                    <a:pt x="32" y="332"/>
                  </a:lnTo>
                  <a:lnTo>
                    <a:pt x="34" y="329"/>
                  </a:lnTo>
                  <a:lnTo>
                    <a:pt x="36" y="325"/>
                  </a:lnTo>
                  <a:lnTo>
                    <a:pt x="38" y="321"/>
                  </a:lnTo>
                  <a:lnTo>
                    <a:pt x="40" y="317"/>
                  </a:lnTo>
                  <a:lnTo>
                    <a:pt x="40" y="313"/>
                  </a:lnTo>
                  <a:lnTo>
                    <a:pt x="40" y="311"/>
                  </a:lnTo>
                  <a:lnTo>
                    <a:pt x="40" y="311"/>
                  </a:lnTo>
                  <a:lnTo>
                    <a:pt x="40" y="308"/>
                  </a:lnTo>
                  <a:lnTo>
                    <a:pt x="40" y="304"/>
                  </a:lnTo>
                  <a:lnTo>
                    <a:pt x="40" y="302"/>
                  </a:lnTo>
                  <a:lnTo>
                    <a:pt x="40" y="302"/>
                  </a:lnTo>
                  <a:lnTo>
                    <a:pt x="40" y="300"/>
                  </a:lnTo>
                  <a:lnTo>
                    <a:pt x="40" y="298"/>
                  </a:lnTo>
                  <a:lnTo>
                    <a:pt x="40" y="296"/>
                  </a:lnTo>
                  <a:lnTo>
                    <a:pt x="40" y="292"/>
                  </a:lnTo>
                  <a:lnTo>
                    <a:pt x="40" y="292"/>
                  </a:lnTo>
                  <a:lnTo>
                    <a:pt x="40" y="290"/>
                  </a:lnTo>
                  <a:lnTo>
                    <a:pt x="42" y="287"/>
                  </a:lnTo>
                  <a:lnTo>
                    <a:pt x="42" y="285"/>
                  </a:lnTo>
                  <a:lnTo>
                    <a:pt x="42" y="279"/>
                  </a:lnTo>
                  <a:lnTo>
                    <a:pt x="44" y="275"/>
                  </a:lnTo>
                  <a:lnTo>
                    <a:pt x="44" y="271"/>
                  </a:lnTo>
                  <a:lnTo>
                    <a:pt x="44" y="268"/>
                  </a:lnTo>
                  <a:lnTo>
                    <a:pt x="46" y="262"/>
                  </a:lnTo>
                  <a:lnTo>
                    <a:pt x="46" y="258"/>
                  </a:lnTo>
                  <a:lnTo>
                    <a:pt x="48" y="252"/>
                  </a:lnTo>
                  <a:lnTo>
                    <a:pt x="48" y="247"/>
                  </a:lnTo>
                  <a:lnTo>
                    <a:pt x="48" y="243"/>
                  </a:lnTo>
                  <a:lnTo>
                    <a:pt x="48" y="237"/>
                  </a:lnTo>
                  <a:lnTo>
                    <a:pt x="49" y="233"/>
                  </a:lnTo>
                  <a:lnTo>
                    <a:pt x="49" y="229"/>
                  </a:lnTo>
                  <a:lnTo>
                    <a:pt x="49" y="224"/>
                  </a:lnTo>
                  <a:lnTo>
                    <a:pt x="49" y="224"/>
                  </a:lnTo>
                  <a:lnTo>
                    <a:pt x="48" y="218"/>
                  </a:lnTo>
                  <a:lnTo>
                    <a:pt x="46" y="212"/>
                  </a:lnTo>
                  <a:lnTo>
                    <a:pt x="42" y="208"/>
                  </a:lnTo>
                  <a:lnTo>
                    <a:pt x="40" y="205"/>
                  </a:lnTo>
                  <a:lnTo>
                    <a:pt x="36" y="203"/>
                  </a:lnTo>
                  <a:lnTo>
                    <a:pt x="32" y="199"/>
                  </a:lnTo>
                  <a:lnTo>
                    <a:pt x="30" y="195"/>
                  </a:lnTo>
                  <a:lnTo>
                    <a:pt x="28" y="189"/>
                  </a:lnTo>
                  <a:lnTo>
                    <a:pt x="28" y="189"/>
                  </a:lnTo>
                  <a:lnTo>
                    <a:pt x="28" y="184"/>
                  </a:lnTo>
                  <a:lnTo>
                    <a:pt x="30" y="178"/>
                  </a:lnTo>
                  <a:lnTo>
                    <a:pt x="32" y="174"/>
                  </a:lnTo>
                  <a:lnTo>
                    <a:pt x="34" y="168"/>
                  </a:lnTo>
                  <a:lnTo>
                    <a:pt x="38" y="165"/>
                  </a:lnTo>
                  <a:lnTo>
                    <a:pt x="38" y="161"/>
                  </a:lnTo>
                  <a:lnTo>
                    <a:pt x="40" y="157"/>
                  </a:lnTo>
                  <a:lnTo>
                    <a:pt x="40" y="151"/>
                  </a:lnTo>
                  <a:lnTo>
                    <a:pt x="40" y="151"/>
                  </a:lnTo>
                  <a:lnTo>
                    <a:pt x="40" y="147"/>
                  </a:lnTo>
                  <a:lnTo>
                    <a:pt x="38" y="142"/>
                  </a:lnTo>
                  <a:lnTo>
                    <a:pt x="34" y="140"/>
                  </a:lnTo>
                  <a:lnTo>
                    <a:pt x="32" y="134"/>
                  </a:lnTo>
                  <a:lnTo>
                    <a:pt x="28" y="130"/>
                  </a:lnTo>
                  <a:lnTo>
                    <a:pt x="27" y="124"/>
                  </a:lnTo>
                  <a:lnTo>
                    <a:pt x="25" y="119"/>
                  </a:lnTo>
                  <a:lnTo>
                    <a:pt x="23" y="113"/>
                  </a:lnTo>
                  <a:lnTo>
                    <a:pt x="23" y="113"/>
                  </a:lnTo>
                  <a:lnTo>
                    <a:pt x="23" y="105"/>
                  </a:lnTo>
                  <a:lnTo>
                    <a:pt x="23" y="100"/>
                  </a:lnTo>
                  <a:lnTo>
                    <a:pt x="23" y="96"/>
                  </a:lnTo>
                  <a:lnTo>
                    <a:pt x="23" y="92"/>
                  </a:lnTo>
                  <a:lnTo>
                    <a:pt x="23" y="90"/>
                  </a:lnTo>
                  <a:lnTo>
                    <a:pt x="23" y="88"/>
                  </a:lnTo>
                  <a:lnTo>
                    <a:pt x="23" y="84"/>
                  </a:lnTo>
                  <a:lnTo>
                    <a:pt x="23" y="81"/>
                  </a:lnTo>
                  <a:lnTo>
                    <a:pt x="23" y="81"/>
                  </a:lnTo>
                  <a:lnTo>
                    <a:pt x="23" y="75"/>
                  </a:lnTo>
                  <a:lnTo>
                    <a:pt x="19" y="69"/>
                  </a:lnTo>
                  <a:lnTo>
                    <a:pt x="15" y="63"/>
                  </a:lnTo>
                  <a:lnTo>
                    <a:pt x="11" y="58"/>
                  </a:lnTo>
                  <a:lnTo>
                    <a:pt x="8" y="52"/>
                  </a:lnTo>
                  <a:lnTo>
                    <a:pt x="4" y="44"/>
                  </a:lnTo>
                  <a:lnTo>
                    <a:pt x="0" y="37"/>
                  </a:lnTo>
                  <a:lnTo>
                    <a:pt x="0" y="27"/>
                  </a:lnTo>
                  <a:lnTo>
                    <a:pt x="0" y="27"/>
                  </a:lnTo>
                  <a:lnTo>
                    <a:pt x="0" y="21"/>
                  </a:lnTo>
                  <a:lnTo>
                    <a:pt x="0" y="18"/>
                  </a:lnTo>
                  <a:lnTo>
                    <a:pt x="2" y="14"/>
                  </a:lnTo>
                  <a:lnTo>
                    <a:pt x="2" y="8"/>
                  </a:lnTo>
                  <a:lnTo>
                    <a:pt x="4" y="4"/>
                  </a:lnTo>
                  <a:lnTo>
                    <a:pt x="8" y="2"/>
                  </a:lnTo>
                  <a:lnTo>
                    <a:pt x="9" y="0"/>
                  </a:lnTo>
                  <a:lnTo>
                    <a:pt x="13" y="0"/>
                  </a:lnTo>
                  <a:lnTo>
                    <a:pt x="13" y="0"/>
                  </a:lnTo>
                  <a:lnTo>
                    <a:pt x="21" y="0"/>
                  </a:lnTo>
                  <a:lnTo>
                    <a:pt x="28" y="2"/>
                  </a:lnTo>
                  <a:lnTo>
                    <a:pt x="34" y="6"/>
                  </a:lnTo>
                  <a:lnTo>
                    <a:pt x="40" y="8"/>
                  </a:lnTo>
                  <a:lnTo>
                    <a:pt x="48" y="12"/>
                  </a:lnTo>
                  <a:lnTo>
                    <a:pt x="53" y="16"/>
                  </a:lnTo>
                  <a:lnTo>
                    <a:pt x="61" y="18"/>
                  </a:lnTo>
                  <a:lnTo>
                    <a:pt x="70" y="18"/>
                  </a:lnTo>
                  <a:lnTo>
                    <a:pt x="67" y="23"/>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67" name="Freeform 33">
              <a:extLst>
                <a:ext uri="{FF2B5EF4-FFF2-40B4-BE49-F238E27FC236}">
                  <a16:creationId xmlns:a16="http://schemas.microsoft.com/office/drawing/2014/main" id="{E1A6E08C-A285-4B39-BCAB-0585D6B26DF3}"/>
                </a:ext>
              </a:extLst>
            </p:cNvPr>
            <p:cNvSpPr>
              <a:spLocks/>
            </p:cNvSpPr>
            <p:nvPr/>
          </p:nvSpPr>
          <p:spPr bwMode="auto">
            <a:xfrm>
              <a:off x="2331976" y="5299996"/>
              <a:ext cx="115340" cy="176060"/>
            </a:xfrm>
            <a:custGeom>
              <a:avLst/>
              <a:gdLst>
                <a:gd name="T0" fmla="*/ 246 w 339"/>
                <a:gd name="T1" fmla="*/ 7 h 509"/>
                <a:gd name="T2" fmla="*/ 227 w 339"/>
                <a:gd name="T3" fmla="*/ 19 h 509"/>
                <a:gd name="T4" fmla="*/ 202 w 339"/>
                <a:gd name="T5" fmla="*/ 15 h 509"/>
                <a:gd name="T6" fmla="*/ 68 w 339"/>
                <a:gd name="T7" fmla="*/ 0 h 509"/>
                <a:gd name="T8" fmla="*/ 47 w 339"/>
                <a:gd name="T9" fmla="*/ 9 h 509"/>
                <a:gd name="T10" fmla="*/ 38 w 339"/>
                <a:gd name="T11" fmla="*/ 34 h 509"/>
                <a:gd name="T12" fmla="*/ 38 w 339"/>
                <a:gd name="T13" fmla="*/ 57 h 509"/>
                <a:gd name="T14" fmla="*/ 38 w 339"/>
                <a:gd name="T15" fmla="*/ 74 h 509"/>
                <a:gd name="T16" fmla="*/ 38 w 339"/>
                <a:gd name="T17" fmla="*/ 97 h 509"/>
                <a:gd name="T18" fmla="*/ 42 w 339"/>
                <a:gd name="T19" fmla="*/ 120 h 509"/>
                <a:gd name="T20" fmla="*/ 49 w 339"/>
                <a:gd name="T21" fmla="*/ 150 h 509"/>
                <a:gd name="T22" fmla="*/ 57 w 339"/>
                <a:gd name="T23" fmla="*/ 177 h 509"/>
                <a:gd name="T24" fmla="*/ 59 w 339"/>
                <a:gd name="T25" fmla="*/ 202 h 509"/>
                <a:gd name="T26" fmla="*/ 51 w 339"/>
                <a:gd name="T27" fmla="*/ 230 h 509"/>
                <a:gd name="T28" fmla="*/ 36 w 339"/>
                <a:gd name="T29" fmla="*/ 253 h 509"/>
                <a:gd name="T30" fmla="*/ 26 w 339"/>
                <a:gd name="T31" fmla="*/ 278 h 509"/>
                <a:gd name="T32" fmla="*/ 28 w 339"/>
                <a:gd name="T33" fmla="*/ 303 h 509"/>
                <a:gd name="T34" fmla="*/ 24 w 339"/>
                <a:gd name="T35" fmla="*/ 330 h 509"/>
                <a:gd name="T36" fmla="*/ 5 w 339"/>
                <a:gd name="T37" fmla="*/ 349 h 509"/>
                <a:gd name="T38" fmla="*/ 1 w 339"/>
                <a:gd name="T39" fmla="*/ 377 h 509"/>
                <a:gd name="T40" fmla="*/ 7 w 339"/>
                <a:gd name="T41" fmla="*/ 406 h 509"/>
                <a:gd name="T42" fmla="*/ 22 w 339"/>
                <a:gd name="T43" fmla="*/ 425 h 509"/>
                <a:gd name="T44" fmla="*/ 36 w 339"/>
                <a:gd name="T45" fmla="*/ 444 h 509"/>
                <a:gd name="T46" fmla="*/ 36 w 339"/>
                <a:gd name="T47" fmla="*/ 461 h 509"/>
                <a:gd name="T48" fmla="*/ 38 w 339"/>
                <a:gd name="T49" fmla="*/ 482 h 509"/>
                <a:gd name="T50" fmla="*/ 74 w 339"/>
                <a:gd name="T51" fmla="*/ 501 h 509"/>
                <a:gd name="T52" fmla="*/ 101 w 339"/>
                <a:gd name="T53" fmla="*/ 509 h 509"/>
                <a:gd name="T54" fmla="*/ 125 w 339"/>
                <a:gd name="T55" fmla="*/ 501 h 509"/>
                <a:gd name="T56" fmla="*/ 145 w 339"/>
                <a:gd name="T57" fmla="*/ 486 h 509"/>
                <a:gd name="T58" fmla="*/ 167 w 339"/>
                <a:gd name="T59" fmla="*/ 473 h 509"/>
                <a:gd name="T60" fmla="*/ 196 w 339"/>
                <a:gd name="T61" fmla="*/ 471 h 509"/>
                <a:gd name="T62" fmla="*/ 219 w 339"/>
                <a:gd name="T63" fmla="*/ 467 h 509"/>
                <a:gd name="T64" fmla="*/ 246 w 339"/>
                <a:gd name="T65" fmla="*/ 444 h 509"/>
                <a:gd name="T66" fmla="*/ 272 w 339"/>
                <a:gd name="T67" fmla="*/ 431 h 509"/>
                <a:gd name="T68" fmla="*/ 299 w 339"/>
                <a:gd name="T69" fmla="*/ 429 h 509"/>
                <a:gd name="T70" fmla="*/ 322 w 339"/>
                <a:gd name="T71" fmla="*/ 427 h 509"/>
                <a:gd name="T72" fmla="*/ 339 w 339"/>
                <a:gd name="T73" fmla="*/ 408 h 509"/>
                <a:gd name="T74" fmla="*/ 309 w 339"/>
                <a:gd name="T75" fmla="*/ 385 h 509"/>
                <a:gd name="T76" fmla="*/ 293 w 339"/>
                <a:gd name="T77" fmla="*/ 343 h 509"/>
                <a:gd name="T78" fmla="*/ 299 w 339"/>
                <a:gd name="T79" fmla="*/ 322 h 509"/>
                <a:gd name="T80" fmla="*/ 301 w 339"/>
                <a:gd name="T81" fmla="*/ 309 h 509"/>
                <a:gd name="T82" fmla="*/ 301 w 339"/>
                <a:gd name="T83" fmla="*/ 299 h 509"/>
                <a:gd name="T84" fmla="*/ 303 w 339"/>
                <a:gd name="T85" fmla="*/ 288 h 509"/>
                <a:gd name="T86" fmla="*/ 305 w 339"/>
                <a:gd name="T87" fmla="*/ 269 h 509"/>
                <a:gd name="T88" fmla="*/ 309 w 339"/>
                <a:gd name="T89" fmla="*/ 244 h 509"/>
                <a:gd name="T90" fmla="*/ 310 w 339"/>
                <a:gd name="T91" fmla="*/ 225 h 509"/>
                <a:gd name="T92" fmla="*/ 297 w 339"/>
                <a:gd name="T93" fmla="*/ 204 h 509"/>
                <a:gd name="T94" fmla="*/ 289 w 339"/>
                <a:gd name="T95" fmla="*/ 185 h 509"/>
                <a:gd name="T96" fmla="*/ 299 w 339"/>
                <a:gd name="T97" fmla="*/ 162 h 509"/>
                <a:gd name="T98" fmla="*/ 299 w 339"/>
                <a:gd name="T99" fmla="*/ 143 h 509"/>
                <a:gd name="T100" fmla="*/ 286 w 339"/>
                <a:gd name="T101" fmla="*/ 120 h 509"/>
                <a:gd name="T102" fmla="*/ 284 w 339"/>
                <a:gd name="T103" fmla="*/ 97 h 509"/>
                <a:gd name="T104" fmla="*/ 284 w 339"/>
                <a:gd name="T105" fmla="*/ 82 h 509"/>
                <a:gd name="T106" fmla="*/ 272 w 339"/>
                <a:gd name="T107" fmla="*/ 59 h 509"/>
                <a:gd name="T108" fmla="*/ 261 w 339"/>
                <a:gd name="T109" fmla="*/ 28 h 509"/>
                <a:gd name="T110" fmla="*/ 261 w 339"/>
                <a:gd name="T111" fmla="*/ 17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9" h="509">
                  <a:moveTo>
                    <a:pt x="267" y="13"/>
                  </a:moveTo>
                  <a:lnTo>
                    <a:pt x="267" y="13"/>
                  </a:lnTo>
                  <a:lnTo>
                    <a:pt x="259" y="7"/>
                  </a:lnTo>
                  <a:lnTo>
                    <a:pt x="251" y="5"/>
                  </a:lnTo>
                  <a:lnTo>
                    <a:pt x="246" y="7"/>
                  </a:lnTo>
                  <a:lnTo>
                    <a:pt x="240" y="9"/>
                  </a:lnTo>
                  <a:lnTo>
                    <a:pt x="236" y="13"/>
                  </a:lnTo>
                  <a:lnTo>
                    <a:pt x="232" y="15"/>
                  </a:lnTo>
                  <a:lnTo>
                    <a:pt x="228" y="19"/>
                  </a:lnTo>
                  <a:lnTo>
                    <a:pt x="227" y="19"/>
                  </a:lnTo>
                  <a:lnTo>
                    <a:pt x="227" y="19"/>
                  </a:lnTo>
                  <a:lnTo>
                    <a:pt x="221" y="19"/>
                  </a:lnTo>
                  <a:lnTo>
                    <a:pt x="215" y="19"/>
                  </a:lnTo>
                  <a:lnTo>
                    <a:pt x="209" y="17"/>
                  </a:lnTo>
                  <a:lnTo>
                    <a:pt x="202" y="15"/>
                  </a:lnTo>
                  <a:lnTo>
                    <a:pt x="196" y="15"/>
                  </a:lnTo>
                  <a:lnTo>
                    <a:pt x="188" y="13"/>
                  </a:lnTo>
                  <a:lnTo>
                    <a:pt x="179" y="13"/>
                  </a:lnTo>
                  <a:lnTo>
                    <a:pt x="167" y="13"/>
                  </a:lnTo>
                  <a:lnTo>
                    <a:pt x="68" y="0"/>
                  </a:lnTo>
                  <a:lnTo>
                    <a:pt x="68" y="0"/>
                  </a:lnTo>
                  <a:lnTo>
                    <a:pt x="62" y="0"/>
                  </a:lnTo>
                  <a:lnTo>
                    <a:pt x="57" y="3"/>
                  </a:lnTo>
                  <a:lnTo>
                    <a:pt x="51" y="5"/>
                  </a:lnTo>
                  <a:lnTo>
                    <a:pt x="47" y="9"/>
                  </a:lnTo>
                  <a:lnTo>
                    <a:pt x="43" y="15"/>
                  </a:lnTo>
                  <a:lnTo>
                    <a:pt x="42" y="21"/>
                  </a:lnTo>
                  <a:lnTo>
                    <a:pt x="40" y="26"/>
                  </a:lnTo>
                  <a:lnTo>
                    <a:pt x="38" y="34"/>
                  </a:lnTo>
                  <a:lnTo>
                    <a:pt x="38" y="34"/>
                  </a:lnTo>
                  <a:lnTo>
                    <a:pt x="38" y="40"/>
                  </a:lnTo>
                  <a:lnTo>
                    <a:pt x="38" y="45"/>
                  </a:lnTo>
                  <a:lnTo>
                    <a:pt x="38" y="49"/>
                  </a:lnTo>
                  <a:lnTo>
                    <a:pt x="38" y="53"/>
                  </a:lnTo>
                  <a:lnTo>
                    <a:pt x="38" y="57"/>
                  </a:lnTo>
                  <a:lnTo>
                    <a:pt x="38" y="61"/>
                  </a:lnTo>
                  <a:lnTo>
                    <a:pt x="38" y="64"/>
                  </a:lnTo>
                  <a:lnTo>
                    <a:pt x="38" y="68"/>
                  </a:lnTo>
                  <a:lnTo>
                    <a:pt x="38" y="70"/>
                  </a:lnTo>
                  <a:lnTo>
                    <a:pt x="38" y="74"/>
                  </a:lnTo>
                  <a:lnTo>
                    <a:pt x="38" y="78"/>
                  </a:lnTo>
                  <a:lnTo>
                    <a:pt x="38" y="82"/>
                  </a:lnTo>
                  <a:lnTo>
                    <a:pt x="38" y="85"/>
                  </a:lnTo>
                  <a:lnTo>
                    <a:pt x="38" y="91"/>
                  </a:lnTo>
                  <a:lnTo>
                    <a:pt x="38" y="97"/>
                  </a:lnTo>
                  <a:lnTo>
                    <a:pt x="38" y="103"/>
                  </a:lnTo>
                  <a:lnTo>
                    <a:pt x="38" y="103"/>
                  </a:lnTo>
                  <a:lnTo>
                    <a:pt x="40" y="108"/>
                  </a:lnTo>
                  <a:lnTo>
                    <a:pt x="40" y="114"/>
                  </a:lnTo>
                  <a:lnTo>
                    <a:pt x="42" y="120"/>
                  </a:lnTo>
                  <a:lnTo>
                    <a:pt x="42" y="127"/>
                  </a:lnTo>
                  <a:lnTo>
                    <a:pt x="43" y="133"/>
                  </a:lnTo>
                  <a:lnTo>
                    <a:pt x="45" y="139"/>
                  </a:lnTo>
                  <a:lnTo>
                    <a:pt x="47" y="143"/>
                  </a:lnTo>
                  <a:lnTo>
                    <a:pt x="49" y="150"/>
                  </a:lnTo>
                  <a:lnTo>
                    <a:pt x="51" y="154"/>
                  </a:lnTo>
                  <a:lnTo>
                    <a:pt x="53" y="160"/>
                  </a:lnTo>
                  <a:lnTo>
                    <a:pt x="55" y="166"/>
                  </a:lnTo>
                  <a:lnTo>
                    <a:pt x="57" y="171"/>
                  </a:lnTo>
                  <a:lnTo>
                    <a:pt x="57" y="177"/>
                  </a:lnTo>
                  <a:lnTo>
                    <a:pt x="59" y="185"/>
                  </a:lnTo>
                  <a:lnTo>
                    <a:pt x="59" y="190"/>
                  </a:lnTo>
                  <a:lnTo>
                    <a:pt x="59" y="196"/>
                  </a:lnTo>
                  <a:lnTo>
                    <a:pt x="59" y="196"/>
                  </a:lnTo>
                  <a:lnTo>
                    <a:pt x="59" y="202"/>
                  </a:lnTo>
                  <a:lnTo>
                    <a:pt x="59" y="209"/>
                  </a:lnTo>
                  <a:lnTo>
                    <a:pt x="57" y="215"/>
                  </a:lnTo>
                  <a:lnTo>
                    <a:pt x="55" y="221"/>
                  </a:lnTo>
                  <a:lnTo>
                    <a:pt x="53" y="225"/>
                  </a:lnTo>
                  <a:lnTo>
                    <a:pt x="51" y="230"/>
                  </a:lnTo>
                  <a:lnTo>
                    <a:pt x="47" y="236"/>
                  </a:lnTo>
                  <a:lnTo>
                    <a:pt x="45" y="240"/>
                  </a:lnTo>
                  <a:lnTo>
                    <a:pt x="42" y="246"/>
                  </a:lnTo>
                  <a:lnTo>
                    <a:pt x="40" y="249"/>
                  </a:lnTo>
                  <a:lnTo>
                    <a:pt x="36" y="253"/>
                  </a:lnTo>
                  <a:lnTo>
                    <a:pt x="34" y="259"/>
                  </a:lnTo>
                  <a:lnTo>
                    <a:pt x="32" y="263"/>
                  </a:lnTo>
                  <a:lnTo>
                    <a:pt x="30" y="269"/>
                  </a:lnTo>
                  <a:lnTo>
                    <a:pt x="28" y="274"/>
                  </a:lnTo>
                  <a:lnTo>
                    <a:pt x="26" y="278"/>
                  </a:lnTo>
                  <a:lnTo>
                    <a:pt x="26" y="278"/>
                  </a:lnTo>
                  <a:lnTo>
                    <a:pt x="26" y="284"/>
                  </a:lnTo>
                  <a:lnTo>
                    <a:pt x="26" y="290"/>
                  </a:lnTo>
                  <a:lnTo>
                    <a:pt x="26" y="297"/>
                  </a:lnTo>
                  <a:lnTo>
                    <a:pt x="28" y="303"/>
                  </a:lnTo>
                  <a:lnTo>
                    <a:pt x="28" y="311"/>
                  </a:lnTo>
                  <a:lnTo>
                    <a:pt x="28" y="318"/>
                  </a:lnTo>
                  <a:lnTo>
                    <a:pt x="26" y="324"/>
                  </a:lnTo>
                  <a:lnTo>
                    <a:pt x="24" y="330"/>
                  </a:lnTo>
                  <a:lnTo>
                    <a:pt x="24" y="330"/>
                  </a:lnTo>
                  <a:lnTo>
                    <a:pt x="21" y="335"/>
                  </a:lnTo>
                  <a:lnTo>
                    <a:pt x="17" y="339"/>
                  </a:lnTo>
                  <a:lnTo>
                    <a:pt x="13" y="343"/>
                  </a:lnTo>
                  <a:lnTo>
                    <a:pt x="9" y="345"/>
                  </a:lnTo>
                  <a:lnTo>
                    <a:pt x="5" y="349"/>
                  </a:lnTo>
                  <a:lnTo>
                    <a:pt x="3" y="354"/>
                  </a:lnTo>
                  <a:lnTo>
                    <a:pt x="1" y="360"/>
                  </a:lnTo>
                  <a:lnTo>
                    <a:pt x="0" y="372"/>
                  </a:lnTo>
                  <a:lnTo>
                    <a:pt x="0" y="372"/>
                  </a:lnTo>
                  <a:lnTo>
                    <a:pt x="1" y="377"/>
                  </a:lnTo>
                  <a:lnTo>
                    <a:pt x="1" y="385"/>
                  </a:lnTo>
                  <a:lnTo>
                    <a:pt x="3" y="391"/>
                  </a:lnTo>
                  <a:lnTo>
                    <a:pt x="3" y="396"/>
                  </a:lnTo>
                  <a:lnTo>
                    <a:pt x="5" y="402"/>
                  </a:lnTo>
                  <a:lnTo>
                    <a:pt x="7" y="406"/>
                  </a:lnTo>
                  <a:lnTo>
                    <a:pt x="11" y="410"/>
                  </a:lnTo>
                  <a:lnTo>
                    <a:pt x="13" y="414"/>
                  </a:lnTo>
                  <a:lnTo>
                    <a:pt x="17" y="417"/>
                  </a:lnTo>
                  <a:lnTo>
                    <a:pt x="19" y="421"/>
                  </a:lnTo>
                  <a:lnTo>
                    <a:pt x="22" y="425"/>
                  </a:lnTo>
                  <a:lnTo>
                    <a:pt x="24" y="429"/>
                  </a:lnTo>
                  <a:lnTo>
                    <a:pt x="28" y="433"/>
                  </a:lnTo>
                  <a:lnTo>
                    <a:pt x="30" y="436"/>
                  </a:lnTo>
                  <a:lnTo>
                    <a:pt x="34" y="440"/>
                  </a:lnTo>
                  <a:lnTo>
                    <a:pt x="36" y="444"/>
                  </a:lnTo>
                  <a:lnTo>
                    <a:pt x="36" y="444"/>
                  </a:lnTo>
                  <a:lnTo>
                    <a:pt x="36" y="446"/>
                  </a:lnTo>
                  <a:lnTo>
                    <a:pt x="36" y="450"/>
                  </a:lnTo>
                  <a:lnTo>
                    <a:pt x="36" y="456"/>
                  </a:lnTo>
                  <a:lnTo>
                    <a:pt x="36" y="461"/>
                  </a:lnTo>
                  <a:lnTo>
                    <a:pt x="36" y="467"/>
                  </a:lnTo>
                  <a:lnTo>
                    <a:pt x="36" y="473"/>
                  </a:lnTo>
                  <a:lnTo>
                    <a:pt x="38" y="478"/>
                  </a:lnTo>
                  <a:lnTo>
                    <a:pt x="38" y="482"/>
                  </a:lnTo>
                  <a:lnTo>
                    <a:pt x="38" y="482"/>
                  </a:lnTo>
                  <a:lnTo>
                    <a:pt x="42" y="484"/>
                  </a:lnTo>
                  <a:lnTo>
                    <a:pt x="47" y="488"/>
                  </a:lnTo>
                  <a:lnTo>
                    <a:pt x="55" y="492"/>
                  </a:lnTo>
                  <a:lnTo>
                    <a:pt x="64" y="497"/>
                  </a:lnTo>
                  <a:lnTo>
                    <a:pt x="74" y="501"/>
                  </a:lnTo>
                  <a:lnTo>
                    <a:pt x="83" y="505"/>
                  </a:lnTo>
                  <a:lnTo>
                    <a:pt x="91" y="507"/>
                  </a:lnTo>
                  <a:lnTo>
                    <a:pt x="95" y="509"/>
                  </a:lnTo>
                  <a:lnTo>
                    <a:pt x="95" y="509"/>
                  </a:lnTo>
                  <a:lnTo>
                    <a:pt x="101" y="509"/>
                  </a:lnTo>
                  <a:lnTo>
                    <a:pt x="106" y="507"/>
                  </a:lnTo>
                  <a:lnTo>
                    <a:pt x="112" y="507"/>
                  </a:lnTo>
                  <a:lnTo>
                    <a:pt x="116" y="505"/>
                  </a:lnTo>
                  <a:lnTo>
                    <a:pt x="122" y="503"/>
                  </a:lnTo>
                  <a:lnTo>
                    <a:pt x="125" y="501"/>
                  </a:lnTo>
                  <a:lnTo>
                    <a:pt x="129" y="497"/>
                  </a:lnTo>
                  <a:lnTo>
                    <a:pt x="133" y="496"/>
                  </a:lnTo>
                  <a:lnTo>
                    <a:pt x="137" y="492"/>
                  </a:lnTo>
                  <a:lnTo>
                    <a:pt x="141" y="488"/>
                  </a:lnTo>
                  <a:lnTo>
                    <a:pt x="145" y="486"/>
                  </a:lnTo>
                  <a:lnTo>
                    <a:pt x="148" y="482"/>
                  </a:lnTo>
                  <a:lnTo>
                    <a:pt x="154" y="480"/>
                  </a:lnTo>
                  <a:lnTo>
                    <a:pt x="158" y="478"/>
                  </a:lnTo>
                  <a:lnTo>
                    <a:pt x="164" y="477"/>
                  </a:lnTo>
                  <a:lnTo>
                    <a:pt x="167" y="473"/>
                  </a:lnTo>
                  <a:lnTo>
                    <a:pt x="167" y="473"/>
                  </a:lnTo>
                  <a:lnTo>
                    <a:pt x="177" y="471"/>
                  </a:lnTo>
                  <a:lnTo>
                    <a:pt x="183" y="471"/>
                  </a:lnTo>
                  <a:lnTo>
                    <a:pt x="190" y="471"/>
                  </a:lnTo>
                  <a:lnTo>
                    <a:pt x="196" y="471"/>
                  </a:lnTo>
                  <a:lnTo>
                    <a:pt x="202" y="473"/>
                  </a:lnTo>
                  <a:lnTo>
                    <a:pt x="207" y="471"/>
                  </a:lnTo>
                  <a:lnTo>
                    <a:pt x="213" y="471"/>
                  </a:lnTo>
                  <a:lnTo>
                    <a:pt x="219" y="467"/>
                  </a:lnTo>
                  <a:lnTo>
                    <a:pt x="219" y="467"/>
                  </a:lnTo>
                  <a:lnTo>
                    <a:pt x="225" y="463"/>
                  </a:lnTo>
                  <a:lnTo>
                    <a:pt x="230" y="459"/>
                  </a:lnTo>
                  <a:lnTo>
                    <a:pt x="234" y="456"/>
                  </a:lnTo>
                  <a:lnTo>
                    <a:pt x="240" y="450"/>
                  </a:lnTo>
                  <a:lnTo>
                    <a:pt x="246" y="444"/>
                  </a:lnTo>
                  <a:lnTo>
                    <a:pt x="251" y="440"/>
                  </a:lnTo>
                  <a:lnTo>
                    <a:pt x="259" y="436"/>
                  </a:lnTo>
                  <a:lnTo>
                    <a:pt x="267" y="433"/>
                  </a:lnTo>
                  <a:lnTo>
                    <a:pt x="267" y="433"/>
                  </a:lnTo>
                  <a:lnTo>
                    <a:pt x="272" y="431"/>
                  </a:lnTo>
                  <a:lnTo>
                    <a:pt x="278" y="429"/>
                  </a:lnTo>
                  <a:lnTo>
                    <a:pt x="284" y="429"/>
                  </a:lnTo>
                  <a:lnTo>
                    <a:pt x="289" y="429"/>
                  </a:lnTo>
                  <a:lnTo>
                    <a:pt x="295" y="429"/>
                  </a:lnTo>
                  <a:lnTo>
                    <a:pt x="299" y="429"/>
                  </a:lnTo>
                  <a:lnTo>
                    <a:pt x="305" y="429"/>
                  </a:lnTo>
                  <a:lnTo>
                    <a:pt x="309" y="429"/>
                  </a:lnTo>
                  <a:lnTo>
                    <a:pt x="314" y="429"/>
                  </a:lnTo>
                  <a:lnTo>
                    <a:pt x="318" y="429"/>
                  </a:lnTo>
                  <a:lnTo>
                    <a:pt x="322" y="427"/>
                  </a:lnTo>
                  <a:lnTo>
                    <a:pt x="326" y="427"/>
                  </a:lnTo>
                  <a:lnTo>
                    <a:pt x="330" y="423"/>
                  </a:lnTo>
                  <a:lnTo>
                    <a:pt x="333" y="419"/>
                  </a:lnTo>
                  <a:lnTo>
                    <a:pt x="335" y="415"/>
                  </a:lnTo>
                  <a:lnTo>
                    <a:pt x="339" y="408"/>
                  </a:lnTo>
                  <a:lnTo>
                    <a:pt x="339" y="408"/>
                  </a:lnTo>
                  <a:lnTo>
                    <a:pt x="331" y="406"/>
                  </a:lnTo>
                  <a:lnTo>
                    <a:pt x="324" y="402"/>
                  </a:lnTo>
                  <a:lnTo>
                    <a:pt x="316" y="394"/>
                  </a:lnTo>
                  <a:lnTo>
                    <a:pt x="309" y="385"/>
                  </a:lnTo>
                  <a:lnTo>
                    <a:pt x="303" y="373"/>
                  </a:lnTo>
                  <a:lnTo>
                    <a:pt x="297" y="364"/>
                  </a:lnTo>
                  <a:lnTo>
                    <a:pt x="293" y="353"/>
                  </a:lnTo>
                  <a:lnTo>
                    <a:pt x="293" y="343"/>
                  </a:lnTo>
                  <a:lnTo>
                    <a:pt x="293" y="343"/>
                  </a:lnTo>
                  <a:lnTo>
                    <a:pt x="293" y="337"/>
                  </a:lnTo>
                  <a:lnTo>
                    <a:pt x="293" y="333"/>
                  </a:lnTo>
                  <a:lnTo>
                    <a:pt x="295" y="330"/>
                  </a:lnTo>
                  <a:lnTo>
                    <a:pt x="297" y="326"/>
                  </a:lnTo>
                  <a:lnTo>
                    <a:pt x="299" y="322"/>
                  </a:lnTo>
                  <a:lnTo>
                    <a:pt x="301" y="318"/>
                  </a:lnTo>
                  <a:lnTo>
                    <a:pt x="301" y="314"/>
                  </a:lnTo>
                  <a:lnTo>
                    <a:pt x="301" y="312"/>
                  </a:lnTo>
                  <a:lnTo>
                    <a:pt x="301" y="312"/>
                  </a:lnTo>
                  <a:lnTo>
                    <a:pt x="301" y="309"/>
                  </a:lnTo>
                  <a:lnTo>
                    <a:pt x="301" y="305"/>
                  </a:lnTo>
                  <a:lnTo>
                    <a:pt x="301" y="303"/>
                  </a:lnTo>
                  <a:lnTo>
                    <a:pt x="301" y="303"/>
                  </a:lnTo>
                  <a:lnTo>
                    <a:pt x="301" y="301"/>
                  </a:lnTo>
                  <a:lnTo>
                    <a:pt x="301" y="299"/>
                  </a:lnTo>
                  <a:lnTo>
                    <a:pt x="301" y="297"/>
                  </a:lnTo>
                  <a:lnTo>
                    <a:pt x="301" y="293"/>
                  </a:lnTo>
                  <a:lnTo>
                    <a:pt x="301" y="293"/>
                  </a:lnTo>
                  <a:lnTo>
                    <a:pt x="301" y="291"/>
                  </a:lnTo>
                  <a:lnTo>
                    <a:pt x="303" y="288"/>
                  </a:lnTo>
                  <a:lnTo>
                    <a:pt x="303" y="286"/>
                  </a:lnTo>
                  <a:lnTo>
                    <a:pt x="303" y="280"/>
                  </a:lnTo>
                  <a:lnTo>
                    <a:pt x="305" y="276"/>
                  </a:lnTo>
                  <a:lnTo>
                    <a:pt x="305" y="272"/>
                  </a:lnTo>
                  <a:lnTo>
                    <a:pt x="305" y="269"/>
                  </a:lnTo>
                  <a:lnTo>
                    <a:pt x="307" y="263"/>
                  </a:lnTo>
                  <a:lnTo>
                    <a:pt x="307" y="259"/>
                  </a:lnTo>
                  <a:lnTo>
                    <a:pt x="309" y="253"/>
                  </a:lnTo>
                  <a:lnTo>
                    <a:pt x="309" y="248"/>
                  </a:lnTo>
                  <a:lnTo>
                    <a:pt x="309" y="244"/>
                  </a:lnTo>
                  <a:lnTo>
                    <a:pt x="309" y="238"/>
                  </a:lnTo>
                  <a:lnTo>
                    <a:pt x="310" y="234"/>
                  </a:lnTo>
                  <a:lnTo>
                    <a:pt x="310" y="230"/>
                  </a:lnTo>
                  <a:lnTo>
                    <a:pt x="310" y="225"/>
                  </a:lnTo>
                  <a:lnTo>
                    <a:pt x="310" y="225"/>
                  </a:lnTo>
                  <a:lnTo>
                    <a:pt x="309" y="219"/>
                  </a:lnTo>
                  <a:lnTo>
                    <a:pt x="307" y="213"/>
                  </a:lnTo>
                  <a:lnTo>
                    <a:pt x="303" y="209"/>
                  </a:lnTo>
                  <a:lnTo>
                    <a:pt x="301" y="206"/>
                  </a:lnTo>
                  <a:lnTo>
                    <a:pt x="297" y="204"/>
                  </a:lnTo>
                  <a:lnTo>
                    <a:pt x="293" y="200"/>
                  </a:lnTo>
                  <a:lnTo>
                    <a:pt x="291" y="196"/>
                  </a:lnTo>
                  <a:lnTo>
                    <a:pt x="289" y="190"/>
                  </a:lnTo>
                  <a:lnTo>
                    <a:pt x="289" y="190"/>
                  </a:lnTo>
                  <a:lnTo>
                    <a:pt x="289" y="185"/>
                  </a:lnTo>
                  <a:lnTo>
                    <a:pt x="291" y="179"/>
                  </a:lnTo>
                  <a:lnTo>
                    <a:pt x="293" y="175"/>
                  </a:lnTo>
                  <a:lnTo>
                    <a:pt x="295" y="169"/>
                  </a:lnTo>
                  <a:lnTo>
                    <a:pt x="299" y="166"/>
                  </a:lnTo>
                  <a:lnTo>
                    <a:pt x="299" y="162"/>
                  </a:lnTo>
                  <a:lnTo>
                    <a:pt x="301" y="158"/>
                  </a:lnTo>
                  <a:lnTo>
                    <a:pt x="301" y="152"/>
                  </a:lnTo>
                  <a:lnTo>
                    <a:pt x="301" y="152"/>
                  </a:lnTo>
                  <a:lnTo>
                    <a:pt x="301" y="148"/>
                  </a:lnTo>
                  <a:lnTo>
                    <a:pt x="299" y="143"/>
                  </a:lnTo>
                  <a:lnTo>
                    <a:pt x="295" y="141"/>
                  </a:lnTo>
                  <a:lnTo>
                    <a:pt x="293" y="135"/>
                  </a:lnTo>
                  <a:lnTo>
                    <a:pt x="289" y="131"/>
                  </a:lnTo>
                  <a:lnTo>
                    <a:pt x="288" y="125"/>
                  </a:lnTo>
                  <a:lnTo>
                    <a:pt x="286" y="120"/>
                  </a:lnTo>
                  <a:lnTo>
                    <a:pt x="284" y="114"/>
                  </a:lnTo>
                  <a:lnTo>
                    <a:pt x="284" y="114"/>
                  </a:lnTo>
                  <a:lnTo>
                    <a:pt x="284" y="106"/>
                  </a:lnTo>
                  <a:lnTo>
                    <a:pt x="284" y="101"/>
                  </a:lnTo>
                  <a:lnTo>
                    <a:pt x="284" y="97"/>
                  </a:lnTo>
                  <a:lnTo>
                    <a:pt x="284" y="93"/>
                  </a:lnTo>
                  <a:lnTo>
                    <a:pt x="284" y="91"/>
                  </a:lnTo>
                  <a:lnTo>
                    <a:pt x="284" y="89"/>
                  </a:lnTo>
                  <a:lnTo>
                    <a:pt x="284" y="85"/>
                  </a:lnTo>
                  <a:lnTo>
                    <a:pt x="284" y="82"/>
                  </a:lnTo>
                  <a:lnTo>
                    <a:pt x="284" y="82"/>
                  </a:lnTo>
                  <a:lnTo>
                    <a:pt x="284" y="76"/>
                  </a:lnTo>
                  <a:lnTo>
                    <a:pt x="280" y="70"/>
                  </a:lnTo>
                  <a:lnTo>
                    <a:pt x="276" y="64"/>
                  </a:lnTo>
                  <a:lnTo>
                    <a:pt x="272" y="59"/>
                  </a:lnTo>
                  <a:lnTo>
                    <a:pt x="269" y="53"/>
                  </a:lnTo>
                  <a:lnTo>
                    <a:pt x="265" y="45"/>
                  </a:lnTo>
                  <a:lnTo>
                    <a:pt x="261" y="38"/>
                  </a:lnTo>
                  <a:lnTo>
                    <a:pt x="261" y="28"/>
                  </a:lnTo>
                  <a:lnTo>
                    <a:pt x="261" y="28"/>
                  </a:lnTo>
                  <a:lnTo>
                    <a:pt x="261" y="26"/>
                  </a:lnTo>
                  <a:lnTo>
                    <a:pt x="261" y="24"/>
                  </a:lnTo>
                  <a:lnTo>
                    <a:pt x="261" y="21"/>
                  </a:lnTo>
                  <a:lnTo>
                    <a:pt x="261" y="19"/>
                  </a:lnTo>
                  <a:lnTo>
                    <a:pt x="261" y="17"/>
                  </a:lnTo>
                  <a:lnTo>
                    <a:pt x="263" y="15"/>
                  </a:lnTo>
                  <a:lnTo>
                    <a:pt x="263" y="13"/>
                  </a:lnTo>
                  <a:lnTo>
                    <a:pt x="263" y="11"/>
                  </a:lnTo>
                  <a:lnTo>
                    <a:pt x="267" y="13"/>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68" name="Freeform 34">
              <a:extLst>
                <a:ext uri="{FF2B5EF4-FFF2-40B4-BE49-F238E27FC236}">
                  <a16:creationId xmlns:a16="http://schemas.microsoft.com/office/drawing/2014/main" id="{7229539C-4A56-40F1-AFEB-1060859899D1}"/>
                </a:ext>
              </a:extLst>
            </p:cNvPr>
            <p:cNvSpPr>
              <a:spLocks/>
            </p:cNvSpPr>
            <p:nvPr/>
          </p:nvSpPr>
          <p:spPr bwMode="auto">
            <a:xfrm>
              <a:off x="2185999" y="5309397"/>
              <a:ext cx="165801" cy="174180"/>
            </a:xfrm>
            <a:custGeom>
              <a:avLst/>
              <a:gdLst>
                <a:gd name="T0" fmla="*/ 470 w 487"/>
                <a:gd name="T1" fmla="*/ 96 h 508"/>
                <a:gd name="T2" fmla="*/ 479 w 487"/>
                <a:gd name="T3" fmla="*/ 130 h 508"/>
                <a:gd name="T4" fmla="*/ 487 w 487"/>
                <a:gd name="T5" fmla="*/ 166 h 508"/>
                <a:gd name="T6" fmla="*/ 483 w 487"/>
                <a:gd name="T7" fmla="*/ 197 h 508"/>
                <a:gd name="T8" fmla="*/ 468 w 487"/>
                <a:gd name="T9" fmla="*/ 225 h 508"/>
                <a:gd name="T10" fmla="*/ 454 w 487"/>
                <a:gd name="T11" fmla="*/ 254 h 508"/>
                <a:gd name="T12" fmla="*/ 456 w 487"/>
                <a:gd name="T13" fmla="*/ 287 h 508"/>
                <a:gd name="T14" fmla="*/ 445 w 487"/>
                <a:gd name="T15" fmla="*/ 315 h 508"/>
                <a:gd name="T16" fmla="*/ 428 w 487"/>
                <a:gd name="T17" fmla="*/ 348 h 508"/>
                <a:gd name="T18" fmla="*/ 433 w 487"/>
                <a:gd name="T19" fmla="*/ 378 h 508"/>
                <a:gd name="T20" fmla="*/ 450 w 487"/>
                <a:gd name="T21" fmla="*/ 401 h 508"/>
                <a:gd name="T22" fmla="*/ 464 w 487"/>
                <a:gd name="T23" fmla="*/ 420 h 508"/>
                <a:gd name="T24" fmla="*/ 464 w 487"/>
                <a:gd name="T25" fmla="*/ 449 h 508"/>
                <a:gd name="T26" fmla="*/ 460 w 487"/>
                <a:gd name="T27" fmla="*/ 460 h 508"/>
                <a:gd name="T28" fmla="*/ 449 w 487"/>
                <a:gd name="T29" fmla="*/ 458 h 508"/>
                <a:gd name="T30" fmla="*/ 418 w 487"/>
                <a:gd name="T31" fmla="*/ 456 h 508"/>
                <a:gd name="T32" fmla="*/ 380 w 487"/>
                <a:gd name="T33" fmla="*/ 451 h 508"/>
                <a:gd name="T34" fmla="*/ 353 w 487"/>
                <a:gd name="T35" fmla="*/ 449 h 508"/>
                <a:gd name="T36" fmla="*/ 321 w 487"/>
                <a:gd name="T37" fmla="*/ 449 h 508"/>
                <a:gd name="T38" fmla="*/ 294 w 487"/>
                <a:gd name="T39" fmla="*/ 449 h 508"/>
                <a:gd name="T40" fmla="*/ 265 w 487"/>
                <a:gd name="T41" fmla="*/ 451 h 508"/>
                <a:gd name="T42" fmla="*/ 223 w 487"/>
                <a:gd name="T43" fmla="*/ 454 h 508"/>
                <a:gd name="T44" fmla="*/ 187 w 487"/>
                <a:gd name="T45" fmla="*/ 464 h 508"/>
                <a:gd name="T46" fmla="*/ 157 w 487"/>
                <a:gd name="T47" fmla="*/ 475 h 508"/>
                <a:gd name="T48" fmla="*/ 122 w 487"/>
                <a:gd name="T49" fmla="*/ 496 h 508"/>
                <a:gd name="T50" fmla="*/ 86 w 487"/>
                <a:gd name="T51" fmla="*/ 508 h 508"/>
                <a:gd name="T52" fmla="*/ 73 w 487"/>
                <a:gd name="T53" fmla="*/ 494 h 508"/>
                <a:gd name="T54" fmla="*/ 71 w 487"/>
                <a:gd name="T55" fmla="*/ 464 h 508"/>
                <a:gd name="T56" fmla="*/ 84 w 487"/>
                <a:gd name="T57" fmla="*/ 433 h 508"/>
                <a:gd name="T58" fmla="*/ 71 w 487"/>
                <a:gd name="T59" fmla="*/ 393 h 508"/>
                <a:gd name="T60" fmla="*/ 56 w 487"/>
                <a:gd name="T61" fmla="*/ 370 h 508"/>
                <a:gd name="T62" fmla="*/ 16 w 487"/>
                <a:gd name="T63" fmla="*/ 357 h 508"/>
                <a:gd name="T64" fmla="*/ 2 w 487"/>
                <a:gd name="T65" fmla="*/ 353 h 508"/>
                <a:gd name="T66" fmla="*/ 2 w 487"/>
                <a:gd name="T67" fmla="*/ 340 h 508"/>
                <a:gd name="T68" fmla="*/ 4 w 487"/>
                <a:gd name="T69" fmla="*/ 330 h 508"/>
                <a:gd name="T70" fmla="*/ 23 w 487"/>
                <a:gd name="T71" fmla="*/ 300 h 508"/>
                <a:gd name="T72" fmla="*/ 19 w 487"/>
                <a:gd name="T73" fmla="*/ 267 h 508"/>
                <a:gd name="T74" fmla="*/ 23 w 487"/>
                <a:gd name="T75" fmla="*/ 243 h 508"/>
                <a:gd name="T76" fmla="*/ 50 w 487"/>
                <a:gd name="T77" fmla="*/ 212 h 508"/>
                <a:gd name="T78" fmla="*/ 40 w 487"/>
                <a:gd name="T79" fmla="*/ 195 h 508"/>
                <a:gd name="T80" fmla="*/ 37 w 487"/>
                <a:gd name="T81" fmla="*/ 178 h 508"/>
                <a:gd name="T82" fmla="*/ 50 w 487"/>
                <a:gd name="T83" fmla="*/ 166 h 508"/>
                <a:gd name="T84" fmla="*/ 67 w 487"/>
                <a:gd name="T85" fmla="*/ 172 h 508"/>
                <a:gd name="T86" fmla="*/ 77 w 487"/>
                <a:gd name="T87" fmla="*/ 166 h 508"/>
                <a:gd name="T88" fmla="*/ 63 w 487"/>
                <a:gd name="T89" fmla="*/ 142 h 508"/>
                <a:gd name="T90" fmla="*/ 61 w 487"/>
                <a:gd name="T91" fmla="*/ 122 h 508"/>
                <a:gd name="T92" fmla="*/ 61 w 487"/>
                <a:gd name="T93" fmla="*/ 113 h 508"/>
                <a:gd name="T94" fmla="*/ 54 w 487"/>
                <a:gd name="T95" fmla="*/ 84 h 508"/>
                <a:gd name="T96" fmla="*/ 69 w 487"/>
                <a:gd name="T97" fmla="*/ 37 h 508"/>
                <a:gd name="T98" fmla="*/ 107 w 487"/>
                <a:gd name="T99" fmla="*/ 19 h 508"/>
                <a:gd name="T100" fmla="*/ 134 w 487"/>
                <a:gd name="T101" fmla="*/ 33 h 508"/>
                <a:gd name="T102" fmla="*/ 164 w 487"/>
                <a:gd name="T103" fmla="*/ 21 h 508"/>
                <a:gd name="T104" fmla="*/ 178 w 487"/>
                <a:gd name="T105" fmla="*/ 2 h 508"/>
                <a:gd name="T106" fmla="*/ 204 w 487"/>
                <a:gd name="T107" fmla="*/ 0 h 508"/>
                <a:gd name="T108" fmla="*/ 210 w 487"/>
                <a:gd name="T109" fmla="*/ 23 h 508"/>
                <a:gd name="T110" fmla="*/ 227 w 487"/>
                <a:gd name="T111" fmla="*/ 35 h 508"/>
                <a:gd name="T112" fmla="*/ 262 w 487"/>
                <a:gd name="T113" fmla="*/ 19 h 508"/>
                <a:gd name="T114" fmla="*/ 292 w 487"/>
                <a:gd name="T115" fmla="*/ 27 h 508"/>
                <a:gd name="T116" fmla="*/ 313 w 487"/>
                <a:gd name="T117" fmla="*/ 58 h 508"/>
                <a:gd name="T118" fmla="*/ 347 w 487"/>
                <a:gd name="T119" fmla="*/ 75 h 508"/>
                <a:gd name="T120" fmla="*/ 387 w 487"/>
                <a:gd name="T121" fmla="*/ 65 h 508"/>
                <a:gd name="T122" fmla="*/ 433 w 487"/>
                <a:gd name="T123" fmla="*/ 65 h 508"/>
                <a:gd name="T124" fmla="*/ 470 w 487"/>
                <a:gd name="T125" fmla="*/ 101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87" h="508">
                  <a:moveTo>
                    <a:pt x="466" y="79"/>
                  </a:moveTo>
                  <a:lnTo>
                    <a:pt x="466" y="79"/>
                  </a:lnTo>
                  <a:lnTo>
                    <a:pt x="466" y="79"/>
                  </a:lnTo>
                  <a:lnTo>
                    <a:pt x="468" y="84"/>
                  </a:lnTo>
                  <a:lnTo>
                    <a:pt x="468" y="90"/>
                  </a:lnTo>
                  <a:lnTo>
                    <a:pt x="470" y="96"/>
                  </a:lnTo>
                  <a:lnTo>
                    <a:pt x="470" y="103"/>
                  </a:lnTo>
                  <a:lnTo>
                    <a:pt x="471" y="109"/>
                  </a:lnTo>
                  <a:lnTo>
                    <a:pt x="473" y="115"/>
                  </a:lnTo>
                  <a:lnTo>
                    <a:pt x="475" y="119"/>
                  </a:lnTo>
                  <a:lnTo>
                    <a:pt x="477" y="126"/>
                  </a:lnTo>
                  <a:lnTo>
                    <a:pt x="479" y="130"/>
                  </a:lnTo>
                  <a:lnTo>
                    <a:pt x="481" y="136"/>
                  </a:lnTo>
                  <a:lnTo>
                    <a:pt x="483" y="142"/>
                  </a:lnTo>
                  <a:lnTo>
                    <a:pt x="485" y="147"/>
                  </a:lnTo>
                  <a:lnTo>
                    <a:pt x="485" y="153"/>
                  </a:lnTo>
                  <a:lnTo>
                    <a:pt x="487" y="161"/>
                  </a:lnTo>
                  <a:lnTo>
                    <a:pt x="487" y="166"/>
                  </a:lnTo>
                  <a:lnTo>
                    <a:pt x="487" y="172"/>
                  </a:lnTo>
                  <a:lnTo>
                    <a:pt x="487" y="172"/>
                  </a:lnTo>
                  <a:lnTo>
                    <a:pt x="487" y="178"/>
                  </a:lnTo>
                  <a:lnTo>
                    <a:pt x="487" y="185"/>
                  </a:lnTo>
                  <a:lnTo>
                    <a:pt x="485" y="191"/>
                  </a:lnTo>
                  <a:lnTo>
                    <a:pt x="483" y="197"/>
                  </a:lnTo>
                  <a:lnTo>
                    <a:pt x="481" y="201"/>
                  </a:lnTo>
                  <a:lnTo>
                    <a:pt x="479" y="206"/>
                  </a:lnTo>
                  <a:lnTo>
                    <a:pt x="475" y="212"/>
                  </a:lnTo>
                  <a:lnTo>
                    <a:pt x="473" y="216"/>
                  </a:lnTo>
                  <a:lnTo>
                    <a:pt x="470" y="222"/>
                  </a:lnTo>
                  <a:lnTo>
                    <a:pt x="468" y="225"/>
                  </a:lnTo>
                  <a:lnTo>
                    <a:pt x="464" y="229"/>
                  </a:lnTo>
                  <a:lnTo>
                    <a:pt x="462" y="235"/>
                  </a:lnTo>
                  <a:lnTo>
                    <a:pt x="460" y="239"/>
                  </a:lnTo>
                  <a:lnTo>
                    <a:pt x="458" y="245"/>
                  </a:lnTo>
                  <a:lnTo>
                    <a:pt x="456" y="250"/>
                  </a:lnTo>
                  <a:lnTo>
                    <a:pt x="454" y="254"/>
                  </a:lnTo>
                  <a:lnTo>
                    <a:pt x="454" y="254"/>
                  </a:lnTo>
                  <a:lnTo>
                    <a:pt x="454" y="260"/>
                  </a:lnTo>
                  <a:lnTo>
                    <a:pt x="454" y="266"/>
                  </a:lnTo>
                  <a:lnTo>
                    <a:pt x="454" y="273"/>
                  </a:lnTo>
                  <a:lnTo>
                    <a:pt x="456" y="279"/>
                  </a:lnTo>
                  <a:lnTo>
                    <a:pt x="456" y="287"/>
                  </a:lnTo>
                  <a:lnTo>
                    <a:pt x="456" y="294"/>
                  </a:lnTo>
                  <a:lnTo>
                    <a:pt x="454" y="300"/>
                  </a:lnTo>
                  <a:lnTo>
                    <a:pt x="452" y="306"/>
                  </a:lnTo>
                  <a:lnTo>
                    <a:pt x="452" y="306"/>
                  </a:lnTo>
                  <a:lnTo>
                    <a:pt x="449" y="311"/>
                  </a:lnTo>
                  <a:lnTo>
                    <a:pt x="445" y="315"/>
                  </a:lnTo>
                  <a:lnTo>
                    <a:pt x="441" y="319"/>
                  </a:lnTo>
                  <a:lnTo>
                    <a:pt x="437" y="321"/>
                  </a:lnTo>
                  <a:lnTo>
                    <a:pt x="433" y="325"/>
                  </a:lnTo>
                  <a:lnTo>
                    <a:pt x="431" y="330"/>
                  </a:lnTo>
                  <a:lnTo>
                    <a:pt x="429" y="336"/>
                  </a:lnTo>
                  <a:lnTo>
                    <a:pt x="428" y="348"/>
                  </a:lnTo>
                  <a:lnTo>
                    <a:pt x="428" y="348"/>
                  </a:lnTo>
                  <a:lnTo>
                    <a:pt x="429" y="353"/>
                  </a:lnTo>
                  <a:lnTo>
                    <a:pt x="429" y="361"/>
                  </a:lnTo>
                  <a:lnTo>
                    <a:pt x="431" y="367"/>
                  </a:lnTo>
                  <a:lnTo>
                    <a:pt x="431" y="372"/>
                  </a:lnTo>
                  <a:lnTo>
                    <a:pt x="433" y="378"/>
                  </a:lnTo>
                  <a:lnTo>
                    <a:pt x="435" y="382"/>
                  </a:lnTo>
                  <a:lnTo>
                    <a:pt x="439" y="386"/>
                  </a:lnTo>
                  <a:lnTo>
                    <a:pt x="441" y="390"/>
                  </a:lnTo>
                  <a:lnTo>
                    <a:pt x="445" y="393"/>
                  </a:lnTo>
                  <a:lnTo>
                    <a:pt x="447" y="397"/>
                  </a:lnTo>
                  <a:lnTo>
                    <a:pt x="450" y="401"/>
                  </a:lnTo>
                  <a:lnTo>
                    <a:pt x="452" y="405"/>
                  </a:lnTo>
                  <a:lnTo>
                    <a:pt x="456" y="409"/>
                  </a:lnTo>
                  <a:lnTo>
                    <a:pt x="458" y="412"/>
                  </a:lnTo>
                  <a:lnTo>
                    <a:pt x="462" y="416"/>
                  </a:lnTo>
                  <a:lnTo>
                    <a:pt x="464" y="420"/>
                  </a:lnTo>
                  <a:lnTo>
                    <a:pt x="464" y="420"/>
                  </a:lnTo>
                  <a:lnTo>
                    <a:pt x="464" y="422"/>
                  </a:lnTo>
                  <a:lnTo>
                    <a:pt x="464" y="426"/>
                  </a:lnTo>
                  <a:lnTo>
                    <a:pt x="464" y="432"/>
                  </a:lnTo>
                  <a:lnTo>
                    <a:pt x="464" y="437"/>
                  </a:lnTo>
                  <a:lnTo>
                    <a:pt x="464" y="443"/>
                  </a:lnTo>
                  <a:lnTo>
                    <a:pt x="464" y="449"/>
                  </a:lnTo>
                  <a:lnTo>
                    <a:pt x="466" y="454"/>
                  </a:lnTo>
                  <a:lnTo>
                    <a:pt x="466" y="458"/>
                  </a:lnTo>
                  <a:lnTo>
                    <a:pt x="466" y="458"/>
                  </a:lnTo>
                  <a:lnTo>
                    <a:pt x="464" y="460"/>
                  </a:lnTo>
                  <a:lnTo>
                    <a:pt x="462" y="460"/>
                  </a:lnTo>
                  <a:lnTo>
                    <a:pt x="460" y="460"/>
                  </a:lnTo>
                  <a:lnTo>
                    <a:pt x="458" y="460"/>
                  </a:lnTo>
                  <a:lnTo>
                    <a:pt x="456" y="460"/>
                  </a:lnTo>
                  <a:lnTo>
                    <a:pt x="452" y="458"/>
                  </a:lnTo>
                  <a:lnTo>
                    <a:pt x="450" y="458"/>
                  </a:lnTo>
                  <a:lnTo>
                    <a:pt x="449" y="458"/>
                  </a:lnTo>
                  <a:lnTo>
                    <a:pt x="449" y="458"/>
                  </a:lnTo>
                  <a:lnTo>
                    <a:pt x="445" y="458"/>
                  </a:lnTo>
                  <a:lnTo>
                    <a:pt x="441" y="458"/>
                  </a:lnTo>
                  <a:lnTo>
                    <a:pt x="435" y="458"/>
                  </a:lnTo>
                  <a:lnTo>
                    <a:pt x="429" y="458"/>
                  </a:lnTo>
                  <a:lnTo>
                    <a:pt x="426" y="456"/>
                  </a:lnTo>
                  <a:lnTo>
                    <a:pt x="418" y="456"/>
                  </a:lnTo>
                  <a:lnTo>
                    <a:pt x="412" y="456"/>
                  </a:lnTo>
                  <a:lnTo>
                    <a:pt x="407" y="454"/>
                  </a:lnTo>
                  <a:lnTo>
                    <a:pt x="401" y="453"/>
                  </a:lnTo>
                  <a:lnTo>
                    <a:pt x="393" y="453"/>
                  </a:lnTo>
                  <a:lnTo>
                    <a:pt x="387" y="453"/>
                  </a:lnTo>
                  <a:lnTo>
                    <a:pt x="380" y="451"/>
                  </a:lnTo>
                  <a:lnTo>
                    <a:pt x="374" y="451"/>
                  </a:lnTo>
                  <a:lnTo>
                    <a:pt x="368" y="451"/>
                  </a:lnTo>
                  <a:lnTo>
                    <a:pt x="363" y="449"/>
                  </a:lnTo>
                  <a:lnTo>
                    <a:pt x="357" y="449"/>
                  </a:lnTo>
                  <a:lnTo>
                    <a:pt x="357" y="449"/>
                  </a:lnTo>
                  <a:lnTo>
                    <a:pt x="353" y="449"/>
                  </a:lnTo>
                  <a:lnTo>
                    <a:pt x="347" y="449"/>
                  </a:lnTo>
                  <a:lnTo>
                    <a:pt x="342" y="449"/>
                  </a:lnTo>
                  <a:lnTo>
                    <a:pt x="336" y="449"/>
                  </a:lnTo>
                  <a:lnTo>
                    <a:pt x="332" y="449"/>
                  </a:lnTo>
                  <a:lnTo>
                    <a:pt x="326" y="449"/>
                  </a:lnTo>
                  <a:lnTo>
                    <a:pt x="321" y="449"/>
                  </a:lnTo>
                  <a:lnTo>
                    <a:pt x="317" y="449"/>
                  </a:lnTo>
                  <a:lnTo>
                    <a:pt x="311" y="449"/>
                  </a:lnTo>
                  <a:lnTo>
                    <a:pt x="307" y="449"/>
                  </a:lnTo>
                  <a:lnTo>
                    <a:pt x="304" y="449"/>
                  </a:lnTo>
                  <a:lnTo>
                    <a:pt x="298" y="449"/>
                  </a:lnTo>
                  <a:lnTo>
                    <a:pt x="294" y="449"/>
                  </a:lnTo>
                  <a:lnTo>
                    <a:pt x="290" y="449"/>
                  </a:lnTo>
                  <a:lnTo>
                    <a:pt x="284" y="449"/>
                  </a:lnTo>
                  <a:lnTo>
                    <a:pt x="281" y="449"/>
                  </a:lnTo>
                  <a:lnTo>
                    <a:pt x="281" y="449"/>
                  </a:lnTo>
                  <a:lnTo>
                    <a:pt x="273" y="449"/>
                  </a:lnTo>
                  <a:lnTo>
                    <a:pt x="265" y="451"/>
                  </a:lnTo>
                  <a:lnTo>
                    <a:pt x="258" y="451"/>
                  </a:lnTo>
                  <a:lnTo>
                    <a:pt x="250" y="451"/>
                  </a:lnTo>
                  <a:lnTo>
                    <a:pt x="243" y="451"/>
                  </a:lnTo>
                  <a:lnTo>
                    <a:pt x="237" y="453"/>
                  </a:lnTo>
                  <a:lnTo>
                    <a:pt x="229" y="453"/>
                  </a:lnTo>
                  <a:lnTo>
                    <a:pt x="223" y="454"/>
                  </a:lnTo>
                  <a:lnTo>
                    <a:pt x="218" y="456"/>
                  </a:lnTo>
                  <a:lnTo>
                    <a:pt x="210" y="456"/>
                  </a:lnTo>
                  <a:lnTo>
                    <a:pt x="204" y="458"/>
                  </a:lnTo>
                  <a:lnTo>
                    <a:pt x="199" y="460"/>
                  </a:lnTo>
                  <a:lnTo>
                    <a:pt x="193" y="462"/>
                  </a:lnTo>
                  <a:lnTo>
                    <a:pt x="187" y="464"/>
                  </a:lnTo>
                  <a:lnTo>
                    <a:pt x="180" y="466"/>
                  </a:lnTo>
                  <a:lnTo>
                    <a:pt x="174" y="468"/>
                  </a:lnTo>
                  <a:lnTo>
                    <a:pt x="174" y="468"/>
                  </a:lnTo>
                  <a:lnTo>
                    <a:pt x="168" y="470"/>
                  </a:lnTo>
                  <a:lnTo>
                    <a:pt x="162" y="473"/>
                  </a:lnTo>
                  <a:lnTo>
                    <a:pt x="157" y="475"/>
                  </a:lnTo>
                  <a:lnTo>
                    <a:pt x="151" y="479"/>
                  </a:lnTo>
                  <a:lnTo>
                    <a:pt x="145" y="483"/>
                  </a:lnTo>
                  <a:lnTo>
                    <a:pt x="140" y="485"/>
                  </a:lnTo>
                  <a:lnTo>
                    <a:pt x="134" y="489"/>
                  </a:lnTo>
                  <a:lnTo>
                    <a:pt x="128" y="493"/>
                  </a:lnTo>
                  <a:lnTo>
                    <a:pt x="122" y="496"/>
                  </a:lnTo>
                  <a:lnTo>
                    <a:pt x="117" y="498"/>
                  </a:lnTo>
                  <a:lnTo>
                    <a:pt x="111" y="502"/>
                  </a:lnTo>
                  <a:lnTo>
                    <a:pt x="105" y="504"/>
                  </a:lnTo>
                  <a:lnTo>
                    <a:pt x="99" y="506"/>
                  </a:lnTo>
                  <a:lnTo>
                    <a:pt x="94" y="508"/>
                  </a:lnTo>
                  <a:lnTo>
                    <a:pt x="86" y="508"/>
                  </a:lnTo>
                  <a:lnTo>
                    <a:pt x="80" y="508"/>
                  </a:lnTo>
                  <a:lnTo>
                    <a:pt x="80" y="508"/>
                  </a:lnTo>
                  <a:lnTo>
                    <a:pt x="77" y="508"/>
                  </a:lnTo>
                  <a:lnTo>
                    <a:pt x="75" y="504"/>
                  </a:lnTo>
                  <a:lnTo>
                    <a:pt x="75" y="500"/>
                  </a:lnTo>
                  <a:lnTo>
                    <a:pt x="73" y="494"/>
                  </a:lnTo>
                  <a:lnTo>
                    <a:pt x="71" y="487"/>
                  </a:lnTo>
                  <a:lnTo>
                    <a:pt x="71" y="481"/>
                  </a:lnTo>
                  <a:lnTo>
                    <a:pt x="71" y="475"/>
                  </a:lnTo>
                  <a:lnTo>
                    <a:pt x="71" y="472"/>
                  </a:lnTo>
                  <a:lnTo>
                    <a:pt x="71" y="472"/>
                  </a:lnTo>
                  <a:lnTo>
                    <a:pt x="71" y="464"/>
                  </a:lnTo>
                  <a:lnTo>
                    <a:pt x="73" y="458"/>
                  </a:lnTo>
                  <a:lnTo>
                    <a:pt x="75" y="453"/>
                  </a:lnTo>
                  <a:lnTo>
                    <a:pt x="77" y="447"/>
                  </a:lnTo>
                  <a:lnTo>
                    <a:pt x="78" y="441"/>
                  </a:lnTo>
                  <a:lnTo>
                    <a:pt x="82" y="437"/>
                  </a:lnTo>
                  <a:lnTo>
                    <a:pt x="84" y="433"/>
                  </a:lnTo>
                  <a:lnTo>
                    <a:pt x="86" y="430"/>
                  </a:lnTo>
                  <a:lnTo>
                    <a:pt x="86" y="403"/>
                  </a:lnTo>
                  <a:lnTo>
                    <a:pt x="86" y="403"/>
                  </a:lnTo>
                  <a:lnTo>
                    <a:pt x="80" y="399"/>
                  </a:lnTo>
                  <a:lnTo>
                    <a:pt x="75" y="397"/>
                  </a:lnTo>
                  <a:lnTo>
                    <a:pt x="71" y="393"/>
                  </a:lnTo>
                  <a:lnTo>
                    <a:pt x="69" y="388"/>
                  </a:lnTo>
                  <a:lnTo>
                    <a:pt x="67" y="384"/>
                  </a:lnTo>
                  <a:lnTo>
                    <a:pt x="63" y="378"/>
                  </a:lnTo>
                  <a:lnTo>
                    <a:pt x="61" y="374"/>
                  </a:lnTo>
                  <a:lnTo>
                    <a:pt x="56" y="370"/>
                  </a:lnTo>
                  <a:lnTo>
                    <a:pt x="56" y="370"/>
                  </a:lnTo>
                  <a:lnTo>
                    <a:pt x="48" y="365"/>
                  </a:lnTo>
                  <a:lnTo>
                    <a:pt x="40" y="361"/>
                  </a:lnTo>
                  <a:lnTo>
                    <a:pt x="35" y="359"/>
                  </a:lnTo>
                  <a:lnTo>
                    <a:pt x="29" y="357"/>
                  </a:lnTo>
                  <a:lnTo>
                    <a:pt x="23" y="357"/>
                  </a:lnTo>
                  <a:lnTo>
                    <a:pt x="16" y="357"/>
                  </a:lnTo>
                  <a:lnTo>
                    <a:pt x="8" y="355"/>
                  </a:lnTo>
                  <a:lnTo>
                    <a:pt x="0" y="353"/>
                  </a:lnTo>
                  <a:lnTo>
                    <a:pt x="0" y="353"/>
                  </a:lnTo>
                  <a:lnTo>
                    <a:pt x="2" y="353"/>
                  </a:lnTo>
                  <a:lnTo>
                    <a:pt x="2" y="353"/>
                  </a:lnTo>
                  <a:lnTo>
                    <a:pt x="2" y="353"/>
                  </a:lnTo>
                  <a:lnTo>
                    <a:pt x="4" y="353"/>
                  </a:lnTo>
                  <a:lnTo>
                    <a:pt x="4" y="353"/>
                  </a:lnTo>
                  <a:lnTo>
                    <a:pt x="2" y="349"/>
                  </a:lnTo>
                  <a:lnTo>
                    <a:pt x="2" y="346"/>
                  </a:lnTo>
                  <a:lnTo>
                    <a:pt x="2" y="344"/>
                  </a:lnTo>
                  <a:lnTo>
                    <a:pt x="2" y="340"/>
                  </a:lnTo>
                  <a:lnTo>
                    <a:pt x="2" y="338"/>
                  </a:lnTo>
                  <a:lnTo>
                    <a:pt x="4" y="338"/>
                  </a:lnTo>
                  <a:lnTo>
                    <a:pt x="4" y="336"/>
                  </a:lnTo>
                  <a:lnTo>
                    <a:pt x="4" y="334"/>
                  </a:lnTo>
                  <a:lnTo>
                    <a:pt x="4" y="334"/>
                  </a:lnTo>
                  <a:lnTo>
                    <a:pt x="4" y="330"/>
                  </a:lnTo>
                  <a:lnTo>
                    <a:pt x="6" y="327"/>
                  </a:lnTo>
                  <a:lnTo>
                    <a:pt x="10" y="321"/>
                  </a:lnTo>
                  <a:lnTo>
                    <a:pt x="14" y="315"/>
                  </a:lnTo>
                  <a:lnTo>
                    <a:pt x="17" y="309"/>
                  </a:lnTo>
                  <a:lnTo>
                    <a:pt x="21" y="304"/>
                  </a:lnTo>
                  <a:lnTo>
                    <a:pt x="23" y="300"/>
                  </a:lnTo>
                  <a:lnTo>
                    <a:pt x="23" y="294"/>
                  </a:lnTo>
                  <a:lnTo>
                    <a:pt x="23" y="294"/>
                  </a:lnTo>
                  <a:lnTo>
                    <a:pt x="23" y="287"/>
                  </a:lnTo>
                  <a:lnTo>
                    <a:pt x="21" y="281"/>
                  </a:lnTo>
                  <a:lnTo>
                    <a:pt x="21" y="273"/>
                  </a:lnTo>
                  <a:lnTo>
                    <a:pt x="19" y="267"/>
                  </a:lnTo>
                  <a:lnTo>
                    <a:pt x="17" y="262"/>
                  </a:lnTo>
                  <a:lnTo>
                    <a:pt x="17" y="256"/>
                  </a:lnTo>
                  <a:lnTo>
                    <a:pt x="16" y="248"/>
                  </a:lnTo>
                  <a:lnTo>
                    <a:pt x="16" y="243"/>
                  </a:lnTo>
                  <a:lnTo>
                    <a:pt x="16" y="243"/>
                  </a:lnTo>
                  <a:lnTo>
                    <a:pt x="23" y="243"/>
                  </a:lnTo>
                  <a:lnTo>
                    <a:pt x="31" y="239"/>
                  </a:lnTo>
                  <a:lnTo>
                    <a:pt x="37" y="235"/>
                  </a:lnTo>
                  <a:lnTo>
                    <a:pt x="40" y="231"/>
                  </a:lnTo>
                  <a:lnTo>
                    <a:pt x="44" y="225"/>
                  </a:lnTo>
                  <a:lnTo>
                    <a:pt x="48" y="218"/>
                  </a:lnTo>
                  <a:lnTo>
                    <a:pt x="50" y="212"/>
                  </a:lnTo>
                  <a:lnTo>
                    <a:pt x="54" y="204"/>
                  </a:lnTo>
                  <a:lnTo>
                    <a:pt x="54" y="204"/>
                  </a:lnTo>
                  <a:lnTo>
                    <a:pt x="50" y="203"/>
                  </a:lnTo>
                  <a:lnTo>
                    <a:pt x="46" y="201"/>
                  </a:lnTo>
                  <a:lnTo>
                    <a:pt x="42" y="199"/>
                  </a:lnTo>
                  <a:lnTo>
                    <a:pt x="40" y="195"/>
                  </a:lnTo>
                  <a:lnTo>
                    <a:pt x="38" y="193"/>
                  </a:lnTo>
                  <a:lnTo>
                    <a:pt x="37" y="189"/>
                  </a:lnTo>
                  <a:lnTo>
                    <a:pt x="37" y="185"/>
                  </a:lnTo>
                  <a:lnTo>
                    <a:pt x="35" y="182"/>
                  </a:lnTo>
                  <a:lnTo>
                    <a:pt x="35" y="182"/>
                  </a:lnTo>
                  <a:lnTo>
                    <a:pt x="37" y="178"/>
                  </a:lnTo>
                  <a:lnTo>
                    <a:pt x="37" y="174"/>
                  </a:lnTo>
                  <a:lnTo>
                    <a:pt x="38" y="172"/>
                  </a:lnTo>
                  <a:lnTo>
                    <a:pt x="42" y="170"/>
                  </a:lnTo>
                  <a:lnTo>
                    <a:pt x="44" y="168"/>
                  </a:lnTo>
                  <a:lnTo>
                    <a:pt x="48" y="166"/>
                  </a:lnTo>
                  <a:lnTo>
                    <a:pt x="50" y="166"/>
                  </a:lnTo>
                  <a:lnTo>
                    <a:pt x="54" y="166"/>
                  </a:lnTo>
                  <a:lnTo>
                    <a:pt x="54" y="166"/>
                  </a:lnTo>
                  <a:lnTo>
                    <a:pt x="59" y="166"/>
                  </a:lnTo>
                  <a:lnTo>
                    <a:pt x="63" y="168"/>
                  </a:lnTo>
                  <a:lnTo>
                    <a:pt x="65" y="170"/>
                  </a:lnTo>
                  <a:lnTo>
                    <a:pt x="67" y="172"/>
                  </a:lnTo>
                  <a:lnTo>
                    <a:pt x="69" y="172"/>
                  </a:lnTo>
                  <a:lnTo>
                    <a:pt x="71" y="172"/>
                  </a:lnTo>
                  <a:lnTo>
                    <a:pt x="75" y="172"/>
                  </a:lnTo>
                  <a:lnTo>
                    <a:pt x="80" y="170"/>
                  </a:lnTo>
                  <a:lnTo>
                    <a:pt x="80" y="170"/>
                  </a:lnTo>
                  <a:lnTo>
                    <a:pt x="77" y="166"/>
                  </a:lnTo>
                  <a:lnTo>
                    <a:pt x="73" y="163"/>
                  </a:lnTo>
                  <a:lnTo>
                    <a:pt x="71" y="159"/>
                  </a:lnTo>
                  <a:lnTo>
                    <a:pt x="67" y="155"/>
                  </a:lnTo>
                  <a:lnTo>
                    <a:pt x="65" y="151"/>
                  </a:lnTo>
                  <a:lnTo>
                    <a:pt x="63" y="147"/>
                  </a:lnTo>
                  <a:lnTo>
                    <a:pt x="63" y="142"/>
                  </a:lnTo>
                  <a:lnTo>
                    <a:pt x="61" y="136"/>
                  </a:lnTo>
                  <a:lnTo>
                    <a:pt x="61" y="136"/>
                  </a:lnTo>
                  <a:lnTo>
                    <a:pt x="61" y="132"/>
                  </a:lnTo>
                  <a:lnTo>
                    <a:pt x="61" y="130"/>
                  </a:lnTo>
                  <a:lnTo>
                    <a:pt x="61" y="126"/>
                  </a:lnTo>
                  <a:lnTo>
                    <a:pt x="61" y="122"/>
                  </a:lnTo>
                  <a:lnTo>
                    <a:pt x="61" y="121"/>
                  </a:lnTo>
                  <a:lnTo>
                    <a:pt x="61" y="119"/>
                  </a:lnTo>
                  <a:lnTo>
                    <a:pt x="61" y="117"/>
                  </a:lnTo>
                  <a:lnTo>
                    <a:pt x="61" y="117"/>
                  </a:lnTo>
                  <a:lnTo>
                    <a:pt x="61" y="117"/>
                  </a:lnTo>
                  <a:lnTo>
                    <a:pt x="61" y="113"/>
                  </a:lnTo>
                  <a:lnTo>
                    <a:pt x="61" y="109"/>
                  </a:lnTo>
                  <a:lnTo>
                    <a:pt x="59" y="103"/>
                  </a:lnTo>
                  <a:lnTo>
                    <a:pt x="57" y="100"/>
                  </a:lnTo>
                  <a:lnTo>
                    <a:pt x="56" y="94"/>
                  </a:lnTo>
                  <a:lnTo>
                    <a:pt x="54" y="90"/>
                  </a:lnTo>
                  <a:lnTo>
                    <a:pt x="54" y="84"/>
                  </a:lnTo>
                  <a:lnTo>
                    <a:pt x="54" y="79"/>
                  </a:lnTo>
                  <a:lnTo>
                    <a:pt x="54" y="79"/>
                  </a:lnTo>
                  <a:lnTo>
                    <a:pt x="54" y="67"/>
                  </a:lnTo>
                  <a:lnTo>
                    <a:pt x="57" y="56"/>
                  </a:lnTo>
                  <a:lnTo>
                    <a:pt x="61" y="46"/>
                  </a:lnTo>
                  <a:lnTo>
                    <a:pt x="69" y="37"/>
                  </a:lnTo>
                  <a:lnTo>
                    <a:pt x="77" y="29"/>
                  </a:lnTo>
                  <a:lnTo>
                    <a:pt x="84" y="23"/>
                  </a:lnTo>
                  <a:lnTo>
                    <a:pt x="94" y="19"/>
                  </a:lnTo>
                  <a:lnTo>
                    <a:pt x="103" y="19"/>
                  </a:lnTo>
                  <a:lnTo>
                    <a:pt x="103" y="19"/>
                  </a:lnTo>
                  <a:lnTo>
                    <a:pt x="107" y="19"/>
                  </a:lnTo>
                  <a:lnTo>
                    <a:pt x="111" y="21"/>
                  </a:lnTo>
                  <a:lnTo>
                    <a:pt x="115" y="23"/>
                  </a:lnTo>
                  <a:lnTo>
                    <a:pt x="119" y="25"/>
                  </a:lnTo>
                  <a:lnTo>
                    <a:pt x="122" y="29"/>
                  </a:lnTo>
                  <a:lnTo>
                    <a:pt x="128" y="31"/>
                  </a:lnTo>
                  <a:lnTo>
                    <a:pt x="134" y="33"/>
                  </a:lnTo>
                  <a:lnTo>
                    <a:pt x="140" y="35"/>
                  </a:lnTo>
                  <a:lnTo>
                    <a:pt x="140" y="35"/>
                  </a:lnTo>
                  <a:lnTo>
                    <a:pt x="149" y="33"/>
                  </a:lnTo>
                  <a:lnTo>
                    <a:pt x="155" y="31"/>
                  </a:lnTo>
                  <a:lnTo>
                    <a:pt x="160" y="27"/>
                  </a:lnTo>
                  <a:lnTo>
                    <a:pt x="164" y="21"/>
                  </a:lnTo>
                  <a:lnTo>
                    <a:pt x="166" y="18"/>
                  </a:lnTo>
                  <a:lnTo>
                    <a:pt x="168" y="12"/>
                  </a:lnTo>
                  <a:lnTo>
                    <a:pt x="172" y="8"/>
                  </a:lnTo>
                  <a:lnTo>
                    <a:pt x="174" y="4"/>
                  </a:lnTo>
                  <a:lnTo>
                    <a:pt x="174" y="4"/>
                  </a:lnTo>
                  <a:lnTo>
                    <a:pt x="178" y="2"/>
                  </a:lnTo>
                  <a:lnTo>
                    <a:pt x="181" y="2"/>
                  </a:lnTo>
                  <a:lnTo>
                    <a:pt x="187" y="0"/>
                  </a:lnTo>
                  <a:lnTo>
                    <a:pt x="193" y="0"/>
                  </a:lnTo>
                  <a:lnTo>
                    <a:pt x="197" y="0"/>
                  </a:lnTo>
                  <a:lnTo>
                    <a:pt x="202" y="0"/>
                  </a:lnTo>
                  <a:lnTo>
                    <a:pt x="204" y="0"/>
                  </a:lnTo>
                  <a:lnTo>
                    <a:pt x="208" y="0"/>
                  </a:lnTo>
                  <a:lnTo>
                    <a:pt x="208" y="0"/>
                  </a:lnTo>
                  <a:lnTo>
                    <a:pt x="208" y="6"/>
                  </a:lnTo>
                  <a:lnTo>
                    <a:pt x="210" y="12"/>
                  </a:lnTo>
                  <a:lnTo>
                    <a:pt x="210" y="18"/>
                  </a:lnTo>
                  <a:lnTo>
                    <a:pt x="210" y="23"/>
                  </a:lnTo>
                  <a:lnTo>
                    <a:pt x="212" y="29"/>
                  </a:lnTo>
                  <a:lnTo>
                    <a:pt x="214" y="33"/>
                  </a:lnTo>
                  <a:lnTo>
                    <a:pt x="218" y="35"/>
                  </a:lnTo>
                  <a:lnTo>
                    <a:pt x="222" y="37"/>
                  </a:lnTo>
                  <a:lnTo>
                    <a:pt x="222" y="37"/>
                  </a:lnTo>
                  <a:lnTo>
                    <a:pt x="227" y="35"/>
                  </a:lnTo>
                  <a:lnTo>
                    <a:pt x="233" y="33"/>
                  </a:lnTo>
                  <a:lnTo>
                    <a:pt x="239" y="31"/>
                  </a:lnTo>
                  <a:lnTo>
                    <a:pt x="244" y="27"/>
                  </a:lnTo>
                  <a:lnTo>
                    <a:pt x="250" y="25"/>
                  </a:lnTo>
                  <a:lnTo>
                    <a:pt x="256" y="21"/>
                  </a:lnTo>
                  <a:lnTo>
                    <a:pt x="262" y="19"/>
                  </a:lnTo>
                  <a:lnTo>
                    <a:pt x="269" y="19"/>
                  </a:lnTo>
                  <a:lnTo>
                    <a:pt x="269" y="19"/>
                  </a:lnTo>
                  <a:lnTo>
                    <a:pt x="277" y="19"/>
                  </a:lnTo>
                  <a:lnTo>
                    <a:pt x="283" y="21"/>
                  </a:lnTo>
                  <a:lnTo>
                    <a:pt x="288" y="23"/>
                  </a:lnTo>
                  <a:lnTo>
                    <a:pt x="292" y="27"/>
                  </a:lnTo>
                  <a:lnTo>
                    <a:pt x="296" y="33"/>
                  </a:lnTo>
                  <a:lnTo>
                    <a:pt x="300" y="37"/>
                  </a:lnTo>
                  <a:lnTo>
                    <a:pt x="304" y="42"/>
                  </a:lnTo>
                  <a:lnTo>
                    <a:pt x="307" y="46"/>
                  </a:lnTo>
                  <a:lnTo>
                    <a:pt x="311" y="52"/>
                  </a:lnTo>
                  <a:lnTo>
                    <a:pt x="313" y="58"/>
                  </a:lnTo>
                  <a:lnTo>
                    <a:pt x="317" y="61"/>
                  </a:lnTo>
                  <a:lnTo>
                    <a:pt x="323" y="67"/>
                  </a:lnTo>
                  <a:lnTo>
                    <a:pt x="326" y="69"/>
                  </a:lnTo>
                  <a:lnTo>
                    <a:pt x="332" y="73"/>
                  </a:lnTo>
                  <a:lnTo>
                    <a:pt x="340" y="75"/>
                  </a:lnTo>
                  <a:lnTo>
                    <a:pt x="347" y="75"/>
                  </a:lnTo>
                  <a:lnTo>
                    <a:pt x="347" y="75"/>
                  </a:lnTo>
                  <a:lnTo>
                    <a:pt x="359" y="75"/>
                  </a:lnTo>
                  <a:lnTo>
                    <a:pt x="367" y="73"/>
                  </a:lnTo>
                  <a:lnTo>
                    <a:pt x="374" y="71"/>
                  </a:lnTo>
                  <a:lnTo>
                    <a:pt x="382" y="67"/>
                  </a:lnTo>
                  <a:lnTo>
                    <a:pt x="387" y="65"/>
                  </a:lnTo>
                  <a:lnTo>
                    <a:pt x="395" y="63"/>
                  </a:lnTo>
                  <a:lnTo>
                    <a:pt x="403" y="61"/>
                  </a:lnTo>
                  <a:lnTo>
                    <a:pt x="410" y="60"/>
                  </a:lnTo>
                  <a:lnTo>
                    <a:pt x="410" y="60"/>
                  </a:lnTo>
                  <a:lnTo>
                    <a:pt x="422" y="61"/>
                  </a:lnTo>
                  <a:lnTo>
                    <a:pt x="433" y="65"/>
                  </a:lnTo>
                  <a:lnTo>
                    <a:pt x="441" y="69"/>
                  </a:lnTo>
                  <a:lnTo>
                    <a:pt x="447" y="75"/>
                  </a:lnTo>
                  <a:lnTo>
                    <a:pt x="452" y="82"/>
                  </a:lnTo>
                  <a:lnTo>
                    <a:pt x="458" y="88"/>
                  </a:lnTo>
                  <a:lnTo>
                    <a:pt x="464" y="96"/>
                  </a:lnTo>
                  <a:lnTo>
                    <a:pt x="470" y="101"/>
                  </a:lnTo>
                  <a:lnTo>
                    <a:pt x="466" y="79"/>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69" name="Freeform 35">
              <a:extLst>
                <a:ext uri="{FF2B5EF4-FFF2-40B4-BE49-F238E27FC236}">
                  <a16:creationId xmlns:a16="http://schemas.microsoft.com/office/drawing/2014/main" id="{87D93B57-7BB2-4FEF-BEF7-C2CB14F28418}"/>
                </a:ext>
              </a:extLst>
            </p:cNvPr>
            <p:cNvSpPr>
              <a:spLocks/>
            </p:cNvSpPr>
            <p:nvPr/>
          </p:nvSpPr>
          <p:spPr bwMode="auto">
            <a:xfrm>
              <a:off x="2115714" y="5365784"/>
              <a:ext cx="99721" cy="117791"/>
            </a:xfrm>
            <a:custGeom>
              <a:avLst/>
              <a:gdLst>
                <a:gd name="T0" fmla="*/ 224 w 294"/>
                <a:gd name="T1" fmla="*/ 71 h 344"/>
                <a:gd name="T2" fmla="*/ 218 w 294"/>
                <a:gd name="T3" fmla="*/ 73 h 344"/>
                <a:gd name="T4" fmla="*/ 210 w 294"/>
                <a:gd name="T5" fmla="*/ 79 h 344"/>
                <a:gd name="T6" fmla="*/ 199 w 294"/>
                <a:gd name="T7" fmla="*/ 100 h 344"/>
                <a:gd name="T8" fmla="*/ 182 w 294"/>
                <a:gd name="T9" fmla="*/ 105 h 344"/>
                <a:gd name="T10" fmla="*/ 164 w 294"/>
                <a:gd name="T11" fmla="*/ 98 h 344"/>
                <a:gd name="T12" fmla="*/ 155 w 294"/>
                <a:gd name="T13" fmla="*/ 84 h 344"/>
                <a:gd name="T14" fmla="*/ 157 w 294"/>
                <a:gd name="T15" fmla="*/ 81 h 344"/>
                <a:gd name="T16" fmla="*/ 164 w 294"/>
                <a:gd name="T17" fmla="*/ 71 h 344"/>
                <a:gd name="T18" fmla="*/ 164 w 294"/>
                <a:gd name="T19" fmla="*/ 54 h 344"/>
                <a:gd name="T20" fmla="*/ 159 w 294"/>
                <a:gd name="T21" fmla="*/ 31 h 344"/>
                <a:gd name="T22" fmla="*/ 147 w 294"/>
                <a:gd name="T23" fmla="*/ 12 h 344"/>
                <a:gd name="T24" fmla="*/ 126 w 294"/>
                <a:gd name="T25" fmla="*/ 0 h 344"/>
                <a:gd name="T26" fmla="*/ 96 w 294"/>
                <a:gd name="T27" fmla="*/ 0 h 344"/>
                <a:gd name="T28" fmla="*/ 71 w 294"/>
                <a:gd name="T29" fmla="*/ 29 h 344"/>
                <a:gd name="T30" fmla="*/ 59 w 294"/>
                <a:gd name="T31" fmla="*/ 61 h 344"/>
                <a:gd name="T32" fmla="*/ 33 w 294"/>
                <a:gd name="T33" fmla="*/ 94 h 344"/>
                <a:gd name="T34" fmla="*/ 0 w 294"/>
                <a:gd name="T35" fmla="*/ 126 h 344"/>
                <a:gd name="T36" fmla="*/ 18 w 294"/>
                <a:gd name="T37" fmla="*/ 149 h 344"/>
                <a:gd name="T38" fmla="*/ 42 w 294"/>
                <a:gd name="T39" fmla="*/ 168 h 344"/>
                <a:gd name="T40" fmla="*/ 69 w 294"/>
                <a:gd name="T41" fmla="*/ 182 h 344"/>
                <a:gd name="T42" fmla="*/ 98 w 294"/>
                <a:gd name="T43" fmla="*/ 197 h 344"/>
                <a:gd name="T44" fmla="*/ 115 w 294"/>
                <a:gd name="T45" fmla="*/ 212 h 344"/>
                <a:gd name="T46" fmla="*/ 130 w 294"/>
                <a:gd name="T47" fmla="*/ 231 h 344"/>
                <a:gd name="T48" fmla="*/ 145 w 294"/>
                <a:gd name="T49" fmla="*/ 254 h 344"/>
                <a:gd name="T50" fmla="*/ 161 w 294"/>
                <a:gd name="T51" fmla="*/ 273 h 344"/>
                <a:gd name="T52" fmla="*/ 180 w 294"/>
                <a:gd name="T53" fmla="*/ 289 h 344"/>
                <a:gd name="T54" fmla="*/ 206 w 294"/>
                <a:gd name="T55" fmla="*/ 304 h 344"/>
                <a:gd name="T56" fmla="*/ 233 w 294"/>
                <a:gd name="T57" fmla="*/ 319 h 344"/>
                <a:gd name="T58" fmla="*/ 264 w 294"/>
                <a:gd name="T59" fmla="*/ 332 h 344"/>
                <a:gd name="T60" fmla="*/ 288 w 294"/>
                <a:gd name="T61" fmla="*/ 344 h 344"/>
                <a:gd name="T62" fmla="*/ 281 w 294"/>
                <a:gd name="T63" fmla="*/ 330 h 344"/>
                <a:gd name="T64" fmla="*/ 279 w 294"/>
                <a:gd name="T65" fmla="*/ 308 h 344"/>
                <a:gd name="T66" fmla="*/ 283 w 294"/>
                <a:gd name="T67" fmla="*/ 289 h 344"/>
                <a:gd name="T68" fmla="*/ 292 w 294"/>
                <a:gd name="T69" fmla="*/ 269 h 344"/>
                <a:gd name="T70" fmla="*/ 288 w 294"/>
                <a:gd name="T71" fmla="*/ 235 h 344"/>
                <a:gd name="T72" fmla="*/ 275 w 294"/>
                <a:gd name="T73" fmla="*/ 220 h 344"/>
                <a:gd name="T74" fmla="*/ 264 w 294"/>
                <a:gd name="T75" fmla="*/ 206 h 344"/>
                <a:gd name="T76" fmla="*/ 237 w 294"/>
                <a:gd name="T77" fmla="*/ 193 h 344"/>
                <a:gd name="T78" fmla="*/ 208 w 294"/>
                <a:gd name="T79" fmla="*/ 189 h 344"/>
                <a:gd name="T80" fmla="*/ 210 w 294"/>
                <a:gd name="T81" fmla="*/ 189 h 344"/>
                <a:gd name="T82" fmla="*/ 210 w 294"/>
                <a:gd name="T83" fmla="*/ 182 h 344"/>
                <a:gd name="T84" fmla="*/ 212 w 294"/>
                <a:gd name="T85" fmla="*/ 174 h 344"/>
                <a:gd name="T86" fmla="*/ 212 w 294"/>
                <a:gd name="T87" fmla="*/ 166 h 344"/>
                <a:gd name="T88" fmla="*/ 225 w 294"/>
                <a:gd name="T89" fmla="*/ 145 h 344"/>
                <a:gd name="T90" fmla="*/ 231 w 294"/>
                <a:gd name="T91" fmla="*/ 130 h 344"/>
                <a:gd name="T92" fmla="*/ 227 w 294"/>
                <a:gd name="T93" fmla="*/ 103 h 344"/>
                <a:gd name="T94" fmla="*/ 224 w 294"/>
                <a:gd name="T95" fmla="*/ 79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4" h="344">
                  <a:moveTo>
                    <a:pt x="225" y="71"/>
                  </a:moveTo>
                  <a:lnTo>
                    <a:pt x="225" y="71"/>
                  </a:lnTo>
                  <a:lnTo>
                    <a:pt x="224" y="71"/>
                  </a:lnTo>
                  <a:lnTo>
                    <a:pt x="224" y="71"/>
                  </a:lnTo>
                  <a:lnTo>
                    <a:pt x="222" y="71"/>
                  </a:lnTo>
                  <a:lnTo>
                    <a:pt x="222" y="73"/>
                  </a:lnTo>
                  <a:lnTo>
                    <a:pt x="220" y="73"/>
                  </a:lnTo>
                  <a:lnTo>
                    <a:pt x="218" y="73"/>
                  </a:lnTo>
                  <a:lnTo>
                    <a:pt x="214" y="73"/>
                  </a:lnTo>
                  <a:lnTo>
                    <a:pt x="212" y="71"/>
                  </a:lnTo>
                  <a:lnTo>
                    <a:pt x="212" y="71"/>
                  </a:lnTo>
                  <a:lnTo>
                    <a:pt x="210" y="79"/>
                  </a:lnTo>
                  <a:lnTo>
                    <a:pt x="208" y="84"/>
                  </a:lnTo>
                  <a:lnTo>
                    <a:pt x="206" y="90"/>
                  </a:lnTo>
                  <a:lnTo>
                    <a:pt x="203" y="96"/>
                  </a:lnTo>
                  <a:lnTo>
                    <a:pt x="199" y="100"/>
                  </a:lnTo>
                  <a:lnTo>
                    <a:pt x="193" y="103"/>
                  </a:lnTo>
                  <a:lnTo>
                    <a:pt x="187" y="105"/>
                  </a:lnTo>
                  <a:lnTo>
                    <a:pt x="182" y="105"/>
                  </a:lnTo>
                  <a:lnTo>
                    <a:pt x="182" y="105"/>
                  </a:lnTo>
                  <a:lnTo>
                    <a:pt x="178" y="105"/>
                  </a:lnTo>
                  <a:lnTo>
                    <a:pt x="174" y="103"/>
                  </a:lnTo>
                  <a:lnTo>
                    <a:pt x="168" y="102"/>
                  </a:lnTo>
                  <a:lnTo>
                    <a:pt x="164" y="98"/>
                  </a:lnTo>
                  <a:lnTo>
                    <a:pt x="161" y="96"/>
                  </a:lnTo>
                  <a:lnTo>
                    <a:pt x="157" y="92"/>
                  </a:lnTo>
                  <a:lnTo>
                    <a:pt x="155" y="88"/>
                  </a:lnTo>
                  <a:lnTo>
                    <a:pt x="155" y="84"/>
                  </a:lnTo>
                  <a:lnTo>
                    <a:pt x="155" y="84"/>
                  </a:lnTo>
                  <a:lnTo>
                    <a:pt x="155" y="82"/>
                  </a:lnTo>
                  <a:lnTo>
                    <a:pt x="157" y="81"/>
                  </a:lnTo>
                  <a:lnTo>
                    <a:pt x="157" y="81"/>
                  </a:lnTo>
                  <a:lnTo>
                    <a:pt x="159" y="79"/>
                  </a:lnTo>
                  <a:lnTo>
                    <a:pt x="161" y="77"/>
                  </a:lnTo>
                  <a:lnTo>
                    <a:pt x="162" y="73"/>
                  </a:lnTo>
                  <a:lnTo>
                    <a:pt x="164" y="71"/>
                  </a:lnTo>
                  <a:lnTo>
                    <a:pt x="164" y="67"/>
                  </a:lnTo>
                  <a:lnTo>
                    <a:pt x="164" y="67"/>
                  </a:lnTo>
                  <a:lnTo>
                    <a:pt x="164" y="61"/>
                  </a:lnTo>
                  <a:lnTo>
                    <a:pt x="164" y="54"/>
                  </a:lnTo>
                  <a:lnTo>
                    <a:pt x="162" y="48"/>
                  </a:lnTo>
                  <a:lnTo>
                    <a:pt x="162" y="42"/>
                  </a:lnTo>
                  <a:lnTo>
                    <a:pt x="161" y="37"/>
                  </a:lnTo>
                  <a:lnTo>
                    <a:pt x="159" y="31"/>
                  </a:lnTo>
                  <a:lnTo>
                    <a:pt x="157" y="25"/>
                  </a:lnTo>
                  <a:lnTo>
                    <a:pt x="155" y="20"/>
                  </a:lnTo>
                  <a:lnTo>
                    <a:pt x="151" y="16"/>
                  </a:lnTo>
                  <a:lnTo>
                    <a:pt x="147" y="12"/>
                  </a:lnTo>
                  <a:lnTo>
                    <a:pt x="143" y="8"/>
                  </a:lnTo>
                  <a:lnTo>
                    <a:pt x="138" y="4"/>
                  </a:lnTo>
                  <a:lnTo>
                    <a:pt x="134" y="2"/>
                  </a:lnTo>
                  <a:lnTo>
                    <a:pt x="126" y="0"/>
                  </a:lnTo>
                  <a:lnTo>
                    <a:pt x="121" y="0"/>
                  </a:lnTo>
                  <a:lnTo>
                    <a:pt x="113" y="0"/>
                  </a:lnTo>
                  <a:lnTo>
                    <a:pt x="113" y="0"/>
                  </a:lnTo>
                  <a:lnTo>
                    <a:pt x="96" y="0"/>
                  </a:lnTo>
                  <a:lnTo>
                    <a:pt x="84" y="4"/>
                  </a:lnTo>
                  <a:lnTo>
                    <a:pt x="77" y="12"/>
                  </a:lnTo>
                  <a:lnTo>
                    <a:pt x="73" y="20"/>
                  </a:lnTo>
                  <a:lnTo>
                    <a:pt x="71" y="29"/>
                  </a:lnTo>
                  <a:lnTo>
                    <a:pt x="67" y="39"/>
                  </a:lnTo>
                  <a:lnTo>
                    <a:pt x="65" y="50"/>
                  </a:lnTo>
                  <a:lnTo>
                    <a:pt x="59" y="61"/>
                  </a:lnTo>
                  <a:lnTo>
                    <a:pt x="59" y="61"/>
                  </a:lnTo>
                  <a:lnTo>
                    <a:pt x="58" y="65"/>
                  </a:lnTo>
                  <a:lnTo>
                    <a:pt x="52" y="73"/>
                  </a:lnTo>
                  <a:lnTo>
                    <a:pt x="42" y="82"/>
                  </a:lnTo>
                  <a:lnTo>
                    <a:pt x="33" y="94"/>
                  </a:lnTo>
                  <a:lnTo>
                    <a:pt x="21" y="105"/>
                  </a:lnTo>
                  <a:lnTo>
                    <a:pt x="12" y="115"/>
                  </a:lnTo>
                  <a:lnTo>
                    <a:pt x="4" y="123"/>
                  </a:lnTo>
                  <a:lnTo>
                    <a:pt x="0" y="126"/>
                  </a:lnTo>
                  <a:lnTo>
                    <a:pt x="0" y="126"/>
                  </a:lnTo>
                  <a:lnTo>
                    <a:pt x="6" y="136"/>
                  </a:lnTo>
                  <a:lnTo>
                    <a:pt x="12" y="142"/>
                  </a:lnTo>
                  <a:lnTo>
                    <a:pt x="18" y="149"/>
                  </a:lnTo>
                  <a:lnTo>
                    <a:pt x="25" y="155"/>
                  </a:lnTo>
                  <a:lnTo>
                    <a:pt x="31" y="161"/>
                  </a:lnTo>
                  <a:lnTo>
                    <a:pt x="37" y="165"/>
                  </a:lnTo>
                  <a:lnTo>
                    <a:pt x="42" y="168"/>
                  </a:lnTo>
                  <a:lnTo>
                    <a:pt x="48" y="172"/>
                  </a:lnTo>
                  <a:lnTo>
                    <a:pt x="56" y="176"/>
                  </a:lnTo>
                  <a:lnTo>
                    <a:pt x="61" y="178"/>
                  </a:lnTo>
                  <a:lnTo>
                    <a:pt x="69" y="182"/>
                  </a:lnTo>
                  <a:lnTo>
                    <a:pt x="75" y="185"/>
                  </a:lnTo>
                  <a:lnTo>
                    <a:pt x="82" y="189"/>
                  </a:lnTo>
                  <a:lnTo>
                    <a:pt x="90" y="193"/>
                  </a:lnTo>
                  <a:lnTo>
                    <a:pt x="98" y="197"/>
                  </a:lnTo>
                  <a:lnTo>
                    <a:pt x="105" y="203"/>
                  </a:lnTo>
                  <a:lnTo>
                    <a:pt x="105" y="203"/>
                  </a:lnTo>
                  <a:lnTo>
                    <a:pt x="109" y="206"/>
                  </a:lnTo>
                  <a:lnTo>
                    <a:pt x="115" y="212"/>
                  </a:lnTo>
                  <a:lnTo>
                    <a:pt x="119" y="216"/>
                  </a:lnTo>
                  <a:lnTo>
                    <a:pt x="122" y="222"/>
                  </a:lnTo>
                  <a:lnTo>
                    <a:pt x="126" y="226"/>
                  </a:lnTo>
                  <a:lnTo>
                    <a:pt x="130" y="231"/>
                  </a:lnTo>
                  <a:lnTo>
                    <a:pt x="134" y="237"/>
                  </a:lnTo>
                  <a:lnTo>
                    <a:pt x="138" y="243"/>
                  </a:lnTo>
                  <a:lnTo>
                    <a:pt x="141" y="248"/>
                  </a:lnTo>
                  <a:lnTo>
                    <a:pt x="145" y="254"/>
                  </a:lnTo>
                  <a:lnTo>
                    <a:pt x="149" y="258"/>
                  </a:lnTo>
                  <a:lnTo>
                    <a:pt x="153" y="264"/>
                  </a:lnTo>
                  <a:lnTo>
                    <a:pt x="157" y="269"/>
                  </a:lnTo>
                  <a:lnTo>
                    <a:pt x="161" y="273"/>
                  </a:lnTo>
                  <a:lnTo>
                    <a:pt x="166" y="279"/>
                  </a:lnTo>
                  <a:lnTo>
                    <a:pt x="172" y="283"/>
                  </a:lnTo>
                  <a:lnTo>
                    <a:pt x="172" y="283"/>
                  </a:lnTo>
                  <a:lnTo>
                    <a:pt x="180" y="289"/>
                  </a:lnTo>
                  <a:lnTo>
                    <a:pt x="185" y="292"/>
                  </a:lnTo>
                  <a:lnTo>
                    <a:pt x="193" y="296"/>
                  </a:lnTo>
                  <a:lnTo>
                    <a:pt x="199" y="300"/>
                  </a:lnTo>
                  <a:lnTo>
                    <a:pt x="206" y="304"/>
                  </a:lnTo>
                  <a:lnTo>
                    <a:pt x="212" y="308"/>
                  </a:lnTo>
                  <a:lnTo>
                    <a:pt x="220" y="311"/>
                  </a:lnTo>
                  <a:lnTo>
                    <a:pt x="227" y="315"/>
                  </a:lnTo>
                  <a:lnTo>
                    <a:pt x="233" y="319"/>
                  </a:lnTo>
                  <a:lnTo>
                    <a:pt x="241" y="323"/>
                  </a:lnTo>
                  <a:lnTo>
                    <a:pt x="248" y="327"/>
                  </a:lnTo>
                  <a:lnTo>
                    <a:pt x="256" y="329"/>
                  </a:lnTo>
                  <a:lnTo>
                    <a:pt x="264" y="332"/>
                  </a:lnTo>
                  <a:lnTo>
                    <a:pt x="271" y="336"/>
                  </a:lnTo>
                  <a:lnTo>
                    <a:pt x="279" y="340"/>
                  </a:lnTo>
                  <a:lnTo>
                    <a:pt x="288" y="344"/>
                  </a:lnTo>
                  <a:lnTo>
                    <a:pt x="288" y="344"/>
                  </a:lnTo>
                  <a:lnTo>
                    <a:pt x="285" y="344"/>
                  </a:lnTo>
                  <a:lnTo>
                    <a:pt x="283" y="340"/>
                  </a:lnTo>
                  <a:lnTo>
                    <a:pt x="283" y="336"/>
                  </a:lnTo>
                  <a:lnTo>
                    <a:pt x="281" y="330"/>
                  </a:lnTo>
                  <a:lnTo>
                    <a:pt x="279" y="323"/>
                  </a:lnTo>
                  <a:lnTo>
                    <a:pt x="279" y="317"/>
                  </a:lnTo>
                  <a:lnTo>
                    <a:pt x="279" y="311"/>
                  </a:lnTo>
                  <a:lnTo>
                    <a:pt x="279" y="308"/>
                  </a:lnTo>
                  <a:lnTo>
                    <a:pt x="279" y="308"/>
                  </a:lnTo>
                  <a:lnTo>
                    <a:pt x="279" y="300"/>
                  </a:lnTo>
                  <a:lnTo>
                    <a:pt x="281" y="294"/>
                  </a:lnTo>
                  <a:lnTo>
                    <a:pt x="283" y="289"/>
                  </a:lnTo>
                  <a:lnTo>
                    <a:pt x="285" y="283"/>
                  </a:lnTo>
                  <a:lnTo>
                    <a:pt x="286" y="277"/>
                  </a:lnTo>
                  <a:lnTo>
                    <a:pt x="290" y="273"/>
                  </a:lnTo>
                  <a:lnTo>
                    <a:pt x="292" y="269"/>
                  </a:lnTo>
                  <a:lnTo>
                    <a:pt x="294" y="266"/>
                  </a:lnTo>
                  <a:lnTo>
                    <a:pt x="294" y="239"/>
                  </a:lnTo>
                  <a:lnTo>
                    <a:pt x="294" y="239"/>
                  </a:lnTo>
                  <a:lnTo>
                    <a:pt x="288" y="235"/>
                  </a:lnTo>
                  <a:lnTo>
                    <a:pt x="283" y="233"/>
                  </a:lnTo>
                  <a:lnTo>
                    <a:pt x="279" y="229"/>
                  </a:lnTo>
                  <a:lnTo>
                    <a:pt x="277" y="224"/>
                  </a:lnTo>
                  <a:lnTo>
                    <a:pt x="275" y="220"/>
                  </a:lnTo>
                  <a:lnTo>
                    <a:pt x="271" y="214"/>
                  </a:lnTo>
                  <a:lnTo>
                    <a:pt x="269" y="210"/>
                  </a:lnTo>
                  <a:lnTo>
                    <a:pt x="264" y="206"/>
                  </a:lnTo>
                  <a:lnTo>
                    <a:pt x="264" y="206"/>
                  </a:lnTo>
                  <a:lnTo>
                    <a:pt x="256" y="201"/>
                  </a:lnTo>
                  <a:lnTo>
                    <a:pt x="248" y="197"/>
                  </a:lnTo>
                  <a:lnTo>
                    <a:pt x="243" y="195"/>
                  </a:lnTo>
                  <a:lnTo>
                    <a:pt x="237" y="193"/>
                  </a:lnTo>
                  <a:lnTo>
                    <a:pt x="231" y="193"/>
                  </a:lnTo>
                  <a:lnTo>
                    <a:pt x="224" y="193"/>
                  </a:lnTo>
                  <a:lnTo>
                    <a:pt x="216" y="191"/>
                  </a:lnTo>
                  <a:lnTo>
                    <a:pt x="208" y="189"/>
                  </a:lnTo>
                  <a:lnTo>
                    <a:pt x="208" y="189"/>
                  </a:lnTo>
                  <a:lnTo>
                    <a:pt x="210" y="189"/>
                  </a:lnTo>
                  <a:lnTo>
                    <a:pt x="210" y="189"/>
                  </a:lnTo>
                  <a:lnTo>
                    <a:pt x="210" y="189"/>
                  </a:lnTo>
                  <a:lnTo>
                    <a:pt x="212" y="189"/>
                  </a:lnTo>
                  <a:lnTo>
                    <a:pt x="212" y="189"/>
                  </a:lnTo>
                  <a:lnTo>
                    <a:pt x="210" y="185"/>
                  </a:lnTo>
                  <a:lnTo>
                    <a:pt x="210" y="182"/>
                  </a:lnTo>
                  <a:lnTo>
                    <a:pt x="210" y="180"/>
                  </a:lnTo>
                  <a:lnTo>
                    <a:pt x="210" y="176"/>
                  </a:lnTo>
                  <a:lnTo>
                    <a:pt x="210" y="174"/>
                  </a:lnTo>
                  <a:lnTo>
                    <a:pt x="212" y="174"/>
                  </a:lnTo>
                  <a:lnTo>
                    <a:pt x="212" y="172"/>
                  </a:lnTo>
                  <a:lnTo>
                    <a:pt x="212" y="170"/>
                  </a:lnTo>
                  <a:lnTo>
                    <a:pt x="212" y="170"/>
                  </a:lnTo>
                  <a:lnTo>
                    <a:pt x="212" y="166"/>
                  </a:lnTo>
                  <a:lnTo>
                    <a:pt x="214" y="163"/>
                  </a:lnTo>
                  <a:lnTo>
                    <a:pt x="218" y="157"/>
                  </a:lnTo>
                  <a:lnTo>
                    <a:pt x="222" y="151"/>
                  </a:lnTo>
                  <a:lnTo>
                    <a:pt x="225" y="145"/>
                  </a:lnTo>
                  <a:lnTo>
                    <a:pt x="229" y="140"/>
                  </a:lnTo>
                  <a:lnTo>
                    <a:pt x="231" y="136"/>
                  </a:lnTo>
                  <a:lnTo>
                    <a:pt x="231" y="130"/>
                  </a:lnTo>
                  <a:lnTo>
                    <a:pt x="231" y="130"/>
                  </a:lnTo>
                  <a:lnTo>
                    <a:pt x="231" y="123"/>
                  </a:lnTo>
                  <a:lnTo>
                    <a:pt x="229" y="117"/>
                  </a:lnTo>
                  <a:lnTo>
                    <a:pt x="229" y="109"/>
                  </a:lnTo>
                  <a:lnTo>
                    <a:pt x="227" y="103"/>
                  </a:lnTo>
                  <a:lnTo>
                    <a:pt x="225" y="98"/>
                  </a:lnTo>
                  <a:lnTo>
                    <a:pt x="225" y="92"/>
                  </a:lnTo>
                  <a:lnTo>
                    <a:pt x="224" y="84"/>
                  </a:lnTo>
                  <a:lnTo>
                    <a:pt x="224" y="79"/>
                  </a:lnTo>
                  <a:lnTo>
                    <a:pt x="225" y="71"/>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70" name="Freeform 36">
              <a:extLst>
                <a:ext uri="{FF2B5EF4-FFF2-40B4-BE49-F238E27FC236}">
                  <a16:creationId xmlns:a16="http://schemas.microsoft.com/office/drawing/2014/main" id="{CBC8717E-98EF-4E36-8713-BC73456D0E37}"/>
                </a:ext>
              </a:extLst>
            </p:cNvPr>
            <p:cNvSpPr>
              <a:spLocks/>
            </p:cNvSpPr>
            <p:nvPr/>
          </p:nvSpPr>
          <p:spPr bwMode="auto">
            <a:xfrm>
              <a:off x="2072462" y="5321929"/>
              <a:ext cx="75692" cy="87090"/>
            </a:xfrm>
            <a:custGeom>
              <a:avLst/>
              <a:gdLst>
                <a:gd name="T0" fmla="*/ 222 w 222"/>
                <a:gd name="T1" fmla="*/ 129 h 253"/>
                <a:gd name="T2" fmla="*/ 205 w 222"/>
                <a:gd name="T3" fmla="*/ 137 h 253"/>
                <a:gd name="T4" fmla="*/ 197 w 222"/>
                <a:gd name="T5" fmla="*/ 150 h 253"/>
                <a:gd name="T6" fmla="*/ 193 w 222"/>
                <a:gd name="T7" fmla="*/ 169 h 253"/>
                <a:gd name="T8" fmla="*/ 185 w 222"/>
                <a:gd name="T9" fmla="*/ 188 h 253"/>
                <a:gd name="T10" fmla="*/ 184 w 222"/>
                <a:gd name="T11" fmla="*/ 192 h 253"/>
                <a:gd name="T12" fmla="*/ 168 w 222"/>
                <a:gd name="T13" fmla="*/ 209 h 253"/>
                <a:gd name="T14" fmla="*/ 147 w 222"/>
                <a:gd name="T15" fmla="*/ 232 h 253"/>
                <a:gd name="T16" fmla="*/ 130 w 222"/>
                <a:gd name="T17" fmla="*/ 250 h 253"/>
                <a:gd name="T18" fmla="*/ 126 w 222"/>
                <a:gd name="T19" fmla="*/ 253 h 253"/>
                <a:gd name="T20" fmla="*/ 115 w 222"/>
                <a:gd name="T21" fmla="*/ 248 h 253"/>
                <a:gd name="T22" fmla="*/ 105 w 222"/>
                <a:gd name="T23" fmla="*/ 240 h 253"/>
                <a:gd name="T24" fmla="*/ 96 w 222"/>
                <a:gd name="T25" fmla="*/ 234 h 253"/>
                <a:gd name="T26" fmla="*/ 88 w 222"/>
                <a:gd name="T27" fmla="*/ 229 h 253"/>
                <a:gd name="T28" fmla="*/ 81 w 222"/>
                <a:gd name="T29" fmla="*/ 223 h 253"/>
                <a:gd name="T30" fmla="*/ 73 w 222"/>
                <a:gd name="T31" fmla="*/ 217 h 253"/>
                <a:gd name="T32" fmla="*/ 63 w 222"/>
                <a:gd name="T33" fmla="*/ 209 h 253"/>
                <a:gd name="T34" fmla="*/ 54 w 222"/>
                <a:gd name="T35" fmla="*/ 204 h 253"/>
                <a:gd name="T36" fmla="*/ 50 w 222"/>
                <a:gd name="T37" fmla="*/ 202 h 253"/>
                <a:gd name="T38" fmla="*/ 41 w 222"/>
                <a:gd name="T39" fmla="*/ 198 h 253"/>
                <a:gd name="T40" fmla="*/ 31 w 222"/>
                <a:gd name="T41" fmla="*/ 192 h 253"/>
                <a:gd name="T42" fmla="*/ 23 w 222"/>
                <a:gd name="T43" fmla="*/ 185 h 253"/>
                <a:gd name="T44" fmla="*/ 21 w 222"/>
                <a:gd name="T45" fmla="*/ 181 h 253"/>
                <a:gd name="T46" fmla="*/ 20 w 222"/>
                <a:gd name="T47" fmla="*/ 169 h 253"/>
                <a:gd name="T48" fmla="*/ 20 w 222"/>
                <a:gd name="T49" fmla="*/ 160 h 253"/>
                <a:gd name="T50" fmla="*/ 20 w 222"/>
                <a:gd name="T51" fmla="*/ 150 h 253"/>
                <a:gd name="T52" fmla="*/ 18 w 222"/>
                <a:gd name="T53" fmla="*/ 141 h 253"/>
                <a:gd name="T54" fmla="*/ 16 w 222"/>
                <a:gd name="T55" fmla="*/ 137 h 253"/>
                <a:gd name="T56" fmla="*/ 10 w 222"/>
                <a:gd name="T57" fmla="*/ 131 h 253"/>
                <a:gd name="T58" fmla="*/ 4 w 222"/>
                <a:gd name="T59" fmla="*/ 124 h 253"/>
                <a:gd name="T60" fmla="*/ 0 w 222"/>
                <a:gd name="T61" fmla="*/ 112 h 253"/>
                <a:gd name="T62" fmla="*/ 0 w 222"/>
                <a:gd name="T63" fmla="*/ 103 h 253"/>
                <a:gd name="T64" fmla="*/ 2 w 222"/>
                <a:gd name="T65" fmla="*/ 84 h 253"/>
                <a:gd name="T66" fmla="*/ 8 w 222"/>
                <a:gd name="T67" fmla="*/ 64 h 253"/>
                <a:gd name="T68" fmla="*/ 18 w 222"/>
                <a:gd name="T69" fmla="*/ 47 h 253"/>
                <a:gd name="T70" fmla="*/ 29 w 222"/>
                <a:gd name="T71" fmla="*/ 32 h 253"/>
                <a:gd name="T72" fmla="*/ 42 w 222"/>
                <a:gd name="T73" fmla="*/ 19 h 253"/>
                <a:gd name="T74" fmla="*/ 58 w 222"/>
                <a:gd name="T75" fmla="*/ 7 h 253"/>
                <a:gd name="T76" fmla="*/ 73 w 222"/>
                <a:gd name="T77" fmla="*/ 2 h 253"/>
                <a:gd name="T78" fmla="*/ 90 w 222"/>
                <a:gd name="T79" fmla="*/ 0 h 253"/>
                <a:gd name="T80" fmla="*/ 96 w 222"/>
                <a:gd name="T81" fmla="*/ 0 h 253"/>
                <a:gd name="T82" fmla="*/ 107 w 222"/>
                <a:gd name="T83" fmla="*/ 0 h 253"/>
                <a:gd name="T84" fmla="*/ 119 w 222"/>
                <a:gd name="T85" fmla="*/ 0 h 253"/>
                <a:gd name="T86" fmla="*/ 126 w 222"/>
                <a:gd name="T87" fmla="*/ 0 h 253"/>
                <a:gd name="T88" fmla="*/ 126 w 222"/>
                <a:gd name="T89" fmla="*/ 0 h 253"/>
                <a:gd name="T90" fmla="*/ 144 w 222"/>
                <a:gd name="T91" fmla="*/ 2 h 253"/>
                <a:gd name="T92" fmla="*/ 159 w 222"/>
                <a:gd name="T93" fmla="*/ 9 h 253"/>
                <a:gd name="T94" fmla="*/ 172 w 222"/>
                <a:gd name="T95" fmla="*/ 19 h 253"/>
                <a:gd name="T96" fmla="*/ 184 w 222"/>
                <a:gd name="T97" fmla="*/ 32 h 253"/>
                <a:gd name="T98" fmla="*/ 193 w 222"/>
                <a:gd name="T99" fmla="*/ 49 h 253"/>
                <a:gd name="T100" fmla="*/ 201 w 222"/>
                <a:gd name="T101" fmla="*/ 68 h 253"/>
                <a:gd name="T102" fmla="*/ 206 w 222"/>
                <a:gd name="T103" fmla="*/ 89 h 253"/>
                <a:gd name="T104" fmla="*/ 206 w 222"/>
                <a:gd name="T105" fmla="*/ 112 h 253"/>
                <a:gd name="T106" fmla="*/ 206 w 222"/>
                <a:gd name="T107" fmla="*/ 114 h 253"/>
                <a:gd name="T108" fmla="*/ 205 w 222"/>
                <a:gd name="T109" fmla="*/ 120 h 253"/>
                <a:gd name="T110" fmla="*/ 201 w 222"/>
                <a:gd name="T111" fmla="*/ 124 h 253"/>
                <a:gd name="T112" fmla="*/ 197 w 222"/>
                <a:gd name="T113" fmla="*/ 126 h 253"/>
                <a:gd name="T114" fmla="*/ 195 w 222"/>
                <a:gd name="T115" fmla="*/ 127 h 253"/>
                <a:gd name="T116" fmla="*/ 201 w 222"/>
                <a:gd name="T117" fmla="*/ 129 h 253"/>
                <a:gd name="T118" fmla="*/ 205 w 222"/>
                <a:gd name="T119" fmla="*/ 129 h 253"/>
                <a:gd name="T120" fmla="*/ 208 w 222"/>
                <a:gd name="T121" fmla="*/ 129 h 253"/>
                <a:gd name="T122" fmla="*/ 214 w 222"/>
                <a:gd name="T123" fmla="*/ 12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2" h="253">
                  <a:moveTo>
                    <a:pt x="222" y="129"/>
                  </a:moveTo>
                  <a:lnTo>
                    <a:pt x="222" y="129"/>
                  </a:lnTo>
                  <a:lnTo>
                    <a:pt x="210" y="131"/>
                  </a:lnTo>
                  <a:lnTo>
                    <a:pt x="205" y="137"/>
                  </a:lnTo>
                  <a:lnTo>
                    <a:pt x="201" y="143"/>
                  </a:lnTo>
                  <a:lnTo>
                    <a:pt x="197" y="150"/>
                  </a:lnTo>
                  <a:lnTo>
                    <a:pt x="195" y="160"/>
                  </a:lnTo>
                  <a:lnTo>
                    <a:pt x="193" y="169"/>
                  </a:lnTo>
                  <a:lnTo>
                    <a:pt x="191" y="179"/>
                  </a:lnTo>
                  <a:lnTo>
                    <a:pt x="185" y="188"/>
                  </a:lnTo>
                  <a:lnTo>
                    <a:pt x="185" y="188"/>
                  </a:lnTo>
                  <a:lnTo>
                    <a:pt x="184" y="192"/>
                  </a:lnTo>
                  <a:lnTo>
                    <a:pt x="178" y="200"/>
                  </a:lnTo>
                  <a:lnTo>
                    <a:pt x="168" y="209"/>
                  </a:lnTo>
                  <a:lnTo>
                    <a:pt x="159" y="221"/>
                  </a:lnTo>
                  <a:lnTo>
                    <a:pt x="147" y="232"/>
                  </a:lnTo>
                  <a:lnTo>
                    <a:pt x="138" y="242"/>
                  </a:lnTo>
                  <a:lnTo>
                    <a:pt x="130" y="250"/>
                  </a:lnTo>
                  <a:lnTo>
                    <a:pt x="126" y="253"/>
                  </a:lnTo>
                  <a:lnTo>
                    <a:pt x="126" y="253"/>
                  </a:lnTo>
                  <a:lnTo>
                    <a:pt x="121" y="250"/>
                  </a:lnTo>
                  <a:lnTo>
                    <a:pt x="115" y="248"/>
                  </a:lnTo>
                  <a:lnTo>
                    <a:pt x="109" y="244"/>
                  </a:lnTo>
                  <a:lnTo>
                    <a:pt x="105" y="240"/>
                  </a:lnTo>
                  <a:lnTo>
                    <a:pt x="100" y="238"/>
                  </a:lnTo>
                  <a:lnTo>
                    <a:pt x="96" y="234"/>
                  </a:lnTo>
                  <a:lnTo>
                    <a:pt x="92" y="232"/>
                  </a:lnTo>
                  <a:lnTo>
                    <a:pt x="88" y="229"/>
                  </a:lnTo>
                  <a:lnTo>
                    <a:pt x="84" y="225"/>
                  </a:lnTo>
                  <a:lnTo>
                    <a:pt x="81" y="223"/>
                  </a:lnTo>
                  <a:lnTo>
                    <a:pt x="77" y="219"/>
                  </a:lnTo>
                  <a:lnTo>
                    <a:pt x="73" y="217"/>
                  </a:lnTo>
                  <a:lnTo>
                    <a:pt x="69" y="213"/>
                  </a:lnTo>
                  <a:lnTo>
                    <a:pt x="63" y="209"/>
                  </a:lnTo>
                  <a:lnTo>
                    <a:pt x="60" y="208"/>
                  </a:lnTo>
                  <a:lnTo>
                    <a:pt x="54" y="204"/>
                  </a:lnTo>
                  <a:lnTo>
                    <a:pt x="54" y="204"/>
                  </a:lnTo>
                  <a:lnTo>
                    <a:pt x="50" y="202"/>
                  </a:lnTo>
                  <a:lnTo>
                    <a:pt x="44" y="200"/>
                  </a:lnTo>
                  <a:lnTo>
                    <a:pt x="41" y="198"/>
                  </a:lnTo>
                  <a:lnTo>
                    <a:pt x="35" y="194"/>
                  </a:lnTo>
                  <a:lnTo>
                    <a:pt x="31" y="192"/>
                  </a:lnTo>
                  <a:lnTo>
                    <a:pt x="27" y="188"/>
                  </a:lnTo>
                  <a:lnTo>
                    <a:pt x="23" y="185"/>
                  </a:lnTo>
                  <a:lnTo>
                    <a:pt x="21" y="181"/>
                  </a:lnTo>
                  <a:lnTo>
                    <a:pt x="21" y="181"/>
                  </a:lnTo>
                  <a:lnTo>
                    <a:pt x="20" y="175"/>
                  </a:lnTo>
                  <a:lnTo>
                    <a:pt x="20" y="169"/>
                  </a:lnTo>
                  <a:lnTo>
                    <a:pt x="20" y="166"/>
                  </a:lnTo>
                  <a:lnTo>
                    <a:pt x="20" y="160"/>
                  </a:lnTo>
                  <a:lnTo>
                    <a:pt x="20" y="156"/>
                  </a:lnTo>
                  <a:lnTo>
                    <a:pt x="20" y="150"/>
                  </a:lnTo>
                  <a:lnTo>
                    <a:pt x="20" y="147"/>
                  </a:lnTo>
                  <a:lnTo>
                    <a:pt x="18" y="141"/>
                  </a:lnTo>
                  <a:lnTo>
                    <a:pt x="18" y="141"/>
                  </a:lnTo>
                  <a:lnTo>
                    <a:pt x="16" y="137"/>
                  </a:lnTo>
                  <a:lnTo>
                    <a:pt x="14" y="133"/>
                  </a:lnTo>
                  <a:lnTo>
                    <a:pt x="10" y="131"/>
                  </a:lnTo>
                  <a:lnTo>
                    <a:pt x="8" y="127"/>
                  </a:lnTo>
                  <a:lnTo>
                    <a:pt x="4" y="124"/>
                  </a:lnTo>
                  <a:lnTo>
                    <a:pt x="2" y="118"/>
                  </a:lnTo>
                  <a:lnTo>
                    <a:pt x="0" y="112"/>
                  </a:lnTo>
                  <a:lnTo>
                    <a:pt x="0" y="103"/>
                  </a:lnTo>
                  <a:lnTo>
                    <a:pt x="0" y="103"/>
                  </a:lnTo>
                  <a:lnTo>
                    <a:pt x="0" y="93"/>
                  </a:lnTo>
                  <a:lnTo>
                    <a:pt x="2" y="84"/>
                  </a:lnTo>
                  <a:lnTo>
                    <a:pt x="4" y="74"/>
                  </a:lnTo>
                  <a:lnTo>
                    <a:pt x="8" y="64"/>
                  </a:lnTo>
                  <a:lnTo>
                    <a:pt x="12" y="57"/>
                  </a:lnTo>
                  <a:lnTo>
                    <a:pt x="18" y="47"/>
                  </a:lnTo>
                  <a:lnTo>
                    <a:pt x="23" y="40"/>
                  </a:lnTo>
                  <a:lnTo>
                    <a:pt x="29" y="32"/>
                  </a:lnTo>
                  <a:lnTo>
                    <a:pt x="35" y="24"/>
                  </a:lnTo>
                  <a:lnTo>
                    <a:pt x="42" y="19"/>
                  </a:lnTo>
                  <a:lnTo>
                    <a:pt x="50" y="13"/>
                  </a:lnTo>
                  <a:lnTo>
                    <a:pt x="58" y="7"/>
                  </a:lnTo>
                  <a:lnTo>
                    <a:pt x="65" y="3"/>
                  </a:lnTo>
                  <a:lnTo>
                    <a:pt x="73" y="2"/>
                  </a:lnTo>
                  <a:lnTo>
                    <a:pt x="82" y="0"/>
                  </a:lnTo>
                  <a:lnTo>
                    <a:pt x="90" y="0"/>
                  </a:lnTo>
                  <a:lnTo>
                    <a:pt x="90" y="0"/>
                  </a:lnTo>
                  <a:lnTo>
                    <a:pt x="96" y="0"/>
                  </a:lnTo>
                  <a:lnTo>
                    <a:pt x="102" y="0"/>
                  </a:lnTo>
                  <a:lnTo>
                    <a:pt x="107" y="0"/>
                  </a:lnTo>
                  <a:lnTo>
                    <a:pt x="113" y="0"/>
                  </a:lnTo>
                  <a:lnTo>
                    <a:pt x="119" y="0"/>
                  </a:lnTo>
                  <a:lnTo>
                    <a:pt x="123" y="0"/>
                  </a:lnTo>
                  <a:lnTo>
                    <a:pt x="126" y="0"/>
                  </a:lnTo>
                  <a:lnTo>
                    <a:pt x="126" y="0"/>
                  </a:lnTo>
                  <a:lnTo>
                    <a:pt x="126" y="0"/>
                  </a:lnTo>
                  <a:lnTo>
                    <a:pt x="136" y="0"/>
                  </a:lnTo>
                  <a:lnTo>
                    <a:pt x="144" y="2"/>
                  </a:lnTo>
                  <a:lnTo>
                    <a:pt x="151" y="3"/>
                  </a:lnTo>
                  <a:lnTo>
                    <a:pt x="159" y="9"/>
                  </a:lnTo>
                  <a:lnTo>
                    <a:pt x="166" y="13"/>
                  </a:lnTo>
                  <a:lnTo>
                    <a:pt x="172" y="19"/>
                  </a:lnTo>
                  <a:lnTo>
                    <a:pt x="178" y="26"/>
                  </a:lnTo>
                  <a:lnTo>
                    <a:pt x="184" y="32"/>
                  </a:lnTo>
                  <a:lnTo>
                    <a:pt x="189" y="42"/>
                  </a:lnTo>
                  <a:lnTo>
                    <a:pt x="193" y="49"/>
                  </a:lnTo>
                  <a:lnTo>
                    <a:pt x="197" y="59"/>
                  </a:lnTo>
                  <a:lnTo>
                    <a:pt x="201" y="68"/>
                  </a:lnTo>
                  <a:lnTo>
                    <a:pt x="203" y="80"/>
                  </a:lnTo>
                  <a:lnTo>
                    <a:pt x="206" y="89"/>
                  </a:lnTo>
                  <a:lnTo>
                    <a:pt x="206" y="101"/>
                  </a:lnTo>
                  <a:lnTo>
                    <a:pt x="206" y="112"/>
                  </a:lnTo>
                  <a:lnTo>
                    <a:pt x="206" y="112"/>
                  </a:lnTo>
                  <a:lnTo>
                    <a:pt x="206" y="114"/>
                  </a:lnTo>
                  <a:lnTo>
                    <a:pt x="206" y="118"/>
                  </a:lnTo>
                  <a:lnTo>
                    <a:pt x="205" y="120"/>
                  </a:lnTo>
                  <a:lnTo>
                    <a:pt x="203" y="122"/>
                  </a:lnTo>
                  <a:lnTo>
                    <a:pt x="201" y="124"/>
                  </a:lnTo>
                  <a:lnTo>
                    <a:pt x="199" y="126"/>
                  </a:lnTo>
                  <a:lnTo>
                    <a:pt x="197" y="126"/>
                  </a:lnTo>
                  <a:lnTo>
                    <a:pt x="195" y="127"/>
                  </a:lnTo>
                  <a:lnTo>
                    <a:pt x="195" y="127"/>
                  </a:lnTo>
                  <a:lnTo>
                    <a:pt x="197" y="127"/>
                  </a:lnTo>
                  <a:lnTo>
                    <a:pt x="201" y="129"/>
                  </a:lnTo>
                  <a:lnTo>
                    <a:pt x="203" y="129"/>
                  </a:lnTo>
                  <a:lnTo>
                    <a:pt x="205" y="129"/>
                  </a:lnTo>
                  <a:lnTo>
                    <a:pt x="206" y="129"/>
                  </a:lnTo>
                  <a:lnTo>
                    <a:pt x="208" y="129"/>
                  </a:lnTo>
                  <a:lnTo>
                    <a:pt x="212" y="127"/>
                  </a:lnTo>
                  <a:lnTo>
                    <a:pt x="214" y="127"/>
                  </a:lnTo>
                  <a:lnTo>
                    <a:pt x="222" y="129"/>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71" name="Freeform 37">
              <a:extLst>
                <a:ext uri="{FF2B5EF4-FFF2-40B4-BE49-F238E27FC236}">
                  <a16:creationId xmlns:a16="http://schemas.microsoft.com/office/drawing/2014/main" id="{0A83EEC4-EE8A-44A3-80A7-514588B9762C}"/>
                </a:ext>
              </a:extLst>
            </p:cNvPr>
            <p:cNvSpPr>
              <a:spLocks/>
            </p:cNvSpPr>
            <p:nvPr/>
          </p:nvSpPr>
          <p:spPr bwMode="auto">
            <a:xfrm>
              <a:off x="2033413" y="5241101"/>
              <a:ext cx="180219" cy="160396"/>
            </a:xfrm>
            <a:custGeom>
              <a:avLst/>
              <a:gdLst>
                <a:gd name="T0" fmla="*/ 380 w 530"/>
                <a:gd name="T1" fmla="*/ 364 h 465"/>
                <a:gd name="T2" fmla="*/ 401 w 530"/>
                <a:gd name="T3" fmla="*/ 391 h 465"/>
                <a:gd name="T4" fmla="*/ 406 w 530"/>
                <a:gd name="T5" fmla="*/ 427 h 465"/>
                <a:gd name="T6" fmla="*/ 399 w 530"/>
                <a:gd name="T7" fmla="*/ 441 h 465"/>
                <a:gd name="T8" fmla="*/ 399 w 530"/>
                <a:gd name="T9" fmla="*/ 452 h 465"/>
                <a:gd name="T10" fmla="*/ 424 w 530"/>
                <a:gd name="T11" fmla="*/ 465 h 465"/>
                <a:gd name="T12" fmla="*/ 448 w 530"/>
                <a:gd name="T13" fmla="*/ 450 h 465"/>
                <a:gd name="T14" fmla="*/ 460 w 530"/>
                <a:gd name="T15" fmla="*/ 433 h 465"/>
                <a:gd name="T16" fmla="*/ 467 w 530"/>
                <a:gd name="T17" fmla="*/ 431 h 465"/>
                <a:gd name="T18" fmla="*/ 490 w 530"/>
                <a:gd name="T19" fmla="*/ 427 h 465"/>
                <a:gd name="T20" fmla="*/ 500 w 530"/>
                <a:gd name="T21" fmla="*/ 399 h 465"/>
                <a:gd name="T22" fmla="*/ 487 w 530"/>
                <a:gd name="T23" fmla="*/ 381 h 465"/>
                <a:gd name="T24" fmla="*/ 492 w 530"/>
                <a:gd name="T25" fmla="*/ 366 h 465"/>
                <a:gd name="T26" fmla="*/ 509 w 530"/>
                <a:gd name="T27" fmla="*/ 362 h 465"/>
                <a:gd name="T28" fmla="*/ 525 w 530"/>
                <a:gd name="T29" fmla="*/ 368 h 465"/>
                <a:gd name="T30" fmla="*/ 517 w 530"/>
                <a:gd name="T31" fmla="*/ 351 h 465"/>
                <a:gd name="T32" fmla="*/ 511 w 530"/>
                <a:gd name="T33" fmla="*/ 328 h 465"/>
                <a:gd name="T34" fmla="*/ 511 w 530"/>
                <a:gd name="T35" fmla="*/ 313 h 465"/>
                <a:gd name="T36" fmla="*/ 507 w 530"/>
                <a:gd name="T37" fmla="*/ 296 h 465"/>
                <a:gd name="T38" fmla="*/ 504 w 530"/>
                <a:gd name="T39" fmla="*/ 267 h 465"/>
                <a:gd name="T40" fmla="*/ 519 w 530"/>
                <a:gd name="T41" fmla="*/ 231 h 465"/>
                <a:gd name="T42" fmla="*/ 515 w 530"/>
                <a:gd name="T43" fmla="*/ 210 h 465"/>
                <a:gd name="T44" fmla="*/ 504 w 530"/>
                <a:gd name="T45" fmla="*/ 181 h 465"/>
                <a:gd name="T46" fmla="*/ 479 w 530"/>
                <a:gd name="T47" fmla="*/ 158 h 465"/>
                <a:gd name="T48" fmla="*/ 492 w 530"/>
                <a:gd name="T49" fmla="*/ 151 h 465"/>
                <a:gd name="T50" fmla="*/ 492 w 530"/>
                <a:gd name="T51" fmla="*/ 137 h 465"/>
                <a:gd name="T52" fmla="*/ 471 w 530"/>
                <a:gd name="T53" fmla="*/ 90 h 465"/>
                <a:gd name="T54" fmla="*/ 448 w 530"/>
                <a:gd name="T55" fmla="*/ 42 h 465"/>
                <a:gd name="T56" fmla="*/ 427 w 530"/>
                <a:gd name="T57" fmla="*/ 48 h 465"/>
                <a:gd name="T58" fmla="*/ 395 w 530"/>
                <a:gd name="T59" fmla="*/ 72 h 465"/>
                <a:gd name="T60" fmla="*/ 370 w 530"/>
                <a:gd name="T61" fmla="*/ 61 h 465"/>
                <a:gd name="T62" fmla="*/ 351 w 530"/>
                <a:gd name="T63" fmla="*/ 65 h 465"/>
                <a:gd name="T64" fmla="*/ 336 w 530"/>
                <a:gd name="T65" fmla="*/ 76 h 465"/>
                <a:gd name="T66" fmla="*/ 313 w 530"/>
                <a:gd name="T67" fmla="*/ 63 h 465"/>
                <a:gd name="T68" fmla="*/ 300 w 530"/>
                <a:gd name="T69" fmla="*/ 59 h 465"/>
                <a:gd name="T70" fmla="*/ 284 w 530"/>
                <a:gd name="T71" fmla="*/ 65 h 465"/>
                <a:gd name="T72" fmla="*/ 271 w 530"/>
                <a:gd name="T73" fmla="*/ 53 h 465"/>
                <a:gd name="T74" fmla="*/ 269 w 530"/>
                <a:gd name="T75" fmla="*/ 46 h 465"/>
                <a:gd name="T76" fmla="*/ 271 w 530"/>
                <a:gd name="T77" fmla="*/ 36 h 465"/>
                <a:gd name="T78" fmla="*/ 225 w 530"/>
                <a:gd name="T79" fmla="*/ 38 h 465"/>
                <a:gd name="T80" fmla="*/ 183 w 530"/>
                <a:gd name="T81" fmla="*/ 32 h 465"/>
                <a:gd name="T82" fmla="*/ 155 w 530"/>
                <a:gd name="T83" fmla="*/ 21 h 465"/>
                <a:gd name="T84" fmla="*/ 128 w 530"/>
                <a:gd name="T85" fmla="*/ 0 h 465"/>
                <a:gd name="T86" fmla="*/ 105 w 530"/>
                <a:gd name="T87" fmla="*/ 11 h 465"/>
                <a:gd name="T88" fmla="*/ 82 w 530"/>
                <a:gd name="T89" fmla="*/ 34 h 465"/>
                <a:gd name="T90" fmla="*/ 95 w 530"/>
                <a:gd name="T91" fmla="*/ 61 h 465"/>
                <a:gd name="T92" fmla="*/ 86 w 530"/>
                <a:gd name="T93" fmla="*/ 84 h 465"/>
                <a:gd name="T94" fmla="*/ 42 w 530"/>
                <a:gd name="T95" fmla="*/ 84 h 465"/>
                <a:gd name="T96" fmla="*/ 6 w 530"/>
                <a:gd name="T97" fmla="*/ 111 h 465"/>
                <a:gd name="T98" fmla="*/ 10 w 530"/>
                <a:gd name="T99" fmla="*/ 162 h 465"/>
                <a:gd name="T100" fmla="*/ 61 w 530"/>
                <a:gd name="T101" fmla="*/ 225 h 465"/>
                <a:gd name="T102" fmla="*/ 118 w 530"/>
                <a:gd name="T103" fmla="*/ 286 h 465"/>
                <a:gd name="T104" fmla="*/ 139 w 530"/>
                <a:gd name="T105" fmla="*/ 271 h 465"/>
                <a:gd name="T106" fmla="*/ 170 w 530"/>
                <a:gd name="T107" fmla="*/ 244 h 465"/>
                <a:gd name="T108" fmla="*/ 206 w 530"/>
                <a:gd name="T109" fmla="*/ 233 h 465"/>
                <a:gd name="T110" fmla="*/ 235 w 530"/>
                <a:gd name="T111" fmla="*/ 233 h 465"/>
                <a:gd name="T112" fmla="*/ 260 w 530"/>
                <a:gd name="T113" fmla="*/ 235 h 465"/>
                <a:gd name="T114" fmla="*/ 300 w 530"/>
                <a:gd name="T115" fmla="*/ 265 h 465"/>
                <a:gd name="T116" fmla="*/ 322 w 530"/>
                <a:gd name="T117" fmla="*/ 322 h 465"/>
                <a:gd name="T118" fmla="*/ 321 w 530"/>
                <a:gd name="T119" fmla="*/ 351 h 465"/>
                <a:gd name="T120" fmla="*/ 355 w 530"/>
                <a:gd name="T121" fmla="*/ 360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0" h="465">
                  <a:moveTo>
                    <a:pt x="355" y="360"/>
                  </a:moveTo>
                  <a:lnTo>
                    <a:pt x="355" y="360"/>
                  </a:lnTo>
                  <a:lnTo>
                    <a:pt x="363" y="360"/>
                  </a:lnTo>
                  <a:lnTo>
                    <a:pt x="368" y="360"/>
                  </a:lnTo>
                  <a:lnTo>
                    <a:pt x="376" y="362"/>
                  </a:lnTo>
                  <a:lnTo>
                    <a:pt x="380" y="364"/>
                  </a:lnTo>
                  <a:lnTo>
                    <a:pt x="385" y="368"/>
                  </a:lnTo>
                  <a:lnTo>
                    <a:pt x="389" y="372"/>
                  </a:lnTo>
                  <a:lnTo>
                    <a:pt x="393" y="376"/>
                  </a:lnTo>
                  <a:lnTo>
                    <a:pt x="397" y="380"/>
                  </a:lnTo>
                  <a:lnTo>
                    <a:pt x="399" y="385"/>
                  </a:lnTo>
                  <a:lnTo>
                    <a:pt x="401" y="391"/>
                  </a:lnTo>
                  <a:lnTo>
                    <a:pt x="403" y="397"/>
                  </a:lnTo>
                  <a:lnTo>
                    <a:pt x="404" y="402"/>
                  </a:lnTo>
                  <a:lnTo>
                    <a:pt x="404" y="408"/>
                  </a:lnTo>
                  <a:lnTo>
                    <a:pt x="406" y="414"/>
                  </a:lnTo>
                  <a:lnTo>
                    <a:pt x="406" y="421"/>
                  </a:lnTo>
                  <a:lnTo>
                    <a:pt x="406" y="427"/>
                  </a:lnTo>
                  <a:lnTo>
                    <a:pt x="406" y="427"/>
                  </a:lnTo>
                  <a:lnTo>
                    <a:pt x="406" y="431"/>
                  </a:lnTo>
                  <a:lnTo>
                    <a:pt x="404" y="433"/>
                  </a:lnTo>
                  <a:lnTo>
                    <a:pt x="403" y="437"/>
                  </a:lnTo>
                  <a:lnTo>
                    <a:pt x="401" y="439"/>
                  </a:lnTo>
                  <a:lnTo>
                    <a:pt x="399" y="441"/>
                  </a:lnTo>
                  <a:lnTo>
                    <a:pt x="399" y="441"/>
                  </a:lnTo>
                  <a:lnTo>
                    <a:pt x="397" y="442"/>
                  </a:lnTo>
                  <a:lnTo>
                    <a:pt x="397" y="444"/>
                  </a:lnTo>
                  <a:lnTo>
                    <a:pt x="397" y="444"/>
                  </a:lnTo>
                  <a:lnTo>
                    <a:pt x="397" y="448"/>
                  </a:lnTo>
                  <a:lnTo>
                    <a:pt x="399" y="452"/>
                  </a:lnTo>
                  <a:lnTo>
                    <a:pt x="403" y="456"/>
                  </a:lnTo>
                  <a:lnTo>
                    <a:pt x="406" y="458"/>
                  </a:lnTo>
                  <a:lnTo>
                    <a:pt x="410" y="462"/>
                  </a:lnTo>
                  <a:lnTo>
                    <a:pt x="416" y="463"/>
                  </a:lnTo>
                  <a:lnTo>
                    <a:pt x="420" y="465"/>
                  </a:lnTo>
                  <a:lnTo>
                    <a:pt x="424" y="465"/>
                  </a:lnTo>
                  <a:lnTo>
                    <a:pt x="424" y="465"/>
                  </a:lnTo>
                  <a:lnTo>
                    <a:pt x="429" y="465"/>
                  </a:lnTo>
                  <a:lnTo>
                    <a:pt x="435" y="463"/>
                  </a:lnTo>
                  <a:lnTo>
                    <a:pt x="441" y="460"/>
                  </a:lnTo>
                  <a:lnTo>
                    <a:pt x="445" y="456"/>
                  </a:lnTo>
                  <a:lnTo>
                    <a:pt x="448" y="450"/>
                  </a:lnTo>
                  <a:lnTo>
                    <a:pt x="450" y="444"/>
                  </a:lnTo>
                  <a:lnTo>
                    <a:pt x="452" y="439"/>
                  </a:lnTo>
                  <a:lnTo>
                    <a:pt x="454" y="431"/>
                  </a:lnTo>
                  <a:lnTo>
                    <a:pt x="454" y="431"/>
                  </a:lnTo>
                  <a:lnTo>
                    <a:pt x="456" y="433"/>
                  </a:lnTo>
                  <a:lnTo>
                    <a:pt x="460" y="433"/>
                  </a:lnTo>
                  <a:lnTo>
                    <a:pt x="462" y="433"/>
                  </a:lnTo>
                  <a:lnTo>
                    <a:pt x="464" y="433"/>
                  </a:lnTo>
                  <a:lnTo>
                    <a:pt x="464" y="431"/>
                  </a:lnTo>
                  <a:lnTo>
                    <a:pt x="466" y="431"/>
                  </a:lnTo>
                  <a:lnTo>
                    <a:pt x="466" y="431"/>
                  </a:lnTo>
                  <a:lnTo>
                    <a:pt x="467" y="431"/>
                  </a:lnTo>
                  <a:lnTo>
                    <a:pt x="466" y="439"/>
                  </a:lnTo>
                  <a:lnTo>
                    <a:pt x="466" y="439"/>
                  </a:lnTo>
                  <a:lnTo>
                    <a:pt x="473" y="439"/>
                  </a:lnTo>
                  <a:lnTo>
                    <a:pt x="481" y="435"/>
                  </a:lnTo>
                  <a:lnTo>
                    <a:pt x="487" y="431"/>
                  </a:lnTo>
                  <a:lnTo>
                    <a:pt x="490" y="427"/>
                  </a:lnTo>
                  <a:lnTo>
                    <a:pt x="494" y="421"/>
                  </a:lnTo>
                  <a:lnTo>
                    <a:pt x="498" y="414"/>
                  </a:lnTo>
                  <a:lnTo>
                    <a:pt x="500" y="408"/>
                  </a:lnTo>
                  <a:lnTo>
                    <a:pt x="504" y="400"/>
                  </a:lnTo>
                  <a:lnTo>
                    <a:pt x="504" y="400"/>
                  </a:lnTo>
                  <a:lnTo>
                    <a:pt x="500" y="399"/>
                  </a:lnTo>
                  <a:lnTo>
                    <a:pt x="496" y="397"/>
                  </a:lnTo>
                  <a:lnTo>
                    <a:pt x="492" y="395"/>
                  </a:lnTo>
                  <a:lnTo>
                    <a:pt x="490" y="391"/>
                  </a:lnTo>
                  <a:lnTo>
                    <a:pt x="488" y="389"/>
                  </a:lnTo>
                  <a:lnTo>
                    <a:pt x="487" y="385"/>
                  </a:lnTo>
                  <a:lnTo>
                    <a:pt x="487" y="381"/>
                  </a:lnTo>
                  <a:lnTo>
                    <a:pt x="485" y="378"/>
                  </a:lnTo>
                  <a:lnTo>
                    <a:pt x="485" y="378"/>
                  </a:lnTo>
                  <a:lnTo>
                    <a:pt x="487" y="374"/>
                  </a:lnTo>
                  <a:lnTo>
                    <a:pt x="487" y="370"/>
                  </a:lnTo>
                  <a:lnTo>
                    <a:pt x="488" y="368"/>
                  </a:lnTo>
                  <a:lnTo>
                    <a:pt x="492" y="366"/>
                  </a:lnTo>
                  <a:lnTo>
                    <a:pt x="494" y="364"/>
                  </a:lnTo>
                  <a:lnTo>
                    <a:pt x="498" y="362"/>
                  </a:lnTo>
                  <a:lnTo>
                    <a:pt x="500" y="362"/>
                  </a:lnTo>
                  <a:lnTo>
                    <a:pt x="504" y="362"/>
                  </a:lnTo>
                  <a:lnTo>
                    <a:pt x="504" y="362"/>
                  </a:lnTo>
                  <a:lnTo>
                    <a:pt x="509" y="362"/>
                  </a:lnTo>
                  <a:lnTo>
                    <a:pt x="513" y="364"/>
                  </a:lnTo>
                  <a:lnTo>
                    <a:pt x="515" y="366"/>
                  </a:lnTo>
                  <a:lnTo>
                    <a:pt x="517" y="368"/>
                  </a:lnTo>
                  <a:lnTo>
                    <a:pt x="519" y="368"/>
                  </a:lnTo>
                  <a:lnTo>
                    <a:pt x="521" y="368"/>
                  </a:lnTo>
                  <a:lnTo>
                    <a:pt x="525" y="368"/>
                  </a:lnTo>
                  <a:lnTo>
                    <a:pt x="530" y="366"/>
                  </a:lnTo>
                  <a:lnTo>
                    <a:pt x="530" y="366"/>
                  </a:lnTo>
                  <a:lnTo>
                    <a:pt x="527" y="362"/>
                  </a:lnTo>
                  <a:lnTo>
                    <a:pt x="523" y="359"/>
                  </a:lnTo>
                  <a:lnTo>
                    <a:pt x="521" y="355"/>
                  </a:lnTo>
                  <a:lnTo>
                    <a:pt x="517" y="351"/>
                  </a:lnTo>
                  <a:lnTo>
                    <a:pt x="515" y="347"/>
                  </a:lnTo>
                  <a:lnTo>
                    <a:pt x="513" y="343"/>
                  </a:lnTo>
                  <a:lnTo>
                    <a:pt x="513" y="338"/>
                  </a:lnTo>
                  <a:lnTo>
                    <a:pt x="511" y="332"/>
                  </a:lnTo>
                  <a:lnTo>
                    <a:pt x="511" y="332"/>
                  </a:lnTo>
                  <a:lnTo>
                    <a:pt x="511" y="328"/>
                  </a:lnTo>
                  <a:lnTo>
                    <a:pt x="511" y="326"/>
                  </a:lnTo>
                  <a:lnTo>
                    <a:pt x="511" y="322"/>
                  </a:lnTo>
                  <a:lnTo>
                    <a:pt x="511" y="318"/>
                  </a:lnTo>
                  <a:lnTo>
                    <a:pt x="511" y="317"/>
                  </a:lnTo>
                  <a:lnTo>
                    <a:pt x="511" y="315"/>
                  </a:lnTo>
                  <a:lnTo>
                    <a:pt x="511" y="313"/>
                  </a:lnTo>
                  <a:lnTo>
                    <a:pt x="511" y="313"/>
                  </a:lnTo>
                  <a:lnTo>
                    <a:pt x="511" y="313"/>
                  </a:lnTo>
                  <a:lnTo>
                    <a:pt x="511" y="309"/>
                  </a:lnTo>
                  <a:lnTo>
                    <a:pt x="511" y="305"/>
                  </a:lnTo>
                  <a:lnTo>
                    <a:pt x="509" y="299"/>
                  </a:lnTo>
                  <a:lnTo>
                    <a:pt x="507" y="296"/>
                  </a:lnTo>
                  <a:lnTo>
                    <a:pt x="506" y="290"/>
                  </a:lnTo>
                  <a:lnTo>
                    <a:pt x="504" y="286"/>
                  </a:lnTo>
                  <a:lnTo>
                    <a:pt x="504" y="280"/>
                  </a:lnTo>
                  <a:lnTo>
                    <a:pt x="504" y="275"/>
                  </a:lnTo>
                  <a:lnTo>
                    <a:pt x="504" y="275"/>
                  </a:lnTo>
                  <a:lnTo>
                    <a:pt x="504" y="267"/>
                  </a:lnTo>
                  <a:lnTo>
                    <a:pt x="506" y="261"/>
                  </a:lnTo>
                  <a:lnTo>
                    <a:pt x="506" y="254"/>
                  </a:lnTo>
                  <a:lnTo>
                    <a:pt x="509" y="248"/>
                  </a:lnTo>
                  <a:lnTo>
                    <a:pt x="511" y="242"/>
                  </a:lnTo>
                  <a:lnTo>
                    <a:pt x="515" y="236"/>
                  </a:lnTo>
                  <a:lnTo>
                    <a:pt x="519" y="231"/>
                  </a:lnTo>
                  <a:lnTo>
                    <a:pt x="525" y="227"/>
                  </a:lnTo>
                  <a:lnTo>
                    <a:pt x="525" y="227"/>
                  </a:lnTo>
                  <a:lnTo>
                    <a:pt x="521" y="223"/>
                  </a:lnTo>
                  <a:lnTo>
                    <a:pt x="519" y="219"/>
                  </a:lnTo>
                  <a:lnTo>
                    <a:pt x="517" y="214"/>
                  </a:lnTo>
                  <a:lnTo>
                    <a:pt x="515" y="210"/>
                  </a:lnTo>
                  <a:lnTo>
                    <a:pt x="513" y="204"/>
                  </a:lnTo>
                  <a:lnTo>
                    <a:pt x="511" y="200"/>
                  </a:lnTo>
                  <a:lnTo>
                    <a:pt x="509" y="194"/>
                  </a:lnTo>
                  <a:lnTo>
                    <a:pt x="507" y="191"/>
                  </a:lnTo>
                  <a:lnTo>
                    <a:pt x="506" y="185"/>
                  </a:lnTo>
                  <a:lnTo>
                    <a:pt x="504" y="181"/>
                  </a:lnTo>
                  <a:lnTo>
                    <a:pt x="500" y="175"/>
                  </a:lnTo>
                  <a:lnTo>
                    <a:pt x="498" y="172"/>
                  </a:lnTo>
                  <a:lnTo>
                    <a:pt x="494" y="168"/>
                  </a:lnTo>
                  <a:lnTo>
                    <a:pt x="490" y="164"/>
                  </a:lnTo>
                  <a:lnTo>
                    <a:pt x="485" y="160"/>
                  </a:lnTo>
                  <a:lnTo>
                    <a:pt x="479" y="158"/>
                  </a:lnTo>
                  <a:lnTo>
                    <a:pt x="479" y="158"/>
                  </a:lnTo>
                  <a:lnTo>
                    <a:pt x="481" y="156"/>
                  </a:lnTo>
                  <a:lnTo>
                    <a:pt x="485" y="154"/>
                  </a:lnTo>
                  <a:lnTo>
                    <a:pt x="487" y="152"/>
                  </a:lnTo>
                  <a:lnTo>
                    <a:pt x="490" y="152"/>
                  </a:lnTo>
                  <a:lnTo>
                    <a:pt x="492" y="151"/>
                  </a:lnTo>
                  <a:lnTo>
                    <a:pt x="492" y="149"/>
                  </a:lnTo>
                  <a:lnTo>
                    <a:pt x="494" y="145"/>
                  </a:lnTo>
                  <a:lnTo>
                    <a:pt x="494" y="141"/>
                  </a:lnTo>
                  <a:lnTo>
                    <a:pt x="494" y="141"/>
                  </a:lnTo>
                  <a:lnTo>
                    <a:pt x="494" y="141"/>
                  </a:lnTo>
                  <a:lnTo>
                    <a:pt x="492" y="137"/>
                  </a:lnTo>
                  <a:lnTo>
                    <a:pt x="490" y="132"/>
                  </a:lnTo>
                  <a:lnTo>
                    <a:pt x="488" y="126"/>
                  </a:lnTo>
                  <a:lnTo>
                    <a:pt x="485" y="118"/>
                  </a:lnTo>
                  <a:lnTo>
                    <a:pt x="481" y="109"/>
                  </a:lnTo>
                  <a:lnTo>
                    <a:pt x="477" y="99"/>
                  </a:lnTo>
                  <a:lnTo>
                    <a:pt x="471" y="90"/>
                  </a:lnTo>
                  <a:lnTo>
                    <a:pt x="467" y="80"/>
                  </a:lnTo>
                  <a:lnTo>
                    <a:pt x="464" y="70"/>
                  </a:lnTo>
                  <a:lnTo>
                    <a:pt x="460" y="61"/>
                  </a:lnTo>
                  <a:lnTo>
                    <a:pt x="454" y="53"/>
                  </a:lnTo>
                  <a:lnTo>
                    <a:pt x="452" y="48"/>
                  </a:lnTo>
                  <a:lnTo>
                    <a:pt x="448" y="42"/>
                  </a:lnTo>
                  <a:lnTo>
                    <a:pt x="446" y="38"/>
                  </a:lnTo>
                  <a:lnTo>
                    <a:pt x="445" y="38"/>
                  </a:lnTo>
                  <a:lnTo>
                    <a:pt x="445" y="38"/>
                  </a:lnTo>
                  <a:lnTo>
                    <a:pt x="439" y="38"/>
                  </a:lnTo>
                  <a:lnTo>
                    <a:pt x="433" y="42"/>
                  </a:lnTo>
                  <a:lnTo>
                    <a:pt x="427" y="48"/>
                  </a:lnTo>
                  <a:lnTo>
                    <a:pt x="424" y="55"/>
                  </a:lnTo>
                  <a:lnTo>
                    <a:pt x="418" y="61"/>
                  </a:lnTo>
                  <a:lnTo>
                    <a:pt x="410" y="67"/>
                  </a:lnTo>
                  <a:lnTo>
                    <a:pt x="403" y="70"/>
                  </a:lnTo>
                  <a:lnTo>
                    <a:pt x="395" y="72"/>
                  </a:lnTo>
                  <a:lnTo>
                    <a:pt x="395" y="72"/>
                  </a:lnTo>
                  <a:lnTo>
                    <a:pt x="389" y="72"/>
                  </a:lnTo>
                  <a:lnTo>
                    <a:pt x="385" y="70"/>
                  </a:lnTo>
                  <a:lnTo>
                    <a:pt x="382" y="69"/>
                  </a:lnTo>
                  <a:lnTo>
                    <a:pt x="378" y="67"/>
                  </a:lnTo>
                  <a:lnTo>
                    <a:pt x="374" y="63"/>
                  </a:lnTo>
                  <a:lnTo>
                    <a:pt x="370" y="61"/>
                  </a:lnTo>
                  <a:lnTo>
                    <a:pt x="366" y="59"/>
                  </a:lnTo>
                  <a:lnTo>
                    <a:pt x="361" y="59"/>
                  </a:lnTo>
                  <a:lnTo>
                    <a:pt x="361" y="59"/>
                  </a:lnTo>
                  <a:lnTo>
                    <a:pt x="357" y="59"/>
                  </a:lnTo>
                  <a:lnTo>
                    <a:pt x="355" y="61"/>
                  </a:lnTo>
                  <a:lnTo>
                    <a:pt x="351" y="65"/>
                  </a:lnTo>
                  <a:lnTo>
                    <a:pt x="349" y="67"/>
                  </a:lnTo>
                  <a:lnTo>
                    <a:pt x="347" y="70"/>
                  </a:lnTo>
                  <a:lnTo>
                    <a:pt x="343" y="72"/>
                  </a:lnTo>
                  <a:lnTo>
                    <a:pt x="340" y="76"/>
                  </a:lnTo>
                  <a:lnTo>
                    <a:pt x="336" y="76"/>
                  </a:lnTo>
                  <a:lnTo>
                    <a:pt x="336" y="76"/>
                  </a:lnTo>
                  <a:lnTo>
                    <a:pt x="332" y="76"/>
                  </a:lnTo>
                  <a:lnTo>
                    <a:pt x="328" y="74"/>
                  </a:lnTo>
                  <a:lnTo>
                    <a:pt x="322" y="72"/>
                  </a:lnTo>
                  <a:lnTo>
                    <a:pt x="321" y="69"/>
                  </a:lnTo>
                  <a:lnTo>
                    <a:pt x="317" y="67"/>
                  </a:lnTo>
                  <a:lnTo>
                    <a:pt x="313" y="63"/>
                  </a:lnTo>
                  <a:lnTo>
                    <a:pt x="311" y="59"/>
                  </a:lnTo>
                  <a:lnTo>
                    <a:pt x="307" y="55"/>
                  </a:lnTo>
                  <a:lnTo>
                    <a:pt x="307" y="55"/>
                  </a:lnTo>
                  <a:lnTo>
                    <a:pt x="305" y="57"/>
                  </a:lnTo>
                  <a:lnTo>
                    <a:pt x="301" y="59"/>
                  </a:lnTo>
                  <a:lnTo>
                    <a:pt x="300" y="59"/>
                  </a:lnTo>
                  <a:lnTo>
                    <a:pt x="298" y="61"/>
                  </a:lnTo>
                  <a:lnTo>
                    <a:pt x="294" y="63"/>
                  </a:lnTo>
                  <a:lnTo>
                    <a:pt x="292" y="63"/>
                  </a:lnTo>
                  <a:lnTo>
                    <a:pt x="288" y="65"/>
                  </a:lnTo>
                  <a:lnTo>
                    <a:pt x="284" y="65"/>
                  </a:lnTo>
                  <a:lnTo>
                    <a:pt x="284" y="65"/>
                  </a:lnTo>
                  <a:lnTo>
                    <a:pt x="280" y="65"/>
                  </a:lnTo>
                  <a:lnTo>
                    <a:pt x="277" y="63"/>
                  </a:lnTo>
                  <a:lnTo>
                    <a:pt x="275" y="61"/>
                  </a:lnTo>
                  <a:lnTo>
                    <a:pt x="273" y="57"/>
                  </a:lnTo>
                  <a:lnTo>
                    <a:pt x="271" y="55"/>
                  </a:lnTo>
                  <a:lnTo>
                    <a:pt x="271" y="53"/>
                  </a:lnTo>
                  <a:lnTo>
                    <a:pt x="271" y="51"/>
                  </a:lnTo>
                  <a:lnTo>
                    <a:pt x="271" y="49"/>
                  </a:lnTo>
                  <a:lnTo>
                    <a:pt x="271" y="49"/>
                  </a:lnTo>
                  <a:lnTo>
                    <a:pt x="269" y="48"/>
                  </a:lnTo>
                  <a:lnTo>
                    <a:pt x="269" y="48"/>
                  </a:lnTo>
                  <a:lnTo>
                    <a:pt x="269" y="46"/>
                  </a:lnTo>
                  <a:lnTo>
                    <a:pt x="267" y="44"/>
                  </a:lnTo>
                  <a:lnTo>
                    <a:pt x="267" y="44"/>
                  </a:lnTo>
                  <a:lnTo>
                    <a:pt x="267" y="42"/>
                  </a:lnTo>
                  <a:lnTo>
                    <a:pt x="269" y="40"/>
                  </a:lnTo>
                  <a:lnTo>
                    <a:pt x="271" y="36"/>
                  </a:lnTo>
                  <a:lnTo>
                    <a:pt x="271" y="36"/>
                  </a:lnTo>
                  <a:lnTo>
                    <a:pt x="263" y="36"/>
                  </a:lnTo>
                  <a:lnTo>
                    <a:pt x="256" y="38"/>
                  </a:lnTo>
                  <a:lnTo>
                    <a:pt x="248" y="38"/>
                  </a:lnTo>
                  <a:lnTo>
                    <a:pt x="240" y="38"/>
                  </a:lnTo>
                  <a:lnTo>
                    <a:pt x="233" y="38"/>
                  </a:lnTo>
                  <a:lnTo>
                    <a:pt x="225" y="38"/>
                  </a:lnTo>
                  <a:lnTo>
                    <a:pt x="219" y="38"/>
                  </a:lnTo>
                  <a:lnTo>
                    <a:pt x="212" y="38"/>
                  </a:lnTo>
                  <a:lnTo>
                    <a:pt x="204" y="36"/>
                  </a:lnTo>
                  <a:lnTo>
                    <a:pt x="197" y="36"/>
                  </a:lnTo>
                  <a:lnTo>
                    <a:pt x="189" y="34"/>
                  </a:lnTo>
                  <a:lnTo>
                    <a:pt x="183" y="32"/>
                  </a:lnTo>
                  <a:lnTo>
                    <a:pt x="176" y="30"/>
                  </a:lnTo>
                  <a:lnTo>
                    <a:pt x="170" y="28"/>
                  </a:lnTo>
                  <a:lnTo>
                    <a:pt x="164" y="27"/>
                  </a:lnTo>
                  <a:lnTo>
                    <a:pt x="158" y="23"/>
                  </a:lnTo>
                  <a:lnTo>
                    <a:pt x="158" y="23"/>
                  </a:lnTo>
                  <a:lnTo>
                    <a:pt x="155" y="21"/>
                  </a:lnTo>
                  <a:lnTo>
                    <a:pt x="151" y="17"/>
                  </a:lnTo>
                  <a:lnTo>
                    <a:pt x="147" y="13"/>
                  </a:lnTo>
                  <a:lnTo>
                    <a:pt x="143" y="9"/>
                  </a:lnTo>
                  <a:lnTo>
                    <a:pt x="139" y="6"/>
                  </a:lnTo>
                  <a:lnTo>
                    <a:pt x="136" y="2"/>
                  </a:lnTo>
                  <a:lnTo>
                    <a:pt x="128" y="0"/>
                  </a:lnTo>
                  <a:lnTo>
                    <a:pt x="118" y="0"/>
                  </a:lnTo>
                  <a:lnTo>
                    <a:pt x="118" y="0"/>
                  </a:lnTo>
                  <a:lnTo>
                    <a:pt x="115" y="0"/>
                  </a:lnTo>
                  <a:lnTo>
                    <a:pt x="111" y="4"/>
                  </a:lnTo>
                  <a:lnTo>
                    <a:pt x="107" y="8"/>
                  </a:lnTo>
                  <a:lnTo>
                    <a:pt x="105" y="11"/>
                  </a:lnTo>
                  <a:lnTo>
                    <a:pt x="103" y="17"/>
                  </a:lnTo>
                  <a:lnTo>
                    <a:pt x="101" y="23"/>
                  </a:lnTo>
                  <a:lnTo>
                    <a:pt x="99" y="28"/>
                  </a:lnTo>
                  <a:lnTo>
                    <a:pt x="99" y="34"/>
                  </a:lnTo>
                  <a:lnTo>
                    <a:pt x="82" y="34"/>
                  </a:lnTo>
                  <a:lnTo>
                    <a:pt x="82" y="34"/>
                  </a:lnTo>
                  <a:lnTo>
                    <a:pt x="82" y="40"/>
                  </a:lnTo>
                  <a:lnTo>
                    <a:pt x="84" y="44"/>
                  </a:lnTo>
                  <a:lnTo>
                    <a:pt x="88" y="49"/>
                  </a:lnTo>
                  <a:lnTo>
                    <a:pt x="90" y="53"/>
                  </a:lnTo>
                  <a:lnTo>
                    <a:pt x="94" y="57"/>
                  </a:lnTo>
                  <a:lnTo>
                    <a:pt x="95" y="61"/>
                  </a:lnTo>
                  <a:lnTo>
                    <a:pt x="99" y="65"/>
                  </a:lnTo>
                  <a:lnTo>
                    <a:pt x="99" y="70"/>
                  </a:lnTo>
                  <a:lnTo>
                    <a:pt x="99" y="70"/>
                  </a:lnTo>
                  <a:lnTo>
                    <a:pt x="97" y="78"/>
                  </a:lnTo>
                  <a:lnTo>
                    <a:pt x="94" y="82"/>
                  </a:lnTo>
                  <a:lnTo>
                    <a:pt x="86" y="84"/>
                  </a:lnTo>
                  <a:lnTo>
                    <a:pt x="78" y="84"/>
                  </a:lnTo>
                  <a:lnTo>
                    <a:pt x="71" y="84"/>
                  </a:lnTo>
                  <a:lnTo>
                    <a:pt x="61" y="82"/>
                  </a:lnTo>
                  <a:lnTo>
                    <a:pt x="52" y="82"/>
                  </a:lnTo>
                  <a:lnTo>
                    <a:pt x="42" y="84"/>
                  </a:lnTo>
                  <a:lnTo>
                    <a:pt x="42" y="84"/>
                  </a:lnTo>
                  <a:lnTo>
                    <a:pt x="36" y="86"/>
                  </a:lnTo>
                  <a:lnTo>
                    <a:pt x="31" y="90"/>
                  </a:lnTo>
                  <a:lnTo>
                    <a:pt x="23" y="93"/>
                  </a:lnTo>
                  <a:lnTo>
                    <a:pt x="17" y="99"/>
                  </a:lnTo>
                  <a:lnTo>
                    <a:pt x="12" y="105"/>
                  </a:lnTo>
                  <a:lnTo>
                    <a:pt x="6" y="111"/>
                  </a:lnTo>
                  <a:lnTo>
                    <a:pt x="2" y="116"/>
                  </a:lnTo>
                  <a:lnTo>
                    <a:pt x="0" y="124"/>
                  </a:lnTo>
                  <a:lnTo>
                    <a:pt x="0" y="124"/>
                  </a:lnTo>
                  <a:lnTo>
                    <a:pt x="2" y="137"/>
                  </a:lnTo>
                  <a:lnTo>
                    <a:pt x="6" y="151"/>
                  </a:lnTo>
                  <a:lnTo>
                    <a:pt x="10" y="162"/>
                  </a:lnTo>
                  <a:lnTo>
                    <a:pt x="15" y="173"/>
                  </a:lnTo>
                  <a:lnTo>
                    <a:pt x="23" y="185"/>
                  </a:lnTo>
                  <a:lnTo>
                    <a:pt x="33" y="196"/>
                  </a:lnTo>
                  <a:lnTo>
                    <a:pt x="40" y="206"/>
                  </a:lnTo>
                  <a:lnTo>
                    <a:pt x="52" y="215"/>
                  </a:lnTo>
                  <a:lnTo>
                    <a:pt x="61" y="225"/>
                  </a:lnTo>
                  <a:lnTo>
                    <a:pt x="71" y="235"/>
                  </a:lnTo>
                  <a:lnTo>
                    <a:pt x="82" y="244"/>
                  </a:lnTo>
                  <a:lnTo>
                    <a:pt x="92" y="254"/>
                  </a:lnTo>
                  <a:lnTo>
                    <a:pt x="101" y="265"/>
                  </a:lnTo>
                  <a:lnTo>
                    <a:pt x="111" y="275"/>
                  </a:lnTo>
                  <a:lnTo>
                    <a:pt x="118" y="286"/>
                  </a:lnTo>
                  <a:lnTo>
                    <a:pt x="124" y="297"/>
                  </a:lnTo>
                  <a:lnTo>
                    <a:pt x="124" y="297"/>
                  </a:lnTo>
                  <a:lnTo>
                    <a:pt x="128" y="290"/>
                  </a:lnTo>
                  <a:lnTo>
                    <a:pt x="132" y="284"/>
                  </a:lnTo>
                  <a:lnTo>
                    <a:pt x="136" y="278"/>
                  </a:lnTo>
                  <a:lnTo>
                    <a:pt x="139" y="271"/>
                  </a:lnTo>
                  <a:lnTo>
                    <a:pt x="143" y="267"/>
                  </a:lnTo>
                  <a:lnTo>
                    <a:pt x="149" y="261"/>
                  </a:lnTo>
                  <a:lnTo>
                    <a:pt x="155" y="256"/>
                  </a:lnTo>
                  <a:lnTo>
                    <a:pt x="158" y="252"/>
                  </a:lnTo>
                  <a:lnTo>
                    <a:pt x="164" y="246"/>
                  </a:lnTo>
                  <a:lnTo>
                    <a:pt x="170" y="244"/>
                  </a:lnTo>
                  <a:lnTo>
                    <a:pt x="176" y="240"/>
                  </a:lnTo>
                  <a:lnTo>
                    <a:pt x="181" y="236"/>
                  </a:lnTo>
                  <a:lnTo>
                    <a:pt x="187" y="235"/>
                  </a:lnTo>
                  <a:lnTo>
                    <a:pt x="193" y="235"/>
                  </a:lnTo>
                  <a:lnTo>
                    <a:pt x="200" y="233"/>
                  </a:lnTo>
                  <a:lnTo>
                    <a:pt x="206" y="233"/>
                  </a:lnTo>
                  <a:lnTo>
                    <a:pt x="206" y="233"/>
                  </a:lnTo>
                  <a:lnTo>
                    <a:pt x="212" y="233"/>
                  </a:lnTo>
                  <a:lnTo>
                    <a:pt x="218" y="233"/>
                  </a:lnTo>
                  <a:lnTo>
                    <a:pt x="223" y="233"/>
                  </a:lnTo>
                  <a:lnTo>
                    <a:pt x="229" y="233"/>
                  </a:lnTo>
                  <a:lnTo>
                    <a:pt x="235" y="233"/>
                  </a:lnTo>
                  <a:lnTo>
                    <a:pt x="239" y="233"/>
                  </a:lnTo>
                  <a:lnTo>
                    <a:pt x="242" y="233"/>
                  </a:lnTo>
                  <a:lnTo>
                    <a:pt x="242" y="233"/>
                  </a:lnTo>
                  <a:lnTo>
                    <a:pt x="242" y="233"/>
                  </a:lnTo>
                  <a:lnTo>
                    <a:pt x="252" y="233"/>
                  </a:lnTo>
                  <a:lnTo>
                    <a:pt x="260" y="235"/>
                  </a:lnTo>
                  <a:lnTo>
                    <a:pt x="267" y="236"/>
                  </a:lnTo>
                  <a:lnTo>
                    <a:pt x="275" y="242"/>
                  </a:lnTo>
                  <a:lnTo>
                    <a:pt x="282" y="246"/>
                  </a:lnTo>
                  <a:lnTo>
                    <a:pt x="288" y="252"/>
                  </a:lnTo>
                  <a:lnTo>
                    <a:pt x="294" y="259"/>
                  </a:lnTo>
                  <a:lnTo>
                    <a:pt x="300" y="265"/>
                  </a:lnTo>
                  <a:lnTo>
                    <a:pt x="305" y="275"/>
                  </a:lnTo>
                  <a:lnTo>
                    <a:pt x="309" y="282"/>
                  </a:lnTo>
                  <a:lnTo>
                    <a:pt x="313" y="292"/>
                  </a:lnTo>
                  <a:lnTo>
                    <a:pt x="317" y="301"/>
                  </a:lnTo>
                  <a:lnTo>
                    <a:pt x="319" y="313"/>
                  </a:lnTo>
                  <a:lnTo>
                    <a:pt x="322" y="322"/>
                  </a:lnTo>
                  <a:lnTo>
                    <a:pt x="322" y="334"/>
                  </a:lnTo>
                  <a:lnTo>
                    <a:pt x="322" y="345"/>
                  </a:lnTo>
                  <a:lnTo>
                    <a:pt x="322" y="345"/>
                  </a:lnTo>
                  <a:lnTo>
                    <a:pt x="322" y="347"/>
                  </a:lnTo>
                  <a:lnTo>
                    <a:pt x="322" y="349"/>
                  </a:lnTo>
                  <a:lnTo>
                    <a:pt x="321" y="351"/>
                  </a:lnTo>
                  <a:lnTo>
                    <a:pt x="319" y="355"/>
                  </a:lnTo>
                  <a:lnTo>
                    <a:pt x="317" y="357"/>
                  </a:lnTo>
                  <a:lnTo>
                    <a:pt x="315" y="359"/>
                  </a:lnTo>
                  <a:lnTo>
                    <a:pt x="313" y="360"/>
                  </a:lnTo>
                  <a:lnTo>
                    <a:pt x="311" y="362"/>
                  </a:lnTo>
                  <a:lnTo>
                    <a:pt x="355" y="360"/>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72" name="Freeform 38">
              <a:extLst>
                <a:ext uri="{FF2B5EF4-FFF2-40B4-BE49-F238E27FC236}">
                  <a16:creationId xmlns:a16="http://schemas.microsoft.com/office/drawing/2014/main" id="{6EDA06E6-0385-40C7-BE3B-3262D60D9441}"/>
                </a:ext>
              </a:extLst>
            </p:cNvPr>
            <p:cNvSpPr>
              <a:spLocks/>
            </p:cNvSpPr>
            <p:nvPr/>
          </p:nvSpPr>
          <p:spPr bwMode="auto">
            <a:xfrm>
              <a:off x="1997971" y="5239851"/>
              <a:ext cx="75092" cy="43859"/>
            </a:xfrm>
            <a:custGeom>
              <a:avLst/>
              <a:gdLst>
                <a:gd name="T0" fmla="*/ 223 w 223"/>
                <a:gd name="T1" fmla="*/ 6 h 130"/>
                <a:gd name="T2" fmla="*/ 216 w 223"/>
                <a:gd name="T3" fmla="*/ 10 h 130"/>
                <a:gd name="T4" fmla="*/ 210 w 223"/>
                <a:gd name="T5" fmla="*/ 17 h 130"/>
                <a:gd name="T6" fmla="*/ 206 w 223"/>
                <a:gd name="T7" fmla="*/ 29 h 130"/>
                <a:gd name="T8" fmla="*/ 204 w 223"/>
                <a:gd name="T9" fmla="*/ 40 h 130"/>
                <a:gd name="T10" fmla="*/ 187 w 223"/>
                <a:gd name="T11" fmla="*/ 40 h 130"/>
                <a:gd name="T12" fmla="*/ 189 w 223"/>
                <a:gd name="T13" fmla="*/ 50 h 130"/>
                <a:gd name="T14" fmla="*/ 195 w 223"/>
                <a:gd name="T15" fmla="*/ 59 h 130"/>
                <a:gd name="T16" fmla="*/ 200 w 223"/>
                <a:gd name="T17" fmla="*/ 67 h 130"/>
                <a:gd name="T18" fmla="*/ 204 w 223"/>
                <a:gd name="T19" fmla="*/ 76 h 130"/>
                <a:gd name="T20" fmla="*/ 202 w 223"/>
                <a:gd name="T21" fmla="*/ 84 h 130"/>
                <a:gd name="T22" fmla="*/ 191 w 223"/>
                <a:gd name="T23" fmla="*/ 90 h 130"/>
                <a:gd name="T24" fmla="*/ 176 w 223"/>
                <a:gd name="T25" fmla="*/ 90 h 130"/>
                <a:gd name="T26" fmla="*/ 157 w 223"/>
                <a:gd name="T27" fmla="*/ 88 h 130"/>
                <a:gd name="T28" fmla="*/ 147 w 223"/>
                <a:gd name="T29" fmla="*/ 90 h 130"/>
                <a:gd name="T30" fmla="*/ 136 w 223"/>
                <a:gd name="T31" fmla="*/ 96 h 130"/>
                <a:gd name="T32" fmla="*/ 122 w 223"/>
                <a:gd name="T33" fmla="*/ 105 h 130"/>
                <a:gd name="T34" fmla="*/ 111 w 223"/>
                <a:gd name="T35" fmla="*/ 117 h 130"/>
                <a:gd name="T36" fmla="*/ 105 w 223"/>
                <a:gd name="T37" fmla="*/ 130 h 130"/>
                <a:gd name="T38" fmla="*/ 99 w 223"/>
                <a:gd name="T39" fmla="*/ 128 h 130"/>
                <a:gd name="T40" fmla="*/ 88 w 223"/>
                <a:gd name="T41" fmla="*/ 124 h 130"/>
                <a:gd name="T42" fmla="*/ 76 w 223"/>
                <a:gd name="T43" fmla="*/ 118 h 130"/>
                <a:gd name="T44" fmla="*/ 71 w 223"/>
                <a:gd name="T45" fmla="*/ 109 h 130"/>
                <a:gd name="T46" fmla="*/ 71 w 223"/>
                <a:gd name="T47" fmla="*/ 103 h 130"/>
                <a:gd name="T48" fmla="*/ 71 w 223"/>
                <a:gd name="T49" fmla="*/ 94 h 130"/>
                <a:gd name="T50" fmla="*/ 69 w 223"/>
                <a:gd name="T51" fmla="*/ 84 h 130"/>
                <a:gd name="T52" fmla="*/ 69 w 223"/>
                <a:gd name="T53" fmla="*/ 75 h 130"/>
                <a:gd name="T54" fmla="*/ 71 w 223"/>
                <a:gd name="T55" fmla="*/ 61 h 130"/>
                <a:gd name="T56" fmla="*/ 67 w 223"/>
                <a:gd name="T57" fmla="*/ 61 h 130"/>
                <a:gd name="T58" fmla="*/ 57 w 223"/>
                <a:gd name="T59" fmla="*/ 61 h 130"/>
                <a:gd name="T60" fmla="*/ 52 w 223"/>
                <a:gd name="T61" fmla="*/ 61 h 130"/>
                <a:gd name="T62" fmla="*/ 42 w 223"/>
                <a:gd name="T63" fmla="*/ 61 h 130"/>
                <a:gd name="T64" fmla="*/ 38 w 223"/>
                <a:gd name="T65" fmla="*/ 61 h 130"/>
                <a:gd name="T66" fmla="*/ 23 w 223"/>
                <a:gd name="T67" fmla="*/ 57 h 130"/>
                <a:gd name="T68" fmla="*/ 12 w 223"/>
                <a:gd name="T69" fmla="*/ 46 h 130"/>
                <a:gd name="T70" fmla="*/ 4 w 223"/>
                <a:gd name="T71" fmla="*/ 33 h 130"/>
                <a:gd name="T72" fmla="*/ 0 w 223"/>
                <a:gd name="T73" fmla="*/ 23 h 130"/>
                <a:gd name="T74" fmla="*/ 8 w 223"/>
                <a:gd name="T75" fmla="*/ 19 h 130"/>
                <a:gd name="T76" fmla="*/ 21 w 223"/>
                <a:gd name="T77" fmla="*/ 15 h 130"/>
                <a:gd name="T78" fmla="*/ 36 w 223"/>
                <a:gd name="T79" fmla="*/ 12 h 130"/>
                <a:gd name="T80" fmla="*/ 50 w 223"/>
                <a:gd name="T81" fmla="*/ 8 h 130"/>
                <a:gd name="T82" fmla="*/ 63 w 223"/>
                <a:gd name="T83" fmla="*/ 6 h 130"/>
                <a:gd name="T84" fmla="*/ 78 w 223"/>
                <a:gd name="T85" fmla="*/ 2 h 130"/>
                <a:gd name="T86" fmla="*/ 92 w 223"/>
                <a:gd name="T87" fmla="*/ 0 h 130"/>
                <a:gd name="T88" fmla="*/ 107 w 223"/>
                <a:gd name="T89" fmla="*/ 0 h 130"/>
                <a:gd name="T90" fmla="*/ 218 w 223"/>
                <a:gd name="T91" fmla="*/ 8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3" h="130">
                  <a:moveTo>
                    <a:pt x="223" y="6"/>
                  </a:moveTo>
                  <a:lnTo>
                    <a:pt x="223" y="6"/>
                  </a:lnTo>
                  <a:lnTo>
                    <a:pt x="220" y="6"/>
                  </a:lnTo>
                  <a:lnTo>
                    <a:pt x="216" y="10"/>
                  </a:lnTo>
                  <a:lnTo>
                    <a:pt x="212" y="14"/>
                  </a:lnTo>
                  <a:lnTo>
                    <a:pt x="210" y="17"/>
                  </a:lnTo>
                  <a:lnTo>
                    <a:pt x="208" y="23"/>
                  </a:lnTo>
                  <a:lnTo>
                    <a:pt x="206" y="29"/>
                  </a:lnTo>
                  <a:lnTo>
                    <a:pt x="204" y="34"/>
                  </a:lnTo>
                  <a:lnTo>
                    <a:pt x="204" y="40"/>
                  </a:lnTo>
                  <a:lnTo>
                    <a:pt x="187" y="40"/>
                  </a:lnTo>
                  <a:lnTo>
                    <a:pt x="187" y="40"/>
                  </a:lnTo>
                  <a:lnTo>
                    <a:pt x="187" y="46"/>
                  </a:lnTo>
                  <a:lnTo>
                    <a:pt x="189" y="50"/>
                  </a:lnTo>
                  <a:lnTo>
                    <a:pt x="193" y="55"/>
                  </a:lnTo>
                  <a:lnTo>
                    <a:pt x="195" y="59"/>
                  </a:lnTo>
                  <a:lnTo>
                    <a:pt x="199" y="63"/>
                  </a:lnTo>
                  <a:lnTo>
                    <a:pt x="200" y="67"/>
                  </a:lnTo>
                  <a:lnTo>
                    <a:pt x="204" y="71"/>
                  </a:lnTo>
                  <a:lnTo>
                    <a:pt x="204" y="76"/>
                  </a:lnTo>
                  <a:lnTo>
                    <a:pt x="204" y="76"/>
                  </a:lnTo>
                  <a:lnTo>
                    <a:pt x="202" y="84"/>
                  </a:lnTo>
                  <a:lnTo>
                    <a:pt x="199" y="88"/>
                  </a:lnTo>
                  <a:lnTo>
                    <a:pt x="191" y="90"/>
                  </a:lnTo>
                  <a:lnTo>
                    <a:pt x="183" y="90"/>
                  </a:lnTo>
                  <a:lnTo>
                    <a:pt x="176" y="90"/>
                  </a:lnTo>
                  <a:lnTo>
                    <a:pt x="166" y="88"/>
                  </a:lnTo>
                  <a:lnTo>
                    <a:pt x="157" y="88"/>
                  </a:lnTo>
                  <a:lnTo>
                    <a:pt x="147" y="90"/>
                  </a:lnTo>
                  <a:lnTo>
                    <a:pt x="147" y="90"/>
                  </a:lnTo>
                  <a:lnTo>
                    <a:pt x="141" y="92"/>
                  </a:lnTo>
                  <a:lnTo>
                    <a:pt x="136" y="96"/>
                  </a:lnTo>
                  <a:lnTo>
                    <a:pt x="128" y="99"/>
                  </a:lnTo>
                  <a:lnTo>
                    <a:pt x="122" y="105"/>
                  </a:lnTo>
                  <a:lnTo>
                    <a:pt x="117" y="111"/>
                  </a:lnTo>
                  <a:lnTo>
                    <a:pt x="111" y="117"/>
                  </a:lnTo>
                  <a:lnTo>
                    <a:pt x="107" y="122"/>
                  </a:lnTo>
                  <a:lnTo>
                    <a:pt x="105" y="130"/>
                  </a:lnTo>
                  <a:lnTo>
                    <a:pt x="105" y="130"/>
                  </a:lnTo>
                  <a:lnTo>
                    <a:pt x="99" y="128"/>
                  </a:lnTo>
                  <a:lnTo>
                    <a:pt x="94" y="128"/>
                  </a:lnTo>
                  <a:lnTo>
                    <a:pt x="88" y="124"/>
                  </a:lnTo>
                  <a:lnTo>
                    <a:pt x="82" y="122"/>
                  </a:lnTo>
                  <a:lnTo>
                    <a:pt x="76" y="118"/>
                  </a:lnTo>
                  <a:lnTo>
                    <a:pt x="75" y="113"/>
                  </a:lnTo>
                  <a:lnTo>
                    <a:pt x="71" y="109"/>
                  </a:lnTo>
                  <a:lnTo>
                    <a:pt x="71" y="103"/>
                  </a:lnTo>
                  <a:lnTo>
                    <a:pt x="71" y="103"/>
                  </a:lnTo>
                  <a:lnTo>
                    <a:pt x="71" y="97"/>
                  </a:lnTo>
                  <a:lnTo>
                    <a:pt x="71" y="94"/>
                  </a:lnTo>
                  <a:lnTo>
                    <a:pt x="69" y="90"/>
                  </a:lnTo>
                  <a:lnTo>
                    <a:pt x="69" y="84"/>
                  </a:lnTo>
                  <a:lnTo>
                    <a:pt x="69" y="78"/>
                  </a:lnTo>
                  <a:lnTo>
                    <a:pt x="69" y="75"/>
                  </a:lnTo>
                  <a:lnTo>
                    <a:pt x="69" y="67"/>
                  </a:lnTo>
                  <a:lnTo>
                    <a:pt x="71" y="61"/>
                  </a:lnTo>
                  <a:lnTo>
                    <a:pt x="71" y="61"/>
                  </a:lnTo>
                  <a:lnTo>
                    <a:pt x="67" y="61"/>
                  </a:lnTo>
                  <a:lnTo>
                    <a:pt x="63" y="61"/>
                  </a:lnTo>
                  <a:lnTo>
                    <a:pt x="57" y="61"/>
                  </a:lnTo>
                  <a:lnTo>
                    <a:pt x="54" y="61"/>
                  </a:lnTo>
                  <a:lnTo>
                    <a:pt x="52" y="61"/>
                  </a:lnTo>
                  <a:lnTo>
                    <a:pt x="48" y="61"/>
                  </a:lnTo>
                  <a:lnTo>
                    <a:pt x="42" y="61"/>
                  </a:lnTo>
                  <a:lnTo>
                    <a:pt x="38" y="61"/>
                  </a:lnTo>
                  <a:lnTo>
                    <a:pt x="38" y="61"/>
                  </a:lnTo>
                  <a:lnTo>
                    <a:pt x="31" y="59"/>
                  </a:lnTo>
                  <a:lnTo>
                    <a:pt x="23" y="57"/>
                  </a:lnTo>
                  <a:lnTo>
                    <a:pt x="17" y="52"/>
                  </a:lnTo>
                  <a:lnTo>
                    <a:pt x="12" y="46"/>
                  </a:lnTo>
                  <a:lnTo>
                    <a:pt x="8" y="40"/>
                  </a:lnTo>
                  <a:lnTo>
                    <a:pt x="4" y="33"/>
                  </a:lnTo>
                  <a:lnTo>
                    <a:pt x="2" y="27"/>
                  </a:lnTo>
                  <a:lnTo>
                    <a:pt x="0" y="23"/>
                  </a:lnTo>
                  <a:lnTo>
                    <a:pt x="0" y="23"/>
                  </a:lnTo>
                  <a:lnTo>
                    <a:pt x="8" y="19"/>
                  </a:lnTo>
                  <a:lnTo>
                    <a:pt x="14" y="17"/>
                  </a:lnTo>
                  <a:lnTo>
                    <a:pt x="21" y="15"/>
                  </a:lnTo>
                  <a:lnTo>
                    <a:pt x="29" y="14"/>
                  </a:lnTo>
                  <a:lnTo>
                    <a:pt x="36" y="12"/>
                  </a:lnTo>
                  <a:lnTo>
                    <a:pt x="42" y="10"/>
                  </a:lnTo>
                  <a:lnTo>
                    <a:pt x="50" y="8"/>
                  </a:lnTo>
                  <a:lnTo>
                    <a:pt x="57" y="6"/>
                  </a:lnTo>
                  <a:lnTo>
                    <a:pt x="63" y="6"/>
                  </a:lnTo>
                  <a:lnTo>
                    <a:pt x="71" y="4"/>
                  </a:lnTo>
                  <a:lnTo>
                    <a:pt x="78" y="2"/>
                  </a:lnTo>
                  <a:lnTo>
                    <a:pt x="84" y="2"/>
                  </a:lnTo>
                  <a:lnTo>
                    <a:pt x="92" y="0"/>
                  </a:lnTo>
                  <a:lnTo>
                    <a:pt x="99" y="0"/>
                  </a:lnTo>
                  <a:lnTo>
                    <a:pt x="107" y="0"/>
                  </a:lnTo>
                  <a:lnTo>
                    <a:pt x="115" y="0"/>
                  </a:lnTo>
                  <a:lnTo>
                    <a:pt x="218" y="8"/>
                  </a:lnTo>
                  <a:lnTo>
                    <a:pt x="223" y="6"/>
                  </a:lnTo>
                </a:path>
              </a:pathLst>
            </a:custGeom>
            <a:solidFill>
              <a:srgbClr val="006998"/>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73" name="Freeform 39">
              <a:extLst>
                <a:ext uri="{FF2B5EF4-FFF2-40B4-BE49-F238E27FC236}">
                  <a16:creationId xmlns:a16="http://schemas.microsoft.com/office/drawing/2014/main" id="{A5F8D46C-FC39-46A7-957D-C49053207ABA}"/>
                </a:ext>
              </a:extLst>
            </p:cNvPr>
            <p:cNvSpPr>
              <a:spLocks/>
            </p:cNvSpPr>
            <p:nvPr/>
          </p:nvSpPr>
          <p:spPr bwMode="auto">
            <a:xfrm>
              <a:off x="1983553" y="5125819"/>
              <a:ext cx="144175" cy="129069"/>
            </a:xfrm>
            <a:custGeom>
              <a:avLst/>
              <a:gdLst>
                <a:gd name="T0" fmla="*/ 386 w 426"/>
                <a:gd name="T1" fmla="*/ 374 h 374"/>
                <a:gd name="T2" fmla="*/ 342 w 426"/>
                <a:gd name="T3" fmla="*/ 370 h 374"/>
                <a:gd name="T4" fmla="*/ 305 w 426"/>
                <a:gd name="T5" fmla="*/ 359 h 374"/>
                <a:gd name="T6" fmla="*/ 286 w 426"/>
                <a:gd name="T7" fmla="*/ 342 h 374"/>
                <a:gd name="T8" fmla="*/ 149 w 426"/>
                <a:gd name="T9" fmla="*/ 330 h 374"/>
                <a:gd name="T10" fmla="*/ 105 w 426"/>
                <a:gd name="T11" fmla="*/ 336 h 374"/>
                <a:gd name="T12" fmla="*/ 63 w 426"/>
                <a:gd name="T13" fmla="*/ 345 h 374"/>
                <a:gd name="T14" fmla="*/ 36 w 426"/>
                <a:gd name="T15" fmla="*/ 347 h 374"/>
                <a:gd name="T16" fmla="*/ 27 w 426"/>
                <a:gd name="T17" fmla="*/ 330 h 374"/>
                <a:gd name="T18" fmla="*/ 29 w 426"/>
                <a:gd name="T19" fmla="*/ 300 h 374"/>
                <a:gd name="T20" fmla="*/ 56 w 426"/>
                <a:gd name="T21" fmla="*/ 284 h 374"/>
                <a:gd name="T22" fmla="*/ 75 w 426"/>
                <a:gd name="T23" fmla="*/ 290 h 374"/>
                <a:gd name="T24" fmla="*/ 96 w 426"/>
                <a:gd name="T25" fmla="*/ 286 h 374"/>
                <a:gd name="T26" fmla="*/ 122 w 426"/>
                <a:gd name="T27" fmla="*/ 273 h 374"/>
                <a:gd name="T28" fmla="*/ 151 w 426"/>
                <a:gd name="T29" fmla="*/ 265 h 374"/>
                <a:gd name="T30" fmla="*/ 187 w 426"/>
                <a:gd name="T31" fmla="*/ 282 h 374"/>
                <a:gd name="T32" fmla="*/ 225 w 426"/>
                <a:gd name="T33" fmla="*/ 290 h 374"/>
                <a:gd name="T34" fmla="*/ 248 w 426"/>
                <a:gd name="T35" fmla="*/ 290 h 374"/>
                <a:gd name="T36" fmla="*/ 239 w 426"/>
                <a:gd name="T37" fmla="*/ 265 h 374"/>
                <a:gd name="T38" fmla="*/ 227 w 426"/>
                <a:gd name="T39" fmla="*/ 261 h 374"/>
                <a:gd name="T40" fmla="*/ 210 w 426"/>
                <a:gd name="T41" fmla="*/ 261 h 374"/>
                <a:gd name="T42" fmla="*/ 185 w 426"/>
                <a:gd name="T43" fmla="*/ 248 h 374"/>
                <a:gd name="T44" fmla="*/ 145 w 426"/>
                <a:gd name="T45" fmla="*/ 235 h 374"/>
                <a:gd name="T46" fmla="*/ 113 w 426"/>
                <a:gd name="T47" fmla="*/ 242 h 374"/>
                <a:gd name="T48" fmla="*/ 80 w 426"/>
                <a:gd name="T49" fmla="*/ 254 h 374"/>
                <a:gd name="T50" fmla="*/ 56 w 426"/>
                <a:gd name="T51" fmla="*/ 256 h 374"/>
                <a:gd name="T52" fmla="*/ 36 w 426"/>
                <a:gd name="T53" fmla="*/ 256 h 374"/>
                <a:gd name="T54" fmla="*/ 40 w 426"/>
                <a:gd name="T55" fmla="*/ 242 h 374"/>
                <a:gd name="T56" fmla="*/ 27 w 426"/>
                <a:gd name="T57" fmla="*/ 200 h 374"/>
                <a:gd name="T58" fmla="*/ 6 w 426"/>
                <a:gd name="T59" fmla="*/ 160 h 374"/>
                <a:gd name="T60" fmla="*/ 2 w 426"/>
                <a:gd name="T61" fmla="*/ 141 h 374"/>
                <a:gd name="T62" fmla="*/ 31 w 426"/>
                <a:gd name="T63" fmla="*/ 116 h 374"/>
                <a:gd name="T64" fmla="*/ 52 w 426"/>
                <a:gd name="T65" fmla="*/ 92 h 374"/>
                <a:gd name="T66" fmla="*/ 69 w 426"/>
                <a:gd name="T67" fmla="*/ 61 h 374"/>
                <a:gd name="T68" fmla="*/ 96 w 426"/>
                <a:gd name="T69" fmla="*/ 12 h 374"/>
                <a:gd name="T70" fmla="*/ 118 w 426"/>
                <a:gd name="T71" fmla="*/ 10 h 374"/>
                <a:gd name="T72" fmla="*/ 136 w 426"/>
                <a:gd name="T73" fmla="*/ 10 h 374"/>
                <a:gd name="T74" fmla="*/ 181 w 426"/>
                <a:gd name="T75" fmla="*/ 2 h 374"/>
                <a:gd name="T76" fmla="*/ 216 w 426"/>
                <a:gd name="T77" fmla="*/ 6 h 374"/>
                <a:gd name="T78" fmla="*/ 239 w 426"/>
                <a:gd name="T79" fmla="*/ 23 h 374"/>
                <a:gd name="T80" fmla="*/ 258 w 426"/>
                <a:gd name="T81" fmla="*/ 46 h 374"/>
                <a:gd name="T82" fmla="*/ 283 w 426"/>
                <a:gd name="T83" fmla="*/ 57 h 374"/>
                <a:gd name="T84" fmla="*/ 305 w 426"/>
                <a:gd name="T85" fmla="*/ 71 h 374"/>
                <a:gd name="T86" fmla="*/ 307 w 426"/>
                <a:gd name="T87" fmla="*/ 95 h 374"/>
                <a:gd name="T88" fmla="*/ 330 w 426"/>
                <a:gd name="T89" fmla="*/ 128 h 374"/>
                <a:gd name="T90" fmla="*/ 355 w 426"/>
                <a:gd name="T91" fmla="*/ 166 h 374"/>
                <a:gd name="T92" fmla="*/ 372 w 426"/>
                <a:gd name="T93" fmla="*/ 208 h 374"/>
                <a:gd name="T94" fmla="*/ 386 w 426"/>
                <a:gd name="T95" fmla="*/ 227 h 374"/>
                <a:gd name="T96" fmla="*/ 386 w 426"/>
                <a:gd name="T97" fmla="*/ 248 h 374"/>
                <a:gd name="T98" fmla="*/ 378 w 426"/>
                <a:gd name="T99" fmla="*/ 267 h 374"/>
                <a:gd name="T100" fmla="*/ 393 w 426"/>
                <a:gd name="T101" fmla="*/ 292 h 374"/>
                <a:gd name="T102" fmla="*/ 418 w 426"/>
                <a:gd name="T103" fmla="*/ 315 h 374"/>
                <a:gd name="T104" fmla="*/ 426 w 426"/>
                <a:gd name="T105" fmla="*/ 344 h 374"/>
                <a:gd name="T106" fmla="*/ 416 w 426"/>
                <a:gd name="T107" fmla="*/ 36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6" h="374">
                  <a:moveTo>
                    <a:pt x="414" y="372"/>
                  </a:moveTo>
                  <a:lnTo>
                    <a:pt x="414" y="372"/>
                  </a:lnTo>
                  <a:lnTo>
                    <a:pt x="407" y="372"/>
                  </a:lnTo>
                  <a:lnTo>
                    <a:pt x="401" y="374"/>
                  </a:lnTo>
                  <a:lnTo>
                    <a:pt x="393" y="374"/>
                  </a:lnTo>
                  <a:lnTo>
                    <a:pt x="386" y="374"/>
                  </a:lnTo>
                  <a:lnTo>
                    <a:pt x="378" y="374"/>
                  </a:lnTo>
                  <a:lnTo>
                    <a:pt x="370" y="374"/>
                  </a:lnTo>
                  <a:lnTo>
                    <a:pt x="363" y="374"/>
                  </a:lnTo>
                  <a:lnTo>
                    <a:pt x="357" y="372"/>
                  </a:lnTo>
                  <a:lnTo>
                    <a:pt x="349" y="372"/>
                  </a:lnTo>
                  <a:lnTo>
                    <a:pt x="342" y="370"/>
                  </a:lnTo>
                  <a:lnTo>
                    <a:pt x="336" y="370"/>
                  </a:lnTo>
                  <a:lnTo>
                    <a:pt x="328" y="368"/>
                  </a:lnTo>
                  <a:lnTo>
                    <a:pt x="323" y="366"/>
                  </a:lnTo>
                  <a:lnTo>
                    <a:pt x="317" y="364"/>
                  </a:lnTo>
                  <a:lnTo>
                    <a:pt x="311" y="363"/>
                  </a:lnTo>
                  <a:lnTo>
                    <a:pt x="305" y="359"/>
                  </a:lnTo>
                  <a:lnTo>
                    <a:pt x="305" y="359"/>
                  </a:lnTo>
                  <a:lnTo>
                    <a:pt x="302" y="357"/>
                  </a:lnTo>
                  <a:lnTo>
                    <a:pt x="298" y="353"/>
                  </a:lnTo>
                  <a:lnTo>
                    <a:pt x="294" y="349"/>
                  </a:lnTo>
                  <a:lnTo>
                    <a:pt x="290" y="345"/>
                  </a:lnTo>
                  <a:lnTo>
                    <a:pt x="286" y="342"/>
                  </a:lnTo>
                  <a:lnTo>
                    <a:pt x="283" y="338"/>
                  </a:lnTo>
                  <a:lnTo>
                    <a:pt x="275" y="336"/>
                  </a:lnTo>
                  <a:lnTo>
                    <a:pt x="265" y="336"/>
                  </a:lnTo>
                  <a:lnTo>
                    <a:pt x="157" y="330"/>
                  </a:lnTo>
                  <a:lnTo>
                    <a:pt x="157" y="330"/>
                  </a:lnTo>
                  <a:lnTo>
                    <a:pt x="149" y="330"/>
                  </a:lnTo>
                  <a:lnTo>
                    <a:pt x="141" y="330"/>
                  </a:lnTo>
                  <a:lnTo>
                    <a:pt x="134" y="330"/>
                  </a:lnTo>
                  <a:lnTo>
                    <a:pt x="126" y="332"/>
                  </a:lnTo>
                  <a:lnTo>
                    <a:pt x="120" y="332"/>
                  </a:lnTo>
                  <a:lnTo>
                    <a:pt x="113" y="334"/>
                  </a:lnTo>
                  <a:lnTo>
                    <a:pt x="105" y="336"/>
                  </a:lnTo>
                  <a:lnTo>
                    <a:pt x="99" y="336"/>
                  </a:lnTo>
                  <a:lnTo>
                    <a:pt x="92" y="338"/>
                  </a:lnTo>
                  <a:lnTo>
                    <a:pt x="84" y="340"/>
                  </a:lnTo>
                  <a:lnTo>
                    <a:pt x="78" y="342"/>
                  </a:lnTo>
                  <a:lnTo>
                    <a:pt x="71" y="344"/>
                  </a:lnTo>
                  <a:lnTo>
                    <a:pt x="63" y="345"/>
                  </a:lnTo>
                  <a:lnTo>
                    <a:pt x="56" y="347"/>
                  </a:lnTo>
                  <a:lnTo>
                    <a:pt x="50" y="349"/>
                  </a:lnTo>
                  <a:lnTo>
                    <a:pt x="42" y="353"/>
                  </a:lnTo>
                  <a:lnTo>
                    <a:pt x="42" y="353"/>
                  </a:lnTo>
                  <a:lnTo>
                    <a:pt x="38" y="349"/>
                  </a:lnTo>
                  <a:lnTo>
                    <a:pt x="36" y="347"/>
                  </a:lnTo>
                  <a:lnTo>
                    <a:pt x="35" y="345"/>
                  </a:lnTo>
                  <a:lnTo>
                    <a:pt x="33" y="344"/>
                  </a:lnTo>
                  <a:lnTo>
                    <a:pt x="31" y="340"/>
                  </a:lnTo>
                  <a:lnTo>
                    <a:pt x="29" y="336"/>
                  </a:lnTo>
                  <a:lnTo>
                    <a:pt x="29" y="332"/>
                  </a:lnTo>
                  <a:lnTo>
                    <a:pt x="27" y="330"/>
                  </a:lnTo>
                  <a:lnTo>
                    <a:pt x="27" y="330"/>
                  </a:lnTo>
                  <a:lnTo>
                    <a:pt x="27" y="323"/>
                  </a:lnTo>
                  <a:lnTo>
                    <a:pt x="29" y="317"/>
                  </a:lnTo>
                  <a:lnTo>
                    <a:pt x="29" y="311"/>
                  </a:lnTo>
                  <a:lnTo>
                    <a:pt x="29" y="305"/>
                  </a:lnTo>
                  <a:lnTo>
                    <a:pt x="29" y="300"/>
                  </a:lnTo>
                  <a:lnTo>
                    <a:pt x="29" y="294"/>
                  </a:lnTo>
                  <a:lnTo>
                    <a:pt x="29" y="288"/>
                  </a:lnTo>
                  <a:lnTo>
                    <a:pt x="27" y="282"/>
                  </a:lnTo>
                  <a:lnTo>
                    <a:pt x="54" y="282"/>
                  </a:lnTo>
                  <a:lnTo>
                    <a:pt x="54" y="282"/>
                  </a:lnTo>
                  <a:lnTo>
                    <a:pt x="56" y="284"/>
                  </a:lnTo>
                  <a:lnTo>
                    <a:pt x="59" y="286"/>
                  </a:lnTo>
                  <a:lnTo>
                    <a:pt x="61" y="288"/>
                  </a:lnTo>
                  <a:lnTo>
                    <a:pt x="65" y="288"/>
                  </a:lnTo>
                  <a:lnTo>
                    <a:pt x="67" y="290"/>
                  </a:lnTo>
                  <a:lnTo>
                    <a:pt x="71" y="290"/>
                  </a:lnTo>
                  <a:lnTo>
                    <a:pt x="75" y="290"/>
                  </a:lnTo>
                  <a:lnTo>
                    <a:pt x="77" y="290"/>
                  </a:lnTo>
                  <a:lnTo>
                    <a:pt x="77" y="290"/>
                  </a:lnTo>
                  <a:lnTo>
                    <a:pt x="82" y="290"/>
                  </a:lnTo>
                  <a:lnTo>
                    <a:pt x="86" y="290"/>
                  </a:lnTo>
                  <a:lnTo>
                    <a:pt x="92" y="288"/>
                  </a:lnTo>
                  <a:lnTo>
                    <a:pt x="96" y="286"/>
                  </a:lnTo>
                  <a:lnTo>
                    <a:pt x="101" y="284"/>
                  </a:lnTo>
                  <a:lnTo>
                    <a:pt x="105" y="282"/>
                  </a:lnTo>
                  <a:lnTo>
                    <a:pt x="109" y="281"/>
                  </a:lnTo>
                  <a:lnTo>
                    <a:pt x="115" y="277"/>
                  </a:lnTo>
                  <a:lnTo>
                    <a:pt x="118" y="275"/>
                  </a:lnTo>
                  <a:lnTo>
                    <a:pt x="122" y="273"/>
                  </a:lnTo>
                  <a:lnTo>
                    <a:pt x="128" y="271"/>
                  </a:lnTo>
                  <a:lnTo>
                    <a:pt x="132" y="269"/>
                  </a:lnTo>
                  <a:lnTo>
                    <a:pt x="136" y="267"/>
                  </a:lnTo>
                  <a:lnTo>
                    <a:pt x="141" y="265"/>
                  </a:lnTo>
                  <a:lnTo>
                    <a:pt x="145" y="265"/>
                  </a:lnTo>
                  <a:lnTo>
                    <a:pt x="151" y="265"/>
                  </a:lnTo>
                  <a:lnTo>
                    <a:pt x="151" y="265"/>
                  </a:lnTo>
                  <a:lnTo>
                    <a:pt x="159" y="265"/>
                  </a:lnTo>
                  <a:lnTo>
                    <a:pt x="166" y="269"/>
                  </a:lnTo>
                  <a:lnTo>
                    <a:pt x="174" y="273"/>
                  </a:lnTo>
                  <a:lnTo>
                    <a:pt x="180" y="277"/>
                  </a:lnTo>
                  <a:lnTo>
                    <a:pt x="187" y="282"/>
                  </a:lnTo>
                  <a:lnTo>
                    <a:pt x="197" y="286"/>
                  </a:lnTo>
                  <a:lnTo>
                    <a:pt x="204" y="290"/>
                  </a:lnTo>
                  <a:lnTo>
                    <a:pt x="214" y="290"/>
                  </a:lnTo>
                  <a:lnTo>
                    <a:pt x="214" y="290"/>
                  </a:lnTo>
                  <a:lnTo>
                    <a:pt x="220" y="290"/>
                  </a:lnTo>
                  <a:lnTo>
                    <a:pt x="225" y="290"/>
                  </a:lnTo>
                  <a:lnTo>
                    <a:pt x="229" y="290"/>
                  </a:lnTo>
                  <a:lnTo>
                    <a:pt x="235" y="290"/>
                  </a:lnTo>
                  <a:lnTo>
                    <a:pt x="239" y="288"/>
                  </a:lnTo>
                  <a:lnTo>
                    <a:pt x="241" y="290"/>
                  </a:lnTo>
                  <a:lnTo>
                    <a:pt x="244" y="290"/>
                  </a:lnTo>
                  <a:lnTo>
                    <a:pt x="248" y="290"/>
                  </a:lnTo>
                  <a:lnTo>
                    <a:pt x="248" y="271"/>
                  </a:lnTo>
                  <a:lnTo>
                    <a:pt x="248" y="271"/>
                  </a:lnTo>
                  <a:lnTo>
                    <a:pt x="246" y="269"/>
                  </a:lnTo>
                  <a:lnTo>
                    <a:pt x="244" y="267"/>
                  </a:lnTo>
                  <a:lnTo>
                    <a:pt x="242" y="265"/>
                  </a:lnTo>
                  <a:lnTo>
                    <a:pt x="239" y="265"/>
                  </a:lnTo>
                  <a:lnTo>
                    <a:pt x="237" y="263"/>
                  </a:lnTo>
                  <a:lnTo>
                    <a:pt x="235" y="261"/>
                  </a:lnTo>
                  <a:lnTo>
                    <a:pt x="233" y="261"/>
                  </a:lnTo>
                  <a:lnTo>
                    <a:pt x="231" y="261"/>
                  </a:lnTo>
                  <a:lnTo>
                    <a:pt x="231" y="261"/>
                  </a:lnTo>
                  <a:lnTo>
                    <a:pt x="227" y="261"/>
                  </a:lnTo>
                  <a:lnTo>
                    <a:pt x="223" y="261"/>
                  </a:lnTo>
                  <a:lnTo>
                    <a:pt x="221" y="261"/>
                  </a:lnTo>
                  <a:lnTo>
                    <a:pt x="220" y="261"/>
                  </a:lnTo>
                  <a:lnTo>
                    <a:pt x="216" y="261"/>
                  </a:lnTo>
                  <a:lnTo>
                    <a:pt x="214" y="261"/>
                  </a:lnTo>
                  <a:lnTo>
                    <a:pt x="210" y="261"/>
                  </a:lnTo>
                  <a:lnTo>
                    <a:pt x="206" y="261"/>
                  </a:lnTo>
                  <a:lnTo>
                    <a:pt x="206" y="261"/>
                  </a:lnTo>
                  <a:lnTo>
                    <a:pt x="202" y="260"/>
                  </a:lnTo>
                  <a:lnTo>
                    <a:pt x="197" y="258"/>
                  </a:lnTo>
                  <a:lnTo>
                    <a:pt x="191" y="252"/>
                  </a:lnTo>
                  <a:lnTo>
                    <a:pt x="185" y="248"/>
                  </a:lnTo>
                  <a:lnTo>
                    <a:pt x="178" y="242"/>
                  </a:lnTo>
                  <a:lnTo>
                    <a:pt x="170" y="239"/>
                  </a:lnTo>
                  <a:lnTo>
                    <a:pt x="160" y="237"/>
                  </a:lnTo>
                  <a:lnTo>
                    <a:pt x="151" y="235"/>
                  </a:lnTo>
                  <a:lnTo>
                    <a:pt x="151" y="235"/>
                  </a:lnTo>
                  <a:lnTo>
                    <a:pt x="145" y="235"/>
                  </a:lnTo>
                  <a:lnTo>
                    <a:pt x="139" y="237"/>
                  </a:lnTo>
                  <a:lnTo>
                    <a:pt x="134" y="237"/>
                  </a:lnTo>
                  <a:lnTo>
                    <a:pt x="130" y="239"/>
                  </a:lnTo>
                  <a:lnTo>
                    <a:pt x="124" y="240"/>
                  </a:lnTo>
                  <a:lnTo>
                    <a:pt x="118" y="240"/>
                  </a:lnTo>
                  <a:lnTo>
                    <a:pt x="113" y="242"/>
                  </a:lnTo>
                  <a:lnTo>
                    <a:pt x="107" y="244"/>
                  </a:lnTo>
                  <a:lnTo>
                    <a:pt x="103" y="246"/>
                  </a:lnTo>
                  <a:lnTo>
                    <a:pt x="97" y="248"/>
                  </a:lnTo>
                  <a:lnTo>
                    <a:pt x="92" y="250"/>
                  </a:lnTo>
                  <a:lnTo>
                    <a:pt x="86" y="252"/>
                  </a:lnTo>
                  <a:lnTo>
                    <a:pt x="80" y="254"/>
                  </a:lnTo>
                  <a:lnTo>
                    <a:pt x="75" y="254"/>
                  </a:lnTo>
                  <a:lnTo>
                    <a:pt x="69" y="254"/>
                  </a:lnTo>
                  <a:lnTo>
                    <a:pt x="63" y="256"/>
                  </a:lnTo>
                  <a:lnTo>
                    <a:pt x="63" y="256"/>
                  </a:lnTo>
                  <a:lnTo>
                    <a:pt x="59" y="256"/>
                  </a:lnTo>
                  <a:lnTo>
                    <a:pt x="56" y="256"/>
                  </a:lnTo>
                  <a:lnTo>
                    <a:pt x="52" y="254"/>
                  </a:lnTo>
                  <a:lnTo>
                    <a:pt x="48" y="254"/>
                  </a:lnTo>
                  <a:lnTo>
                    <a:pt x="44" y="254"/>
                  </a:lnTo>
                  <a:lnTo>
                    <a:pt x="42" y="254"/>
                  </a:lnTo>
                  <a:lnTo>
                    <a:pt x="38" y="254"/>
                  </a:lnTo>
                  <a:lnTo>
                    <a:pt x="36" y="256"/>
                  </a:lnTo>
                  <a:lnTo>
                    <a:pt x="36" y="256"/>
                  </a:lnTo>
                  <a:lnTo>
                    <a:pt x="36" y="252"/>
                  </a:lnTo>
                  <a:lnTo>
                    <a:pt x="38" y="250"/>
                  </a:lnTo>
                  <a:lnTo>
                    <a:pt x="38" y="246"/>
                  </a:lnTo>
                  <a:lnTo>
                    <a:pt x="40" y="242"/>
                  </a:lnTo>
                  <a:lnTo>
                    <a:pt x="40" y="242"/>
                  </a:lnTo>
                  <a:lnTo>
                    <a:pt x="38" y="237"/>
                  </a:lnTo>
                  <a:lnTo>
                    <a:pt x="38" y="229"/>
                  </a:lnTo>
                  <a:lnTo>
                    <a:pt x="36" y="223"/>
                  </a:lnTo>
                  <a:lnTo>
                    <a:pt x="33" y="216"/>
                  </a:lnTo>
                  <a:lnTo>
                    <a:pt x="31" y="208"/>
                  </a:lnTo>
                  <a:lnTo>
                    <a:pt x="27" y="200"/>
                  </a:lnTo>
                  <a:lnTo>
                    <a:pt x="23" y="195"/>
                  </a:lnTo>
                  <a:lnTo>
                    <a:pt x="19" y="187"/>
                  </a:lnTo>
                  <a:lnTo>
                    <a:pt x="15" y="179"/>
                  </a:lnTo>
                  <a:lnTo>
                    <a:pt x="12" y="174"/>
                  </a:lnTo>
                  <a:lnTo>
                    <a:pt x="10" y="168"/>
                  </a:lnTo>
                  <a:lnTo>
                    <a:pt x="6" y="160"/>
                  </a:lnTo>
                  <a:lnTo>
                    <a:pt x="4" y="157"/>
                  </a:lnTo>
                  <a:lnTo>
                    <a:pt x="2" y="151"/>
                  </a:lnTo>
                  <a:lnTo>
                    <a:pt x="0" y="147"/>
                  </a:lnTo>
                  <a:lnTo>
                    <a:pt x="0" y="143"/>
                  </a:lnTo>
                  <a:lnTo>
                    <a:pt x="0" y="143"/>
                  </a:lnTo>
                  <a:lnTo>
                    <a:pt x="2" y="141"/>
                  </a:lnTo>
                  <a:lnTo>
                    <a:pt x="4" y="137"/>
                  </a:lnTo>
                  <a:lnTo>
                    <a:pt x="10" y="134"/>
                  </a:lnTo>
                  <a:lnTo>
                    <a:pt x="15" y="128"/>
                  </a:lnTo>
                  <a:lnTo>
                    <a:pt x="21" y="124"/>
                  </a:lnTo>
                  <a:lnTo>
                    <a:pt x="27" y="120"/>
                  </a:lnTo>
                  <a:lnTo>
                    <a:pt x="31" y="116"/>
                  </a:lnTo>
                  <a:lnTo>
                    <a:pt x="33" y="113"/>
                  </a:lnTo>
                  <a:lnTo>
                    <a:pt x="33" y="113"/>
                  </a:lnTo>
                  <a:lnTo>
                    <a:pt x="36" y="109"/>
                  </a:lnTo>
                  <a:lnTo>
                    <a:pt x="42" y="103"/>
                  </a:lnTo>
                  <a:lnTo>
                    <a:pt x="46" y="97"/>
                  </a:lnTo>
                  <a:lnTo>
                    <a:pt x="52" y="92"/>
                  </a:lnTo>
                  <a:lnTo>
                    <a:pt x="56" y="88"/>
                  </a:lnTo>
                  <a:lnTo>
                    <a:pt x="59" y="82"/>
                  </a:lnTo>
                  <a:lnTo>
                    <a:pt x="63" y="76"/>
                  </a:lnTo>
                  <a:lnTo>
                    <a:pt x="65" y="73"/>
                  </a:lnTo>
                  <a:lnTo>
                    <a:pt x="65" y="73"/>
                  </a:lnTo>
                  <a:lnTo>
                    <a:pt x="69" y="61"/>
                  </a:lnTo>
                  <a:lnTo>
                    <a:pt x="71" y="50"/>
                  </a:lnTo>
                  <a:lnTo>
                    <a:pt x="75" y="38"/>
                  </a:lnTo>
                  <a:lnTo>
                    <a:pt x="78" y="29"/>
                  </a:lnTo>
                  <a:lnTo>
                    <a:pt x="82" y="21"/>
                  </a:lnTo>
                  <a:lnTo>
                    <a:pt x="90" y="15"/>
                  </a:lnTo>
                  <a:lnTo>
                    <a:pt x="96" y="12"/>
                  </a:lnTo>
                  <a:lnTo>
                    <a:pt x="107" y="10"/>
                  </a:lnTo>
                  <a:lnTo>
                    <a:pt x="107" y="10"/>
                  </a:lnTo>
                  <a:lnTo>
                    <a:pt x="111" y="10"/>
                  </a:lnTo>
                  <a:lnTo>
                    <a:pt x="115" y="10"/>
                  </a:lnTo>
                  <a:lnTo>
                    <a:pt x="117" y="10"/>
                  </a:lnTo>
                  <a:lnTo>
                    <a:pt x="118" y="10"/>
                  </a:lnTo>
                  <a:lnTo>
                    <a:pt x="122" y="10"/>
                  </a:lnTo>
                  <a:lnTo>
                    <a:pt x="124" y="10"/>
                  </a:lnTo>
                  <a:lnTo>
                    <a:pt x="128" y="10"/>
                  </a:lnTo>
                  <a:lnTo>
                    <a:pt x="130" y="10"/>
                  </a:lnTo>
                  <a:lnTo>
                    <a:pt x="130" y="10"/>
                  </a:lnTo>
                  <a:lnTo>
                    <a:pt x="136" y="10"/>
                  </a:lnTo>
                  <a:lnTo>
                    <a:pt x="143" y="10"/>
                  </a:lnTo>
                  <a:lnTo>
                    <a:pt x="149" y="8"/>
                  </a:lnTo>
                  <a:lnTo>
                    <a:pt x="159" y="6"/>
                  </a:lnTo>
                  <a:lnTo>
                    <a:pt x="166" y="4"/>
                  </a:lnTo>
                  <a:lnTo>
                    <a:pt x="174" y="2"/>
                  </a:lnTo>
                  <a:lnTo>
                    <a:pt x="181" y="2"/>
                  </a:lnTo>
                  <a:lnTo>
                    <a:pt x="189" y="0"/>
                  </a:lnTo>
                  <a:lnTo>
                    <a:pt x="189" y="0"/>
                  </a:lnTo>
                  <a:lnTo>
                    <a:pt x="197" y="2"/>
                  </a:lnTo>
                  <a:lnTo>
                    <a:pt x="204" y="2"/>
                  </a:lnTo>
                  <a:lnTo>
                    <a:pt x="210" y="4"/>
                  </a:lnTo>
                  <a:lnTo>
                    <a:pt x="216" y="6"/>
                  </a:lnTo>
                  <a:lnTo>
                    <a:pt x="221" y="8"/>
                  </a:lnTo>
                  <a:lnTo>
                    <a:pt x="225" y="10"/>
                  </a:lnTo>
                  <a:lnTo>
                    <a:pt x="229" y="13"/>
                  </a:lnTo>
                  <a:lnTo>
                    <a:pt x="233" y="15"/>
                  </a:lnTo>
                  <a:lnTo>
                    <a:pt x="237" y="19"/>
                  </a:lnTo>
                  <a:lnTo>
                    <a:pt x="239" y="23"/>
                  </a:lnTo>
                  <a:lnTo>
                    <a:pt x="242" y="27"/>
                  </a:lnTo>
                  <a:lnTo>
                    <a:pt x="244" y="31"/>
                  </a:lnTo>
                  <a:lnTo>
                    <a:pt x="248" y="34"/>
                  </a:lnTo>
                  <a:lnTo>
                    <a:pt x="252" y="38"/>
                  </a:lnTo>
                  <a:lnTo>
                    <a:pt x="254" y="42"/>
                  </a:lnTo>
                  <a:lnTo>
                    <a:pt x="258" y="46"/>
                  </a:lnTo>
                  <a:lnTo>
                    <a:pt x="258" y="46"/>
                  </a:lnTo>
                  <a:lnTo>
                    <a:pt x="263" y="50"/>
                  </a:lnTo>
                  <a:lnTo>
                    <a:pt x="267" y="54"/>
                  </a:lnTo>
                  <a:lnTo>
                    <a:pt x="273" y="55"/>
                  </a:lnTo>
                  <a:lnTo>
                    <a:pt x="277" y="55"/>
                  </a:lnTo>
                  <a:lnTo>
                    <a:pt x="283" y="57"/>
                  </a:lnTo>
                  <a:lnTo>
                    <a:pt x="288" y="59"/>
                  </a:lnTo>
                  <a:lnTo>
                    <a:pt x="294" y="61"/>
                  </a:lnTo>
                  <a:lnTo>
                    <a:pt x="300" y="63"/>
                  </a:lnTo>
                  <a:lnTo>
                    <a:pt x="300" y="63"/>
                  </a:lnTo>
                  <a:lnTo>
                    <a:pt x="302" y="67"/>
                  </a:lnTo>
                  <a:lnTo>
                    <a:pt x="305" y="71"/>
                  </a:lnTo>
                  <a:lnTo>
                    <a:pt x="305" y="75"/>
                  </a:lnTo>
                  <a:lnTo>
                    <a:pt x="305" y="78"/>
                  </a:lnTo>
                  <a:lnTo>
                    <a:pt x="305" y="82"/>
                  </a:lnTo>
                  <a:lnTo>
                    <a:pt x="305" y="86"/>
                  </a:lnTo>
                  <a:lnTo>
                    <a:pt x="305" y="92"/>
                  </a:lnTo>
                  <a:lnTo>
                    <a:pt x="307" y="95"/>
                  </a:lnTo>
                  <a:lnTo>
                    <a:pt x="307" y="95"/>
                  </a:lnTo>
                  <a:lnTo>
                    <a:pt x="311" y="103"/>
                  </a:lnTo>
                  <a:lnTo>
                    <a:pt x="317" y="109"/>
                  </a:lnTo>
                  <a:lnTo>
                    <a:pt x="321" y="116"/>
                  </a:lnTo>
                  <a:lnTo>
                    <a:pt x="324" y="122"/>
                  </a:lnTo>
                  <a:lnTo>
                    <a:pt x="330" y="128"/>
                  </a:lnTo>
                  <a:lnTo>
                    <a:pt x="334" y="134"/>
                  </a:lnTo>
                  <a:lnTo>
                    <a:pt x="338" y="141"/>
                  </a:lnTo>
                  <a:lnTo>
                    <a:pt x="344" y="147"/>
                  </a:lnTo>
                  <a:lnTo>
                    <a:pt x="347" y="153"/>
                  </a:lnTo>
                  <a:lnTo>
                    <a:pt x="351" y="158"/>
                  </a:lnTo>
                  <a:lnTo>
                    <a:pt x="355" y="166"/>
                  </a:lnTo>
                  <a:lnTo>
                    <a:pt x="359" y="174"/>
                  </a:lnTo>
                  <a:lnTo>
                    <a:pt x="363" y="181"/>
                  </a:lnTo>
                  <a:lnTo>
                    <a:pt x="366" y="189"/>
                  </a:lnTo>
                  <a:lnTo>
                    <a:pt x="370" y="199"/>
                  </a:lnTo>
                  <a:lnTo>
                    <a:pt x="372" y="208"/>
                  </a:lnTo>
                  <a:lnTo>
                    <a:pt x="372" y="208"/>
                  </a:lnTo>
                  <a:lnTo>
                    <a:pt x="374" y="212"/>
                  </a:lnTo>
                  <a:lnTo>
                    <a:pt x="376" y="216"/>
                  </a:lnTo>
                  <a:lnTo>
                    <a:pt x="378" y="218"/>
                  </a:lnTo>
                  <a:lnTo>
                    <a:pt x="382" y="221"/>
                  </a:lnTo>
                  <a:lnTo>
                    <a:pt x="384" y="225"/>
                  </a:lnTo>
                  <a:lnTo>
                    <a:pt x="386" y="227"/>
                  </a:lnTo>
                  <a:lnTo>
                    <a:pt x="387" y="231"/>
                  </a:lnTo>
                  <a:lnTo>
                    <a:pt x="387" y="235"/>
                  </a:lnTo>
                  <a:lnTo>
                    <a:pt x="387" y="235"/>
                  </a:lnTo>
                  <a:lnTo>
                    <a:pt x="387" y="239"/>
                  </a:lnTo>
                  <a:lnTo>
                    <a:pt x="386" y="242"/>
                  </a:lnTo>
                  <a:lnTo>
                    <a:pt x="386" y="248"/>
                  </a:lnTo>
                  <a:lnTo>
                    <a:pt x="384" y="252"/>
                  </a:lnTo>
                  <a:lnTo>
                    <a:pt x="382" y="258"/>
                  </a:lnTo>
                  <a:lnTo>
                    <a:pt x="380" y="261"/>
                  </a:lnTo>
                  <a:lnTo>
                    <a:pt x="380" y="265"/>
                  </a:lnTo>
                  <a:lnTo>
                    <a:pt x="378" y="267"/>
                  </a:lnTo>
                  <a:lnTo>
                    <a:pt x="378" y="267"/>
                  </a:lnTo>
                  <a:lnTo>
                    <a:pt x="380" y="271"/>
                  </a:lnTo>
                  <a:lnTo>
                    <a:pt x="380" y="275"/>
                  </a:lnTo>
                  <a:lnTo>
                    <a:pt x="384" y="281"/>
                  </a:lnTo>
                  <a:lnTo>
                    <a:pt x="386" y="284"/>
                  </a:lnTo>
                  <a:lnTo>
                    <a:pt x="389" y="288"/>
                  </a:lnTo>
                  <a:lnTo>
                    <a:pt x="393" y="292"/>
                  </a:lnTo>
                  <a:lnTo>
                    <a:pt x="397" y="296"/>
                  </a:lnTo>
                  <a:lnTo>
                    <a:pt x="403" y="300"/>
                  </a:lnTo>
                  <a:lnTo>
                    <a:pt x="407" y="303"/>
                  </a:lnTo>
                  <a:lnTo>
                    <a:pt x="410" y="307"/>
                  </a:lnTo>
                  <a:lnTo>
                    <a:pt x="414" y="311"/>
                  </a:lnTo>
                  <a:lnTo>
                    <a:pt x="418" y="315"/>
                  </a:lnTo>
                  <a:lnTo>
                    <a:pt x="422" y="321"/>
                  </a:lnTo>
                  <a:lnTo>
                    <a:pt x="424" y="326"/>
                  </a:lnTo>
                  <a:lnTo>
                    <a:pt x="426" y="332"/>
                  </a:lnTo>
                  <a:lnTo>
                    <a:pt x="426" y="338"/>
                  </a:lnTo>
                  <a:lnTo>
                    <a:pt x="426" y="338"/>
                  </a:lnTo>
                  <a:lnTo>
                    <a:pt x="426" y="344"/>
                  </a:lnTo>
                  <a:lnTo>
                    <a:pt x="424" y="347"/>
                  </a:lnTo>
                  <a:lnTo>
                    <a:pt x="422" y="353"/>
                  </a:lnTo>
                  <a:lnTo>
                    <a:pt x="420" y="357"/>
                  </a:lnTo>
                  <a:lnTo>
                    <a:pt x="416" y="361"/>
                  </a:lnTo>
                  <a:lnTo>
                    <a:pt x="416" y="364"/>
                  </a:lnTo>
                  <a:lnTo>
                    <a:pt x="416" y="368"/>
                  </a:lnTo>
                  <a:lnTo>
                    <a:pt x="418" y="374"/>
                  </a:lnTo>
                  <a:lnTo>
                    <a:pt x="420" y="374"/>
                  </a:lnTo>
                  <a:lnTo>
                    <a:pt x="414" y="372"/>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74" name="Freeform 40">
              <a:extLst>
                <a:ext uri="{FF2B5EF4-FFF2-40B4-BE49-F238E27FC236}">
                  <a16:creationId xmlns:a16="http://schemas.microsoft.com/office/drawing/2014/main" id="{5A398BC6-BB5D-4E85-9CBB-BA2564E5043A}"/>
                </a:ext>
              </a:extLst>
            </p:cNvPr>
            <p:cNvSpPr>
              <a:spLocks/>
            </p:cNvSpPr>
            <p:nvPr/>
          </p:nvSpPr>
          <p:spPr bwMode="auto">
            <a:xfrm>
              <a:off x="1992563" y="5206644"/>
              <a:ext cx="75092" cy="19423"/>
            </a:xfrm>
            <a:custGeom>
              <a:avLst/>
              <a:gdLst>
                <a:gd name="T0" fmla="*/ 9 w 221"/>
                <a:gd name="T1" fmla="*/ 17 h 55"/>
                <a:gd name="T2" fmla="*/ 6 w 221"/>
                <a:gd name="T3" fmla="*/ 25 h 55"/>
                <a:gd name="T4" fmla="*/ 4 w 221"/>
                <a:gd name="T5" fmla="*/ 32 h 55"/>
                <a:gd name="T6" fmla="*/ 2 w 221"/>
                <a:gd name="T7" fmla="*/ 40 h 55"/>
                <a:gd name="T8" fmla="*/ 0 w 221"/>
                <a:gd name="T9" fmla="*/ 47 h 55"/>
                <a:gd name="T10" fmla="*/ 27 w 221"/>
                <a:gd name="T11" fmla="*/ 47 h 55"/>
                <a:gd name="T12" fmla="*/ 29 w 221"/>
                <a:gd name="T13" fmla="*/ 49 h 55"/>
                <a:gd name="T14" fmla="*/ 34 w 221"/>
                <a:gd name="T15" fmla="*/ 53 h 55"/>
                <a:gd name="T16" fmla="*/ 40 w 221"/>
                <a:gd name="T17" fmla="*/ 55 h 55"/>
                <a:gd name="T18" fmla="*/ 48 w 221"/>
                <a:gd name="T19" fmla="*/ 55 h 55"/>
                <a:gd name="T20" fmla="*/ 50 w 221"/>
                <a:gd name="T21" fmla="*/ 55 h 55"/>
                <a:gd name="T22" fmla="*/ 59 w 221"/>
                <a:gd name="T23" fmla="*/ 55 h 55"/>
                <a:gd name="T24" fmla="*/ 69 w 221"/>
                <a:gd name="T25" fmla="*/ 51 h 55"/>
                <a:gd name="T26" fmla="*/ 78 w 221"/>
                <a:gd name="T27" fmla="*/ 47 h 55"/>
                <a:gd name="T28" fmla="*/ 88 w 221"/>
                <a:gd name="T29" fmla="*/ 42 h 55"/>
                <a:gd name="T30" fmla="*/ 95 w 221"/>
                <a:gd name="T31" fmla="*/ 38 h 55"/>
                <a:gd name="T32" fmla="*/ 105 w 221"/>
                <a:gd name="T33" fmla="*/ 34 h 55"/>
                <a:gd name="T34" fmla="*/ 114 w 221"/>
                <a:gd name="T35" fmla="*/ 30 h 55"/>
                <a:gd name="T36" fmla="*/ 124 w 221"/>
                <a:gd name="T37" fmla="*/ 30 h 55"/>
                <a:gd name="T38" fmla="*/ 132 w 221"/>
                <a:gd name="T39" fmla="*/ 30 h 55"/>
                <a:gd name="T40" fmla="*/ 147 w 221"/>
                <a:gd name="T41" fmla="*/ 38 h 55"/>
                <a:gd name="T42" fmla="*/ 160 w 221"/>
                <a:gd name="T43" fmla="*/ 47 h 55"/>
                <a:gd name="T44" fmla="*/ 177 w 221"/>
                <a:gd name="T45" fmla="*/ 55 h 55"/>
                <a:gd name="T46" fmla="*/ 187 w 221"/>
                <a:gd name="T47" fmla="*/ 55 h 55"/>
                <a:gd name="T48" fmla="*/ 198 w 221"/>
                <a:gd name="T49" fmla="*/ 55 h 55"/>
                <a:gd name="T50" fmla="*/ 208 w 221"/>
                <a:gd name="T51" fmla="*/ 55 h 55"/>
                <a:gd name="T52" fmla="*/ 214 w 221"/>
                <a:gd name="T53" fmla="*/ 55 h 55"/>
                <a:gd name="T54" fmla="*/ 221 w 221"/>
                <a:gd name="T55" fmla="*/ 55 h 55"/>
                <a:gd name="T56" fmla="*/ 221 w 221"/>
                <a:gd name="T57" fmla="*/ 36 h 55"/>
                <a:gd name="T58" fmla="*/ 217 w 221"/>
                <a:gd name="T59" fmla="*/ 32 h 55"/>
                <a:gd name="T60" fmla="*/ 212 w 221"/>
                <a:gd name="T61" fmla="*/ 30 h 55"/>
                <a:gd name="T62" fmla="*/ 208 w 221"/>
                <a:gd name="T63" fmla="*/ 26 h 55"/>
                <a:gd name="T64" fmla="*/ 204 w 221"/>
                <a:gd name="T65" fmla="*/ 26 h 55"/>
                <a:gd name="T66" fmla="*/ 200 w 221"/>
                <a:gd name="T67" fmla="*/ 26 h 55"/>
                <a:gd name="T68" fmla="*/ 194 w 221"/>
                <a:gd name="T69" fmla="*/ 26 h 55"/>
                <a:gd name="T70" fmla="*/ 189 w 221"/>
                <a:gd name="T71" fmla="*/ 26 h 55"/>
                <a:gd name="T72" fmla="*/ 183 w 221"/>
                <a:gd name="T73" fmla="*/ 26 h 55"/>
                <a:gd name="T74" fmla="*/ 179 w 221"/>
                <a:gd name="T75" fmla="*/ 26 h 55"/>
                <a:gd name="T76" fmla="*/ 170 w 221"/>
                <a:gd name="T77" fmla="*/ 23 h 55"/>
                <a:gd name="T78" fmla="*/ 158 w 221"/>
                <a:gd name="T79" fmla="*/ 13 h 55"/>
                <a:gd name="T80" fmla="*/ 143 w 221"/>
                <a:gd name="T81" fmla="*/ 4 h 55"/>
                <a:gd name="T82" fmla="*/ 124 w 221"/>
                <a:gd name="T83" fmla="*/ 0 h 55"/>
                <a:gd name="T84" fmla="*/ 118 w 221"/>
                <a:gd name="T85" fmla="*/ 0 h 55"/>
                <a:gd name="T86" fmla="*/ 107 w 221"/>
                <a:gd name="T87" fmla="*/ 2 h 55"/>
                <a:gd name="T88" fmla="*/ 97 w 221"/>
                <a:gd name="T89" fmla="*/ 5 h 55"/>
                <a:gd name="T90" fmla="*/ 86 w 221"/>
                <a:gd name="T91" fmla="*/ 7 h 55"/>
                <a:gd name="T92" fmla="*/ 76 w 221"/>
                <a:gd name="T93" fmla="*/ 11 h 55"/>
                <a:gd name="T94" fmla="*/ 65 w 221"/>
                <a:gd name="T95" fmla="*/ 15 h 55"/>
                <a:gd name="T96" fmla="*/ 53 w 221"/>
                <a:gd name="T97" fmla="*/ 19 h 55"/>
                <a:gd name="T98" fmla="*/ 42 w 221"/>
                <a:gd name="T99" fmla="*/ 19 h 55"/>
                <a:gd name="T100" fmla="*/ 36 w 221"/>
                <a:gd name="T101" fmla="*/ 21 h 55"/>
                <a:gd name="T102" fmla="*/ 29 w 221"/>
                <a:gd name="T103" fmla="*/ 21 h 55"/>
                <a:gd name="T104" fmla="*/ 21 w 221"/>
                <a:gd name="T105" fmla="*/ 19 h 55"/>
                <a:gd name="T106" fmla="*/ 15 w 221"/>
                <a:gd name="T107" fmla="*/ 19 h 55"/>
                <a:gd name="T108" fmla="*/ 9 w 221"/>
                <a:gd name="T109" fmla="*/ 2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1" h="55">
                  <a:moveTo>
                    <a:pt x="9" y="17"/>
                  </a:moveTo>
                  <a:lnTo>
                    <a:pt x="9" y="17"/>
                  </a:lnTo>
                  <a:lnTo>
                    <a:pt x="8" y="21"/>
                  </a:lnTo>
                  <a:lnTo>
                    <a:pt x="6" y="25"/>
                  </a:lnTo>
                  <a:lnTo>
                    <a:pt x="4" y="28"/>
                  </a:lnTo>
                  <a:lnTo>
                    <a:pt x="4" y="32"/>
                  </a:lnTo>
                  <a:lnTo>
                    <a:pt x="2" y="36"/>
                  </a:lnTo>
                  <a:lnTo>
                    <a:pt x="2" y="40"/>
                  </a:lnTo>
                  <a:lnTo>
                    <a:pt x="0" y="44"/>
                  </a:lnTo>
                  <a:lnTo>
                    <a:pt x="0" y="47"/>
                  </a:lnTo>
                  <a:lnTo>
                    <a:pt x="0" y="47"/>
                  </a:lnTo>
                  <a:lnTo>
                    <a:pt x="27" y="47"/>
                  </a:lnTo>
                  <a:lnTo>
                    <a:pt x="27" y="47"/>
                  </a:lnTo>
                  <a:lnTo>
                    <a:pt x="29" y="49"/>
                  </a:lnTo>
                  <a:lnTo>
                    <a:pt x="32" y="51"/>
                  </a:lnTo>
                  <a:lnTo>
                    <a:pt x="34" y="53"/>
                  </a:lnTo>
                  <a:lnTo>
                    <a:pt x="38" y="53"/>
                  </a:lnTo>
                  <a:lnTo>
                    <a:pt x="40" y="55"/>
                  </a:lnTo>
                  <a:lnTo>
                    <a:pt x="44" y="55"/>
                  </a:lnTo>
                  <a:lnTo>
                    <a:pt x="48" y="55"/>
                  </a:lnTo>
                  <a:lnTo>
                    <a:pt x="50" y="55"/>
                  </a:lnTo>
                  <a:lnTo>
                    <a:pt x="50" y="55"/>
                  </a:lnTo>
                  <a:lnTo>
                    <a:pt x="55" y="55"/>
                  </a:lnTo>
                  <a:lnTo>
                    <a:pt x="59" y="55"/>
                  </a:lnTo>
                  <a:lnTo>
                    <a:pt x="65" y="53"/>
                  </a:lnTo>
                  <a:lnTo>
                    <a:pt x="69" y="51"/>
                  </a:lnTo>
                  <a:lnTo>
                    <a:pt x="74" y="49"/>
                  </a:lnTo>
                  <a:lnTo>
                    <a:pt x="78" y="47"/>
                  </a:lnTo>
                  <a:lnTo>
                    <a:pt x="82" y="46"/>
                  </a:lnTo>
                  <a:lnTo>
                    <a:pt x="88" y="42"/>
                  </a:lnTo>
                  <a:lnTo>
                    <a:pt x="91" y="40"/>
                  </a:lnTo>
                  <a:lnTo>
                    <a:pt x="95" y="38"/>
                  </a:lnTo>
                  <a:lnTo>
                    <a:pt x="101" y="36"/>
                  </a:lnTo>
                  <a:lnTo>
                    <a:pt x="105" y="34"/>
                  </a:lnTo>
                  <a:lnTo>
                    <a:pt x="109" y="32"/>
                  </a:lnTo>
                  <a:lnTo>
                    <a:pt x="114" y="30"/>
                  </a:lnTo>
                  <a:lnTo>
                    <a:pt x="118" y="30"/>
                  </a:lnTo>
                  <a:lnTo>
                    <a:pt x="124" y="30"/>
                  </a:lnTo>
                  <a:lnTo>
                    <a:pt x="124" y="30"/>
                  </a:lnTo>
                  <a:lnTo>
                    <a:pt x="132" y="30"/>
                  </a:lnTo>
                  <a:lnTo>
                    <a:pt x="139" y="34"/>
                  </a:lnTo>
                  <a:lnTo>
                    <a:pt x="147" y="38"/>
                  </a:lnTo>
                  <a:lnTo>
                    <a:pt x="153" y="42"/>
                  </a:lnTo>
                  <a:lnTo>
                    <a:pt x="160" y="47"/>
                  </a:lnTo>
                  <a:lnTo>
                    <a:pt x="170" y="51"/>
                  </a:lnTo>
                  <a:lnTo>
                    <a:pt x="177" y="55"/>
                  </a:lnTo>
                  <a:lnTo>
                    <a:pt x="187" y="55"/>
                  </a:lnTo>
                  <a:lnTo>
                    <a:pt x="187" y="55"/>
                  </a:lnTo>
                  <a:lnTo>
                    <a:pt x="193" y="55"/>
                  </a:lnTo>
                  <a:lnTo>
                    <a:pt x="198" y="55"/>
                  </a:lnTo>
                  <a:lnTo>
                    <a:pt x="202" y="55"/>
                  </a:lnTo>
                  <a:lnTo>
                    <a:pt x="208" y="55"/>
                  </a:lnTo>
                  <a:lnTo>
                    <a:pt x="212" y="53"/>
                  </a:lnTo>
                  <a:lnTo>
                    <a:pt x="214" y="55"/>
                  </a:lnTo>
                  <a:lnTo>
                    <a:pt x="217" y="55"/>
                  </a:lnTo>
                  <a:lnTo>
                    <a:pt x="221" y="55"/>
                  </a:lnTo>
                  <a:lnTo>
                    <a:pt x="221" y="36"/>
                  </a:lnTo>
                  <a:lnTo>
                    <a:pt x="221" y="36"/>
                  </a:lnTo>
                  <a:lnTo>
                    <a:pt x="219" y="34"/>
                  </a:lnTo>
                  <a:lnTo>
                    <a:pt x="217" y="32"/>
                  </a:lnTo>
                  <a:lnTo>
                    <a:pt x="215" y="30"/>
                  </a:lnTo>
                  <a:lnTo>
                    <a:pt x="212" y="30"/>
                  </a:lnTo>
                  <a:lnTo>
                    <a:pt x="210" y="28"/>
                  </a:lnTo>
                  <a:lnTo>
                    <a:pt x="208" y="26"/>
                  </a:lnTo>
                  <a:lnTo>
                    <a:pt x="206" y="26"/>
                  </a:lnTo>
                  <a:lnTo>
                    <a:pt x="204" y="26"/>
                  </a:lnTo>
                  <a:lnTo>
                    <a:pt x="204" y="26"/>
                  </a:lnTo>
                  <a:lnTo>
                    <a:pt x="200" y="26"/>
                  </a:lnTo>
                  <a:lnTo>
                    <a:pt x="196" y="26"/>
                  </a:lnTo>
                  <a:lnTo>
                    <a:pt x="194" y="26"/>
                  </a:lnTo>
                  <a:lnTo>
                    <a:pt x="193" y="26"/>
                  </a:lnTo>
                  <a:lnTo>
                    <a:pt x="189" y="26"/>
                  </a:lnTo>
                  <a:lnTo>
                    <a:pt x="187" y="26"/>
                  </a:lnTo>
                  <a:lnTo>
                    <a:pt x="183" y="26"/>
                  </a:lnTo>
                  <a:lnTo>
                    <a:pt x="179" y="26"/>
                  </a:lnTo>
                  <a:lnTo>
                    <a:pt x="179" y="26"/>
                  </a:lnTo>
                  <a:lnTo>
                    <a:pt x="175" y="25"/>
                  </a:lnTo>
                  <a:lnTo>
                    <a:pt x="170" y="23"/>
                  </a:lnTo>
                  <a:lnTo>
                    <a:pt x="164" y="17"/>
                  </a:lnTo>
                  <a:lnTo>
                    <a:pt x="158" y="13"/>
                  </a:lnTo>
                  <a:lnTo>
                    <a:pt x="151" y="7"/>
                  </a:lnTo>
                  <a:lnTo>
                    <a:pt x="143" y="4"/>
                  </a:lnTo>
                  <a:lnTo>
                    <a:pt x="133" y="2"/>
                  </a:lnTo>
                  <a:lnTo>
                    <a:pt x="124" y="0"/>
                  </a:lnTo>
                  <a:lnTo>
                    <a:pt x="124" y="0"/>
                  </a:lnTo>
                  <a:lnTo>
                    <a:pt x="118" y="0"/>
                  </a:lnTo>
                  <a:lnTo>
                    <a:pt x="112" y="2"/>
                  </a:lnTo>
                  <a:lnTo>
                    <a:pt x="107" y="2"/>
                  </a:lnTo>
                  <a:lnTo>
                    <a:pt x="103" y="4"/>
                  </a:lnTo>
                  <a:lnTo>
                    <a:pt x="97" y="5"/>
                  </a:lnTo>
                  <a:lnTo>
                    <a:pt x="91" y="5"/>
                  </a:lnTo>
                  <a:lnTo>
                    <a:pt x="86" y="7"/>
                  </a:lnTo>
                  <a:lnTo>
                    <a:pt x="80" y="9"/>
                  </a:lnTo>
                  <a:lnTo>
                    <a:pt x="76" y="11"/>
                  </a:lnTo>
                  <a:lnTo>
                    <a:pt x="70" y="13"/>
                  </a:lnTo>
                  <a:lnTo>
                    <a:pt x="65" y="15"/>
                  </a:lnTo>
                  <a:lnTo>
                    <a:pt x="59" y="17"/>
                  </a:lnTo>
                  <a:lnTo>
                    <a:pt x="53" y="19"/>
                  </a:lnTo>
                  <a:lnTo>
                    <a:pt x="48" y="19"/>
                  </a:lnTo>
                  <a:lnTo>
                    <a:pt x="42" y="19"/>
                  </a:lnTo>
                  <a:lnTo>
                    <a:pt x="36" y="21"/>
                  </a:lnTo>
                  <a:lnTo>
                    <a:pt x="36" y="21"/>
                  </a:lnTo>
                  <a:lnTo>
                    <a:pt x="32" y="21"/>
                  </a:lnTo>
                  <a:lnTo>
                    <a:pt x="29" y="21"/>
                  </a:lnTo>
                  <a:lnTo>
                    <a:pt x="25" y="19"/>
                  </a:lnTo>
                  <a:lnTo>
                    <a:pt x="21" y="19"/>
                  </a:lnTo>
                  <a:lnTo>
                    <a:pt x="17" y="19"/>
                  </a:lnTo>
                  <a:lnTo>
                    <a:pt x="15" y="19"/>
                  </a:lnTo>
                  <a:lnTo>
                    <a:pt x="11" y="19"/>
                  </a:lnTo>
                  <a:lnTo>
                    <a:pt x="9" y="21"/>
                  </a:lnTo>
                  <a:lnTo>
                    <a:pt x="9" y="17"/>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75" name="Freeform 41">
              <a:extLst>
                <a:ext uri="{FF2B5EF4-FFF2-40B4-BE49-F238E27FC236}">
                  <a16:creationId xmlns:a16="http://schemas.microsoft.com/office/drawing/2014/main" id="{C0792091-A178-49BA-BAF3-7CEB278B78BC}"/>
                </a:ext>
              </a:extLst>
            </p:cNvPr>
            <p:cNvSpPr>
              <a:spLocks/>
            </p:cNvSpPr>
            <p:nvPr/>
          </p:nvSpPr>
          <p:spPr bwMode="auto">
            <a:xfrm>
              <a:off x="2010587" y="4841992"/>
              <a:ext cx="321390" cy="344601"/>
            </a:xfrm>
            <a:custGeom>
              <a:avLst/>
              <a:gdLst>
                <a:gd name="T0" fmla="*/ 300 w 945"/>
                <a:gd name="T1" fmla="*/ 998 h 1000"/>
                <a:gd name="T2" fmla="*/ 328 w 945"/>
                <a:gd name="T3" fmla="*/ 980 h 1000"/>
                <a:gd name="T4" fmla="*/ 336 w 945"/>
                <a:gd name="T5" fmla="*/ 946 h 1000"/>
                <a:gd name="T6" fmla="*/ 361 w 945"/>
                <a:gd name="T7" fmla="*/ 929 h 1000"/>
                <a:gd name="T8" fmla="*/ 388 w 945"/>
                <a:gd name="T9" fmla="*/ 952 h 1000"/>
                <a:gd name="T10" fmla="*/ 405 w 945"/>
                <a:gd name="T11" fmla="*/ 965 h 1000"/>
                <a:gd name="T12" fmla="*/ 420 w 945"/>
                <a:gd name="T13" fmla="*/ 952 h 1000"/>
                <a:gd name="T14" fmla="*/ 441 w 945"/>
                <a:gd name="T15" fmla="*/ 952 h 1000"/>
                <a:gd name="T16" fmla="*/ 468 w 945"/>
                <a:gd name="T17" fmla="*/ 959 h 1000"/>
                <a:gd name="T18" fmla="*/ 496 w 945"/>
                <a:gd name="T19" fmla="*/ 959 h 1000"/>
                <a:gd name="T20" fmla="*/ 517 w 945"/>
                <a:gd name="T21" fmla="*/ 938 h 1000"/>
                <a:gd name="T22" fmla="*/ 523 w 945"/>
                <a:gd name="T23" fmla="*/ 944 h 1000"/>
                <a:gd name="T24" fmla="*/ 809 w 945"/>
                <a:gd name="T25" fmla="*/ 965 h 1000"/>
                <a:gd name="T26" fmla="*/ 702 w 945"/>
                <a:gd name="T27" fmla="*/ 0 h 1000"/>
                <a:gd name="T28" fmla="*/ 405 w 945"/>
                <a:gd name="T29" fmla="*/ 294 h 1000"/>
                <a:gd name="T30" fmla="*/ 376 w 945"/>
                <a:gd name="T31" fmla="*/ 305 h 1000"/>
                <a:gd name="T32" fmla="*/ 351 w 945"/>
                <a:gd name="T33" fmla="*/ 318 h 1000"/>
                <a:gd name="T34" fmla="*/ 328 w 945"/>
                <a:gd name="T35" fmla="*/ 334 h 1000"/>
                <a:gd name="T36" fmla="*/ 21 w 945"/>
                <a:gd name="T37" fmla="*/ 442 h 1000"/>
                <a:gd name="T38" fmla="*/ 10 w 945"/>
                <a:gd name="T39" fmla="*/ 458 h 1000"/>
                <a:gd name="T40" fmla="*/ 16 w 945"/>
                <a:gd name="T41" fmla="*/ 456 h 1000"/>
                <a:gd name="T42" fmla="*/ 31 w 945"/>
                <a:gd name="T43" fmla="*/ 448 h 1000"/>
                <a:gd name="T44" fmla="*/ 52 w 945"/>
                <a:gd name="T45" fmla="*/ 479 h 1000"/>
                <a:gd name="T46" fmla="*/ 67 w 945"/>
                <a:gd name="T47" fmla="*/ 509 h 1000"/>
                <a:gd name="T48" fmla="*/ 59 w 945"/>
                <a:gd name="T49" fmla="*/ 536 h 1000"/>
                <a:gd name="T50" fmla="*/ 46 w 945"/>
                <a:gd name="T51" fmla="*/ 559 h 1000"/>
                <a:gd name="T52" fmla="*/ 37 w 945"/>
                <a:gd name="T53" fmla="*/ 584 h 1000"/>
                <a:gd name="T54" fmla="*/ 40 w 945"/>
                <a:gd name="T55" fmla="*/ 607 h 1000"/>
                <a:gd name="T56" fmla="*/ 50 w 945"/>
                <a:gd name="T57" fmla="*/ 631 h 1000"/>
                <a:gd name="T58" fmla="*/ 50 w 945"/>
                <a:gd name="T59" fmla="*/ 650 h 1000"/>
                <a:gd name="T60" fmla="*/ 50 w 945"/>
                <a:gd name="T61" fmla="*/ 673 h 1000"/>
                <a:gd name="T62" fmla="*/ 50 w 945"/>
                <a:gd name="T63" fmla="*/ 706 h 1000"/>
                <a:gd name="T64" fmla="*/ 44 w 945"/>
                <a:gd name="T65" fmla="*/ 734 h 1000"/>
                <a:gd name="T66" fmla="*/ 23 w 945"/>
                <a:gd name="T67" fmla="*/ 769 h 1000"/>
                <a:gd name="T68" fmla="*/ 8 w 945"/>
                <a:gd name="T69" fmla="*/ 807 h 1000"/>
                <a:gd name="T70" fmla="*/ 2 w 945"/>
                <a:gd name="T71" fmla="*/ 830 h 1000"/>
                <a:gd name="T72" fmla="*/ 2 w 945"/>
                <a:gd name="T73" fmla="*/ 841 h 1000"/>
                <a:gd name="T74" fmla="*/ 2 w 945"/>
                <a:gd name="T75" fmla="*/ 845 h 1000"/>
                <a:gd name="T76" fmla="*/ 17 w 945"/>
                <a:gd name="T77" fmla="*/ 834 h 1000"/>
                <a:gd name="T78" fmla="*/ 35 w 945"/>
                <a:gd name="T79" fmla="*/ 832 h 1000"/>
                <a:gd name="T80" fmla="*/ 48 w 945"/>
                <a:gd name="T81" fmla="*/ 832 h 1000"/>
                <a:gd name="T82" fmla="*/ 69 w 945"/>
                <a:gd name="T83" fmla="*/ 830 h 1000"/>
                <a:gd name="T84" fmla="*/ 109 w 945"/>
                <a:gd name="T85" fmla="*/ 822 h 1000"/>
                <a:gd name="T86" fmla="*/ 136 w 945"/>
                <a:gd name="T87" fmla="*/ 828 h 1000"/>
                <a:gd name="T88" fmla="*/ 157 w 945"/>
                <a:gd name="T89" fmla="*/ 841 h 1000"/>
                <a:gd name="T90" fmla="*/ 172 w 945"/>
                <a:gd name="T91" fmla="*/ 860 h 1000"/>
                <a:gd name="T92" fmla="*/ 187 w 945"/>
                <a:gd name="T93" fmla="*/ 876 h 1000"/>
                <a:gd name="T94" fmla="*/ 214 w 945"/>
                <a:gd name="T95" fmla="*/ 883 h 1000"/>
                <a:gd name="T96" fmla="*/ 225 w 945"/>
                <a:gd name="T97" fmla="*/ 897 h 1000"/>
                <a:gd name="T98" fmla="*/ 227 w 945"/>
                <a:gd name="T99" fmla="*/ 917 h 1000"/>
                <a:gd name="T100" fmla="*/ 241 w 945"/>
                <a:gd name="T101" fmla="*/ 938 h 1000"/>
                <a:gd name="T102" fmla="*/ 260 w 945"/>
                <a:gd name="T103" fmla="*/ 963 h 1000"/>
                <a:gd name="T104" fmla="*/ 275 w 945"/>
                <a:gd name="T105" fmla="*/ 988 h 1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45" h="1000">
                  <a:moveTo>
                    <a:pt x="281" y="1000"/>
                  </a:moveTo>
                  <a:lnTo>
                    <a:pt x="281" y="1000"/>
                  </a:lnTo>
                  <a:lnTo>
                    <a:pt x="286" y="1000"/>
                  </a:lnTo>
                  <a:lnTo>
                    <a:pt x="292" y="1000"/>
                  </a:lnTo>
                  <a:lnTo>
                    <a:pt x="300" y="998"/>
                  </a:lnTo>
                  <a:lnTo>
                    <a:pt x="307" y="996"/>
                  </a:lnTo>
                  <a:lnTo>
                    <a:pt x="315" y="994"/>
                  </a:lnTo>
                  <a:lnTo>
                    <a:pt x="321" y="990"/>
                  </a:lnTo>
                  <a:lnTo>
                    <a:pt x="325" y="986"/>
                  </a:lnTo>
                  <a:lnTo>
                    <a:pt x="328" y="980"/>
                  </a:lnTo>
                  <a:lnTo>
                    <a:pt x="328" y="980"/>
                  </a:lnTo>
                  <a:lnTo>
                    <a:pt x="330" y="973"/>
                  </a:lnTo>
                  <a:lnTo>
                    <a:pt x="330" y="963"/>
                  </a:lnTo>
                  <a:lnTo>
                    <a:pt x="332" y="956"/>
                  </a:lnTo>
                  <a:lnTo>
                    <a:pt x="336" y="946"/>
                  </a:lnTo>
                  <a:lnTo>
                    <a:pt x="338" y="940"/>
                  </a:lnTo>
                  <a:lnTo>
                    <a:pt x="344" y="935"/>
                  </a:lnTo>
                  <a:lnTo>
                    <a:pt x="351" y="931"/>
                  </a:lnTo>
                  <a:lnTo>
                    <a:pt x="361" y="929"/>
                  </a:lnTo>
                  <a:lnTo>
                    <a:pt x="361" y="929"/>
                  </a:lnTo>
                  <a:lnTo>
                    <a:pt x="368" y="931"/>
                  </a:lnTo>
                  <a:lnTo>
                    <a:pt x="374" y="935"/>
                  </a:lnTo>
                  <a:lnTo>
                    <a:pt x="378" y="938"/>
                  </a:lnTo>
                  <a:lnTo>
                    <a:pt x="384" y="946"/>
                  </a:lnTo>
                  <a:lnTo>
                    <a:pt x="388" y="952"/>
                  </a:lnTo>
                  <a:lnTo>
                    <a:pt x="391" y="958"/>
                  </a:lnTo>
                  <a:lnTo>
                    <a:pt x="397" y="963"/>
                  </a:lnTo>
                  <a:lnTo>
                    <a:pt x="403" y="969"/>
                  </a:lnTo>
                  <a:lnTo>
                    <a:pt x="403" y="969"/>
                  </a:lnTo>
                  <a:lnTo>
                    <a:pt x="405" y="965"/>
                  </a:lnTo>
                  <a:lnTo>
                    <a:pt x="407" y="963"/>
                  </a:lnTo>
                  <a:lnTo>
                    <a:pt x="410" y="959"/>
                  </a:lnTo>
                  <a:lnTo>
                    <a:pt x="412" y="958"/>
                  </a:lnTo>
                  <a:lnTo>
                    <a:pt x="416" y="954"/>
                  </a:lnTo>
                  <a:lnTo>
                    <a:pt x="420" y="952"/>
                  </a:lnTo>
                  <a:lnTo>
                    <a:pt x="424" y="952"/>
                  </a:lnTo>
                  <a:lnTo>
                    <a:pt x="428" y="950"/>
                  </a:lnTo>
                  <a:lnTo>
                    <a:pt x="428" y="950"/>
                  </a:lnTo>
                  <a:lnTo>
                    <a:pt x="435" y="952"/>
                  </a:lnTo>
                  <a:lnTo>
                    <a:pt x="441" y="952"/>
                  </a:lnTo>
                  <a:lnTo>
                    <a:pt x="445" y="954"/>
                  </a:lnTo>
                  <a:lnTo>
                    <a:pt x="450" y="956"/>
                  </a:lnTo>
                  <a:lnTo>
                    <a:pt x="456" y="956"/>
                  </a:lnTo>
                  <a:lnTo>
                    <a:pt x="462" y="958"/>
                  </a:lnTo>
                  <a:lnTo>
                    <a:pt x="468" y="959"/>
                  </a:lnTo>
                  <a:lnTo>
                    <a:pt x="475" y="959"/>
                  </a:lnTo>
                  <a:lnTo>
                    <a:pt x="475" y="959"/>
                  </a:lnTo>
                  <a:lnTo>
                    <a:pt x="483" y="959"/>
                  </a:lnTo>
                  <a:lnTo>
                    <a:pt x="491" y="959"/>
                  </a:lnTo>
                  <a:lnTo>
                    <a:pt x="496" y="959"/>
                  </a:lnTo>
                  <a:lnTo>
                    <a:pt x="502" y="958"/>
                  </a:lnTo>
                  <a:lnTo>
                    <a:pt x="508" y="956"/>
                  </a:lnTo>
                  <a:lnTo>
                    <a:pt x="512" y="952"/>
                  </a:lnTo>
                  <a:lnTo>
                    <a:pt x="515" y="946"/>
                  </a:lnTo>
                  <a:lnTo>
                    <a:pt x="517" y="938"/>
                  </a:lnTo>
                  <a:lnTo>
                    <a:pt x="517" y="938"/>
                  </a:lnTo>
                  <a:lnTo>
                    <a:pt x="519" y="938"/>
                  </a:lnTo>
                  <a:lnTo>
                    <a:pt x="519" y="940"/>
                  </a:lnTo>
                  <a:lnTo>
                    <a:pt x="521" y="942"/>
                  </a:lnTo>
                  <a:lnTo>
                    <a:pt x="523" y="944"/>
                  </a:lnTo>
                  <a:lnTo>
                    <a:pt x="525" y="946"/>
                  </a:lnTo>
                  <a:lnTo>
                    <a:pt x="527" y="946"/>
                  </a:lnTo>
                  <a:lnTo>
                    <a:pt x="527" y="950"/>
                  </a:lnTo>
                  <a:lnTo>
                    <a:pt x="529" y="950"/>
                  </a:lnTo>
                  <a:lnTo>
                    <a:pt x="809" y="965"/>
                  </a:lnTo>
                  <a:lnTo>
                    <a:pt x="828" y="900"/>
                  </a:lnTo>
                  <a:lnTo>
                    <a:pt x="805" y="879"/>
                  </a:lnTo>
                  <a:lnTo>
                    <a:pt x="815" y="200"/>
                  </a:lnTo>
                  <a:lnTo>
                    <a:pt x="945" y="200"/>
                  </a:lnTo>
                  <a:lnTo>
                    <a:pt x="702" y="0"/>
                  </a:lnTo>
                  <a:lnTo>
                    <a:pt x="681" y="109"/>
                  </a:lnTo>
                  <a:lnTo>
                    <a:pt x="449" y="93"/>
                  </a:lnTo>
                  <a:lnTo>
                    <a:pt x="410" y="292"/>
                  </a:lnTo>
                  <a:lnTo>
                    <a:pt x="410" y="292"/>
                  </a:lnTo>
                  <a:lnTo>
                    <a:pt x="405" y="294"/>
                  </a:lnTo>
                  <a:lnTo>
                    <a:pt x="399" y="296"/>
                  </a:lnTo>
                  <a:lnTo>
                    <a:pt x="391" y="297"/>
                  </a:lnTo>
                  <a:lnTo>
                    <a:pt x="388" y="301"/>
                  </a:lnTo>
                  <a:lnTo>
                    <a:pt x="382" y="303"/>
                  </a:lnTo>
                  <a:lnTo>
                    <a:pt x="376" y="305"/>
                  </a:lnTo>
                  <a:lnTo>
                    <a:pt x="370" y="309"/>
                  </a:lnTo>
                  <a:lnTo>
                    <a:pt x="367" y="311"/>
                  </a:lnTo>
                  <a:lnTo>
                    <a:pt x="361" y="313"/>
                  </a:lnTo>
                  <a:lnTo>
                    <a:pt x="357" y="317"/>
                  </a:lnTo>
                  <a:lnTo>
                    <a:pt x="351" y="318"/>
                  </a:lnTo>
                  <a:lnTo>
                    <a:pt x="347" y="320"/>
                  </a:lnTo>
                  <a:lnTo>
                    <a:pt x="342" y="324"/>
                  </a:lnTo>
                  <a:lnTo>
                    <a:pt x="338" y="328"/>
                  </a:lnTo>
                  <a:lnTo>
                    <a:pt x="332" y="330"/>
                  </a:lnTo>
                  <a:lnTo>
                    <a:pt x="328" y="334"/>
                  </a:lnTo>
                  <a:lnTo>
                    <a:pt x="313" y="460"/>
                  </a:lnTo>
                  <a:lnTo>
                    <a:pt x="27" y="437"/>
                  </a:lnTo>
                  <a:lnTo>
                    <a:pt x="27" y="437"/>
                  </a:lnTo>
                  <a:lnTo>
                    <a:pt x="23" y="439"/>
                  </a:lnTo>
                  <a:lnTo>
                    <a:pt x="21" y="442"/>
                  </a:lnTo>
                  <a:lnTo>
                    <a:pt x="19" y="444"/>
                  </a:lnTo>
                  <a:lnTo>
                    <a:pt x="16" y="446"/>
                  </a:lnTo>
                  <a:lnTo>
                    <a:pt x="14" y="450"/>
                  </a:lnTo>
                  <a:lnTo>
                    <a:pt x="12" y="454"/>
                  </a:lnTo>
                  <a:lnTo>
                    <a:pt x="10" y="458"/>
                  </a:lnTo>
                  <a:lnTo>
                    <a:pt x="10" y="462"/>
                  </a:lnTo>
                  <a:lnTo>
                    <a:pt x="10" y="462"/>
                  </a:lnTo>
                  <a:lnTo>
                    <a:pt x="10" y="460"/>
                  </a:lnTo>
                  <a:lnTo>
                    <a:pt x="14" y="458"/>
                  </a:lnTo>
                  <a:lnTo>
                    <a:pt x="16" y="456"/>
                  </a:lnTo>
                  <a:lnTo>
                    <a:pt x="17" y="454"/>
                  </a:lnTo>
                  <a:lnTo>
                    <a:pt x="19" y="452"/>
                  </a:lnTo>
                  <a:lnTo>
                    <a:pt x="23" y="450"/>
                  </a:lnTo>
                  <a:lnTo>
                    <a:pt x="27" y="448"/>
                  </a:lnTo>
                  <a:lnTo>
                    <a:pt x="31" y="448"/>
                  </a:lnTo>
                  <a:lnTo>
                    <a:pt x="31" y="448"/>
                  </a:lnTo>
                  <a:lnTo>
                    <a:pt x="35" y="452"/>
                  </a:lnTo>
                  <a:lnTo>
                    <a:pt x="38" y="460"/>
                  </a:lnTo>
                  <a:lnTo>
                    <a:pt x="44" y="469"/>
                  </a:lnTo>
                  <a:lnTo>
                    <a:pt x="52" y="479"/>
                  </a:lnTo>
                  <a:lnTo>
                    <a:pt x="58" y="490"/>
                  </a:lnTo>
                  <a:lnTo>
                    <a:pt x="63" y="498"/>
                  </a:lnTo>
                  <a:lnTo>
                    <a:pt x="67" y="505"/>
                  </a:lnTo>
                  <a:lnTo>
                    <a:pt x="67" y="509"/>
                  </a:lnTo>
                  <a:lnTo>
                    <a:pt x="67" y="509"/>
                  </a:lnTo>
                  <a:lnTo>
                    <a:pt x="67" y="517"/>
                  </a:lnTo>
                  <a:lnTo>
                    <a:pt x="67" y="523"/>
                  </a:lnTo>
                  <a:lnTo>
                    <a:pt x="65" y="526"/>
                  </a:lnTo>
                  <a:lnTo>
                    <a:pt x="63" y="532"/>
                  </a:lnTo>
                  <a:lnTo>
                    <a:pt x="59" y="536"/>
                  </a:lnTo>
                  <a:lnTo>
                    <a:pt x="58" y="542"/>
                  </a:lnTo>
                  <a:lnTo>
                    <a:pt x="56" y="545"/>
                  </a:lnTo>
                  <a:lnTo>
                    <a:pt x="52" y="549"/>
                  </a:lnTo>
                  <a:lnTo>
                    <a:pt x="48" y="555"/>
                  </a:lnTo>
                  <a:lnTo>
                    <a:pt x="46" y="559"/>
                  </a:lnTo>
                  <a:lnTo>
                    <a:pt x="44" y="563"/>
                  </a:lnTo>
                  <a:lnTo>
                    <a:pt x="40" y="566"/>
                  </a:lnTo>
                  <a:lnTo>
                    <a:pt x="38" y="572"/>
                  </a:lnTo>
                  <a:lnTo>
                    <a:pt x="37" y="578"/>
                  </a:lnTo>
                  <a:lnTo>
                    <a:pt x="37" y="584"/>
                  </a:lnTo>
                  <a:lnTo>
                    <a:pt x="37" y="589"/>
                  </a:lnTo>
                  <a:lnTo>
                    <a:pt x="37" y="589"/>
                  </a:lnTo>
                  <a:lnTo>
                    <a:pt x="37" y="595"/>
                  </a:lnTo>
                  <a:lnTo>
                    <a:pt x="38" y="601"/>
                  </a:lnTo>
                  <a:lnTo>
                    <a:pt x="40" y="607"/>
                  </a:lnTo>
                  <a:lnTo>
                    <a:pt x="44" y="610"/>
                  </a:lnTo>
                  <a:lnTo>
                    <a:pt x="46" y="616"/>
                  </a:lnTo>
                  <a:lnTo>
                    <a:pt x="48" y="620"/>
                  </a:lnTo>
                  <a:lnTo>
                    <a:pt x="50" y="626"/>
                  </a:lnTo>
                  <a:lnTo>
                    <a:pt x="50" y="631"/>
                  </a:lnTo>
                  <a:lnTo>
                    <a:pt x="50" y="631"/>
                  </a:lnTo>
                  <a:lnTo>
                    <a:pt x="50" y="637"/>
                  </a:lnTo>
                  <a:lnTo>
                    <a:pt x="50" y="641"/>
                  </a:lnTo>
                  <a:lnTo>
                    <a:pt x="50" y="647"/>
                  </a:lnTo>
                  <a:lnTo>
                    <a:pt x="50" y="650"/>
                  </a:lnTo>
                  <a:lnTo>
                    <a:pt x="50" y="654"/>
                  </a:lnTo>
                  <a:lnTo>
                    <a:pt x="50" y="658"/>
                  </a:lnTo>
                  <a:lnTo>
                    <a:pt x="50" y="664"/>
                  </a:lnTo>
                  <a:lnTo>
                    <a:pt x="50" y="668"/>
                  </a:lnTo>
                  <a:lnTo>
                    <a:pt x="50" y="673"/>
                  </a:lnTo>
                  <a:lnTo>
                    <a:pt x="50" y="677"/>
                  </a:lnTo>
                  <a:lnTo>
                    <a:pt x="50" y="683"/>
                  </a:lnTo>
                  <a:lnTo>
                    <a:pt x="50" y="690"/>
                  </a:lnTo>
                  <a:lnTo>
                    <a:pt x="50" y="698"/>
                  </a:lnTo>
                  <a:lnTo>
                    <a:pt x="50" y="706"/>
                  </a:lnTo>
                  <a:lnTo>
                    <a:pt x="50" y="715"/>
                  </a:lnTo>
                  <a:lnTo>
                    <a:pt x="50" y="727"/>
                  </a:lnTo>
                  <a:lnTo>
                    <a:pt x="50" y="727"/>
                  </a:lnTo>
                  <a:lnTo>
                    <a:pt x="48" y="731"/>
                  </a:lnTo>
                  <a:lnTo>
                    <a:pt x="44" y="734"/>
                  </a:lnTo>
                  <a:lnTo>
                    <a:pt x="38" y="740"/>
                  </a:lnTo>
                  <a:lnTo>
                    <a:pt x="35" y="748"/>
                  </a:lnTo>
                  <a:lnTo>
                    <a:pt x="31" y="753"/>
                  </a:lnTo>
                  <a:lnTo>
                    <a:pt x="27" y="761"/>
                  </a:lnTo>
                  <a:lnTo>
                    <a:pt x="23" y="769"/>
                  </a:lnTo>
                  <a:lnTo>
                    <a:pt x="19" y="776"/>
                  </a:lnTo>
                  <a:lnTo>
                    <a:pt x="16" y="784"/>
                  </a:lnTo>
                  <a:lnTo>
                    <a:pt x="14" y="792"/>
                  </a:lnTo>
                  <a:lnTo>
                    <a:pt x="10" y="799"/>
                  </a:lnTo>
                  <a:lnTo>
                    <a:pt x="8" y="807"/>
                  </a:lnTo>
                  <a:lnTo>
                    <a:pt x="6" y="813"/>
                  </a:lnTo>
                  <a:lnTo>
                    <a:pt x="4" y="820"/>
                  </a:lnTo>
                  <a:lnTo>
                    <a:pt x="4" y="824"/>
                  </a:lnTo>
                  <a:lnTo>
                    <a:pt x="2" y="830"/>
                  </a:lnTo>
                  <a:lnTo>
                    <a:pt x="2" y="830"/>
                  </a:lnTo>
                  <a:lnTo>
                    <a:pt x="2" y="832"/>
                  </a:lnTo>
                  <a:lnTo>
                    <a:pt x="2" y="834"/>
                  </a:lnTo>
                  <a:lnTo>
                    <a:pt x="2" y="835"/>
                  </a:lnTo>
                  <a:lnTo>
                    <a:pt x="2" y="837"/>
                  </a:lnTo>
                  <a:lnTo>
                    <a:pt x="2" y="841"/>
                  </a:lnTo>
                  <a:lnTo>
                    <a:pt x="0" y="843"/>
                  </a:lnTo>
                  <a:lnTo>
                    <a:pt x="0" y="845"/>
                  </a:lnTo>
                  <a:lnTo>
                    <a:pt x="0" y="847"/>
                  </a:lnTo>
                  <a:lnTo>
                    <a:pt x="0" y="847"/>
                  </a:lnTo>
                  <a:lnTo>
                    <a:pt x="2" y="845"/>
                  </a:lnTo>
                  <a:lnTo>
                    <a:pt x="6" y="841"/>
                  </a:lnTo>
                  <a:lnTo>
                    <a:pt x="8" y="839"/>
                  </a:lnTo>
                  <a:lnTo>
                    <a:pt x="12" y="837"/>
                  </a:lnTo>
                  <a:lnTo>
                    <a:pt x="14" y="835"/>
                  </a:lnTo>
                  <a:lnTo>
                    <a:pt x="17" y="834"/>
                  </a:lnTo>
                  <a:lnTo>
                    <a:pt x="21" y="834"/>
                  </a:lnTo>
                  <a:lnTo>
                    <a:pt x="27" y="832"/>
                  </a:lnTo>
                  <a:lnTo>
                    <a:pt x="27" y="832"/>
                  </a:lnTo>
                  <a:lnTo>
                    <a:pt x="31" y="832"/>
                  </a:lnTo>
                  <a:lnTo>
                    <a:pt x="35" y="832"/>
                  </a:lnTo>
                  <a:lnTo>
                    <a:pt x="37" y="832"/>
                  </a:lnTo>
                  <a:lnTo>
                    <a:pt x="38" y="832"/>
                  </a:lnTo>
                  <a:lnTo>
                    <a:pt x="42" y="832"/>
                  </a:lnTo>
                  <a:lnTo>
                    <a:pt x="44" y="832"/>
                  </a:lnTo>
                  <a:lnTo>
                    <a:pt x="48" y="832"/>
                  </a:lnTo>
                  <a:lnTo>
                    <a:pt x="50" y="832"/>
                  </a:lnTo>
                  <a:lnTo>
                    <a:pt x="50" y="832"/>
                  </a:lnTo>
                  <a:lnTo>
                    <a:pt x="56" y="832"/>
                  </a:lnTo>
                  <a:lnTo>
                    <a:pt x="63" y="832"/>
                  </a:lnTo>
                  <a:lnTo>
                    <a:pt x="69" y="830"/>
                  </a:lnTo>
                  <a:lnTo>
                    <a:pt x="79" y="828"/>
                  </a:lnTo>
                  <a:lnTo>
                    <a:pt x="86" y="826"/>
                  </a:lnTo>
                  <a:lnTo>
                    <a:pt x="94" y="824"/>
                  </a:lnTo>
                  <a:lnTo>
                    <a:pt x="101" y="824"/>
                  </a:lnTo>
                  <a:lnTo>
                    <a:pt x="109" y="822"/>
                  </a:lnTo>
                  <a:lnTo>
                    <a:pt x="109" y="822"/>
                  </a:lnTo>
                  <a:lnTo>
                    <a:pt x="117" y="824"/>
                  </a:lnTo>
                  <a:lnTo>
                    <a:pt x="124" y="824"/>
                  </a:lnTo>
                  <a:lnTo>
                    <a:pt x="130" y="826"/>
                  </a:lnTo>
                  <a:lnTo>
                    <a:pt x="136" y="828"/>
                  </a:lnTo>
                  <a:lnTo>
                    <a:pt x="141" y="830"/>
                  </a:lnTo>
                  <a:lnTo>
                    <a:pt x="145" y="832"/>
                  </a:lnTo>
                  <a:lnTo>
                    <a:pt x="149" y="835"/>
                  </a:lnTo>
                  <a:lnTo>
                    <a:pt x="153" y="837"/>
                  </a:lnTo>
                  <a:lnTo>
                    <a:pt x="157" y="841"/>
                  </a:lnTo>
                  <a:lnTo>
                    <a:pt x="159" y="845"/>
                  </a:lnTo>
                  <a:lnTo>
                    <a:pt x="162" y="849"/>
                  </a:lnTo>
                  <a:lnTo>
                    <a:pt x="164" y="853"/>
                  </a:lnTo>
                  <a:lnTo>
                    <a:pt x="168" y="856"/>
                  </a:lnTo>
                  <a:lnTo>
                    <a:pt x="172" y="860"/>
                  </a:lnTo>
                  <a:lnTo>
                    <a:pt x="174" y="864"/>
                  </a:lnTo>
                  <a:lnTo>
                    <a:pt x="178" y="868"/>
                  </a:lnTo>
                  <a:lnTo>
                    <a:pt x="178" y="868"/>
                  </a:lnTo>
                  <a:lnTo>
                    <a:pt x="183" y="872"/>
                  </a:lnTo>
                  <a:lnTo>
                    <a:pt x="187" y="876"/>
                  </a:lnTo>
                  <a:lnTo>
                    <a:pt x="193" y="877"/>
                  </a:lnTo>
                  <a:lnTo>
                    <a:pt x="197" y="877"/>
                  </a:lnTo>
                  <a:lnTo>
                    <a:pt x="203" y="879"/>
                  </a:lnTo>
                  <a:lnTo>
                    <a:pt x="208" y="881"/>
                  </a:lnTo>
                  <a:lnTo>
                    <a:pt x="214" y="883"/>
                  </a:lnTo>
                  <a:lnTo>
                    <a:pt x="220" y="885"/>
                  </a:lnTo>
                  <a:lnTo>
                    <a:pt x="220" y="885"/>
                  </a:lnTo>
                  <a:lnTo>
                    <a:pt x="222" y="889"/>
                  </a:lnTo>
                  <a:lnTo>
                    <a:pt x="225" y="893"/>
                  </a:lnTo>
                  <a:lnTo>
                    <a:pt x="225" y="897"/>
                  </a:lnTo>
                  <a:lnTo>
                    <a:pt x="225" y="900"/>
                  </a:lnTo>
                  <a:lnTo>
                    <a:pt x="225" y="904"/>
                  </a:lnTo>
                  <a:lnTo>
                    <a:pt x="225" y="908"/>
                  </a:lnTo>
                  <a:lnTo>
                    <a:pt x="225" y="914"/>
                  </a:lnTo>
                  <a:lnTo>
                    <a:pt x="227" y="917"/>
                  </a:lnTo>
                  <a:lnTo>
                    <a:pt x="227" y="917"/>
                  </a:lnTo>
                  <a:lnTo>
                    <a:pt x="231" y="923"/>
                  </a:lnTo>
                  <a:lnTo>
                    <a:pt x="235" y="929"/>
                  </a:lnTo>
                  <a:lnTo>
                    <a:pt x="239" y="935"/>
                  </a:lnTo>
                  <a:lnTo>
                    <a:pt x="241" y="938"/>
                  </a:lnTo>
                  <a:lnTo>
                    <a:pt x="244" y="944"/>
                  </a:lnTo>
                  <a:lnTo>
                    <a:pt x="248" y="950"/>
                  </a:lnTo>
                  <a:lnTo>
                    <a:pt x="252" y="954"/>
                  </a:lnTo>
                  <a:lnTo>
                    <a:pt x="256" y="959"/>
                  </a:lnTo>
                  <a:lnTo>
                    <a:pt x="260" y="963"/>
                  </a:lnTo>
                  <a:lnTo>
                    <a:pt x="262" y="969"/>
                  </a:lnTo>
                  <a:lnTo>
                    <a:pt x="265" y="973"/>
                  </a:lnTo>
                  <a:lnTo>
                    <a:pt x="269" y="979"/>
                  </a:lnTo>
                  <a:lnTo>
                    <a:pt x="273" y="982"/>
                  </a:lnTo>
                  <a:lnTo>
                    <a:pt x="275" y="988"/>
                  </a:lnTo>
                  <a:lnTo>
                    <a:pt x="279" y="994"/>
                  </a:lnTo>
                  <a:lnTo>
                    <a:pt x="281" y="1000"/>
                  </a:lnTo>
                  <a:lnTo>
                    <a:pt x="281" y="1000"/>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76" name="Freeform 42">
              <a:extLst>
                <a:ext uri="{FF2B5EF4-FFF2-40B4-BE49-F238E27FC236}">
                  <a16:creationId xmlns:a16="http://schemas.microsoft.com/office/drawing/2014/main" id="{09879673-C401-4D92-999F-968F7049AE26}"/>
                </a:ext>
              </a:extLst>
            </p:cNvPr>
            <p:cNvSpPr>
              <a:spLocks/>
            </p:cNvSpPr>
            <p:nvPr/>
          </p:nvSpPr>
          <p:spPr bwMode="auto">
            <a:xfrm>
              <a:off x="2019596" y="4821940"/>
              <a:ext cx="231280" cy="178566"/>
            </a:xfrm>
            <a:custGeom>
              <a:avLst/>
              <a:gdLst>
                <a:gd name="T0" fmla="*/ 0 w 679"/>
                <a:gd name="T1" fmla="*/ 492 h 519"/>
                <a:gd name="T2" fmla="*/ 15 w 679"/>
                <a:gd name="T3" fmla="*/ 458 h 519"/>
                <a:gd name="T4" fmla="*/ 32 w 679"/>
                <a:gd name="T5" fmla="*/ 421 h 519"/>
                <a:gd name="T6" fmla="*/ 55 w 679"/>
                <a:gd name="T7" fmla="*/ 385 h 519"/>
                <a:gd name="T8" fmla="*/ 78 w 679"/>
                <a:gd name="T9" fmla="*/ 351 h 519"/>
                <a:gd name="T10" fmla="*/ 103 w 679"/>
                <a:gd name="T11" fmla="*/ 316 h 519"/>
                <a:gd name="T12" fmla="*/ 130 w 679"/>
                <a:gd name="T13" fmla="*/ 288 h 519"/>
                <a:gd name="T14" fmla="*/ 158 w 679"/>
                <a:gd name="T15" fmla="*/ 261 h 519"/>
                <a:gd name="T16" fmla="*/ 187 w 679"/>
                <a:gd name="T17" fmla="*/ 242 h 519"/>
                <a:gd name="T18" fmla="*/ 191 w 679"/>
                <a:gd name="T19" fmla="*/ 238 h 519"/>
                <a:gd name="T20" fmla="*/ 198 w 679"/>
                <a:gd name="T21" fmla="*/ 227 h 519"/>
                <a:gd name="T22" fmla="*/ 202 w 679"/>
                <a:gd name="T23" fmla="*/ 215 h 519"/>
                <a:gd name="T24" fmla="*/ 206 w 679"/>
                <a:gd name="T25" fmla="*/ 202 h 519"/>
                <a:gd name="T26" fmla="*/ 206 w 679"/>
                <a:gd name="T27" fmla="*/ 196 h 519"/>
                <a:gd name="T28" fmla="*/ 208 w 679"/>
                <a:gd name="T29" fmla="*/ 189 h 519"/>
                <a:gd name="T30" fmla="*/ 214 w 679"/>
                <a:gd name="T31" fmla="*/ 177 h 519"/>
                <a:gd name="T32" fmla="*/ 219 w 679"/>
                <a:gd name="T33" fmla="*/ 166 h 519"/>
                <a:gd name="T34" fmla="*/ 227 w 679"/>
                <a:gd name="T35" fmla="*/ 152 h 519"/>
                <a:gd name="T36" fmla="*/ 235 w 679"/>
                <a:gd name="T37" fmla="*/ 139 h 519"/>
                <a:gd name="T38" fmla="*/ 242 w 679"/>
                <a:gd name="T39" fmla="*/ 126 h 519"/>
                <a:gd name="T40" fmla="*/ 250 w 679"/>
                <a:gd name="T41" fmla="*/ 116 h 519"/>
                <a:gd name="T42" fmla="*/ 258 w 679"/>
                <a:gd name="T43" fmla="*/ 108 h 519"/>
                <a:gd name="T44" fmla="*/ 261 w 679"/>
                <a:gd name="T45" fmla="*/ 105 h 519"/>
                <a:gd name="T46" fmla="*/ 275 w 679"/>
                <a:gd name="T47" fmla="*/ 99 h 519"/>
                <a:gd name="T48" fmla="*/ 288 w 679"/>
                <a:gd name="T49" fmla="*/ 95 h 519"/>
                <a:gd name="T50" fmla="*/ 301 w 679"/>
                <a:gd name="T51" fmla="*/ 91 h 519"/>
                <a:gd name="T52" fmla="*/ 307 w 679"/>
                <a:gd name="T53" fmla="*/ 87 h 519"/>
                <a:gd name="T54" fmla="*/ 317 w 679"/>
                <a:gd name="T55" fmla="*/ 78 h 519"/>
                <a:gd name="T56" fmla="*/ 326 w 679"/>
                <a:gd name="T57" fmla="*/ 68 h 519"/>
                <a:gd name="T58" fmla="*/ 334 w 679"/>
                <a:gd name="T59" fmla="*/ 57 h 519"/>
                <a:gd name="T60" fmla="*/ 341 w 679"/>
                <a:gd name="T61" fmla="*/ 44 h 519"/>
                <a:gd name="T62" fmla="*/ 349 w 679"/>
                <a:gd name="T63" fmla="*/ 32 h 519"/>
                <a:gd name="T64" fmla="*/ 355 w 679"/>
                <a:gd name="T65" fmla="*/ 21 h 519"/>
                <a:gd name="T66" fmla="*/ 362 w 679"/>
                <a:gd name="T67" fmla="*/ 9 h 519"/>
                <a:gd name="T68" fmla="*/ 370 w 679"/>
                <a:gd name="T69" fmla="*/ 0 h 519"/>
                <a:gd name="T70" fmla="*/ 675 w 679"/>
                <a:gd name="T71" fmla="*/ 59 h 519"/>
                <a:gd name="T72" fmla="*/ 422 w 679"/>
                <a:gd name="T73" fmla="*/ 152 h 519"/>
                <a:gd name="T74" fmla="*/ 383 w 679"/>
                <a:gd name="T75" fmla="*/ 351 h 519"/>
                <a:gd name="T76" fmla="*/ 372 w 679"/>
                <a:gd name="T77" fmla="*/ 355 h 519"/>
                <a:gd name="T78" fmla="*/ 361 w 679"/>
                <a:gd name="T79" fmla="*/ 360 h 519"/>
                <a:gd name="T80" fmla="*/ 349 w 679"/>
                <a:gd name="T81" fmla="*/ 364 h 519"/>
                <a:gd name="T82" fmla="*/ 340 w 679"/>
                <a:gd name="T83" fmla="*/ 370 h 519"/>
                <a:gd name="T84" fmla="*/ 330 w 679"/>
                <a:gd name="T85" fmla="*/ 376 h 519"/>
                <a:gd name="T86" fmla="*/ 320 w 679"/>
                <a:gd name="T87" fmla="*/ 379 h 519"/>
                <a:gd name="T88" fmla="*/ 311 w 679"/>
                <a:gd name="T89" fmla="*/ 387 h 519"/>
                <a:gd name="T90" fmla="*/ 301 w 679"/>
                <a:gd name="T91" fmla="*/ 393 h 519"/>
                <a:gd name="T92" fmla="*/ 0 w 679"/>
                <a:gd name="T93" fmla="*/ 496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79" h="519">
                  <a:moveTo>
                    <a:pt x="0" y="492"/>
                  </a:moveTo>
                  <a:lnTo>
                    <a:pt x="0" y="492"/>
                  </a:lnTo>
                  <a:lnTo>
                    <a:pt x="6" y="475"/>
                  </a:lnTo>
                  <a:lnTo>
                    <a:pt x="15" y="458"/>
                  </a:lnTo>
                  <a:lnTo>
                    <a:pt x="23" y="440"/>
                  </a:lnTo>
                  <a:lnTo>
                    <a:pt x="32" y="421"/>
                  </a:lnTo>
                  <a:lnTo>
                    <a:pt x="44" y="404"/>
                  </a:lnTo>
                  <a:lnTo>
                    <a:pt x="55" y="385"/>
                  </a:lnTo>
                  <a:lnTo>
                    <a:pt x="65" y="368"/>
                  </a:lnTo>
                  <a:lnTo>
                    <a:pt x="78" y="351"/>
                  </a:lnTo>
                  <a:lnTo>
                    <a:pt x="90" y="334"/>
                  </a:lnTo>
                  <a:lnTo>
                    <a:pt x="103" y="316"/>
                  </a:lnTo>
                  <a:lnTo>
                    <a:pt x="116" y="301"/>
                  </a:lnTo>
                  <a:lnTo>
                    <a:pt x="130" y="288"/>
                  </a:lnTo>
                  <a:lnTo>
                    <a:pt x="145" y="274"/>
                  </a:lnTo>
                  <a:lnTo>
                    <a:pt x="158" y="261"/>
                  </a:lnTo>
                  <a:lnTo>
                    <a:pt x="172" y="252"/>
                  </a:lnTo>
                  <a:lnTo>
                    <a:pt x="187" y="242"/>
                  </a:lnTo>
                  <a:lnTo>
                    <a:pt x="187" y="242"/>
                  </a:lnTo>
                  <a:lnTo>
                    <a:pt x="191" y="238"/>
                  </a:lnTo>
                  <a:lnTo>
                    <a:pt x="195" y="232"/>
                  </a:lnTo>
                  <a:lnTo>
                    <a:pt x="198" y="227"/>
                  </a:lnTo>
                  <a:lnTo>
                    <a:pt x="200" y="221"/>
                  </a:lnTo>
                  <a:lnTo>
                    <a:pt x="202" y="215"/>
                  </a:lnTo>
                  <a:lnTo>
                    <a:pt x="204" y="210"/>
                  </a:lnTo>
                  <a:lnTo>
                    <a:pt x="206" y="202"/>
                  </a:lnTo>
                  <a:lnTo>
                    <a:pt x="206" y="196"/>
                  </a:lnTo>
                  <a:lnTo>
                    <a:pt x="206" y="196"/>
                  </a:lnTo>
                  <a:lnTo>
                    <a:pt x="206" y="192"/>
                  </a:lnTo>
                  <a:lnTo>
                    <a:pt x="208" y="189"/>
                  </a:lnTo>
                  <a:lnTo>
                    <a:pt x="212" y="183"/>
                  </a:lnTo>
                  <a:lnTo>
                    <a:pt x="214" y="177"/>
                  </a:lnTo>
                  <a:lnTo>
                    <a:pt x="216" y="171"/>
                  </a:lnTo>
                  <a:lnTo>
                    <a:pt x="219" y="166"/>
                  </a:lnTo>
                  <a:lnTo>
                    <a:pt x="223" y="158"/>
                  </a:lnTo>
                  <a:lnTo>
                    <a:pt x="227" y="152"/>
                  </a:lnTo>
                  <a:lnTo>
                    <a:pt x="231" y="145"/>
                  </a:lnTo>
                  <a:lnTo>
                    <a:pt x="235" y="139"/>
                  </a:lnTo>
                  <a:lnTo>
                    <a:pt x="238" y="131"/>
                  </a:lnTo>
                  <a:lnTo>
                    <a:pt x="242" y="126"/>
                  </a:lnTo>
                  <a:lnTo>
                    <a:pt x="248" y="120"/>
                  </a:lnTo>
                  <a:lnTo>
                    <a:pt x="250" y="116"/>
                  </a:lnTo>
                  <a:lnTo>
                    <a:pt x="254" y="112"/>
                  </a:lnTo>
                  <a:lnTo>
                    <a:pt x="258" y="108"/>
                  </a:lnTo>
                  <a:lnTo>
                    <a:pt x="258" y="108"/>
                  </a:lnTo>
                  <a:lnTo>
                    <a:pt x="261" y="105"/>
                  </a:lnTo>
                  <a:lnTo>
                    <a:pt x="269" y="101"/>
                  </a:lnTo>
                  <a:lnTo>
                    <a:pt x="275" y="99"/>
                  </a:lnTo>
                  <a:lnTo>
                    <a:pt x="280" y="97"/>
                  </a:lnTo>
                  <a:lnTo>
                    <a:pt x="288" y="95"/>
                  </a:lnTo>
                  <a:lnTo>
                    <a:pt x="296" y="93"/>
                  </a:lnTo>
                  <a:lnTo>
                    <a:pt x="301" y="91"/>
                  </a:lnTo>
                  <a:lnTo>
                    <a:pt x="307" y="87"/>
                  </a:lnTo>
                  <a:lnTo>
                    <a:pt x="307" y="87"/>
                  </a:lnTo>
                  <a:lnTo>
                    <a:pt x="313" y="84"/>
                  </a:lnTo>
                  <a:lnTo>
                    <a:pt x="317" y="78"/>
                  </a:lnTo>
                  <a:lnTo>
                    <a:pt x="320" y="74"/>
                  </a:lnTo>
                  <a:lnTo>
                    <a:pt x="326" y="68"/>
                  </a:lnTo>
                  <a:lnTo>
                    <a:pt x="330" y="63"/>
                  </a:lnTo>
                  <a:lnTo>
                    <a:pt x="334" y="57"/>
                  </a:lnTo>
                  <a:lnTo>
                    <a:pt x="338" y="51"/>
                  </a:lnTo>
                  <a:lnTo>
                    <a:pt x="341" y="44"/>
                  </a:lnTo>
                  <a:lnTo>
                    <a:pt x="345" y="38"/>
                  </a:lnTo>
                  <a:lnTo>
                    <a:pt x="349" y="32"/>
                  </a:lnTo>
                  <a:lnTo>
                    <a:pt x="351" y="26"/>
                  </a:lnTo>
                  <a:lnTo>
                    <a:pt x="355" y="21"/>
                  </a:lnTo>
                  <a:lnTo>
                    <a:pt x="359" y="15"/>
                  </a:lnTo>
                  <a:lnTo>
                    <a:pt x="362" y="9"/>
                  </a:lnTo>
                  <a:lnTo>
                    <a:pt x="366" y="4"/>
                  </a:lnTo>
                  <a:lnTo>
                    <a:pt x="370" y="0"/>
                  </a:lnTo>
                  <a:lnTo>
                    <a:pt x="679" y="25"/>
                  </a:lnTo>
                  <a:lnTo>
                    <a:pt x="675" y="59"/>
                  </a:lnTo>
                  <a:lnTo>
                    <a:pt x="654" y="168"/>
                  </a:lnTo>
                  <a:lnTo>
                    <a:pt x="422" y="152"/>
                  </a:lnTo>
                  <a:lnTo>
                    <a:pt x="383" y="351"/>
                  </a:lnTo>
                  <a:lnTo>
                    <a:pt x="383" y="351"/>
                  </a:lnTo>
                  <a:lnTo>
                    <a:pt x="378" y="353"/>
                  </a:lnTo>
                  <a:lnTo>
                    <a:pt x="372" y="355"/>
                  </a:lnTo>
                  <a:lnTo>
                    <a:pt x="364" y="356"/>
                  </a:lnTo>
                  <a:lnTo>
                    <a:pt x="361" y="360"/>
                  </a:lnTo>
                  <a:lnTo>
                    <a:pt x="355" y="362"/>
                  </a:lnTo>
                  <a:lnTo>
                    <a:pt x="349" y="364"/>
                  </a:lnTo>
                  <a:lnTo>
                    <a:pt x="343" y="368"/>
                  </a:lnTo>
                  <a:lnTo>
                    <a:pt x="340" y="370"/>
                  </a:lnTo>
                  <a:lnTo>
                    <a:pt x="334" y="372"/>
                  </a:lnTo>
                  <a:lnTo>
                    <a:pt x="330" y="376"/>
                  </a:lnTo>
                  <a:lnTo>
                    <a:pt x="324" y="377"/>
                  </a:lnTo>
                  <a:lnTo>
                    <a:pt x="320" y="379"/>
                  </a:lnTo>
                  <a:lnTo>
                    <a:pt x="315" y="383"/>
                  </a:lnTo>
                  <a:lnTo>
                    <a:pt x="311" y="387"/>
                  </a:lnTo>
                  <a:lnTo>
                    <a:pt x="305" y="389"/>
                  </a:lnTo>
                  <a:lnTo>
                    <a:pt x="301" y="393"/>
                  </a:lnTo>
                  <a:lnTo>
                    <a:pt x="286" y="519"/>
                  </a:lnTo>
                  <a:lnTo>
                    <a:pt x="0" y="496"/>
                  </a:lnTo>
                  <a:lnTo>
                    <a:pt x="0" y="492"/>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77" name="Freeform 43">
              <a:extLst>
                <a:ext uri="{FF2B5EF4-FFF2-40B4-BE49-F238E27FC236}">
                  <a16:creationId xmlns:a16="http://schemas.microsoft.com/office/drawing/2014/main" id="{0318E232-AB96-4504-8F69-62ABD6A71F2B}"/>
                </a:ext>
              </a:extLst>
            </p:cNvPr>
            <p:cNvSpPr>
              <a:spLocks/>
            </p:cNvSpPr>
            <p:nvPr/>
          </p:nvSpPr>
          <p:spPr bwMode="auto">
            <a:xfrm>
              <a:off x="2145750" y="4615180"/>
              <a:ext cx="300965" cy="215532"/>
            </a:xfrm>
            <a:custGeom>
              <a:avLst/>
              <a:gdLst>
                <a:gd name="T0" fmla="*/ 305 w 885"/>
                <a:gd name="T1" fmla="*/ 587 h 626"/>
                <a:gd name="T2" fmla="*/ 309 w 885"/>
                <a:gd name="T3" fmla="*/ 557 h 626"/>
                <a:gd name="T4" fmla="*/ 336 w 885"/>
                <a:gd name="T5" fmla="*/ 538 h 626"/>
                <a:gd name="T6" fmla="*/ 374 w 885"/>
                <a:gd name="T7" fmla="*/ 511 h 626"/>
                <a:gd name="T8" fmla="*/ 418 w 885"/>
                <a:gd name="T9" fmla="*/ 492 h 626"/>
                <a:gd name="T10" fmla="*/ 443 w 885"/>
                <a:gd name="T11" fmla="*/ 488 h 626"/>
                <a:gd name="T12" fmla="*/ 452 w 885"/>
                <a:gd name="T13" fmla="*/ 488 h 626"/>
                <a:gd name="T14" fmla="*/ 464 w 885"/>
                <a:gd name="T15" fmla="*/ 488 h 626"/>
                <a:gd name="T16" fmla="*/ 506 w 885"/>
                <a:gd name="T17" fmla="*/ 481 h 626"/>
                <a:gd name="T18" fmla="*/ 555 w 885"/>
                <a:gd name="T19" fmla="*/ 467 h 626"/>
                <a:gd name="T20" fmla="*/ 578 w 885"/>
                <a:gd name="T21" fmla="*/ 461 h 626"/>
                <a:gd name="T22" fmla="*/ 595 w 885"/>
                <a:gd name="T23" fmla="*/ 437 h 626"/>
                <a:gd name="T24" fmla="*/ 614 w 885"/>
                <a:gd name="T25" fmla="*/ 423 h 626"/>
                <a:gd name="T26" fmla="*/ 639 w 885"/>
                <a:gd name="T27" fmla="*/ 418 h 626"/>
                <a:gd name="T28" fmla="*/ 662 w 885"/>
                <a:gd name="T29" fmla="*/ 412 h 626"/>
                <a:gd name="T30" fmla="*/ 681 w 885"/>
                <a:gd name="T31" fmla="*/ 397 h 626"/>
                <a:gd name="T32" fmla="*/ 683 w 885"/>
                <a:gd name="T33" fmla="*/ 374 h 626"/>
                <a:gd name="T34" fmla="*/ 744 w 885"/>
                <a:gd name="T35" fmla="*/ 334 h 626"/>
                <a:gd name="T36" fmla="*/ 776 w 885"/>
                <a:gd name="T37" fmla="*/ 311 h 626"/>
                <a:gd name="T38" fmla="*/ 797 w 885"/>
                <a:gd name="T39" fmla="*/ 313 h 626"/>
                <a:gd name="T40" fmla="*/ 815 w 885"/>
                <a:gd name="T41" fmla="*/ 315 h 626"/>
                <a:gd name="T42" fmla="*/ 834 w 885"/>
                <a:gd name="T43" fmla="*/ 318 h 626"/>
                <a:gd name="T44" fmla="*/ 855 w 885"/>
                <a:gd name="T45" fmla="*/ 318 h 626"/>
                <a:gd name="T46" fmla="*/ 870 w 885"/>
                <a:gd name="T47" fmla="*/ 313 h 626"/>
                <a:gd name="T48" fmla="*/ 881 w 885"/>
                <a:gd name="T49" fmla="*/ 294 h 626"/>
                <a:gd name="T50" fmla="*/ 872 w 885"/>
                <a:gd name="T51" fmla="*/ 269 h 626"/>
                <a:gd name="T52" fmla="*/ 858 w 885"/>
                <a:gd name="T53" fmla="*/ 225 h 626"/>
                <a:gd name="T54" fmla="*/ 858 w 885"/>
                <a:gd name="T55" fmla="*/ 206 h 626"/>
                <a:gd name="T56" fmla="*/ 864 w 885"/>
                <a:gd name="T57" fmla="*/ 185 h 626"/>
                <a:gd name="T58" fmla="*/ 866 w 885"/>
                <a:gd name="T59" fmla="*/ 162 h 626"/>
                <a:gd name="T60" fmla="*/ 866 w 885"/>
                <a:gd name="T61" fmla="*/ 131 h 626"/>
                <a:gd name="T62" fmla="*/ 845 w 885"/>
                <a:gd name="T63" fmla="*/ 97 h 626"/>
                <a:gd name="T64" fmla="*/ 818 w 885"/>
                <a:gd name="T65" fmla="*/ 74 h 626"/>
                <a:gd name="T66" fmla="*/ 799 w 885"/>
                <a:gd name="T67" fmla="*/ 57 h 626"/>
                <a:gd name="T68" fmla="*/ 788 w 885"/>
                <a:gd name="T69" fmla="*/ 63 h 626"/>
                <a:gd name="T70" fmla="*/ 773 w 885"/>
                <a:gd name="T71" fmla="*/ 65 h 626"/>
                <a:gd name="T72" fmla="*/ 748 w 885"/>
                <a:gd name="T73" fmla="*/ 53 h 626"/>
                <a:gd name="T74" fmla="*/ 717 w 885"/>
                <a:gd name="T75" fmla="*/ 42 h 626"/>
                <a:gd name="T76" fmla="*/ 679 w 885"/>
                <a:gd name="T77" fmla="*/ 38 h 626"/>
                <a:gd name="T78" fmla="*/ 654 w 885"/>
                <a:gd name="T79" fmla="*/ 28 h 626"/>
                <a:gd name="T80" fmla="*/ 641 w 885"/>
                <a:gd name="T81" fmla="*/ 0 h 626"/>
                <a:gd name="T82" fmla="*/ 599 w 885"/>
                <a:gd name="T83" fmla="*/ 32 h 626"/>
                <a:gd name="T84" fmla="*/ 572 w 885"/>
                <a:gd name="T85" fmla="*/ 78 h 626"/>
                <a:gd name="T86" fmla="*/ 532 w 885"/>
                <a:gd name="T87" fmla="*/ 130 h 626"/>
                <a:gd name="T88" fmla="*/ 477 w 885"/>
                <a:gd name="T89" fmla="*/ 158 h 626"/>
                <a:gd name="T90" fmla="*/ 403 w 885"/>
                <a:gd name="T91" fmla="*/ 183 h 626"/>
                <a:gd name="T92" fmla="*/ 376 w 885"/>
                <a:gd name="T93" fmla="*/ 202 h 626"/>
                <a:gd name="T94" fmla="*/ 351 w 885"/>
                <a:gd name="T95" fmla="*/ 236 h 626"/>
                <a:gd name="T96" fmla="*/ 330 w 885"/>
                <a:gd name="T97" fmla="*/ 275 h 626"/>
                <a:gd name="T98" fmla="*/ 313 w 885"/>
                <a:gd name="T99" fmla="*/ 295 h 626"/>
                <a:gd name="T100" fmla="*/ 294 w 885"/>
                <a:gd name="T101" fmla="*/ 324 h 626"/>
                <a:gd name="T102" fmla="*/ 277 w 885"/>
                <a:gd name="T103" fmla="*/ 355 h 626"/>
                <a:gd name="T104" fmla="*/ 271 w 885"/>
                <a:gd name="T105" fmla="*/ 383 h 626"/>
                <a:gd name="T106" fmla="*/ 277 w 885"/>
                <a:gd name="T107" fmla="*/ 395 h 626"/>
                <a:gd name="T108" fmla="*/ 279 w 885"/>
                <a:gd name="T109" fmla="*/ 418 h 626"/>
                <a:gd name="T110" fmla="*/ 248 w 885"/>
                <a:gd name="T111" fmla="*/ 456 h 626"/>
                <a:gd name="T112" fmla="*/ 214 w 885"/>
                <a:gd name="T113" fmla="*/ 481 h 626"/>
                <a:gd name="T114" fmla="*/ 164 w 885"/>
                <a:gd name="T115" fmla="*/ 511 h 626"/>
                <a:gd name="T116" fmla="*/ 113 w 885"/>
                <a:gd name="T117" fmla="*/ 536 h 626"/>
                <a:gd name="T118" fmla="*/ 71 w 885"/>
                <a:gd name="T119" fmla="*/ 547 h 626"/>
                <a:gd name="T120" fmla="*/ 40 w 885"/>
                <a:gd name="T121" fmla="*/ 555 h 626"/>
                <a:gd name="T122" fmla="*/ 17 w 885"/>
                <a:gd name="T123" fmla="*/ 570 h 626"/>
                <a:gd name="T124" fmla="*/ 2 w 885"/>
                <a:gd name="T125" fmla="*/ 595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5" h="626">
                  <a:moveTo>
                    <a:pt x="303" y="626"/>
                  </a:moveTo>
                  <a:lnTo>
                    <a:pt x="303" y="601"/>
                  </a:lnTo>
                  <a:lnTo>
                    <a:pt x="303" y="601"/>
                  </a:lnTo>
                  <a:lnTo>
                    <a:pt x="305" y="595"/>
                  </a:lnTo>
                  <a:lnTo>
                    <a:pt x="305" y="587"/>
                  </a:lnTo>
                  <a:lnTo>
                    <a:pt x="305" y="582"/>
                  </a:lnTo>
                  <a:lnTo>
                    <a:pt x="305" y="576"/>
                  </a:lnTo>
                  <a:lnTo>
                    <a:pt x="305" y="568"/>
                  </a:lnTo>
                  <a:lnTo>
                    <a:pt x="307" y="563"/>
                  </a:lnTo>
                  <a:lnTo>
                    <a:pt x="309" y="557"/>
                  </a:lnTo>
                  <a:lnTo>
                    <a:pt x="315" y="553"/>
                  </a:lnTo>
                  <a:lnTo>
                    <a:pt x="315" y="553"/>
                  </a:lnTo>
                  <a:lnTo>
                    <a:pt x="321" y="547"/>
                  </a:lnTo>
                  <a:lnTo>
                    <a:pt x="328" y="544"/>
                  </a:lnTo>
                  <a:lnTo>
                    <a:pt x="336" y="538"/>
                  </a:lnTo>
                  <a:lnTo>
                    <a:pt x="343" y="532"/>
                  </a:lnTo>
                  <a:lnTo>
                    <a:pt x="351" y="526"/>
                  </a:lnTo>
                  <a:lnTo>
                    <a:pt x="359" y="523"/>
                  </a:lnTo>
                  <a:lnTo>
                    <a:pt x="366" y="517"/>
                  </a:lnTo>
                  <a:lnTo>
                    <a:pt x="374" y="511"/>
                  </a:lnTo>
                  <a:lnTo>
                    <a:pt x="384" y="507"/>
                  </a:lnTo>
                  <a:lnTo>
                    <a:pt x="393" y="502"/>
                  </a:lnTo>
                  <a:lnTo>
                    <a:pt x="401" y="498"/>
                  </a:lnTo>
                  <a:lnTo>
                    <a:pt x="408" y="496"/>
                  </a:lnTo>
                  <a:lnTo>
                    <a:pt x="418" y="492"/>
                  </a:lnTo>
                  <a:lnTo>
                    <a:pt x="425" y="490"/>
                  </a:lnTo>
                  <a:lnTo>
                    <a:pt x="435" y="488"/>
                  </a:lnTo>
                  <a:lnTo>
                    <a:pt x="443" y="488"/>
                  </a:lnTo>
                  <a:lnTo>
                    <a:pt x="443" y="488"/>
                  </a:lnTo>
                  <a:lnTo>
                    <a:pt x="443" y="488"/>
                  </a:lnTo>
                  <a:lnTo>
                    <a:pt x="445" y="488"/>
                  </a:lnTo>
                  <a:lnTo>
                    <a:pt x="446" y="488"/>
                  </a:lnTo>
                  <a:lnTo>
                    <a:pt x="448" y="488"/>
                  </a:lnTo>
                  <a:lnTo>
                    <a:pt x="450" y="488"/>
                  </a:lnTo>
                  <a:lnTo>
                    <a:pt x="452" y="488"/>
                  </a:lnTo>
                  <a:lnTo>
                    <a:pt x="456" y="488"/>
                  </a:lnTo>
                  <a:lnTo>
                    <a:pt x="460" y="488"/>
                  </a:lnTo>
                  <a:lnTo>
                    <a:pt x="460" y="488"/>
                  </a:lnTo>
                  <a:lnTo>
                    <a:pt x="462" y="488"/>
                  </a:lnTo>
                  <a:lnTo>
                    <a:pt x="464" y="488"/>
                  </a:lnTo>
                  <a:lnTo>
                    <a:pt x="469" y="486"/>
                  </a:lnTo>
                  <a:lnTo>
                    <a:pt x="477" y="484"/>
                  </a:lnTo>
                  <a:lnTo>
                    <a:pt x="485" y="482"/>
                  </a:lnTo>
                  <a:lnTo>
                    <a:pt x="494" y="482"/>
                  </a:lnTo>
                  <a:lnTo>
                    <a:pt x="506" y="481"/>
                  </a:lnTo>
                  <a:lnTo>
                    <a:pt x="515" y="477"/>
                  </a:lnTo>
                  <a:lnTo>
                    <a:pt x="527" y="475"/>
                  </a:lnTo>
                  <a:lnTo>
                    <a:pt x="536" y="473"/>
                  </a:lnTo>
                  <a:lnTo>
                    <a:pt x="546" y="471"/>
                  </a:lnTo>
                  <a:lnTo>
                    <a:pt x="555" y="467"/>
                  </a:lnTo>
                  <a:lnTo>
                    <a:pt x="563" y="465"/>
                  </a:lnTo>
                  <a:lnTo>
                    <a:pt x="570" y="463"/>
                  </a:lnTo>
                  <a:lnTo>
                    <a:pt x="576" y="463"/>
                  </a:lnTo>
                  <a:lnTo>
                    <a:pt x="578" y="461"/>
                  </a:lnTo>
                  <a:lnTo>
                    <a:pt x="578" y="461"/>
                  </a:lnTo>
                  <a:lnTo>
                    <a:pt x="582" y="458"/>
                  </a:lnTo>
                  <a:lnTo>
                    <a:pt x="586" y="452"/>
                  </a:lnTo>
                  <a:lnTo>
                    <a:pt x="590" y="446"/>
                  </a:lnTo>
                  <a:lnTo>
                    <a:pt x="593" y="442"/>
                  </a:lnTo>
                  <a:lnTo>
                    <a:pt x="595" y="437"/>
                  </a:lnTo>
                  <a:lnTo>
                    <a:pt x="599" y="433"/>
                  </a:lnTo>
                  <a:lnTo>
                    <a:pt x="605" y="429"/>
                  </a:lnTo>
                  <a:lnTo>
                    <a:pt x="610" y="425"/>
                  </a:lnTo>
                  <a:lnTo>
                    <a:pt x="610" y="425"/>
                  </a:lnTo>
                  <a:lnTo>
                    <a:pt x="614" y="423"/>
                  </a:lnTo>
                  <a:lnTo>
                    <a:pt x="620" y="423"/>
                  </a:lnTo>
                  <a:lnTo>
                    <a:pt x="624" y="421"/>
                  </a:lnTo>
                  <a:lnTo>
                    <a:pt x="630" y="419"/>
                  </a:lnTo>
                  <a:lnTo>
                    <a:pt x="633" y="419"/>
                  </a:lnTo>
                  <a:lnTo>
                    <a:pt x="639" y="418"/>
                  </a:lnTo>
                  <a:lnTo>
                    <a:pt x="643" y="418"/>
                  </a:lnTo>
                  <a:lnTo>
                    <a:pt x="649" y="416"/>
                  </a:lnTo>
                  <a:lnTo>
                    <a:pt x="652" y="414"/>
                  </a:lnTo>
                  <a:lnTo>
                    <a:pt x="656" y="414"/>
                  </a:lnTo>
                  <a:lnTo>
                    <a:pt x="662" y="412"/>
                  </a:lnTo>
                  <a:lnTo>
                    <a:pt x="666" y="410"/>
                  </a:lnTo>
                  <a:lnTo>
                    <a:pt x="670" y="406"/>
                  </a:lnTo>
                  <a:lnTo>
                    <a:pt x="673" y="404"/>
                  </a:lnTo>
                  <a:lnTo>
                    <a:pt x="677" y="400"/>
                  </a:lnTo>
                  <a:lnTo>
                    <a:pt x="681" y="397"/>
                  </a:lnTo>
                  <a:lnTo>
                    <a:pt x="681" y="397"/>
                  </a:lnTo>
                  <a:lnTo>
                    <a:pt x="683" y="391"/>
                  </a:lnTo>
                  <a:lnTo>
                    <a:pt x="685" y="385"/>
                  </a:lnTo>
                  <a:lnTo>
                    <a:pt x="685" y="379"/>
                  </a:lnTo>
                  <a:lnTo>
                    <a:pt x="683" y="374"/>
                  </a:lnTo>
                  <a:lnTo>
                    <a:pt x="683" y="368"/>
                  </a:lnTo>
                  <a:lnTo>
                    <a:pt x="683" y="362"/>
                  </a:lnTo>
                  <a:lnTo>
                    <a:pt x="683" y="355"/>
                  </a:lnTo>
                  <a:lnTo>
                    <a:pt x="687" y="349"/>
                  </a:lnTo>
                  <a:lnTo>
                    <a:pt x="744" y="334"/>
                  </a:lnTo>
                  <a:lnTo>
                    <a:pt x="763" y="313"/>
                  </a:lnTo>
                  <a:lnTo>
                    <a:pt x="763" y="313"/>
                  </a:lnTo>
                  <a:lnTo>
                    <a:pt x="769" y="313"/>
                  </a:lnTo>
                  <a:lnTo>
                    <a:pt x="773" y="311"/>
                  </a:lnTo>
                  <a:lnTo>
                    <a:pt x="776" y="311"/>
                  </a:lnTo>
                  <a:lnTo>
                    <a:pt x="780" y="313"/>
                  </a:lnTo>
                  <a:lnTo>
                    <a:pt x="784" y="313"/>
                  </a:lnTo>
                  <a:lnTo>
                    <a:pt x="788" y="313"/>
                  </a:lnTo>
                  <a:lnTo>
                    <a:pt x="792" y="313"/>
                  </a:lnTo>
                  <a:lnTo>
                    <a:pt x="797" y="313"/>
                  </a:lnTo>
                  <a:lnTo>
                    <a:pt x="797" y="313"/>
                  </a:lnTo>
                  <a:lnTo>
                    <a:pt x="801" y="313"/>
                  </a:lnTo>
                  <a:lnTo>
                    <a:pt x="807" y="315"/>
                  </a:lnTo>
                  <a:lnTo>
                    <a:pt x="811" y="315"/>
                  </a:lnTo>
                  <a:lnTo>
                    <a:pt x="815" y="315"/>
                  </a:lnTo>
                  <a:lnTo>
                    <a:pt x="818" y="316"/>
                  </a:lnTo>
                  <a:lnTo>
                    <a:pt x="822" y="316"/>
                  </a:lnTo>
                  <a:lnTo>
                    <a:pt x="826" y="318"/>
                  </a:lnTo>
                  <a:lnTo>
                    <a:pt x="830" y="318"/>
                  </a:lnTo>
                  <a:lnTo>
                    <a:pt x="834" y="318"/>
                  </a:lnTo>
                  <a:lnTo>
                    <a:pt x="837" y="318"/>
                  </a:lnTo>
                  <a:lnTo>
                    <a:pt x="841" y="320"/>
                  </a:lnTo>
                  <a:lnTo>
                    <a:pt x="847" y="320"/>
                  </a:lnTo>
                  <a:lnTo>
                    <a:pt x="851" y="320"/>
                  </a:lnTo>
                  <a:lnTo>
                    <a:pt x="855" y="318"/>
                  </a:lnTo>
                  <a:lnTo>
                    <a:pt x="858" y="318"/>
                  </a:lnTo>
                  <a:lnTo>
                    <a:pt x="864" y="316"/>
                  </a:lnTo>
                  <a:lnTo>
                    <a:pt x="864" y="316"/>
                  </a:lnTo>
                  <a:lnTo>
                    <a:pt x="866" y="315"/>
                  </a:lnTo>
                  <a:lnTo>
                    <a:pt x="870" y="313"/>
                  </a:lnTo>
                  <a:lnTo>
                    <a:pt x="872" y="309"/>
                  </a:lnTo>
                  <a:lnTo>
                    <a:pt x="874" y="305"/>
                  </a:lnTo>
                  <a:lnTo>
                    <a:pt x="876" y="301"/>
                  </a:lnTo>
                  <a:lnTo>
                    <a:pt x="878" y="297"/>
                  </a:lnTo>
                  <a:lnTo>
                    <a:pt x="881" y="294"/>
                  </a:lnTo>
                  <a:lnTo>
                    <a:pt x="885" y="290"/>
                  </a:lnTo>
                  <a:lnTo>
                    <a:pt x="885" y="290"/>
                  </a:lnTo>
                  <a:lnTo>
                    <a:pt x="881" y="284"/>
                  </a:lnTo>
                  <a:lnTo>
                    <a:pt x="878" y="276"/>
                  </a:lnTo>
                  <a:lnTo>
                    <a:pt x="872" y="269"/>
                  </a:lnTo>
                  <a:lnTo>
                    <a:pt x="868" y="261"/>
                  </a:lnTo>
                  <a:lnTo>
                    <a:pt x="864" y="254"/>
                  </a:lnTo>
                  <a:lnTo>
                    <a:pt x="860" y="246"/>
                  </a:lnTo>
                  <a:lnTo>
                    <a:pt x="858" y="234"/>
                  </a:lnTo>
                  <a:lnTo>
                    <a:pt x="858" y="225"/>
                  </a:lnTo>
                  <a:lnTo>
                    <a:pt x="858" y="225"/>
                  </a:lnTo>
                  <a:lnTo>
                    <a:pt x="858" y="219"/>
                  </a:lnTo>
                  <a:lnTo>
                    <a:pt x="858" y="215"/>
                  </a:lnTo>
                  <a:lnTo>
                    <a:pt x="858" y="212"/>
                  </a:lnTo>
                  <a:lnTo>
                    <a:pt x="858" y="206"/>
                  </a:lnTo>
                  <a:lnTo>
                    <a:pt x="860" y="202"/>
                  </a:lnTo>
                  <a:lnTo>
                    <a:pt x="860" y="198"/>
                  </a:lnTo>
                  <a:lnTo>
                    <a:pt x="862" y="192"/>
                  </a:lnTo>
                  <a:lnTo>
                    <a:pt x="862" y="189"/>
                  </a:lnTo>
                  <a:lnTo>
                    <a:pt x="864" y="185"/>
                  </a:lnTo>
                  <a:lnTo>
                    <a:pt x="864" y="181"/>
                  </a:lnTo>
                  <a:lnTo>
                    <a:pt x="866" y="175"/>
                  </a:lnTo>
                  <a:lnTo>
                    <a:pt x="866" y="171"/>
                  </a:lnTo>
                  <a:lnTo>
                    <a:pt x="866" y="166"/>
                  </a:lnTo>
                  <a:lnTo>
                    <a:pt x="866" y="162"/>
                  </a:lnTo>
                  <a:lnTo>
                    <a:pt x="868" y="156"/>
                  </a:lnTo>
                  <a:lnTo>
                    <a:pt x="868" y="152"/>
                  </a:lnTo>
                  <a:lnTo>
                    <a:pt x="868" y="152"/>
                  </a:lnTo>
                  <a:lnTo>
                    <a:pt x="866" y="141"/>
                  </a:lnTo>
                  <a:lnTo>
                    <a:pt x="866" y="131"/>
                  </a:lnTo>
                  <a:lnTo>
                    <a:pt x="862" y="122"/>
                  </a:lnTo>
                  <a:lnTo>
                    <a:pt x="858" y="116"/>
                  </a:lnTo>
                  <a:lnTo>
                    <a:pt x="855" y="109"/>
                  </a:lnTo>
                  <a:lnTo>
                    <a:pt x="851" y="103"/>
                  </a:lnTo>
                  <a:lnTo>
                    <a:pt x="845" y="97"/>
                  </a:lnTo>
                  <a:lnTo>
                    <a:pt x="841" y="91"/>
                  </a:lnTo>
                  <a:lnTo>
                    <a:pt x="836" y="88"/>
                  </a:lnTo>
                  <a:lnTo>
                    <a:pt x="830" y="84"/>
                  </a:lnTo>
                  <a:lnTo>
                    <a:pt x="824" y="78"/>
                  </a:lnTo>
                  <a:lnTo>
                    <a:pt x="818" y="74"/>
                  </a:lnTo>
                  <a:lnTo>
                    <a:pt x="813" y="70"/>
                  </a:lnTo>
                  <a:lnTo>
                    <a:pt x="807" y="67"/>
                  </a:lnTo>
                  <a:lnTo>
                    <a:pt x="803" y="63"/>
                  </a:lnTo>
                  <a:lnTo>
                    <a:pt x="799" y="57"/>
                  </a:lnTo>
                  <a:lnTo>
                    <a:pt x="799" y="57"/>
                  </a:lnTo>
                  <a:lnTo>
                    <a:pt x="797" y="59"/>
                  </a:lnTo>
                  <a:lnTo>
                    <a:pt x="794" y="59"/>
                  </a:lnTo>
                  <a:lnTo>
                    <a:pt x="792" y="61"/>
                  </a:lnTo>
                  <a:lnTo>
                    <a:pt x="790" y="63"/>
                  </a:lnTo>
                  <a:lnTo>
                    <a:pt x="788" y="63"/>
                  </a:lnTo>
                  <a:lnTo>
                    <a:pt x="784" y="65"/>
                  </a:lnTo>
                  <a:lnTo>
                    <a:pt x="782" y="65"/>
                  </a:lnTo>
                  <a:lnTo>
                    <a:pt x="778" y="65"/>
                  </a:lnTo>
                  <a:lnTo>
                    <a:pt x="778" y="65"/>
                  </a:lnTo>
                  <a:lnTo>
                    <a:pt x="773" y="65"/>
                  </a:lnTo>
                  <a:lnTo>
                    <a:pt x="767" y="63"/>
                  </a:lnTo>
                  <a:lnTo>
                    <a:pt x="763" y="61"/>
                  </a:lnTo>
                  <a:lnTo>
                    <a:pt x="757" y="59"/>
                  </a:lnTo>
                  <a:lnTo>
                    <a:pt x="754" y="55"/>
                  </a:lnTo>
                  <a:lnTo>
                    <a:pt x="748" y="53"/>
                  </a:lnTo>
                  <a:lnTo>
                    <a:pt x="744" y="49"/>
                  </a:lnTo>
                  <a:lnTo>
                    <a:pt x="738" y="47"/>
                  </a:lnTo>
                  <a:lnTo>
                    <a:pt x="738" y="47"/>
                  </a:lnTo>
                  <a:lnTo>
                    <a:pt x="727" y="44"/>
                  </a:lnTo>
                  <a:lnTo>
                    <a:pt x="717" y="42"/>
                  </a:lnTo>
                  <a:lnTo>
                    <a:pt x="710" y="40"/>
                  </a:lnTo>
                  <a:lnTo>
                    <a:pt x="700" y="40"/>
                  </a:lnTo>
                  <a:lnTo>
                    <a:pt x="693" y="38"/>
                  </a:lnTo>
                  <a:lnTo>
                    <a:pt x="687" y="38"/>
                  </a:lnTo>
                  <a:lnTo>
                    <a:pt x="679" y="38"/>
                  </a:lnTo>
                  <a:lnTo>
                    <a:pt x="673" y="38"/>
                  </a:lnTo>
                  <a:lnTo>
                    <a:pt x="668" y="36"/>
                  </a:lnTo>
                  <a:lnTo>
                    <a:pt x="664" y="34"/>
                  </a:lnTo>
                  <a:lnTo>
                    <a:pt x="658" y="32"/>
                  </a:lnTo>
                  <a:lnTo>
                    <a:pt x="654" y="28"/>
                  </a:lnTo>
                  <a:lnTo>
                    <a:pt x="651" y="25"/>
                  </a:lnTo>
                  <a:lnTo>
                    <a:pt x="647" y="19"/>
                  </a:lnTo>
                  <a:lnTo>
                    <a:pt x="643" y="9"/>
                  </a:lnTo>
                  <a:lnTo>
                    <a:pt x="641" y="0"/>
                  </a:lnTo>
                  <a:lnTo>
                    <a:pt x="641" y="0"/>
                  </a:lnTo>
                  <a:lnTo>
                    <a:pt x="630" y="4"/>
                  </a:lnTo>
                  <a:lnTo>
                    <a:pt x="620" y="9"/>
                  </a:lnTo>
                  <a:lnTo>
                    <a:pt x="610" y="17"/>
                  </a:lnTo>
                  <a:lnTo>
                    <a:pt x="605" y="25"/>
                  </a:lnTo>
                  <a:lnTo>
                    <a:pt x="599" y="32"/>
                  </a:lnTo>
                  <a:lnTo>
                    <a:pt x="591" y="42"/>
                  </a:lnTo>
                  <a:lnTo>
                    <a:pt x="586" y="53"/>
                  </a:lnTo>
                  <a:lnTo>
                    <a:pt x="578" y="63"/>
                  </a:lnTo>
                  <a:lnTo>
                    <a:pt x="578" y="63"/>
                  </a:lnTo>
                  <a:lnTo>
                    <a:pt x="572" y="78"/>
                  </a:lnTo>
                  <a:lnTo>
                    <a:pt x="567" y="91"/>
                  </a:lnTo>
                  <a:lnTo>
                    <a:pt x="559" y="103"/>
                  </a:lnTo>
                  <a:lnTo>
                    <a:pt x="551" y="112"/>
                  </a:lnTo>
                  <a:lnTo>
                    <a:pt x="542" y="122"/>
                  </a:lnTo>
                  <a:lnTo>
                    <a:pt x="532" y="130"/>
                  </a:lnTo>
                  <a:lnTo>
                    <a:pt x="523" y="135"/>
                  </a:lnTo>
                  <a:lnTo>
                    <a:pt x="513" y="143"/>
                  </a:lnTo>
                  <a:lnTo>
                    <a:pt x="502" y="149"/>
                  </a:lnTo>
                  <a:lnTo>
                    <a:pt x="488" y="152"/>
                  </a:lnTo>
                  <a:lnTo>
                    <a:pt x="477" y="158"/>
                  </a:lnTo>
                  <a:lnTo>
                    <a:pt x="462" y="162"/>
                  </a:lnTo>
                  <a:lnTo>
                    <a:pt x="448" y="168"/>
                  </a:lnTo>
                  <a:lnTo>
                    <a:pt x="433" y="171"/>
                  </a:lnTo>
                  <a:lnTo>
                    <a:pt x="420" y="177"/>
                  </a:lnTo>
                  <a:lnTo>
                    <a:pt x="403" y="183"/>
                  </a:lnTo>
                  <a:lnTo>
                    <a:pt x="403" y="183"/>
                  </a:lnTo>
                  <a:lnTo>
                    <a:pt x="395" y="187"/>
                  </a:lnTo>
                  <a:lnTo>
                    <a:pt x="389" y="191"/>
                  </a:lnTo>
                  <a:lnTo>
                    <a:pt x="382" y="196"/>
                  </a:lnTo>
                  <a:lnTo>
                    <a:pt x="376" y="202"/>
                  </a:lnTo>
                  <a:lnTo>
                    <a:pt x="370" y="208"/>
                  </a:lnTo>
                  <a:lnTo>
                    <a:pt x="364" y="215"/>
                  </a:lnTo>
                  <a:lnTo>
                    <a:pt x="361" y="221"/>
                  </a:lnTo>
                  <a:lnTo>
                    <a:pt x="355" y="229"/>
                  </a:lnTo>
                  <a:lnTo>
                    <a:pt x="351" y="236"/>
                  </a:lnTo>
                  <a:lnTo>
                    <a:pt x="347" y="244"/>
                  </a:lnTo>
                  <a:lnTo>
                    <a:pt x="343" y="252"/>
                  </a:lnTo>
                  <a:lnTo>
                    <a:pt x="340" y="259"/>
                  </a:lnTo>
                  <a:lnTo>
                    <a:pt x="334" y="267"/>
                  </a:lnTo>
                  <a:lnTo>
                    <a:pt x="330" y="275"/>
                  </a:lnTo>
                  <a:lnTo>
                    <a:pt x="326" y="280"/>
                  </a:lnTo>
                  <a:lnTo>
                    <a:pt x="321" y="288"/>
                  </a:lnTo>
                  <a:lnTo>
                    <a:pt x="321" y="288"/>
                  </a:lnTo>
                  <a:lnTo>
                    <a:pt x="317" y="292"/>
                  </a:lnTo>
                  <a:lnTo>
                    <a:pt x="313" y="295"/>
                  </a:lnTo>
                  <a:lnTo>
                    <a:pt x="309" y="301"/>
                  </a:lnTo>
                  <a:lnTo>
                    <a:pt x="305" y="307"/>
                  </a:lnTo>
                  <a:lnTo>
                    <a:pt x="301" y="311"/>
                  </a:lnTo>
                  <a:lnTo>
                    <a:pt x="298" y="318"/>
                  </a:lnTo>
                  <a:lnTo>
                    <a:pt x="294" y="324"/>
                  </a:lnTo>
                  <a:lnTo>
                    <a:pt x="290" y="330"/>
                  </a:lnTo>
                  <a:lnTo>
                    <a:pt x="286" y="336"/>
                  </a:lnTo>
                  <a:lnTo>
                    <a:pt x="282" y="343"/>
                  </a:lnTo>
                  <a:lnTo>
                    <a:pt x="279" y="349"/>
                  </a:lnTo>
                  <a:lnTo>
                    <a:pt x="277" y="355"/>
                  </a:lnTo>
                  <a:lnTo>
                    <a:pt x="275" y="362"/>
                  </a:lnTo>
                  <a:lnTo>
                    <a:pt x="273" y="370"/>
                  </a:lnTo>
                  <a:lnTo>
                    <a:pt x="271" y="378"/>
                  </a:lnTo>
                  <a:lnTo>
                    <a:pt x="271" y="383"/>
                  </a:lnTo>
                  <a:lnTo>
                    <a:pt x="271" y="383"/>
                  </a:lnTo>
                  <a:lnTo>
                    <a:pt x="271" y="387"/>
                  </a:lnTo>
                  <a:lnTo>
                    <a:pt x="273" y="389"/>
                  </a:lnTo>
                  <a:lnTo>
                    <a:pt x="273" y="391"/>
                  </a:lnTo>
                  <a:lnTo>
                    <a:pt x="275" y="393"/>
                  </a:lnTo>
                  <a:lnTo>
                    <a:pt x="277" y="395"/>
                  </a:lnTo>
                  <a:lnTo>
                    <a:pt x="279" y="399"/>
                  </a:lnTo>
                  <a:lnTo>
                    <a:pt x="279" y="402"/>
                  </a:lnTo>
                  <a:lnTo>
                    <a:pt x="279" y="406"/>
                  </a:lnTo>
                  <a:lnTo>
                    <a:pt x="279" y="406"/>
                  </a:lnTo>
                  <a:lnTo>
                    <a:pt x="279" y="418"/>
                  </a:lnTo>
                  <a:lnTo>
                    <a:pt x="275" y="427"/>
                  </a:lnTo>
                  <a:lnTo>
                    <a:pt x="269" y="437"/>
                  </a:lnTo>
                  <a:lnTo>
                    <a:pt x="263" y="442"/>
                  </a:lnTo>
                  <a:lnTo>
                    <a:pt x="256" y="450"/>
                  </a:lnTo>
                  <a:lnTo>
                    <a:pt x="248" y="456"/>
                  </a:lnTo>
                  <a:lnTo>
                    <a:pt x="240" y="461"/>
                  </a:lnTo>
                  <a:lnTo>
                    <a:pt x="231" y="467"/>
                  </a:lnTo>
                  <a:lnTo>
                    <a:pt x="231" y="467"/>
                  </a:lnTo>
                  <a:lnTo>
                    <a:pt x="223" y="473"/>
                  </a:lnTo>
                  <a:lnTo>
                    <a:pt x="214" y="481"/>
                  </a:lnTo>
                  <a:lnTo>
                    <a:pt x="204" y="486"/>
                  </a:lnTo>
                  <a:lnTo>
                    <a:pt x="195" y="492"/>
                  </a:lnTo>
                  <a:lnTo>
                    <a:pt x="185" y="500"/>
                  </a:lnTo>
                  <a:lnTo>
                    <a:pt x="176" y="505"/>
                  </a:lnTo>
                  <a:lnTo>
                    <a:pt x="164" y="511"/>
                  </a:lnTo>
                  <a:lnTo>
                    <a:pt x="155" y="517"/>
                  </a:lnTo>
                  <a:lnTo>
                    <a:pt x="143" y="523"/>
                  </a:lnTo>
                  <a:lnTo>
                    <a:pt x="134" y="526"/>
                  </a:lnTo>
                  <a:lnTo>
                    <a:pt x="122" y="532"/>
                  </a:lnTo>
                  <a:lnTo>
                    <a:pt x="113" y="536"/>
                  </a:lnTo>
                  <a:lnTo>
                    <a:pt x="101" y="540"/>
                  </a:lnTo>
                  <a:lnTo>
                    <a:pt x="92" y="542"/>
                  </a:lnTo>
                  <a:lnTo>
                    <a:pt x="80" y="545"/>
                  </a:lnTo>
                  <a:lnTo>
                    <a:pt x="71" y="547"/>
                  </a:lnTo>
                  <a:lnTo>
                    <a:pt x="71" y="547"/>
                  </a:lnTo>
                  <a:lnTo>
                    <a:pt x="63" y="549"/>
                  </a:lnTo>
                  <a:lnTo>
                    <a:pt x="57" y="549"/>
                  </a:lnTo>
                  <a:lnTo>
                    <a:pt x="52" y="551"/>
                  </a:lnTo>
                  <a:lnTo>
                    <a:pt x="46" y="553"/>
                  </a:lnTo>
                  <a:lnTo>
                    <a:pt x="40" y="555"/>
                  </a:lnTo>
                  <a:lnTo>
                    <a:pt x="34" y="557"/>
                  </a:lnTo>
                  <a:lnTo>
                    <a:pt x="29" y="561"/>
                  </a:lnTo>
                  <a:lnTo>
                    <a:pt x="25" y="563"/>
                  </a:lnTo>
                  <a:lnTo>
                    <a:pt x="21" y="566"/>
                  </a:lnTo>
                  <a:lnTo>
                    <a:pt x="17" y="570"/>
                  </a:lnTo>
                  <a:lnTo>
                    <a:pt x="13" y="574"/>
                  </a:lnTo>
                  <a:lnTo>
                    <a:pt x="10" y="578"/>
                  </a:lnTo>
                  <a:lnTo>
                    <a:pt x="6" y="584"/>
                  </a:lnTo>
                  <a:lnTo>
                    <a:pt x="4" y="589"/>
                  </a:lnTo>
                  <a:lnTo>
                    <a:pt x="2" y="595"/>
                  </a:lnTo>
                  <a:lnTo>
                    <a:pt x="0" y="601"/>
                  </a:lnTo>
                  <a:lnTo>
                    <a:pt x="309" y="626"/>
                  </a:lnTo>
                  <a:lnTo>
                    <a:pt x="303" y="626"/>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78" name="Freeform 44">
              <a:extLst>
                <a:ext uri="{FF2B5EF4-FFF2-40B4-BE49-F238E27FC236}">
                  <a16:creationId xmlns:a16="http://schemas.microsoft.com/office/drawing/2014/main" id="{A1642851-E8BA-4345-A56D-4E78F0B421F5}"/>
                </a:ext>
              </a:extLst>
            </p:cNvPr>
            <p:cNvSpPr>
              <a:spLocks/>
            </p:cNvSpPr>
            <p:nvPr/>
          </p:nvSpPr>
          <p:spPr bwMode="auto">
            <a:xfrm>
              <a:off x="2249076" y="4602025"/>
              <a:ext cx="501609" cy="487454"/>
            </a:xfrm>
            <a:custGeom>
              <a:avLst/>
              <a:gdLst>
                <a:gd name="T0" fmla="*/ 639 w 1477"/>
                <a:gd name="T1" fmla="*/ 1230 h 1415"/>
                <a:gd name="T2" fmla="*/ 649 w 1477"/>
                <a:gd name="T3" fmla="*/ 1266 h 1415"/>
                <a:gd name="T4" fmla="*/ 670 w 1477"/>
                <a:gd name="T5" fmla="*/ 1278 h 1415"/>
                <a:gd name="T6" fmla="*/ 718 w 1477"/>
                <a:gd name="T7" fmla="*/ 1318 h 1415"/>
                <a:gd name="T8" fmla="*/ 794 w 1477"/>
                <a:gd name="T9" fmla="*/ 1366 h 1415"/>
                <a:gd name="T10" fmla="*/ 786 w 1477"/>
                <a:gd name="T11" fmla="*/ 1394 h 1415"/>
                <a:gd name="T12" fmla="*/ 796 w 1477"/>
                <a:gd name="T13" fmla="*/ 1411 h 1415"/>
                <a:gd name="T14" fmla="*/ 1469 w 1477"/>
                <a:gd name="T15" fmla="*/ 1051 h 1415"/>
                <a:gd name="T16" fmla="*/ 1442 w 1477"/>
                <a:gd name="T17" fmla="*/ 1015 h 1415"/>
                <a:gd name="T18" fmla="*/ 1401 w 1477"/>
                <a:gd name="T19" fmla="*/ 982 h 1415"/>
                <a:gd name="T20" fmla="*/ 1364 w 1477"/>
                <a:gd name="T21" fmla="*/ 978 h 1415"/>
                <a:gd name="T22" fmla="*/ 1347 w 1477"/>
                <a:gd name="T23" fmla="*/ 959 h 1415"/>
                <a:gd name="T24" fmla="*/ 1326 w 1477"/>
                <a:gd name="T25" fmla="*/ 919 h 1415"/>
                <a:gd name="T26" fmla="*/ 1292 w 1477"/>
                <a:gd name="T27" fmla="*/ 854 h 1415"/>
                <a:gd name="T28" fmla="*/ 1324 w 1477"/>
                <a:gd name="T29" fmla="*/ 818 h 1415"/>
                <a:gd name="T30" fmla="*/ 1324 w 1477"/>
                <a:gd name="T31" fmla="*/ 776 h 1415"/>
                <a:gd name="T32" fmla="*/ 1334 w 1477"/>
                <a:gd name="T33" fmla="*/ 736 h 1415"/>
                <a:gd name="T34" fmla="*/ 1334 w 1477"/>
                <a:gd name="T35" fmla="*/ 698 h 1415"/>
                <a:gd name="T36" fmla="*/ 1334 w 1477"/>
                <a:gd name="T37" fmla="*/ 652 h 1415"/>
                <a:gd name="T38" fmla="*/ 1322 w 1477"/>
                <a:gd name="T39" fmla="*/ 585 h 1415"/>
                <a:gd name="T40" fmla="*/ 1294 w 1477"/>
                <a:gd name="T41" fmla="*/ 520 h 1415"/>
                <a:gd name="T42" fmla="*/ 1277 w 1477"/>
                <a:gd name="T43" fmla="*/ 442 h 1415"/>
                <a:gd name="T44" fmla="*/ 1250 w 1477"/>
                <a:gd name="T45" fmla="*/ 381 h 1415"/>
                <a:gd name="T46" fmla="*/ 1198 w 1477"/>
                <a:gd name="T47" fmla="*/ 314 h 1415"/>
                <a:gd name="T48" fmla="*/ 1175 w 1477"/>
                <a:gd name="T49" fmla="*/ 248 h 1415"/>
                <a:gd name="T50" fmla="*/ 1221 w 1477"/>
                <a:gd name="T51" fmla="*/ 190 h 1415"/>
                <a:gd name="T52" fmla="*/ 1248 w 1477"/>
                <a:gd name="T53" fmla="*/ 131 h 1415"/>
                <a:gd name="T54" fmla="*/ 1257 w 1477"/>
                <a:gd name="T55" fmla="*/ 47 h 1415"/>
                <a:gd name="T56" fmla="*/ 1267 w 1477"/>
                <a:gd name="T57" fmla="*/ 11 h 1415"/>
                <a:gd name="T58" fmla="*/ 1223 w 1477"/>
                <a:gd name="T59" fmla="*/ 2 h 1415"/>
                <a:gd name="T60" fmla="*/ 1193 w 1477"/>
                <a:gd name="T61" fmla="*/ 5 h 1415"/>
                <a:gd name="T62" fmla="*/ 1156 w 1477"/>
                <a:gd name="T63" fmla="*/ 13 h 1415"/>
                <a:gd name="T64" fmla="*/ 1124 w 1477"/>
                <a:gd name="T65" fmla="*/ 5 h 1415"/>
                <a:gd name="T66" fmla="*/ 1088 w 1477"/>
                <a:gd name="T67" fmla="*/ 30 h 1415"/>
                <a:gd name="T68" fmla="*/ 1034 w 1477"/>
                <a:gd name="T69" fmla="*/ 28 h 1415"/>
                <a:gd name="T70" fmla="*/ 876 w 1477"/>
                <a:gd name="T71" fmla="*/ 17 h 1415"/>
                <a:gd name="T72" fmla="*/ 758 w 1477"/>
                <a:gd name="T73" fmla="*/ 38 h 1415"/>
                <a:gd name="T74" fmla="*/ 702 w 1477"/>
                <a:gd name="T75" fmla="*/ 61 h 1415"/>
                <a:gd name="T76" fmla="*/ 678 w 1477"/>
                <a:gd name="T77" fmla="*/ 68 h 1415"/>
                <a:gd name="T78" fmla="*/ 634 w 1477"/>
                <a:gd name="T79" fmla="*/ 76 h 1415"/>
                <a:gd name="T80" fmla="*/ 573 w 1477"/>
                <a:gd name="T81" fmla="*/ 114 h 1415"/>
                <a:gd name="T82" fmla="*/ 534 w 1477"/>
                <a:gd name="T83" fmla="*/ 118 h 1415"/>
                <a:gd name="T84" fmla="*/ 540 w 1477"/>
                <a:gd name="T85" fmla="*/ 131 h 1415"/>
                <a:gd name="T86" fmla="*/ 563 w 1477"/>
                <a:gd name="T87" fmla="*/ 175 h 1415"/>
                <a:gd name="T88" fmla="*/ 561 w 1477"/>
                <a:gd name="T89" fmla="*/ 219 h 1415"/>
                <a:gd name="T90" fmla="*/ 555 w 1477"/>
                <a:gd name="T91" fmla="*/ 257 h 1415"/>
                <a:gd name="T92" fmla="*/ 578 w 1477"/>
                <a:gd name="T93" fmla="*/ 322 h 1415"/>
                <a:gd name="T94" fmla="*/ 563 w 1477"/>
                <a:gd name="T95" fmla="*/ 353 h 1415"/>
                <a:gd name="T96" fmla="*/ 531 w 1477"/>
                <a:gd name="T97" fmla="*/ 356 h 1415"/>
                <a:gd name="T98" fmla="*/ 494 w 1477"/>
                <a:gd name="T99" fmla="*/ 351 h 1415"/>
                <a:gd name="T100" fmla="*/ 460 w 1477"/>
                <a:gd name="T101" fmla="*/ 351 h 1415"/>
                <a:gd name="T102" fmla="*/ 382 w 1477"/>
                <a:gd name="T103" fmla="*/ 423 h 1415"/>
                <a:gd name="T104" fmla="*/ 353 w 1477"/>
                <a:gd name="T105" fmla="*/ 452 h 1415"/>
                <a:gd name="T106" fmla="*/ 311 w 1477"/>
                <a:gd name="T107" fmla="*/ 461 h 1415"/>
                <a:gd name="T108" fmla="*/ 279 w 1477"/>
                <a:gd name="T109" fmla="*/ 496 h 1415"/>
                <a:gd name="T110" fmla="*/ 224 w 1477"/>
                <a:gd name="T111" fmla="*/ 513 h 1415"/>
                <a:gd name="T112" fmla="*/ 157 w 1477"/>
                <a:gd name="T113" fmla="*/ 526 h 1415"/>
                <a:gd name="T114" fmla="*/ 140 w 1477"/>
                <a:gd name="T115" fmla="*/ 526 h 1415"/>
                <a:gd name="T116" fmla="*/ 71 w 1477"/>
                <a:gd name="T117" fmla="*/ 549 h 1415"/>
                <a:gd name="T118" fmla="*/ 12 w 1477"/>
                <a:gd name="T119" fmla="*/ 591 h 1415"/>
                <a:gd name="T120" fmla="*/ 6 w 1477"/>
                <a:gd name="T121" fmla="*/ 664 h 1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7" h="1415">
                  <a:moveTo>
                    <a:pt x="239" y="898"/>
                  </a:moveTo>
                  <a:lnTo>
                    <a:pt x="615" y="1213"/>
                  </a:lnTo>
                  <a:lnTo>
                    <a:pt x="615" y="1213"/>
                  </a:lnTo>
                  <a:lnTo>
                    <a:pt x="617" y="1219"/>
                  </a:lnTo>
                  <a:lnTo>
                    <a:pt x="620" y="1223"/>
                  </a:lnTo>
                  <a:lnTo>
                    <a:pt x="624" y="1224"/>
                  </a:lnTo>
                  <a:lnTo>
                    <a:pt x="630" y="1226"/>
                  </a:lnTo>
                  <a:lnTo>
                    <a:pt x="634" y="1228"/>
                  </a:lnTo>
                  <a:lnTo>
                    <a:pt x="639" y="1230"/>
                  </a:lnTo>
                  <a:lnTo>
                    <a:pt x="643" y="1232"/>
                  </a:lnTo>
                  <a:lnTo>
                    <a:pt x="647" y="1238"/>
                  </a:lnTo>
                  <a:lnTo>
                    <a:pt x="647" y="1238"/>
                  </a:lnTo>
                  <a:lnTo>
                    <a:pt x="649" y="1243"/>
                  </a:lnTo>
                  <a:lnTo>
                    <a:pt x="649" y="1247"/>
                  </a:lnTo>
                  <a:lnTo>
                    <a:pt x="649" y="1253"/>
                  </a:lnTo>
                  <a:lnTo>
                    <a:pt x="649" y="1257"/>
                  </a:lnTo>
                  <a:lnTo>
                    <a:pt x="647" y="1261"/>
                  </a:lnTo>
                  <a:lnTo>
                    <a:pt x="649" y="1266"/>
                  </a:lnTo>
                  <a:lnTo>
                    <a:pt x="649" y="1270"/>
                  </a:lnTo>
                  <a:lnTo>
                    <a:pt x="653" y="1272"/>
                  </a:lnTo>
                  <a:lnTo>
                    <a:pt x="653" y="1272"/>
                  </a:lnTo>
                  <a:lnTo>
                    <a:pt x="655" y="1274"/>
                  </a:lnTo>
                  <a:lnTo>
                    <a:pt x="657" y="1276"/>
                  </a:lnTo>
                  <a:lnTo>
                    <a:pt x="660" y="1276"/>
                  </a:lnTo>
                  <a:lnTo>
                    <a:pt x="662" y="1278"/>
                  </a:lnTo>
                  <a:lnTo>
                    <a:pt x="666" y="1278"/>
                  </a:lnTo>
                  <a:lnTo>
                    <a:pt x="670" y="1278"/>
                  </a:lnTo>
                  <a:lnTo>
                    <a:pt x="674" y="1280"/>
                  </a:lnTo>
                  <a:lnTo>
                    <a:pt x="678" y="1280"/>
                  </a:lnTo>
                  <a:lnTo>
                    <a:pt x="678" y="1280"/>
                  </a:lnTo>
                  <a:lnTo>
                    <a:pt x="679" y="1289"/>
                  </a:lnTo>
                  <a:lnTo>
                    <a:pt x="683" y="1297"/>
                  </a:lnTo>
                  <a:lnTo>
                    <a:pt x="691" y="1305"/>
                  </a:lnTo>
                  <a:lnTo>
                    <a:pt x="699" y="1310"/>
                  </a:lnTo>
                  <a:lnTo>
                    <a:pt x="708" y="1314"/>
                  </a:lnTo>
                  <a:lnTo>
                    <a:pt x="718" y="1318"/>
                  </a:lnTo>
                  <a:lnTo>
                    <a:pt x="729" y="1322"/>
                  </a:lnTo>
                  <a:lnTo>
                    <a:pt x="739" y="1324"/>
                  </a:lnTo>
                  <a:lnTo>
                    <a:pt x="750" y="1327"/>
                  </a:lnTo>
                  <a:lnTo>
                    <a:pt x="760" y="1331"/>
                  </a:lnTo>
                  <a:lnTo>
                    <a:pt x="769" y="1335"/>
                  </a:lnTo>
                  <a:lnTo>
                    <a:pt x="777" y="1341"/>
                  </a:lnTo>
                  <a:lnTo>
                    <a:pt x="784" y="1347"/>
                  </a:lnTo>
                  <a:lnTo>
                    <a:pt x="790" y="1356"/>
                  </a:lnTo>
                  <a:lnTo>
                    <a:pt x="794" y="1366"/>
                  </a:lnTo>
                  <a:lnTo>
                    <a:pt x="796" y="1379"/>
                  </a:lnTo>
                  <a:lnTo>
                    <a:pt x="796" y="1379"/>
                  </a:lnTo>
                  <a:lnTo>
                    <a:pt x="794" y="1383"/>
                  </a:lnTo>
                  <a:lnTo>
                    <a:pt x="794" y="1385"/>
                  </a:lnTo>
                  <a:lnTo>
                    <a:pt x="792" y="1387"/>
                  </a:lnTo>
                  <a:lnTo>
                    <a:pt x="790" y="1387"/>
                  </a:lnTo>
                  <a:lnTo>
                    <a:pt x="788" y="1388"/>
                  </a:lnTo>
                  <a:lnTo>
                    <a:pt x="786" y="1390"/>
                  </a:lnTo>
                  <a:lnTo>
                    <a:pt x="786" y="1394"/>
                  </a:lnTo>
                  <a:lnTo>
                    <a:pt x="786" y="1396"/>
                  </a:lnTo>
                  <a:lnTo>
                    <a:pt x="786" y="1396"/>
                  </a:lnTo>
                  <a:lnTo>
                    <a:pt x="786" y="1400"/>
                  </a:lnTo>
                  <a:lnTo>
                    <a:pt x="786" y="1402"/>
                  </a:lnTo>
                  <a:lnTo>
                    <a:pt x="788" y="1404"/>
                  </a:lnTo>
                  <a:lnTo>
                    <a:pt x="790" y="1406"/>
                  </a:lnTo>
                  <a:lnTo>
                    <a:pt x="792" y="1408"/>
                  </a:lnTo>
                  <a:lnTo>
                    <a:pt x="794" y="1409"/>
                  </a:lnTo>
                  <a:lnTo>
                    <a:pt x="796" y="1411"/>
                  </a:lnTo>
                  <a:lnTo>
                    <a:pt x="798" y="1415"/>
                  </a:lnTo>
                  <a:lnTo>
                    <a:pt x="996" y="1379"/>
                  </a:lnTo>
                  <a:lnTo>
                    <a:pt x="1133" y="1264"/>
                  </a:lnTo>
                  <a:lnTo>
                    <a:pt x="1477" y="1070"/>
                  </a:lnTo>
                  <a:lnTo>
                    <a:pt x="1477" y="1070"/>
                  </a:lnTo>
                  <a:lnTo>
                    <a:pt x="1475" y="1064"/>
                  </a:lnTo>
                  <a:lnTo>
                    <a:pt x="1473" y="1058"/>
                  </a:lnTo>
                  <a:lnTo>
                    <a:pt x="1471" y="1055"/>
                  </a:lnTo>
                  <a:lnTo>
                    <a:pt x="1469" y="1051"/>
                  </a:lnTo>
                  <a:lnTo>
                    <a:pt x="1465" y="1045"/>
                  </a:lnTo>
                  <a:lnTo>
                    <a:pt x="1462" y="1041"/>
                  </a:lnTo>
                  <a:lnTo>
                    <a:pt x="1460" y="1037"/>
                  </a:lnTo>
                  <a:lnTo>
                    <a:pt x="1456" y="1034"/>
                  </a:lnTo>
                  <a:lnTo>
                    <a:pt x="1452" y="1032"/>
                  </a:lnTo>
                  <a:lnTo>
                    <a:pt x="1450" y="1028"/>
                  </a:lnTo>
                  <a:lnTo>
                    <a:pt x="1446" y="1024"/>
                  </a:lnTo>
                  <a:lnTo>
                    <a:pt x="1444" y="1018"/>
                  </a:lnTo>
                  <a:lnTo>
                    <a:pt x="1442" y="1015"/>
                  </a:lnTo>
                  <a:lnTo>
                    <a:pt x="1441" y="1009"/>
                  </a:lnTo>
                  <a:lnTo>
                    <a:pt x="1439" y="1005"/>
                  </a:lnTo>
                  <a:lnTo>
                    <a:pt x="1439" y="999"/>
                  </a:lnTo>
                  <a:lnTo>
                    <a:pt x="1439" y="999"/>
                  </a:lnTo>
                  <a:lnTo>
                    <a:pt x="1429" y="997"/>
                  </a:lnTo>
                  <a:lnTo>
                    <a:pt x="1421" y="994"/>
                  </a:lnTo>
                  <a:lnTo>
                    <a:pt x="1414" y="990"/>
                  </a:lnTo>
                  <a:lnTo>
                    <a:pt x="1408" y="986"/>
                  </a:lnTo>
                  <a:lnTo>
                    <a:pt x="1401" y="982"/>
                  </a:lnTo>
                  <a:lnTo>
                    <a:pt x="1393" y="978"/>
                  </a:lnTo>
                  <a:lnTo>
                    <a:pt x="1385" y="976"/>
                  </a:lnTo>
                  <a:lnTo>
                    <a:pt x="1376" y="974"/>
                  </a:lnTo>
                  <a:lnTo>
                    <a:pt x="1376" y="974"/>
                  </a:lnTo>
                  <a:lnTo>
                    <a:pt x="1374" y="974"/>
                  </a:lnTo>
                  <a:lnTo>
                    <a:pt x="1372" y="976"/>
                  </a:lnTo>
                  <a:lnTo>
                    <a:pt x="1368" y="976"/>
                  </a:lnTo>
                  <a:lnTo>
                    <a:pt x="1366" y="978"/>
                  </a:lnTo>
                  <a:lnTo>
                    <a:pt x="1364" y="978"/>
                  </a:lnTo>
                  <a:lnTo>
                    <a:pt x="1360" y="978"/>
                  </a:lnTo>
                  <a:lnTo>
                    <a:pt x="1359" y="978"/>
                  </a:lnTo>
                  <a:lnTo>
                    <a:pt x="1357" y="978"/>
                  </a:lnTo>
                  <a:lnTo>
                    <a:pt x="1357" y="978"/>
                  </a:lnTo>
                  <a:lnTo>
                    <a:pt x="1353" y="974"/>
                  </a:lnTo>
                  <a:lnTo>
                    <a:pt x="1351" y="971"/>
                  </a:lnTo>
                  <a:lnTo>
                    <a:pt x="1349" y="967"/>
                  </a:lnTo>
                  <a:lnTo>
                    <a:pt x="1349" y="963"/>
                  </a:lnTo>
                  <a:lnTo>
                    <a:pt x="1347" y="959"/>
                  </a:lnTo>
                  <a:lnTo>
                    <a:pt x="1347" y="955"/>
                  </a:lnTo>
                  <a:lnTo>
                    <a:pt x="1345" y="952"/>
                  </a:lnTo>
                  <a:lnTo>
                    <a:pt x="1343" y="948"/>
                  </a:lnTo>
                  <a:lnTo>
                    <a:pt x="1343" y="948"/>
                  </a:lnTo>
                  <a:lnTo>
                    <a:pt x="1341" y="944"/>
                  </a:lnTo>
                  <a:lnTo>
                    <a:pt x="1338" y="938"/>
                  </a:lnTo>
                  <a:lnTo>
                    <a:pt x="1334" y="933"/>
                  </a:lnTo>
                  <a:lnTo>
                    <a:pt x="1330" y="925"/>
                  </a:lnTo>
                  <a:lnTo>
                    <a:pt x="1326" y="919"/>
                  </a:lnTo>
                  <a:lnTo>
                    <a:pt x="1322" y="912"/>
                  </a:lnTo>
                  <a:lnTo>
                    <a:pt x="1317" y="904"/>
                  </a:lnTo>
                  <a:lnTo>
                    <a:pt x="1313" y="896"/>
                  </a:lnTo>
                  <a:lnTo>
                    <a:pt x="1309" y="889"/>
                  </a:lnTo>
                  <a:lnTo>
                    <a:pt x="1305" y="881"/>
                  </a:lnTo>
                  <a:lnTo>
                    <a:pt x="1301" y="873"/>
                  </a:lnTo>
                  <a:lnTo>
                    <a:pt x="1298" y="868"/>
                  </a:lnTo>
                  <a:lnTo>
                    <a:pt x="1294" y="860"/>
                  </a:lnTo>
                  <a:lnTo>
                    <a:pt x="1292" y="854"/>
                  </a:lnTo>
                  <a:lnTo>
                    <a:pt x="1292" y="850"/>
                  </a:lnTo>
                  <a:lnTo>
                    <a:pt x="1290" y="845"/>
                  </a:lnTo>
                  <a:lnTo>
                    <a:pt x="1290" y="845"/>
                  </a:lnTo>
                  <a:lnTo>
                    <a:pt x="1292" y="839"/>
                  </a:lnTo>
                  <a:lnTo>
                    <a:pt x="1296" y="833"/>
                  </a:lnTo>
                  <a:lnTo>
                    <a:pt x="1301" y="830"/>
                  </a:lnTo>
                  <a:lnTo>
                    <a:pt x="1309" y="826"/>
                  </a:lnTo>
                  <a:lnTo>
                    <a:pt x="1317" y="822"/>
                  </a:lnTo>
                  <a:lnTo>
                    <a:pt x="1324" y="818"/>
                  </a:lnTo>
                  <a:lnTo>
                    <a:pt x="1330" y="812"/>
                  </a:lnTo>
                  <a:lnTo>
                    <a:pt x="1334" y="807"/>
                  </a:lnTo>
                  <a:lnTo>
                    <a:pt x="1334" y="807"/>
                  </a:lnTo>
                  <a:lnTo>
                    <a:pt x="1334" y="801"/>
                  </a:lnTo>
                  <a:lnTo>
                    <a:pt x="1332" y="795"/>
                  </a:lnTo>
                  <a:lnTo>
                    <a:pt x="1330" y="789"/>
                  </a:lnTo>
                  <a:lnTo>
                    <a:pt x="1328" y="786"/>
                  </a:lnTo>
                  <a:lnTo>
                    <a:pt x="1326" y="782"/>
                  </a:lnTo>
                  <a:lnTo>
                    <a:pt x="1324" y="776"/>
                  </a:lnTo>
                  <a:lnTo>
                    <a:pt x="1324" y="770"/>
                  </a:lnTo>
                  <a:lnTo>
                    <a:pt x="1322" y="765"/>
                  </a:lnTo>
                  <a:lnTo>
                    <a:pt x="1322" y="765"/>
                  </a:lnTo>
                  <a:lnTo>
                    <a:pt x="1324" y="761"/>
                  </a:lnTo>
                  <a:lnTo>
                    <a:pt x="1324" y="755"/>
                  </a:lnTo>
                  <a:lnTo>
                    <a:pt x="1326" y="751"/>
                  </a:lnTo>
                  <a:lnTo>
                    <a:pt x="1328" y="746"/>
                  </a:lnTo>
                  <a:lnTo>
                    <a:pt x="1330" y="742"/>
                  </a:lnTo>
                  <a:lnTo>
                    <a:pt x="1334" y="736"/>
                  </a:lnTo>
                  <a:lnTo>
                    <a:pt x="1334" y="732"/>
                  </a:lnTo>
                  <a:lnTo>
                    <a:pt x="1334" y="730"/>
                  </a:lnTo>
                  <a:lnTo>
                    <a:pt x="1334" y="730"/>
                  </a:lnTo>
                  <a:lnTo>
                    <a:pt x="1334" y="723"/>
                  </a:lnTo>
                  <a:lnTo>
                    <a:pt x="1334" y="717"/>
                  </a:lnTo>
                  <a:lnTo>
                    <a:pt x="1334" y="711"/>
                  </a:lnTo>
                  <a:lnTo>
                    <a:pt x="1334" y="707"/>
                  </a:lnTo>
                  <a:lnTo>
                    <a:pt x="1334" y="702"/>
                  </a:lnTo>
                  <a:lnTo>
                    <a:pt x="1334" y="698"/>
                  </a:lnTo>
                  <a:lnTo>
                    <a:pt x="1334" y="694"/>
                  </a:lnTo>
                  <a:lnTo>
                    <a:pt x="1334" y="690"/>
                  </a:lnTo>
                  <a:lnTo>
                    <a:pt x="1334" y="686"/>
                  </a:lnTo>
                  <a:lnTo>
                    <a:pt x="1334" y="681"/>
                  </a:lnTo>
                  <a:lnTo>
                    <a:pt x="1334" y="677"/>
                  </a:lnTo>
                  <a:lnTo>
                    <a:pt x="1334" y="671"/>
                  </a:lnTo>
                  <a:lnTo>
                    <a:pt x="1334" y="665"/>
                  </a:lnTo>
                  <a:lnTo>
                    <a:pt x="1334" y="660"/>
                  </a:lnTo>
                  <a:lnTo>
                    <a:pt x="1334" y="652"/>
                  </a:lnTo>
                  <a:lnTo>
                    <a:pt x="1334" y="644"/>
                  </a:lnTo>
                  <a:lnTo>
                    <a:pt x="1334" y="644"/>
                  </a:lnTo>
                  <a:lnTo>
                    <a:pt x="1334" y="635"/>
                  </a:lnTo>
                  <a:lnTo>
                    <a:pt x="1334" y="627"/>
                  </a:lnTo>
                  <a:lnTo>
                    <a:pt x="1332" y="618"/>
                  </a:lnTo>
                  <a:lnTo>
                    <a:pt x="1330" y="610"/>
                  </a:lnTo>
                  <a:lnTo>
                    <a:pt x="1328" y="602"/>
                  </a:lnTo>
                  <a:lnTo>
                    <a:pt x="1324" y="593"/>
                  </a:lnTo>
                  <a:lnTo>
                    <a:pt x="1322" y="585"/>
                  </a:lnTo>
                  <a:lnTo>
                    <a:pt x="1318" y="580"/>
                  </a:lnTo>
                  <a:lnTo>
                    <a:pt x="1315" y="572"/>
                  </a:lnTo>
                  <a:lnTo>
                    <a:pt x="1313" y="564"/>
                  </a:lnTo>
                  <a:lnTo>
                    <a:pt x="1309" y="557"/>
                  </a:lnTo>
                  <a:lnTo>
                    <a:pt x="1305" y="549"/>
                  </a:lnTo>
                  <a:lnTo>
                    <a:pt x="1301" y="543"/>
                  </a:lnTo>
                  <a:lnTo>
                    <a:pt x="1299" y="536"/>
                  </a:lnTo>
                  <a:lnTo>
                    <a:pt x="1296" y="528"/>
                  </a:lnTo>
                  <a:lnTo>
                    <a:pt x="1294" y="520"/>
                  </a:lnTo>
                  <a:lnTo>
                    <a:pt x="1294" y="520"/>
                  </a:lnTo>
                  <a:lnTo>
                    <a:pt x="1290" y="509"/>
                  </a:lnTo>
                  <a:lnTo>
                    <a:pt x="1286" y="499"/>
                  </a:lnTo>
                  <a:lnTo>
                    <a:pt x="1284" y="488"/>
                  </a:lnTo>
                  <a:lnTo>
                    <a:pt x="1282" y="478"/>
                  </a:lnTo>
                  <a:lnTo>
                    <a:pt x="1282" y="469"/>
                  </a:lnTo>
                  <a:lnTo>
                    <a:pt x="1280" y="459"/>
                  </a:lnTo>
                  <a:lnTo>
                    <a:pt x="1278" y="450"/>
                  </a:lnTo>
                  <a:lnTo>
                    <a:pt x="1277" y="442"/>
                  </a:lnTo>
                  <a:lnTo>
                    <a:pt x="1277" y="433"/>
                  </a:lnTo>
                  <a:lnTo>
                    <a:pt x="1275" y="425"/>
                  </a:lnTo>
                  <a:lnTo>
                    <a:pt x="1271" y="417"/>
                  </a:lnTo>
                  <a:lnTo>
                    <a:pt x="1269" y="410"/>
                  </a:lnTo>
                  <a:lnTo>
                    <a:pt x="1265" y="402"/>
                  </a:lnTo>
                  <a:lnTo>
                    <a:pt x="1261" y="395"/>
                  </a:lnTo>
                  <a:lnTo>
                    <a:pt x="1256" y="387"/>
                  </a:lnTo>
                  <a:lnTo>
                    <a:pt x="1250" y="381"/>
                  </a:lnTo>
                  <a:lnTo>
                    <a:pt x="1250" y="381"/>
                  </a:lnTo>
                  <a:lnTo>
                    <a:pt x="1246" y="377"/>
                  </a:lnTo>
                  <a:lnTo>
                    <a:pt x="1240" y="372"/>
                  </a:lnTo>
                  <a:lnTo>
                    <a:pt x="1236" y="366"/>
                  </a:lnTo>
                  <a:lnTo>
                    <a:pt x="1231" y="358"/>
                  </a:lnTo>
                  <a:lnTo>
                    <a:pt x="1223" y="351"/>
                  </a:lnTo>
                  <a:lnTo>
                    <a:pt x="1217" y="341"/>
                  </a:lnTo>
                  <a:lnTo>
                    <a:pt x="1212" y="333"/>
                  </a:lnTo>
                  <a:lnTo>
                    <a:pt x="1206" y="324"/>
                  </a:lnTo>
                  <a:lnTo>
                    <a:pt x="1198" y="314"/>
                  </a:lnTo>
                  <a:lnTo>
                    <a:pt x="1193" y="305"/>
                  </a:lnTo>
                  <a:lnTo>
                    <a:pt x="1189" y="295"/>
                  </a:lnTo>
                  <a:lnTo>
                    <a:pt x="1183" y="286"/>
                  </a:lnTo>
                  <a:lnTo>
                    <a:pt x="1181" y="278"/>
                  </a:lnTo>
                  <a:lnTo>
                    <a:pt x="1177" y="271"/>
                  </a:lnTo>
                  <a:lnTo>
                    <a:pt x="1175" y="263"/>
                  </a:lnTo>
                  <a:lnTo>
                    <a:pt x="1175" y="257"/>
                  </a:lnTo>
                  <a:lnTo>
                    <a:pt x="1175" y="257"/>
                  </a:lnTo>
                  <a:lnTo>
                    <a:pt x="1175" y="248"/>
                  </a:lnTo>
                  <a:lnTo>
                    <a:pt x="1177" y="238"/>
                  </a:lnTo>
                  <a:lnTo>
                    <a:pt x="1181" y="230"/>
                  </a:lnTo>
                  <a:lnTo>
                    <a:pt x="1185" y="223"/>
                  </a:lnTo>
                  <a:lnTo>
                    <a:pt x="1191" y="217"/>
                  </a:lnTo>
                  <a:lnTo>
                    <a:pt x="1196" y="211"/>
                  </a:lnTo>
                  <a:lnTo>
                    <a:pt x="1202" y="206"/>
                  </a:lnTo>
                  <a:lnTo>
                    <a:pt x="1208" y="200"/>
                  </a:lnTo>
                  <a:lnTo>
                    <a:pt x="1214" y="196"/>
                  </a:lnTo>
                  <a:lnTo>
                    <a:pt x="1221" y="190"/>
                  </a:lnTo>
                  <a:lnTo>
                    <a:pt x="1227" y="187"/>
                  </a:lnTo>
                  <a:lnTo>
                    <a:pt x="1233" y="181"/>
                  </a:lnTo>
                  <a:lnTo>
                    <a:pt x="1236" y="175"/>
                  </a:lnTo>
                  <a:lnTo>
                    <a:pt x="1240" y="169"/>
                  </a:lnTo>
                  <a:lnTo>
                    <a:pt x="1244" y="162"/>
                  </a:lnTo>
                  <a:lnTo>
                    <a:pt x="1246" y="154"/>
                  </a:lnTo>
                  <a:lnTo>
                    <a:pt x="1246" y="154"/>
                  </a:lnTo>
                  <a:lnTo>
                    <a:pt x="1248" y="143"/>
                  </a:lnTo>
                  <a:lnTo>
                    <a:pt x="1248" y="131"/>
                  </a:lnTo>
                  <a:lnTo>
                    <a:pt x="1250" y="122"/>
                  </a:lnTo>
                  <a:lnTo>
                    <a:pt x="1250" y="110"/>
                  </a:lnTo>
                  <a:lnTo>
                    <a:pt x="1250" y="101"/>
                  </a:lnTo>
                  <a:lnTo>
                    <a:pt x="1252" y="91"/>
                  </a:lnTo>
                  <a:lnTo>
                    <a:pt x="1252" y="82"/>
                  </a:lnTo>
                  <a:lnTo>
                    <a:pt x="1252" y="72"/>
                  </a:lnTo>
                  <a:lnTo>
                    <a:pt x="1254" y="63"/>
                  </a:lnTo>
                  <a:lnTo>
                    <a:pt x="1256" y="55"/>
                  </a:lnTo>
                  <a:lnTo>
                    <a:pt x="1257" y="47"/>
                  </a:lnTo>
                  <a:lnTo>
                    <a:pt x="1261" y="40"/>
                  </a:lnTo>
                  <a:lnTo>
                    <a:pt x="1265" y="32"/>
                  </a:lnTo>
                  <a:lnTo>
                    <a:pt x="1269" y="26"/>
                  </a:lnTo>
                  <a:lnTo>
                    <a:pt x="1275" y="21"/>
                  </a:lnTo>
                  <a:lnTo>
                    <a:pt x="1282" y="15"/>
                  </a:lnTo>
                  <a:lnTo>
                    <a:pt x="1282" y="15"/>
                  </a:lnTo>
                  <a:lnTo>
                    <a:pt x="1277" y="13"/>
                  </a:lnTo>
                  <a:lnTo>
                    <a:pt x="1273" y="13"/>
                  </a:lnTo>
                  <a:lnTo>
                    <a:pt x="1267" y="11"/>
                  </a:lnTo>
                  <a:lnTo>
                    <a:pt x="1263" y="9"/>
                  </a:lnTo>
                  <a:lnTo>
                    <a:pt x="1257" y="9"/>
                  </a:lnTo>
                  <a:lnTo>
                    <a:pt x="1254" y="7"/>
                  </a:lnTo>
                  <a:lnTo>
                    <a:pt x="1248" y="7"/>
                  </a:lnTo>
                  <a:lnTo>
                    <a:pt x="1242" y="5"/>
                  </a:lnTo>
                  <a:lnTo>
                    <a:pt x="1238" y="3"/>
                  </a:lnTo>
                  <a:lnTo>
                    <a:pt x="1233" y="3"/>
                  </a:lnTo>
                  <a:lnTo>
                    <a:pt x="1227" y="3"/>
                  </a:lnTo>
                  <a:lnTo>
                    <a:pt x="1223" y="2"/>
                  </a:lnTo>
                  <a:lnTo>
                    <a:pt x="1217" y="2"/>
                  </a:lnTo>
                  <a:lnTo>
                    <a:pt x="1212" y="2"/>
                  </a:lnTo>
                  <a:lnTo>
                    <a:pt x="1208" y="0"/>
                  </a:lnTo>
                  <a:lnTo>
                    <a:pt x="1202" y="0"/>
                  </a:lnTo>
                  <a:lnTo>
                    <a:pt x="1202" y="0"/>
                  </a:lnTo>
                  <a:lnTo>
                    <a:pt x="1198" y="2"/>
                  </a:lnTo>
                  <a:lnTo>
                    <a:pt x="1196" y="2"/>
                  </a:lnTo>
                  <a:lnTo>
                    <a:pt x="1194" y="3"/>
                  </a:lnTo>
                  <a:lnTo>
                    <a:pt x="1193" y="5"/>
                  </a:lnTo>
                  <a:lnTo>
                    <a:pt x="1193" y="9"/>
                  </a:lnTo>
                  <a:lnTo>
                    <a:pt x="1191" y="11"/>
                  </a:lnTo>
                  <a:lnTo>
                    <a:pt x="1191" y="15"/>
                  </a:lnTo>
                  <a:lnTo>
                    <a:pt x="1191" y="19"/>
                  </a:lnTo>
                  <a:lnTo>
                    <a:pt x="1160" y="19"/>
                  </a:lnTo>
                  <a:lnTo>
                    <a:pt x="1160" y="19"/>
                  </a:lnTo>
                  <a:lnTo>
                    <a:pt x="1160" y="17"/>
                  </a:lnTo>
                  <a:lnTo>
                    <a:pt x="1158" y="15"/>
                  </a:lnTo>
                  <a:lnTo>
                    <a:pt x="1156" y="13"/>
                  </a:lnTo>
                  <a:lnTo>
                    <a:pt x="1153" y="9"/>
                  </a:lnTo>
                  <a:lnTo>
                    <a:pt x="1149" y="7"/>
                  </a:lnTo>
                  <a:lnTo>
                    <a:pt x="1145" y="5"/>
                  </a:lnTo>
                  <a:lnTo>
                    <a:pt x="1141" y="3"/>
                  </a:lnTo>
                  <a:lnTo>
                    <a:pt x="1139" y="3"/>
                  </a:lnTo>
                  <a:lnTo>
                    <a:pt x="1139" y="3"/>
                  </a:lnTo>
                  <a:lnTo>
                    <a:pt x="1133" y="3"/>
                  </a:lnTo>
                  <a:lnTo>
                    <a:pt x="1130" y="3"/>
                  </a:lnTo>
                  <a:lnTo>
                    <a:pt x="1124" y="5"/>
                  </a:lnTo>
                  <a:lnTo>
                    <a:pt x="1120" y="7"/>
                  </a:lnTo>
                  <a:lnTo>
                    <a:pt x="1116" y="11"/>
                  </a:lnTo>
                  <a:lnTo>
                    <a:pt x="1112" y="13"/>
                  </a:lnTo>
                  <a:lnTo>
                    <a:pt x="1109" y="17"/>
                  </a:lnTo>
                  <a:lnTo>
                    <a:pt x="1105" y="19"/>
                  </a:lnTo>
                  <a:lnTo>
                    <a:pt x="1101" y="23"/>
                  </a:lnTo>
                  <a:lnTo>
                    <a:pt x="1097" y="26"/>
                  </a:lnTo>
                  <a:lnTo>
                    <a:pt x="1093" y="28"/>
                  </a:lnTo>
                  <a:lnTo>
                    <a:pt x="1088" y="30"/>
                  </a:lnTo>
                  <a:lnTo>
                    <a:pt x="1084" y="32"/>
                  </a:lnTo>
                  <a:lnTo>
                    <a:pt x="1078" y="34"/>
                  </a:lnTo>
                  <a:lnTo>
                    <a:pt x="1072" y="36"/>
                  </a:lnTo>
                  <a:lnTo>
                    <a:pt x="1067" y="36"/>
                  </a:lnTo>
                  <a:lnTo>
                    <a:pt x="1067" y="36"/>
                  </a:lnTo>
                  <a:lnTo>
                    <a:pt x="1059" y="36"/>
                  </a:lnTo>
                  <a:lnTo>
                    <a:pt x="1051" y="34"/>
                  </a:lnTo>
                  <a:lnTo>
                    <a:pt x="1044" y="32"/>
                  </a:lnTo>
                  <a:lnTo>
                    <a:pt x="1034" y="28"/>
                  </a:lnTo>
                  <a:lnTo>
                    <a:pt x="1027" y="24"/>
                  </a:lnTo>
                  <a:lnTo>
                    <a:pt x="1019" y="21"/>
                  </a:lnTo>
                  <a:lnTo>
                    <a:pt x="1013" y="19"/>
                  </a:lnTo>
                  <a:lnTo>
                    <a:pt x="1008" y="15"/>
                  </a:lnTo>
                  <a:lnTo>
                    <a:pt x="910" y="15"/>
                  </a:lnTo>
                  <a:lnTo>
                    <a:pt x="910" y="15"/>
                  </a:lnTo>
                  <a:lnTo>
                    <a:pt x="899" y="15"/>
                  </a:lnTo>
                  <a:lnTo>
                    <a:pt x="887" y="15"/>
                  </a:lnTo>
                  <a:lnTo>
                    <a:pt x="876" y="17"/>
                  </a:lnTo>
                  <a:lnTo>
                    <a:pt x="863" y="17"/>
                  </a:lnTo>
                  <a:lnTo>
                    <a:pt x="849" y="19"/>
                  </a:lnTo>
                  <a:lnTo>
                    <a:pt x="836" y="21"/>
                  </a:lnTo>
                  <a:lnTo>
                    <a:pt x="823" y="23"/>
                  </a:lnTo>
                  <a:lnTo>
                    <a:pt x="809" y="26"/>
                  </a:lnTo>
                  <a:lnTo>
                    <a:pt x="796" y="28"/>
                  </a:lnTo>
                  <a:lnTo>
                    <a:pt x="782" y="32"/>
                  </a:lnTo>
                  <a:lnTo>
                    <a:pt x="769" y="34"/>
                  </a:lnTo>
                  <a:lnTo>
                    <a:pt x="758" y="38"/>
                  </a:lnTo>
                  <a:lnTo>
                    <a:pt x="744" y="40"/>
                  </a:lnTo>
                  <a:lnTo>
                    <a:pt x="733" y="44"/>
                  </a:lnTo>
                  <a:lnTo>
                    <a:pt x="723" y="47"/>
                  </a:lnTo>
                  <a:lnTo>
                    <a:pt x="714" y="49"/>
                  </a:lnTo>
                  <a:lnTo>
                    <a:pt x="714" y="49"/>
                  </a:lnTo>
                  <a:lnTo>
                    <a:pt x="710" y="51"/>
                  </a:lnTo>
                  <a:lnTo>
                    <a:pt x="706" y="55"/>
                  </a:lnTo>
                  <a:lnTo>
                    <a:pt x="704" y="57"/>
                  </a:lnTo>
                  <a:lnTo>
                    <a:pt x="702" y="61"/>
                  </a:lnTo>
                  <a:lnTo>
                    <a:pt x="699" y="63"/>
                  </a:lnTo>
                  <a:lnTo>
                    <a:pt x="697" y="66"/>
                  </a:lnTo>
                  <a:lnTo>
                    <a:pt x="693" y="66"/>
                  </a:lnTo>
                  <a:lnTo>
                    <a:pt x="689" y="68"/>
                  </a:lnTo>
                  <a:lnTo>
                    <a:pt x="689" y="68"/>
                  </a:lnTo>
                  <a:lnTo>
                    <a:pt x="685" y="68"/>
                  </a:lnTo>
                  <a:lnTo>
                    <a:pt x="681" y="68"/>
                  </a:lnTo>
                  <a:lnTo>
                    <a:pt x="679" y="68"/>
                  </a:lnTo>
                  <a:lnTo>
                    <a:pt x="678" y="68"/>
                  </a:lnTo>
                  <a:lnTo>
                    <a:pt x="674" y="68"/>
                  </a:lnTo>
                  <a:lnTo>
                    <a:pt x="672" y="68"/>
                  </a:lnTo>
                  <a:lnTo>
                    <a:pt x="668" y="68"/>
                  </a:lnTo>
                  <a:lnTo>
                    <a:pt x="664" y="68"/>
                  </a:lnTo>
                  <a:lnTo>
                    <a:pt x="664" y="68"/>
                  </a:lnTo>
                  <a:lnTo>
                    <a:pt x="657" y="68"/>
                  </a:lnTo>
                  <a:lnTo>
                    <a:pt x="647" y="70"/>
                  </a:lnTo>
                  <a:lnTo>
                    <a:pt x="639" y="72"/>
                  </a:lnTo>
                  <a:lnTo>
                    <a:pt x="634" y="76"/>
                  </a:lnTo>
                  <a:lnTo>
                    <a:pt x="626" y="80"/>
                  </a:lnTo>
                  <a:lnTo>
                    <a:pt x="620" y="84"/>
                  </a:lnTo>
                  <a:lnTo>
                    <a:pt x="613" y="87"/>
                  </a:lnTo>
                  <a:lnTo>
                    <a:pt x="607" y="93"/>
                  </a:lnTo>
                  <a:lnTo>
                    <a:pt x="601" y="97"/>
                  </a:lnTo>
                  <a:lnTo>
                    <a:pt x="594" y="103"/>
                  </a:lnTo>
                  <a:lnTo>
                    <a:pt x="588" y="106"/>
                  </a:lnTo>
                  <a:lnTo>
                    <a:pt x="580" y="110"/>
                  </a:lnTo>
                  <a:lnTo>
                    <a:pt x="573" y="114"/>
                  </a:lnTo>
                  <a:lnTo>
                    <a:pt x="565" y="116"/>
                  </a:lnTo>
                  <a:lnTo>
                    <a:pt x="557" y="118"/>
                  </a:lnTo>
                  <a:lnTo>
                    <a:pt x="550" y="118"/>
                  </a:lnTo>
                  <a:lnTo>
                    <a:pt x="550" y="118"/>
                  </a:lnTo>
                  <a:lnTo>
                    <a:pt x="546" y="118"/>
                  </a:lnTo>
                  <a:lnTo>
                    <a:pt x="544" y="118"/>
                  </a:lnTo>
                  <a:lnTo>
                    <a:pt x="540" y="118"/>
                  </a:lnTo>
                  <a:lnTo>
                    <a:pt x="538" y="118"/>
                  </a:lnTo>
                  <a:lnTo>
                    <a:pt x="534" y="118"/>
                  </a:lnTo>
                  <a:lnTo>
                    <a:pt x="531" y="118"/>
                  </a:lnTo>
                  <a:lnTo>
                    <a:pt x="527" y="118"/>
                  </a:lnTo>
                  <a:lnTo>
                    <a:pt x="521" y="116"/>
                  </a:lnTo>
                  <a:lnTo>
                    <a:pt x="521" y="116"/>
                  </a:lnTo>
                  <a:lnTo>
                    <a:pt x="525" y="120"/>
                  </a:lnTo>
                  <a:lnTo>
                    <a:pt x="529" y="122"/>
                  </a:lnTo>
                  <a:lnTo>
                    <a:pt x="533" y="126"/>
                  </a:lnTo>
                  <a:lnTo>
                    <a:pt x="536" y="127"/>
                  </a:lnTo>
                  <a:lnTo>
                    <a:pt x="540" y="131"/>
                  </a:lnTo>
                  <a:lnTo>
                    <a:pt x="544" y="135"/>
                  </a:lnTo>
                  <a:lnTo>
                    <a:pt x="546" y="139"/>
                  </a:lnTo>
                  <a:lnTo>
                    <a:pt x="550" y="143"/>
                  </a:lnTo>
                  <a:lnTo>
                    <a:pt x="554" y="147"/>
                  </a:lnTo>
                  <a:lnTo>
                    <a:pt x="555" y="152"/>
                  </a:lnTo>
                  <a:lnTo>
                    <a:pt x="559" y="158"/>
                  </a:lnTo>
                  <a:lnTo>
                    <a:pt x="561" y="162"/>
                  </a:lnTo>
                  <a:lnTo>
                    <a:pt x="563" y="169"/>
                  </a:lnTo>
                  <a:lnTo>
                    <a:pt x="563" y="175"/>
                  </a:lnTo>
                  <a:lnTo>
                    <a:pt x="563" y="183"/>
                  </a:lnTo>
                  <a:lnTo>
                    <a:pt x="565" y="190"/>
                  </a:lnTo>
                  <a:lnTo>
                    <a:pt x="565" y="190"/>
                  </a:lnTo>
                  <a:lnTo>
                    <a:pt x="565" y="194"/>
                  </a:lnTo>
                  <a:lnTo>
                    <a:pt x="563" y="200"/>
                  </a:lnTo>
                  <a:lnTo>
                    <a:pt x="563" y="204"/>
                  </a:lnTo>
                  <a:lnTo>
                    <a:pt x="563" y="209"/>
                  </a:lnTo>
                  <a:lnTo>
                    <a:pt x="563" y="213"/>
                  </a:lnTo>
                  <a:lnTo>
                    <a:pt x="561" y="219"/>
                  </a:lnTo>
                  <a:lnTo>
                    <a:pt x="561" y="223"/>
                  </a:lnTo>
                  <a:lnTo>
                    <a:pt x="559" y="227"/>
                  </a:lnTo>
                  <a:lnTo>
                    <a:pt x="559" y="230"/>
                  </a:lnTo>
                  <a:lnTo>
                    <a:pt x="557" y="236"/>
                  </a:lnTo>
                  <a:lnTo>
                    <a:pt x="557" y="240"/>
                  </a:lnTo>
                  <a:lnTo>
                    <a:pt x="555" y="244"/>
                  </a:lnTo>
                  <a:lnTo>
                    <a:pt x="555" y="250"/>
                  </a:lnTo>
                  <a:lnTo>
                    <a:pt x="555" y="253"/>
                  </a:lnTo>
                  <a:lnTo>
                    <a:pt x="555" y="257"/>
                  </a:lnTo>
                  <a:lnTo>
                    <a:pt x="555" y="263"/>
                  </a:lnTo>
                  <a:lnTo>
                    <a:pt x="555" y="263"/>
                  </a:lnTo>
                  <a:lnTo>
                    <a:pt x="555" y="272"/>
                  </a:lnTo>
                  <a:lnTo>
                    <a:pt x="557" y="284"/>
                  </a:lnTo>
                  <a:lnTo>
                    <a:pt x="561" y="292"/>
                  </a:lnTo>
                  <a:lnTo>
                    <a:pt x="565" y="299"/>
                  </a:lnTo>
                  <a:lnTo>
                    <a:pt x="569" y="307"/>
                  </a:lnTo>
                  <a:lnTo>
                    <a:pt x="575" y="314"/>
                  </a:lnTo>
                  <a:lnTo>
                    <a:pt x="578" y="322"/>
                  </a:lnTo>
                  <a:lnTo>
                    <a:pt x="582" y="328"/>
                  </a:lnTo>
                  <a:lnTo>
                    <a:pt x="582" y="328"/>
                  </a:lnTo>
                  <a:lnTo>
                    <a:pt x="578" y="332"/>
                  </a:lnTo>
                  <a:lnTo>
                    <a:pt x="575" y="335"/>
                  </a:lnTo>
                  <a:lnTo>
                    <a:pt x="573" y="339"/>
                  </a:lnTo>
                  <a:lnTo>
                    <a:pt x="571" y="343"/>
                  </a:lnTo>
                  <a:lnTo>
                    <a:pt x="569" y="347"/>
                  </a:lnTo>
                  <a:lnTo>
                    <a:pt x="567" y="351"/>
                  </a:lnTo>
                  <a:lnTo>
                    <a:pt x="563" y="353"/>
                  </a:lnTo>
                  <a:lnTo>
                    <a:pt x="561" y="354"/>
                  </a:lnTo>
                  <a:lnTo>
                    <a:pt x="561" y="354"/>
                  </a:lnTo>
                  <a:lnTo>
                    <a:pt x="555" y="356"/>
                  </a:lnTo>
                  <a:lnTo>
                    <a:pt x="552" y="356"/>
                  </a:lnTo>
                  <a:lnTo>
                    <a:pt x="548" y="358"/>
                  </a:lnTo>
                  <a:lnTo>
                    <a:pt x="544" y="358"/>
                  </a:lnTo>
                  <a:lnTo>
                    <a:pt x="538" y="358"/>
                  </a:lnTo>
                  <a:lnTo>
                    <a:pt x="534" y="356"/>
                  </a:lnTo>
                  <a:lnTo>
                    <a:pt x="531" y="356"/>
                  </a:lnTo>
                  <a:lnTo>
                    <a:pt x="527" y="356"/>
                  </a:lnTo>
                  <a:lnTo>
                    <a:pt x="523" y="356"/>
                  </a:lnTo>
                  <a:lnTo>
                    <a:pt x="519" y="354"/>
                  </a:lnTo>
                  <a:lnTo>
                    <a:pt x="515" y="354"/>
                  </a:lnTo>
                  <a:lnTo>
                    <a:pt x="512" y="353"/>
                  </a:lnTo>
                  <a:lnTo>
                    <a:pt x="508" y="353"/>
                  </a:lnTo>
                  <a:lnTo>
                    <a:pt x="504" y="353"/>
                  </a:lnTo>
                  <a:lnTo>
                    <a:pt x="498" y="351"/>
                  </a:lnTo>
                  <a:lnTo>
                    <a:pt x="494" y="351"/>
                  </a:lnTo>
                  <a:lnTo>
                    <a:pt x="494" y="351"/>
                  </a:lnTo>
                  <a:lnTo>
                    <a:pt x="489" y="351"/>
                  </a:lnTo>
                  <a:lnTo>
                    <a:pt x="485" y="351"/>
                  </a:lnTo>
                  <a:lnTo>
                    <a:pt x="481" y="351"/>
                  </a:lnTo>
                  <a:lnTo>
                    <a:pt x="477" y="351"/>
                  </a:lnTo>
                  <a:lnTo>
                    <a:pt x="473" y="349"/>
                  </a:lnTo>
                  <a:lnTo>
                    <a:pt x="470" y="349"/>
                  </a:lnTo>
                  <a:lnTo>
                    <a:pt x="466" y="351"/>
                  </a:lnTo>
                  <a:lnTo>
                    <a:pt x="460" y="351"/>
                  </a:lnTo>
                  <a:lnTo>
                    <a:pt x="441" y="372"/>
                  </a:lnTo>
                  <a:lnTo>
                    <a:pt x="384" y="387"/>
                  </a:lnTo>
                  <a:lnTo>
                    <a:pt x="384" y="387"/>
                  </a:lnTo>
                  <a:lnTo>
                    <a:pt x="380" y="393"/>
                  </a:lnTo>
                  <a:lnTo>
                    <a:pt x="380" y="400"/>
                  </a:lnTo>
                  <a:lnTo>
                    <a:pt x="380" y="406"/>
                  </a:lnTo>
                  <a:lnTo>
                    <a:pt x="380" y="412"/>
                  </a:lnTo>
                  <a:lnTo>
                    <a:pt x="382" y="417"/>
                  </a:lnTo>
                  <a:lnTo>
                    <a:pt x="382" y="423"/>
                  </a:lnTo>
                  <a:lnTo>
                    <a:pt x="380" y="429"/>
                  </a:lnTo>
                  <a:lnTo>
                    <a:pt x="378" y="435"/>
                  </a:lnTo>
                  <a:lnTo>
                    <a:pt x="378" y="435"/>
                  </a:lnTo>
                  <a:lnTo>
                    <a:pt x="374" y="438"/>
                  </a:lnTo>
                  <a:lnTo>
                    <a:pt x="370" y="442"/>
                  </a:lnTo>
                  <a:lnTo>
                    <a:pt x="367" y="444"/>
                  </a:lnTo>
                  <a:lnTo>
                    <a:pt x="363" y="448"/>
                  </a:lnTo>
                  <a:lnTo>
                    <a:pt x="359" y="450"/>
                  </a:lnTo>
                  <a:lnTo>
                    <a:pt x="353" y="452"/>
                  </a:lnTo>
                  <a:lnTo>
                    <a:pt x="349" y="452"/>
                  </a:lnTo>
                  <a:lnTo>
                    <a:pt x="346" y="454"/>
                  </a:lnTo>
                  <a:lnTo>
                    <a:pt x="340" y="456"/>
                  </a:lnTo>
                  <a:lnTo>
                    <a:pt x="336" y="456"/>
                  </a:lnTo>
                  <a:lnTo>
                    <a:pt x="330" y="457"/>
                  </a:lnTo>
                  <a:lnTo>
                    <a:pt x="327" y="457"/>
                  </a:lnTo>
                  <a:lnTo>
                    <a:pt x="321" y="459"/>
                  </a:lnTo>
                  <a:lnTo>
                    <a:pt x="317" y="461"/>
                  </a:lnTo>
                  <a:lnTo>
                    <a:pt x="311" y="461"/>
                  </a:lnTo>
                  <a:lnTo>
                    <a:pt x="307" y="463"/>
                  </a:lnTo>
                  <a:lnTo>
                    <a:pt x="307" y="463"/>
                  </a:lnTo>
                  <a:lnTo>
                    <a:pt x="302" y="467"/>
                  </a:lnTo>
                  <a:lnTo>
                    <a:pt x="296" y="471"/>
                  </a:lnTo>
                  <a:lnTo>
                    <a:pt x="292" y="475"/>
                  </a:lnTo>
                  <a:lnTo>
                    <a:pt x="290" y="480"/>
                  </a:lnTo>
                  <a:lnTo>
                    <a:pt x="287" y="484"/>
                  </a:lnTo>
                  <a:lnTo>
                    <a:pt x="283" y="490"/>
                  </a:lnTo>
                  <a:lnTo>
                    <a:pt x="279" y="496"/>
                  </a:lnTo>
                  <a:lnTo>
                    <a:pt x="275" y="499"/>
                  </a:lnTo>
                  <a:lnTo>
                    <a:pt x="275" y="499"/>
                  </a:lnTo>
                  <a:lnTo>
                    <a:pt x="273" y="501"/>
                  </a:lnTo>
                  <a:lnTo>
                    <a:pt x="267" y="501"/>
                  </a:lnTo>
                  <a:lnTo>
                    <a:pt x="260" y="503"/>
                  </a:lnTo>
                  <a:lnTo>
                    <a:pt x="252" y="505"/>
                  </a:lnTo>
                  <a:lnTo>
                    <a:pt x="243" y="509"/>
                  </a:lnTo>
                  <a:lnTo>
                    <a:pt x="233" y="511"/>
                  </a:lnTo>
                  <a:lnTo>
                    <a:pt x="224" y="513"/>
                  </a:lnTo>
                  <a:lnTo>
                    <a:pt x="212" y="515"/>
                  </a:lnTo>
                  <a:lnTo>
                    <a:pt x="203" y="519"/>
                  </a:lnTo>
                  <a:lnTo>
                    <a:pt x="191" y="520"/>
                  </a:lnTo>
                  <a:lnTo>
                    <a:pt x="182" y="520"/>
                  </a:lnTo>
                  <a:lnTo>
                    <a:pt x="174" y="522"/>
                  </a:lnTo>
                  <a:lnTo>
                    <a:pt x="166" y="524"/>
                  </a:lnTo>
                  <a:lnTo>
                    <a:pt x="161" y="526"/>
                  </a:lnTo>
                  <a:lnTo>
                    <a:pt x="159" y="526"/>
                  </a:lnTo>
                  <a:lnTo>
                    <a:pt x="157" y="526"/>
                  </a:lnTo>
                  <a:lnTo>
                    <a:pt x="157" y="526"/>
                  </a:lnTo>
                  <a:lnTo>
                    <a:pt x="153" y="526"/>
                  </a:lnTo>
                  <a:lnTo>
                    <a:pt x="149" y="526"/>
                  </a:lnTo>
                  <a:lnTo>
                    <a:pt x="147" y="526"/>
                  </a:lnTo>
                  <a:lnTo>
                    <a:pt x="145" y="526"/>
                  </a:lnTo>
                  <a:lnTo>
                    <a:pt x="143" y="526"/>
                  </a:lnTo>
                  <a:lnTo>
                    <a:pt x="142" y="526"/>
                  </a:lnTo>
                  <a:lnTo>
                    <a:pt x="140" y="526"/>
                  </a:lnTo>
                  <a:lnTo>
                    <a:pt x="140" y="526"/>
                  </a:lnTo>
                  <a:lnTo>
                    <a:pt x="140" y="526"/>
                  </a:lnTo>
                  <a:lnTo>
                    <a:pt x="132" y="526"/>
                  </a:lnTo>
                  <a:lnTo>
                    <a:pt x="122" y="528"/>
                  </a:lnTo>
                  <a:lnTo>
                    <a:pt x="115" y="530"/>
                  </a:lnTo>
                  <a:lnTo>
                    <a:pt x="105" y="534"/>
                  </a:lnTo>
                  <a:lnTo>
                    <a:pt x="98" y="536"/>
                  </a:lnTo>
                  <a:lnTo>
                    <a:pt x="90" y="540"/>
                  </a:lnTo>
                  <a:lnTo>
                    <a:pt x="81" y="545"/>
                  </a:lnTo>
                  <a:lnTo>
                    <a:pt x="71" y="549"/>
                  </a:lnTo>
                  <a:lnTo>
                    <a:pt x="63" y="555"/>
                  </a:lnTo>
                  <a:lnTo>
                    <a:pt x="56" y="561"/>
                  </a:lnTo>
                  <a:lnTo>
                    <a:pt x="48" y="564"/>
                  </a:lnTo>
                  <a:lnTo>
                    <a:pt x="40" y="570"/>
                  </a:lnTo>
                  <a:lnTo>
                    <a:pt x="33" y="576"/>
                  </a:lnTo>
                  <a:lnTo>
                    <a:pt x="25" y="582"/>
                  </a:lnTo>
                  <a:lnTo>
                    <a:pt x="18" y="585"/>
                  </a:lnTo>
                  <a:lnTo>
                    <a:pt x="12" y="591"/>
                  </a:lnTo>
                  <a:lnTo>
                    <a:pt x="12" y="591"/>
                  </a:lnTo>
                  <a:lnTo>
                    <a:pt x="6" y="595"/>
                  </a:lnTo>
                  <a:lnTo>
                    <a:pt x="4" y="601"/>
                  </a:lnTo>
                  <a:lnTo>
                    <a:pt x="2" y="606"/>
                  </a:lnTo>
                  <a:lnTo>
                    <a:pt x="2" y="614"/>
                  </a:lnTo>
                  <a:lnTo>
                    <a:pt x="2" y="620"/>
                  </a:lnTo>
                  <a:lnTo>
                    <a:pt x="2" y="625"/>
                  </a:lnTo>
                  <a:lnTo>
                    <a:pt x="2" y="633"/>
                  </a:lnTo>
                  <a:lnTo>
                    <a:pt x="0" y="639"/>
                  </a:lnTo>
                  <a:lnTo>
                    <a:pt x="6" y="664"/>
                  </a:lnTo>
                  <a:lnTo>
                    <a:pt x="2" y="698"/>
                  </a:lnTo>
                  <a:lnTo>
                    <a:pt x="245" y="898"/>
                  </a:lnTo>
                  <a:lnTo>
                    <a:pt x="239" y="898"/>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79" name="Freeform 45">
              <a:extLst>
                <a:ext uri="{FF2B5EF4-FFF2-40B4-BE49-F238E27FC236}">
                  <a16:creationId xmlns:a16="http://schemas.microsoft.com/office/drawing/2014/main" id="{3A98C6A7-207A-4C1A-9F23-FB16D761C31E}"/>
                </a:ext>
              </a:extLst>
            </p:cNvPr>
            <p:cNvSpPr>
              <a:spLocks/>
            </p:cNvSpPr>
            <p:nvPr/>
          </p:nvSpPr>
          <p:spPr bwMode="auto">
            <a:xfrm>
              <a:off x="2647960" y="4597010"/>
              <a:ext cx="99721" cy="192977"/>
            </a:xfrm>
            <a:custGeom>
              <a:avLst/>
              <a:gdLst>
                <a:gd name="T0" fmla="*/ 124 w 292"/>
                <a:gd name="T1" fmla="*/ 554 h 561"/>
                <a:gd name="T2" fmla="*/ 121 w 292"/>
                <a:gd name="T3" fmla="*/ 542 h 561"/>
                <a:gd name="T4" fmla="*/ 115 w 292"/>
                <a:gd name="T5" fmla="*/ 525 h 561"/>
                <a:gd name="T6" fmla="*/ 107 w 292"/>
                <a:gd name="T7" fmla="*/ 485 h 561"/>
                <a:gd name="T8" fmla="*/ 102 w 292"/>
                <a:gd name="T9" fmla="*/ 449 h 561"/>
                <a:gd name="T10" fmla="*/ 90 w 292"/>
                <a:gd name="T11" fmla="*/ 418 h 561"/>
                <a:gd name="T12" fmla="*/ 75 w 292"/>
                <a:gd name="T13" fmla="*/ 397 h 561"/>
                <a:gd name="T14" fmla="*/ 56 w 292"/>
                <a:gd name="T15" fmla="*/ 374 h 561"/>
                <a:gd name="T16" fmla="*/ 31 w 292"/>
                <a:gd name="T17" fmla="*/ 340 h 561"/>
                <a:gd name="T18" fmla="*/ 8 w 292"/>
                <a:gd name="T19" fmla="*/ 302 h 561"/>
                <a:gd name="T20" fmla="*/ 0 w 292"/>
                <a:gd name="T21" fmla="*/ 273 h 561"/>
                <a:gd name="T22" fmla="*/ 6 w 292"/>
                <a:gd name="T23" fmla="*/ 246 h 561"/>
                <a:gd name="T24" fmla="*/ 27 w 292"/>
                <a:gd name="T25" fmla="*/ 222 h 561"/>
                <a:gd name="T26" fmla="*/ 52 w 292"/>
                <a:gd name="T27" fmla="*/ 203 h 561"/>
                <a:gd name="T28" fmla="*/ 69 w 292"/>
                <a:gd name="T29" fmla="*/ 178 h 561"/>
                <a:gd name="T30" fmla="*/ 73 w 292"/>
                <a:gd name="T31" fmla="*/ 147 h 561"/>
                <a:gd name="T32" fmla="*/ 77 w 292"/>
                <a:gd name="T33" fmla="*/ 107 h 561"/>
                <a:gd name="T34" fmla="*/ 81 w 292"/>
                <a:gd name="T35" fmla="*/ 71 h 561"/>
                <a:gd name="T36" fmla="*/ 94 w 292"/>
                <a:gd name="T37" fmla="*/ 42 h 561"/>
                <a:gd name="T38" fmla="*/ 113 w 292"/>
                <a:gd name="T39" fmla="*/ 29 h 561"/>
                <a:gd name="T40" fmla="*/ 130 w 292"/>
                <a:gd name="T41" fmla="*/ 19 h 561"/>
                <a:gd name="T42" fmla="*/ 145 w 292"/>
                <a:gd name="T43" fmla="*/ 10 h 561"/>
                <a:gd name="T44" fmla="*/ 161 w 292"/>
                <a:gd name="T45" fmla="*/ 2 h 561"/>
                <a:gd name="T46" fmla="*/ 178 w 292"/>
                <a:gd name="T47" fmla="*/ 0 h 561"/>
                <a:gd name="T48" fmla="*/ 210 w 292"/>
                <a:gd name="T49" fmla="*/ 21 h 561"/>
                <a:gd name="T50" fmla="*/ 233 w 292"/>
                <a:gd name="T51" fmla="*/ 42 h 561"/>
                <a:gd name="T52" fmla="*/ 246 w 292"/>
                <a:gd name="T53" fmla="*/ 39 h 561"/>
                <a:gd name="T54" fmla="*/ 262 w 292"/>
                <a:gd name="T55" fmla="*/ 29 h 561"/>
                <a:gd name="T56" fmla="*/ 269 w 292"/>
                <a:gd name="T57" fmla="*/ 33 h 561"/>
                <a:gd name="T58" fmla="*/ 271 w 292"/>
                <a:gd name="T59" fmla="*/ 46 h 561"/>
                <a:gd name="T60" fmla="*/ 243 w 292"/>
                <a:gd name="T61" fmla="*/ 71 h 561"/>
                <a:gd name="T62" fmla="*/ 231 w 292"/>
                <a:gd name="T63" fmla="*/ 90 h 561"/>
                <a:gd name="T64" fmla="*/ 235 w 292"/>
                <a:gd name="T65" fmla="*/ 107 h 561"/>
                <a:gd name="T66" fmla="*/ 245 w 292"/>
                <a:gd name="T67" fmla="*/ 124 h 561"/>
                <a:gd name="T68" fmla="*/ 256 w 292"/>
                <a:gd name="T69" fmla="*/ 143 h 561"/>
                <a:gd name="T70" fmla="*/ 260 w 292"/>
                <a:gd name="T71" fmla="*/ 166 h 561"/>
                <a:gd name="T72" fmla="*/ 254 w 292"/>
                <a:gd name="T73" fmla="*/ 189 h 561"/>
                <a:gd name="T74" fmla="*/ 235 w 292"/>
                <a:gd name="T75" fmla="*/ 210 h 561"/>
                <a:gd name="T76" fmla="*/ 212 w 292"/>
                <a:gd name="T77" fmla="*/ 225 h 561"/>
                <a:gd name="T78" fmla="*/ 199 w 292"/>
                <a:gd name="T79" fmla="*/ 246 h 561"/>
                <a:gd name="T80" fmla="*/ 203 w 292"/>
                <a:gd name="T81" fmla="*/ 269 h 561"/>
                <a:gd name="T82" fmla="*/ 229 w 292"/>
                <a:gd name="T83" fmla="*/ 287 h 561"/>
                <a:gd name="T84" fmla="*/ 264 w 292"/>
                <a:gd name="T85" fmla="*/ 290 h 561"/>
                <a:gd name="T86" fmla="*/ 279 w 292"/>
                <a:gd name="T87" fmla="*/ 317 h 561"/>
                <a:gd name="T88" fmla="*/ 292 w 292"/>
                <a:gd name="T89" fmla="*/ 338 h 561"/>
                <a:gd name="T90" fmla="*/ 290 w 292"/>
                <a:gd name="T91" fmla="*/ 355 h 561"/>
                <a:gd name="T92" fmla="*/ 288 w 292"/>
                <a:gd name="T93" fmla="*/ 372 h 561"/>
                <a:gd name="T94" fmla="*/ 281 w 292"/>
                <a:gd name="T95" fmla="*/ 386 h 561"/>
                <a:gd name="T96" fmla="*/ 250 w 292"/>
                <a:gd name="T97" fmla="*/ 405 h 561"/>
                <a:gd name="T98" fmla="*/ 218 w 292"/>
                <a:gd name="T99" fmla="*/ 428 h 561"/>
                <a:gd name="T100" fmla="*/ 195 w 292"/>
                <a:gd name="T101" fmla="*/ 451 h 561"/>
                <a:gd name="T102" fmla="*/ 193 w 292"/>
                <a:gd name="T103" fmla="*/ 468 h 561"/>
                <a:gd name="T104" fmla="*/ 191 w 292"/>
                <a:gd name="T105" fmla="*/ 483 h 561"/>
                <a:gd name="T106" fmla="*/ 193 w 292"/>
                <a:gd name="T107" fmla="*/ 491 h 561"/>
                <a:gd name="T108" fmla="*/ 193 w 292"/>
                <a:gd name="T109" fmla="*/ 515 h 561"/>
                <a:gd name="T110" fmla="*/ 178 w 292"/>
                <a:gd name="T111" fmla="*/ 536 h 561"/>
                <a:gd name="T112" fmla="*/ 155 w 292"/>
                <a:gd name="T113" fmla="*/ 552 h 561"/>
                <a:gd name="T114" fmla="*/ 134 w 292"/>
                <a:gd name="T115" fmla="*/ 559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2" h="561">
                  <a:moveTo>
                    <a:pt x="126" y="559"/>
                  </a:moveTo>
                  <a:lnTo>
                    <a:pt x="126" y="559"/>
                  </a:lnTo>
                  <a:lnTo>
                    <a:pt x="126" y="556"/>
                  </a:lnTo>
                  <a:lnTo>
                    <a:pt x="124" y="554"/>
                  </a:lnTo>
                  <a:lnTo>
                    <a:pt x="124" y="550"/>
                  </a:lnTo>
                  <a:lnTo>
                    <a:pt x="123" y="548"/>
                  </a:lnTo>
                  <a:lnTo>
                    <a:pt x="121" y="544"/>
                  </a:lnTo>
                  <a:lnTo>
                    <a:pt x="121" y="542"/>
                  </a:lnTo>
                  <a:lnTo>
                    <a:pt x="119" y="538"/>
                  </a:lnTo>
                  <a:lnTo>
                    <a:pt x="119" y="536"/>
                  </a:lnTo>
                  <a:lnTo>
                    <a:pt x="119" y="536"/>
                  </a:lnTo>
                  <a:lnTo>
                    <a:pt x="115" y="525"/>
                  </a:lnTo>
                  <a:lnTo>
                    <a:pt x="111" y="515"/>
                  </a:lnTo>
                  <a:lnTo>
                    <a:pt x="109" y="504"/>
                  </a:lnTo>
                  <a:lnTo>
                    <a:pt x="107" y="494"/>
                  </a:lnTo>
                  <a:lnTo>
                    <a:pt x="107" y="485"/>
                  </a:lnTo>
                  <a:lnTo>
                    <a:pt x="105" y="475"/>
                  </a:lnTo>
                  <a:lnTo>
                    <a:pt x="103" y="466"/>
                  </a:lnTo>
                  <a:lnTo>
                    <a:pt x="102" y="458"/>
                  </a:lnTo>
                  <a:lnTo>
                    <a:pt x="102" y="449"/>
                  </a:lnTo>
                  <a:lnTo>
                    <a:pt x="100" y="441"/>
                  </a:lnTo>
                  <a:lnTo>
                    <a:pt x="96" y="433"/>
                  </a:lnTo>
                  <a:lnTo>
                    <a:pt x="94" y="426"/>
                  </a:lnTo>
                  <a:lnTo>
                    <a:pt x="90" y="418"/>
                  </a:lnTo>
                  <a:lnTo>
                    <a:pt x="86" y="411"/>
                  </a:lnTo>
                  <a:lnTo>
                    <a:pt x="81" y="403"/>
                  </a:lnTo>
                  <a:lnTo>
                    <a:pt x="75" y="397"/>
                  </a:lnTo>
                  <a:lnTo>
                    <a:pt x="75" y="397"/>
                  </a:lnTo>
                  <a:lnTo>
                    <a:pt x="71" y="393"/>
                  </a:lnTo>
                  <a:lnTo>
                    <a:pt x="65" y="388"/>
                  </a:lnTo>
                  <a:lnTo>
                    <a:pt x="61" y="382"/>
                  </a:lnTo>
                  <a:lnTo>
                    <a:pt x="56" y="374"/>
                  </a:lnTo>
                  <a:lnTo>
                    <a:pt x="48" y="367"/>
                  </a:lnTo>
                  <a:lnTo>
                    <a:pt x="42" y="357"/>
                  </a:lnTo>
                  <a:lnTo>
                    <a:pt x="37" y="349"/>
                  </a:lnTo>
                  <a:lnTo>
                    <a:pt x="31" y="340"/>
                  </a:lnTo>
                  <a:lnTo>
                    <a:pt x="23" y="330"/>
                  </a:lnTo>
                  <a:lnTo>
                    <a:pt x="18" y="321"/>
                  </a:lnTo>
                  <a:lnTo>
                    <a:pt x="14" y="311"/>
                  </a:lnTo>
                  <a:lnTo>
                    <a:pt x="8" y="302"/>
                  </a:lnTo>
                  <a:lnTo>
                    <a:pt x="6" y="294"/>
                  </a:lnTo>
                  <a:lnTo>
                    <a:pt x="2" y="287"/>
                  </a:lnTo>
                  <a:lnTo>
                    <a:pt x="0" y="279"/>
                  </a:lnTo>
                  <a:lnTo>
                    <a:pt x="0" y="273"/>
                  </a:lnTo>
                  <a:lnTo>
                    <a:pt x="0" y="273"/>
                  </a:lnTo>
                  <a:lnTo>
                    <a:pt x="0" y="264"/>
                  </a:lnTo>
                  <a:lnTo>
                    <a:pt x="2" y="254"/>
                  </a:lnTo>
                  <a:lnTo>
                    <a:pt x="6" y="246"/>
                  </a:lnTo>
                  <a:lnTo>
                    <a:pt x="10" y="239"/>
                  </a:lnTo>
                  <a:lnTo>
                    <a:pt x="16" y="233"/>
                  </a:lnTo>
                  <a:lnTo>
                    <a:pt x="21" y="227"/>
                  </a:lnTo>
                  <a:lnTo>
                    <a:pt x="27" y="222"/>
                  </a:lnTo>
                  <a:lnTo>
                    <a:pt x="33" y="216"/>
                  </a:lnTo>
                  <a:lnTo>
                    <a:pt x="39" y="212"/>
                  </a:lnTo>
                  <a:lnTo>
                    <a:pt x="46" y="206"/>
                  </a:lnTo>
                  <a:lnTo>
                    <a:pt x="52" y="203"/>
                  </a:lnTo>
                  <a:lnTo>
                    <a:pt x="58" y="197"/>
                  </a:lnTo>
                  <a:lnTo>
                    <a:pt x="61" y="191"/>
                  </a:lnTo>
                  <a:lnTo>
                    <a:pt x="65" y="185"/>
                  </a:lnTo>
                  <a:lnTo>
                    <a:pt x="69" y="178"/>
                  </a:lnTo>
                  <a:lnTo>
                    <a:pt x="71" y="170"/>
                  </a:lnTo>
                  <a:lnTo>
                    <a:pt x="71" y="170"/>
                  </a:lnTo>
                  <a:lnTo>
                    <a:pt x="73" y="159"/>
                  </a:lnTo>
                  <a:lnTo>
                    <a:pt x="73" y="147"/>
                  </a:lnTo>
                  <a:lnTo>
                    <a:pt x="75" y="138"/>
                  </a:lnTo>
                  <a:lnTo>
                    <a:pt x="75" y="126"/>
                  </a:lnTo>
                  <a:lnTo>
                    <a:pt x="75" y="117"/>
                  </a:lnTo>
                  <a:lnTo>
                    <a:pt x="77" y="107"/>
                  </a:lnTo>
                  <a:lnTo>
                    <a:pt x="77" y="98"/>
                  </a:lnTo>
                  <a:lnTo>
                    <a:pt x="77" y="88"/>
                  </a:lnTo>
                  <a:lnTo>
                    <a:pt x="79" y="79"/>
                  </a:lnTo>
                  <a:lnTo>
                    <a:pt x="81" y="71"/>
                  </a:lnTo>
                  <a:lnTo>
                    <a:pt x="82" y="63"/>
                  </a:lnTo>
                  <a:lnTo>
                    <a:pt x="86" y="56"/>
                  </a:lnTo>
                  <a:lnTo>
                    <a:pt x="90" y="48"/>
                  </a:lnTo>
                  <a:lnTo>
                    <a:pt x="94" y="42"/>
                  </a:lnTo>
                  <a:lnTo>
                    <a:pt x="100" y="37"/>
                  </a:lnTo>
                  <a:lnTo>
                    <a:pt x="107" y="31"/>
                  </a:lnTo>
                  <a:lnTo>
                    <a:pt x="107" y="31"/>
                  </a:lnTo>
                  <a:lnTo>
                    <a:pt x="113" y="29"/>
                  </a:lnTo>
                  <a:lnTo>
                    <a:pt x="117" y="27"/>
                  </a:lnTo>
                  <a:lnTo>
                    <a:pt x="123" y="25"/>
                  </a:lnTo>
                  <a:lnTo>
                    <a:pt x="126" y="23"/>
                  </a:lnTo>
                  <a:lnTo>
                    <a:pt x="130" y="19"/>
                  </a:lnTo>
                  <a:lnTo>
                    <a:pt x="134" y="18"/>
                  </a:lnTo>
                  <a:lnTo>
                    <a:pt x="138" y="16"/>
                  </a:lnTo>
                  <a:lnTo>
                    <a:pt x="142" y="12"/>
                  </a:lnTo>
                  <a:lnTo>
                    <a:pt x="145" y="10"/>
                  </a:lnTo>
                  <a:lnTo>
                    <a:pt x="149" y="8"/>
                  </a:lnTo>
                  <a:lnTo>
                    <a:pt x="153" y="6"/>
                  </a:lnTo>
                  <a:lnTo>
                    <a:pt x="157" y="4"/>
                  </a:lnTo>
                  <a:lnTo>
                    <a:pt x="161" y="2"/>
                  </a:lnTo>
                  <a:lnTo>
                    <a:pt x="166" y="2"/>
                  </a:lnTo>
                  <a:lnTo>
                    <a:pt x="172" y="0"/>
                  </a:lnTo>
                  <a:lnTo>
                    <a:pt x="178" y="0"/>
                  </a:lnTo>
                  <a:lnTo>
                    <a:pt x="178" y="0"/>
                  </a:lnTo>
                  <a:lnTo>
                    <a:pt x="185" y="2"/>
                  </a:lnTo>
                  <a:lnTo>
                    <a:pt x="195" y="8"/>
                  </a:lnTo>
                  <a:lnTo>
                    <a:pt x="203" y="14"/>
                  </a:lnTo>
                  <a:lnTo>
                    <a:pt x="210" y="21"/>
                  </a:lnTo>
                  <a:lnTo>
                    <a:pt x="216" y="29"/>
                  </a:lnTo>
                  <a:lnTo>
                    <a:pt x="224" y="35"/>
                  </a:lnTo>
                  <a:lnTo>
                    <a:pt x="229" y="40"/>
                  </a:lnTo>
                  <a:lnTo>
                    <a:pt x="233" y="42"/>
                  </a:lnTo>
                  <a:lnTo>
                    <a:pt x="233" y="42"/>
                  </a:lnTo>
                  <a:lnTo>
                    <a:pt x="239" y="42"/>
                  </a:lnTo>
                  <a:lnTo>
                    <a:pt x="243" y="40"/>
                  </a:lnTo>
                  <a:lnTo>
                    <a:pt x="246" y="39"/>
                  </a:lnTo>
                  <a:lnTo>
                    <a:pt x="252" y="37"/>
                  </a:lnTo>
                  <a:lnTo>
                    <a:pt x="256" y="35"/>
                  </a:lnTo>
                  <a:lnTo>
                    <a:pt x="260" y="33"/>
                  </a:lnTo>
                  <a:lnTo>
                    <a:pt x="262" y="29"/>
                  </a:lnTo>
                  <a:lnTo>
                    <a:pt x="264" y="29"/>
                  </a:lnTo>
                  <a:lnTo>
                    <a:pt x="264" y="29"/>
                  </a:lnTo>
                  <a:lnTo>
                    <a:pt x="267" y="31"/>
                  </a:lnTo>
                  <a:lnTo>
                    <a:pt x="269" y="33"/>
                  </a:lnTo>
                  <a:lnTo>
                    <a:pt x="273" y="35"/>
                  </a:lnTo>
                  <a:lnTo>
                    <a:pt x="275" y="37"/>
                  </a:lnTo>
                  <a:lnTo>
                    <a:pt x="275" y="37"/>
                  </a:lnTo>
                  <a:lnTo>
                    <a:pt x="271" y="46"/>
                  </a:lnTo>
                  <a:lnTo>
                    <a:pt x="266" y="54"/>
                  </a:lnTo>
                  <a:lnTo>
                    <a:pt x="258" y="61"/>
                  </a:lnTo>
                  <a:lnTo>
                    <a:pt x="250" y="67"/>
                  </a:lnTo>
                  <a:lnTo>
                    <a:pt x="243" y="71"/>
                  </a:lnTo>
                  <a:lnTo>
                    <a:pt x="237" y="77"/>
                  </a:lnTo>
                  <a:lnTo>
                    <a:pt x="233" y="82"/>
                  </a:lnTo>
                  <a:lnTo>
                    <a:pt x="231" y="90"/>
                  </a:lnTo>
                  <a:lnTo>
                    <a:pt x="231" y="90"/>
                  </a:lnTo>
                  <a:lnTo>
                    <a:pt x="231" y="94"/>
                  </a:lnTo>
                  <a:lnTo>
                    <a:pt x="231" y="98"/>
                  </a:lnTo>
                  <a:lnTo>
                    <a:pt x="233" y="103"/>
                  </a:lnTo>
                  <a:lnTo>
                    <a:pt x="235" y="107"/>
                  </a:lnTo>
                  <a:lnTo>
                    <a:pt x="237" y="111"/>
                  </a:lnTo>
                  <a:lnTo>
                    <a:pt x="239" y="115"/>
                  </a:lnTo>
                  <a:lnTo>
                    <a:pt x="243" y="121"/>
                  </a:lnTo>
                  <a:lnTo>
                    <a:pt x="245" y="124"/>
                  </a:lnTo>
                  <a:lnTo>
                    <a:pt x="248" y="128"/>
                  </a:lnTo>
                  <a:lnTo>
                    <a:pt x="250" y="134"/>
                  </a:lnTo>
                  <a:lnTo>
                    <a:pt x="254" y="138"/>
                  </a:lnTo>
                  <a:lnTo>
                    <a:pt x="256" y="143"/>
                  </a:lnTo>
                  <a:lnTo>
                    <a:pt x="258" y="149"/>
                  </a:lnTo>
                  <a:lnTo>
                    <a:pt x="258" y="155"/>
                  </a:lnTo>
                  <a:lnTo>
                    <a:pt x="260" y="161"/>
                  </a:lnTo>
                  <a:lnTo>
                    <a:pt x="260" y="166"/>
                  </a:lnTo>
                  <a:lnTo>
                    <a:pt x="260" y="166"/>
                  </a:lnTo>
                  <a:lnTo>
                    <a:pt x="260" y="176"/>
                  </a:lnTo>
                  <a:lnTo>
                    <a:pt x="258" y="182"/>
                  </a:lnTo>
                  <a:lnTo>
                    <a:pt x="254" y="189"/>
                  </a:lnTo>
                  <a:lnTo>
                    <a:pt x="250" y="195"/>
                  </a:lnTo>
                  <a:lnTo>
                    <a:pt x="245" y="201"/>
                  </a:lnTo>
                  <a:lnTo>
                    <a:pt x="241" y="205"/>
                  </a:lnTo>
                  <a:lnTo>
                    <a:pt x="235" y="210"/>
                  </a:lnTo>
                  <a:lnTo>
                    <a:pt x="229" y="212"/>
                  </a:lnTo>
                  <a:lnTo>
                    <a:pt x="224" y="216"/>
                  </a:lnTo>
                  <a:lnTo>
                    <a:pt x="218" y="222"/>
                  </a:lnTo>
                  <a:lnTo>
                    <a:pt x="212" y="225"/>
                  </a:lnTo>
                  <a:lnTo>
                    <a:pt x="208" y="229"/>
                  </a:lnTo>
                  <a:lnTo>
                    <a:pt x="205" y="235"/>
                  </a:lnTo>
                  <a:lnTo>
                    <a:pt x="201" y="239"/>
                  </a:lnTo>
                  <a:lnTo>
                    <a:pt x="199" y="246"/>
                  </a:lnTo>
                  <a:lnTo>
                    <a:pt x="199" y="252"/>
                  </a:lnTo>
                  <a:lnTo>
                    <a:pt x="199" y="252"/>
                  </a:lnTo>
                  <a:lnTo>
                    <a:pt x="199" y="262"/>
                  </a:lnTo>
                  <a:lnTo>
                    <a:pt x="203" y="269"/>
                  </a:lnTo>
                  <a:lnTo>
                    <a:pt x="208" y="275"/>
                  </a:lnTo>
                  <a:lnTo>
                    <a:pt x="214" y="281"/>
                  </a:lnTo>
                  <a:lnTo>
                    <a:pt x="222" y="285"/>
                  </a:lnTo>
                  <a:lnTo>
                    <a:pt x="229" y="287"/>
                  </a:lnTo>
                  <a:lnTo>
                    <a:pt x="239" y="288"/>
                  </a:lnTo>
                  <a:lnTo>
                    <a:pt x="246" y="290"/>
                  </a:lnTo>
                  <a:lnTo>
                    <a:pt x="264" y="290"/>
                  </a:lnTo>
                  <a:lnTo>
                    <a:pt x="264" y="290"/>
                  </a:lnTo>
                  <a:lnTo>
                    <a:pt x="266" y="300"/>
                  </a:lnTo>
                  <a:lnTo>
                    <a:pt x="267" y="308"/>
                  </a:lnTo>
                  <a:lnTo>
                    <a:pt x="273" y="313"/>
                  </a:lnTo>
                  <a:lnTo>
                    <a:pt x="279" y="317"/>
                  </a:lnTo>
                  <a:lnTo>
                    <a:pt x="285" y="319"/>
                  </a:lnTo>
                  <a:lnTo>
                    <a:pt x="288" y="323"/>
                  </a:lnTo>
                  <a:lnTo>
                    <a:pt x="292" y="329"/>
                  </a:lnTo>
                  <a:lnTo>
                    <a:pt x="292" y="338"/>
                  </a:lnTo>
                  <a:lnTo>
                    <a:pt x="292" y="338"/>
                  </a:lnTo>
                  <a:lnTo>
                    <a:pt x="292" y="346"/>
                  </a:lnTo>
                  <a:lnTo>
                    <a:pt x="292" y="351"/>
                  </a:lnTo>
                  <a:lnTo>
                    <a:pt x="290" y="355"/>
                  </a:lnTo>
                  <a:lnTo>
                    <a:pt x="288" y="359"/>
                  </a:lnTo>
                  <a:lnTo>
                    <a:pt x="287" y="363"/>
                  </a:lnTo>
                  <a:lnTo>
                    <a:pt x="288" y="367"/>
                  </a:lnTo>
                  <a:lnTo>
                    <a:pt x="288" y="372"/>
                  </a:lnTo>
                  <a:lnTo>
                    <a:pt x="292" y="378"/>
                  </a:lnTo>
                  <a:lnTo>
                    <a:pt x="292" y="378"/>
                  </a:lnTo>
                  <a:lnTo>
                    <a:pt x="288" y="382"/>
                  </a:lnTo>
                  <a:lnTo>
                    <a:pt x="281" y="386"/>
                  </a:lnTo>
                  <a:lnTo>
                    <a:pt x="275" y="390"/>
                  </a:lnTo>
                  <a:lnTo>
                    <a:pt x="267" y="393"/>
                  </a:lnTo>
                  <a:lnTo>
                    <a:pt x="258" y="399"/>
                  </a:lnTo>
                  <a:lnTo>
                    <a:pt x="250" y="405"/>
                  </a:lnTo>
                  <a:lnTo>
                    <a:pt x="243" y="411"/>
                  </a:lnTo>
                  <a:lnTo>
                    <a:pt x="233" y="416"/>
                  </a:lnTo>
                  <a:lnTo>
                    <a:pt x="226" y="422"/>
                  </a:lnTo>
                  <a:lnTo>
                    <a:pt x="218" y="428"/>
                  </a:lnTo>
                  <a:lnTo>
                    <a:pt x="210" y="433"/>
                  </a:lnTo>
                  <a:lnTo>
                    <a:pt x="205" y="441"/>
                  </a:lnTo>
                  <a:lnTo>
                    <a:pt x="199" y="447"/>
                  </a:lnTo>
                  <a:lnTo>
                    <a:pt x="195" y="451"/>
                  </a:lnTo>
                  <a:lnTo>
                    <a:pt x="193" y="456"/>
                  </a:lnTo>
                  <a:lnTo>
                    <a:pt x="193" y="462"/>
                  </a:lnTo>
                  <a:lnTo>
                    <a:pt x="193" y="462"/>
                  </a:lnTo>
                  <a:lnTo>
                    <a:pt x="193" y="468"/>
                  </a:lnTo>
                  <a:lnTo>
                    <a:pt x="191" y="473"/>
                  </a:lnTo>
                  <a:lnTo>
                    <a:pt x="191" y="477"/>
                  </a:lnTo>
                  <a:lnTo>
                    <a:pt x="191" y="481"/>
                  </a:lnTo>
                  <a:lnTo>
                    <a:pt x="191" y="483"/>
                  </a:lnTo>
                  <a:lnTo>
                    <a:pt x="191" y="487"/>
                  </a:lnTo>
                  <a:lnTo>
                    <a:pt x="191" y="489"/>
                  </a:lnTo>
                  <a:lnTo>
                    <a:pt x="193" y="491"/>
                  </a:lnTo>
                  <a:lnTo>
                    <a:pt x="193" y="491"/>
                  </a:lnTo>
                  <a:lnTo>
                    <a:pt x="195" y="498"/>
                  </a:lnTo>
                  <a:lnTo>
                    <a:pt x="195" y="504"/>
                  </a:lnTo>
                  <a:lnTo>
                    <a:pt x="195" y="510"/>
                  </a:lnTo>
                  <a:lnTo>
                    <a:pt x="193" y="515"/>
                  </a:lnTo>
                  <a:lnTo>
                    <a:pt x="191" y="521"/>
                  </a:lnTo>
                  <a:lnTo>
                    <a:pt x="187" y="527"/>
                  </a:lnTo>
                  <a:lnTo>
                    <a:pt x="184" y="531"/>
                  </a:lnTo>
                  <a:lnTo>
                    <a:pt x="178" y="536"/>
                  </a:lnTo>
                  <a:lnTo>
                    <a:pt x="174" y="540"/>
                  </a:lnTo>
                  <a:lnTo>
                    <a:pt x="166" y="544"/>
                  </a:lnTo>
                  <a:lnTo>
                    <a:pt x="161" y="548"/>
                  </a:lnTo>
                  <a:lnTo>
                    <a:pt x="155" y="552"/>
                  </a:lnTo>
                  <a:lnTo>
                    <a:pt x="149" y="556"/>
                  </a:lnTo>
                  <a:lnTo>
                    <a:pt x="143" y="557"/>
                  </a:lnTo>
                  <a:lnTo>
                    <a:pt x="138" y="559"/>
                  </a:lnTo>
                  <a:lnTo>
                    <a:pt x="134" y="559"/>
                  </a:lnTo>
                  <a:lnTo>
                    <a:pt x="134" y="561"/>
                  </a:lnTo>
                  <a:lnTo>
                    <a:pt x="126" y="559"/>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80" name="Freeform 46">
              <a:extLst>
                <a:ext uri="{FF2B5EF4-FFF2-40B4-BE49-F238E27FC236}">
                  <a16:creationId xmlns:a16="http://schemas.microsoft.com/office/drawing/2014/main" id="{67268F3A-52C7-4F19-B24F-9A9096F77D3E}"/>
                </a:ext>
              </a:extLst>
            </p:cNvPr>
            <p:cNvSpPr>
              <a:spLocks/>
            </p:cNvSpPr>
            <p:nvPr/>
          </p:nvSpPr>
          <p:spPr bwMode="auto">
            <a:xfrm>
              <a:off x="2276710" y="5191607"/>
              <a:ext cx="210255" cy="152252"/>
            </a:xfrm>
            <a:custGeom>
              <a:avLst/>
              <a:gdLst>
                <a:gd name="T0" fmla="*/ 596 w 618"/>
                <a:gd name="T1" fmla="*/ 238 h 442"/>
                <a:gd name="T2" fmla="*/ 594 w 618"/>
                <a:gd name="T3" fmla="*/ 219 h 442"/>
                <a:gd name="T4" fmla="*/ 605 w 618"/>
                <a:gd name="T5" fmla="*/ 219 h 442"/>
                <a:gd name="T6" fmla="*/ 605 w 618"/>
                <a:gd name="T7" fmla="*/ 200 h 442"/>
                <a:gd name="T8" fmla="*/ 584 w 618"/>
                <a:gd name="T9" fmla="*/ 193 h 442"/>
                <a:gd name="T10" fmla="*/ 567 w 618"/>
                <a:gd name="T11" fmla="*/ 200 h 442"/>
                <a:gd name="T12" fmla="*/ 536 w 618"/>
                <a:gd name="T13" fmla="*/ 185 h 442"/>
                <a:gd name="T14" fmla="*/ 517 w 618"/>
                <a:gd name="T15" fmla="*/ 160 h 442"/>
                <a:gd name="T16" fmla="*/ 535 w 618"/>
                <a:gd name="T17" fmla="*/ 151 h 442"/>
                <a:gd name="T18" fmla="*/ 514 w 618"/>
                <a:gd name="T19" fmla="*/ 124 h 442"/>
                <a:gd name="T20" fmla="*/ 472 w 618"/>
                <a:gd name="T21" fmla="*/ 76 h 442"/>
                <a:gd name="T22" fmla="*/ 462 w 618"/>
                <a:gd name="T23" fmla="*/ 15 h 442"/>
                <a:gd name="T24" fmla="*/ 426 w 618"/>
                <a:gd name="T25" fmla="*/ 4 h 442"/>
                <a:gd name="T26" fmla="*/ 386 w 618"/>
                <a:gd name="T27" fmla="*/ 0 h 442"/>
                <a:gd name="T28" fmla="*/ 346 w 618"/>
                <a:gd name="T29" fmla="*/ 17 h 442"/>
                <a:gd name="T30" fmla="*/ 308 w 618"/>
                <a:gd name="T31" fmla="*/ 40 h 442"/>
                <a:gd name="T32" fmla="*/ 290 w 618"/>
                <a:gd name="T33" fmla="*/ 53 h 442"/>
                <a:gd name="T34" fmla="*/ 275 w 618"/>
                <a:gd name="T35" fmla="*/ 69 h 442"/>
                <a:gd name="T36" fmla="*/ 260 w 618"/>
                <a:gd name="T37" fmla="*/ 59 h 442"/>
                <a:gd name="T38" fmla="*/ 233 w 618"/>
                <a:gd name="T39" fmla="*/ 70 h 442"/>
                <a:gd name="T40" fmla="*/ 206 w 618"/>
                <a:gd name="T41" fmla="*/ 105 h 442"/>
                <a:gd name="T42" fmla="*/ 184 w 618"/>
                <a:gd name="T43" fmla="*/ 109 h 442"/>
                <a:gd name="T44" fmla="*/ 180 w 618"/>
                <a:gd name="T45" fmla="*/ 128 h 442"/>
                <a:gd name="T46" fmla="*/ 163 w 618"/>
                <a:gd name="T47" fmla="*/ 141 h 442"/>
                <a:gd name="T48" fmla="*/ 140 w 618"/>
                <a:gd name="T49" fmla="*/ 126 h 442"/>
                <a:gd name="T50" fmla="*/ 117 w 618"/>
                <a:gd name="T51" fmla="*/ 130 h 442"/>
                <a:gd name="T52" fmla="*/ 102 w 618"/>
                <a:gd name="T53" fmla="*/ 147 h 442"/>
                <a:gd name="T54" fmla="*/ 107 w 618"/>
                <a:gd name="T55" fmla="*/ 158 h 442"/>
                <a:gd name="T56" fmla="*/ 58 w 618"/>
                <a:gd name="T57" fmla="*/ 233 h 442"/>
                <a:gd name="T58" fmla="*/ 23 w 618"/>
                <a:gd name="T59" fmla="*/ 254 h 442"/>
                <a:gd name="T60" fmla="*/ 23 w 618"/>
                <a:gd name="T61" fmla="*/ 263 h 442"/>
                <a:gd name="T62" fmla="*/ 21 w 618"/>
                <a:gd name="T63" fmla="*/ 288 h 442"/>
                <a:gd name="T64" fmla="*/ 0 w 618"/>
                <a:gd name="T65" fmla="*/ 318 h 442"/>
                <a:gd name="T66" fmla="*/ 4 w 618"/>
                <a:gd name="T67" fmla="*/ 341 h 442"/>
                <a:gd name="T68" fmla="*/ 18 w 618"/>
                <a:gd name="T69" fmla="*/ 362 h 442"/>
                <a:gd name="T70" fmla="*/ 42 w 618"/>
                <a:gd name="T71" fmla="*/ 387 h 442"/>
                <a:gd name="T72" fmla="*/ 67 w 618"/>
                <a:gd name="T73" fmla="*/ 414 h 442"/>
                <a:gd name="T74" fmla="*/ 109 w 618"/>
                <a:gd name="T75" fmla="*/ 412 h 442"/>
                <a:gd name="T76" fmla="*/ 145 w 618"/>
                <a:gd name="T77" fmla="*/ 401 h 442"/>
                <a:gd name="T78" fmla="*/ 193 w 618"/>
                <a:gd name="T79" fmla="*/ 429 h 442"/>
                <a:gd name="T80" fmla="*/ 203 w 618"/>
                <a:gd name="T81" fmla="*/ 433 h 442"/>
                <a:gd name="T82" fmla="*/ 201 w 618"/>
                <a:gd name="T83" fmla="*/ 420 h 442"/>
                <a:gd name="T84" fmla="*/ 201 w 618"/>
                <a:gd name="T85" fmla="*/ 391 h 442"/>
                <a:gd name="T86" fmla="*/ 201 w 618"/>
                <a:gd name="T87" fmla="*/ 370 h 442"/>
                <a:gd name="T88" fmla="*/ 203 w 618"/>
                <a:gd name="T89" fmla="*/ 343 h 442"/>
                <a:gd name="T90" fmla="*/ 225 w 618"/>
                <a:gd name="T91" fmla="*/ 317 h 442"/>
                <a:gd name="T92" fmla="*/ 359 w 618"/>
                <a:gd name="T93" fmla="*/ 332 h 442"/>
                <a:gd name="T94" fmla="*/ 390 w 618"/>
                <a:gd name="T95" fmla="*/ 336 h 442"/>
                <a:gd name="T96" fmla="*/ 414 w 618"/>
                <a:gd name="T97" fmla="*/ 322 h 442"/>
                <a:gd name="T98" fmla="*/ 432 w 618"/>
                <a:gd name="T99" fmla="*/ 320 h 442"/>
                <a:gd name="T100" fmla="*/ 458 w 618"/>
                <a:gd name="T101" fmla="*/ 324 h 442"/>
                <a:gd name="T102" fmla="*/ 494 w 618"/>
                <a:gd name="T103" fmla="*/ 336 h 442"/>
                <a:gd name="T104" fmla="*/ 514 w 618"/>
                <a:gd name="T105" fmla="*/ 311 h 442"/>
                <a:gd name="T106" fmla="*/ 542 w 618"/>
                <a:gd name="T107" fmla="*/ 297 h 442"/>
                <a:gd name="T108" fmla="*/ 576 w 618"/>
                <a:gd name="T109" fmla="*/ 294 h 442"/>
                <a:gd name="T110" fmla="*/ 609 w 618"/>
                <a:gd name="T111" fmla="*/ 254 h 442"/>
                <a:gd name="T112" fmla="*/ 618 w 618"/>
                <a:gd name="T113" fmla="*/ 236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18" h="442">
                  <a:moveTo>
                    <a:pt x="609" y="248"/>
                  </a:moveTo>
                  <a:lnTo>
                    <a:pt x="609" y="248"/>
                  </a:lnTo>
                  <a:lnTo>
                    <a:pt x="605" y="246"/>
                  </a:lnTo>
                  <a:lnTo>
                    <a:pt x="601" y="244"/>
                  </a:lnTo>
                  <a:lnTo>
                    <a:pt x="597" y="240"/>
                  </a:lnTo>
                  <a:lnTo>
                    <a:pt x="596" y="238"/>
                  </a:lnTo>
                  <a:lnTo>
                    <a:pt x="594" y="235"/>
                  </a:lnTo>
                  <a:lnTo>
                    <a:pt x="592" y="231"/>
                  </a:lnTo>
                  <a:lnTo>
                    <a:pt x="592" y="225"/>
                  </a:lnTo>
                  <a:lnTo>
                    <a:pt x="592" y="217"/>
                  </a:lnTo>
                  <a:lnTo>
                    <a:pt x="592" y="217"/>
                  </a:lnTo>
                  <a:lnTo>
                    <a:pt x="594" y="219"/>
                  </a:lnTo>
                  <a:lnTo>
                    <a:pt x="596" y="221"/>
                  </a:lnTo>
                  <a:lnTo>
                    <a:pt x="597" y="221"/>
                  </a:lnTo>
                  <a:lnTo>
                    <a:pt x="597" y="221"/>
                  </a:lnTo>
                  <a:lnTo>
                    <a:pt x="599" y="221"/>
                  </a:lnTo>
                  <a:lnTo>
                    <a:pt x="603" y="219"/>
                  </a:lnTo>
                  <a:lnTo>
                    <a:pt x="605" y="219"/>
                  </a:lnTo>
                  <a:lnTo>
                    <a:pt x="609" y="217"/>
                  </a:lnTo>
                  <a:lnTo>
                    <a:pt x="609" y="217"/>
                  </a:lnTo>
                  <a:lnTo>
                    <a:pt x="609" y="214"/>
                  </a:lnTo>
                  <a:lnTo>
                    <a:pt x="607" y="208"/>
                  </a:lnTo>
                  <a:lnTo>
                    <a:pt x="607" y="204"/>
                  </a:lnTo>
                  <a:lnTo>
                    <a:pt x="605" y="200"/>
                  </a:lnTo>
                  <a:lnTo>
                    <a:pt x="601" y="196"/>
                  </a:lnTo>
                  <a:lnTo>
                    <a:pt x="599" y="194"/>
                  </a:lnTo>
                  <a:lnTo>
                    <a:pt x="594" y="193"/>
                  </a:lnTo>
                  <a:lnTo>
                    <a:pt x="590" y="193"/>
                  </a:lnTo>
                  <a:lnTo>
                    <a:pt x="590" y="193"/>
                  </a:lnTo>
                  <a:lnTo>
                    <a:pt x="584" y="193"/>
                  </a:lnTo>
                  <a:lnTo>
                    <a:pt x="580" y="193"/>
                  </a:lnTo>
                  <a:lnTo>
                    <a:pt x="578" y="194"/>
                  </a:lnTo>
                  <a:lnTo>
                    <a:pt x="575" y="196"/>
                  </a:lnTo>
                  <a:lnTo>
                    <a:pt x="573" y="198"/>
                  </a:lnTo>
                  <a:lnTo>
                    <a:pt x="571" y="198"/>
                  </a:lnTo>
                  <a:lnTo>
                    <a:pt x="567" y="200"/>
                  </a:lnTo>
                  <a:lnTo>
                    <a:pt x="565" y="200"/>
                  </a:lnTo>
                  <a:lnTo>
                    <a:pt x="565" y="200"/>
                  </a:lnTo>
                  <a:lnTo>
                    <a:pt x="559" y="198"/>
                  </a:lnTo>
                  <a:lnTo>
                    <a:pt x="552" y="196"/>
                  </a:lnTo>
                  <a:lnTo>
                    <a:pt x="544" y="191"/>
                  </a:lnTo>
                  <a:lnTo>
                    <a:pt x="536" y="185"/>
                  </a:lnTo>
                  <a:lnTo>
                    <a:pt x="529" y="179"/>
                  </a:lnTo>
                  <a:lnTo>
                    <a:pt x="523" y="173"/>
                  </a:lnTo>
                  <a:lnTo>
                    <a:pt x="517" y="168"/>
                  </a:lnTo>
                  <a:lnTo>
                    <a:pt x="514" y="162"/>
                  </a:lnTo>
                  <a:lnTo>
                    <a:pt x="514" y="162"/>
                  </a:lnTo>
                  <a:lnTo>
                    <a:pt x="517" y="160"/>
                  </a:lnTo>
                  <a:lnTo>
                    <a:pt x="519" y="158"/>
                  </a:lnTo>
                  <a:lnTo>
                    <a:pt x="523" y="158"/>
                  </a:lnTo>
                  <a:lnTo>
                    <a:pt x="525" y="156"/>
                  </a:lnTo>
                  <a:lnTo>
                    <a:pt x="529" y="154"/>
                  </a:lnTo>
                  <a:lnTo>
                    <a:pt x="531" y="153"/>
                  </a:lnTo>
                  <a:lnTo>
                    <a:pt x="535" y="151"/>
                  </a:lnTo>
                  <a:lnTo>
                    <a:pt x="538" y="149"/>
                  </a:lnTo>
                  <a:lnTo>
                    <a:pt x="538" y="149"/>
                  </a:lnTo>
                  <a:lnTo>
                    <a:pt x="533" y="143"/>
                  </a:lnTo>
                  <a:lnTo>
                    <a:pt x="527" y="137"/>
                  </a:lnTo>
                  <a:lnTo>
                    <a:pt x="521" y="132"/>
                  </a:lnTo>
                  <a:lnTo>
                    <a:pt x="514" y="124"/>
                  </a:lnTo>
                  <a:lnTo>
                    <a:pt x="506" y="118"/>
                  </a:lnTo>
                  <a:lnTo>
                    <a:pt x="498" y="111"/>
                  </a:lnTo>
                  <a:lnTo>
                    <a:pt x="493" y="103"/>
                  </a:lnTo>
                  <a:lnTo>
                    <a:pt x="485" y="93"/>
                  </a:lnTo>
                  <a:lnTo>
                    <a:pt x="477" y="86"/>
                  </a:lnTo>
                  <a:lnTo>
                    <a:pt x="472" y="76"/>
                  </a:lnTo>
                  <a:lnTo>
                    <a:pt x="468" y="67"/>
                  </a:lnTo>
                  <a:lnTo>
                    <a:pt x="462" y="57"/>
                  </a:lnTo>
                  <a:lnTo>
                    <a:pt x="460" y="48"/>
                  </a:lnTo>
                  <a:lnTo>
                    <a:pt x="458" y="36"/>
                  </a:lnTo>
                  <a:lnTo>
                    <a:pt x="458" y="27"/>
                  </a:lnTo>
                  <a:lnTo>
                    <a:pt x="462" y="15"/>
                  </a:lnTo>
                  <a:lnTo>
                    <a:pt x="462" y="15"/>
                  </a:lnTo>
                  <a:lnTo>
                    <a:pt x="454" y="13"/>
                  </a:lnTo>
                  <a:lnTo>
                    <a:pt x="447" y="11"/>
                  </a:lnTo>
                  <a:lnTo>
                    <a:pt x="439" y="9"/>
                  </a:lnTo>
                  <a:lnTo>
                    <a:pt x="433" y="6"/>
                  </a:lnTo>
                  <a:lnTo>
                    <a:pt x="426" y="4"/>
                  </a:lnTo>
                  <a:lnTo>
                    <a:pt x="418" y="2"/>
                  </a:lnTo>
                  <a:lnTo>
                    <a:pt x="409" y="0"/>
                  </a:lnTo>
                  <a:lnTo>
                    <a:pt x="399" y="0"/>
                  </a:lnTo>
                  <a:lnTo>
                    <a:pt x="399" y="0"/>
                  </a:lnTo>
                  <a:lnTo>
                    <a:pt x="393" y="0"/>
                  </a:lnTo>
                  <a:lnTo>
                    <a:pt x="386" y="0"/>
                  </a:lnTo>
                  <a:lnTo>
                    <a:pt x="378" y="2"/>
                  </a:lnTo>
                  <a:lnTo>
                    <a:pt x="372" y="4"/>
                  </a:lnTo>
                  <a:lnTo>
                    <a:pt x="365" y="8"/>
                  </a:lnTo>
                  <a:lnTo>
                    <a:pt x="359" y="9"/>
                  </a:lnTo>
                  <a:lnTo>
                    <a:pt x="351" y="13"/>
                  </a:lnTo>
                  <a:lnTo>
                    <a:pt x="346" y="17"/>
                  </a:lnTo>
                  <a:lnTo>
                    <a:pt x="340" y="21"/>
                  </a:lnTo>
                  <a:lnTo>
                    <a:pt x="332" y="25"/>
                  </a:lnTo>
                  <a:lnTo>
                    <a:pt x="327" y="29"/>
                  </a:lnTo>
                  <a:lnTo>
                    <a:pt x="321" y="32"/>
                  </a:lnTo>
                  <a:lnTo>
                    <a:pt x="313" y="36"/>
                  </a:lnTo>
                  <a:lnTo>
                    <a:pt x="308" y="40"/>
                  </a:lnTo>
                  <a:lnTo>
                    <a:pt x="302" y="44"/>
                  </a:lnTo>
                  <a:lnTo>
                    <a:pt x="296" y="46"/>
                  </a:lnTo>
                  <a:lnTo>
                    <a:pt x="296" y="46"/>
                  </a:lnTo>
                  <a:lnTo>
                    <a:pt x="294" y="48"/>
                  </a:lnTo>
                  <a:lnTo>
                    <a:pt x="292" y="51"/>
                  </a:lnTo>
                  <a:lnTo>
                    <a:pt x="290" y="53"/>
                  </a:lnTo>
                  <a:lnTo>
                    <a:pt x="288" y="57"/>
                  </a:lnTo>
                  <a:lnTo>
                    <a:pt x="285" y="61"/>
                  </a:lnTo>
                  <a:lnTo>
                    <a:pt x="283" y="65"/>
                  </a:lnTo>
                  <a:lnTo>
                    <a:pt x="279" y="67"/>
                  </a:lnTo>
                  <a:lnTo>
                    <a:pt x="275" y="69"/>
                  </a:lnTo>
                  <a:lnTo>
                    <a:pt x="275" y="69"/>
                  </a:lnTo>
                  <a:lnTo>
                    <a:pt x="273" y="67"/>
                  </a:lnTo>
                  <a:lnTo>
                    <a:pt x="269" y="67"/>
                  </a:lnTo>
                  <a:lnTo>
                    <a:pt x="267" y="65"/>
                  </a:lnTo>
                  <a:lnTo>
                    <a:pt x="266" y="63"/>
                  </a:lnTo>
                  <a:lnTo>
                    <a:pt x="264" y="61"/>
                  </a:lnTo>
                  <a:lnTo>
                    <a:pt x="260" y="59"/>
                  </a:lnTo>
                  <a:lnTo>
                    <a:pt x="258" y="59"/>
                  </a:lnTo>
                  <a:lnTo>
                    <a:pt x="254" y="59"/>
                  </a:lnTo>
                  <a:lnTo>
                    <a:pt x="254" y="59"/>
                  </a:lnTo>
                  <a:lnTo>
                    <a:pt x="246" y="59"/>
                  </a:lnTo>
                  <a:lnTo>
                    <a:pt x="239" y="65"/>
                  </a:lnTo>
                  <a:lnTo>
                    <a:pt x="233" y="70"/>
                  </a:lnTo>
                  <a:lnTo>
                    <a:pt x="227" y="80"/>
                  </a:lnTo>
                  <a:lnTo>
                    <a:pt x="224" y="88"/>
                  </a:lnTo>
                  <a:lnTo>
                    <a:pt x="220" y="95"/>
                  </a:lnTo>
                  <a:lnTo>
                    <a:pt x="214" y="101"/>
                  </a:lnTo>
                  <a:lnTo>
                    <a:pt x="206" y="105"/>
                  </a:lnTo>
                  <a:lnTo>
                    <a:pt x="206" y="105"/>
                  </a:lnTo>
                  <a:lnTo>
                    <a:pt x="205" y="105"/>
                  </a:lnTo>
                  <a:lnTo>
                    <a:pt x="201" y="105"/>
                  </a:lnTo>
                  <a:lnTo>
                    <a:pt x="197" y="105"/>
                  </a:lnTo>
                  <a:lnTo>
                    <a:pt x="191" y="105"/>
                  </a:lnTo>
                  <a:lnTo>
                    <a:pt x="187" y="107"/>
                  </a:lnTo>
                  <a:lnTo>
                    <a:pt x="184" y="109"/>
                  </a:lnTo>
                  <a:lnTo>
                    <a:pt x="182" y="111"/>
                  </a:lnTo>
                  <a:lnTo>
                    <a:pt x="182" y="114"/>
                  </a:lnTo>
                  <a:lnTo>
                    <a:pt x="182" y="114"/>
                  </a:lnTo>
                  <a:lnTo>
                    <a:pt x="182" y="118"/>
                  </a:lnTo>
                  <a:lnTo>
                    <a:pt x="182" y="124"/>
                  </a:lnTo>
                  <a:lnTo>
                    <a:pt x="180" y="128"/>
                  </a:lnTo>
                  <a:lnTo>
                    <a:pt x="180" y="132"/>
                  </a:lnTo>
                  <a:lnTo>
                    <a:pt x="176" y="135"/>
                  </a:lnTo>
                  <a:lnTo>
                    <a:pt x="174" y="137"/>
                  </a:lnTo>
                  <a:lnTo>
                    <a:pt x="168" y="139"/>
                  </a:lnTo>
                  <a:lnTo>
                    <a:pt x="163" y="141"/>
                  </a:lnTo>
                  <a:lnTo>
                    <a:pt x="163" y="141"/>
                  </a:lnTo>
                  <a:lnTo>
                    <a:pt x="159" y="139"/>
                  </a:lnTo>
                  <a:lnTo>
                    <a:pt x="155" y="137"/>
                  </a:lnTo>
                  <a:lnTo>
                    <a:pt x="151" y="135"/>
                  </a:lnTo>
                  <a:lnTo>
                    <a:pt x="147" y="132"/>
                  </a:lnTo>
                  <a:lnTo>
                    <a:pt x="143" y="130"/>
                  </a:lnTo>
                  <a:lnTo>
                    <a:pt x="140" y="126"/>
                  </a:lnTo>
                  <a:lnTo>
                    <a:pt x="136" y="124"/>
                  </a:lnTo>
                  <a:lnTo>
                    <a:pt x="130" y="124"/>
                  </a:lnTo>
                  <a:lnTo>
                    <a:pt x="130" y="124"/>
                  </a:lnTo>
                  <a:lnTo>
                    <a:pt x="126" y="124"/>
                  </a:lnTo>
                  <a:lnTo>
                    <a:pt x="121" y="126"/>
                  </a:lnTo>
                  <a:lnTo>
                    <a:pt x="117" y="130"/>
                  </a:lnTo>
                  <a:lnTo>
                    <a:pt x="111" y="132"/>
                  </a:lnTo>
                  <a:lnTo>
                    <a:pt x="107" y="135"/>
                  </a:lnTo>
                  <a:lnTo>
                    <a:pt x="103" y="139"/>
                  </a:lnTo>
                  <a:lnTo>
                    <a:pt x="102" y="143"/>
                  </a:lnTo>
                  <a:lnTo>
                    <a:pt x="102" y="147"/>
                  </a:lnTo>
                  <a:lnTo>
                    <a:pt x="102" y="147"/>
                  </a:lnTo>
                  <a:lnTo>
                    <a:pt x="102" y="149"/>
                  </a:lnTo>
                  <a:lnTo>
                    <a:pt x="102" y="151"/>
                  </a:lnTo>
                  <a:lnTo>
                    <a:pt x="103" y="153"/>
                  </a:lnTo>
                  <a:lnTo>
                    <a:pt x="103" y="154"/>
                  </a:lnTo>
                  <a:lnTo>
                    <a:pt x="105" y="156"/>
                  </a:lnTo>
                  <a:lnTo>
                    <a:pt x="107" y="158"/>
                  </a:lnTo>
                  <a:lnTo>
                    <a:pt x="109" y="160"/>
                  </a:lnTo>
                  <a:lnTo>
                    <a:pt x="111" y="162"/>
                  </a:lnTo>
                  <a:lnTo>
                    <a:pt x="75" y="229"/>
                  </a:lnTo>
                  <a:lnTo>
                    <a:pt x="75" y="229"/>
                  </a:lnTo>
                  <a:lnTo>
                    <a:pt x="67" y="233"/>
                  </a:lnTo>
                  <a:lnTo>
                    <a:pt x="58" y="233"/>
                  </a:lnTo>
                  <a:lnTo>
                    <a:pt x="50" y="235"/>
                  </a:lnTo>
                  <a:lnTo>
                    <a:pt x="42" y="236"/>
                  </a:lnTo>
                  <a:lnTo>
                    <a:pt x="35" y="238"/>
                  </a:lnTo>
                  <a:lnTo>
                    <a:pt x="29" y="242"/>
                  </a:lnTo>
                  <a:lnTo>
                    <a:pt x="25" y="246"/>
                  </a:lnTo>
                  <a:lnTo>
                    <a:pt x="23" y="254"/>
                  </a:lnTo>
                  <a:lnTo>
                    <a:pt x="23" y="254"/>
                  </a:lnTo>
                  <a:lnTo>
                    <a:pt x="23" y="254"/>
                  </a:lnTo>
                  <a:lnTo>
                    <a:pt x="23" y="256"/>
                  </a:lnTo>
                  <a:lnTo>
                    <a:pt x="23" y="257"/>
                  </a:lnTo>
                  <a:lnTo>
                    <a:pt x="23" y="259"/>
                  </a:lnTo>
                  <a:lnTo>
                    <a:pt x="23" y="263"/>
                  </a:lnTo>
                  <a:lnTo>
                    <a:pt x="23" y="267"/>
                  </a:lnTo>
                  <a:lnTo>
                    <a:pt x="23" y="271"/>
                  </a:lnTo>
                  <a:lnTo>
                    <a:pt x="23" y="275"/>
                  </a:lnTo>
                  <a:lnTo>
                    <a:pt x="23" y="275"/>
                  </a:lnTo>
                  <a:lnTo>
                    <a:pt x="23" y="282"/>
                  </a:lnTo>
                  <a:lnTo>
                    <a:pt x="21" y="288"/>
                  </a:lnTo>
                  <a:lnTo>
                    <a:pt x="18" y="294"/>
                  </a:lnTo>
                  <a:lnTo>
                    <a:pt x="14" y="297"/>
                  </a:lnTo>
                  <a:lnTo>
                    <a:pt x="10" y="301"/>
                  </a:lnTo>
                  <a:lnTo>
                    <a:pt x="6" y="307"/>
                  </a:lnTo>
                  <a:lnTo>
                    <a:pt x="2" y="313"/>
                  </a:lnTo>
                  <a:lnTo>
                    <a:pt x="0" y="318"/>
                  </a:lnTo>
                  <a:lnTo>
                    <a:pt x="0" y="318"/>
                  </a:lnTo>
                  <a:lnTo>
                    <a:pt x="0" y="324"/>
                  </a:lnTo>
                  <a:lnTo>
                    <a:pt x="0" y="328"/>
                  </a:lnTo>
                  <a:lnTo>
                    <a:pt x="2" y="334"/>
                  </a:lnTo>
                  <a:lnTo>
                    <a:pt x="2" y="338"/>
                  </a:lnTo>
                  <a:lnTo>
                    <a:pt x="4" y="341"/>
                  </a:lnTo>
                  <a:lnTo>
                    <a:pt x="4" y="347"/>
                  </a:lnTo>
                  <a:lnTo>
                    <a:pt x="4" y="353"/>
                  </a:lnTo>
                  <a:lnTo>
                    <a:pt x="4" y="360"/>
                  </a:lnTo>
                  <a:lnTo>
                    <a:pt x="4" y="360"/>
                  </a:lnTo>
                  <a:lnTo>
                    <a:pt x="12" y="360"/>
                  </a:lnTo>
                  <a:lnTo>
                    <a:pt x="18" y="362"/>
                  </a:lnTo>
                  <a:lnTo>
                    <a:pt x="23" y="364"/>
                  </a:lnTo>
                  <a:lnTo>
                    <a:pt x="27" y="368"/>
                  </a:lnTo>
                  <a:lnTo>
                    <a:pt x="31" y="374"/>
                  </a:lnTo>
                  <a:lnTo>
                    <a:pt x="35" y="378"/>
                  </a:lnTo>
                  <a:lnTo>
                    <a:pt x="39" y="383"/>
                  </a:lnTo>
                  <a:lnTo>
                    <a:pt x="42" y="387"/>
                  </a:lnTo>
                  <a:lnTo>
                    <a:pt x="46" y="393"/>
                  </a:lnTo>
                  <a:lnTo>
                    <a:pt x="48" y="399"/>
                  </a:lnTo>
                  <a:lnTo>
                    <a:pt x="52" y="402"/>
                  </a:lnTo>
                  <a:lnTo>
                    <a:pt x="58" y="408"/>
                  </a:lnTo>
                  <a:lnTo>
                    <a:pt x="61" y="410"/>
                  </a:lnTo>
                  <a:lnTo>
                    <a:pt x="67" y="414"/>
                  </a:lnTo>
                  <a:lnTo>
                    <a:pt x="75" y="416"/>
                  </a:lnTo>
                  <a:lnTo>
                    <a:pt x="82" y="416"/>
                  </a:lnTo>
                  <a:lnTo>
                    <a:pt x="82" y="416"/>
                  </a:lnTo>
                  <a:lnTo>
                    <a:pt x="94" y="416"/>
                  </a:lnTo>
                  <a:lnTo>
                    <a:pt x="102" y="414"/>
                  </a:lnTo>
                  <a:lnTo>
                    <a:pt x="109" y="412"/>
                  </a:lnTo>
                  <a:lnTo>
                    <a:pt x="117" y="408"/>
                  </a:lnTo>
                  <a:lnTo>
                    <a:pt x="122" y="406"/>
                  </a:lnTo>
                  <a:lnTo>
                    <a:pt x="130" y="404"/>
                  </a:lnTo>
                  <a:lnTo>
                    <a:pt x="138" y="402"/>
                  </a:lnTo>
                  <a:lnTo>
                    <a:pt x="145" y="401"/>
                  </a:lnTo>
                  <a:lnTo>
                    <a:pt x="145" y="401"/>
                  </a:lnTo>
                  <a:lnTo>
                    <a:pt x="157" y="402"/>
                  </a:lnTo>
                  <a:lnTo>
                    <a:pt x="168" y="406"/>
                  </a:lnTo>
                  <a:lnTo>
                    <a:pt x="176" y="410"/>
                  </a:lnTo>
                  <a:lnTo>
                    <a:pt x="182" y="416"/>
                  </a:lnTo>
                  <a:lnTo>
                    <a:pt x="187" y="423"/>
                  </a:lnTo>
                  <a:lnTo>
                    <a:pt x="193" y="429"/>
                  </a:lnTo>
                  <a:lnTo>
                    <a:pt x="199" y="437"/>
                  </a:lnTo>
                  <a:lnTo>
                    <a:pt x="205" y="442"/>
                  </a:lnTo>
                  <a:lnTo>
                    <a:pt x="205" y="442"/>
                  </a:lnTo>
                  <a:lnTo>
                    <a:pt x="205" y="441"/>
                  </a:lnTo>
                  <a:lnTo>
                    <a:pt x="205" y="437"/>
                  </a:lnTo>
                  <a:lnTo>
                    <a:pt x="203" y="433"/>
                  </a:lnTo>
                  <a:lnTo>
                    <a:pt x="203" y="431"/>
                  </a:lnTo>
                  <a:lnTo>
                    <a:pt x="203" y="427"/>
                  </a:lnTo>
                  <a:lnTo>
                    <a:pt x="203" y="425"/>
                  </a:lnTo>
                  <a:lnTo>
                    <a:pt x="201" y="421"/>
                  </a:lnTo>
                  <a:lnTo>
                    <a:pt x="201" y="420"/>
                  </a:lnTo>
                  <a:lnTo>
                    <a:pt x="201" y="420"/>
                  </a:lnTo>
                  <a:lnTo>
                    <a:pt x="201" y="414"/>
                  </a:lnTo>
                  <a:lnTo>
                    <a:pt x="201" y="408"/>
                  </a:lnTo>
                  <a:lnTo>
                    <a:pt x="201" y="402"/>
                  </a:lnTo>
                  <a:lnTo>
                    <a:pt x="201" y="399"/>
                  </a:lnTo>
                  <a:lnTo>
                    <a:pt x="201" y="395"/>
                  </a:lnTo>
                  <a:lnTo>
                    <a:pt x="201" y="391"/>
                  </a:lnTo>
                  <a:lnTo>
                    <a:pt x="201" y="387"/>
                  </a:lnTo>
                  <a:lnTo>
                    <a:pt x="201" y="385"/>
                  </a:lnTo>
                  <a:lnTo>
                    <a:pt x="201" y="381"/>
                  </a:lnTo>
                  <a:lnTo>
                    <a:pt x="201" y="378"/>
                  </a:lnTo>
                  <a:lnTo>
                    <a:pt x="201" y="374"/>
                  </a:lnTo>
                  <a:lnTo>
                    <a:pt x="201" y="370"/>
                  </a:lnTo>
                  <a:lnTo>
                    <a:pt x="201" y="366"/>
                  </a:lnTo>
                  <a:lnTo>
                    <a:pt x="201" y="362"/>
                  </a:lnTo>
                  <a:lnTo>
                    <a:pt x="201" y="357"/>
                  </a:lnTo>
                  <a:lnTo>
                    <a:pt x="201" y="351"/>
                  </a:lnTo>
                  <a:lnTo>
                    <a:pt x="201" y="351"/>
                  </a:lnTo>
                  <a:lnTo>
                    <a:pt x="203" y="343"/>
                  </a:lnTo>
                  <a:lnTo>
                    <a:pt x="205" y="338"/>
                  </a:lnTo>
                  <a:lnTo>
                    <a:pt x="206" y="332"/>
                  </a:lnTo>
                  <a:lnTo>
                    <a:pt x="210" y="326"/>
                  </a:lnTo>
                  <a:lnTo>
                    <a:pt x="214" y="322"/>
                  </a:lnTo>
                  <a:lnTo>
                    <a:pt x="220" y="320"/>
                  </a:lnTo>
                  <a:lnTo>
                    <a:pt x="225" y="317"/>
                  </a:lnTo>
                  <a:lnTo>
                    <a:pt x="231" y="317"/>
                  </a:lnTo>
                  <a:lnTo>
                    <a:pt x="330" y="330"/>
                  </a:lnTo>
                  <a:lnTo>
                    <a:pt x="330" y="330"/>
                  </a:lnTo>
                  <a:lnTo>
                    <a:pt x="342" y="330"/>
                  </a:lnTo>
                  <a:lnTo>
                    <a:pt x="351" y="330"/>
                  </a:lnTo>
                  <a:lnTo>
                    <a:pt x="359" y="332"/>
                  </a:lnTo>
                  <a:lnTo>
                    <a:pt x="365" y="332"/>
                  </a:lnTo>
                  <a:lnTo>
                    <a:pt x="372" y="334"/>
                  </a:lnTo>
                  <a:lnTo>
                    <a:pt x="378" y="336"/>
                  </a:lnTo>
                  <a:lnTo>
                    <a:pt x="384" y="336"/>
                  </a:lnTo>
                  <a:lnTo>
                    <a:pt x="390" y="336"/>
                  </a:lnTo>
                  <a:lnTo>
                    <a:pt x="390" y="336"/>
                  </a:lnTo>
                  <a:lnTo>
                    <a:pt x="391" y="336"/>
                  </a:lnTo>
                  <a:lnTo>
                    <a:pt x="395" y="332"/>
                  </a:lnTo>
                  <a:lnTo>
                    <a:pt x="399" y="330"/>
                  </a:lnTo>
                  <a:lnTo>
                    <a:pt x="403" y="326"/>
                  </a:lnTo>
                  <a:lnTo>
                    <a:pt x="409" y="324"/>
                  </a:lnTo>
                  <a:lnTo>
                    <a:pt x="414" y="322"/>
                  </a:lnTo>
                  <a:lnTo>
                    <a:pt x="422" y="324"/>
                  </a:lnTo>
                  <a:lnTo>
                    <a:pt x="430" y="330"/>
                  </a:lnTo>
                  <a:lnTo>
                    <a:pt x="426" y="328"/>
                  </a:lnTo>
                  <a:lnTo>
                    <a:pt x="426" y="328"/>
                  </a:lnTo>
                  <a:lnTo>
                    <a:pt x="428" y="324"/>
                  </a:lnTo>
                  <a:lnTo>
                    <a:pt x="432" y="320"/>
                  </a:lnTo>
                  <a:lnTo>
                    <a:pt x="433" y="318"/>
                  </a:lnTo>
                  <a:lnTo>
                    <a:pt x="437" y="318"/>
                  </a:lnTo>
                  <a:lnTo>
                    <a:pt x="437" y="318"/>
                  </a:lnTo>
                  <a:lnTo>
                    <a:pt x="445" y="318"/>
                  </a:lnTo>
                  <a:lnTo>
                    <a:pt x="452" y="320"/>
                  </a:lnTo>
                  <a:lnTo>
                    <a:pt x="458" y="324"/>
                  </a:lnTo>
                  <a:lnTo>
                    <a:pt x="464" y="326"/>
                  </a:lnTo>
                  <a:lnTo>
                    <a:pt x="472" y="330"/>
                  </a:lnTo>
                  <a:lnTo>
                    <a:pt x="477" y="334"/>
                  </a:lnTo>
                  <a:lnTo>
                    <a:pt x="485" y="336"/>
                  </a:lnTo>
                  <a:lnTo>
                    <a:pt x="494" y="336"/>
                  </a:lnTo>
                  <a:lnTo>
                    <a:pt x="494" y="336"/>
                  </a:lnTo>
                  <a:lnTo>
                    <a:pt x="496" y="330"/>
                  </a:lnTo>
                  <a:lnTo>
                    <a:pt x="498" y="326"/>
                  </a:lnTo>
                  <a:lnTo>
                    <a:pt x="502" y="322"/>
                  </a:lnTo>
                  <a:lnTo>
                    <a:pt x="506" y="317"/>
                  </a:lnTo>
                  <a:lnTo>
                    <a:pt x="510" y="315"/>
                  </a:lnTo>
                  <a:lnTo>
                    <a:pt x="514" y="311"/>
                  </a:lnTo>
                  <a:lnTo>
                    <a:pt x="517" y="307"/>
                  </a:lnTo>
                  <a:lnTo>
                    <a:pt x="523" y="305"/>
                  </a:lnTo>
                  <a:lnTo>
                    <a:pt x="527" y="301"/>
                  </a:lnTo>
                  <a:lnTo>
                    <a:pt x="533" y="299"/>
                  </a:lnTo>
                  <a:lnTo>
                    <a:pt x="536" y="297"/>
                  </a:lnTo>
                  <a:lnTo>
                    <a:pt x="542" y="297"/>
                  </a:lnTo>
                  <a:lnTo>
                    <a:pt x="548" y="296"/>
                  </a:lnTo>
                  <a:lnTo>
                    <a:pt x="554" y="296"/>
                  </a:lnTo>
                  <a:lnTo>
                    <a:pt x="559" y="296"/>
                  </a:lnTo>
                  <a:lnTo>
                    <a:pt x="565" y="296"/>
                  </a:lnTo>
                  <a:lnTo>
                    <a:pt x="565" y="296"/>
                  </a:lnTo>
                  <a:lnTo>
                    <a:pt x="576" y="294"/>
                  </a:lnTo>
                  <a:lnTo>
                    <a:pt x="586" y="290"/>
                  </a:lnTo>
                  <a:lnTo>
                    <a:pt x="594" y="284"/>
                  </a:lnTo>
                  <a:lnTo>
                    <a:pt x="599" y="278"/>
                  </a:lnTo>
                  <a:lnTo>
                    <a:pt x="603" y="271"/>
                  </a:lnTo>
                  <a:lnTo>
                    <a:pt x="607" y="263"/>
                  </a:lnTo>
                  <a:lnTo>
                    <a:pt x="609" y="254"/>
                  </a:lnTo>
                  <a:lnTo>
                    <a:pt x="609" y="246"/>
                  </a:lnTo>
                  <a:lnTo>
                    <a:pt x="609" y="246"/>
                  </a:lnTo>
                  <a:lnTo>
                    <a:pt x="609" y="244"/>
                  </a:lnTo>
                  <a:lnTo>
                    <a:pt x="611" y="242"/>
                  </a:lnTo>
                  <a:lnTo>
                    <a:pt x="615" y="238"/>
                  </a:lnTo>
                  <a:lnTo>
                    <a:pt x="618" y="236"/>
                  </a:lnTo>
                  <a:lnTo>
                    <a:pt x="609" y="248"/>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81" name="Freeform 47">
              <a:extLst>
                <a:ext uri="{FF2B5EF4-FFF2-40B4-BE49-F238E27FC236}">
                  <a16:creationId xmlns:a16="http://schemas.microsoft.com/office/drawing/2014/main" id="{601C6D68-2F58-440C-A673-CFED1A655B57}"/>
                </a:ext>
              </a:extLst>
            </p:cNvPr>
            <p:cNvSpPr>
              <a:spLocks/>
            </p:cNvSpPr>
            <p:nvPr/>
          </p:nvSpPr>
          <p:spPr bwMode="auto">
            <a:xfrm>
              <a:off x="2106102" y="4911539"/>
              <a:ext cx="437931" cy="410389"/>
            </a:xfrm>
            <a:custGeom>
              <a:avLst/>
              <a:gdLst>
                <a:gd name="T0" fmla="*/ 910 w 1287"/>
                <a:gd name="T1" fmla="*/ 813 h 1191"/>
                <a:gd name="T2" fmla="*/ 852 w 1287"/>
                <a:gd name="T3" fmla="*/ 826 h 1191"/>
                <a:gd name="T4" fmla="*/ 797 w 1287"/>
                <a:gd name="T5" fmla="*/ 859 h 1191"/>
                <a:gd name="T6" fmla="*/ 776 w 1287"/>
                <a:gd name="T7" fmla="*/ 882 h 1191"/>
                <a:gd name="T8" fmla="*/ 755 w 1287"/>
                <a:gd name="T9" fmla="*/ 872 h 1191"/>
                <a:gd name="T10" fmla="*/ 707 w 1287"/>
                <a:gd name="T11" fmla="*/ 918 h 1191"/>
                <a:gd name="T12" fmla="*/ 683 w 1287"/>
                <a:gd name="T13" fmla="*/ 927 h 1191"/>
                <a:gd name="T14" fmla="*/ 664 w 1287"/>
                <a:gd name="T15" fmla="*/ 954 h 1191"/>
                <a:gd name="T16" fmla="*/ 631 w 1287"/>
                <a:gd name="T17" fmla="*/ 937 h 1191"/>
                <a:gd name="T18" fmla="*/ 603 w 1287"/>
                <a:gd name="T19" fmla="*/ 960 h 1191"/>
                <a:gd name="T20" fmla="*/ 612 w 1287"/>
                <a:gd name="T21" fmla="*/ 975 h 1191"/>
                <a:gd name="T22" fmla="*/ 526 w 1287"/>
                <a:gd name="T23" fmla="*/ 1059 h 1191"/>
                <a:gd name="T24" fmla="*/ 524 w 1287"/>
                <a:gd name="T25" fmla="*/ 1084 h 1191"/>
                <a:gd name="T26" fmla="*/ 503 w 1287"/>
                <a:gd name="T27" fmla="*/ 1126 h 1191"/>
                <a:gd name="T28" fmla="*/ 505 w 1287"/>
                <a:gd name="T29" fmla="*/ 1166 h 1191"/>
                <a:gd name="T30" fmla="*/ 463 w 1287"/>
                <a:gd name="T31" fmla="*/ 1189 h 1191"/>
                <a:gd name="T32" fmla="*/ 444 w 1287"/>
                <a:gd name="T33" fmla="*/ 1160 h 1191"/>
                <a:gd name="T34" fmla="*/ 414 w 1287"/>
                <a:gd name="T35" fmla="*/ 1156 h 1191"/>
                <a:gd name="T36" fmla="*/ 385 w 1287"/>
                <a:gd name="T37" fmla="*/ 1187 h 1191"/>
                <a:gd name="T38" fmla="*/ 343 w 1287"/>
                <a:gd name="T39" fmla="*/ 1173 h 1191"/>
                <a:gd name="T40" fmla="*/ 313 w 1287"/>
                <a:gd name="T41" fmla="*/ 1183 h 1191"/>
                <a:gd name="T42" fmla="*/ 295 w 1287"/>
                <a:gd name="T43" fmla="*/ 1152 h 1191"/>
                <a:gd name="T44" fmla="*/ 265 w 1287"/>
                <a:gd name="T45" fmla="*/ 1116 h 1191"/>
                <a:gd name="T46" fmla="*/ 280 w 1287"/>
                <a:gd name="T47" fmla="*/ 1099 h 1191"/>
                <a:gd name="T48" fmla="*/ 257 w 1287"/>
                <a:gd name="T49" fmla="*/ 1048 h 1191"/>
                <a:gd name="T50" fmla="*/ 231 w 1287"/>
                <a:gd name="T51" fmla="*/ 996 h 1191"/>
                <a:gd name="T52" fmla="*/ 181 w 1287"/>
                <a:gd name="T53" fmla="*/ 1030 h 1191"/>
                <a:gd name="T54" fmla="*/ 147 w 1287"/>
                <a:gd name="T55" fmla="*/ 1017 h 1191"/>
                <a:gd name="T56" fmla="*/ 122 w 1287"/>
                <a:gd name="T57" fmla="*/ 1034 h 1191"/>
                <a:gd name="T58" fmla="*/ 93 w 1287"/>
                <a:gd name="T59" fmla="*/ 1013 h 1191"/>
                <a:gd name="T60" fmla="*/ 70 w 1287"/>
                <a:gd name="T61" fmla="*/ 1023 h 1191"/>
                <a:gd name="T62" fmla="*/ 57 w 1287"/>
                <a:gd name="T63" fmla="*/ 1007 h 1191"/>
                <a:gd name="T64" fmla="*/ 57 w 1287"/>
                <a:gd name="T65" fmla="*/ 994 h 1191"/>
                <a:gd name="T66" fmla="*/ 65 w 1287"/>
                <a:gd name="T67" fmla="*/ 960 h 1191"/>
                <a:gd name="T68" fmla="*/ 36 w 1287"/>
                <a:gd name="T69" fmla="*/ 918 h 1191"/>
                <a:gd name="T70" fmla="*/ 19 w 1287"/>
                <a:gd name="T71" fmla="*/ 887 h 1191"/>
                <a:gd name="T72" fmla="*/ 26 w 1287"/>
                <a:gd name="T73" fmla="*/ 853 h 1191"/>
                <a:gd name="T74" fmla="*/ 9 w 1287"/>
                <a:gd name="T75" fmla="*/ 826 h 1191"/>
                <a:gd name="T76" fmla="*/ 0 w 1287"/>
                <a:gd name="T77" fmla="*/ 800 h 1191"/>
                <a:gd name="T78" fmla="*/ 47 w 1287"/>
                <a:gd name="T79" fmla="*/ 780 h 1191"/>
                <a:gd name="T80" fmla="*/ 80 w 1287"/>
                <a:gd name="T81" fmla="*/ 729 h 1191"/>
                <a:gd name="T82" fmla="*/ 122 w 1287"/>
                <a:gd name="T83" fmla="*/ 769 h 1191"/>
                <a:gd name="T84" fmla="*/ 147 w 1287"/>
                <a:gd name="T85" fmla="*/ 750 h 1191"/>
                <a:gd name="T86" fmla="*/ 194 w 1287"/>
                <a:gd name="T87" fmla="*/ 759 h 1191"/>
                <a:gd name="T88" fmla="*/ 236 w 1287"/>
                <a:gd name="T89" fmla="*/ 738 h 1191"/>
                <a:gd name="T90" fmla="*/ 528 w 1287"/>
                <a:gd name="T91" fmla="*/ 765 h 1191"/>
                <a:gd name="T92" fmla="*/ 1039 w 1287"/>
                <a:gd name="T93" fmla="*/ 325 h 1191"/>
                <a:gd name="T94" fmla="*/ 1068 w 1287"/>
                <a:gd name="T95" fmla="*/ 349 h 1191"/>
                <a:gd name="T96" fmla="*/ 1076 w 1287"/>
                <a:gd name="T97" fmla="*/ 378 h 1191"/>
                <a:gd name="T98" fmla="*/ 1102 w 1287"/>
                <a:gd name="T99" fmla="*/ 399 h 1191"/>
                <a:gd name="T100" fmla="*/ 1188 w 1287"/>
                <a:gd name="T101" fmla="*/ 437 h 1191"/>
                <a:gd name="T102" fmla="*/ 1211 w 1287"/>
                <a:gd name="T103" fmla="*/ 489 h 1191"/>
                <a:gd name="T104" fmla="*/ 1207 w 1287"/>
                <a:gd name="T105" fmla="*/ 506 h 1191"/>
                <a:gd name="T106" fmla="*/ 1283 w 1287"/>
                <a:gd name="T107" fmla="*/ 519 h 1191"/>
                <a:gd name="T108" fmla="*/ 1283 w 1287"/>
                <a:gd name="T109" fmla="*/ 586 h 1191"/>
                <a:gd name="T110" fmla="*/ 1285 w 1287"/>
                <a:gd name="T111" fmla="*/ 677 h 1191"/>
                <a:gd name="T112" fmla="*/ 1242 w 1287"/>
                <a:gd name="T113" fmla="*/ 775 h 1191"/>
                <a:gd name="T114" fmla="*/ 1047 w 1287"/>
                <a:gd name="T115" fmla="*/ 807 h 1191"/>
                <a:gd name="T116" fmla="*/ 1005 w 1287"/>
                <a:gd name="T117" fmla="*/ 834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7" h="1191">
                  <a:moveTo>
                    <a:pt x="963" y="828"/>
                  </a:moveTo>
                  <a:lnTo>
                    <a:pt x="963" y="828"/>
                  </a:lnTo>
                  <a:lnTo>
                    <a:pt x="955" y="826"/>
                  </a:lnTo>
                  <a:lnTo>
                    <a:pt x="948" y="824"/>
                  </a:lnTo>
                  <a:lnTo>
                    <a:pt x="940" y="822"/>
                  </a:lnTo>
                  <a:lnTo>
                    <a:pt x="934" y="819"/>
                  </a:lnTo>
                  <a:lnTo>
                    <a:pt x="927" y="817"/>
                  </a:lnTo>
                  <a:lnTo>
                    <a:pt x="919" y="815"/>
                  </a:lnTo>
                  <a:lnTo>
                    <a:pt x="910" y="813"/>
                  </a:lnTo>
                  <a:lnTo>
                    <a:pt x="900" y="813"/>
                  </a:lnTo>
                  <a:lnTo>
                    <a:pt x="900" y="813"/>
                  </a:lnTo>
                  <a:lnTo>
                    <a:pt x="894" y="813"/>
                  </a:lnTo>
                  <a:lnTo>
                    <a:pt x="887" y="813"/>
                  </a:lnTo>
                  <a:lnTo>
                    <a:pt x="879" y="815"/>
                  </a:lnTo>
                  <a:lnTo>
                    <a:pt x="873" y="817"/>
                  </a:lnTo>
                  <a:lnTo>
                    <a:pt x="866" y="821"/>
                  </a:lnTo>
                  <a:lnTo>
                    <a:pt x="860" y="822"/>
                  </a:lnTo>
                  <a:lnTo>
                    <a:pt x="852" y="826"/>
                  </a:lnTo>
                  <a:lnTo>
                    <a:pt x="847" y="830"/>
                  </a:lnTo>
                  <a:lnTo>
                    <a:pt x="841" y="834"/>
                  </a:lnTo>
                  <a:lnTo>
                    <a:pt x="833" y="838"/>
                  </a:lnTo>
                  <a:lnTo>
                    <a:pt x="828" y="842"/>
                  </a:lnTo>
                  <a:lnTo>
                    <a:pt x="822" y="845"/>
                  </a:lnTo>
                  <a:lnTo>
                    <a:pt x="814" y="849"/>
                  </a:lnTo>
                  <a:lnTo>
                    <a:pt x="809" y="853"/>
                  </a:lnTo>
                  <a:lnTo>
                    <a:pt x="803" y="857"/>
                  </a:lnTo>
                  <a:lnTo>
                    <a:pt x="797" y="859"/>
                  </a:lnTo>
                  <a:lnTo>
                    <a:pt x="797" y="859"/>
                  </a:lnTo>
                  <a:lnTo>
                    <a:pt x="795" y="861"/>
                  </a:lnTo>
                  <a:lnTo>
                    <a:pt x="793" y="864"/>
                  </a:lnTo>
                  <a:lnTo>
                    <a:pt x="791" y="866"/>
                  </a:lnTo>
                  <a:lnTo>
                    <a:pt x="789" y="870"/>
                  </a:lnTo>
                  <a:lnTo>
                    <a:pt x="786" y="874"/>
                  </a:lnTo>
                  <a:lnTo>
                    <a:pt x="784" y="878"/>
                  </a:lnTo>
                  <a:lnTo>
                    <a:pt x="780" y="880"/>
                  </a:lnTo>
                  <a:lnTo>
                    <a:pt x="776" y="882"/>
                  </a:lnTo>
                  <a:lnTo>
                    <a:pt x="776" y="882"/>
                  </a:lnTo>
                  <a:lnTo>
                    <a:pt x="774" y="880"/>
                  </a:lnTo>
                  <a:lnTo>
                    <a:pt x="770" y="880"/>
                  </a:lnTo>
                  <a:lnTo>
                    <a:pt x="768" y="878"/>
                  </a:lnTo>
                  <a:lnTo>
                    <a:pt x="767" y="876"/>
                  </a:lnTo>
                  <a:lnTo>
                    <a:pt x="765" y="874"/>
                  </a:lnTo>
                  <a:lnTo>
                    <a:pt x="761" y="872"/>
                  </a:lnTo>
                  <a:lnTo>
                    <a:pt x="759" y="872"/>
                  </a:lnTo>
                  <a:lnTo>
                    <a:pt x="755" y="872"/>
                  </a:lnTo>
                  <a:lnTo>
                    <a:pt x="755" y="872"/>
                  </a:lnTo>
                  <a:lnTo>
                    <a:pt x="747" y="872"/>
                  </a:lnTo>
                  <a:lnTo>
                    <a:pt x="740" y="878"/>
                  </a:lnTo>
                  <a:lnTo>
                    <a:pt x="734" y="883"/>
                  </a:lnTo>
                  <a:lnTo>
                    <a:pt x="728" y="893"/>
                  </a:lnTo>
                  <a:lnTo>
                    <a:pt x="725" y="901"/>
                  </a:lnTo>
                  <a:lnTo>
                    <a:pt x="721" y="908"/>
                  </a:lnTo>
                  <a:lnTo>
                    <a:pt x="715" y="914"/>
                  </a:lnTo>
                  <a:lnTo>
                    <a:pt x="707" y="918"/>
                  </a:lnTo>
                  <a:lnTo>
                    <a:pt x="707" y="918"/>
                  </a:lnTo>
                  <a:lnTo>
                    <a:pt x="706" y="918"/>
                  </a:lnTo>
                  <a:lnTo>
                    <a:pt x="702" y="918"/>
                  </a:lnTo>
                  <a:lnTo>
                    <a:pt x="698" y="918"/>
                  </a:lnTo>
                  <a:lnTo>
                    <a:pt x="692" y="918"/>
                  </a:lnTo>
                  <a:lnTo>
                    <a:pt x="688" y="920"/>
                  </a:lnTo>
                  <a:lnTo>
                    <a:pt x="685" y="922"/>
                  </a:lnTo>
                  <a:lnTo>
                    <a:pt x="683" y="924"/>
                  </a:lnTo>
                  <a:lnTo>
                    <a:pt x="683" y="927"/>
                  </a:lnTo>
                  <a:lnTo>
                    <a:pt x="683" y="927"/>
                  </a:lnTo>
                  <a:lnTo>
                    <a:pt x="683" y="931"/>
                  </a:lnTo>
                  <a:lnTo>
                    <a:pt x="683" y="937"/>
                  </a:lnTo>
                  <a:lnTo>
                    <a:pt x="681" y="941"/>
                  </a:lnTo>
                  <a:lnTo>
                    <a:pt x="681" y="945"/>
                  </a:lnTo>
                  <a:lnTo>
                    <a:pt x="677" y="948"/>
                  </a:lnTo>
                  <a:lnTo>
                    <a:pt x="675" y="950"/>
                  </a:lnTo>
                  <a:lnTo>
                    <a:pt x="669" y="952"/>
                  </a:lnTo>
                  <a:lnTo>
                    <a:pt x="664" y="954"/>
                  </a:lnTo>
                  <a:lnTo>
                    <a:pt x="664" y="954"/>
                  </a:lnTo>
                  <a:lnTo>
                    <a:pt x="660" y="952"/>
                  </a:lnTo>
                  <a:lnTo>
                    <a:pt x="656" y="950"/>
                  </a:lnTo>
                  <a:lnTo>
                    <a:pt x="652" y="948"/>
                  </a:lnTo>
                  <a:lnTo>
                    <a:pt x="648" y="945"/>
                  </a:lnTo>
                  <a:lnTo>
                    <a:pt x="644" y="943"/>
                  </a:lnTo>
                  <a:lnTo>
                    <a:pt x="641" y="939"/>
                  </a:lnTo>
                  <a:lnTo>
                    <a:pt x="637" y="937"/>
                  </a:lnTo>
                  <a:lnTo>
                    <a:pt x="631" y="937"/>
                  </a:lnTo>
                  <a:lnTo>
                    <a:pt x="631" y="937"/>
                  </a:lnTo>
                  <a:lnTo>
                    <a:pt x="627" y="937"/>
                  </a:lnTo>
                  <a:lnTo>
                    <a:pt x="622" y="939"/>
                  </a:lnTo>
                  <a:lnTo>
                    <a:pt x="618" y="943"/>
                  </a:lnTo>
                  <a:lnTo>
                    <a:pt x="612" y="945"/>
                  </a:lnTo>
                  <a:lnTo>
                    <a:pt x="608" y="948"/>
                  </a:lnTo>
                  <a:lnTo>
                    <a:pt x="604" y="952"/>
                  </a:lnTo>
                  <a:lnTo>
                    <a:pt x="603" y="956"/>
                  </a:lnTo>
                  <a:lnTo>
                    <a:pt x="603" y="960"/>
                  </a:lnTo>
                  <a:lnTo>
                    <a:pt x="603" y="960"/>
                  </a:lnTo>
                  <a:lnTo>
                    <a:pt x="603" y="962"/>
                  </a:lnTo>
                  <a:lnTo>
                    <a:pt x="603" y="964"/>
                  </a:lnTo>
                  <a:lnTo>
                    <a:pt x="604" y="966"/>
                  </a:lnTo>
                  <a:lnTo>
                    <a:pt x="604" y="967"/>
                  </a:lnTo>
                  <a:lnTo>
                    <a:pt x="606" y="969"/>
                  </a:lnTo>
                  <a:lnTo>
                    <a:pt x="608" y="971"/>
                  </a:lnTo>
                  <a:lnTo>
                    <a:pt x="610" y="973"/>
                  </a:lnTo>
                  <a:lnTo>
                    <a:pt x="612" y="975"/>
                  </a:lnTo>
                  <a:lnTo>
                    <a:pt x="576" y="1042"/>
                  </a:lnTo>
                  <a:lnTo>
                    <a:pt x="576" y="1042"/>
                  </a:lnTo>
                  <a:lnTo>
                    <a:pt x="568" y="1046"/>
                  </a:lnTo>
                  <a:lnTo>
                    <a:pt x="559" y="1046"/>
                  </a:lnTo>
                  <a:lnTo>
                    <a:pt x="551" y="1048"/>
                  </a:lnTo>
                  <a:lnTo>
                    <a:pt x="543" y="1049"/>
                  </a:lnTo>
                  <a:lnTo>
                    <a:pt x="536" y="1051"/>
                  </a:lnTo>
                  <a:lnTo>
                    <a:pt x="530" y="1055"/>
                  </a:lnTo>
                  <a:lnTo>
                    <a:pt x="526" y="1059"/>
                  </a:lnTo>
                  <a:lnTo>
                    <a:pt x="524" y="1067"/>
                  </a:lnTo>
                  <a:lnTo>
                    <a:pt x="524" y="1067"/>
                  </a:lnTo>
                  <a:lnTo>
                    <a:pt x="524" y="1067"/>
                  </a:lnTo>
                  <a:lnTo>
                    <a:pt x="524" y="1069"/>
                  </a:lnTo>
                  <a:lnTo>
                    <a:pt x="524" y="1070"/>
                  </a:lnTo>
                  <a:lnTo>
                    <a:pt x="524" y="1072"/>
                  </a:lnTo>
                  <a:lnTo>
                    <a:pt x="524" y="1076"/>
                  </a:lnTo>
                  <a:lnTo>
                    <a:pt x="524" y="1080"/>
                  </a:lnTo>
                  <a:lnTo>
                    <a:pt x="524" y="1084"/>
                  </a:lnTo>
                  <a:lnTo>
                    <a:pt x="524" y="1088"/>
                  </a:lnTo>
                  <a:lnTo>
                    <a:pt x="524" y="1088"/>
                  </a:lnTo>
                  <a:lnTo>
                    <a:pt x="524" y="1095"/>
                  </a:lnTo>
                  <a:lnTo>
                    <a:pt x="522" y="1101"/>
                  </a:lnTo>
                  <a:lnTo>
                    <a:pt x="519" y="1107"/>
                  </a:lnTo>
                  <a:lnTo>
                    <a:pt x="515" y="1110"/>
                  </a:lnTo>
                  <a:lnTo>
                    <a:pt x="511" y="1114"/>
                  </a:lnTo>
                  <a:lnTo>
                    <a:pt x="507" y="1120"/>
                  </a:lnTo>
                  <a:lnTo>
                    <a:pt x="503" y="1126"/>
                  </a:lnTo>
                  <a:lnTo>
                    <a:pt x="501" y="1131"/>
                  </a:lnTo>
                  <a:lnTo>
                    <a:pt x="501" y="1131"/>
                  </a:lnTo>
                  <a:lnTo>
                    <a:pt x="501" y="1137"/>
                  </a:lnTo>
                  <a:lnTo>
                    <a:pt x="501" y="1141"/>
                  </a:lnTo>
                  <a:lnTo>
                    <a:pt x="503" y="1147"/>
                  </a:lnTo>
                  <a:lnTo>
                    <a:pt x="503" y="1151"/>
                  </a:lnTo>
                  <a:lnTo>
                    <a:pt x="505" y="1154"/>
                  </a:lnTo>
                  <a:lnTo>
                    <a:pt x="505" y="1160"/>
                  </a:lnTo>
                  <a:lnTo>
                    <a:pt x="505" y="1166"/>
                  </a:lnTo>
                  <a:lnTo>
                    <a:pt x="505" y="1173"/>
                  </a:lnTo>
                  <a:lnTo>
                    <a:pt x="505" y="1173"/>
                  </a:lnTo>
                  <a:lnTo>
                    <a:pt x="498" y="1173"/>
                  </a:lnTo>
                  <a:lnTo>
                    <a:pt x="492" y="1175"/>
                  </a:lnTo>
                  <a:lnTo>
                    <a:pt x="486" y="1179"/>
                  </a:lnTo>
                  <a:lnTo>
                    <a:pt x="480" y="1181"/>
                  </a:lnTo>
                  <a:lnTo>
                    <a:pt x="475" y="1185"/>
                  </a:lnTo>
                  <a:lnTo>
                    <a:pt x="469" y="1187"/>
                  </a:lnTo>
                  <a:lnTo>
                    <a:pt x="463" y="1189"/>
                  </a:lnTo>
                  <a:lnTo>
                    <a:pt x="458" y="1191"/>
                  </a:lnTo>
                  <a:lnTo>
                    <a:pt x="458" y="1191"/>
                  </a:lnTo>
                  <a:lnTo>
                    <a:pt x="454" y="1189"/>
                  </a:lnTo>
                  <a:lnTo>
                    <a:pt x="450" y="1187"/>
                  </a:lnTo>
                  <a:lnTo>
                    <a:pt x="448" y="1183"/>
                  </a:lnTo>
                  <a:lnTo>
                    <a:pt x="446" y="1177"/>
                  </a:lnTo>
                  <a:lnTo>
                    <a:pt x="446" y="1172"/>
                  </a:lnTo>
                  <a:lnTo>
                    <a:pt x="446" y="1166"/>
                  </a:lnTo>
                  <a:lnTo>
                    <a:pt x="444" y="1160"/>
                  </a:lnTo>
                  <a:lnTo>
                    <a:pt x="444" y="1154"/>
                  </a:lnTo>
                  <a:lnTo>
                    <a:pt x="444" y="1154"/>
                  </a:lnTo>
                  <a:lnTo>
                    <a:pt x="440" y="1154"/>
                  </a:lnTo>
                  <a:lnTo>
                    <a:pt x="438" y="1154"/>
                  </a:lnTo>
                  <a:lnTo>
                    <a:pt x="433" y="1154"/>
                  </a:lnTo>
                  <a:lnTo>
                    <a:pt x="429" y="1154"/>
                  </a:lnTo>
                  <a:lnTo>
                    <a:pt x="423" y="1154"/>
                  </a:lnTo>
                  <a:lnTo>
                    <a:pt x="417" y="1156"/>
                  </a:lnTo>
                  <a:lnTo>
                    <a:pt x="414" y="1156"/>
                  </a:lnTo>
                  <a:lnTo>
                    <a:pt x="410" y="1158"/>
                  </a:lnTo>
                  <a:lnTo>
                    <a:pt x="410" y="1158"/>
                  </a:lnTo>
                  <a:lnTo>
                    <a:pt x="408" y="1162"/>
                  </a:lnTo>
                  <a:lnTo>
                    <a:pt x="404" y="1166"/>
                  </a:lnTo>
                  <a:lnTo>
                    <a:pt x="402" y="1172"/>
                  </a:lnTo>
                  <a:lnTo>
                    <a:pt x="400" y="1175"/>
                  </a:lnTo>
                  <a:lnTo>
                    <a:pt x="396" y="1181"/>
                  </a:lnTo>
                  <a:lnTo>
                    <a:pt x="391" y="1185"/>
                  </a:lnTo>
                  <a:lnTo>
                    <a:pt x="385" y="1187"/>
                  </a:lnTo>
                  <a:lnTo>
                    <a:pt x="376" y="1189"/>
                  </a:lnTo>
                  <a:lnTo>
                    <a:pt x="376" y="1189"/>
                  </a:lnTo>
                  <a:lnTo>
                    <a:pt x="370" y="1187"/>
                  </a:lnTo>
                  <a:lnTo>
                    <a:pt x="364" y="1185"/>
                  </a:lnTo>
                  <a:lnTo>
                    <a:pt x="358" y="1183"/>
                  </a:lnTo>
                  <a:lnTo>
                    <a:pt x="355" y="1179"/>
                  </a:lnTo>
                  <a:lnTo>
                    <a:pt x="351" y="1177"/>
                  </a:lnTo>
                  <a:lnTo>
                    <a:pt x="347" y="1175"/>
                  </a:lnTo>
                  <a:lnTo>
                    <a:pt x="343" y="1173"/>
                  </a:lnTo>
                  <a:lnTo>
                    <a:pt x="339" y="1173"/>
                  </a:lnTo>
                  <a:lnTo>
                    <a:pt x="339" y="1173"/>
                  </a:lnTo>
                  <a:lnTo>
                    <a:pt x="335" y="1173"/>
                  </a:lnTo>
                  <a:lnTo>
                    <a:pt x="332" y="1173"/>
                  </a:lnTo>
                  <a:lnTo>
                    <a:pt x="328" y="1175"/>
                  </a:lnTo>
                  <a:lnTo>
                    <a:pt x="324" y="1175"/>
                  </a:lnTo>
                  <a:lnTo>
                    <a:pt x="320" y="1177"/>
                  </a:lnTo>
                  <a:lnTo>
                    <a:pt x="316" y="1179"/>
                  </a:lnTo>
                  <a:lnTo>
                    <a:pt x="313" y="1183"/>
                  </a:lnTo>
                  <a:lnTo>
                    <a:pt x="311" y="1185"/>
                  </a:lnTo>
                  <a:lnTo>
                    <a:pt x="311" y="1185"/>
                  </a:lnTo>
                  <a:lnTo>
                    <a:pt x="307" y="1181"/>
                  </a:lnTo>
                  <a:lnTo>
                    <a:pt x="305" y="1177"/>
                  </a:lnTo>
                  <a:lnTo>
                    <a:pt x="303" y="1172"/>
                  </a:lnTo>
                  <a:lnTo>
                    <a:pt x="301" y="1168"/>
                  </a:lnTo>
                  <a:lnTo>
                    <a:pt x="299" y="1162"/>
                  </a:lnTo>
                  <a:lnTo>
                    <a:pt x="297" y="1158"/>
                  </a:lnTo>
                  <a:lnTo>
                    <a:pt x="295" y="1152"/>
                  </a:lnTo>
                  <a:lnTo>
                    <a:pt x="293" y="1149"/>
                  </a:lnTo>
                  <a:lnTo>
                    <a:pt x="292" y="1143"/>
                  </a:lnTo>
                  <a:lnTo>
                    <a:pt x="290" y="1139"/>
                  </a:lnTo>
                  <a:lnTo>
                    <a:pt x="286" y="1133"/>
                  </a:lnTo>
                  <a:lnTo>
                    <a:pt x="284" y="1130"/>
                  </a:lnTo>
                  <a:lnTo>
                    <a:pt x="280" y="1126"/>
                  </a:lnTo>
                  <a:lnTo>
                    <a:pt x="276" y="1122"/>
                  </a:lnTo>
                  <a:lnTo>
                    <a:pt x="271" y="1118"/>
                  </a:lnTo>
                  <a:lnTo>
                    <a:pt x="265" y="1116"/>
                  </a:lnTo>
                  <a:lnTo>
                    <a:pt x="265" y="1116"/>
                  </a:lnTo>
                  <a:lnTo>
                    <a:pt x="267" y="1114"/>
                  </a:lnTo>
                  <a:lnTo>
                    <a:pt x="271" y="1112"/>
                  </a:lnTo>
                  <a:lnTo>
                    <a:pt x="273" y="1110"/>
                  </a:lnTo>
                  <a:lnTo>
                    <a:pt x="276" y="1110"/>
                  </a:lnTo>
                  <a:lnTo>
                    <a:pt x="278" y="1109"/>
                  </a:lnTo>
                  <a:lnTo>
                    <a:pt x="278" y="1107"/>
                  </a:lnTo>
                  <a:lnTo>
                    <a:pt x="280" y="1103"/>
                  </a:lnTo>
                  <a:lnTo>
                    <a:pt x="280" y="1099"/>
                  </a:lnTo>
                  <a:lnTo>
                    <a:pt x="280" y="1099"/>
                  </a:lnTo>
                  <a:lnTo>
                    <a:pt x="280" y="1099"/>
                  </a:lnTo>
                  <a:lnTo>
                    <a:pt x="278" y="1095"/>
                  </a:lnTo>
                  <a:lnTo>
                    <a:pt x="276" y="1090"/>
                  </a:lnTo>
                  <a:lnTo>
                    <a:pt x="274" y="1084"/>
                  </a:lnTo>
                  <a:lnTo>
                    <a:pt x="271" y="1076"/>
                  </a:lnTo>
                  <a:lnTo>
                    <a:pt x="267" y="1067"/>
                  </a:lnTo>
                  <a:lnTo>
                    <a:pt x="263" y="1057"/>
                  </a:lnTo>
                  <a:lnTo>
                    <a:pt x="257" y="1048"/>
                  </a:lnTo>
                  <a:lnTo>
                    <a:pt x="253" y="1038"/>
                  </a:lnTo>
                  <a:lnTo>
                    <a:pt x="250" y="1028"/>
                  </a:lnTo>
                  <a:lnTo>
                    <a:pt x="246" y="1019"/>
                  </a:lnTo>
                  <a:lnTo>
                    <a:pt x="240" y="1011"/>
                  </a:lnTo>
                  <a:lnTo>
                    <a:pt x="238" y="1006"/>
                  </a:lnTo>
                  <a:lnTo>
                    <a:pt x="234" y="1000"/>
                  </a:lnTo>
                  <a:lnTo>
                    <a:pt x="232" y="996"/>
                  </a:lnTo>
                  <a:lnTo>
                    <a:pt x="231" y="996"/>
                  </a:lnTo>
                  <a:lnTo>
                    <a:pt x="231" y="996"/>
                  </a:lnTo>
                  <a:lnTo>
                    <a:pt x="225" y="996"/>
                  </a:lnTo>
                  <a:lnTo>
                    <a:pt x="219" y="1000"/>
                  </a:lnTo>
                  <a:lnTo>
                    <a:pt x="213" y="1006"/>
                  </a:lnTo>
                  <a:lnTo>
                    <a:pt x="210" y="1013"/>
                  </a:lnTo>
                  <a:lnTo>
                    <a:pt x="204" y="1019"/>
                  </a:lnTo>
                  <a:lnTo>
                    <a:pt x="196" y="1025"/>
                  </a:lnTo>
                  <a:lnTo>
                    <a:pt x="189" y="1028"/>
                  </a:lnTo>
                  <a:lnTo>
                    <a:pt x="181" y="1030"/>
                  </a:lnTo>
                  <a:lnTo>
                    <a:pt x="181" y="1030"/>
                  </a:lnTo>
                  <a:lnTo>
                    <a:pt x="175" y="1030"/>
                  </a:lnTo>
                  <a:lnTo>
                    <a:pt x="171" y="1028"/>
                  </a:lnTo>
                  <a:lnTo>
                    <a:pt x="168" y="1027"/>
                  </a:lnTo>
                  <a:lnTo>
                    <a:pt x="164" y="1025"/>
                  </a:lnTo>
                  <a:lnTo>
                    <a:pt x="160" y="1021"/>
                  </a:lnTo>
                  <a:lnTo>
                    <a:pt x="156" y="1019"/>
                  </a:lnTo>
                  <a:lnTo>
                    <a:pt x="152" y="1017"/>
                  </a:lnTo>
                  <a:lnTo>
                    <a:pt x="147" y="1017"/>
                  </a:lnTo>
                  <a:lnTo>
                    <a:pt x="147" y="1017"/>
                  </a:lnTo>
                  <a:lnTo>
                    <a:pt x="143" y="1017"/>
                  </a:lnTo>
                  <a:lnTo>
                    <a:pt x="141" y="1019"/>
                  </a:lnTo>
                  <a:lnTo>
                    <a:pt x="137" y="1023"/>
                  </a:lnTo>
                  <a:lnTo>
                    <a:pt x="135" y="1025"/>
                  </a:lnTo>
                  <a:lnTo>
                    <a:pt x="133" y="1028"/>
                  </a:lnTo>
                  <a:lnTo>
                    <a:pt x="129" y="1030"/>
                  </a:lnTo>
                  <a:lnTo>
                    <a:pt x="126" y="1034"/>
                  </a:lnTo>
                  <a:lnTo>
                    <a:pt x="122" y="1034"/>
                  </a:lnTo>
                  <a:lnTo>
                    <a:pt x="122" y="1034"/>
                  </a:lnTo>
                  <a:lnTo>
                    <a:pt x="118" y="1034"/>
                  </a:lnTo>
                  <a:lnTo>
                    <a:pt x="114" y="1032"/>
                  </a:lnTo>
                  <a:lnTo>
                    <a:pt x="108" y="1030"/>
                  </a:lnTo>
                  <a:lnTo>
                    <a:pt x="107" y="1027"/>
                  </a:lnTo>
                  <a:lnTo>
                    <a:pt x="103" y="1025"/>
                  </a:lnTo>
                  <a:lnTo>
                    <a:pt x="99" y="1021"/>
                  </a:lnTo>
                  <a:lnTo>
                    <a:pt x="97" y="1017"/>
                  </a:lnTo>
                  <a:lnTo>
                    <a:pt x="93" y="1013"/>
                  </a:lnTo>
                  <a:lnTo>
                    <a:pt x="93" y="1013"/>
                  </a:lnTo>
                  <a:lnTo>
                    <a:pt x="91" y="1015"/>
                  </a:lnTo>
                  <a:lnTo>
                    <a:pt x="87" y="1017"/>
                  </a:lnTo>
                  <a:lnTo>
                    <a:pt x="86" y="1017"/>
                  </a:lnTo>
                  <a:lnTo>
                    <a:pt x="84" y="1019"/>
                  </a:lnTo>
                  <a:lnTo>
                    <a:pt x="80" y="1021"/>
                  </a:lnTo>
                  <a:lnTo>
                    <a:pt x="78" y="1021"/>
                  </a:lnTo>
                  <a:lnTo>
                    <a:pt x="74" y="1023"/>
                  </a:lnTo>
                  <a:lnTo>
                    <a:pt x="70" y="1023"/>
                  </a:lnTo>
                  <a:lnTo>
                    <a:pt x="70" y="1023"/>
                  </a:lnTo>
                  <a:lnTo>
                    <a:pt x="66" y="1023"/>
                  </a:lnTo>
                  <a:lnTo>
                    <a:pt x="63" y="1021"/>
                  </a:lnTo>
                  <a:lnTo>
                    <a:pt x="61" y="1019"/>
                  </a:lnTo>
                  <a:lnTo>
                    <a:pt x="59" y="1015"/>
                  </a:lnTo>
                  <a:lnTo>
                    <a:pt x="57" y="1013"/>
                  </a:lnTo>
                  <a:lnTo>
                    <a:pt x="57" y="1011"/>
                  </a:lnTo>
                  <a:lnTo>
                    <a:pt x="57" y="1009"/>
                  </a:lnTo>
                  <a:lnTo>
                    <a:pt x="57" y="1007"/>
                  </a:lnTo>
                  <a:lnTo>
                    <a:pt x="57" y="1007"/>
                  </a:lnTo>
                  <a:lnTo>
                    <a:pt x="55" y="1006"/>
                  </a:lnTo>
                  <a:lnTo>
                    <a:pt x="55" y="1006"/>
                  </a:lnTo>
                  <a:lnTo>
                    <a:pt x="55" y="1004"/>
                  </a:lnTo>
                  <a:lnTo>
                    <a:pt x="53" y="1002"/>
                  </a:lnTo>
                  <a:lnTo>
                    <a:pt x="53" y="1002"/>
                  </a:lnTo>
                  <a:lnTo>
                    <a:pt x="53" y="1000"/>
                  </a:lnTo>
                  <a:lnTo>
                    <a:pt x="55" y="998"/>
                  </a:lnTo>
                  <a:lnTo>
                    <a:pt x="57" y="994"/>
                  </a:lnTo>
                  <a:lnTo>
                    <a:pt x="57" y="994"/>
                  </a:lnTo>
                  <a:lnTo>
                    <a:pt x="55" y="992"/>
                  </a:lnTo>
                  <a:lnTo>
                    <a:pt x="55" y="988"/>
                  </a:lnTo>
                  <a:lnTo>
                    <a:pt x="55" y="985"/>
                  </a:lnTo>
                  <a:lnTo>
                    <a:pt x="59" y="979"/>
                  </a:lnTo>
                  <a:lnTo>
                    <a:pt x="61" y="975"/>
                  </a:lnTo>
                  <a:lnTo>
                    <a:pt x="63" y="969"/>
                  </a:lnTo>
                  <a:lnTo>
                    <a:pt x="65" y="964"/>
                  </a:lnTo>
                  <a:lnTo>
                    <a:pt x="65" y="960"/>
                  </a:lnTo>
                  <a:lnTo>
                    <a:pt x="65" y="960"/>
                  </a:lnTo>
                  <a:lnTo>
                    <a:pt x="65" y="954"/>
                  </a:lnTo>
                  <a:lnTo>
                    <a:pt x="63" y="948"/>
                  </a:lnTo>
                  <a:lnTo>
                    <a:pt x="61" y="943"/>
                  </a:lnTo>
                  <a:lnTo>
                    <a:pt x="57" y="937"/>
                  </a:lnTo>
                  <a:lnTo>
                    <a:pt x="53" y="933"/>
                  </a:lnTo>
                  <a:lnTo>
                    <a:pt x="49" y="929"/>
                  </a:lnTo>
                  <a:lnTo>
                    <a:pt x="46" y="925"/>
                  </a:lnTo>
                  <a:lnTo>
                    <a:pt x="42" y="922"/>
                  </a:lnTo>
                  <a:lnTo>
                    <a:pt x="36" y="918"/>
                  </a:lnTo>
                  <a:lnTo>
                    <a:pt x="32" y="914"/>
                  </a:lnTo>
                  <a:lnTo>
                    <a:pt x="28" y="910"/>
                  </a:lnTo>
                  <a:lnTo>
                    <a:pt x="25" y="906"/>
                  </a:lnTo>
                  <a:lnTo>
                    <a:pt x="23" y="903"/>
                  </a:lnTo>
                  <a:lnTo>
                    <a:pt x="19" y="897"/>
                  </a:lnTo>
                  <a:lnTo>
                    <a:pt x="19" y="893"/>
                  </a:lnTo>
                  <a:lnTo>
                    <a:pt x="17" y="889"/>
                  </a:lnTo>
                  <a:lnTo>
                    <a:pt x="17" y="889"/>
                  </a:lnTo>
                  <a:lnTo>
                    <a:pt x="19" y="887"/>
                  </a:lnTo>
                  <a:lnTo>
                    <a:pt x="19" y="883"/>
                  </a:lnTo>
                  <a:lnTo>
                    <a:pt x="21" y="880"/>
                  </a:lnTo>
                  <a:lnTo>
                    <a:pt x="23" y="874"/>
                  </a:lnTo>
                  <a:lnTo>
                    <a:pt x="25" y="870"/>
                  </a:lnTo>
                  <a:lnTo>
                    <a:pt x="25" y="864"/>
                  </a:lnTo>
                  <a:lnTo>
                    <a:pt x="26" y="861"/>
                  </a:lnTo>
                  <a:lnTo>
                    <a:pt x="26" y="857"/>
                  </a:lnTo>
                  <a:lnTo>
                    <a:pt x="26" y="857"/>
                  </a:lnTo>
                  <a:lnTo>
                    <a:pt x="26" y="853"/>
                  </a:lnTo>
                  <a:lnTo>
                    <a:pt x="25" y="849"/>
                  </a:lnTo>
                  <a:lnTo>
                    <a:pt x="23" y="847"/>
                  </a:lnTo>
                  <a:lnTo>
                    <a:pt x="21" y="843"/>
                  </a:lnTo>
                  <a:lnTo>
                    <a:pt x="17" y="840"/>
                  </a:lnTo>
                  <a:lnTo>
                    <a:pt x="15" y="838"/>
                  </a:lnTo>
                  <a:lnTo>
                    <a:pt x="13" y="834"/>
                  </a:lnTo>
                  <a:lnTo>
                    <a:pt x="11" y="830"/>
                  </a:lnTo>
                  <a:lnTo>
                    <a:pt x="11" y="830"/>
                  </a:lnTo>
                  <a:lnTo>
                    <a:pt x="9" y="826"/>
                  </a:lnTo>
                  <a:lnTo>
                    <a:pt x="9" y="822"/>
                  </a:lnTo>
                  <a:lnTo>
                    <a:pt x="7" y="819"/>
                  </a:lnTo>
                  <a:lnTo>
                    <a:pt x="5" y="815"/>
                  </a:lnTo>
                  <a:lnTo>
                    <a:pt x="5" y="811"/>
                  </a:lnTo>
                  <a:lnTo>
                    <a:pt x="4" y="807"/>
                  </a:lnTo>
                  <a:lnTo>
                    <a:pt x="2" y="803"/>
                  </a:lnTo>
                  <a:lnTo>
                    <a:pt x="0" y="800"/>
                  </a:lnTo>
                  <a:lnTo>
                    <a:pt x="0" y="800"/>
                  </a:lnTo>
                  <a:lnTo>
                    <a:pt x="0" y="800"/>
                  </a:lnTo>
                  <a:lnTo>
                    <a:pt x="5" y="800"/>
                  </a:lnTo>
                  <a:lnTo>
                    <a:pt x="11" y="800"/>
                  </a:lnTo>
                  <a:lnTo>
                    <a:pt x="19" y="798"/>
                  </a:lnTo>
                  <a:lnTo>
                    <a:pt x="26" y="796"/>
                  </a:lnTo>
                  <a:lnTo>
                    <a:pt x="34" y="794"/>
                  </a:lnTo>
                  <a:lnTo>
                    <a:pt x="40" y="790"/>
                  </a:lnTo>
                  <a:lnTo>
                    <a:pt x="44" y="786"/>
                  </a:lnTo>
                  <a:lnTo>
                    <a:pt x="47" y="780"/>
                  </a:lnTo>
                  <a:lnTo>
                    <a:pt x="47" y="780"/>
                  </a:lnTo>
                  <a:lnTo>
                    <a:pt x="49" y="773"/>
                  </a:lnTo>
                  <a:lnTo>
                    <a:pt x="49" y="763"/>
                  </a:lnTo>
                  <a:lnTo>
                    <a:pt x="51" y="756"/>
                  </a:lnTo>
                  <a:lnTo>
                    <a:pt x="55" y="746"/>
                  </a:lnTo>
                  <a:lnTo>
                    <a:pt x="57" y="740"/>
                  </a:lnTo>
                  <a:lnTo>
                    <a:pt x="63" y="735"/>
                  </a:lnTo>
                  <a:lnTo>
                    <a:pt x="70" y="731"/>
                  </a:lnTo>
                  <a:lnTo>
                    <a:pt x="80" y="729"/>
                  </a:lnTo>
                  <a:lnTo>
                    <a:pt x="80" y="729"/>
                  </a:lnTo>
                  <a:lnTo>
                    <a:pt x="87" y="731"/>
                  </a:lnTo>
                  <a:lnTo>
                    <a:pt x="93" y="735"/>
                  </a:lnTo>
                  <a:lnTo>
                    <a:pt x="97" y="738"/>
                  </a:lnTo>
                  <a:lnTo>
                    <a:pt x="103" y="746"/>
                  </a:lnTo>
                  <a:lnTo>
                    <a:pt x="107" y="752"/>
                  </a:lnTo>
                  <a:lnTo>
                    <a:pt x="110" y="758"/>
                  </a:lnTo>
                  <a:lnTo>
                    <a:pt x="116" y="763"/>
                  </a:lnTo>
                  <a:lnTo>
                    <a:pt x="122" y="769"/>
                  </a:lnTo>
                  <a:lnTo>
                    <a:pt x="122" y="769"/>
                  </a:lnTo>
                  <a:lnTo>
                    <a:pt x="124" y="765"/>
                  </a:lnTo>
                  <a:lnTo>
                    <a:pt x="126" y="763"/>
                  </a:lnTo>
                  <a:lnTo>
                    <a:pt x="129" y="759"/>
                  </a:lnTo>
                  <a:lnTo>
                    <a:pt x="131" y="758"/>
                  </a:lnTo>
                  <a:lnTo>
                    <a:pt x="135" y="754"/>
                  </a:lnTo>
                  <a:lnTo>
                    <a:pt x="139" y="752"/>
                  </a:lnTo>
                  <a:lnTo>
                    <a:pt x="143" y="752"/>
                  </a:lnTo>
                  <a:lnTo>
                    <a:pt x="147" y="750"/>
                  </a:lnTo>
                  <a:lnTo>
                    <a:pt x="147" y="750"/>
                  </a:lnTo>
                  <a:lnTo>
                    <a:pt x="154" y="752"/>
                  </a:lnTo>
                  <a:lnTo>
                    <a:pt x="160" y="752"/>
                  </a:lnTo>
                  <a:lnTo>
                    <a:pt x="164" y="754"/>
                  </a:lnTo>
                  <a:lnTo>
                    <a:pt x="169" y="756"/>
                  </a:lnTo>
                  <a:lnTo>
                    <a:pt x="175" y="756"/>
                  </a:lnTo>
                  <a:lnTo>
                    <a:pt x="181" y="758"/>
                  </a:lnTo>
                  <a:lnTo>
                    <a:pt x="187" y="759"/>
                  </a:lnTo>
                  <a:lnTo>
                    <a:pt x="194" y="759"/>
                  </a:lnTo>
                  <a:lnTo>
                    <a:pt x="194" y="759"/>
                  </a:lnTo>
                  <a:lnTo>
                    <a:pt x="202" y="759"/>
                  </a:lnTo>
                  <a:lnTo>
                    <a:pt x="210" y="759"/>
                  </a:lnTo>
                  <a:lnTo>
                    <a:pt x="215" y="759"/>
                  </a:lnTo>
                  <a:lnTo>
                    <a:pt x="221" y="758"/>
                  </a:lnTo>
                  <a:lnTo>
                    <a:pt x="227" y="756"/>
                  </a:lnTo>
                  <a:lnTo>
                    <a:pt x="231" y="752"/>
                  </a:lnTo>
                  <a:lnTo>
                    <a:pt x="234" y="746"/>
                  </a:lnTo>
                  <a:lnTo>
                    <a:pt x="236" y="738"/>
                  </a:lnTo>
                  <a:lnTo>
                    <a:pt x="236" y="738"/>
                  </a:lnTo>
                  <a:lnTo>
                    <a:pt x="238" y="738"/>
                  </a:lnTo>
                  <a:lnTo>
                    <a:pt x="238" y="740"/>
                  </a:lnTo>
                  <a:lnTo>
                    <a:pt x="240" y="742"/>
                  </a:lnTo>
                  <a:lnTo>
                    <a:pt x="242" y="744"/>
                  </a:lnTo>
                  <a:lnTo>
                    <a:pt x="244" y="746"/>
                  </a:lnTo>
                  <a:lnTo>
                    <a:pt x="246" y="746"/>
                  </a:lnTo>
                  <a:lnTo>
                    <a:pt x="246" y="750"/>
                  </a:lnTo>
                  <a:lnTo>
                    <a:pt x="248" y="750"/>
                  </a:lnTo>
                  <a:lnTo>
                    <a:pt x="528" y="765"/>
                  </a:lnTo>
                  <a:lnTo>
                    <a:pt x="547" y="700"/>
                  </a:lnTo>
                  <a:lnTo>
                    <a:pt x="524" y="679"/>
                  </a:lnTo>
                  <a:lnTo>
                    <a:pt x="534" y="0"/>
                  </a:lnTo>
                  <a:lnTo>
                    <a:pt x="664" y="0"/>
                  </a:lnTo>
                  <a:lnTo>
                    <a:pt x="658" y="0"/>
                  </a:lnTo>
                  <a:lnTo>
                    <a:pt x="1034" y="315"/>
                  </a:lnTo>
                  <a:lnTo>
                    <a:pt x="1034" y="315"/>
                  </a:lnTo>
                  <a:lnTo>
                    <a:pt x="1036" y="321"/>
                  </a:lnTo>
                  <a:lnTo>
                    <a:pt x="1039" y="325"/>
                  </a:lnTo>
                  <a:lnTo>
                    <a:pt x="1043" y="326"/>
                  </a:lnTo>
                  <a:lnTo>
                    <a:pt x="1049" y="328"/>
                  </a:lnTo>
                  <a:lnTo>
                    <a:pt x="1053" y="330"/>
                  </a:lnTo>
                  <a:lnTo>
                    <a:pt x="1058" y="332"/>
                  </a:lnTo>
                  <a:lnTo>
                    <a:pt x="1062" y="334"/>
                  </a:lnTo>
                  <a:lnTo>
                    <a:pt x="1066" y="340"/>
                  </a:lnTo>
                  <a:lnTo>
                    <a:pt x="1066" y="340"/>
                  </a:lnTo>
                  <a:lnTo>
                    <a:pt x="1068" y="345"/>
                  </a:lnTo>
                  <a:lnTo>
                    <a:pt x="1068" y="349"/>
                  </a:lnTo>
                  <a:lnTo>
                    <a:pt x="1068" y="355"/>
                  </a:lnTo>
                  <a:lnTo>
                    <a:pt x="1068" y="359"/>
                  </a:lnTo>
                  <a:lnTo>
                    <a:pt x="1066" y="363"/>
                  </a:lnTo>
                  <a:lnTo>
                    <a:pt x="1068" y="368"/>
                  </a:lnTo>
                  <a:lnTo>
                    <a:pt x="1068" y="372"/>
                  </a:lnTo>
                  <a:lnTo>
                    <a:pt x="1072" y="374"/>
                  </a:lnTo>
                  <a:lnTo>
                    <a:pt x="1072" y="374"/>
                  </a:lnTo>
                  <a:lnTo>
                    <a:pt x="1074" y="376"/>
                  </a:lnTo>
                  <a:lnTo>
                    <a:pt x="1076" y="378"/>
                  </a:lnTo>
                  <a:lnTo>
                    <a:pt x="1079" y="378"/>
                  </a:lnTo>
                  <a:lnTo>
                    <a:pt x="1081" y="380"/>
                  </a:lnTo>
                  <a:lnTo>
                    <a:pt x="1085" y="380"/>
                  </a:lnTo>
                  <a:lnTo>
                    <a:pt x="1089" y="380"/>
                  </a:lnTo>
                  <a:lnTo>
                    <a:pt x="1093" y="382"/>
                  </a:lnTo>
                  <a:lnTo>
                    <a:pt x="1097" y="382"/>
                  </a:lnTo>
                  <a:lnTo>
                    <a:pt x="1097" y="382"/>
                  </a:lnTo>
                  <a:lnTo>
                    <a:pt x="1098" y="391"/>
                  </a:lnTo>
                  <a:lnTo>
                    <a:pt x="1102" y="399"/>
                  </a:lnTo>
                  <a:lnTo>
                    <a:pt x="1110" y="407"/>
                  </a:lnTo>
                  <a:lnTo>
                    <a:pt x="1118" y="412"/>
                  </a:lnTo>
                  <a:lnTo>
                    <a:pt x="1127" y="416"/>
                  </a:lnTo>
                  <a:lnTo>
                    <a:pt x="1137" y="420"/>
                  </a:lnTo>
                  <a:lnTo>
                    <a:pt x="1148" y="424"/>
                  </a:lnTo>
                  <a:lnTo>
                    <a:pt x="1158" y="426"/>
                  </a:lnTo>
                  <a:lnTo>
                    <a:pt x="1169" y="429"/>
                  </a:lnTo>
                  <a:lnTo>
                    <a:pt x="1179" y="433"/>
                  </a:lnTo>
                  <a:lnTo>
                    <a:pt x="1188" y="437"/>
                  </a:lnTo>
                  <a:lnTo>
                    <a:pt x="1196" y="443"/>
                  </a:lnTo>
                  <a:lnTo>
                    <a:pt x="1203" y="449"/>
                  </a:lnTo>
                  <a:lnTo>
                    <a:pt x="1209" y="458"/>
                  </a:lnTo>
                  <a:lnTo>
                    <a:pt x="1213" y="468"/>
                  </a:lnTo>
                  <a:lnTo>
                    <a:pt x="1215" y="481"/>
                  </a:lnTo>
                  <a:lnTo>
                    <a:pt x="1215" y="481"/>
                  </a:lnTo>
                  <a:lnTo>
                    <a:pt x="1213" y="485"/>
                  </a:lnTo>
                  <a:lnTo>
                    <a:pt x="1213" y="487"/>
                  </a:lnTo>
                  <a:lnTo>
                    <a:pt x="1211" y="489"/>
                  </a:lnTo>
                  <a:lnTo>
                    <a:pt x="1209" y="489"/>
                  </a:lnTo>
                  <a:lnTo>
                    <a:pt x="1207" y="490"/>
                  </a:lnTo>
                  <a:lnTo>
                    <a:pt x="1205" y="492"/>
                  </a:lnTo>
                  <a:lnTo>
                    <a:pt x="1205" y="496"/>
                  </a:lnTo>
                  <a:lnTo>
                    <a:pt x="1205" y="498"/>
                  </a:lnTo>
                  <a:lnTo>
                    <a:pt x="1205" y="498"/>
                  </a:lnTo>
                  <a:lnTo>
                    <a:pt x="1205" y="502"/>
                  </a:lnTo>
                  <a:lnTo>
                    <a:pt x="1205" y="504"/>
                  </a:lnTo>
                  <a:lnTo>
                    <a:pt x="1207" y="506"/>
                  </a:lnTo>
                  <a:lnTo>
                    <a:pt x="1209" y="508"/>
                  </a:lnTo>
                  <a:lnTo>
                    <a:pt x="1211" y="510"/>
                  </a:lnTo>
                  <a:lnTo>
                    <a:pt x="1213" y="511"/>
                  </a:lnTo>
                  <a:lnTo>
                    <a:pt x="1215" y="513"/>
                  </a:lnTo>
                  <a:lnTo>
                    <a:pt x="1217" y="517"/>
                  </a:lnTo>
                  <a:lnTo>
                    <a:pt x="1287" y="504"/>
                  </a:lnTo>
                  <a:lnTo>
                    <a:pt x="1287" y="504"/>
                  </a:lnTo>
                  <a:lnTo>
                    <a:pt x="1285" y="511"/>
                  </a:lnTo>
                  <a:lnTo>
                    <a:pt x="1283" y="519"/>
                  </a:lnTo>
                  <a:lnTo>
                    <a:pt x="1282" y="529"/>
                  </a:lnTo>
                  <a:lnTo>
                    <a:pt x="1282" y="534"/>
                  </a:lnTo>
                  <a:lnTo>
                    <a:pt x="1282" y="542"/>
                  </a:lnTo>
                  <a:lnTo>
                    <a:pt x="1282" y="550"/>
                  </a:lnTo>
                  <a:lnTo>
                    <a:pt x="1282" y="557"/>
                  </a:lnTo>
                  <a:lnTo>
                    <a:pt x="1282" y="563"/>
                  </a:lnTo>
                  <a:lnTo>
                    <a:pt x="1283" y="571"/>
                  </a:lnTo>
                  <a:lnTo>
                    <a:pt x="1283" y="578"/>
                  </a:lnTo>
                  <a:lnTo>
                    <a:pt x="1283" y="586"/>
                  </a:lnTo>
                  <a:lnTo>
                    <a:pt x="1285" y="593"/>
                  </a:lnTo>
                  <a:lnTo>
                    <a:pt x="1285" y="603"/>
                  </a:lnTo>
                  <a:lnTo>
                    <a:pt x="1287" y="611"/>
                  </a:lnTo>
                  <a:lnTo>
                    <a:pt x="1287" y="620"/>
                  </a:lnTo>
                  <a:lnTo>
                    <a:pt x="1287" y="630"/>
                  </a:lnTo>
                  <a:lnTo>
                    <a:pt x="1287" y="630"/>
                  </a:lnTo>
                  <a:lnTo>
                    <a:pt x="1287" y="645"/>
                  </a:lnTo>
                  <a:lnTo>
                    <a:pt x="1285" y="662"/>
                  </a:lnTo>
                  <a:lnTo>
                    <a:pt x="1285" y="677"/>
                  </a:lnTo>
                  <a:lnTo>
                    <a:pt x="1283" y="691"/>
                  </a:lnTo>
                  <a:lnTo>
                    <a:pt x="1282" y="704"/>
                  </a:lnTo>
                  <a:lnTo>
                    <a:pt x="1278" y="716"/>
                  </a:lnTo>
                  <a:lnTo>
                    <a:pt x="1274" y="727"/>
                  </a:lnTo>
                  <a:lnTo>
                    <a:pt x="1270" y="738"/>
                  </a:lnTo>
                  <a:lnTo>
                    <a:pt x="1264" y="748"/>
                  </a:lnTo>
                  <a:lnTo>
                    <a:pt x="1259" y="758"/>
                  </a:lnTo>
                  <a:lnTo>
                    <a:pt x="1251" y="767"/>
                  </a:lnTo>
                  <a:lnTo>
                    <a:pt x="1242" y="775"/>
                  </a:lnTo>
                  <a:lnTo>
                    <a:pt x="1234" y="782"/>
                  </a:lnTo>
                  <a:lnTo>
                    <a:pt x="1222" y="788"/>
                  </a:lnTo>
                  <a:lnTo>
                    <a:pt x="1211" y="794"/>
                  </a:lnTo>
                  <a:lnTo>
                    <a:pt x="1198" y="800"/>
                  </a:lnTo>
                  <a:lnTo>
                    <a:pt x="1133" y="800"/>
                  </a:lnTo>
                  <a:lnTo>
                    <a:pt x="1133" y="803"/>
                  </a:lnTo>
                  <a:lnTo>
                    <a:pt x="1051" y="803"/>
                  </a:lnTo>
                  <a:lnTo>
                    <a:pt x="1051" y="803"/>
                  </a:lnTo>
                  <a:lnTo>
                    <a:pt x="1047" y="807"/>
                  </a:lnTo>
                  <a:lnTo>
                    <a:pt x="1043" y="811"/>
                  </a:lnTo>
                  <a:lnTo>
                    <a:pt x="1039" y="815"/>
                  </a:lnTo>
                  <a:lnTo>
                    <a:pt x="1034" y="821"/>
                  </a:lnTo>
                  <a:lnTo>
                    <a:pt x="1028" y="826"/>
                  </a:lnTo>
                  <a:lnTo>
                    <a:pt x="1024" y="830"/>
                  </a:lnTo>
                  <a:lnTo>
                    <a:pt x="1018" y="832"/>
                  </a:lnTo>
                  <a:lnTo>
                    <a:pt x="1013" y="834"/>
                  </a:lnTo>
                  <a:lnTo>
                    <a:pt x="1013" y="834"/>
                  </a:lnTo>
                  <a:lnTo>
                    <a:pt x="1005" y="834"/>
                  </a:lnTo>
                  <a:lnTo>
                    <a:pt x="997" y="832"/>
                  </a:lnTo>
                  <a:lnTo>
                    <a:pt x="990" y="830"/>
                  </a:lnTo>
                  <a:lnTo>
                    <a:pt x="984" y="828"/>
                  </a:lnTo>
                  <a:lnTo>
                    <a:pt x="978" y="826"/>
                  </a:lnTo>
                  <a:lnTo>
                    <a:pt x="973" y="824"/>
                  </a:lnTo>
                  <a:lnTo>
                    <a:pt x="967" y="826"/>
                  </a:lnTo>
                  <a:lnTo>
                    <a:pt x="963" y="828"/>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82" name="Freeform 48">
              <a:extLst>
                <a:ext uri="{FF2B5EF4-FFF2-40B4-BE49-F238E27FC236}">
                  <a16:creationId xmlns:a16="http://schemas.microsoft.com/office/drawing/2014/main" id="{5F8F8B1A-5414-4D2E-AC29-8C43675B54BF}"/>
                </a:ext>
              </a:extLst>
            </p:cNvPr>
            <p:cNvSpPr>
              <a:spLocks/>
            </p:cNvSpPr>
            <p:nvPr/>
          </p:nvSpPr>
          <p:spPr bwMode="auto">
            <a:xfrm>
              <a:off x="2780721" y="4969806"/>
              <a:ext cx="280540" cy="441089"/>
            </a:xfrm>
            <a:custGeom>
              <a:avLst/>
              <a:gdLst>
                <a:gd name="T0" fmla="*/ 145 w 824"/>
                <a:gd name="T1" fmla="*/ 177 h 1282"/>
                <a:gd name="T2" fmla="*/ 173 w 824"/>
                <a:gd name="T3" fmla="*/ 221 h 1282"/>
                <a:gd name="T4" fmla="*/ 186 w 824"/>
                <a:gd name="T5" fmla="*/ 252 h 1282"/>
                <a:gd name="T6" fmla="*/ 173 w 824"/>
                <a:gd name="T7" fmla="*/ 271 h 1282"/>
                <a:gd name="T8" fmla="*/ 129 w 824"/>
                <a:gd name="T9" fmla="*/ 548 h 1282"/>
                <a:gd name="T10" fmla="*/ 72 w 824"/>
                <a:gd name="T11" fmla="*/ 624 h 1282"/>
                <a:gd name="T12" fmla="*/ 21 w 824"/>
                <a:gd name="T13" fmla="*/ 694 h 1282"/>
                <a:gd name="T14" fmla="*/ 0 w 824"/>
                <a:gd name="T15" fmla="*/ 725 h 1282"/>
                <a:gd name="T16" fmla="*/ 7 w 824"/>
                <a:gd name="T17" fmla="*/ 769 h 1282"/>
                <a:gd name="T18" fmla="*/ 36 w 824"/>
                <a:gd name="T19" fmla="*/ 807 h 1282"/>
                <a:gd name="T20" fmla="*/ 70 w 824"/>
                <a:gd name="T21" fmla="*/ 843 h 1282"/>
                <a:gd name="T22" fmla="*/ 106 w 824"/>
                <a:gd name="T23" fmla="*/ 948 h 1282"/>
                <a:gd name="T24" fmla="*/ 124 w 824"/>
                <a:gd name="T25" fmla="*/ 992 h 1282"/>
                <a:gd name="T26" fmla="*/ 137 w 824"/>
                <a:gd name="T27" fmla="*/ 1042 h 1282"/>
                <a:gd name="T28" fmla="*/ 120 w 824"/>
                <a:gd name="T29" fmla="*/ 1063 h 1282"/>
                <a:gd name="T30" fmla="*/ 63 w 824"/>
                <a:gd name="T31" fmla="*/ 1068 h 1282"/>
                <a:gd name="T32" fmla="*/ 42 w 824"/>
                <a:gd name="T33" fmla="*/ 1099 h 1282"/>
                <a:gd name="T34" fmla="*/ 57 w 824"/>
                <a:gd name="T35" fmla="*/ 1139 h 1282"/>
                <a:gd name="T36" fmla="*/ 89 w 824"/>
                <a:gd name="T37" fmla="*/ 1164 h 1282"/>
                <a:gd name="T38" fmla="*/ 120 w 824"/>
                <a:gd name="T39" fmla="*/ 1194 h 1282"/>
                <a:gd name="T40" fmla="*/ 146 w 824"/>
                <a:gd name="T41" fmla="*/ 1240 h 1282"/>
                <a:gd name="T42" fmla="*/ 167 w 824"/>
                <a:gd name="T43" fmla="*/ 1280 h 1282"/>
                <a:gd name="T44" fmla="*/ 204 w 824"/>
                <a:gd name="T45" fmla="*/ 1271 h 1282"/>
                <a:gd name="T46" fmla="*/ 234 w 824"/>
                <a:gd name="T47" fmla="*/ 1259 h 1282"/>
                <a:gd name="T48" fmla="*/ 249 w 824"/>
                <a:gd name="T49" fmla="*/ 1271 h 1282"/>
                <a:gd name="T50" fmla="*/ 274 w 824"/>
                <a:gd name="T51" fmla="*/ 1271 h 1282"/>
                <a:gd name="T52" fmla="*/ 299 w 824"/>
                <a:gd name="T53" fmla="*/ 1253 h 1282"/>
                <a:gd name="T54" fmla="*/ 354 w 824"/>
                <a:gd name="T55" fmla="*/ 1246 h 1282"/>
                <a:gd name="T56" fmla="*/ 406 w 824"/>
                <a:gd name="T57" fmla="*/ 1236 h 1282"/>
                <a:gd name="T58" fmla="*/ 440 w 824"/>
                <a:gd name="T59" fmla="*/ 1200 h 1282"/>
                <a:gd name="T60" fmla="*/ 448 w 824"/>
                <a:gd name="T61" fmla="*/ 1173 h 1282"/>
                <a:gd name="T62" fmla="*/ 459 w 824"/>
                <a:gd name="T63" fmla="*/ 1164 h 1282"/>
                <a:gd name="T64" fmla="*/ 543 w 824"/>
                <a:gd name="T65" fmla="*/ 1143 h 1282"/>
                <a:gd name="T66" fmla="*/ 604 w 824"/>
                <a:gd name="T67" fmla="*/ 1095 h 1282"/>
                <a:gd name="T68" fmla="*/ 652 w 824"/>
                <a:gd name="T69" fmla="*/ 1057 h 1282"/>
                <a:gd name="T70" fmla="*/ 679 w 824"/>
                <a:gd name="T71" fmla="*/ 1017 h 1282"/>
                <a:gd name="T72" fmla="*/ 717 w 824"/>
                <a:gd name="T73" fmla="*/ 1002 h 1282"/>
                <a:gd name="T74" fmla="*/ 751 w 824"/>
                <a:gd name="T75" fmla="*/ 1015 h 1282"/>
                <a:gd name="T76" fmla="*/ 743 w 824"/>
                <a:gd name="T77" fmla="*/ 1002 h 1282"/>
                <a:gd name="T78" fmla="*/ 749 w 824"/>
                <a:gd name="T79" fmla="*/ 986 h 1282"/>
                <a:gd name="T80" fmla="*/ 749 w 824"/>
                <a:gd name="T81" fmla="*/ 965 h 1282"/>
                <a:gd name="T82" fmla="*/ 730 w 824"/>
                <a:gd name="T83" fmla="*/ 948 h 1282"/>
                <a:gd name="T84" fmla="*/ 715 w 824"/>
                <a:gd name="T85" fmla="*/ 901 h 1282"/>
                <a:gd name="T86" fmla="*/ 688 w 824"/>
                <a:gd name="T87" fmla="*/ 860 h 1282"/>
                <a:gd name="T88" fmla="*/ 663 w 824"/>
                <a:gd name="T89" fmla="*/ 853 h 1282"/>
                <a:gd name="T90" fmla="*/ 663 w 824"/>
                <a:gd name="T91" fmla="*/ 832 h 1282"/>
                <a:gd name="T92" fmla="*/ 682 w 824"/>
                <a:gd name="T93" fmla="*/ 813 h 1282"/>
                <a:gd name="T94" fmla="*/ 694 w 824"/>
                <a:gd name="T95" fmla="*/ 803 h 1282"/>
                <a:gd name="T96" fmla="*/ 690 w 824"/>
                <a:gd name="T97" fmla="*/ 780 h 1282"/>
                <a:gd name="T98" fmla="*/ 690 w 824"/>
                <a:gd name="T99" fmla="*/ 763 h 1282"/>
                <a:gd name="T100" fmla="*/ 721 w 824"/>
                <a:gd name="T101" fmla="*/ 736 h 1282"/>
                <a:gd name="T102" fmla="*/ 705 w 824"/>
                <a:gd name="T103" fmla="*/ 717 h 1282"/>
                <a:gd name="T104" fmla="*/ 723 w 824"/>
                <a:gd name="T105" fmla="*/ 700 h 1282"/>
                <a:gd name="T106" fmla="*/ 736 w 824"/>
                <a:gd name="T107" fmla="*/ 677 h 1282"/>
                <a:gd name="T108" fmla="*/ 745 w 824"/>
                <a:gd name="T109" fmla="*/ 641 h 1282"/>
                <a:gd name="T110" fmla="*/ 761 w 824"/>
                <a:gd name="T111" fmla="*/ 624 h 1282"/>
                <a:gd name="T112" fmla="*/ 793 w 824"/>
                <a:gd name="T113" fmla="*/ 620 h 1282"/>
                <a:gd name="T114" fmla="*/ 816 w 824"/>
                <a:gd name="T115" fmla="*/ 307 h 1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24" h="1282">
                  <a:moveTo>
                    <a:pt x="209" y="0"/>
                  </a:moveTo>
                  <a:lnTo>
                    <a:pt x="135" y="42"/>
                  </a:lnTo>
                  <a:lnTo>
                    <a:pt x="135" y="170"/>
                  </a:lnTo>
                  <a:lnTo>
                    <a:pt x="135" y="170"/>
                  </a:lnTo>
                  <a:lnTo>
                    <a:pt x="137" y="172"/>
                  </a:lnTo>
                  <a:lnTo>
                    <a:pt x="141" y="174"/>
                  </a:lnTo>
                  <a:lnTo>
                    <a:pt x="145" y="177"/>
                  </a:lnTo>
                  <a:lnTo>
                    <a:pt x="146" y="183"/>
                  </a:lnTo>
                  <a:lnTo>
                    <a:pt x="150" y="189"/>
                  </a:lnTo>
                  <a:lnTo>
                    <a:pt x="156" y="195"/>
                  </a:lnTo>
                  <a:lnTo>
                    <a:pt x="160" y="200"/>
                  </a:lnTo>
                  <a:lnTo>
                    <a:pt x="164" y="208"/>
                  </a:lnTo>
                  <a:lnTo>
                    <a:pt x="169" y="214"/>
                  </a:lnTo>
                  <a:lnTo>
                    <a:pt x="173" y="221"/>
                  </a:lnTo>
                  <a:lnTo>
                    <a:pt x="177" y="227"/>
                  </a:lnTo>
                  <a:lnTo>
                    <a:pt x="181" y="235"/>
                  </a:lnTo>
                  <a:lnTo>
                    <a:pt x="183" y="240"/>
                  </a:lnTo>
                  <a:lnTo>
                    <a:pt x="185" y="244"/>
                  </a:lnTo>
                  <a:lnTo>
                    <a:pt x="186" y="248"/>
                  </a:lnTo>
                  <a:lnTo>
                    <a:pt x="186" y="252"/>
                  </a:lnTo>
                  <a:lnTo>
                    <a:pt x="186" y="252"/>
                  </a:lnTo>
                  <a:lnTo>
                    <a:pt x="186" y="256"/>
                  </a:lnTo>
                  <a:lnTo>
                    <a:pt x="185" y="258"/>
                  </a:lnTo>
                  <a:lnTo>
                    <a:pt x="183" y="261"/>
                  </a:lnTo>
                  <a:lnTo>
                    <a:pt x="181" y="263"/>
                  </a:lnTo>
                  <a:lnTo>
                    <a:pt x="179" y="267"/>
                  </a:lnTo>
                  <a:lnTo>
                    <a:pt x="175" y="269"/>
                  </a:lnTo>
                  <a:lnTo>
                    <a:pt x="173" y="271"/>
                  </a:lnTo>
                  <a:lnTo>
                    <a:pt x="171" y="271"/>
                  </a:lnTo>
                  <a:lnTo>
                    <a:pt x="171" y="382"/>
                  </a:lnTo>
                  <a:lnTo>
                    <a:pt x="154" y="519"/>
                  </a:lnTo>
                  <a:lnTo>
                    <a:pt x="154" y="519"/>
                  </a:lnTo>
                  <a:lnTo>
                    <a:pt x="145" y="529"/>
                  </a:lnTo>
                  <a:lnTo>
                    <a:pt x="137" y="538"/>
                  </a:lnTo>
                  <a:lnTo>
                    <a:pt x="129" y="548"/>
                  </a:lnTo>
                  <a:lnTo>
                    <a:pt x="120" y="557"/>
                  </a:lnTo>
                  <a:lnTo>
                    <a:pt x="112" y="569"/>
                  </a:lnTo>
                  <a:lnTo>
                    <a:pt x="104" y="578"/>
                  </a:lnTo>
                  <a:lnTo>
                    <a:pt x="95" y="590"/>
                  </a:lnTo>
                  <a:lnTo>
                    <a:pt x="87" y="601"/>
                  </a:lnTo>
                  <a:lnTo>
                    <a:pt x="80" y="612"/>
                  </a:lnTo>
                  <a:lnTo>
                    <a:pt x="72" y="624"/>
                  </a:lnTo>
                  <a:lnTo>
                    <a:pt x="63" y="635"/>
                  </a:lnTo>
                  <a:lnTo>
                    <a:pt x="55" y="647"/>
                  </a:lnTo>
                  <a:lnTo>
                    <a:pt x="47" y="660"/>
                  </a:lnTo>
                  <a:lnTo>
                    <a:pt x="38" y="672"/>
                  </a:lnTo>
                  <a:lnTo>
                    <a:pt x="30" y="683"/>
                  </a:lnTo>
                  <a:lnTo>
                    <a:pt x="21" y="694"/>
                  </a:lnTo>
                  <a:lnTo>
                    <a:pt x="21" y="694"/>
                  </a:lnTo>
                  <a:lnTo>
                    <a:pt x="19" y="700"/>
                  </a:lnTo>
                  <a:lnTo>
                    <a:pt x="15" y="704"/>
                  </a:lnTo>
                  <a:lnTo>
                    <a:pt x="11" y="708"/>
                  </a:lnTo>
                  <a:lnTo>
                    <a:pt x="7" y="712"/>
                  </a:lnTo>
                  <a:lnTo>
                    <a:pt x="3" y="715"/>
                  </a:lnTo>
                  <a:lnTo>
                    <a:pt x="1" y="719"/>
                  </a:lnTo>
                  <a:lnTo>
                    <a:pt x="0" y="725"/>
                  </a:lnTo>
                  <a:lnTo>
                    <a:pt x="0" y="731"/>
                  </a:lnTo>
                  <a:lnTo>
                    <a:pt x="0" y="731"/>
                  </a:lnTo>
                  <a:lnTo>
                    <a:pt x="0" y="738"/>
                  </a:lnTo>
                  <a:lnTo>
                    <a:pt x="1" y="748"/>
                  </a:lnTo>
                  <a:lnTo>
                    <a:pt x="3" y="756"/>
                  </a:lnTo>
                  <a:lnTo>
                    <a:pt x="5" y="761"/>
                  </a:lnTo>
                  <a:lnTo>
                    <a:pt x="7" y="769"/>
                  </a:lnTo>
                  <a:lnTo>
                    <a:pt x="11" y="775"/>
                  </a:lnTo>
                  <a:lnTo>
                    <a:pt x="15" y="780"/>
                  </a:lnTo>
                  <a:lnTo>
                    <a:pt x="19" y="786"/>
                  </a:lnTo>
                  <a:lnTo>
                    <a:pt x="22" y="792"/>
                  </a:lnTo>
                  <a:lnTo>
                    <a:pt x="28" y="798"/>
                  </a:lnTo>
                  <a:lnTo>
                    <a:pt x="32" y="801"/>
                  </a:lnTo>
                  <a:lnTo>
                    <a:pt x="36" y="807"/>
                  </a:lnTo>
                  <a:lnTo>
                    <a:pt x="42" y="811"/>
                  </a:lnTo>
                  <a:lnTo>
                    <a:pt x="45" y="817"/>
                  </a:lnTo>
                  <a:lnTo>
                    <a:pt x="49" y="822"/>
                  </a:lnTo>
                  <a:lnTo>
                    <a:pt x="53" y="828"/>
                  </a:lnTo>
                  <a:lnTo>
                    <a:pt x="53" y="828"/>
                  </a:lnTo>
                  <a:lnTo>
                    <a:pt x="63" y="836"/>
                  </a:lnTo>
                  <a:lnTo>
                    <a:pt x="70" y="843"/>
                  </a:lnTo>
                  <a:lnTo>
                    <a:pt x="76" y="849"/>
                  </a:lnTo>
                  <a:lnTo>
                    <a:pt x="82" y="859"/>
                  </a:lnTo>
                  <a:lnTo>
                    <a:pt x="87" y="866"/>
                  </a:lnTo>
                  <a:lnTo>
                    <a:pt x="93" y="874"/>
                  </a:lnTo>
                  <a:lnTo>
                    <a:pt x="101" y="883"/>
                  </a:lnTo>
                  <a:lnTo>
                    <a:pt x="106" y="893"/>
                  </a:lnTo>
                  <a:lnTo>
                    <a:pt x="106" y="948"/>
                  </a:lnTo>
                  <a:lnTo>
                    <a:pt x="106" y="948"/>
                  </a:lnTo>
                  <a:lnTo>
                    <a:pt x="110" y="956"/>
                  </a:lnTo>
                  <a:lnTo>
                    <a:pt x="114" y="963"/>
                  </a:lnTo>
                  <a:lnTo>
                    <a:pt x="116" y="971"/>
                  </a:lnTo>
                  <a:lnTo>
                    <a:pt x="120" y="979"/>
                  </a:lnTo>
                  <a:lnTo>
                    <a:pt x="122" y="984"/>
                  </a:lnTo>
                  <a:lnTo>
                    <a:pt x="124" y="992"/>
                  </a:lnTo>
                  <a:lnTo>
                    <a:pt x="125" y="1000"/>
                  </a:lnTo>
                  <a:lnTo>
                    <a:pt x="127" y="1007"/>
                  </a:lnTo>
                  <a:lnTo>
                    <a:pt x="129" y="1013"/>
                  </a:lnTo>
                  <a:lnTo>
                    <a:pt x="131" y="1021"/>
                  </a:lnTo>
                  <a:lnTo>
                    <a:pt x="133" y="1028"/>
                  </a:lnTo>
                  <a:lnTo>
                    <a:pt x="135" y="1034"/>
                  </a:lnTo>
                  <a:lnTo>
                    <a:pt x="137" y="1042"/>
                  </a:lnTo>
                  <a:lnTo>
                    <a:pt x="139" y="1049"/>
                  </a:lnTo>
                  <a:lnTo>
                    <a:pt x="143" y="1055"/>
                  </a:lnTo>
                  <a:lnTo>
                    <a:pt x="145" y="1063"/>
                  </a:lnTo>
                  <a:lnTo>
                    <a:pt x="145" y="1063"/>
                  </a:lnTo>
                  <a:lnTo>
                    <a:pt x="137" y="1063"/>
                  </a:lnTo>
                  <a:lnTo>
                    <a:pt x="129" y="1063"/>
                  </a:lnTo>
                  <a:lnTo>
                    <a:pt x="120" y="1063"/>
                  </a:lnTo>
                  <a:lnTo>
                    <a:pt x="112" y="1063"/>
                  </a:lnTo>
                  <a:lnTo>
                    <a:pt x="103" y="1063"/>
                  </a:lnTo>
                  <a:lnTo>
                    <a:pt x="95" y="1065"/>
                  </a:lnTo>
                  <a:lnTo>
                    <a:pt x="85" y="1065"/>
                  </a:lnTo>
                  <a:lnTo>
                    <a:pt x="78" y="1065"/>
                  </a:lnTo>
                  <a:lnTo>
                    <a:pt x="70" y="1066"/>
                  </a:lnTo>
                  <a:lnTo>
                    <a:pt x="63" y="1068"/>
                  </a:lnTo>
                  <a:lnTo>
                    <a:pt x="57" y="1070"/>
                  </a:lnTo>
                  <a:lnTo>
                    <a:pt x="51" y="1074"/>
                  </a:lnTo>
                  <a:lnTo>
                    <a:pt x="47" y="1078"/>
                  </a:lnTo>
                  <a:lnTo>
                    <a:pt x="43" y="1084"/>
                  </a:lnTo>
                  <a:lnTo>
                    <a:pt x="42" y="1091"/>
                  </a:lnTo>
                  <a:lnTo>
                    <a:pt x="42" y="1099"/>
                  </a:lnTo>
                  <a:lnTo>
                    <a:pt x="42" y="1099"/>
                  </a:lnTo>
                  <a:lnTo>
                    <a:pt x="42" y="1107"/>
                  </a:lnTo>
                  <a:lnTo>
                    <a:pt x="43" y="1114"/>
                  </a:lnTo>
                  <a:lnTo>
                    <a:pt x="45" y="1120"/>
                  </a:lnTo>
                  <a:lnTo>
                    <a:pt x="47" y="1126"/>
                  </a:lnTo>
                  <a:lnTo>
                    <a:pt x="51" y="1131"/>
                  </a:lnTo>
                  <a:lnTo>
                    <a:pt x="53" y="1135"/>
                  </a:lnTo>
                  <a:lnTo>
                    <a:pt x="57" y="1139"/>
                  </a:lnTo>
                  <a:lnTo>
                    <a:pt x="63" y="1143"/>
                  </a:lnTo>
                  <a:lnTo>
                    <a:pt x="66" y="1147"/>
                  </a:lnTo>
                  <a:lnTo>
                    <a:pt x="72" y="1150"/>
                  </a:lnTo>
                  <a:lnTo>
                    <a:pt x="76" y="1154"/>
                  </a:lnTo>
                  <a:lnTo>
                    <a:pt x="80" y="1156"/>
                  </a:lnTo>
                  <a:lnTo>
                    <a:pt x="85" y="1160"/>
                  </a:lnTo>
                  <a:lnTo>
                    <a:pt x="89" y="1164"/>
                  </a:lnTo>
                  <a:lnTo>
                    <a:pt x="95" y="1166"/>
                  </a:lnTo>
                  <a:lnTo>
                    <a:pt x="97" y="1170"/>
                  </a:lnTo>
                  <a:lnTo>
                    <a:pt x="97" y="1170"/>
                  </a:lnTo>
                  <a:lnTo>
                    <a:pt x="103" y="1175"/>
                  </a:lnTo>
                  <a:lnTo>
                    <a:pt x="108" y="1183"/>
                  </a:lnTo>
                  <a:lnTo>
                    <a:pt x="114" y="1189"/>
                  </a:lnTo>
                  <a:lnTo>
                    <a:pt x="120" y="1194"/>
                  </a:lnTo>
                  <a:lnTo>
                    <a:pt x="124" y="1200"/>
                  </a:lnTo>
                  <a:lnTo>
                    <a:pt x="127" y="1206"/>
                  </a:lnTo>
                  <a:lnTo>
                    <a:pt x="133" y="1213"/>
                  </a:lnTo>
                  <a:lnTo>
                    <a:pt x="137" y="1219"/>
                  </a:lnTo>
                  <a:lnTo>
                    <a:pt x="141" y="1227"/>
                  </a:lnTo>
                  <a:lnTo>
                    <a:pt x="145" y="1232"/>
                  </a:lnTo>
                  <a:lnTo>
                    <a:pt x="146" y="1240"/>
                  </a:lnTo>
                  <a:lnTo>
                    <a:pt x="150" y="1248"/>
                  </a:lnTo>
                  <a:lnTo>
                    <a:pt x="154" y="1255"/>
                  </a:lnTo>
                  <a:lnTo>
                    <a:pt x="156" y="1265"/>
                  </a:lnTo>
                  <a:lnTo>
                    <a:pt x="160" y="1273"/>
                  </a:lnTo>
                  <a:lnTo>
                    <a:pt x="162" y="1282"/>
                  </a:lnTo>
                  <a:lnTo>
                    <a:pt x="162" y="1282"/>
                  </a:lnTo>
                  <a:lnTo>
                    <a:pt x="167" y="1280"/>
                  </a:lnTo>
                  <a:lnTo>
                    <a:pt x="173" y="1278"/>
                  </a:lnTo>
                  <a:lnTo>
                    <a:pt x="177" y="1276"/>
                  </a:lnTo>
                  <a:lnTo>
                    <a:pt x="183" y="1274"/>
                  </a:lnTo>
                  <a:lnTo>
                    <a:pt x="188" y="1274"/>
                  </a:lnTo>
                  <a:lnTo>
                    <a:pt x="192" y="1273"/>
                  </a:lnTo>
                  <a:lnTo>
                    <a:pt x="198" y="1273"/>
                  </a:lnTo>
                  <a:lnTo>
                    <a:pt x="204" y="1271"/>
                  </a:lnTo>
                  <a:lnTo>
                    <a:pt x="207" y="1271"/>
                  </a:lnTo>
                  <a:lnTo>
                    <a:pt x="213" y="1269"/>
                  </a:lnTo>
                  <a:lnTo>
                    <a:pt x="217" y="1269"/>
                  </a:lnTo>
                  <a:lnTo>
                    <a:pt x="221" y="1267"/>
                  </a:lnTo>
                  <a:lnTo>
                    <a:pt x="227" y="1265"/>
                  </a:lnTo>
                  <a:lnTo>
                    <a:pt x="230" y="1263"/>
                  </a:lnTo>
                  <a:lnTo>
                    <a:pt x="234" y="1259"/>
                  </a:lnTo>
                  <a:lnTo>
                    <a:pt x="238" y="1255"/>
                  </a:lnTo>
                  <a:lnTo>
                    <a:pt x="238" y="1255"/>
                  </a:lnTo>
                  <a:lnTo>
                    <a:pt x="240" y="1259"/>
                  </a:lnTo>
                  <a:lnTo>
                    <a:pt x="244" y="1261"/>
                  </a:lnTo>
                  <a:lnTo>
                    <a:pt x="246" y="1265"/>
                  </a:lnTo>
                  <a:lnTo>
                    <a:pt x="248" y="1267"/>
                  </a:lnTo>
                  <a:lnTo>
                    <a:pt x="249" y="1271"/>
                  </a:lnTo>
                  <a:lnTo>
                    <a:pt x="253" y="1273"/>
                  </a:lnTo>
                  <a:lnTo>
                    <a:pt x="255" y="1273"/>
                  </a:lnTo>
                  <a:lnTo>
                    <a:pt x="259" y="1274"/>
                  </a:lnTo>
                  <a:lnTo>
                    <a:pt x="259" y="1274"/>
                  </a:lnTo>
                  <a:lnTo>
                    <a:pt x="265" y="1273"/>
                  </a:lnTo>
                  <a:lnTo>
                    <a:pt x="270" y="1273"/>
                  </a:lnTo>
                  <a:lnTo>
                    <a:pt x="274" y="1271"/>
                  </a:lnTo>
                  <a:lnTo>
                    <a:pt x="278" y="1267"/>
                  </a:lnTo>
                  <a:lnTo>
                    <a:pt x="280" y="1265"/>
                  </a:lnTo>
                  <a:lnTo>
                    <a:pt x="284" y="1261"/>
                  </a:lnTo>
                  <a:lnTo>
                    <a:pt x="288" y="1257"/>
                  </a:lnTo>
                  <a:lnTo>
                    <a:pt x="293" y="1255"/>
                  </a:lnTo>
                  <a:lnTo>
                    <a:pt x="293" y="1255"/>
                  </a:lnTo>
                  <a:lnTo>
                    <a:pt x="299" y="1253"/>
                  </a:lnTo>
                  <a:lnTo>
                    <a:pt x="309" y="1252"/>
                  </a:lnTo>
                  <a:lnTo>
                    <a:pt x="316" y="1252"/>
                  </a:lnTo>
                  <a:lnTo>
                    <a:pt x="324" y="1250"/>
                  </a:lnTo>
                  <a:lnTo>
                    <a:pt x="331" y="1248"/>
                  </a:lnTo>
                  <a:lnTo>
                    <a:pt x="339" y="1248"/>
                  </a:lnTo>
                  <a:lnTo>
                    <a:pt x="347" y="1248"/>
                  </a:lnTo>
                  <a:lnTo>
                    <a:pt x="354" y="1246"/>
                  </a:lnTo>
                  <a:lnTo>
                    <a:pt x="364" y="1246"/>
                  </a:lnTo>
                  <a:lnTo>
                    <a:pt x="372" y="1246"/>
                  </a:lnTo>
                  <a:lnTo>
                    <a:pt x="379" y="1244"/>
                  </a:lnTo>
                  <a:lnTo>
                    <a:pt x="385" y="1242"/>
                  </a:lnTo>
                  <a:lnTo>
                    <a:pt x="393" y="1240"/>
                  </a:lnTo>
                  <a:lnTo>
                    <a:pt x="400" y="1238"/>
                  </a:lnTo>
                  <a:lnTo>
                    <a:pt x="406" y="1236"/>
                  </a:lnTo>
                  <a:lnTo>
                    <a:pt x="413" y="1232"/>
                  </a:lnTo>
                  <a:lnTo>
                    <a:pt x="413" y="1232"/>
                  </a:lnTo>
                  <a:lnTo>
                    <a:pt x="421" y="1227"/>
                  </a:lnTo>
                  <a:lnTo>
                    <a:pt x="427" y="1221"/>
                  </a:lnTo>
                  <a:lnTo>
                    <a:pt x="433" y="1213"/>
                  </a:lnTo>
                  <a:lnTo>
                    <a:pt x="436" y="1208"/>
                  </a:lnTo>
                  <a:lnTo>
                    <a:pt x="440" y="1200"/>
                  </a:lnTo>
                  <a:lnTo>
                    <a:pt x="444" y="1192"/>
                  </a:lnTo>
                  <a:lnTo>
                    <a:pt x="448" y="1187"/>
                  </a:lnTo>
                  <a:lnTo>
                    <a:pt x="454" y="1179"/>
                  </a:lnTo>
                  <a:lnTo>
                    <a:pt x="454" y="1179"/>
                  </a:lnTo>
                  <a:lnTo>
                    <a:pt x="452" y="1177"/>
                  </a:lnTo>
                  <a:lnTo>
                    <a:pt x="450" y="1175"/>
                  </a:lnTo>
                  <a:lnTo>
                    <a:pt x="448" y="1173"/>
                  </a:lnTo>
                  <a:lnTo>
                    <a:pt x="448" y="1171"/>
                  </a:lnTo>
                  <a:lnTo>
                    <a:pt x="446" y="1170"/>
                  </a:lnTo>
                  <a:lnTo>
                    <a:pt x="444" y="1168"/>
                  </a:lnTo>
                  <a:lnTo>
                    <a:pt x="444" y="1166"/>
                  </a:lnTo>
                  <a:lnTo>
                    <a:pt x="442" y="1164"/>
                  </a:lnTo>
                  <a:lnTo>
                    <a:pt x="442" y="1164"/>
                  </a:lnTo>
                  <a:lnTo>
                    <a:pt x="459" y="1164"/>
                  </a:lnTo>
                  <a:lnTo>
                    <a:pt x="473" y="1162"/>
                  </a:lnTo>
                  <a:lnTo>
                    <a:pt x="488" y="1162"/>
                  </a:lnTo>
                  <a:lnTo>
                    <a:pt x="501" y="1158"/>
                  </a:lnTo>
                  <a:lnTo>
                    <a:pt x="513" y="1156"/>
                  </a:lnTo>
                  <a:lnTo>
                    <a:pt x="524" y="1152"/>
                  </a:lnTo>
                  <a:lnTo>
                    <a:pt x="534" y="1149"/>
                  </a:lnTo>
                  <a:lnTo>
                    <a:pt x="543" y="1143"/>
                  </a:lnTo>
                  <a:lnTo>
                    <a:pt x="553" y="1139"/>
                  </a:lnTo>
                  <a:lnTo>
                    <a:pt x="562" y="1133"/>
                  </a:lnTo>
                  <a:lnTo>
                    <a:pt x="570" y="1128"/>
                  </a:lnTo>
                  <a:lnTo>
                    <a:pt x="579" y="1120"/>
                  </a:lnTo>
                  <a:lnTo>
                    <a:pt x="587" y="1112"/>
                  </a:lnTo>
                  <a:lnTo>
                    <a:pt x="597" y="1105"/>
                  </a:lnTo>
                  <a:lnTo>
                    <a:pt x="604" y="1095"/>
                  </a:lnTo>
                  <a:lnTo>
                    <a:pt x="614" y="1087"/>
                  </a:lnTo>
                  <a:lnTo>
                    <a:pt x="614" y="1087"/>
                  </a:lnTo>
                  <a:lnTo>
                    <a:pt x="621" y="1082"/>
                  </a:lnTo>
                  <a:lnTo>
                    <a:pt x="629" y="1076"/>
                  </a:lnTo>
                  <a:lnTo>
                    <a:pt x="637" y="1070"/>
                  </a:lnTo>
                  <a:lnTo>
                    <a:pt x="644" y="1063"/>
                  </a:lnTo>
                  <a:lnTo>
                    <a:pt x="652" y="1057"/>
                  </a:lnTo>
                  <a:lnTo>
                    <a:pt x="656" y="1047"/>
                  </a:lnTo>
                  <a:lnTo>
                    <a:pt x="660" y="1038"/>
                  </a:lnTo>
                  <a:lnTo>
                    <a:pt x="658" y="1026"/>
                  </a:lnTo>
                  <a:lnTo>
                    <a:pt x="658" y="1026"/>
                  </a:lnTo>
                  <a:lnTo>
                    <a:pt x="665" y="1025"/>
                  </a:lnTo>
                  <a:lnTo>
                    <a:pt x="673" y="1021"/>
                  </a:lnTo>
                  <a:lnTo>
                    <a:pt x="679" y="1017"/>
                  </a:lnTo>
                  <a:lnTo>
                    <a:pt x="684" y="1013"/>
                  </a:lnTo>
                  <a:lnTo>
                    <a:pt x="690" y="1009"/>
                  </a:lnTo>
                  <a:lnTo>
                    <a:pt x="698" y="1005"/>
                  </a:lnTo>
                  <a:lnTo>
                    <a:pt x="703" y="1004"/>
                  </a:lnTo>
                  <a:lnTo>
                    <a:pt x="711" y="1002"/>
                  </a:lnTo>
                  <a:lnTo>
                    <a:pt x="711" y="1002"/>
                  </a:lnTo>
                  <a:lnTo>
                    <a:pt x="717" y="1002"/>
                  </a:lnTo>
                  <a:lnTo>
                    <a:pt x="723" y="1004"/>
                  </a:lnTo>
                  <a:lnTo>
                    <a:pt x="728" y="1005"/>
                  </a:lnTo>
                  <a:lnTo>
                    <a:pt x="734" y="1007"/>
                  </a:lnTo>
                  <a:lnTo>
                    <a:pt x="740" y="1011"/>
                  </a:lnTo>
                  <a:lnTo>
                    <a:pt x="743" y="1013"/>
                  </a:lnTo>
                  <a:lnTo>
                    <a:pt x="747" y="1015"/>
                  </a:lnTo>
                  <a:lnTo>
                    <a:pt x="751" y="1015"/>
                  </a:lnTo>
                  <a:lnTo>
                    <a:pt x="751" y="1015"/>
                  </a:lnTo>
                  <a:lnTo>
                    <a:pt x="749" y="1013"/>
                  </a:lnTo>
                  <a:lnTo>
                    <a:pt x="749" y="1011"/>
                  </a:lnTo>
                  <a:lnTo>
                    <a:pt x="747" y="1009"/>
                  </a:lnTo>
                  <a:lnTo>
                    <a:pt x="745" y="1005"/>
                  </a:lnTo>
                  <a:lnTo>
                    <a:pt x="745" y="1004"/>
                  </a:lnTo>
                  <a:lnTo>
                    <a:pt x="743" y="1002"/>
                  </a:lnTo>
                  <a:lnTo>
                    <a:pt x="743" y="998"/>
                  </a:lnTo>
                  <a:lnTo>
                    <a:pt x="743" y="996"/>
                  </a:lnTo>
                  <a:lnTo>
                    <a:pt x="743" y="996"/>
                  </a:lnTo>
                  <a:lnTo>
                    <a:pt x="743" y="994"/>
                  </a:lnTo>
                  <a:lnTo>
                    <a:pt x="745" y="992"/>
                  </a:lnTo>
                  <a:lnTo>
                    <a:pt x="747" y="990"/>
                  </a:lnTo>
                  <a:lnTo>
                    <a:pt x="749" y="986"/>
                  </a:lnTo>
                  <a:lnTo>
                    <a:pt x="749" y="986"/>
                  </a:lnTo>
                  <a:lnTo>
                    <a:pt x="751" y="983"/>
                  </a:lnTo>
                  <a:lnTo>
                    <a:pt x="753" y="981"/>
                  </a:lnTo>
                  <a:lnTo>
                    <a:pt x="753" y="979"/>
                  </a:lnTo>
                  <a:lnTo>
                    <a:pt x="753" y="979"/>
                  </a:lnTo>
                  <a:lnTo>
                    <a:pt x="753" y="971"/>
                  </a:lnTo>
                  <a:lnTo>
                    <a:pt x="749" y="965"/>
                  </a:lnTo>
                  <a:lnTo>
                    <a:pt x="747" y="962"/>
                  </a:lnTo>
                  <a:lnTo>
                    <a:pt x="743" y="960"/>
                  </a:lnTo>
                  <a:lnTo>
                    <a:pt x="740" y="956"/>
                  </a:lnTo>
                  <a:lnTo>
                    <a:pt x="736" y="954"/>
                  </a:lnTo>
                  <a:lnTo>
                    <a:pt x="732" y="952"/>
                  </a:lnTo>
                  <a:lnTo>
                    <a:pt x="730" y="948"/>
                  </a:lnTo>
                  <a:lnTo>
                    <a:pt x="730" y="948"/>
                  </a:lnTo>
                  <a:lnTo>
                    <a:pt x="726" y="944"/>
                  </a:lnTo>
                  <a:lnTo>
                    <a:pt x="724" y="937"/>
                  </a:lnTo>
                  <a:lnTo>
                    <a:pt x="723" y="931"/>
                  </a:lnTo>
                  <a:lnTo>
                    <a:pt x="721" y="923"/>
                  </a:lnTo>
                  <a:lnTo>
                    <a:pt x="719" y="916"/>
                  </a:lnTo>
                  <a:lnTo>
                    <a:pt x="717" y="908"/>
                  </a:lnTo>
                  <a:lnTo>
                    <a:pt x="715" y="901"/>
                  </a:lnTo>
                  <a:lnTo>
                    <a:pt x="713" y="893"/>
                  </a:lnTo>
                  <a:lnTo>
                    <a:pt x="711" y="887"/>
                  </a:lnTo>
                  <a:lnTo>
                    <a:pt x="709" y="880"/>
                  </a:lnTo>
                  <a:lnTo>
                    <a:pt x="705" y="874"/>
                  </a:lnTo>
                  <a:lnTo>
                    <a:pt x="700" y="868"/>
                  </a:lnTo>
                  <a:lnTo>
                    <a:pt x="696" y="862"/>
                  </a:lnTo>
                  <a:lnTo>
                    <a:pt x="688" y="860"/>
                  </a:lnTo>
                  <a:lnTo>
                    <a:pt x="681" y="859"/>
                  </a:lnTo>
                  <a:lnTo>
                    <a:pt x="673" y="857"/>
                  </a:lnTo>
                  <a:lnTo>
                    <a:pt x="673" y="857"/>
                  </a:lnTo>
                  <a:lnTo>
                    <a:pt x="669" y="857"/>
                  </a:lnTo>
                  <a:lnTo>
                    <a:pt x="667" y="857"/>
                  </a:lnTo>
                  <a:lnTo>
                    <a:pt x="665" y="855"/>
                  </a:lnTo>
                  <a:lnTo>
                    <a:pt x="663" y="853"/>
                  </a:lnTo>
                  <a:lnTo>
                    <a:pt x="661" y="851"/>
                  </a:lnTo>
                  <a:lnTo>
                    <a:pt x="661" y="849"/>
                  </a:lnTo>
                  <a:lnTo>
                    <a:pt x="661" y="845"/>
                  </a:lnTo>
                  <a:lnTo>
                    <a:pt x="661" y="843"/>
                  </a:lnTo>
                  <a:lnTo>
                    <a:pt x="661" y="843"/>
                  </a:lnTo>
                  <a:lnTo>
                    <a:pt x="661" y="838"/>
                  </a:lnTo>
                  <a:lnTo>
                    <a:pt x="663" y="832"/>
                  </a:lnTo>
                  <a:lnTo>
                    <a:pt x="667" y="828"/>
                  </a:lnTo>
                  <a:lnTo>
                    <a:pt x="669" y="824"/>
                  </a:lnTo>
                  <a:lnTo>
                    <a:pt x="673" y="820"/>
                  </a:lnTo>
                  <a:lnTo>
                    <a:pt x="679" y="817"/>
                  </a:lnTo>
                  <a:lnTo>
                    <a:pt x="681" y="815"/>
                  </a:lnTo>
                  <a:lnTo>
                    <a:pt x="684" y="813"/>
                  </a:lnTo>
                  <a:lnTo>
                    <a:pt x="682" y="813"/>
                  </a:lnTo>
                  <a:lnTo>
                    <a:pt x="682" y="813"/>
                  </a:lnTo>
                  <a:lnTo>
                    <a:pt x="684" y="813"/>
                  </a:lnTo>
                  <a:lnTo>
                    <a:pt x="688" y="811"/>
                  </a:lnTo>
                  <a:lnTo>
                    <a:pt x="688" y="809"/>
                  </a:lnTo>
                  <a:lnTo>
                    <a:pt x="690" y="807"/>
                  </a:lnTo>
                  <a:lnTo>
                    <a:pt x="692" y="805"/>
                  </a:lnTo>
                  <a:lnTo>
                    <a:pt x="694" y="803"/>
                  </a:lnTo>
                  <a:lnTo>
                    <a:pt x="694" y="799"/>
                  </a:lnTo>
                  <a:lnTo>
                    <a:pt x="694" y="798"/>
                  </a:lnTo>
                  <a:lnTo>
                    <a:pt x="694" y="798"/>
                  </a:lnTo>
                  <a:lnTo>
                    <a:pt x="694" y="794"/>
                  </a:lnTo>
                  <a:lnTo>
                    <a:pt x="692" y="790"/>
                  </a:lnTo>
                  <a:lnTo>
                    <a:pt x="690" y="784"/>
                  </a:lnTo>
                  <a:lnTo>
                    <a:pt x="690" y="780"/>
                  </a:lnTo>
                  <a:lnTo>
                    <a:pt x="688" y="778"/>
                  </a:lnTo>
                  <a:lnTo>
                    <a:pt x="686" y="775"/>
                  </a:lnTo>
                  <a:lnTo>
                    <a:pt x="684" y="771"/>
                  </a:lnTo>
                  <a:lnTo>
                    <a:pt x="682" y="769"/>
                  </a:lnTo>
                  <a:lnTo>
                    <a:pt x="682" y="769"/>
                  </a:lnTo>
                  <a:lnTo>
                    <a:pt x="686" y="765"/>
                  </a:lnTo>
                  <a:lnTo>
                    <a:pt x="690" y="763"/>
                  </a:lnTo>
                  <a:lnTo>
                    <a:pt x="698" y="759"/>
                  </a:lnTo>
                  <a:lnTo>
                    <a:pt x="703" y="756"/>
                  </a:lnTo>
                  <a:lnTo>
                    <a:pt x="709" y="750"/>
                  </a:lnTo>
                  <a:lnTo>
                    <a:pt x="715" y="746"/>
                  </a:lnTo>
                  <a:lnTo>
                    <a:pt x="719" y="740"/>
                  </a:lnTo>
                  <a:lnTo>
                    <a:pt x="721" y="736"/>
                  </a:lnTo>
                  <a:lnTo>
                    <a:pt x="721" y="736"/>
                  </a:lnTo>
                  <a:lnTo>
                    <a:pt x="719" y="735"/>
                  </a:lnTo>
                  <a:lnTo>
                    <a:pt x="719" y="731"/>
                  </a:lnTo>
                  <a:lnTo>
                    <a:pt x="715" y="729"/>
                  </a:lnTo>
                  <a:lnTo>
                    <a:pt x="713" y="727"/>
                  </a:lnTo>
                  <a:lnTo>
                    <a:pt x="711" y="723"/>
                  </a:lnTo>
                  <a:lnTo>
                    <a:pt x="707" y="721"/>
                  </a:lnTo>
                  <a:lnTo>
                    <a:pt x="705" y="717"/>
                  </a:lnTo>
                  <a:lnTo>
                    <a:pt x="705" y="714"/>
                  </a:lnTo>
                  <a:lnTo>
                    <a:pt x="705" y="714"/>
                  </a:lnTo>
                  <a:lnTo>
                    <a:pt x="705" y="710"/>
                  </a:lnTo>
                  <a:lnTo>
                    <a:pt x="705" y="708"/>
                  </a:lnTo>
                  <a:lnTo>
                    <a:pt x="705" y="706"/>
                  </a:lnTo>
                  <a:lnTo>
                    <a:pt x="705" y="704"/>
                  </a:lnTo>
                  <a:lnTo>
                    <a:pt x="723" y="700"/>
                  </a:lnTo>
                  <a:lnTo>
                    <a:pt x="723" y="700"/>
                  </a:lnTo>
                  <a:lnTo>
                    <a:pt x="726" y="698"/>
                  </a:lnTo>
                  <a:lnTo>
                    <a:pt x="728" y="694"/>
                  </a:lnTo>
                  <a:lnTo>
                    <a:pt x="730" y="691"/>
                  </a:lnTo>
                  <a:lnTo>
                    <a:pt x="732" y="687"/>
                  </a:lnTo>
                  <a:lnTo>
                    <a:pt x="734" y="683"/>
                  </a:lnTo>
                  <a:lnTo>
                    <a:pt x="736" y="677"/>
                  </a:lnTo>
                  <a:lnTo>
                    <a:pt x="738" y="674"/>
                  </a:lnTo>
                  <a:lnTo>
                    <a:pt x="740" y="668"/>
                  </a:lnTo>
                  <a:lnTo>
                    <a:pt x="742" y="662"/>
                  </a:lnTo>
                  <a:lnTo>
                    <a:pt x="743" y="656"/>
                  </a:lnTo>
                  <a:lnTo>
                    <a:pt x="743" y="653"/>
                  </a:lnTo>
                  <a:lnTo>
                    <a:pt x="745" y="647"/>
                  </a:lnTo>
                  <a:lnTo>
                    <a:pt x="745" y="641"/>
                  </a:lnTo>
                  <a:lnTo>
                    <a:pt x="747" y="635"/>
                  </a:lnTo>
                  <a:lnTo>
                    <a:pt x="747" y="632"/>
                  </a:lnTo>
                  <a:lnTo>
                    <a:pt x="747" y="626"/>
                  </a:lnTo>
                  <a:lnTo>
                    <a:pt x="747" y="626"/>
                  </a:lnTo>
                  <a:lnTo>
                    <a:pt x="751" y="626"/>
                  </a:lnTo>
                  <a:lnTo>
                    <a:pt x="757" y="624"/>
                  </a:lnTo>
                  <a:lnTo>
                    <a:pt x="761" y="624"/>
                  </a:lnTo>
                  <a:lnTo>
                    <a:pt x="764" y="622"/>
                  </a:lnTo>
                  <a:lnTo>
                    <a:pt x="770" y="622"/>
                  </a:lnTo>
                  <a:lnTo>
                    <a:pt x="774" y="622"/>
                  </a:lnTo>
                  <a:lnTo>
                    <a:pt x="778" y="620"/>
                  </a:lnTo>
                  <a:lnTo>
                    <a:pt x="784" y="620"/>
                  </a:lnTo>
                  <a:lnTo>
                    <a:pt x="787" y="620"/>
                  </a:lnTo>
                  <a:lnTo>
                    <a:pt x="793" y="620"/>
                  </a:lnTo>
                  <a:lnTo>
                    <a:pt x="797" y="618"/>
                  </a:lnTo>
                  <a:lnTo>
                    <a:pt x="803" y="618"/>
                  </a:lnTo>
                  <a:lnTo>
                    <a:pt x="806" y="618"/>
                  </a:lnTo>
                  <a:lnTo>
                    <a:pt x="812" y="618"/>
                  </a:lnTo>
                  <a:lnTo>
                    <a:pt x="818" y="618"/>
                  </a:lnTo>
                  <a:lnTo>
                    <a:pt x="824" y="618"/>
                  </a:lnTo>
                  <a:lnTo>
                    <a:pt x="816" y="307"/>
                  </a:lnTo>
                  <a:lnTo>
                    <a:pt x="209" y="0"/>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83" name="Freeform 49">
              <a:extLst>
                <a:ext uri="{FF2B5EF4-FFF2-40B4-BE49-F238E27FC236}">
                  <a16:creationId xmlns:a16="http://schemas.microsoft.com/office/drawing/2014/main" id="{821B0C05-FA55-4327-AA69-384C2DC4A226}"/>
                </a:ext>
              </a:extLst>
            </p:cNvPr>
            <p:cNvSpPr>
              <a:spLocks/>
            </p:cNvSpPr>
            <p:nvPr/>
          </p:nvSpPr>
          <p:spPr bwMode="auto">
            <a:xfrm>
              <a:off x="2432299" y="4970436"/>
              <a:ext cx="412099" cy="315153"/>
            </a:xfrm>
            <a:custGeom>
              <a:avLst/>
              <a:gdLst>
                <a:gd name="T0" fmla="*/ 225 w 1211"/>
                <a:gd name="T1" fmla="*/ 883 h 916"/>
                <a:gd name="T2" fmla="*/ 183 w 1211"/>
                <a:gd name="T3" fmla="*/ 862 h 916"/>
                <a:gd name="T4" fmla="*/ 151 w 1211"/>
                <a:gd name="T5" fmla="*/ 887 h 916"/>
                <a:gd name="T6" fmla="*/ 134 w 1211"/>
                <a:gd name="T7" fmla="*/ 864 h 916"/>
                <a:gd name="T8" fmla="*/ 141 w 1211"/>
                <a:gd name="T9" fmla="*/ 862 h 916"/>
                <a:gd name="T10" fmla="*/ 149 w 1211"/>
                <a:gd name="T11" fmla="*/ 845 h 916"/>
                <a:gd name="T12" fmla="*/ 126 w 1211"/>
                <a:gd name="T13" fmla="*/ 834 h 916"/>
                <a:gd name="T14" fmla="*/ 107 w 1211"/>
                <a:gd name="T15" fmla="*/ 841 h 916"/>
                <a:gd name="T16" fmla="*/ 65 w 1211"/>
                <a:gd name="T17" fmla="*/ 814 h 916"/>
                <a:gd name="T18" fmla="*/ 67 w 1211"/>
                <a:gd name="T19" fmla="*/ 797 h 916"/>
                <a:gd name="T20" fmla="*/ 69 w 1211"/>
                <a:gd name="T21" fmla="*/ 778 h 916"/>
                <a:gd name="T22" fmla="*/ 19 w 1211"/>
                <a:gd name="T23" fmla="*/ 727 h 916"/>
                <a:gd name="T24" fmla="*/ 4 w 1211"/>
                <a:gd name="T25" fmla="*/ 656 h 916"/>
                <a:gd name="T26" fmla="*/ 38 w 1211"/>
                <a:gd name="T27" fmla="*/ 660 h 916"/>
                <a:gd name="T28" fmla="*/ 75 w 1211"/>
                <a:gd name="T29" fmla="*/ 649 h 916"/>
                <a:gd name="T30" fmla="*/ 239 w 1211"/>
                <a:gd name="T31" fmla="*/ 628 h 916"/>
                <a:gd name="T32" fmla="*/ 300 w 1211"/>
                <a:gd name="T33" fmla="*/ 586 h 916"/>
                <a:gd name="T34" fmla="*/ 326 w 1211"/>
                <a:gd name="T35" fmla="*/ 505 h 916"/>
                <a:gd name="T36" fmla="*/ 326 w 1211"/>
                <a:gd name="T37" fmla="*/ 431 h 916"/>
                <a:gd name="T38" fmla="*/ 323 w 1211"/>
                <a:gd name="T39" fmla="*/ 378 h 916"/>
                <a:gd name="T40" fmla="*/ 456 w 1211"/>
                <a:gd name="T41" fmla="*/ 309 h 916"/>
                <a:gd name="T42" fmla="*/ 969 w 1211"/>
                <a:gd name="T43" fmla="*/ 2 h 916"/>
                <a:gd name="T44" fmla="*/ 1013 w 1211"/>
                <a:gd name="T45" fmla="*/ 15 h 916"/>
                <a:gd name="T46" fmla="*/ 1053 w 1211"/>
                <a:gd name="T47" fmla="*/ 32 h 916"/>
                <a:gd name="T48" fmla="*/ 1095 w 1211"/>
                <a:gd name="T49" fmla="*/ 65 h 916"/>
                <a:gd name="T50" fmla="*/ 1149 w 1211"/>
                <a:gd name="T51" fmla="*/ 46 h 916"/>
                <a:gd name="T52" fmla="*/ 1170 w 1211"/>
                <a:gd name="T53" fmla="*/ 173 h 916"/>
                <a:gd name="T54" fmla="*/ 1198 w 1211"/>
                <a:gd name="T55" fmla="*/ 217 h 916"/>
                <a:gd name="T56" fmla="*/ 1211 w 1211"/>
                <a:gd name="T57" fmla="*/ 248 h 916"/>
                <a:gd name="T58" fmla="*/ 1198 w 1211"/>
                <a:gd name="T59" fmla="*/ 267 h 916"/>
                <a:gd name="T60" fmla="*/ 1154 w 1211"/>
                <a:gd name="T61" fmla="*/ 544 h 916"/>
                <a:gd name="T62" fmla="*/ 1097 w 1211"/>
                <a:gd name="T63" fmla="*/ 620 h 916"/>
                <a:gd name="T64" fmla="*/ 1046 w 1211"/>
                <a:gd name="T65" fmla="*/ 690 h 916"/>
                <a:gd name="T66" fmla="*/ 1025 w 1211"/>
                <a:gd name="T67" fmla="*/ 721 h 916"/>
                <a:gd name="T68" fmla="*/ 1032 w 1211"/>
                <a:gd name="T69" fmla="*/ 757 h 916"/>
                <a:gd name="T70" fmla="*/ 1015 w 1211"/>
                <a:gd name="T71" fmla="*/ 780 h 916"/>
                <a:gd name="T72" fmla="*/ 965 w 1211"/>
                <a:gd name="T73" fmla="*/ 811 h 916"/>
                <a:gd name="T74" fmla="*/ 931 w 1211"/>
                <a:gd name="T75" fmla="*/ 828 h 916"/>
                <a:gd name="T76" fmla="*/ 889 w 1211"/>
                <a:gd name="T77" fmla="*/ 813 h 916"/>
                <a:gd name="T78" fmla="*/ 847 w 1211"/>
                <a:gd name="T79" fmla="*/ 795 h 916"/>
                <a:gd name="T80" fmla="*/ 792 w 1211"/>
                <a:gd name="T81" fmla="*/ 801 h 916"/>
                <a:gd name="T82" fmla="*/ 742 w 1211"/>
                <a:gd name="T83" fmla="*/ 828 h 916"/>
                <a:gd name="T84" fmla="*/ 691 w 1211"/>
                <a:gd name="T85" fmla="*/ 837 h 916"/>
                <a:gd name="T86" fmla="*/ 643 w 1211"/>
                <a:gd name="T87" fmla="*/ 818 h 916"/>
                <a:gd name="T88" fmla="*/ 599 w 1211"/>
                <a:gd name="T89" fmla="*/ 797 h 916"/>
                <a:gd name="T90" fmla="val 10489124"/>
                <a:gd name="T91" fmla="*/ 803 h 916"/>
                <a:gd name="T92" fmla="*/ 540 w 1211"/>
                <a:gd name="T93" fmla="*/ 816 h 916"/>
                <a:gd name="T94" fmla="*/ 510 w 1211"/>
                <a:gd name="T95" fmla="*/ 816 h 916"/>
                <a:gd name="T96" fmla="*/ 485 w 1211"/>
                <a:gd name="T97" fmla="*/ 782 h 916"/>
                <a:gd name="T98" fmla="*/ 454 w 1211"/>
                <a:gd name="T99" fmla="*/ 765 h 916"/>
                <a:gd name="T100" fmla="*/ 408 w 1211"/>
                <a:gd name="T101" fmla="*/ 753 h 916"/>
                <a:gd name="T102" fmla="*/ 365 w 1211"/>
                <a:gd name="T103" fmla="*/ 753 h 916"/>
                <a:gd name="T104" fmla="*/ 313 w 1211"/>
                <a:gd name="T105" fmla="*/ 769 h 916"/>
                <a:gd name="T106" fmla="*/ 294 w 1211"/>
                <a:gd name="T107" fmla="*/ 805 h 916"/>
                <a:gd name="T108" fmla="*/ 267 w 1211"/>
                <a:gd name="T109" fmla="*/ 843 h 916"/>
                <a:gd name="T110" fmla="*/ 248 w 1211"/>
                <a:gd name="T111" fmla="*/ 898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1" h="916">
                  <a:moveTo>
                    <a:pt x="252" y="908"/>
                  </a:moveTo>
                  <a:lnTo>
                    <a:pt x="256" y="916"/>
                  </a:lnTo>
                  <a:lnTo>
                    <a:pt x="256" y="916"/>
                  </a:lnTo>
                  <a:lnTo>
                    <a:pt x="248" y="910"/>
                  </a:lnTo>
                  <a:lnTo>
                    <a:pt x="242" y="902"/>
                  </a:lnTo>
                  <a:lnTo>
                    <a:pt x="233" y="895"/>
                  </a:lnTo>
                  <a:lnTo>
                    <a:pt x="225" y="883"/>
                  </a:lnTo>
                  <a:lnTo>
                    <a:pt x="216" y="874"/>
                  </a:lnTo>
                  <a:lnTo>
                    <a:pt x="208" y="866"/>
                  </a:lnTo>
                  <a:lnTo>
                    <a:pt x="199" y="860"/>
                  </a:lnTo>
                  <a:lnTo>
                    <a:pt x="193" y="858"/>
                  </a:lnTo>
                  <a:lnTo>
                    <a:pt x="193" y="858"/>
                  </a:lnTo>
                  <a:lnTo>
                    <a:pt x="189" y="860"/>
                  </a:lnTo>
                  <a:lnTo>
                    <a:pt x="183" y="862"/>
                  </a:lnTo>
                  <a:lnTo>
                    <a:pt x="176" y="866"/>
                  </a:lnTo>
                  <a:lnTo>
                    <a:pt x="168" y="872"/>
                  </a:lnTo>
                  <a:lnTo>
                    <a:pt x="162" y="876"/>
                  </a:lnTo>
                  <a:lnTo>
                    <a:pt x="157" y="879"/>
                  </a:lnTo>
                  <a:lnTo>
                    <a:pt x="153" y="883"/>
                  </a:lnTo>
                  <a:lnTo>
                    <a:pt x="151" y="887"/>
                  </a:lnTo>
                  <a:lnTo>
                    <a:pt x="151" y="887"/>
                  </a:lnTo>
                  <a:lnTo>
                    <a:pt x="147" y="885"/>
                  </a:lnTo>
                  <a:lnTo>
                    <a:pt x="143" y="883"/>
                  </a:lnTo>
                  <a:lnTo>
                    <a:pt x="141" y="879"/>
                  </a:lnTo>
                  <a:lnTo>
                    <a:pt x="138" y="877"/>
                  </a:lnTo>
                  <a:lnTo>
                    <a:pt x="136" y="874"/>
                  </a:lnTo>
                  <a:lnTo>
                    <a:pt x="134" y="870"/>
                  </a:lnTo>
                  <a:lnTo>
                    <a:pt x="134" y="864"/>
                  </a:lnTo>
                  <a:lnTo>
                    <a:pt x="134" y="858"/>
                  </a:lnTo>
                  <a:lnTo>
                    <a:pt x="134" y="858"/>
                  </a:lnTo>
                  <a:lnTo>
                    <a:pt x="136" y="860"/>
                  </a:lnTo>
                  <a:lnTo>
                    <a:pt x="138" y="862"/>
                  </a:lnTo>
                  <a:lnTo>
                    <a:pt x="139" y="862"/>
                  </a:lnTo>
                  <a:lnTo>
                    <a:pt x="139" y="862"/>
                  </a:lnTo>
                  <a:lnTo>
                    <a:pt x="141" y="862"/>
                  </a:lnTo>
                  <a:lnTo>
                    <a:pt x="145" y="860"/>
                  </a:lnTo>
                  <a:lnTo>
                    <a:pt x="147" y="860"/>
                  </a:lnTo>
                  <a:lnTo>
                    <a:pt x="151" y="858"/>
                  </a:lnTo>
                  <a:lnTo>
                    <a:pt x="151" y="858"/>
                  </a:lnTo>
                  <a:lnTo>
                    <a:pt x="151" y="855"/>
                  </a:lnTo>
                  <a:lnTo>
                    <a:pt x="149" y="849"/>
                  </a:lnTo>
                  <a:lnTo>
                    <a:pt x="149" y="845"/>
                  </a:lnTo>
                  <a:lnTo>
                    <a:pt x="147" y="841"/>
                  </a:lnTo>
                  <a:lnTo>
                    <a:pt x="143" y="837"/>
                  </a:lnTo>
                  <a:lnTo>
                    <a:pt x="141" y="835"/>
                  </a:lnTo>
                  <a:lnTo>
                    <a:pt x="136" y="834"/>
                  </a:lnTo>
                  <a:lnTo>
                    <a:pt x="132" y="834"/>
                  </a:lnTo>
                  <a:lnTo>
                    <a:pt x="132" y="834"/>
                  </a:lnTo>
                  <a:lnTo>
                    <a:pt x="126" y="834"/>
                  </a:lnTo>
                  <a:lnTo>
                    <a:pt x="122" y="834"/>
                  </a:lnTo>
                  <a:lnTo>
                    <a:pt x="120" y="835"/>
                  </a:lnTo>
                  <a:lnTo>
                    <a:pt x="117" y="837"/>
                  </a:lnTo>
                  <a:lnTo>
                    <a:pt x="115" y="839"/>
                  </a:lnTo>
                  <a:lnTo>
                    <a:pt x="113" y="839"/>
                  </a:lnTo>
                  <a:lnTo>
                    <a:pt x="109" y="841"/>
                  </a:lnTo>
                  <a:lnTo>
                    <a:pt x="107" y="841"/>
                  </a:lnTo>
                  <a:lnTo>
                    <a:pt x="107" y="841"/>
                  </a:lnTo>
                  <a:lnTo>
                    <a:pt x="101" y="839"/>
                  </a:lnTo>
                  <a:lnTo>
                    <a:pt x="94" y="837"/>
                  </a:lnTo>
                  <a:lnTo>
                    <a:pt x="86" y="832"/>
                  </a:lnTo>
                  <a:lnTo>
                    <a:pt x="78" y="826"/>
                  </a:lnTo>
                  <a:lnTo>
                    <a:pt x="71" y="820"/>
                  </a:lnTo>
                  <a:lnTo>
                    <a:pt x="65" y="814"/>
                  </a:lnTo>
                  <a:lnTo>
                    <a:pt x="59" y="809"/>
                  </a:lnTo>
                  <a:lnTo>
                    <a:pt x="56" y="803"/>
                  </a:lnTo>
                  <a:lnTo>
                    <a:pt x="56" y="803"/>
                  </a:lnTo>
                  <a:lnTo>
                    <a:pt x="59" y="801"/>
                  </a:lnTo>
                  <a:lnTo>
                    <a:pt x="61" y="799"/>
                  </a:lnTo>
                  <a:lnTo>
                    <a:pt x="65" y="799"/>
                  </a:lnTo>
                  <a:lnTo>
                    <a:pt x="67" y="797"/>
                  </a:lnTo>
                  <a:lnTo>
                    <a:pt x="71" y="795"/>
                  </a:lnTo>
                  <a:lnTo>
                    <a:pt x="73" y="794"/>
                  </a:lnTo>
                  <a:lnTo>
                    <a:pt x="77" y="792"/>
                  </a:lnTo>
                  <a:lnTo>
                    <a:pt x="80" y="790"/>
                  </a:lnTo>
                  <a:lnTo>
                    <a:pt x="80" y="790"/>
                  </a:lnTo>
                  <a:lnTo>
                    <a:pt x="75" y="784"/>
                  </a:lnTo>
                  <a:lnTo>
                    <a:pt x="69" y="778"/>
                  </a:lnTo>
                  <a:lnTo>
                    <a:pt x="63" y="773"/>
                  </a:lnTo>
                  <a:lnTo>
                    <a:pt x="56" y="765"/>
                  </a:lnTo>
                  <a:lnTo>
                    <a:pt x="48" y="759"/>
                  </a:lnTo>
                  <a:lnTo>
                    <a:pt x="40" y="752"/>
                  </a:lnTo>
                  <a:lnTo>
                    <a:pt x="35" y="744"/>
                  </a:lnTo>
                  <a:lnTo>
                    <a:pt x="27" y="734"/>
                  </a:lnTo>
                  <a:lnTo>
                    <a:pt x="19" y="727"/>
                  </a:lnTo>
                  <a:lnTo>
                    <a:pt x="14" y="717"/>
                  </a:lnTo>
                  <a:lnTo>
                    <a:pt x="10" y="708"/>
                  </a:lnTo>
                  <a:lnTo>
                    <a:pt x="4" y="698"/>
                  </a:lnTo>
                  <a:lnTo>
                    <a:pt x="2" y="689"/>
                  </a:lnTo>
                  <a:lnTo>
                    <a:pt x="0" y="677"/>
                  </a:lnTo>
                  <a:lnTo>
                    <a:pt x="0" y="668"/>
                  </a:lnTo>
                  <a:lnTo>
                    <a:pt x="4" y="656"/>
                  </a:lnTo>
                  <a:lnTo>
                    <a:pt x="4" y="656"/>
                  </a:lnTo>
                  <a:lnTo>
                    <a:pt x="8" y="654"/>
                  </a:lnTo>
                  <a:lnTo>
                    <a:pt x="14" y="652"/>
                  </a:lnTo>
                  <a:lnTo>
                    <a:pt x="19" y="654"/>
                  </a:lnTo>
                  <a:lnTo>
                    <a:pt x="25" y="656"/>
                  </a:lnTo>
                  <a:lnTo>
                    <a:pt x="31" y="658"/>
                  </a:lnTo>
                  <a:lnTo>
                    <a:pt x="38" y="660"/>
                  </a:lnTo>
                  <a:lnTo>
                    <a:pt x="46" y="662"/>
                  </a:lnTo>
                  <a:lnTo>
                    <a:pt x="54" y="662"/>
                  </a:lnTo>
                  <a:lnTo>
                    <a:pt x="54" y="662"/>
                  </a:lnTo>
                  <a:lnTo>
                    <a:pt x="59" y="660"/>
                  </a:lnTo>
                  <a:lnTo>
                    <a:pt x="65" y="658"/>
                  </a:lnTo>
                  <a:lnTo>
                    <a:pt x="69" y="654"/>
                  </a:lnTo>
                  <a:lnTo>
                    <a:pt x="75" y="649"/>
                  </a:lnTo>
                  <a:lnTo>
                    <a:pt x="80" y="643"/>
                  </a:lnTo>
                  <a:lnTo>
                    <a:pt x="84" y="639"/>
                  </a:lnTo>
                  <a:lnTo>
                    <a:pt x="88" y="635"/>
                  </a:lnTo>
                  <a:lnTo>
                    <a:pt x="92" y="631"/>
                  </a:lnTo>
                  <a:lnTo>
                    <a:pt x="174" y="631"/>
                  </a:lnTo>
                  <a:lnTo>
                    <a:pt x="174" y="628"/>
                  </a:lnTo>
                  <a:lnTo>
                    <a:pt x="239" y="628"/>
                  </a:lnTo>
                  <a:lnTo>
                    <a:pt x="239" y="628"/>
                  </a:lnTo>
                  <a:lnTo>
                    <a:pt x="252" y="622"/>
                  </a:lnTo>
                  <a:lnTo>
                    <a:pt x="263" y="616"/>
                  </a:lnTo>
                  <a:lnTo>
                    <a:pt x="275" y="610"/>
                  </a:lnTo>
                  <a:lnTo>
                    <a:pt x="283" y="603"/>
                  </a:lnTo>
                  <a:lnTo>
                    <a:pt x="292" y="595"/>
                  </a:lnTo>
                  <a:lnTo>
                    <a:pt x="300" y="586"/>
                  </a:lnTo>
                  <a:lnTo>
                    <a:pt x="305" y="576"/>
                  </a:lnTo>
                  <a:lnTo>
                    <a:pt x="311" y="566"/>
                  </a:lnTo>
                  <a:lnTo>
                    <a:pt x="315" y="555"/>
                  </a:lnTo>
                  <a:lnTo>
                    <a:pt x="319" y="544"/>
                  </a:lnTo>
                  <a:lnTo>
                    <a:pt x="323" y="532"/>
                  </a:lnTo>
                  <a:lnTo>
                    <a:pt x="324" y="519"/>
                  </a:lnTo>
                  <a:lnTo>
                    <a:pt x="326" y="505"/>
                  </a:lnTo>
                  <a:lnTo>
                    <a:pt x="326" y="490"/>
                  </a:lnTo>
                  <a:lnTo>
                    <a:pt x="328" y="473"/>
                  </a:lnTo>
                  <a:lnTo>
                    <a:pt x="328" y="458"/>
                  </a:lnTo>
                  <a:lnTo>
                    <a:pt x="328" y="458"/>
                  </a:lnTo>
                  <a:lnTo>
                    <a:pt x="328" y="448"/>
                  </a:lnTo>
                  <a:lnTo>
                    <a:pt x="328" y="439"/>
                  </a:lnTo>
                  <a:lnTo>
                    <a:pt x="326" y="431"/>
                  </a:lnTo>
                  <a:lnTo>
                    <a:pt x="326" y="421"/>
                  </a:lnTo>
                  <a:lnTo>
                    <a:pt x="324" y="414"/>
                  </a:lnTo>
                  <a:lnTo>
                    <a:pt x="324" y="406"/>
                  </a:lnTo>
                  <a:lnTo>
                    <a:pt x="324" y="399"/>
                  </a:lnTo>
                  <a:lnTo>
                    <a:pt x="323" y="391"/>
                  </a:lnTo>
                  <a:lnTo>
                    <a:pt x="323" y="385"/>
                  </a:lnTo>
                  <a:lnTo>
                    <a:pt x="323" y="378"/>
                  </a:lnTo>
                  <a:lnTo>
                    <a:pt x="323" y="370"/>
                  </a:lnTo>
                  <a:lnTo>
                    <a:pt x="323" y="362"/>
                  </a:lnTo>
                  <a:lnTo>
                    <a:pt x="323" y="357"/>
                  </a:lnTo>
                  <a:lnTo>
                    <a:pt x="324" y="347"/>
                  </a:lnTo>
                  <a:lnTo>
                    <a:pt x="326" y="339"/>
                  </a:lnTo>
                  <a:lnTo>
                    <a:pt x="328" y="332"/>
                  </a:lnTo>
                  <a:lnTo>
                    <a:pt x="456" y="309"/>
                  </a:lnTo>
                  <a:lnTo>
                    <a:pt x="593" y="194"/>
                  </a:lnTo>
                  <a:lnTo>
                    <a:pt x="937" y="0"/>
                  </a:lnTo>
                  <a:lnTo>
                    <a:pt x="937" y="0"/>
                  </a:lnTo>
                  <a:lnTo>
                    <a:pt x="944" y="0"/>
                  </a:lnTo>
                  <a:lnTo>
                    <a:pt x="954" y="0"/>
                  </a:lnTo>
                  <a:lnTo>
                    <a:pt x="962" y="2"/>
                  </a:lnTo>
                  <a:lnTo>
                    <a:pt x="969" y="2"/>
                  </a:lnTo>
                  <a:lnTo>
                    <a:pt x="977" y="4"/>
                  </a:lnTo>
                  <a:lnTo>
                    <a:pt x="983" y="6"/>
                  </a:lnTo>
                  <a:lnTo>
                    <a:pt x="990" y="8"/>
                  </a:lnTo>
                  <a:lnTo>
                    <a:pt x="996" y="9"/>
                  </a:lnTo>
                  <a:lnTo>
                    <a:pt x="1002" y="11"/>
                  </a:lnTo>
                  <a:lnTo>
                    <a:pt x="1007" y="13"/>
                  </a:lnTo>
                  <a:lnTo>
                    <a:pt x="1013" y="15"/>
                  </a:lnTo>
                  <a:lnTo>
                    <a:pt x="1021" y="19"/>
                  </a:lnTo>
                  <a:lnTo>
                    <a:pt x="1026" y="21"/>
                  </a:lnTo>
                  <a:lnTo>
                    <a:pt x="1032" y="25"/>
                  </a:lnTo>
                  <a:lnTo>
                    <a:pt x="1040" y="27"/>
                  </a:lnTo>
                  <a:lnTo>
                    <a:pt x="1046" y="28"/>
                  </a:lnTo>
                  <a:lnTo>
                    <a:pt x="1046" y="28"/>
                  </a:lnTo>
                  <a:lnTo>
                    <a:pt x="1053" y="32"/>
                  </a:lnTo>
                  <a:lnTo>
                    <a:pt x="1059" y="38"/>
                  </a:lnTo>
                  <a:lnTo>
                    <a:pt x="1065" y="44"/>
                  </a:lnTo>
                  <a:lnTo>
                    <a:pt x="1070" y="49"/>
                  </a:lnTo>
                  <a:lnTo>
                    <a:pt x="1074" y="55"/>
                  </a:lnTo>
                  <a:lnTo>
                    <a:pt x="1082" y="61"/>
                  </a:lnTo>
                  <a:lnTo>
                    <a:pt x="1088" y="63"/>
                  </a:lnTo>
                  <a:lnTo>
                    <a:pt x="1095" y="65"/>
                  </a:lnTo>
                  <a:lnTo>
                    <a:pt x="1095" y="65"/>
                  </a:lnTo>
                  <a:lnTo>
                    <a:pt x="1105" y="65"/>
                  </a:lnTo>
                  <a:lnTo>
                    <a:pt x="1112" y="61"/>
                  </a:lnTo>
                  <a:lnTo>
                    <a:pt x="1122" y="59"/>
                  </a:lnTo>
                  <a:lnTo>
                    <a:pt x="1131" y="55"/>
                  </a:lnTo>
                  <a:lnTo>
                    <a:pt x="1141" y="51"/>
                  </a:lnTo>
                  <a:lnTo>
                    <a:pt x="1149" y="46"/>
                  </a:lnTo>
                  <a:lnTo>
                    <a:pt x="1156" y="42"/>
                  </a:lnTo>
                  <a:lnTo>
                    <a:pt x="1160" y="38"/>
                  </a:lnTo>
                  <a:lnTo>
                    <a:pt x="1160" y="166"/>
                  </a:lnTo>
                  <a:lnTo>
                    <a:pt x="1160" y="166"/>
                  </a:lnTo>
                  <a:lnTo>
                    <a:pt x="1162" y="168"/>
                  </a:lnTo>
                  <a:lnTo>
                    <a:pt x="1166" y="170"/>
                  </a:lnTo>
                  <a:lnTo>
                    <a:pt x="1170" y="173"/>
                  </a:lnTo>
                  <a:lnTo>
                    <a:pt x="1171" y="179"/>
                  </a:lnTo>
                  <a:lnTo>
                    <a:pt x="1175" y="185"/>
                  </a:lnTo>
                  <a:lnTo>
                    <a:pt x="1181" y="191"/>
                  </a:lnTo>
                  <a:lnTo>
                    <a:pt x="1185" y="196"/>
                  </a:lnTo>
                  <a:lnTo>
                    <a:pt x="1189" y="204"/>
                  </a:lnTo>
                  <a:lnTo>
                    <a:pt x="1194" y="210"/>
                  </a:lnTo>
                  <a:lnTo>
                    <a:pt x="1198" y="217"/>
                  </a:lnTo>
                  <a:lnTo>
                    <a:pt x="1202" y="223"/>
                  </a:lnTo>
                  <a:lnTo>
                    <a:pt x="1206" y="231"/>
                  </a:lnTo>
                  <a:lnTo>
                    <a:pt x="1208" y="236"/>
                  </a:lnTo>
                  <a:lnTo>
                    <a:pt x="1210" y="240"/>
                  </a:lnTo>
                  <a:lnTo>
                    <a:pt x="1211" y="244"/>
                  </a:lnTo>
                  <a:lnTo>
                    <a:pt x="1211" y="248"/>
                  </a:lnTo>
                  <a:lnTo>
                    <a:pt x="1211" y="248"/>
                  </a:lnTo>
                  <a:lnTo>
                    <a:pt x="1211" y="252"/>
                  </a:lnTo>
                  <a:lnTo>
                    <a:pt x="1210" y="254"/>
                  </a:lnTo>
                  <a:lnTo>
                    <a:pt x="1208" y="257"/>
                  </a:lnTo>
                  <a:lnTo>
                    <a:pt x="1206" y="259"/>
                  </a:lnTo>
                  <a:lnTo>
                    <a:pt x="1204" y="263"/>
                  </a:lnTo>
                  <a:lnTo>
                    <a:pt x="1200" y="265"/>
                  </a:lnTo>
                  <a:lnTo>
                    <a:pt x="1198" y="267"/>
                  </a:lnTo>
                  <a:lnTo>
                    <a:pt x="1196" y="267"/>
                  </a:lnTo>
                  <a:lnTo>
                    <a:pt x="1196" y="378"/>
                  </a:lnTo>
                  <a:lnTo>
                    <a:pt x="1179" y="515"/>
                  </a:lnTo>
                  <a:lnTo>
                    <a:pt x="1179" y="515"/>
                  </a:lnTo>
                  <a:lnTo>
                    <a:pt x="1170" y="525"/>
                  </a:lnTo>
                  <a:lnTo>
                    <a:pt x="1162" y="534"/>
                  </a:lnTo>
                  <a:lnTo>
                    <a:pt x="1154" y="544"/>
                  </a:lnTo>
                  <a:lnTo>
                    <a:pt x="1145" y="553"/>
                  </a:lnTo>
                  <a:lnTo>
                    <a:pt x="1137" y="565"/>
                  </a:lnTo>
                  <a:lnTo>
                    <a:pt x="1129" y="574"/>
                  </a:lnTo>
                  <a:lnTo>
                    <a:pt x="1120" y="586"/>
                  </a:lnTo>
                  <a:lnTo>
                    <a:pt x="1112" y="597"/>
                  </a:lnTo>
                  <a:lnTo>
                    <a:pt x="1105" y="608"/>
                  </a:lnTo>
                  <a:lnTo>
                    <a:pt x="1097" y="620"/>
                  </a:lnTo>
                  <a:lnTo>
                    <a:pt x="1088" y="631"/>
                  </a:lnTo>
                  <a:lnTo>
                    <a:pt x="1080" y="643"/>
                  </a:lnTo>
                  <a:lnTo>
                    <a:pt x="1072" y="656"/>
                  </a:lnTo>
                  <a:lnTo>
                    <a:pt x="1063" y="668"/>
                  </a:lnTo>
                  <a:lnTo>
                    <a:pt x="1055" y="679"/>
                  </a:lnTo>
                  <a:lnTo>
                    <a:pt x="1046" y="690"/>
                  </a:lnTo>
                  <a:lnTo>
                    <a:pt x="1046" y="690"/>
                  </a:lnTo>
                  <a:lnTo>
                    <a:pt x="1044" y="696"/>
                  </a:lnTo>
                  <a:lnTo>
                    <a:pt x="1040" y="700"/>
                  </a:lnTo>
                  <a:lnTo>
                    <a:pt x="1036" y="704"/>
                  </a:lnTo>
                  <a:lnTo>
                    <a:pt x="1032" y="708"/>
                  </a:lnTo>
                  <a:lnTo>
                    <a:pt x="1028" y="711"/>
                  </a:lnTo>
                  <a:lnTo>
                    <a:pt x="1026" y="715"/>
                  </a:lnTo>
                  <a:lnTo>
                    <a:pt x="1025" y="721"/>
                  </a:lnTo>
                  <a:lnTo>
                    <a:pt x="1025" y="727"/>
                  </a:lnTo>
                  <a:lnTo>
                    <a:pt x="1025" y="727"/>
                  </a:lnTo>
                  <a:lnTo>
                    <a:pt x="1025" y="732"/>
                  </a:lnTo>
                  <a:lnTo>
                    <a:pt x="1026" y="740"/>
                  </a:lnTo>
                  <a:lnTo>
                    <a:pt x="1026" y="746"/>
                  </a:lnTo>
                  <a:lnTo>
                    <a:pt x="1028" y="752"/>
                  </a:lnTo>
                  <a:lnTo>
                    <a:pt x="1032" y="757"/>
                  </a:lnTo>
                  <a:lnTo>
                    <a:pt x="1034" y="763"/>
                  </a:lnTo>
                  <a:lnTo>
                    <a:pt x="1036" y="769"/>
                  </a:lnTo>
                  <a:lnTo>
                    <a:pt x="1038" y="773"/>
                  </a:lnTo>
                  <a:lnTo>
                    <a:pt x="1038" y="773"/>
                  </a:lnTo>
                  <a:lnTo>
                    <a:pt x="1030" y="774"/>
                  </a:lnTo>
                  <a:lnTo>
                    <a:pt x="1023" y="776"/>
                  </a:lnTo>
                  <a:lnTo>
                    <a:pt x="1015" y="780"/>
                  </a:lnTo>
                  <a:lnTo>
                    <a:pt x="1007" y="784"/>
                  </a:lnTo>
                  <a:lnTo>
                    <a:pt x="1002" y="788"/>
                  </a:lnTo>
                  <a:lnTo>
                    <a:pt x="994" y="792"/>
                  </a:lnTo>
                  <a:lnTo>
                    <a:pt x="986" y="797"/>
                  </a:lnTo>
                  <a:lnTo>
                    <a:pt x="979" y="801"/>
                  </a:lnTo>
                  <a:lnTo>
                    <a:pt x="973" y="807"/>
                  </a:lnTo>
                  <a:lnTo>
                    <a:pt x="965" y="811"/>
                  </a:lnTo>
                  <a:lnTo>
                    <a:pt x="960" y="814"/>
                  </a:lnTo>
                  <a:lnTo>
                    <a:pt x="954" y="818"/>
                  </a:lnTo>
                  <a:lnTo>
                    <a:pt x="946" y="822"/>
                  </a:lnTo>
                  <a:lnTo>
                    <a:pt x="941" y="824"/>
                  </a:lnTo>
                  <a:lnTo>
                    <a:pt x="935" y="826"/>
                  </a:lnTo>
                  <a:lnTo>
                    <a:pt x="931" y="828"/>
                  </a:lnTo>
                  <a:lnTo>
                    <a:pt x="931" y="828"/>
                  </a:lnTo>
                  <a:lnTo>
                    <a:pt x="923" y="826"/>
                  </a:lnTo>
                  <a:lnTo>
                    <a:pt x="918" y="826"/>
                  </a:lnTo>
                  <a:lnTo>
                    <a:pt x="910" y="824"/>
                  </a:lnTo>
                  <a:lnTo>
                    <a:pt x="904" y="822"/>
                  </a:lnTo>
                  <a:lnTo>
                    <a:pt x="899" y="818"/>
                  </a:lnTo>
                  <a:lnTo>
                    <a:pt x="895" y="816"/>
                  </a:lnTo>
                  <a:lnTo>
                    <a:pt x="889" y="813"/>
                  </a:lnTo>
                  <a:lnTo>
                    <a:pt x="883" y="811"/>
                  </a:lnTo>
                  <a:lnTo>
                    <a:pt x="878" y="807"/>
                  </a:lnTo>
                  <a:lnTo>
                    <a:pt x="874" y="805"/>
                  </a:lnTo>
                  <a:lnTo>
                    <a:pt x="868" y="801"/>
                  </a:lnTo>
                  <a:lnTo>
                    <a:pt x="861" y="799"/>
                  </a:lnTo>
                  <a:lnTo>
                    <a:pt x="855" y="797"/>
                  </a:lnTo>
                  <a:lnTo>
                    <a:pt x="847" y="795"/>
                  </a:lnTo>
                  <a:lnTo>
                    <a:pt x="840" y="794"/>
                  </a:lnTo>
                  <a:lnTo>
                    <a:pt x="830" y="794"/>
                  </a:lnTo>
                  <a:lnTo>
                    <a:pt x="830" y="794"/>
                  </a:lnTo>
                  <a:lnTo>
                    <a:pt x="819" y="794"/>
                  </a:lnTo>
                  <a:lnTo>
                    <a:pt x="809" y="795"/>
                  </a:lnTo>
                  <a:lnTo>
                    <a:pt x="799" y="797"/>
                  </a:lnTo>
                  <a:lnTo>
                    <a:pt x="792" y="801"/>
                  </a:lnTo>
                  <a:lnTo>
                    <a:pt x="784" y="805"/>
                  </a:lnTo>
                  <a:lnTo>
                    <a:pt x="777" y="809"/>
                  </a:lnTo>
                  <a:lnTo>
                    <a:pt x="769" y="813"/>
                  </a:lnTo>
                  <a:lnTo>
                    <a:pt x="763" y="816"/>
                  </a:lnTo>
                  <a:lnTo>
                    <a:pt x="758" y="820"/>
                  </a:lnTo>
                  <a:lnTo>
                    <a:pt x="750" y="824"/>
                  </a:lnTo>
                  <a:lnTo>
                    <a:pt x="742" y="828"/>
                  </a:lnTo>
                  <a:lnTo>
                    <a:pt x="737" y="832"/>
                  </a:lnTo>
                  <a:lnTo>
                    <a:pt x="729" y="834"/>
                  </a:lnTo>
                  <a:lnTo>
                    <a:pt x="719" y="837"/>
                  </a:lnTo>
                  <a:lnTo>
                    <a:pt x="710" y="837"/>
                  </a:lnTo>
                  <a:lnTo>
                    <a:pt x="700" y="839"/>
                  </a:lnTo>
                  <a:lnTo>
                    <a:pt x="700" y="839"/>
                  </a:lnTo>
                  <a:lnTo>
                    <a:pt x="691" y="837"/>
                  </a:lnTo>
                  <a:lnTo>
                    <a:pt x="683" y="837"/>
                  </a:lnTo>
                  <a:lnTo>
                    <a:pt x="675" y="835"/>
                  </a:lnTo>
                  <a:lnTo>
                    <a:pt x="668" y="832"/>
                  </a:lnTo>
                  <a:lnTo>
                    <a:pt x="662" y="830"/>
                  </a:lnTo>
                  <a:lnTo>
                    <a:pt x="654" y="826"/>
                  </a:lnTo>
                  <a:lnTo>
                    <a:pt x="649" y="822"/>
                  </a:lnTo>
                  <a:lnTo>
                    <a:pt x="643" y="818"/>
                  </a:lnTo>
                  <a:lnTo>
                    <a:pt x="637" y="814"/>
                  </a:lnTo>
                  <a:lnTo>
                    <a:pt x="632" y="811"/>
                  </a:lnTo>
                  <a:lnTo>
                    <a:pt x="626" y="807"/>
                  </a:lnTo>
                  <a:lnTo>
                    <a:pt x="620" y="803"/>
                  </a:lnTo>
                  <a:lnTo>
                    <a:pt x="613" y="801"/>
                  </a:lnTo>
                  <a:lnTo>
                    <a:pt x="607" y="799"/>
                  </a:lnTo>
                  <a:lnTo>
                    <a:pt x="599" y="797"/>
                  </a:lnTo>
                  <a:lnTo>
                    <a:pt x="592" y="797"/>
                  </a:lnTo>
                  <a:lnTo>
                    <a:pt x="592" y="797"/>
                  </a:lnTo>
                  <a:lnTo>
                    <a:pt x="586" y="797"/>
                  </a:lnTo>
                  <a:lnTo>
                    <a:pt x="582" y="797"/>
                  </a:lnTo>
                  <a:lnTo>
                    <a:pt x="576" y="799"/>
                  </a:lnTo>
                  <a:lnTo>
                    <a:pt x="572" y="801"/>
                  </a:lnTo>
                  <a:lnTo>
                    <a:pt x="569" y="803"/>
                  </a:lnTo>
                  <a:lnTo>
                    <a:pt x="563" y="805"/>
                  </a:lnTo>
                  <a:lnTo>
                    <a:pt x="559" y="807"/>
                  </a:lnTo>
                  <a:lnTo>
                    <a:pt x="555" y="809"/>
                  </a:lnTo>
                  <a:lnTo>
                    <a:pt x="551" y="811"/>
                  </a:lnTo>
                  <a:lnTo>
                    <a:pt x="548" y="813"/>
                  </a:lnTo>
                  <a:lnTo>
                    <a:pt x="544" y="814"/>
                  </a:lnTo>
                  <a:lnTo>
                    <a:pt x="540" y="816"/>
                  </a:lnTo>
                  <a:lnTo>
                    <a:pt x="534" y="818"/>
                  </a:lnTo>
                  <a:lnTo>
                    <a:pt x="531" y="820"/>
                  </a:lnTo>
                  <a:lnTo>
                    <a:pt x="525" y="820"/>
                  </a:lnTo>
                  <a:lnTo>
                    <a:pt x="521" y="820"/>
                  </a:lnTo>
                  <a:lnTo>
                    <a:pt x="521" y="820"/>
                  </a:lnTo>
                  <a:lnTo>
                    <a:pt x="513" y="820"/>
                  </a:lnTo>
                  <a:lnTo>
                    <a:pt x="510" y="816"/>
                  </a:lnTo>
                  <a:lnTo>
                    <a:pt x="504" y="813"/>
                  </a:lnTo>
                  <a:lnTo>
                    <a:pt x="500" y="807"/>
                  </a:lnTo>
                  <a:lnTo>
                    <a:pt x="496" y="799"/>
                  </a:lnTo>
                  <a:lnTo>
                    <a:pt x="492" y="794"/>
                  </a:lnTo>
                  <a:lnTo>
                    <a:pt x="489" y="788"/>
                  </a:lnTo>
                  <a:lnTo>
                    <a:pt x="485" y="782"/>
                  </a:lnTo>
                  <a:lnTo>
                    <a:pt x="485" y="782"/>
                  </a:lnTo>
                  <a:lnTo>
                    <a:pt x="483" y="780"/>
                  </a:lnTo>
                  <a:lnTo>
                    <a:pt x="479" y="776"/>
                  </a:lnTo>
                  <a:lnTo>
                    <a:pt x="475" y="774"/>
                  </a:lnTo>
                  <a:lnTo>
                    <a:pt x="471" y="773"/>
                  </a:lnTo>
                  <a:lnTo>
                    <a:pt x="466" y="769"/>
                  </a:lnTo>
                  <a:lnTo>
                    <a:pt x="460" y="767"/>
                  </a:lnTo>
                  <a:lnTo>
                    <a:pt x="454" y="765"/>
                  </a:lnTo>
                  <a:lnTo>
                    <a:pt x="447" y="763"/>
                  </a:lnTo>
                  <a:lnTo>
                    <a:pt x="441" y="761"/>
                  </a:lnTo>
                  <a:lnTo>
                    <a:pt x="433" y="759"/>
                  </a:lnTo>
                  <a:lnTo>
                    <a:pt x="428" y="757"/>
                  </a:lnTo>
                  <a:lnTo>
                    <a:pt x="420" y="755"/>
                  </a:lnTo>
                  <a:lnTo>
                    <a:pt x="414" y="753"/>
                  </a:lnTo>
                  <a:lnTo>
                    <a:pt x="408" y="753"/>
                  </a:lnTo>
                  <a:lnTo>
                    <a:pt x="403" y="752"/>
                  </a:lnTo>
                  <a:lnTo>
                    <a:pt x="399" y="752"/>
                  </a:lnTo>
                  <a:lnTo>
                    <a:pt x="399" y="752"/>
                  </a:lnTo>
                  <a:lnTo>
                    <a:pt x="391" y="752"/>
                  </a:lnTo>
                  <a:lnTo>
                    <a:pt x="382" y="753"/>
                  </a:lnTo>
                  <a:lnTo>
                    <a:pt x="374" y="753"/>
                  </a:lnTo>
                  <a:lnTo>
                    <a:pt x="365" y="753"/>
                  </a:lnTo>
                  <a:lnTo>
                    <a:pt x="357" y="755"/>
                  </a:lnTo>
                  <a:lnTo>
                    <a:pt x="349" y="757"/>
                  </a:lnTo>
                  <a:lnTo>
                    <a:pt x="340" y="759"/>
                  </a:lnTo>
                  <a:lnTo>
                    <a:pt x="332" y="761"/>
                  </a:lnTo>
                  <a:lnTo>
                    <a:pt x="326" y="763"/>
                  </a:lnTo>
                  <a:lnTo>
                    <a:pt x="319" y="765"/>
                  </a:lnTo>
                  <a:lnTo>
                    <a:pt x="313" y="769"/>
                  </a:lnTo>
                  <a:lnTo>
                    <a:pt x="309" y="773"/>
                  </a:lnTo>
                  <a:lnTo>
                    <a:pt x="304" y="778"/>
                  </a:lnTo>
                  <a:lnTo>
                    <a:pt x="302" y="782"/>
                  </a:lnTo>
                  <a:lnTo>
                    <a:pt x="298" y="788"/>
                  </a:lnTo>
                  <a:lnTo>
                    <a:pt x="296" y="795"/>
                  </a:lnTo>
                  <a:lnTo>
                    <a:pt x="296" y="795"/>
                  </a:lnTo>
                  <a:lnTo>
                    <a:pt x="294" y="805"/>
                  </a:lnTo>
                  <a:lnTo>
                    <a:pt x="292" y="814"/>
                  </a:lnTo>
                  <a:lnTo>
                    <a:pt x="288" y="822"/>
                  </a:lnTo>
                  <a:lnTo>
                    <a:pt x="284" y="828"/>
                  </a:lnTo>
                  <a:lnTo>
                    <a:pt x="281" y="832"/>
                  </a:lnTo>
                  <a:lnTo>
                    <a:pt x="277" y="835"/>
                  </a:lnTo>
                  <a:lnTo>
                    <a:pt x="273" y="839"/>
                  </a:lnTo>
                  <a:lnTo>
                    <a:pt x="267" y="843"/>
                  </a:lnTo>
                  <a:lnTo>
                    <a:pt x="263" y="847"/>
                  </a:lnTo>
                  <a:lnTo>
                    <a:pt x="260" y="851"/>
                  </a:lnTo>
                  <a:lnTo>
                    <a:pt x="256" y="856"/>
                  </a:lnTo>
                  <a:lnTo>
                    <a:pt x="254" y="864"/>
                  </a:lnTo>
                  <a:lnTo>
                    <a:pt x="252" y="874"/>
                  </a:lnTo>
                  <a:lnTo>
                    <a:pt x="250" y="885"/>
                  </a:lnTo>
                  <a:lnTo>
                    <a:pt x="248" y="898"/>
                  </a:lnTo>
                  <a:lnTo>
                    <a:pt x="250" y="916"/>
                  </a:lnTo>
                  <a:lnTo>
                    <a:pt x="252" y="908"/>
                  </a:lnTo>
                </a:path>
              </a:pathLst>
            </a:custGeom>
            <a:solidFill>
              <a:srgbClr val="006998"/>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84" name="Freeform 51">
              <a:extLst>
                <a:ext uri="{FF2B5EF4-FFF2-40B4-BE49-F238E27FC236}">
                  <a16:creationId xmlns:a16="http://schemas.microsoft.com/office/drawing/2014/main" id="{F41E35F4-C201-4502-B607-283007DFC9A3}"/>
                </a:ext>
              </a:extLst>
            </p:cNvPr>
            <p:cNvSpPr>
              <a:spLocks/>
            </p:cNvSpPr>
            <p:nvPr/>
          </p:nvSpPr>
          <p:spPr bwMode="auto">
            <a:xfrm>
              <a:off x="2687006" y="4713548"/>
              <a:ext cx="395880" cy="361518"/>
            </a:xfrm>
            <a:custGeom>
              <a:avLst/>
              <a:gdLst>
                <a:gd name="T0" fmla="*/ 1116 w 1163"/>
                <a:gd name="T1" fmla="*/ 92 h 1051"/>
                <a:gd name="T2" fmla="*/ 1087 w 1163"/>
                <a:gd name="T3" fmla="*/ 88 h 1051"/>
                <a:gd name="T4" fmla="*/ 1057 w 1163"/>
                <a:gd name="T5" fmla="*/ 94 h 1051"/>
                <a:gd name="T6" fmla="*/ 1001 w 1163"/>
                <a:gd name="T7" fmla="*/ 94 h 1051"/>
                <a:gd name="T8" fmla="*/ 967 w 1163"/>
                <a:gd name="T9" fmla="*/ 63 h 1051"/>
                <a:gd name="T10" fmla="*/ 935 w 1163"/>
                <a:gd name="T11" fmla="*/ 44 h 1051"/>
                <a:gd name="T12" fmla="*/ 895 w 1163"/>
                <a:gd name="T13" fmla="*/ 31 h 1051"/>
                <a:gd name="T14" fmla="*/ 853 w 1163"/>
                <a:gd name="T15" fmla="*/ 27 h 1051"/>
                <a:gd name="T16" fmla="*/ 793 w 1163"/>
                <a:gd name="T17" fmla="*/ 46 h 1051"/>
                <a:gd name="T18" fmla="*/ 757 w 1163"/>
                <a:gd name="T19" fmla="*/ 88 h 1051"/>
                <a:gd name="T20" fmla="*/ 776 w 1163"/>
                <a:gd name="T21" fmla="*/ 135 h 1051"/>
                <a:gd name="T22" fmla="*/ 776 w 1163"/>
                <a:gd name="T23" fmla="*/ 177 h 1051"/>
                <a:gd name="T24" fmla="*/ 717 w 1163"/>
                <a:gd name="T25" fmla="*/ 212 h 1051"/>
                <a:gd name="T26" fmla="*/ 666 w 1163"/>
                <a:gd name="T27" fmla="*/ 197 h 1051"/>
                <a:gd name="T28" fmla="*/ 622 w 1163"/>
                <a:gd name="T29" fmla="*/ 174 h 1051"/>
                <a:gd name="T30" fmla="*/ 587 w 1163"/>
                <a:gd name="T31" fmla="*/ 156 h 1051"/>
                <a:gd name="T32" fmla="*/ 553 w 1163"/>
                <a:gd name="T33" fmla="*/ 145 h 1051"/>
                <a:gd name="T34" fmla="*/ 509 w 1163"/>
                <a:gd name="T35" fmla="*/ 143 h 1051"/>
                <a:gd name="T36" fmla="*/ 479 w 1163"/>
                <a:gd name="T37" fmla="*/ 135 h 1051"/>
                <a:gd name="T38" fmla="*/ 450 w 1163"/>
                <a:gd name="T39" fmla="*/ 97 h 1051"/>
                <a:gd name="T40" fmla="*/ 441 w 1163"/>
                <a:gd name="T41" fmla="*/ 61 h 1051"/>
                <a:gd name="T42" fmla="*/ 410 w 1163"/>
                <a:gd name="T43" fmla="*/ 38 h 1051"/>
                <a:gd name="T44" fmla="*/ 345 w 1163"/>
                <a:gd name="T45" fmla="*/ 17 h 1051"/>
                <a:gd name="T46" fmla="*/ 303 w 1163"/>
                <a:gd name="T47" fmla="*/ 11 h 1051"/>
                <a:gd name="T48" fmla="*/ 263 w 1163"/>
                <a:gd name="T49" fmla="*/ 29 h 1051"/>
                <a:gd name="T50" fmla="*/ 227 w 1163"/>
                <a:gd name="T51" fmla="*/ 23 h 1051"/>
                <a:gd name="T52" fmla="*/ 194 w 1163"/>
                <a:gd name="T53" fmla="*/ 6 h 1051"/>
                <a:gd name="T54" fmla="*/ 175 w 1163"/>
                <a:gd name="T55" fmla="*/ 17 h 1051"/>
                <a:gd name="T56" fmla="*/ 173 w 1163"/>
                <a:gd name="T57" fmla="*/ 44 h 1051"/>
                <a:gd name="T58" fmla="*/ 118 w 1163"/>
                <a:gd name="T59" fmla="*/ 78 h 1051"/>
                <a:gd name="T60" fmla="*/ 78 w 1163"/>
                <a:gd name="T61" fmla="*/ 118 h 1051"/>
                <a:gd name="T62" fmla="*/ 76 w 1163"/>
                <a:gd name="T63" fmla="*/ 145 h 1051"/>
                <a:gd name="T64" fmla="*/ 80 w 1163"/>
                <a:gd name="T65" fmla="*/ 172 h 1051"/>
                <a:gd name="T66" fmla="*/ 51 w 1163"/>
                <a:gd name="T67" fmla="*/ 204 h 1051"/>
                <a:gd name="T68" fmla="*/ 13 w 1163"/>
                <a:gd name="T69" fmla="*/ 221 h 1051"/>
                <a:gd name="T70" fmla="*/ 32 w 1163"/>
                <a:gd name="T71" fmla="*/ 261 h 1051"/>
                <a:gd name="T72" fmla="*/ 44 w 1163"/>
                <a:gd name="T73" fmla="*/ 307 h 1051"/>
                <a:gd name="T74" fmla="*/ 44 w 1163"/>
                <a:gd name="T75" fmla="*/ 349 h 1051"/>
                <a:gd name="T76" fmla="*/ 44 w 1163"/>
                <a:gd name="T77" fmla="*/ 380 h 1051"/>
                <a:gd name="T78" fmla="*/ 44 w 1163"/>
                <a:gd name="T79" fmla="*/ 410 h 1051"/>
                <a:gd name="T80" fmla="*/ 32 w 1163"/>
                <a:gd name="T81" fmla="*/ 443 h 1051"/>
                <a:gd name="T82" fmla="*/ 42 w 1163"/>
                <a:gd name="T83" fmla="*/ 473 h 1051"/>
                <a:gd name="T84" fmla="*/ 19 w 1163"/>
                <a:gd name="T85" fmla="*/ 504 h 1051"/>
                <a:gd name="T86" fmla="*/ 2 w 1163"/>
                <a:gd name="T87" fmla="*/ 532 h 1051"/>
                <a:gd name="T88" fmla="*/ 27 w 1163"/>
                <a:gd name="T89" fmla="*/ 582 h 1051"/>
                <a:gd name="T90" fmla="*/ 53 w 1163"/>
                <a:gd name="T91" fmla="*/ 626 h 1051"/>
                <a:gd name="T92" fmla="*/ 61 w 1163"/>
                <a:gd name="T93" fmla="*/ 649 h 1051"/>
                <a:gd name="T94" fmla="*/ 76 w 1163"/>
                <a:gd name="T95" fmla="*/ 656 h 1051"/>
                <a:gd name="T96" fmla="*/ 103 w 1163"/>
                <a:gd name="T97" fmla="*/ 656 h 1051"/>
                <a:gd name="T98" fmla="*/ 149 w 1163"/>
                <a:gd name="T99" fmla="*/ 677 h 1051"/>
                <a:gd name="T100" fmla="*/ 162 w 1163"/>
                <a:gd name="T101" fmla="*/ 710 h 1051"/>
                <a:gd name="T102" fmla="*/ 183 w 1163"/>
                <a:gd name="T103" fmla="*/ 736 h 1051"/>
                <a:gd name="T104" fmla="*/ 219 w 1163"/>
                <a:gd name="T105" fmla="*/ 750 h 1051"/>
                <a:gd name="T106" fmla="*/ 263 w 1163"/>
                <a:gd name="T107" fmla="*/ 763 h 1051"/>
                <a:gd name="T108" fmla="*/ 303 w 1163"/>
                <a:gd name="T109" fmla="*/ 780 h 1051"/>
                <a:gd name="T110" fmla="*/ 345 w 1163"/>
                <a:gd name="T111" fmla="*/ 813 h 1051"/>
                <a:gd name="T112" fmla="*/ 399 w 1163"/>
                <a:gd name="T113" fmla="*/ 794 h 1051"/>
                <a:gd name="T114" fmla="*/ 1163 w 1163"/>
                <a:gd name="T115" fmla="*/ 1015 h 1051"/>
                <a:gd name="T116" fmla="*/ 1116 w 1163"/>
                <a:gd name="T117" fmla="*/ 256 h 1051"/>
                <a:gd name="T118" fmla="*/ 1110 w 1163"/>
                <a:gd name="T119" fmla="*/ 210 h 1051"/>
                <a:gd name="T120" fmla="*/ 1125 w 1163"/>
                <a:gd name="T121" fmla="*/ 177 h 1051"/>
                <a:gd name="T122" fmla="*/ 1108 w 1163"/>
                <a:gd name="T123" fmla="*/ 141 h 1051"/>
                <a:gd name="T124" fmla="*/ 1116 w 1163"/>
                <a:gd name="T125" fmla="*/ 115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63" h="1051">
                  <a:moveTo>
                    <a:pt x="1125" y="109"/>
                  </a:moveTo>
                  <a:lnTo>
                    <a:pt x="1125" y="109"/>
                  </a:lnTo>
                  <a:lnTo>
                    <a:pt x="1125" y="107"/>
                  </a:lnTo>
                  <a:lnTo>
                    <a:pt x="1123" y="103"/>
                  </a:lnTo>
                  <a:lnTo>
                    <a:pt x="1122" y="99"/>
                  </a:lnTo>
                  <a:lnTo>
                    <a:pt x="1120" y="95"/>
                  </a:lnTo>
                  <a:lnTo>
                    <a:pt x="1116" y="92"/>
                  </a:lnTo>
                  <a:lnTo>
                    <a:pt x="1112" y="88"/>
                  </a:lnTo>
                  <a:lnTo>
                    <a:pt x="1106" y="86"/>
                  </a:lnTo>
                  <a:lnTo>
                    <a:pt x="1102" y="86"/>
                  </a:lnTo>
                  <a:lnTo>
                    <a:pt x="1102" y="86"/>
                  </a:lnTo>
                  <a:lnTo>
                    <a:pt x="1095" y="86"/>
                  </a:lnTo>
                  <a:lnTo>
                    <a:pt x="1091" y="86"/>
                  </a:lnTo>
                  <a:lnTo>
                    <a:pt x="1087" y="88"/>
                  </a:lnTo>
                  <a:lnTo>
                    <a:pt x="1083" y="90"/>
                  </a:lnTo>
                  <a:lnTo>
                    <a:pt x="1081" y="92"/>
                  </a:lnTo>
                  <a:lnTo>
                    <a:pt x="1078" y="94"/>
                  </a:lnTo>
                  <a:lnTo>
                    <a:pt x="1072" y="94"/>
                  </a:lnTo>
                  <a:lnTo>
                    <a:pt x="1066" y="94"/>
                  </a:lnTo>
                  <a:lnTo>
                    <a:pt x="1066" y="94"/>
                  </a:lnTo>
                  <a:lnTo>
                    <a:pt x="1057" y="94"/>
                  </a:lnTo>
                  <a:lnTo>
                    <a:pt x="1047" y="94"/>
                  </a:lnTo>
                  <a:lnTo>
                    <a:pt x="1041" y="94"/>
                  </a:lnTo>
                  <a:lnTo>
                    <a:pt x="1036" y="94"/>
                  </a:lnTo>
                  <a:lnTo>
                    <a:pt x="1028" y="94"/>
                  </a:lnTo>
                  <a:lnTo>
                    <a:pt x="1022" y="94"/>
                  </a:lnTo>
                  <a:lnTo>
                    <a:pt x="1013" y="94"/>
                  </a:lnTo>
                  <a:lnTo>
                    <a:pt x="1001" y="94"/>
                  </a:lnTo>
                  <a:lnTo>
                    <a:pt x="1001" y="94"/>
                  </a:lnTo>
                  <a:lnTo>
                    <a:pt x="992" y="94"/>
                  </a:lnTo>
                  <a:lnTo>
                    <a:pt x="984" y="90"/>
                  </a:lnTo>
                  <a:lnTo>
                    <a:pt x="978" y="84"/>
                  </a:lnTo>
                  <a:lnTo>
                    <a:pt x="975" y="76"/>
                  </a:lnTo>
                  <a:lnTo>
                    <a:pt x="971" y="69"/>
                  </a:lnTo>
                  <a:lnTo>
                    <a:pt x="967" y="63"/>
                  </a:lnTo>
                  <a:lnTo>
                    <a:pt x="963" y="57"/>
                  </a:lnTo>
                  <a:lnTo>
                    <a:pt x="957" y="53"/>
                  </a:lnTo>
                  <a:lnTo>
                    <a:pt x="957" y="53"/>
                  </a:lnTo>
                  <a:lnTo>
                    <a:pt x="952" y="50"/>
                  </a:lnTo>
                  <a:lnTo>
                    <a:pt x="944" y="48"/>
                  </a:lnTo>
                  <a:lnTo>
                    <a:pt x="938" y="46"/>
                  </a:lnTo>
                  <a:lnTo>
                    <a:pt x="935" y="44"/>
                  </a:lnTo>
                  <a:lnTo>
                    <a:pt x="929" y="40"/>
                  </a:lnTo>
                  <a:lnTo>
                    <a:pt x="923" y="38"/>
                  </a:lnTo>
                  <a:lnTo>
                    <a:pt x="917" y="36"/>
                  </a:lnTo>
                  <a:lnTo>
                    <a:pt x="912" y="34"/>
                  </a:lnTo>
                  <a:lnTo>
                    <a:pt x="906" y="32"/>
                  </a:lnTo>
                  <a:lnTo>
                    <a:pt x="900" y="31"/>
                  </a:lnTo>
                  <a:lnTo>
                    <a:pt x="895" y="31"/>
                  </a:lnTo>
                  <a:lnTo>
                    <a:pt x="889" y="29"/>
                  </a:lnTo>
                  <a:lnTo>
                    <a:pt x="881" y="27"/>
                  </a:lnTo>
                  <a:lnTo>
                    <a:pt x="875" y="27"/>
                  </a:lnTo>
                  <a:lnTo>
                    <a:pt x="868" y="27"/>
                  </a:lnTo>
                  <a:lnTo>
                    <a:pt x="860" y="27"/>
                  </a:lnTo>
                  <a:lnTo>
                    <a:pt x="860" y="27"/>
                  </a:lnTo>
                  <a:lnTo>
                    <a:pt x="853" y="27"/>
                  </a:lnTo>
                  <a:lnTo>
                    <a:pt x="843" y="27"/>
                  </a:lnTo>
                  <a:lnTo>
                    <a:pt x="835" y="29"/>
                  </a:lnTo>
                  <a:lnTo>
                    <a:pt x="826" y="31"/>
                  </a:lnTo>
                  <a:lnTo>
                    <a:pt x="818" y="34"/>
                  </a:lnTo>
                  <a:lnTo>
                    <a:pt x="811" y="38"/>
                  </a:lnTo>
                  <a:lnTo>
                    <a:pt x="801" y="42"/>
                  </a:lnTo>
                  <a:lnTo>
                    <a:pt x="793" y="46"/>
                  </a:lnTo>
                  <a:lnTo>
                    <a:pt x="786" y="50"/>
                  </a:lnTo>
                  <a:lnTo>
                    <a:pt x="778" y="55"/>
                  </a:lnTo>
                  <a:lnTo>
                    <a:pt x="772" y="61"/>
                  </a:lnTo>
                  <a:lnTo>
                    <a:pt x="767" y="67"/>
                  </a:lnTo>
                  <a:lnTo>
                    <a:pt x="763" y="74"/>
                  </a:lnTo>
                  <a:lnTo>
                    <a:pt x="759" y="80"/>
                  </a:lnTo>
                  <a:lnTo>
                    <a:pt x="757" y="88"/>
                  </a:lnTo>
                  <a:lnTo>
                    <a:pt x="757" y="94"/>
                  </a:lnTo>
                  <a:lnTo>
                    <a:pt x="757" y="94"/>
                  </a:lnTo>
                  <a:lnTo>
                    <a:pt x="757" y="103"/>
                  </a:lnTo>
                  <a:lnTo>
                    <a:pt x="761" y="111"/>
                  </a:lnTo>
                  <a:lnTo>
                    <a:pt x="765" y="120"/>
                  </a:lnTo>
                  <a:lnTo>
                    <a:pt x="771" y="128"/>
                  </a:lnTo>
                  <a:lnTo>
                    <a:pt x="776" y="135"/>
                  </a:lnTo>
                  <a:lnTo>
                    <a:pt x="782" y="143"/>
                  </a:lnTo>
                  <a:lnTo>
                    <a:pt x="784" y="151"/>
                  </a:lnTo>
                  <a:lnTo>
                    <a:pt x="786" y="158"/>
                  </a:lnTo>
                  <a:lnTo>
                    <a:pt x="786" y="158"/>
                  </a:lnTo>
                  <a:lnTo>
                    <a:pt x="784" y="162"/>
                  </a:lnTo>
                  <a:lnTo>
                    <a:pt x="780" y="170"/>
                  </a:lnTo>
                  <a:lnTo>
                    <a:pt x="776" y="177"/>
                  </a:lnTo>
                  <a:lnTo>
                    <a:pt x="769" y="187"/>
                  </a:lnTo>
                  <a:lnTo>
                    <a:pt x="759" y="197"/>
                  </a:lnTo>
                  <a:lnTo>
                    <a:pt x="750" y="204"/>
                  </a:lnTo>
                  <a:lnTo>
                    <a:pt x="738" y="210"/>
                  </a:lnTo>
                  <a:lnTo>
                    <a:pt x="727" y="212"/>
                  </a:lnTo>
                  <a:lnTo>
                    <a:pt x="727" y="212"/>
                  </a:lnTo>
                  <a:lnTo>
                    <a:pt x="717" y="212"/>
                  </a:lnTo>
                  <a:lnTo>
                    <a:pt x="709" y="212"/>
                  </a:lnTo>
                  <a:lnTo>
                    <a:pt x="700" y="210"/>
                  </a:lnTo>
                  <a:lnTo>
                    <a:pt x="692" y="208"/>
                  </a:lnTo>
                  <a:lnTo>
                    <a:pt x="687" y="206"/>
                  </a:lnTo>
                  <a:lnTo>
                    <a:pt x="679" y="202"/>
                  </a:lnTo>
                  <a:lnTo>
                    <a:pt x="673" y="200"/>
                  </a:lnTo>
                  <a:lnTo>
                    <a:pt x="666" y="197"/>
                  </a:lnTo>
                  <a:lnTo>
                    <a:pt x="660" y="195"/>
                  </a:lnTo>
                  <a:lnTo>
                    <a:pt x="654" y="191"/>
                  </a:lnTo>
                  <a:lnTo>
                    <a:pt x="647" y="187"/>
                  </a:lnTo>
                  <a:lnTo>
                    <a:pt x="641" y="183"/>
                  </a:lnTo>
                  <a:lnTo>
                    <a:pt x="635" y="179"/>
                  </a:lnTo>
                  <a:lnTo>
                    <a:pt x="627" y="177"/>
                  </a:lnTo>
                  <a:lnTo>
                    <a:pt x="622" y="174"/>
                  </a:lnTo>
                  <a:lnTo>
                    <a:pt x="614" y="172"/>
                  </a:lnTo>
                  <a:lnTo>
                    <a:pt x="614" y="172"/>
                  </a:lnTo>
                  <a:lnTo>
                    <a:pt x="608" y="168"/>
                  </a:lnTo>
                  <a:lnTo>
                    <a:pt x="603" y="166"/>
                  </a:lnTo>
                  <a:lnTo>
                    <a:pt x="599" y="162"/>
                  </a:lnTo>
                  <a:lnTo>
                    <a:pt x="593" y="158"/>
                  </a:lnTo>
                  <a:lnTo>
                    <a:pt x="587" y="156"/>
                  </a:lnTo>
                  <a:lnTo>
                    <a:pt x="582" y="153"/>
                  </a:lnTo>
                  <a:lnTo>
                    <a:pt x="574" y="151"/>
                  </a:lnTo>
                  <a:lnTo>
                    <a:pt x="568" y="147"/>
                  </a:lnTo>
                  <a:lnTo>
                    <a:pt x="568" y="147"/>
                  </a:lnTo>
                  <a:lnTo>
                    <a:pt x="563" y="147"/>
                  </a:lnTo>
                  <a:lnTo>
                    <a:pt x="557" y="145"/>
                  </a:lnTo>
                  <a:lnTo>
                    <a:pt x="553" y="145"/>
                  </a:lnTo>
                  <a:lnTo>
                    <a:pt x="545" y="145"/>
                  </a:lnTo>
                  <a:lnTo>
                    <a:pt x="540" y="143"/>
                  </a:lnTo>
                  <a:lnTo>
                    <a:pt x="534" y="143"/>
                  </a:lnTo>
                  <a:lnTo>
                    <a:pt x="528" y="143"/>
                  </a:lnTo>
                  <a:lnTo>
                    <a:pt x="523" y="143"/>
                  </a:lnTo>
                  <a:lnTo>
                    <a:pt x="515" y="143"/>
                  </a:lnTo>
                  <a:lnTo>
                    <a:pt x="509" y="143"/>
                  </a:lnTo>
                  <a:lnTo>
                    <a:pt x="503" y="143"/>
                  </a:lnTo>
                  <a:lnTo>
                    <a:pt x="498" y="141"/>
                  </a:lnTo>
                  <a:lnTo>
                    <a:pt x="492" y="141"/>
                  </a:lnTo>
                  <a:lnTo>
                    <a:pt x="488" y="139"/>
                  </a:lnTo>
                  <a:lnTo>
                    <a:pt x="482" y="137"/>
                  </a:lnTo>
                  <a:lnTo>
                    <a:pt x="479" y="135"/>
                  </a:lnTo>
                  <a:lnTo>
                    <a:pt x="479" y="135"/>
                  </a:lnTo>
                  <a:lnTo>
                    <a:pt x="471" y="130"/>
                  </a:lnTo>
                  <a:lnTo>
                    <a:pt x="465" y="124"/>
                  </a:lnTo>
                  <a:lnTo>
                    <a:pt x="460" y="120"/>
                  </a:lnTo>
                  <a:lnTo>
                    <a:pt x="456" y="115"/>
                  </a:lnTo>
                  <a:lnTo>
                    <a:pt x="454" y="109"/>
                  </a:lnTo>
                  <a:lnTo>
                    <a:pt x="450" y="103"/>
                  </a:lnTo>
                  <a:lnTo>
                    <a:pt x="450" y="97"/>
                  </a:lnTo>
                  <a:lnTo>
                    <a:pt x="448" y="94"/>
                  </a:lnTo>
                  <a:lnTo>
                    <a:pt x="448" y="88"/>
                  </a:lnTo>
                  <a:lnTo>
                    <a:pt x="446" y="82"/>
                  </a:lnTo>
                  <a:lnTo>
                    <a:pt x="446" y="76"/>
                  </a:lnTo>
                  <a:lnTo>
                    <a:pt x="444" y="71"/>
                  </a:lnTo>
                  <a:lnTo>
                    <a:pt x="442" y="67"/>
                  </a:lnTo>
                  <a:lnTo>
                    <a:pt x="441" y="61"/>
                  </a:lnTo>
                  <a:lnTo>
                    <a:pt x="437" y="55"/>
                  </a:lnTo>
                  <a:lnTo>
                    <a:pt x="431" y="50"/>
                  </a:lnTo>
                  <a:lnTo>
                    <a:pt x="431" y="50"/>
                  </a:lnTo>
                  <a:lnTo>
                    <a:pt x="429" y="48"/>
                  </a:lnTo>
                  <a:lnTo>
                    <a:pt x="423" y="46"/>
                  </a:lnTo>
                  <a:lnTo>
                    <a:pt x="418" y="42"/>
                  </a:lnTo>
                  <a:lnTo>
                    <a:pt x="410" y="38"/>
                  </a:lnTo>
                  <a:lnTo>
                    <a:pt x="402" y="36"/>
                  </a:lnTo>
                  <a:lnTo>
                    <a:pt x="393" y="32"/>
                  </a:lnTo>
                  <a:lnTo>
                    <a:pt x="383" y="29"/>
                  </a:lnTo>
                  <a:lnTo>
                    <a:pt x="374" y="27"/>
                  </a:lnTo>
                  <a:lnTo>
                    <a:pt x="364" y="23"/>
                  </a:lnTo>
                  <a:lnTo>
                    <a:pt x="355" y="21"/>
                  </a:lnTo>
                  <a:lnTo>
                    <a:pt x="345" y="17"/>
                  </a:lnTo>
                  <a:lnTo>
                    <a:pt x="336" y="15"/>
                  </a:lnTo>
                  <a:lnTo>
                    <a:pt x="328" y="13"/>
                  </a:lnTo>
                  <a:lnTo>
                    <a:pt x="320" y="13"/>
                  </a:lnTo>
                  <a:lnTo>
                    <a:pt x="315" y="11"/>
                  </a:lnTo>
                  <a:lnTo>
                    <a:pt x="311" y="11"/>
                  </a:lnTo>
                  <a:lnTo>
                    <a:pt x="311" y="11"/>
                  </a:lnTo>
                  <a:lnTo>
                    <a:pt x="303" y="11"/>
                  </a:lnTo>
                  <a:lnTo>
                    <a:pt x="297" y="15"/>
                  </a:lnTo>
                  <a:lnTo>
                    <a:pt x="292" y="17"/>
                  </a:lnTo>
                  <a:lnTo>
                    <a:pt x="288" y="21"/>
                  </a:lnTo>
                  <a:lnTo>
                    <a:pt x="282" y="23"/>
                  </a:lnTo>
                  <a:lnTo>
                    <a:pt x="276" y="27"/>
                  </a:lnTo>
                  <a:lnTo>
                    <a:pt x="271" y="29"/>
                  </a:lnTo>
                  <a:lnTo>
                    <a:pt x="263" y="29"/>
                  </a:lnTo>
                  <a:lnTo>
                    <a:pt x="263" y="29"/>
                  </a:lnTo>
                  <a:lnTo>
                    <a:pt x="255" y="29"/>
                  </a:lnTo>
                  <a:lnTo>
                    <a:pt x="250" y="29"/>
                  </a:lnTo>
                  <a:lnTo>
                    <a:pt x="244" y="27"/>
                  </a:lnTo>
                  <a:lnTo>
                    <a:pt x="238" y="27"/>
                  </a:lnTo>
                  <a:lnTo>
                    <a:pt x="233" y="25"/>
                  </a:lnTo>
                  <a:lnTo>
                    <a:pt x="227" y="23"/>
                  </a:lnTo>
                  <a:lnTo>
                    <a:pt x="223" y="21"/>
                  </a:lnTo>
                  <a:lnTo>
                    <a:pt x="217" y="19"/>
                  </a:lnTo>
                  <a:lnTo>
                    <a:pt x="214" y="15"/>
                  </a:lnTo>
                  <a:lnTo>
                    <a:pt x="208" y="13"/>
                  </a:lnTo>
                  <a:lnTo>
                    <a:pt x="204" y="11"/>
                  </a:lnTo>
                  <a:lnTo>
                    <a:pt x="198" y="10"/>
                  </a:lnTo>
                  <a:lnTo>
                    <a:pt x="194" y="6"/>
                  </a:lnTo>
                  <a:lnTo>
                    <a:pt x="189" y="4"/>
                  </a:lnTo>
                  <a:lnTo>
                    <a:pt x="183" y="2"/>
                  </a:lnTo>
                  <a:lnTo>
                    <a:pt x="177" y="0"/>
                  </a:lnTo>
                  <a:lnTo>
                    <a:pt x="177" y="0"/>
                  </a:lnTo>
                  <a:lnTo>
                    <a:pt x="177" y="8"/>
                  </a:lnTo>
                  <a:lnTo>
                    <a:pt x="177" y="13"/>
                  </a:lnTo>
                  <a:lnTo>
                    <a:pt x="175" y="17"/>
                  </a:lnTo>
                  <a:lnTo>
                    <a:pt x="173" y="21"/>
                  </a:lnTo>
                  <a:lnTo>
                    <a:pt x="172" y="25"/>
                  </a:lnTo>
                  <a:lnTo>
                    <a:pt x="173" y="29"/>
                  </a:lnTo>
                  <a:lnTo>
                    <a:pt x="173" y="34"/>
                  </a:lnTo>
                  <a:lnTo>
                    <a:pt x="177" y="40"/>
                  </a:lnTo>
                  <a:lnTo>
                    <a:pt x="177" y="40"/>
                  </a:lnTo>
                  <a:lnTo>
                    <a:pt x="173" y="44"/>
                  </a:lnTo>
                  <a:lnTo>
                    <a:pt x="166" y="48"/>
                  </a:lnTo>
                  <a:lnTo>
                    <a:pt x="160" y="52"/>
                  </a:lnTo>
                  <a:lnTo>
                    <a:pt x="152" y="55"/>
                  </a:lnTo>
                  <a:lnTo>
                    <a:pt x="143" y="61"/>
                  </a:lnTo>
                  <a:lnTo>
                    <a:pt x="135" y="67"/>
                  </a:lnTo>
                  <a:lnTo>
                    <a:pt x="128" y="73"/>
                  </a:lnTo>
                  <a:lnTo>
                    <a:pt x="118" y="78"/>
                  </a:lnTo>
                  <a:lnTo>
                    <a:pt x="111" y="84"/>
                  </a:lnTo>
                  <a:lnTo>
                    <a:pt x="103" y="90"/>
                  </a:lnTo>
                  <a:lnTo>
                    <a:pt x="95" y="95"/>
                  </a:lnTo>
                  <a:lnTo>
                    <a:pt x="90" y="103"/>
                  </a:lnTo>
                  <a:lnTo>
                    <a:pt x="84" y="109"/>
                  </a:lnTo>
                  <a:lnTo>
                    <a:pt x="80" y="113"/>
                  </a:lnTo>
                  <a:lnTo>
                    <a:pt x="78" y="118"/>
                  </a:lnTo>
                  <a:lnTo>
                    <a:pt x="78" y="124"/>
                  </a:lnTo>
                  <a:lnTo>
                    <a:pt x="78" y="124"/>
                  </a:lnTo>
                  <a:lnTo>
                    <a:pt x="78" y="130"/>
                  </a:lnTo>
                  <a:lnTo>
                    <a:pt x="76" y="135"/>
                  </a:lnTo>
                  <a:lnTo>
                    <a:pt x="76" y="139"/>
                  </a:lnTo>
                  <a:lnTo>
                    <a:pt x="76" y="143"/>
                  </a:lnTo>
                  <a:lnTo>
                    <a:pt x="76" y="145"/>
                  </a:lnTo>
                  <a:lnTo>
                    <a:pt x="76" y="149"/>
                  </a:lnTo>
                  <a:lnTo>
                    <a:pt x="76" y="151"/>
                  </a:lnTo>
                  <a:lnTo>
                    <a:pt x="78" y="153"/>
                  </a:lnTo>
                  <a:lnTo>
                    <a:pt x="78" y="153"/>
                  </a:lnTo>
                  <a:lnTo>
                    <a:pt x="80" y="158"/>
                  </a:lnTo>
                  <a:lnTo>
                    <a:pt x="80" y="166"/>
                  </a:lnTo>
                  <a:lnTo>
                    <a:pt x="80" y="172"/>
                  </a:lnTo>
                  <a:lnTo>
                    <a:pt x="78" y="177"/>
                  </a:lnTo>
                  <a:lnTo>
                    <a:pt x="74" y="181"/>
                  </a:lnTo>
                  <a:lnTo>
                    <a:pt x="70" y="187"/>
                  </a:lnTo>
                  <a:lnTo>
                    <a:pt x="67" y="193"/>
                  </a:lnTo>
                  <a:lnTo>
                    <a:pt x="63" y="197"/>
                  </a:lnTo>
                  <a:lnTo>
                    <a:pt x="57" y="200"/>
                  </a:lnTo>
                  <a:lnTo>
                    <a:pt x="51" y="204"/>
                  </a:lnTo>
                  <a:lnTo>
                    <a:pt x="44" y="208"/>
                  </a:lnTo>
                  <a:lnTo>
                    <a:pt x="38" y="212"/>
                  </a:lnTo>
                  <a:lnTo>
                    <a:pt x="32" y="216"/>
                  </a:lnTo>
                  <a:lnTo>
                    <a:pt x="25" y="218"/>
                  </a:lnTo>
                  <a:lnTo>
                    <a:pt x="19" y="219"/>
                  </a:lnTo>
                  <a:lnTo>
                    <a:pt x="13" y="221"/>
                  </a:lnTo>
                  <a:lnTo>
                    <a:pt x="13" y="221"/>
                  </a:lnTo>
                  <a:lnTo>
                    <a:pt x="17" y="227"/>
                  </a:lnTo>
                  <a:lnTo>
                    <a:pt x="19" y="233"/>
                  </a:lnTo>
                  <a:lnTo>
                    <a:pt x="21" y="239"/>
                  </a:lnTo>
                  <a:lnTo>
                    <a:pt x="25" y="244"/>
                  </a:lnTo>
                  <a:lnTo>
                    <a:pt x="27" y="250"/>
                  </a:lnTo>
                  <a:lnTo>
                    <a:pt x="30" y="256"/>
                  </a:lnTo>
                  <a:lnTo>
                    <a:pt x="32" y="261"/>
                  </a:lnTo>
                  <a:lnTo>
                    <a:pt x="34" y="269"/>
                  </a:lnTo>
                  <a:lnTo>
                    <a:pt x="36" y="275"/>
                  </a:lnTo>
                  <a:lnTo>
                    <a:pt x="38" y="280"/>
                  </a:lnTo>
                  <a:lnTo>
                    <a:pt x="40" y="288"/>
                  </a:lnTo>
                  <a:lnTo>
                    <a:pt x="42" y="294"/>
                  </a:lnTo>
                  <a:lnTo>
                    <a:pt x="44" y="301"/>
                  </a:lnTo>
                  <a:lnTo>
                    <a:pt x="44" y="307"/>
                  </a:lnTo>
                  <a:lnTo>
                    <a:pt x="44" y="315"/>
                  </a:lnTo>
                  <a:lnTo>
                    <a:pt x="44" y="322"/>
                  </a:lnTo>
                  <a:lnTo>
                    <a:pt x="44" y="322"/>
                  </a:lnTo>
                  <a:lnTo>
                    <a:pt x="44" y="330"/>
                  </a:lnTo>
                  <a:lnTo>
                    <a:pt x="44" y="338"/>
                  </a:lnTo>
                  <a:lnTo>
                    <a:pt x="44" y="343"/>
                  </a:lnTo>
                  <a:lnTo>
                    <a:pt x="44" y="349"/>
                  </a:lnTo>
                  <a:lnTo>
                    <a:pt x="44" y="355"/>
                  </a:lnTo>
                  <a:lnTo>
                    <a:pt x="44" y="359"/>
                  </a:lnTo>
                  <a:lnTo>
                    <a:pt x="44" y="364"/>
                  </a:lnTo>
                  <a:lnTo>
                    <a:pt x="44" y="368"/>
                  </a:lnTo>
                  <a:lnTo>
                    <a:pt x="44" y="372"/>
                  </a:lnTo>
                  <a:lnTo>
                    <a:pt x="44" y="376"/>
                  </a:lnTo>
                  <a:lnTo>
                    <a:pt x="44" y="380"/>
                  </a:lnTo>
                  <a:lnTo>
                    <a:pt x="44" y="385"/>
                  </a:lnTo>
                  <a:lnTo>
                    <a:pt x="44" y="389"/>
                  </a:lnTo>
                  <a:lnTo>
                    <a:pt x="44" y="395"/>
                  </a:lnTo>
                  <a:lnTo>
                    <a:pt x="44" y="401"/>
                  </a:lnTo>
                  <a:lnTo>
                    <a:pt x="44" y="408"/>
                  </a:lnTo>
                  <a:lnTo>
                    <a:pt x="44" y="408"/>
                  </a:lnTo>
                  <a:lnTo>
                    <a:pt x="44" y="410"/>
                  </a:lnTo>
                  <a:lnTo>
                    <a:pt x="44" y="414"/>
                  </a:lnTo>
                  <a:lnTo>
                    <a:pt x="40" y="420"/>
                  </a:lnTo>
                  <a:lnTo>
                    <a:pt x="38" y="424"/>
                  </a:lnTo>
                  <a:lnTo>
                    <a:pt x="36" y="429"/>
                  </a:lnTo>
                  <a:lnTo>
                    <a:pt x="34" y="433"/>
                  </a:lnTo>
                  <a:lnTo>
                    <a:pt x="34" y="439"/>
                  </a:lnTo>
                  <a:lnTo>
                    <a:pt x="32" y="443"/>
                  </a:lnTo>
                  <a:lnTo>
                    <a:pt x="32" y="443"/>
                  </a:lnTo>
                  <a:lnTo>
                    <a:pt x="34" y="448"/>
                  </a:lnTo>
                  <a:lnTo>
                    <a:pt x="34" y="454"/>
                  </a:lnTo>
                  <a:lnTo>
                    <a:pt x="36" y="460"/>
                  </a:lnTo>
                  <a:lnTo>
                    <a:pt x="38" y="464"/>
                  </a:lnTo>
                  <a:lnTo>
                    <a:pt x="40" y="467"/>
                  </a:lnTo>
                  <a:lnTo>
                    <a:pt x="42" y="473"/>
                  </a:lnTo>
                  <a:lnTo>
                    <a:pt x="44" y="479"/>
                  </a:lnTo>
                  <a:lnTo>
                    <a:pt x="44" y="485"/>
                  </a:lnTo>
                  <a:lnTo>
                    <a:pt x="44" y="485"/>
                  </a:lnTo>
                  <a:lnTo>
                    <a:pt x="40" y="490"/>
                  </a:lnTo>
                  <a:lnTo>
                    <a:pt x="34" y="496"/>
                  </a:lnTo>
                  <a:lnTo>
                    <a:pt x="27" y="500"/>
                  </a:lnTo>
                  <a:lnTo>
                    <a:pt x="19" y="504"/>
                  </a:lnTo>
                  <a:lnTo>
                    <a:pt x="11" y="508"/>
                  </a:lnTo>
                  <a:lnTo>
                    <a:pt x="6" y="511"/>
                  </a:lnTo>
                  <a:lnTo>
                    <a:pt x="2" y="517"/>
                  </a:lnTo>
                  <a:lnTo>
                    <a:pt x="0" y="523"/>
                  </a:lnTo>
                  <a:lnTo>
                    <a:pt x="0" y="523"/>
                  </a:lnTo>
                  <a:lnTo>
                    <a:pt x="2" y="528"/>
                  </a:lnTo>
                  <a:lnTo>
                    <a:pt x="2" y="532"/>
                  </a:lnTo>
                  <a:lnTo>
                    <a:pt x="4" y="538"/>
                  </a:lnTo>
                  <a:lnTo>
                    <a:pt x="8" y="546"/>
                  </a:lnTo>
                  <a:lnTo>
                    <a:pt x="11" y="551"/>
                  </a:lnTo>
                  <a:lnTo>
                    <a:pt x="15" y="559"/>
                  </a:lnTo>
                  <a:lnTo>
                    <a:pt x="19" y="567"/>
                  </a:lnTo>
                  <a:lnTo>
                    <a:pt x="23" y="574"/>
                  </a:lnTo>
                  <a:lnTo>
                    <a:pt x="27" y="582"/>
                  </a:lnTo>
                  <a:lnTo>
                    <a:pt x="32" y="590"/>
                  </a:lnTo>
                  <a:lnTo>
                    <a:pt x="36" y="597"/>
                  </a:lnTo>
                  <a:lnTo>
                    <a:pt x="40" y="603"/>
                  </a:lnTo>
                  <a:lnTo>
                    <a:pt x="44" y="611"/>
                  </a:lnTo>
                  <a:lnTo>
                    <a:pt x="48" y="616"/>
                  </a:lnTo>
                  <a:lnTo>
                    <a:pt x="51" y="622"/>
                  </a:lnTo>
                  <a:lnTo>
                    <a:pt x="53" y="626"/>
                  </a:lnTo>
                  <a:lnTo>
                    <a:pt x="53" y="626"/>
                  </a:lnTo>
                  <a:lnTo>
                    <a:pt x="55" y="630"/>
                  </a:lnTo>
                  <a:lnTo>
                    <a:pt x="57" y="633"/>
                  </a:lnTo>
                  <a:lnTo>
                    <a:pt x="57" y="637"/>
                  </a:lnTo>
                  <a:lnTo>
                    <a:pt x="59" y="641"/>
                  </a:lnTo>
                  <a:lnTo>
                    <a:pt x="59" y="645"/>
                  </a:lnTo>
                  <a:lnTo>
                    <a:pt x="61" y="649"/>
                  </a:lnTo>
                  <a:lnTo>
                    <a:pt x="63" y="652"/>
                  </a:lnTo>
                  <a:lnTo>
                    <a:pt x="67" y="656"/>
                  </a:lnTo>
                  <a:lnTo>
                    <a:pt x="67" y="656"/>
                  </a:lnTo>
                  <a:lnTo>
                    <a:pt x="69" y="656"/>
                  </a:lnTo>
                  <a:lnTo>
                    <a:pt x="70" y="656"/>
                  </a:lnTo>
                  <a:lnTo>
                    <a:pt x="74" y="656"/>
                  </a:lnTo>
                  <a:lnTo>
                    <a:pt x="76" y="656"/>
                  </a:lnTo>
                  <a:lnTo>
                    <a:pt x="78" y="654"/>
                  </a:lnTo>
                  <a:lnTo>
                    <a:pt x="82" y="654"/>
                  </a:lnTo>
                  <a:lnTo>
                    <a:pt x="84" y="652"/>
                  </a:lnTo>
                  <a:lnTo>
                    <a:pt x="86" y="652"/>
                  </a:lnTo>
                  <a:lnTo>
                    <a:pt x="86" y="652"/>
                  </a:lnTo>
                  <a:lnTo>
                    <a:pt x="95" y="654"/>
                  </a:lnTo>
                  <a:lnTo>
                    <a:pt x="103" y="656"/>
                  </a:lnTo>
                  <a:lnTo>
                    <a:pt x="111" y="660"/>
                  </a:lnTo>
                  <a:lnTo>
                    <a:pt x="118" y="664"/>
                  </a:lnTo>
                  <a:lnTo>
                    <a:pt x="124" y="668"/>
                  </a:lnTo>
                  <a:lnTo>
                    <a:pt x="131" y="672"/>
                  </a:lnTo>
                  <a:lnTo>
                    <a:pt x="139" y="675"/>
                  </a:lnTo>
                  <a:lnTo>
                    <a:pt x="149" y="677"/>
                  </a:lnTo>
                  <a:lnTo>
                    <a:pt x="149" y="677"/>
                  </a:lnTo>
                  <a:lnTo>
                    <a:pt x="149" y="683"/>
                  </a:lnTo>
                  <a:lnTo>
                    <a:pt x="151" y="687"/>
                  </a:lnTo>
                  <a:lnTo>
                    <a:pt x="152" y="693"/>
                  </a:lnTo>
                  <a:lnTo>
                    <a:pt x="154" y="696"/>
                  </a:lnTo>
                  <a:lnTo>
                    <a:pt x="156" y="702"/>
                  </a:lnTo>
                  <a:lnTo>
                    <a:pt x="160" y="706"/>
                  </a:lnTo>
                  <a:lnTo>
                    <a:pt x="162" y="710"/>
                  </a:lnTo>
                  <a:lnTo>
                    <a:pt x="166" y="712"/>
                  </a:lnTo>
                  <a:lnTo>
                    <a:pt x="170" y="715"/>
                  </a:lnTo>
                  <a:lnTo>
                    <a:pt x="172" y="719"/>
                  </a:lnTo>
                  <a:lnTo>
                    <a:pt x="175" y="723"/>
                  </a:lnTo>
                  <a:lnTo>
                    <a:pt x="179" y="729"/>
                  </a:lnTo>
                  <a:lnTo>
                    <a:pt x="181" y="733"/>
                  </a:lnTo>
                  <a:lnTo>
                    <a:pt x="183" y="736"/>
                  </a:lnTo>
                  <a:lnTo>
                    <a:pt x="185" y="742"/>
                  </a:lnTo>
                  <a:lnTo>
                    <a:pt x="187" y="748"/>
                  </a:lnTo>
                  <a:lnTo>
                    <a:pt x="187" y="748"/>
                  </a:lnTo>
                  <a:lnTo>
                    <a:pt x="194" y="748"/>
                  </a:lnTo>
                  <a:lnTo>
                    <a:pt x="204" y="748"/>
                  </a:lnTo>
                  <a:lnTo>
                    <a:pt x="212" y="750"/>
                  </a:lnTo>
                  <a:lnTo>
                    <a:pt x="219" y="750"/>
                  </a:lnTo>
                  <a:lnTo>
                    <a:pt x="227" y="752"/>
                  </a:lnTo>
                  <a:lnTo>
                    <a:pt x="233" y="754"/>
                  </a:lnTo>
                  <a:lnTo>
                    <a:pt x="240" y="756"/>
                  </a:lnTo>
                  <a:lnTo>
                    <a:pt x="246" y="757"/>
                  </a:lnTo>
                  <a:lnTo>
                    <a:pt x="252" y="759"/>
                  </a:lnTo>
                  <a:lnTo>
                    <a:pt x="257" y="761"/>
                  </a:lnTo>
                  <a:lnTo>
                    <a:pt x="263" y="763"/>
                  </a:lnTo>
                  <a:lnTo>
                    <a:pt x="271" y="767"/>
                  </a:lnTo>
                  <a:lnTo>
                    <a:pt x="276" y="769"/>
                  </a:lnTo>
                  <a:lnTo>
                    <a:pt x="282" y="773"/>
                  </a:lnTo>
                  <a:lnTo>
                    <a:pt x="290" y="775"/>
                  </a:lnTo>
                  <a:lnTo>
                    <a:pt x="296" y="776"/>
                  </a:lnTo>
                  <a:lnTo>
                    <a:pt x="296" y="776"/>
                  </a:lnTo>
                  <a:lnTo>
                    <a:pt x="303" y="780"/>
                  </a:lnTo>
                  <a:lnTo>
                    <a:pt x="309" y="786"/>
                  </a:lnTo>
                  <a:lnTo>
                    <a:pt x="315" y="792"/>
                  </a:lnTo>
                  <a:lnTo>
                    <a:pt x="320" y="797"/>
                  </a:lnTo>
                  <a:lnTo>
                    <a:pt x="324" y="803"/>
                  </a:lnTo>
                  <a:lnTo>
                    <a:pt x="332" y="809"/>
                  </a:lnTo>
                  <a:lnTo>
                    <a:pt x="338" y="811"/>
                  </a:lnTo>
                  <a:lnTo>
                    <a:pt x="345" y="813"/>
                  </a:lnTo>
                  <a:lnTo>
                    <a:pt x="345" y="813"/>
                  </a:lnTo>
                  <a:lnTo>
                    <a:pt x="355" y="813"/>
                  </a:lnTo>
                  <a:lnTo>
                    <a:pt x="362" y="809"/>
                  </a:lnTo>
                  <a:lnTo>
                    <a:pt x="372" y="807"/>
                  </a:lnTo>
                  <a:lnTo>
                    <a:pt x="381" y="803"/>
                  </a:lnTo>
                  <a:lnTo>
                    <a:pt x="391" y="799"/>
                  </a:lnTo>
                  <a:lnTo>
                    <a:pt x="399" y="794"/>
                  </a:lnTo>
                  <a:lnTo>
                    <a:pt x="406" y="790"/>
                  </a:lnTo>
                  <a:lnTo>
                    <a:pt x="410" y="786"/>
                  </a:lnTo>
                  <a:lnTo>
                    <a:pt x="484" y="744"/>
                  </a:lnTo>
                  <a:lnTo>
                    <a:pt x="1091" y="1051"/>
                  </a:lnTo>
                  <a:lnTo>
                    <a:pt x="1091" y="1051"/>
                  </a:lnTo>
                  <a:lnTo>
                    <a:pt x="1089" y="1015"/>
                  </a:lnTo>
                  <a:lnTo>
                    <a:pt x="1163" y="1015"/>
                  </a:lnTo>
                  <a:lnTo>
                    <a:pt x="1154" y="857"/>
                  </a:lnTo>
                  <a:lnTo>
                    <a:pt x="1125" y="280"/>
                  </a:lnTo>
                  <a:lnTo>
                    <a:pt x="1125" y="280"/>
                  </a:lnTo>
                  <a:lnTo>
                    <a:pt x="1123" y="275"/>
                  </a:lnTo>
                  <a:lnTo>
                    <a:pt x="1122" y="269"/>
                  </a:lnTo>
                  <a:lnTo>
                    <a:pt x="1120" y="263"/>
                  </a:lnTo>
                  <a:lnTo>
                    <a:pt x="1116" y="256"/>
                  </a:lnTo>
                  <a:lnTo>
                    <a:pt x="1112" y="248"/>
                  </a:lnTo>
                  <a:lnTo>
                    <a:pt x="1110" y="239"/>
                  </a:lnTo>
                  <a:lnTo>
                    <a:pt x="1108" y="231"/>
                  </a:lnTo>
                  <a:lnTo>
                    <a:pt x="1106" y="221"/>
                  </a:lnTo>
                  <a:lnTo>
                    <a:pt x="1106" y="221"/>
                  </a:lnTo>
                  <a:lnTo>
                    <a:pt x="1108" y="216"/>
                  </a:lnTo>
                  <a:lnTo>
                    <a:pt x="1110" y="210"/>
                  </a:lnTo>
                  <a:lnTo>
                    <a:pt x="1112" y="204"/>
                  </a:lnTo>
                  <a:lnTo>
                    <a:pt x="1116" y="200"/>
                  </a:lnTo>
                  <a:lnTo>
                    <a:pt x="1120" y="197"/>
                  </a:lnTo>
                  <a:lnTo>
                    <a:pt x="1122" y="191"/>
                  </a:lnTo>
                  <a:lnTo>
                    <a:pt x="1123" y="185"/>
                  </a:lnTo>
                  <a:lnTo>
                    <a:pt x="1125" y="177"/>
                  </a:lnTo>
                  <a:lnTo>
                    <a:pt x="1125" y="177"/>
                  </a:lnTo>
                  <a:lnTo>
                    <a:pt x="1123" y="172"/>
                  </a:lnTo>
                  <a:lnTo>
                    <a:pt x="1122" y="166"/>
                  </a:lnTo>
                  <a:lnTo>
                    <a:pt x="1120" y="160"/>
                  </a:lnTo>
                  <a:lnTo>
                    <a:pt x="1116" y="156"/>
                  </a:lnTo>
                  <a:lnTo>
                    <a:pt x="1112" y="153"/>
                  </a:lnTo>
                  <a:lnTo>
                    <a:pt x="1110" y="147"/>
                  </a:lnTo>
                  <a:lnTo>
                    <a:pt x="1108" y="141"/>
                  </a:lnTo>
                  <a:lnTo>
                    <a:pt x="1106" y="135"/>
                  </a:lnTo>
                  <a:lnTo>
                    <a:pt x="1106" y="135"/>
                  </a:lnTo>
                  <a:lnTo>
                    <a:pt x="1108" y="130"/>
                  </a:lnTo>
                  <a:lnTo>
                    <a:pt x="1108" y="124"/>
                  </a:lnTo>
                  <a:lnTo>
                    <a:pt x="1110" y="120"/>
                  </a:lnTo>
                  <a:lnTo>
                    <a:pt x="1112" y="116"/>
                  </a:lnTo>
                  <a:lnTo>
                    <a:pt x="1116" y="115"/>
                  </a:lnTo>
                  <a:lnTo>
                    <a:pt x="1120" y="113"/>
                  </a:lnTo>
                  <a:lnTo>
                    <a:pt x="1125" y="111"/>
                  </a:lnTo>
                  <a:lnTo>
                    <a:pt x="1131" y="111"/>
                  </a:lnTo>
                  <a:lnTo>
                    <a:pt x="1125" y="109"/>
                  </a:lnTo>
                </a:path>
              </a:pathLst>
            </a:custGeom>
            <a:solidFill>
              <a:srgbClr val="006998"/>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85" name="Freeform 52">
              <a:extLst>
                <a:ext uri="{FF2B5EF4-FFF2-40B4-BE49-F238E27FC236}">
                  <a16:creationId xmlns:a16="http://schemas.microsoft.com/office/drawing/2014/main" id="{0DF25879-DCC6-448B-AF97-A74A99CA8107}"/>
                </a:ext>
              </a:extLst>
            </p:cNvPr>
            <p:cNvSpPr>
              <a:spLocks/>
            </p:cNvSpPr>
            <p:nvPr/>
          </p:nvSpPr>
          <p:spPr bwMode="auto">
            <a:xfrm>
              <a:off x="2748881" y="5742339"/>
              <a:ext cx="18022" cy="30701"/>
            </a:xfrm>
            <a:custGeom>
              <a:avLst/>
              <a:gdLst>
                <a:gd name="T0" fmla="*/ 0 w 52"/>
                <a:gd name="T1" fmla="*/ 88 h 88"/>
                <a:gd name="T2" fmla="*/ 8 w 52"/>
                <a:gd name="T3" fmla="*/ 86 h 88"/>
                <a:gd name="T4" fmla="*/ 12 w 52"/>
                <a:gd name="T5" fmla="*/ 81 h 88"/>
                <a:gd name="T6" fmla="*/ 15 w 52"/>
                <a:gd name="T7" fmla="*/ 75 h 88"/>
                <a:gd name="T8" fmla="*/ 15 w 52"/>
                <a:gd name="T9" fmla="*/ 65 h 88"/>
                <a:gd name="T10" fmla="*/ 15 w 52"/>
                <a:gd name="T11" fmla="*/ 56 h 88"/>
                <a:gd name="T12" fmla="*/ 15 w 52"/>
                <a:gd name="T13" fmla="*/ 46 h 88"/>
                <a:gd name="T14" fmla="*/ 15 w 52"/>
                <a:gd name="T15" fmla="*/ 37 h 88"/>
                <a:gd name="T16" fmla="*/ 17 w 52"/>
                <a:gd name="T17" fmla="*/ 29 h 88"/>
                <a:gd name="T18" fmla="*/ 21 w 52"/>
                <a:gd name="T19" fmla="*/ 23 h 88"/>
                <a:gd name="T20" fmla="*/ 25 w 52"/>
                <a:gd name="T21" fmla="*/ 20 h 88"/>
                <a:gd name="T22" fmla="*/ 29 w 52"/>
                <a:gd name="T23" fmla="*/ 16 h 88"/>
                <a:gd name="T24" fmla="*/ 34 w 52"/>
                <a:gd name="T25" fmla="*/ 14 h 88"/>
                <a:gd name="T26" fmla="*/ 38 w 52"/>
                <a:gd name="T27" fmla="*/ 10 h 88"/>
                <a:gd name="T28" fmla="*/ 44 w 52"/>
                <a:gd name="T29" fmla="*/ 8 h 88"/>
                <a:gd name="T30" fmla="*/ 48 w 52"/>
                <a:gd name="T31" fmla="*/ 4 h 88"/>
                <a:gd name="T32" fmla="*/ 52 w 52"/>
                <a:gd name="T33" fmla="*/ 0 h 88"/>
                <a:gd name="T34" fmla="*/ 0 w 52"/>
                <a:gd name="T35"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88">
                  <a:moveTo>
                    <a:pt x="0" y="88"/>
                  </a:moveTo>
                  <a:lnTo>
                    <a:pt x="8" y="86"/>
                  </a:lnTo>
                  <a:lnTo>
                    <a:pt x="12" y="81"/>
                  </a:lnTo>
                  <a:lnTo>
                    <a:pt x="15" y="75"/>
                  </a:lnTo>
                  <a:lnTo>
                    <a:pt x="15" y="65"/>
                  </a:lnTo>
                  <a:lnTo>
                    <a:pt x="15" y="56"/>
                  </a:lnTo>
                  <a:lnTo>
                    <a:pt x="15" y="46"/>
                  </a:lnTo>
                  <a:lnTo>
                    <a:pt x="15" y="37"/>
                  </a:lnTo>
                  <a:lnTo>
                    <a:pt x="17" y="29"/>
                  </a:lnTo>
                  <a:lnTo>
                    <a:pt x="21" y="23"/>
                  </a:lnTo>
                  <a:lnTo>
                    <a:pt x="25" y="20"/>
                  </a:lnTo>
                  <a:lnTo>
                    <a:pt x="29" y="16"/>
                  </a:lnTo>
                  <a:lnTo>
                    <a:pt x="34" y="14"/>
                  </a:lnTo>
                  <a:lnTo>
                    <a:pt x="38" y="10"/>
                  </a:lnTo>
                  <a:lnTo>
                    <a:pt x="44" y="8"/>
                  </a:lnTo>
                  <a:lnTo>
                    <a:pt x="48" y="4"/>
                  </a:lnTo>
                  <a:lnTo>
                    <a:pt x="52" y="0"/>
                  </a:lnTo>
                  <a:lnTo>
                    <a:pt x="0" y="88"/>
                  </a:lnTo>
                  <a:close/>
                </a:path>
              </a:pathLst>
            </a:custGeom>
            <a:solidFill>
              <a:schemeClr val="bg1">
                <a:lumMod val="95000"/>
              </a:schemeClr>
            </a:solidFill>
            <a:ln w="0" cmpd="sng">
              <a:solidFill>
                <a:srgbClr val="000000"/>
              </a:solidFill>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86" name="Freeform 53">
              <a:extLst>
                <a:ext uri="{FF2B5EF4-FFF2-40B4-BE49-F238E27FC236}">
                  <a16:creationId xmlns:a16="http://schemas.microsoft.com/office/drawing/2014/main" id="{7339E08B-E8A8-4E3F-880D-BD51C3D11F8A}"/>
                </a:ext>
              </a:extLst>
            </p:cNvPr>
            <p:cNvSpPr>
              <a:spLocks/>
            </p:cNvSpPr>
            <p:nvPr/>
          </p:nvSpPr>
          <p:spPr bwMode="auto">
            <a:xfrm>
              <a:off x="2748881" y="5742339"/>
              <a:ext cx="18022" cy="30701"/>
            </a:xfrm>
            <a:custGeom>
              <a:avLst/>
              <a:gdLst>
                <a:gd name="T0" fmla="*/ 0 w 52"/>
                <a:gd name="T1" fmla="*/ 88 h 88"/>
                <a:gd name="T2" fmla="*/ 0 w 52"/>
                <a:gd name="T3" fmla="*/ 88 h 88"/>
                <a:gd name="T4" fmla="*/ 8 w 52"/>
                <a:gd name="T5" fmla="*/ 86 h 88"/>
                <a:gd name="T6" fmla="*/ 12 w 52"/>
                <a:gd name="T7" fmla="*/ 81 h 88"/>
                <a:gd name="T8" fmla="*/ 15 w 52"/>
                <a:gd name="T9" fmla="*/ 75 h 88"/>
                <a:gd name="T10" fmla="*/ 15 w 52"/>
                <a:gd name="T11" fmla="*/ 65 h 88"/>
                <a:gd name="T12" fmla="*/ 15 w 52"/>
                <a:gd name="T13" fmla="*/ 56 h 88"/>
                <a:gd name="T14" fmla="*/ 15 w 52"/>
                <a:gd name="T15" fmla="*/ 46 h 88"/>
                <a:gd name="T16" fmla="*/ 15 w 52"/>
                <a:gd name="T17" fmla="*/ 37 h 88"/>
                <a:gd name="T18" fmla="*/ 17 w 52"/>
                <a:gd name="T19" fmla="*/ 29 h 88"/>
                <a:gd name="T20" fmla="*/ 17 w 52"/>
                <a:gd name="T21" fmla="*/ 29 h 88"/>
                <a:gd name="T22" fmla="*/ 21 w 52"/>
                <a:gd name="T23" fmla="*/ 23 h 88"/>
                <a:gd name="T24" fmla="*/ 25 w 52"/>
                <a:gd name="T25" fmla="*/ 20 h 88"/>
                <a:gd name="T26" fmla="*/ 29 w 52"/>
                <a:gd name="T27" fmla="*/ 16 h 88"/>
                <a:gd name="T28" fmla="*/ 34 w 52"/>
                <a:gd name="T29" fmla="*/ 14 h 88"/>
                <a:gd name="T30" fmla="*/ 38 w 52"/>
                <a:gd name="T31" fmla="*/ 10 h 88"/>
                <a:gd name="T32" fmla="*/ 44 w 52"/>
                <a:gd name="T33" fmla="*/ 8 h 88"/>
                <a:gd name="T34" fmla="*/ 48 w 52"/>
                <a:gd name="T35" fmla="*/ 4 h 88"/>
                <a:gd name="T36" fmla="*/ 52 w 52"/>
                <a:gd name="T3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88">
                  <a:moveTo>
                    <a:pt x="0" y="88"/>
                  </a:moveTo>
                  <a:lnTo>
                    <a:pt x="0" y="88"/>
                  </a:lnTo>
                  <a:lnTo>
                    <a:pt x="8" y="86"/>
                  </a:lnTo>
                  <a:lnTo>
                    <a:pt x="12" y="81"/>
                  </a:lnTo>
                  <a:lnTo>
                    <a:pt x="15" y="75"/>
                  </a:lnTo>
                  <a:lnTo>
                    <a:pt x="15" y="65"/>
                  </a:lnTo>
                  <a:lnTo>
                    <a:pt x="15" y="56"/>
                  </a:lnTo>
                  <a:lnTo>
                    <a:pt x="15" y="46"/>
                  </a:lnTo>
                  <a:lnTo>
                    <a:pt x="15" y="37"/>
                  </a:lnTo>
                  <a:lnTo>
                    <a:pt x="17" y="29"/>
                  </a:lnTo>
                  <a:lnTo>
                    <a:pt x="17" y="29"/>
                  </a:lnTo>
                  <a:lnTo>
                    <a:pt x="21" y="23"/>
                  </a:lnTo>
                  <a:lnTo>
                    <a:pt x="25" y="20"/>
                  </a:lnTo>
                  <a:lnTo>
                    <a:pt x="29" y="16"/>
                  </a:lnTo>
                  <a:lnTo>
                    <a:pt x="34" y="14"/>
                  </a:lnTo>
                  <a:lnTo>
                    <a:pt x="38" y="10"/>
                  </a:lnTo>
                  <a:lnTo>
                    <a:pt x="44" y="8"/>
                  </a:lnTo>
                  <a:lnTo>
                    <a:pt x="48" y="4"/>
                  </a:lnTo>
                  <a:lnTo>
                    <a:pt x="52" y="0"/>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87" name="Freeform 54">
              <a:extLst>
                <a:ext uri="{FF2B5EF4-FFF2-40B4-BE49-F238E27FC236}">
                  <a16:creationId xmlns:a16="http://schemas.microsoft.com/office/drawing/2014/main" id="{3A132084-9D0A-499D-B3F8-19B2760C37EB}"/>
                </a:ext>
              </a:extLst>
            </p:cNvPr>
            <p:cNvSpPr>
              <a:spLocks/>
            </p:cNvSpPr>
            <p:nvPr/>
          </p:nvSpPr>
          <p:spPr bwMode="auto">
            <a:xfrm>
              <a:off x="2747680" y="4709792"/>
              <a:ext cx="601" cy="3759"/>
            </a:xfrm>
            <a:custGeom>
              <a:avLst/>
              <a:gdLst>
                <a:gd name="T0" fmla="*/ 0 h 9"/>
                <a:gd name="T1" fmla="*/ 1 h 9"/>
                <a:gd name="T2" fmla="*/ 3 h 9"/>
                <a:gd name="T3" fmla="*/ 5 h 9"/>
                <a:gd name="T4" fmla="*/ 9 h 9"/>
                <a:gd name="T5" fmla="*/ 0 h 9"/>
              </a:gdLst>
              <a:ahLst/>
              <a:cxnLst>
                <a:cxn ang="0">
                  <a:pos x="0" y="T0"/>
                </a:cxn>
                <a:cxn ang="0">
                  <a:pos x="0" y="T1"/>
                </a:cxn>
                <a:cxn ang="0">
                  <a:pos x="0" y="T2"/>
                </a:cxn>
                <a:cxn ang="0">
                  <a:pos x="0" y="T3"/>
                </a:cxn>
                <a:cxn ang="0">
                  <a:pos x="0" y="T4"/>
                </a:cxn>
                <a:cxn ang="0">
                  <a:pos x="0" y="T5"/>
                </a:cxn>
              </a:cxnLst>
              <a:rect l="0" t="0" r="r" b="b"/>
              <a:pathLst>
                <a:path h="9">
                  <a:moveTo>
                    <a:pt x="0" y="0"/>
                  </a:moveTo>
                  <a:lnTo>
                    <a:pt x="0" y="1"/>
                  </a:lnTo>
                  <a:lnTo>
                    <a:pt x="0" y="3"/>
                  </a:lnTo>
                  <a:lnTo>
                    <a:pt x="0" y="5"/>
                  </a:lnTo>
                  <a:lnTo>
                    <a:pt x="0" y="9"/>
                  </a:lnTo>
                  <a:lnTo>
                    <a:pt x="0" y="0"/>
                  </a:lnTo>
                  <a:close/>
                </a:path>
              </a:pathLst>
            </a:custGeom>
            <a:solidFill>
              <a:schemeClr val="bg1">
                <a:lumMod val="95000"/>
              </a:schemeClr>
            </a:solidFill>
            <a:ln w="0" cmpd="sng">
              <a:solidFill>
                <a:srgbClr val="000000"/>
              </a:solidFill>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88" name="Freeform 55">
              <a:extLst>
                <a:ext uri="{FF2B5EF4-FFF2-40B4-BE49-F238E27FC236}">
                  <a16:creationId xmlns:a16="http://schemas.microsoft.com/office/drawing/2014/main" id="{E6AEDF60-B7A6-4D05-82DD-1BFB23437993}"/>
                </a:ext>
              </a:extLst>
            </p:cNvPr>
            <p:cNvSpPr>
              <a:spLocks/>
            </p:cNvSpPr>
            <p:nvPr/>
          </p:nvSpPr>
          <p:spPr bwMode="auto">
            <a:xfrm>
              <a:off x="2747680" y="4709792"/>
              <a:ext cx="601" cy="3759"/>
            </a:xfrm>
            <a:custGeom>
              <a:avLst/>
              <a:gdLst>
                <a:gd name="T0" fmla="*/ 0 h 9"/>
                <a:gd name="T1" fmla="*/ 0 h 9"/>
                <a:gd name="T2" fmla="*/ 1 h 9"/>
                <a:gd name="T3" fmla="*/ 3 h 9"/>
                <a:gd name="T4" fmla="*/ 5 h 9"/>
                <a:gd name="T5" fmla="*/ 9 h 9"/>
              </a:gdLst>
              <a:ahLst/>
              <a:cxnLst>
                <a:cxn ang="0">
                  <a:pos x="0" y="T0"/>
                </a:cxn>
                <a:cxn ang="0">
                  <a:pos x="0" y="T1"/>
                </a:cxn>
                <a:cxn ang="0">
                  <a:pos x="0" y="T2"/>
                </a:cxn>
                <a:cxn ang="0">
                  <a:pos x="0" y="T3"/>
                </a:cxn>
                <a:cxn ang="0">
                  <a:pos x="0" y="T4"/>
                </a:cxn>
                <a:cxn ang="0">
                  <a:pos x="0" y="T5"/>
                </a:cxn>
              </a:cxnLst>
              <a:rect l="0" t="0" r="r" b="b"/>
              <a:pathLst>
                <a:path h="9">
                  <a:moveTo>
                    <a:pt x="0" y="0"/>
                  </a:moveTo>
                  <a:lnTo>
                    <a:pt x="0" y="0"/>
                  </a:lnTo>
                  <a:lnTo>
                    <a:pt x="0" y="1"/>
                  </a:lnTo>
                  <a:lnTo>
                    <a:pt x="0" y="3"/>
                  </a:lnTo>
                  <a:lnTo>
                    <a:pt x="0" y="5"/>
                  </a:lnTo>
                  <a:lnTo>
                    <a:pt x="0" y="9"/>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89" name="Freeform 56">
              <a:extLst>
                <a:ext uri="{FF2B5EF4-FFF2-40B4-BE49-F238E27FC236}">
                  <a16:creationId xmlns:a16="http://schemas.microsoft.com/office/drawing/2014/main" id="{B58D833D-EC24-4024-BDB7-BC1306F974DE}"/>
                </a:ext>
              </a:extLst>
            </p:cNvPr>
            <p:cNvSpPr>
              <a:spLocks/>
            </p:cNvSpPr>
            <p:nvPr/>
          </p:nvSpPr>
          <p:spPr bwMode="auto">
            <a:xfrm>
              <a:off x="3216848" y="5489842"/>
              <a:ext cx="149582" cy="162276"/>
            </a:xfrm>
            <a:custGeom>
              <a:avLst/>
              <a:gdLst>
                <a:gd name="T0" fmla="*/ 96 w 441"/>
                <a:gd name="T1" fmla="*/ 82 h 471"/>
                <a:gd name="T2" fmla="*/ 94 w 441"/>
                <a:gd name="T3" fmla="*/ 107 h 471"/>
                <a:gd name="T4" fmla="*/ 96 w 441"/>
                <a:gd name="T5" fmla="*/ 118 h 471"/>
                <a:gd name="T6" fmla="*/ 98 w 441"/>
                <a:gd name="T7" fmla="*/ 130 h 471"/>
                <a:gd name="T8" fmla="*/ 92 w 441"/>
                <a:gd name="T9" fmla="*/ 143 h 471"/>
                <a:gd name="T10" fmla="*/ 92 w 441"/>
                <a:gd name="T11" fmla="*/ 160 h 471"/>
                <a:gd name="T12" fmla="*/ 121 w 441"/>
                <a:gd name="T13" fmla="*/ 174 h 471"/>
                <a:gd name="T14" fmla="*/ 123 w 441"/>
                <a:gd name="T15" fmla="*/ 195 h 471"/>
                <a:gd name="T16" fmla="*/ 100 w 441"/>
                <a:gd name="T17" fmla="*/ 216 h 471"/>
                <a:gd name="T18" fmla="*/ 75 w 441"/>
                <a:gd name="T19" fmla="*/ 240 h 471"/>
                <a:gd name="T20" fmla="*/ 40 w 441"/>
                <a:gd name="T21" fmla="*/ 275 h 471"/>
                <a:gd name="T22" fmla="*/ 31 w 441"/>
                <a:gd name="T23" fmla="*/ 284 h 471"/>
                <a:gd name="T24" fmla="*/ 25 w 441"/>
                <a:gd name="T25" fmla="*/ 296 h 471"/>
                <a:gd name="T26" fmla="*/ 19 w 441"/>
                <a:gd name="T27" fmla="*/ 340 h 471"/>
                <a:gd name="T28" fmla="*/ 8 w 441"/>
                <a:gd name="T29" fmla="*/ 385 h 471"/>
                <a:gd name="T30" fmla="*/ 2 w 441"/>
                <a:gd name="T31" fmla="*/ 437 h 471"/>
                <a:gd name="T32" fmla="*/ 0 w 441"/>
                <a:gd name="T33" fmla="*/ 456 h 471"/>
                <a:gd name="T34" fmla="*/ 2 w 441"/>
                <a:gd name="T35" fmla="*/ 471 h 471"/>
                <a:gd name="T36" fmla="*/ 12 w 441"/>
                <a:gd name="T37" fmla="*/ 467 h 471"/>
                <a:gd name="T38" fmla="*/ 21 w 441"/>
                <a:gd name="T39" fmla="*/ 465 h 471"/>
                <a:gd name="T40" fmla="*/ 33 w 441"/>
                <a:gd name="T41" fmla="*/ 471 h 471"/>
                <a:gd name="T42" fmla="*/ 60 w 441"/>
                <a:gd name="T43" fmla="*/ 456 h 471"/>
                <a:gd name="T44" fmla="*/ 77 w 441"/>
                <a:gd name="T45" fmla="*/ 446 h 471"/>
                <a:gd name="T46" fmla="*/ 189 w 441"/>
                <a:gd name="T47" fmla="*/ 435 h 471"/>
                <a:gd name="T48" fmla="*/ 184 w 441"/>
                <a:gd name="T49" fmla="*/ 427 h 471"/>
                <a:gd name="T50" fmla="*/ 180 w 441"/>
                <a:gd name="T51" fmla="*/ 418 h 471"/>
                <a:gd name="T52" fmla="*/ 187 w 441"/>
                <a:gd name="T53" fmla="*/ 403 h 471"/>
                <a:gd name="T54" fmla="*/ 195 w 441"/>
                <a:gd name="T55" fmla="*/ 397 h 471"/>
                <a:gd name="T56" fmla="*/ 199 w 441"/>
                <a:gd name="T57" fmla="*/ 380 h 471"/>
                <a:gd name="T58" fmla="*/ 206 w 441"/>
                <a:gd name="T59" fmla="*/ 368 h 471"/>
                <a:gd name="T60" fmla="*/ 237 w 441"/>
                <a:gd name="T61" fmla="*/ 357 h 471"/>
                <a:gd name="T62" fmla="*/ 245 w 441"/>
                <a:gd name="T63" fmla="*/ 355 h 471"/>
                <a:gd name="T64" fmla="*/ 252 w 441"/>
                <a:gd name="T65" fmla="*/ 351 h 471"/>
                <a:gd name="T66" fmla="*/ 266 w 441"/>
                <a:gd name="T67" fmla="*/ 343 h 471"/>
                <a:gd name="T68" fmla="*/ 277 w 441"/>
                <a:gd name="T69" fmla="*/ 349 h 471"/>
                <a:gd name="T70" fmla="*/ 287 w 441"/>
                <a:gd name="T71" fmla="*/ 343 h 471"/>
                <a:gd name="T72" fmla="*/ 292 w 441"/>
                <a:gd name="T73" fmla="*/ 336 h 471"/>
                <a:gd name="T74" fmla="*/ 302 w 441"/>
                <a:gd name="T75" fmla="*/ 343 h 471"/>
                <a:gd name="T76" fmla="*/ 317 w 441"/>
                <a:gd name="T77" fmla="*/ 330 h 471"/>
                <a:gd name="T78" fmla="*/ 327 w 441"/>
                <a:gd name="T79" fmla="*/ 322 h 471"/>
                <a:gd name="T80" fmla="*/ 334 w 441"/>
                <a:gd name="T81" fmla="*/ 328 h 471"/>
                <a:gd name="T82" fmla="*/ 351 w 441"/>
                <a:gd name="T83" fmla="*/ 357 h 471"/>
                <a:gd name="T84" fmla="*/ 359 w 441"/>
                <a:gd name="T85" fmla="*/ 355 h 471"/>
                <a:gd name="T86" fmla="*/ 363 w 441"/>
                <a:gd name="T87" fmla="*/ 336 h 471"/>
                <a:gd name="T88" fmla="*/ 378 w 441"/>
                <a:gd name="T89" fmla="*/ 303 h 471"/>
                <a:gd name="T90" fmla="*/ 409 w 441"/>
                <a:gd name="T91" fmla="*/ 265 h 471"/>
                <a:gd name="T92" fmla="*/ 435 w 441"/>
                <a:gd name="T93" fmla="*/ 223 h 471"/>
                <a:gd name="T94" fmla="*/ 439 w 441"/>
                <a:gd name="T95" fmla="*/ 176 h 471"/>
                <a:gd name="T96" fmla="*/ 422 w 441"/>
                <a:gd name="T97" fmla="*/ 111 h 471"/>
                <a:gd name="T98" fmla="*/ 390 w 441"/>
                <a:gd name="T99" fmla="*/ 52 h 471"/>
                <a:gd name="T100" fmla="*/ 361 w 441"/>
                <a:gd name="T101" fmla="*/ 0 h 471"/>
                <a:gd name="T102" fmla="*/ 329 w 441"/>
                <a:gd name="T103" fmla="*/ 29 h 471"/>
                <a:gd name="T104" fmla="*/ 304 w 441"/>
                <a:gd name="T105" fmla="*/ 42 h 471"/>
                <a:gd name="T106" fmla="*/ 285 w 441"/>
                <a:gd name="T107" fmla="*/ 42 h 471"/>
                <a:gd name="T108" fmla="*/ 273 w 441"/>
                <a:gd name="T109" fmla="*/ 42 h 471"/>
                <a:gd name="T110" fmla="*/ 254 w 441"/>
                <a:gd name="T111" fmla="*/ 48 h 471"/>
                <a:gd name="T112" fmla="*/ 233 w 441"/>
                <a:gd name="T113" fmla="*/ 53 h 471"/>
                <a:gd name="T114" fmla="*/ 210 w 441"/>
                <a:gd name="T115" fmla="*/ 57 h 471"/>
                <a:gd name="T116" fmla="*/ 189 w 441"/>
                <a:gd name="T117" fmla="*/ 52 h 471"/>
                <a:gd name="T118" fmla="*/ 163 w 441"/>
                <a:gd name="T119" fmla="*/ 46 h 471"/>
                <a:gd name="T120" fmla="*/ 134 w 441"/>
                <a:gd name="T121" fmla="*/ 52 h 471"/>
                <a:gd name="T122" fmla="*/ 113 w 441"/>
                <a:gd name="T123" fmla="*/ 63 h 471"/>
                <a:gd name="T124" fmla="*/ 96 w 441"/>
                <a:gd name="T125" fmla="*/ 69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1" h="471">
                  <a:moveTo>
                    <a:pt x="94" y="69"/>
                  </a:moveTo>
                  <a:lnTo>
                    <a:pt x="94" y="69"/>
                  </a:lnTo>
                  <a:lnTo>
                    <a:pt x="96" y="74"/>
                  </a:lnTo>
                  <a:lnTo>
                    <a:pt x="96" y="78"/>
                  </a:lnTo>
                  <a:lnTo>
                    <a:pt x="96" y="82"/>
                  </a:lnTo>
                  <a:lnTo>
                    <a:pt x="96" y="86"/>
                  </a:lnTo>
                  <a:lnTo>
                    <a:pt x="96" y="92"/>
                  </a:lnTo>
                  <a:lnTo>
                    <a:pt x="94" y="95"/>
                  </a:lnTo>
                  <a:lnTo>
                    <a:pt x="94" y="101"/>
                  </a:lnTo>
                  <a:lnTo>
                    <a:pt x="94" y="107"/>
                  </a:lnTo>
                  <a:lnTo>
                    <a:pt x="94" y="107"/>
                  </a:lnTo>
                  <a:lnTo>
                    <a:pt x="94" y="111"/>
                  </a:lnTo>
                  <a:lnTo>
                    <a:pt x="94" y="114"/>
                  </a:lnTo>
                  <a:lnTo>
                    <a:pt x="94" y="116"/>
                  </a:lnTo>
                  <a:lnTo>
                    <a:pt x="96" y="118"/>
                  </a:lnTo>
                  <a:lnTo>
                    <a:pt x="96" y="120"/>
                  </a:lnTo>
                  <a:lnTo>
                    <a:pt x="98" y="122"/>
                  </a:lnTo>
                  <a:lnTo>
                    <a:pt x="98" y="126"/>
                  </a:lnTo>
                  <a:lnTo>
                    <a:pt x="98" y="130"/>
                  </a:lnTo>
                  <a:lnTo>
                    <a:pt x="98" y="130"/>
                  </a:lnTo>
                  <a:lnTo>
                    <a:pt x="98" y="134"/>
                  </a:lnTo>
                  <a:lnTo>
                    <a:pt x="96" y="135"/>
                  </a:lnTo>
                  <a:lnTo>
                    <a:pt x="96" y="137"/>
                  </a:lnTo>
                  <a:lnTo>
                    <a:pt x="94" y="139"/>
                  </a:lnTo>
                  <a:lnTo>
                    <a:pt x="92" y="143"/>
                  </a:lnTo>
                  <a:lnTo>
                    <a:pt x="90" y="145"/>
                  </a:lnTo>
                  <a:lnTo>
                    <a:pt x="90" y="149"/>
                  </a:lnTo>
                  <a:lnTo>
                    <a:pt x="90" y="155"/>
                  </a:lnTo>
                  <a:lnTo>
                    <a:pt x="90" y="155"/>
                  </a:lnTo>
                  <a:lnTo>
                    <a:pt x="92" y="160"/>
                  </a:lnTo>
                  <a:lnTo>
                    <a:pt x="96" y="164"/>
                  </a:lnTo>
                  <a:lnTo>
                    <a:pt x="102" y="166"/>
                  </a:lnTo>
                  <a:lnTo>
                    <a:pt x="107" y="168"/>
                  </a:lnTo>
                  <a:lnTo>
                    <a:pt x="115" y="170"/>
                  </a:lnTo>
                  <a:lnTo>
                    <a:pt x="121" y="174"/>
                  </a:lnTo>
                  <a:lnTo>
                    <a:pt x="124" y="177"/>
                  </a:lnTo>
                  <a:lnTo>
                    <a:pt x="124" y="183"/>
                  </a:lnTo>
                  <a:lnTo>
                    <a:pt x="124" y="183"/>
                  </a:lnTo>
                  <a:lnTo>
                    <a:pt x="124" y="189"/>
                  </a:lnTo>
                  <a:lnTo>
                    <a:pt x="123" y="195"/>
                  </a:lnTo>
                  <a:lnTo>
                    <a:pt x="119" y="198"/>
                  </a:lnTo>
                  <a:lnTo>
                    <a:pt x="115" y="204"/>
                  </a:lnTo>
                  <a:lnTo>
                    <a:pt x="111" y="208"/>
                  </a:lnTo>
                  <a:lnTo>
                    <a:pt x="105" y="212"/>
                  </a:lnTo>
                  <a:lnTo>
                    <a:pt x="100" y="216"/>
                  </a:lnTo>
                  <a:lnTo>
                    <a:pt x="96" y="219"/>
                  </a:lnTo>
                  <a:lnTo>
                    <a:pt x="96" y="219"/>
                  </a:lnTo>
                  <a:lnTo>
                    <a:pt x="88" y="227"/>
                  </a:lnTo>
                  <a:lnTo>
                    <a:pt x="82" y="233"/>
                  </a:lnTo>
                  <a:lnTo>
                    <a:pt x="75" y="240"/>
                  </a:lnTo>
                  <a:lnTo>
                    <a:pt x="69" y="248"/>
                  </a:lnTo>
                  <a:lnTo>
                    <a:pt x="61" y="254"/>
                  </a:lnTo>
                  <a:lnTo>
                    <a:pt x="56" y="261"/>
                  </a:lnTo>
                  <a:lnTo>
                    <a:pt x="48" y="269"/>
                  </a:lnTo>
                  <a:lnTo>
                    <a:pt x="40" y="275"/>
                  </a:lnTo>
                  <a:lnTo>
                    <a:pt x="40" y="275"/>
                  </a:lnTo>
                  <a:lnTo>
                    <a:pt x="39" y="277"/>
                  </a:lnTo>
                  <a:lnTo>
                    <a:pt x="37" y="280"/>
                  </a:lnTo>
                  <a:lnTo>
                    <a:pt x="33" y="282"/>
                  </a:lnTo>
                  <a:lnTo>
                    <a:pt x="31" y="284"/>
                  </a:lnTo>
                  <a:lnTo>
                    <a:pt x="29" y="286"/>
                  </a:lnTo>
                  <a:lnTo>
                    <a:pt x="27" y="290"/>
                  </a:lnTo>
                  <a:lnTo>
                    <a:pt x="25" y="294"/>
                  </a:lnTo>
                  <a:lnTo>
                    <a:pt x="25" y="296"/>
                  </a:lnTo>
                  <a:lnTo>
                    <a:pt x="25" y="296"/>
                  </a:lnTo>
                  <a:lnTo>
                    <a:pt x="25" y="305"/>
                  </a:lnTo>
                  <a:lnTo>
                    <a:pt x="23" y="313"/>
                  </a:lnTo>
                  <a:lnTo>
                    <a:pt x="23" y="322"/>
                  </a:lnTo>
                  <a:lnTo>
                    <a:pt x="21" y="330"/>
                  </a:lnTo>
                  <a:lnTo>
                    <a:pt x="19" y="340"/>
                  </a:lnTo>
                  <a:lnTo>
                    <a:pt x="18" y="347"/>
                  </a:lnTo>
                  <a:lnTo>
                    <a:pt x="16" y="357"/>
                  </a:lnTo>
                  <a:lnTo>
                    <a:pt x="14" y="366"/>
                  </a:lnTo>
                  <a:lnTo>
                    <a:pt x="10" y="376"/>
                  </a:lnTo>
                  <a:lnTo>
                    <a:pt x="8" y="385"/>
                  </a:lnTo>
                  <a:lnTo>
                    <a:pt x="6" y="395"/>
                  </a:lnTo>
                  <a:lnTo>
                    <a:pt x="4" y="404"/>
                  </a:lnTo>
                  <a:lnTo>
                    <a:pt x="2" y="414"/>
                  </a:lnTo>
                  <a:lnTo>
                    <a:pt x="2" y="425"/>
                  </a:lnTo>
                  <a:lnTo>
                    <a:pt x="2" y="437"/>
                  </a:lnTo>
                  <a:lnTo>
                    <a:pt x="0" y="448"/>
                  </a:lnTo>
                  <a:lnTo>
                    <a:pt x="0" y="448"/>
                  </a:lnTo>
                  <a:lnTo>
                    <a:pt x="0" y="450"/>
                  </a:lnTo>
                  <a:lnTo>
                    <a:pt x="0" y="454"/>
                  </a:lnTo>
                  <a:lnTo>
                    <a:pt x="0" y="456"/>
                  </a:lnTo>
                  <a:lnTo>
                    <a:pt x="0" y="460"/>
                  </a:lnTo>
                  <a:lnTo>
                    <a:pt x="2" y="462"/>
                  </a:lnTo>
                  <a:lnTo>
                    <a:pt x="2" y="465"/>
                  </a:lnTo>
                  <a:lnTo>
                    <a:pt x="2" y="467"/>
                  </a:lnTo>
                  <a:lnTo>
                    <a:pt x="2" y="471"/>
                  </a:lnTo>
                  <a:lnTo>
                    <a:pt x="2" y="471"/>
                  </a:lnTo>
                  <a:lnTo>
                    <a:pt x="4" y="469"/>
                  </a:lnTo>
                  <a:lnTo>
                    <a:pt x="8" y="469"/>
                  </a:lnTo>
                  <a:lnTo>
                    <a:pt x="10" y="467"/>
                  </a:lnTo>
                  <a:lnTo>
                    <a:pt x="12" y="467"/>
                  </a:lnTo>
                  <a:lnTo>
                    <a:pt x="14" y="465"/>
                  </a:lnTo>
                  <a:lnTo>
                    <a:pt x="16" y="465"/>
                  </a:lnTo>
                  <a:lnTo>
                    <a:pt x="19" y="465"/>
                  </a:lnTo>
                  <a:lnTo>
                    <a:pt x="21" y="465"/>
                  </a:lnTo>
                  <a:lnTo>
                    <a:pt x="21" y="465"/>
                  </a:lnTo>
                  <a:lnTo>
                    <a:pt x="25" y="465"/>
                  </a:lnTo>
                  <a:lnTo>
                    <a:pt x="29" y="469"/>
                  </a:lnTo>
                  <a:lnTo>
                    <a:pt x="31" y="471"/>
                  </a:lnTo>
                  <a:lnTo>
                    <a:pt x="33" y="471"/>
                  </a:lnTo>
                  <a:lnTo>
                    <a:pt x="33" y="471"/>
                  </a:lnTo>
                  <a:lnTo>
                    <a:pt x="40" y="471"/>
                  </a:lnTo>
                  <a:lnTo>
                    <a:pt x="46" y="467"/>
                  </a:lnTo>
                  <a:lnTo>
                    <a:pt x="50" y="465"/>
                  </a:lnTo>
                  <a:lnTo>
                    <a:pt x="56" y="462"/>
                  </a:lnTo>
                  <a:lnTo>
                    <a:pt x="60" y="456"/>
                  </a:lnTo>
                  <a:lnTo>
                    <a:pt x="63" y="454"/>
                  </a:lnTo>
                  <a:lnTo>
                    <a:pt x="69" y="450"/>
                  </a:lnTo>
                  <a:lnTo>
                    <a:pt x="75" y="448"/>
                  </a:lnTo>
                  <a:lnTo>
                    <a:pt x="77" y="446"/>
                  </a:lnTo>
                  <a:lnTo>
                    <a:pt x="77" y="446"/>
                  </a:lnTo>
                  <a:lnTo>
                    <a:pt x="77" y="443"/>
                  </a:lnTo>
                  <a:lnTo>
                    <a:pt x="79" y="441"/>
                  </a:lnTo>
                  <a:lnTo>
                    <a:pt x="81" y="439"/>
                  </a:lnTo>
                  <a:lnTo>
                    <a:pt x="84" y="435"/>
                  </a:lnTo>
                  <a:lnTo>
                    <a:pt x="189" y="435"/>
                  </a:lnTo>
                  <a:lnTo>
                    <a:pt x="189" y="435"/>
                  </a:lnTo>
                  <a:lnTo>
                    <a:pt x="187" y="433"/>
                  </a:lnTo>
                  <a:lnTo>
                    <a:pt x="187" y="431"/>
                  </a:lnTo>
                  <a:lnTo>
                    <a:pt x="185" y="429"/>
                  </a:lnTo>
                  <a:lnTo>
                    <a:pt x="184" y="427"/>
                  </a:lnTo>
                  <a:lnTo>
                    <a:pt x="182" y="425"/>
                  </a:lnTo>
                  <a:lnTo>
                    <a:pt x="182" y="424"/>
                  </a:lnTo>
                  <a:lnTo>
                    <a:pt x="180" y="420"/>
                  </a:lnTo>
                  <a:lnTo>
                    <a:pt x="180" y="418"/>
                  </a:lnTo>
                  <a:lnTo>
                    <a:pt x="180" y="418"/>
                  </a:lnTo>
                  <a:lnTo>
                    <a:pt x="182" y="414"/>
                  </a:lnTo>
                  <a:lnTo>
                    <a:pt x="182" y="410"/>
                  </a:lnTo>
                  <a:lnTo>
                    <a:pt x="184" y="408"/>
                  </a:lnTo>
                  <a:lnTo>
                    <a:pt x="185" y="404"/>
                  </a:lnTo>
                  <a:lnTo>
                    <a:pt x="187" y="403"/>
                  </a:lnTo>
                  <a:lnTo>
                    <a:pt x="189" y="403"/>
                  </a:lnTo>
                  <a:lnTo>
                    <a:pt x="191" y="401"/>
                  </a:lnTo>
                  <a:lnTo>
                    <a:pt x="193" y="399"/>
                  </a:lnTo>
                  <a:lnTo>
                    <a:pt x="193" y="399"/>
                  </a:lnTo>
                  <a:lnTo>
                    <a:pt x="195" y="397"/>
                  </a:lnTo>
                  <a:lnTo>
                    <a:pt x="197" y="393"/>
                  </a:lnTo>
                  <a:lnTo>
                    <a:pt x="197" y="391"/>
                  </a:lnTo>
                  <a:lnTo>
                    <a:pt x="199" y="387"/>
                  </a:lnTo>
                  <a:lnTo>
                    <a:pt x="199" y="383"/>
                  </a:lnTo>
                  <a:lnTo>
                    <a:pt x="199" y="380"/>
                  </a:lnTo>
                  <a:lnTo>
                    <a:pt x="201" y="378"/>
                  </a:lnTo>
                  <a:lnTo>
                    <a:pt x="201" y="374"/>
                  </a:lnTo>
                  <a:lnTo>
                    <a:pt x="201" y="374"/>
                  </a:lnTo>
                  <a:lnTo>
                    <a:pt x="203" y="370"/>
                  </a:lnTo>
                  <a:lnTo>
                    <a:pt x="206" y="368"/>
                  </a:lnTo>
                  <a:lnTo>
                    <a:pt x="212" y="366"/>
                  </a:lnTo>
                  <a:lnTo>
                    <a:pt x="220" y="362"/>
                  </a:lnTo>
                  <a:lnTo>
                    <a:pt x="227" y="361"/>
                  </a:lnTo>
                  <a:lnTo>
                    <a:pt x="233" y="359"/>
                  </a:lnTo>
                  <a:lnTo>
                    <a:pt x="237" y="357"/>
                  </a:lnTo>
                  <a:lnTo>
                    <a:pt x="239" y="355"/>
                  </a:lnTo>
                  <a:lnTo>
                    <a:pt x="239" y="355"/>
                  </a:lnTo>
                  <a:lnTo>
                    <a:pt x="241" y="357"/>
                  </a:lnTo>
                  <a:lnTo>
                    <a:pt x="243" y="357"/>
                  </a:lnTo>
                  <a:lnTo>
                    <a:pt x="245" y="355"/>
                  </a:lnTo>
                  <a:lnTo>
                    <a:pt x="246" y="355"/>
                  </a:lnTo>
                  <a:lnTo>
                    <a:pt x="246" y="355"/>
                  </a:lnTo>
                  <a:lnTo>
                    <a:pt x="248" y="355"/>
                  </a:lnTo>
                  <a:lnTo>
                    <a:pt x="250" y="355"/>
                  </a:lnTo>
                  <a:lnTo>
                    <a:pt x="252" y="351"/>
                  </a:lnTo>
                  <a:lnTo>
                    <a:pt x="254" y="349"/>
                  </a:lnTo>
                  <a:lnTo>
                    <a:pt x="256" y="347"/>
                  </a:lnTo>
                  <a:lnTo>
                    <a:pt x="260" y="345"/>
                  </a:lnTo>
                  <a:lnTo>
                    <a:pt x="262" y="345"/>
                  </a:lnTo>
                  <a:lnTo>
                    <a:pt x="266" y="343"/>
                  </a:lnTo>
                  <a:lnTo>
                    <a:pt x="266" y="343"/>
                  </a:lnTo>
                  <a:lnTo>
                    <a:pt x="267" y="345"/>
                  </a:lnTo>
                  <a:lnTo>
                    <a:pt x="271" y="345"/>
                  </a:lnTo>
                  <a:lnTo>
                    <a:pt x="273" y="347"/>
                  </a:lnTo>
                  <a:lnTo>
                    <a:pt x="277" y="349"/>
                  </a:lnTo>
                  <a:lnTo>
                    <a:pt x="277" y="349"/>
                  </a:lnTo>
                  <a:lnTo>
                    <a:pt x="279" y="347"/>
                  </a:lnTo>
                  <a:lnTo>
                    <a:pt x="283" y="347"/>
                  </a:lnTo>
                  <a:lnTo>
                    <a:pt x="285" y="345"/>
                  </a:lnTo>
                  <a:lnTo>
                    <a:pt x="287" y="343"/>
                  </a:lnTo>
                  <a:lnTo>
                    <a:pt x="288" y="341"/>
                  </a:lnTo>
                  <a:lnTo>
                    <a:pt x="288" y="340"/>
                  </a:lnTo>
                  <a:lnTo>
                    <a:pt x="290" y="338"/>
                  </a:lnTo>
                  <a:lnTo>
                    <a:pt x="292" y="336"/>
                  </a:lnTo>
                  <a:lnTo>
                    <a:pt x="292" y="336"/>
                  </a:lnTo>
                  <a:lnTo>
                    <a:pt x="294" y="338"/>
                  </a:lnTo>
                  <a:lnTo>
                    <a:pt x="296" y="341"/>
                  </a:lnTo>
                  <a:lnTo>
                    <a:pt x="300" y="343"/>
                  </a:lnTo>
                  <a:lnTo>
                    <a:pt x="302" y="343"/>
                  </a:lnTo>
                  <a:lnTo>
                    <a:pt x="302" y="343"/>
                  </a:lnTo>
                  <a:lnTo>
                    <a:pt x="308" y="343"/>
                  </a:lnTo>
                  <a:lnTo>
                    <a:pt x="311" y="341"/>
                  </a:lnTo>
                  <a:lnTo>
                    <a:pt x="313" y="338"/>
                  </a:lnTo>
                  <a:lnTo>
                    <a:pt x="315" y="334"/>
                  </a:lnTo>
                  <a:lnTo>
                    <a:pt x="317" y="330"/>
                  </a:lnTo>
                  <a:lnTo>
                    <a:pt x="319" y="326"/>
                  </a:lnTo>
                  <a:lnTo>
                    <a:pt x="321" y="322"/>
                  </a:lnTo>
                  <a:lnTo>
                    <a:pt x="323" y="322"/>
                  </a:lnTo>
                  <a:lnTo>
                    <a:pt x="323" y="322"/>
                  </a:lnTo>
                  <a:lnTo>
                    <a:pt x="327" y="322"/>
                  </a:lnTo>
                  <a:lnTo>
                    <a:pt x="329" y="322"/>
                  </a:lnTo>
                  <a:lnTo>
                    <a:pt x="332" y="322"/>
                  </a:lnTo>
                  <a:lnTo>
                    <a:pt x="334" y="322"/>
                  </a:lnTo>
                  <a:lnTo>
                    <a:pt x="334" y="322"/>
                  </a:lnTo>
                  <a:lnTo>
                    <a:pt x="334" y="328"/>
                  </a:lnTo>
                  <a:lnTo>
                    <a:pt x="336" y="336"/>
                  </a:lnTo>
                  <a:lnTo>
                    <a:pt x="340" y="341"/>
                  </a:lnTo>
                  <a:lnTo>
                    <a:pt x="344" y="347"/>
                  </a:lnTo>
                  <a:lnTo>
                    <a:pt x="348" y="353"/>
                  </a:lnTo>
                  <a:lnTo>
                    <a:pt x="351" y="357"/>
                  </a:lnTo>
                  <a:lnTo>
                    <a:pt x="355" y="361"/>
                  </a:lnTo>
                  <a:lnTo>
                    <a:pt x="359" y="362"/>
                  </a:lnTo>
                  <a:lnTo>
                    <a:pt x="359" y="362"/>
                  </a:lnTo>
                  <a:lnTo>
                    <a:pt x="359" y="359"/>
                  </a:lnTo>
                  <a:lnTo>
                    <a:pt x="359" y="355"/>
                  </a:lnTo>
                  <a:lnTo>
                    <a:pt x="361" y="351"/>
                  </a:lnTo>
                  <a:lnTo>
                    <a:pt x="361" y="347"/>
                  </a:lnTo>
                  <a:lnTo>
                    <a:pt x="361" y="345"/>
                  </a:lnTo>
                  <a:lnTo>
                    <a:pt x="361" y="341"/>
                  </a:lnTo>
                  <a:lnTo>
                    <a:pt x="363" y="336"/>
                  </a:lnTo>
                  <a:lnTo>
                    <a:pt x="363" y="332"/>
                  </a:lnTo>
                  <a:lnTo>
                    <a:pt x="363" y="332"/>
                  </a:lnTo>
                  <a:lnTo>
                    <a:pt x="367" y="322"/>
                  </a:lnTo>
                  <a:lnTo>
                    <a:pt x="372" y="313"/>
                  </a:lnTo>
                  <a:lnTo>
                    <a:pt x="378" y="303"/>
                  </a:lnTo>
                  <a:lnTo>
                    <a:pt x="384" y="296"/>
                  </a:lnTo>
                  <a:lnTo>
                    <a:pt x="390" y="288"/>
                  </a:lnTo>
                  <a:lnTo>
                    <a:pt x="395" y="280"/>
                  </a:lnTo>
                  <a:lnTo>
                    <a:pt x="403" y="273"/>
                  </a:lnTo>
                  <a:lnTo>
                    <a:pt x="409" y="265"/>
                  </a:lnTo>
                  <a:lnTo>
                    <a:pt x="414" y="258"/>
                  </a:lnTo>
                  <a:lnTo>
                    <a:pt x="420" y="250"/>
                  </a:lnTo>
                  <a:lnTo>
                    <a:pt x="426" y="240"/>
                  </a:lnTo>
                  <a:lnTo>
                    <a:pt x="432" y="233"/>
                  </a:lnTo>
                  <a:lnTo>
                    <a:pt x="435" y="223"/>
                  </a:lnTo>
                  <a:lnTo>
                    <a:pt x="437" y="214"/>
                  </a:lnTo>
                  <a:lnTo>
                    <a:pt x="439" y="202"/>
                  </a:lnTo>
                  <a:lnTo>
                    <a:pt x="441" y="191"/>
                  </a:lnTo>
                  <a:lnTo>
                    <a:pt x="441" y="191"/>
                  </a:lnTo>
                  <a:lnTo>
                    <a:pt x="439" y="176"/>
                  </a:lnTo>
                  <a:lnTo>
                    <a:pt x="437" y="162"/>
                  </a:lnTo>
                  <a:lnTo>
                    <a:pt x="435" y="149"/>
                  </a:lnTo>
                  <a:lnTo>
                    <a:pt x="432" y="135"/>
                  </a:lnTo>
                  <a:lnTo>
                    <a:pt x="428" y="124"/>
                  </a:lnTo>
                  <a:lnTo>
                    <a:pt x="422" y="111"/>
                  </a:lnTo>
                  <a:lnTo>
                    <a:pt x="416" y="99"/>
                  </a:lnTo>
                  <a:lnTo>
                    <a:pt x="411" y="86"/>
                  </a:lnTo>
                  <a:lnTo>
                    <a:pt x="403" y="74"/>
                  </a:lnTo>
                  <a:lnTo>
                    <a:pt x="397" y="63"/>
                  </a:lnTo>
                  <a:lnTo>
                    <a:pt x="390" y="52"/>
                  </a:lnTo>
                  <a:lnTo>
                    <a:pt x="384" y="42"/>
                  </a:lnTo>
                  <a:lnTo>
                    <a:pt x="376" y="31"/>
                  </a:lnTo>
                  <a:lnTo>
                    <a:pt x="370" y="21"/>
                  </a:lnTo>
                  <a:lnTo>
                    <a:pt x="367" y="10"/>
                  </a:lnTo>
                  <a:lnTo>
                    <a:pt x="361" y="0"/>
                  </a:lnTo>
                  <a:lnTo>
                    <a:pt x="361" y="0"/>
                  </a:lnTo>
                  <a:lnTo>
                    <a:pt x="353" y="8"/>
                  </a:lnTo>
                  <a:lnTo>
                    <a:pt x="346" y="15"/>
                  </a:lnTo>
                  <a:lnTo>
                    <a:pt x="338" y="21"/>
                  </a:lnTo>
                  <a:lnTo>
                    <a:pt x="329" y="29"/>
                  </a:lnTo>
                  <a:lnTo>
                    <a:pt x="323" y="34"/>
                  </a:lnTo>
                  <a:lnTo>
                    <a:pt x="315" y="38"/>
                  </a:lnTo>
                  <a:lnTo>
                    <a:pt x="309" y="42"/>
                  </a:lnTo>
                  <a:lnTo>
                    <a:pt x="304" y="42"/>
                  </a:lnTo>
                  <a:lnTo>
                    <a:pt x="304" y="42"/>
                  </a:lnTo>
                  <a:lnTo>
                    <a:pt x="300" y="42"/>
                  </a:lnTo>
                  <a:lnTo>
                    <a:pt x="296" y="42"/>
                  </a:lnTo>
                  <a:lnTo>
                    <a:pt x="292" y="42"/>
                  </a:lnTo>
                  <a:lnTo>
                    <a:pt x="288" y="42"/>
                  </a:lnTo>
                  <a:lnTo>
                    <a:pt x="285" y="42"/>
                  </a:lnTo>
                  <a:lnTo>
                    <a:pt x="283" y="42"/>
                  </a:lnTo>
                  <a:lnTo>
                    <a:pt x="279" y="42"/>
                  </a:lnTo>
                  <a:lnTo>
                    <a:pt x="277" y="42"/>
                  </a:lnTo>
                  <a:lnTo>
                    <a:pt x="277" y="42"/>
                  </a:lnTo>
                  <a:lnTo>
                    <a:pt x="273" y="42"/>
                  </a:lnTo>
                  <a:lnTo>
                    <a:pt x="271" y="44"/>
                  </a:lnTo>
                  <a:lnTo>
                    <a:pt x="267" y="44"/>
                  </a:lnTo>
                  <a:lnTo>
                    <a:pt x="264" y="46"/>
                  </a:lnTo>
                  <a:lnTo>
                    <a:pt x="258" y="46"/>
                  </a:lnTo>
                  <a:lnTo>
                    <a:pt x="254" y="48"/>
                  </a:lnTo>
                  <a:lnTo>
                    <a:pt x="250" y="50"/>
                  </a:lnTo>
                  <a:lnTo>
                    <a:pt x="246" y="50"/>
                  </a:lnTo>
                  <a:lnTo>
                    <a:pt x="243" y="52"/>
                  </a:lnTo>
                  <a:lnTo>
                    <a:pt x="237" y="53"/>
                  </a:lnTo>
                  <a:lnTo>
                    <a:pt x="233" y="53"/>
                  </a:lnTo>
                  <a:lnTo>
                    <a:pt x="229" y="55"/>
                  </a:lnTo>
                  <a:lnTo>
                    <a:pt x="224" y="57"/>
                  </a:lnTo>
                  <a:lnTo>
                    <a:pt x="220" y="57"/>
                  </a:lnTo>
                  <a:lnTo>
                    <a:pt x="214" y="57"/>
                  </a:lnTo>
                  <a:lnTo>
                    <a:pt x="210" y="57"/>
                  </a:lnTo>
                  <a:lnTo>
                    <a:pt x="210" y="57"/>
                  </a:lnTo>
                  <a:lnTo>
                    <a:pt x="205" y="57"/>
                  </a:lnTo>
                  <a:lnTo>
                    <a:pt x="199" y="55"/>
                  </a:lnTo>
                  <a:lnTo>
                    <a:pt x="195" y="53"/>
                  </a:lnTo>
                  <a:lnTo>
                    <a:pt x="189" y="52"/>
                  </a:lnTo>
                  <a:lnTo>
                    <a:pt x="184" y="50"/>
                  </a:lnTo>
                  <a:lnTo>
                    <a:pt x="178" y="48"/>
                  </a:lnTo>
                  <a:lnTo>
                    <a:pt x="170" y="46"/>
                  </a:lnTo>
                  <a:lnTo>
                    <a:pt x="163" y="46"/>
                  </a:lnTo>
                  <a:lnTo>
                    <a:pt x="163" y="46"/>
                  </a:lnTo>
                  <a:lnTo>
                    <a:pt x="155" y="46"/>
                  </a:lnTo>
                  <a:lnTo>
                    <a:pt x="149" y="48"/>
                  </a:lnTo>
                  <a:lnTo>
                    <a:pt x="143" y="48"/>
                  </a:lnTo>
                  <a:lnTo>
                    <a:pt x="138" y="50"/>
                  </a:lnTo>
                  <a:lnTo>
                    <a:pt x="134" y="52"/>
                  </a:lnTo>
                  <a:lnTo>
                    <a:pt x="128" y="53"/>
                  </a:lnTo>
                  <a:lnTo>
                    <a:pt x="124" y="55"/>
                  </a:lnTo>
                  <a:lnTo>
                    <a:pt x="121" y="57"/>
                  </a:lnTo>
                  <a:lnTo>
                    <a:pt x="117" y="61"/>
                  </a:lnTo>
                  <a:lnTo>
                    <a:pt x="113" y="63"/>
                  </a:lnTo>
                  <a:lnTo>
                    <a:pt x="109" y="65"/>
                  </a:lnTo>
                  <a:lnTo>
                    <a:pt x="107" y="67"/>
                  </a:lnTo>
                  <a:lnTo>
                    <a:pt x="103" y="67"/>
                  </a:lnTo>
                  <a:lnTo>
                    <a:pt x="100" y="69"/>
                  </a:lnTo>
                  <a:lnTo>
                    <a:pt x="96" y="69"/>
                  </a:lnTo>
                  <a:lnTo>
                    <a:pt x="92" y="71"/>
                  </a:lnTo>
                  <a:lnTo>
                    <a:pt x="94" y="69"/>
                  </a:lnTo>
                </a:path>
              </a:pathLst>
            </a:custGeom>
            <a:solidFill>
              <a:srgbClr val="006998"/>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90" name="Freeform 57">
              <a:extLst>
                <a:ext uri="{FF2B5EF4-FFF2-40B4-BE49-F238E27FC236}">
                  <a16:creationId xmlns:a16="http://schemas.microsoft.com/office/drawing/2014/main" id="{4984C604-5DFD-46D8-8C79-19429FB8EB04}"/>
                </a:ext>
              </a:extLst>
            </p:cNvPr>
            <p:cNvSpPr>
              <a:spLocks/>
            </p:cNvSpPr>
            <p:nvPr/>
          </p:nvSpPr>
          <p:spPr bwMode="auto">
            <a:xfrm>
              <a:off x="2808955" y="6223527"/>
              <a:ext cx="11414" cy="25062"/>
            </a:xfrm>
            <a:custGeom>
              <a:avLst/>
              <a:gdLst>
                <a:gd name="T0" fmla="*/ 0 w 34"/>
                <a:gd name="T1" fmla="*/ 0 h 74"/>
                <a:gd name="T2" fmla="*/ 0 w 34"/>
                <a:gd name="T3" fmla="*/ 0 h 74"/>
                <a:gd name="T4" fmla="*/ 1 w 34"/>
                <a:gd name="T5" fmla="*/ 0 h 74"/>
                <a:gd name="T6" fmla="*/ 3 w 34"/>
                <a:gd name="T7" fmla="*/ 2 h 74"/>
                <a:gd name="T8" fmla="*/ 7 w 34"/>
                <a:gd name="T9" fmla="*/ 4 h 74"/>
                <a:gd name="T10" fmla="*/ 11 w 34"/>
                <a:gd name="T11" fmla="*/ 8 h 74"/>
                <a:gd name="T12" fmla="*/ 15 w 34"/>
                <a:gd name="T13" fmla="*/ 11 h 74"/>
                <a:gd name="T14" fmla="*/ 21 w 34"/>
                <a:gd name="T15" fmla="*/ 15 h 74"/>
                <a:gd name="T16" fmla="*/ 24 w 34"/>
                <a:gd name="T17" fmla="*/ 21 h 74"/>
                <a:gd name="T18" fmla="*/ 28 w 34"/>
                <a:gd name="T19" fmla="*/ 27 h 74"/>
                <a:gd name="T20" fmla="*/ 32 w 34"/>
                <a:gd name="T21" fmla="*/ 32 h 74"/>
                <a:gd name="T22" fmla="*/ 34 w 34"/>
                <a:gd name="T23" fmla="*/ 38 h 74"/>
                <a:gd name="T24" fmla="*/ 34 w 34"/>
                <a:gd name="T25" fmla="*/ 46 h 74"/>
                <a:gd name="T26" fmla="*/ 34 w 34"/>
                <a:gd name="T27" fmla="*/ 52 h 74"/>
                <a:gd name="T28" fmla="*/ 30 w 34"/>
                <a:gd name="T29" fmla="*/ 57 h 74"/>
                <a:gd name="T30" fmla="*/ 24 w 34"/>
                <a:gd name="T31" fmla="*/ 63 h 74"/>
                <a:gd name="T32" fmla="*/ 17 w 34"/>
                <a:gd name="T33" fmla="*/ 69 h 74"/>
                <a:gd name="T34" fmla="*/ 5 w 34"/>
                <a:gd name="T35" fmla="*/ 74 h 74"/>
                <a:gd name="T36" fmla="*/ 0 w 34"/>
                <a:gd name="T3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74">
                  <a:moveTo>
                    <a:pt x="0" y="0"/>
                  </a:moveTo>
                  <a:lnTo>
                    <a:pt x="0" y="0"/>
                  </a:lnTo>
                  <a:lnTo>
                    <a:pt x="1" y="0"/>
                  </a:lnTo>
                  <a:lnTo>
                    <a:pt x="3" y="2"/>
                  </a:lnTo>
                  <a:lnTo>
                    <a:pt x="7" y="4"/>
                  </a:lnTo>
                  <a:lnTo>
                    <a:pt x="11" y="8"/>
                  </a:lnTo>
                  <a:lnTo>
                    <a:pt x="15" y="11"/>
                  </a:lnTo>
                  <a:lnTo>
                    <a:pt x="21" y="15"/>
                  </a:lnTo>
                  <a:lnTo>
                    <a:pt x="24" y="21"/>
                  </a:lnTo>
                  <a:lnTo>
                    <a:pt x="28" y="27"/>
                  </a:lnTo>
                  <a:lnTo>
                    <a:pt x="32" y="32"/>
                  </a:lnTo>
                  <a:lnTo>
                    <a:pt x="34" y="38"/>
                  </a:lnTo>
                  <a:lnTo>
                    <a:pt x="34" y="46"/>
                  </a:lnTo>
                  <a:lnTo>
                    <a:pt x="34" y="52"/>
                  </a:lnTo>
                  <a:lnTo>
                    <a:pt x="30" y="57"/>
                  </a:lnTo>
                  <a:lnTo>
                    <a:pt x="24" y="63"/>
                  </a:lnTo>
                  <a:lnTo>
                    <a:pt x="17" y="69"/>
                  </a:lnTo>
                  <a:lnTo>
                    <a:pt x="5" y="74"/>
                  </a:lnTo>
                  <a:lnTo>
                    <a:pt x="0" y="0"/>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91" name="Freeform 58">
              <a:extLst>
                <a:ext uri="{FF2B5EF4-FFF2-40B4-BE49-F238E27FC236}">
                  <a16:creationId xmlns:a16="http://schemas.microsoft.com/office/drawing/2014/main" id="{A19EEB68-DA00-45F3-989C-FEAD7D1742C9}"/>
                </a:ext>
              </a:extLst>
            </p:cNvPr>
            <p:cNvSpPr>
              <a:spLocks/>
            </p:cNvSpPr>
            <p:nvPr/>
          </p:nvSpPr>
          <p:spPr bwMode="auto">
            <a:xfrm>
              <a:off x="3388657" y="5103263"/>
              <a:ext cx="175413" cy="151625"/>
            </a:xfrm>
            <a:custGeom>
              <a:avLst/>
              <a:gdLst>
                <a:gd name="T0" fmla="*/ 74 w 515"/>
                <a:gd name="T1" fmla="*/ 296 h 441"/>
                <a:gd name="T2" fmla="*/ 86 w 515"/>
                <a:gd name="T3" fmla="*/ 311 h 441"/>
                <a:gd name="T4" fmla="*/ 99 w 515"/>
                <a:gd name="T5" fmla="*/ 315 h 441"/>
                <a:gd name="T6" fmla="*/ 116 w 515"/>
                <a:gd name="T7" fmla="*/ 275 h 441"/>
                <a:gd name="T8" fmla="*/ 135 w 515"/>
                <a:gd name="T9" fmla="*/ 269 h 441"/>
                <a:gd name="T10" fmla="*/ 172 w 515"/>
                <a:gd name="T11" fmla="*/ 290 h 441"/>
                <a:gd name="T12" fmla="*/ 193 w 515"/>
                <a:gd name="T13" fmla="*/ 286 h 441"/>
                <a:gd name="T14" fmla="*/ 208 w 515"/>
                <a:gd name="T15" fmla="*/ 277 h 441"/>
                <a:gd name="T16" fmla="*/ 217 w 515"/>
                <a:gd name="T17" fmla="*/ 283 h 441"/>
                <a:gd name="T18" fmla="*/ 221 w 515"/>
                <a:gd name="T19" fmla="*/ 290 h 441"/>
                <a:gd name="T20" fmla="*/ 248 w 515"/>
                <a:gd name="T21" fmla="*/ 286 h 441"/>
                <a:gd name="T22" fmla="*/ 269 w 515"/>
                <a:gd name="T23" fmla="*/ 286 h 441"/>
                <a:gd name="T24" fmla="*/ 301 w 515"/>
                <a:gd name="T25" fmla="*/ 290 h 441"/>
                <a:gd name="T26" fmla="*/ 332 w 515"/>
                <a:gd name="T27" fmla="*/ 300 h 441"/>
                <a:gd name="T28" fmla="*/ 359 w 515"/>
                <a:gd name="T29" fmla="*/ 319 h 441"/>
                <a:gd name="T30" fmla="*/ 366 w 515"/>
                <a:gd name="T31" fmla="*/ 334 h 441"/>
                <a:gd name="T32" fmla="*/ 374 w 515"/>
                <a:gd name="T33" fmla="*/ 349 h 441"/>
                <a:gd name="T34" fmla="*/ 406 w 515"/>
                <a:gd name="T35" fmla="*/ 374 h 441"/>
                <a:gd name="T36" fmla="*/ 441 w 515"/>
                <a:gd name="T37" fmla="*/ 401 h 441"/>
                <a:gd name="T38" fmla="*/ 469 w 515"/>
                <a:gd name="T39" fmla="*/ 433 h 441"/>
                <a:gd name="T40" fmla="*/ 490 w 515"/>
                <a:gd name="T41" fmla="*/ 431 h 441"/>
                <a:gd name="T42" fmla="*/ 515 w 515"/>
                <a:gd name="T43" fmla="*/ 418 h 441"/>
                <a:gd name="T44" fmla="*/ 490 w 515"/>
                <a:gd name="T45" fmla="*/ 399 h 441"/>
                <a:gd name="T46" fmla="*/ 469 w 515"/>
                <a:gd name="T47" fmla="*/ 378 h 441"/>
                <a:gd name="T48" fmla="*/ 462 w 515"/>
                <a:gd name="T49" fmla="*/ 355 h 441"/>
                <a:gd name="T50" fmla="*/ 446 w 515"/>
                <a:gd name="T51" fmla="*/ 342 h 441"/>
                <a:gd name="T52" fmla="*/ 412 w 515"/>
                <a:gd name="T53" fmla="*/ 328 h 441"/>
                <a:gd name="T54" fmla="*/ 389 w 515"/>
                <a:gd name="T55" fmla="*/ 305 h 441"/>
                <a:gd name="T56" fmla="*/ 362 w 515"/>
                <a:gd name="T57" fmla="*/ 271 h 441"/>
                <a:gd name="T58" fmla="*/ 341 w 515"/>
                <a:gd name="T59" fmla="*/ 262 h 441"/>
                <a:gd name="T60" fmla="*/ 320 w 515"/>
                <a:gd name="T61" fmla="*/ 260 h 441"/>
                <a:gd name="T62" fmla="*/ 299 w 515"/>
                <a:gd name="T63" fmla="*/ 254 h 441"/>
                <a:gd name="T64" fmla="*/ 282 w 515"/>
                <a:gd name="T65" fmla="*/ 243 h 441"/>
                <a:gd name="T66" fmla="*/ 271 w 515"/>
                <a:gd name="T67" fmla="*/ 218 h 441"/>
                <a:gd name="T68" fmla="*/ 252 w 515"/>
                <a:gd name="T69" fmla="*/ 212 h 441"/>
                <a:gd name="T70" fmla="*/ 227 w 515"/>
                <a:gd name="T71" fmla="*/ 187 h 441"/>
                <a:gd name="T72" fmla="*/ 204 w 515"/>
                <a:gd name="T73" fmla="*/ 143 h 441"/>
                <a:gd name="T74" fmla="*/ 194 w 515"/>
                <a:gd name="T75" fmla="*/ 119 h 441"/>
                <a:gd name="T76" fmla="*/ 185 w 515"/>
                <a:gd name="T77" fmla="*/ 77 h 441"/>
                <a:gd name="T78" fmla="*/ 168 w 515"/>
                <a:gd name="T79" fmla="*/ 33 h 441"/>
                <a:gd name="T80" fmla="*/ 143 w 515"/>
                <a:gd name="T81" fmla="*/ 4 h 441"/>
                <a:gd name="T82" fmla="*/ 126 w 515"/>
                <a:gd name="T83" fmla="*/ 33 h 441"/>
                <a:gd name="T84" fmla="*/ 80 w 515"/>
                <a:gd name="T85" fmla="*/ 65 h 441"/>
                <a:gd name="T86" fmla="*/ 34 w 515"/>
                <a:gd name="T87" fmla="*/ 98 h 441"/>
                <a:gd name="T88" fmla="*/ 25 w 515"/>
                <a:gd name="T89" fmla="*/ 130 h 441"/>
                <a:gd name="T90" fmla="*/ 25 w 515"/>
                <a:gd name="T91" fmla="*/ 145 h 441"/>
                <a:gd name="T92" fmla="*/ 23 w 515"/>
                <a:gd name="T93" fmla="*/ 162 h 441"/>
                <a:gd name="T94" fmla="*/ 15 w 515"/>
                <a:gd name="T95" fmla="*/ 191 h 441"/>
                <a:gd name="T96" fmla="*/ 4 w 515"/>
                <a:gd name="T97" fmla="*/ 222 h 441"/>
                <a:gd name="T98" fmla="*/ 0 w 515"/>
                <a:gd name="T99" fmla="*/ 246 h 441"/>
                <a:gd name="T100" fmla="*/ 6 w 515"/>
                <a:gd name="T101" fmla="*/ 285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15" h="441">
                  <a:moveTo>
                    <a:pt x="6" y="307"/>
                  </a:moveTo>
                  <a:lnTo>
                    <a:pt x="38" y="304"/>
                  </a:lnTo>
                  <a:lnTo>
                    <a:pt x="50" y="311"/>
                  </a:lnTo>
                  <a:lnTo>
                    <a:pt x="74" y="296"/>
                  </a:lnTo>
                  <a:lnTo>
                    <a:pt x="74" y="296"/>
                  </a:lnTo>
                  <a:lnTo>
                    <a:pt x="78" y="298"/>
                  </a:lnTo>
                  <a:lnTo>
                    <a:pt x="80" y="302"/>
                  </a:lnTo>
                  <a:lnTo>
                    <a:pt x="82" y="305"/>
                  </a:lnTo>
                  <a:lnTo>
                    <a:pt x="84" y="307"/>
                  </a:lnTo>
                  <a:lnTo>
                    <a:pt x="86" y="311"/>
                  </a:lnTo>
                  <a:lnTo>
                    <a:pt x="88" y="315"/>
                  </a:lnTo>
                  <a:lnTo>
                    <a:pt x="91" y="317"/>
                  </a:lnTo>
                  <a:lnTo>
                    <a:pt x="95" y="317"/>
                  </a:lnTo>
                  <a:lnTo>
                    <a:pt x="95" y="317"/>
                  </a:lnTo>
                  <a:lnTo>
                    <a:pt x="99" y="315"/>
                  </a:lnTo>
                  <a:lnTo>
                    <a:pt x="103" y="309"/>
                  </a:lnTo>
                  <a:lnTo>
                    <a:pt x="107" y="302"/>
                  </a:lnTo>
                  <a:lnTo>
                    <a:pt x="111" y="294"/>
                  </a:lnTo>
                  <a:lnTo>
                    <a:pt x="114" y="285"/>
                  </a:lnTo>
                  <a:lnTo>
                    <a:pt x="116" y="275"/>
                  </a:lnTo>
                  <a:lnTo>
                    <a:pt x="120" y="267"/>
                  </a:lnTo>
                  <a:lnTo>
                    <a:pt x="122" y="262"/>
                  </a:lnTo>
                  <a:lnTo>
                    <a:pt x="122" y="262"/>
                  </a:lnTo>
                  <a:lnTo>
                    <a:pt x="130" y="265"/>
                  </a:lnTo>
                  <a:lnTo>
                    <a:pt x="135" y="269"/>
                  </a:lnTo>
                  <a:lnTo>
                    <a:pt x="143" y="275"/>
                  </a:lnTo>
                  <a:lnTo>
                    <a:pt x="149" y="279"/>
                  </a:lnTo>
                  <a:lnTo>
                    <a:pt x="156" y="285"/>
                  </a:lnTo>
                  <a:lnTo>
                    <a:pt x="162" y="288"/>
                  </a:lnTo>
                  <a:lnTo>
                    <a:pt x="172" y="290"/>
                  </a:lnTo>
                  <a:lnTo>
                    <a:pt x="181" y="290"/>
                  </a:lnTo>
                  <a:lnTo>
                    <a:pt x="181" y="290"/>
                  </a:lnTo>
                  <a:lnTo>
                    <a:pt x="187" y="290"/>
                  </a:lnTo>
                  <a:lnTo>
                    <a:pt x="191" y="288"/>
                  </a:lnTo>
                  <a:lnTo>
                    <a:pt x="193" y="286"/>
                  </a:lnTo>
                  <a:lnTo>
                    <a:pt x="196" y="283"/>
                  </a:lnTo>
                  <a:lnTo>
                    <a:pt x="198" y="281"/>
                  </a:lnTo>
                  <a:lnTo>
                    <a:pt x="200" y="279"/>
                  </a:lnTo>
                  <a:lnTo>
                    <a:pt x="204" y="277"/>
                  </a:lnTo>
                  <a:lnTo>
                    <a:pt x="208" y="277"/>
                  </a:lnTo>
                  <a:lnTo>
                    <a:pt x="208" y="277"/>
                  </a:lnTo>
                  <a:lnTo>
                    <a:pt x="212" y="277"/>
                  </a:lnTo>
                  <a:lnTo>
                    <a:pt x="214" y="277"/>
                  </a:lnTo>
                  <a:lnTo>
                    <a:pt x="215" y="279"/>
                  </a:lnTo>
                  <a:lnTo>
                    <a:pt x="217" y="283"/>
                  </a:lnTo>
                  <a:lnTo>
                    <a:pt x="219" y="285"/>
                  </a:lnTo>
                  <a:lnTo>
                    <a:pt x="219" y="286"/>
                  </a:lnTo>
                  <a:lnTo>
                    <a:pt x="221" y="288"/>
                  </a:lnTo>
                  <a:lnTo>
                    <a:pt x="221" y="290"/>
                  </a:lnTo>
                  <a:lnTo>
                    <a:pt x="221" y="290"/>
                  </a:lnTo>
                  <a:lnTo>
                    <a:pt x="227" y="290"/>
                  </a:lnTo>
                  <a:lnTo>
                    <a:pt x="233" y="288"/>
                  </a:lnTo>
                  <a:lnTo>
                    <a:pt x="236" y="286"/>
                  </a:lnTo>
                  <a:lnTo>
                    <a:pt x="242" y="286"/>
                  </a:lnTo>
                  <a:lnTo>
                    <a:pt x="248" y="286"/>
                  </a:lnTo>
                  <a:lnTo>
                    <a:pt x="252" y="286"/>
                  </a:lnTo>
                  <a:lnTo>
                    <a:pt x="257" y="286"/>
                  </a:lnTo>
                  <a:lnTo>
                    <a:pt x="263" y="286"/>
                  </a:lnTo>
                  <a:lnTo>
                    <a:pt x="263" y="286"/>
                  </a:lnTo>
                  <a:lnTo>
                    <a:pt x="269" y="286"/>
                  </a:lnTo>
                  <a:lnTo>
                    <a:pt x="277" y="286"/>
                  </a:lnTo>
                  <a:lnTo>
                    <a:pt x="282" y="286"/>
                  </a:lnTo>
                  <a:lnTo>
                    <a:pt x="290" y="288"/>
                  </a:lnTo>
                  <a:lnTo>
                    <a:pt x="296" y="288"/>
                  </a:lnTo>
                  <a:lnTo>
                    <a:pt x="301" y="290"/>
                  </a:lnTo>
                  <a:lnTo>
                    <a:pt x="307" y="290"/>
                  </a:lnTo>
                  <a:lnTo>
                    <a:pt x="315" y="292"/>
                  </a:lnTo>
                  <a:lnTo>
                    <a:pt x="320" y="294"/>
                  </a:lnTo>
                  <a:lnTo>
                    <a:pt x="326" y="298"/>
                  </a:lnTo>
                  <a:lnTo>
                    <a:pt x="332" y="300"/>
                  </a:lnTo>
                  <a:lnTo>
                    <a:pt x="336" y="304"/>
                  </a:lnTo>
                  <a:lnTo>
                    <a:pt x="341" y="305"/>
                  </a:lnTo>
                  <a:lnTo>
                    <a:pt x="347" y="309"/>
                  </a:lnTo>
                  <a:lnTo>
                    <a:pt x="353" y="315"/>
                  </a:lnTo>
                  <a:lnTo>
                    <a:pt x="359" y="319"/>
                  </a:lnTo>
                  <a:lnTo>
                    <a:pt x="359" y="319"/>
                  </a:lnTo>
                  <a:lnTo>
                    <a:pt x="360" y="323"/>
                  </a:lnTo>
                  <a:lnTo>
                    <a:pt x="362" y="326"/>
                  </a:lnTo>
                  <a:lnTo>
                    <a:pt x="364" y="330"/>
                  </a:lnTo>
                  <a:lnTo>
                    <a:pt x="366" y="334"/>
                  </a:lnTo>
                  <a:lnTo>
                    <a:pt x="368" y="338"/>
                  </a:lnTo>
                  <a:lnTo>
                    <a:pt x="368" y="342"/>
                  </a:lnTo>
                  <a:lnTo>
                    <a:pt x="370" y="346"/>
                  </a:lnTo>
                  <a:lnTo>
                    <a:pt x="374" y="349"/>
                  </a:lnTo>
                  <a:lnTo>
                    <a:pt x="374" y="349"/>
                  </a:lnTo>
                  <a:lnTo>
                    <a:pt x="380" y="353"/>
                  </a:lnTo>
                  <a:lnTo>
                    <a:pt x="385" y="359"/>
                  </a:lnTo>
                  <a:lnTo>
                    <a:pt x="393" y="365"/>
                  </a:lnTo>
                  <a:lnTo>
                    <a:pt x="399" y="370"/>
                  </a:lnTo>
                  <a:lnTo>
                    <a:pt x="406" y="374"/>
                  </a:lnTo>
                  <a:lnTo>
                    <a:pt x="414" y="380"/>
                  </a:lnTo>
                  <a:lnTo>
                    <a:pt x="420" y="386"/>
                  </a:lnTo>
                  <a:lnTo>
                    <a:pt x="427" y="389"/>
                  </a:lnTo>
                  <a:lnTo>
                    <a:pt x="433" y="395"/>
                  </a:lnTo>
                  <a:lnTo>
                    <a:pt x="441" y="401"/>
                  </a:lnTo>
                  <a:lnTo>
                    <a:pt x="446" y="407"/>
                  </a:lnTo>
                  <a:lnTo>
                    <a:pt x="454" y="412"/>
                  </a:lnTo>
                  <a:lnTo>
                    <a:pt x="460" y="420"/>
                  </a:lnTo>
                  <a:lnTo>
                    <a:pt x="463" y="426"/>
                  </a:lnTo>
                  <a:lnTo>
                    <a:pt x="469" y="433"/>
                  </a:lnTo>
                  <a:lnTo>
                    <a:pt x="473" y="441"/>
                  </a:lnTo>
                  <a:lnTo>
                    <a:pt x="473" y="441"/>
                  </a:lnTo>
                  <a:lnTo>
                    <a:pt x="479" y="437"/>
                  </a:lnTo>
                  <a:lnTo>
                    <a:pt x="484" y="433"/>
                  </a:lnTo>
                  <a:lnTo>
                    <a:pt x="490" y="431"/>
                  </a:lnTo>
                  <a:lnTo>
                    <a:pt x="496" y="428"/>
                  </a:lnTo>
                  <a:lnTo>
                    <a:pt x="500" y="426"/>
                  </a:lnTo>
                  <a:lnTo>
                    <a:pt x="505" y="424"/>
                  </a:lnTo>
                  <a:lnTo>
                    <a:pt x="509" y="420"/>
                  </a:lnTo>
                  <a:lnTo>
                    <a:pt x="515" y="418"/>
                  </a:lnTo>
                  <a:lnTo>
                    <a:pt x="515" y="418"/>
                  </a:lnTo>
                  <a:lnTo>
                    <a:pt x="509" y="414"/>
                  </a:lnTo>
                  <a:lnTo>
                    <a:pt x="504" y="410"/>
                  </a:lnTo>
                  <a:lnTo>
                    <a:pt x="498" y="405"/>
                  </a:lnTo>
                  <a:lnTo>
                    <a:pt x="490" y="399"/>
                  </a:lnTo>
                  <a:lnTo>
                    <a:pt x="483" y="393"/>
                  </a:lnTo>
                  <a:lnTo>
                    <a:pt x="477" y="389"/>
                  </a:lnTo>
                  <a:lnTo>
                    <a:pt x="473" y="384"/>
                  </a:lnTo>
                  <a:lnTo>
                    <a:pt x="469" y="378"/>
                  </a:lnTo>
                  <a:lnTo>
                    <a:pt x="469" y="378"/>
                  </a:lnTo>
                  <a:lnTo>
                    <a:pt x="467" y="374"/>
                  </a:lnTo>
                  <a:lnTo>
                    <a:pt x="467" y="370"/>
                  </a:lnTo>
                  <a:lnTo>
                    <a:pt x="465" y="365"/>
                  </a:lnTo>
                  <a:lnTo>
                    <a:pt x="463" y="361"/>
                  </a:lnTo>
                  <a:lnTo>
                    <a:pt x="462" y="355"/>
                  </a:lnTo>
                  <a:lnTo>
                    <a:pt x="460" y="351"/>
                  </a:lnTo>
                  <a:lnTo>
                    <a:pt x="458" y="349"/>
                  </a:lnTo>
                  <a:lnTo>
                    <a:pt x="456" y="347"/>
                  </a:lnTo>
                  <a:lnTo>
                    <a:pt x="456" y="347"/>
                  </a:lnTo>
                  <a:lnTo>
                    <a:pt x="446" y="342"/>
                  </a:lnTo>
                  <a:lnTo>
                    <a:pt x="439" y="340"/>
                  </a:lnTo>
                  <a:lnTo>
                    <a:pt x="431" y="336"/>
                  </a:lnTo>
                  <a:lnTo>
                    <a:pt x="425" y="334"/>
                  </a:lnTo>
                  <a:lnTo>
                    <a:pt x="418" y="330"/>
                  </a:lnTo>
                  <a:lnTo>
                    <a:pt x="412" y="328"/>
                  </a:lnTo>
                  <a:lnTo>
                    <a:pt x="404" y="325"/>
                  </a:lnTo>
                  <a:lnTo>
                    <a:pt x="399" y="317"/>
                  </a:lnTo>
                  <a:lnTo>
                    <a:pt x="399" y="317"/>
                  </a:lnTo>
                  <a:lnTo>
                    <a:pt x="393" y="311"/>
                  </a:lnTo>
                  <a:lnTo>
                    <a:pt x="389" y="305"/>
                  </a:lnTo>
                  <a:lnTo>
                    <a:pt x="383" y="298"/>
                  </a:lnTo>
                  <a:lnTo>
                    <a:pt x="380" y="290"/>
                  </a:lnTo>
                  <a:lnTo>
                    <a:pt x="374" y="283"/>
                  </a:lnTo>
                  <a:lnTo>
                    <a:pt x="368" y="277"/>
                  </a:lnTo>
                  <a:lnTo>
                    <a:pt x="362" y="271"/>
                  </a:lnTo>
                  <a:lnTo>
                    <a:pt x="355" y="267"/>
                  </a:lnTo>
                  <a:lnTo>
                    <a:pt x="355" y="267"/>
                  </a:lnTo>
                  <a:lnTo>
                    <a:pt x="351" y="265"/>
                  </a:lnTo>
                  <a:lnTo>
                    <a:pt x="345" y="264"/>
                  </a:lnTo>
                  <a:lnTo>
                    <a:pt x="341" y="262"/>
                  </a:lnTo>
                  <a:lnTo>
                    <a:pt x="338" y="262"/>
                  </a:lnTo>
                  <a:lnTo>
                    <a:pt x="334" y="262"/>
                  </a:lnTo>
                  <a:lnTo>
                    <a:pt x="328" y="260"/>
                  </a:lnTo>
                  <a:lnTo>
                    <a:pt x="324" y="260"/>
                  </a:lnTo>
                  <a:lnTo>
                    <a:pt x="320" y="260"/>
                  </a:lnTo>
                  <a:lnTo>
                    <a:pt x="317" y="258"/>
                  </a:lnTo>
                  <a:lnTo>
                    <a:pt x="311" y="258"/>
                  </a:lnTo>
                  <a:lnTo>
                    <a:pt x="307" y="256"/>
                  </a:lnTo>
                  <a:lnTo>
                    <a:pt x="303" y="256"/>
                  </a:lnTo>
                  <a:lnTo>
                    <a:pt x="299" y="254"/>
                  </a:lnTo>
                  <a:lnTo>
                    <a:pt x="296" y="252"/>
                  </a:lnTo>
                  <a:lnTo>
                    <a:pt x="290" y="248"/>
                  </a:lnTo>
                  <a:lnTo>
                    <a:pt x="286" y="246"/>
                  </a:lnTo>
                  <a:lnTo>
                    <a:pt x="286" y="246"/>
                  </a:lnTo>
                  <a:lnTo>
                    <a:pt x="282" y="243"/>
                  </a:lnTo>
                  <a:lnTo>
                    <a:pt x="278" y="239"/>
                  </a:lnTo>
                  <a:lnTo>
                    <a:pt x="277" y="233"/>
                  </a:lnTo>
                  <a:lnTo>
                    <a:pt x="275" y="227"/>
                  </a:lnTo>
                  <a:lnTo>
                    <a:pt x="273" y="223"/>
                  </a:lnTo>
                  <a:lnTo>
                    <a:pt x="271" y="218"/>
                  </a:lnTo>
                  <a:lnTo>
                    <a:pt x="265" y="214"/>
                  </a:lnTo>
                  <a:lnTo>
                    <a:pt x="259" y="210"/>
                  </a:lnTo>
                  <a:lnTo>
                    <a:pt x="259" y="210"/>
                  </a:lnTo>
                  <a:lnTo>
                    <a:pt x="256" y="212"/>
                  </a:lnTo>
                  <a:lnTo>
                    <a:pt x="252" y="212"/>
                  </a:lnTo>
                  <a:lnTo>
                    <a:pt x="248" y="210"/>
                  </a:lnTo>
                  <a:lnTo>
                    <a:pt x="242" y="206"/>
                  </a:lnTo>
                  <a:lnTo>
                    <a:pt x="238" y="201"/>
                  </a:lnTo>
                  <a:lnTo>
                    <a:pt x="233" y="195"/>
                  </a:lnTo>
                  <a:lnTo>
                    <a:pt x="227" y="187"/>
                  </a:lnTo>
                  <a:lnTo>
                    <a:pt x="221" y="180"/>
                  </a:lnTo>
                  <a:lnTo>
                    <a:pt x="217" y="170"/>
                  </a:lnTo>
                  <a:lnTo>
                    <a:pt x="212" y="162"/>
                  </a:lnTo>
                  <a:lnTo>
                    <a:pt x="208" y="153"/>
                  </a:lnTo>
                  <a:lnTo>
                    <a:pt x="204" y="143"/>
                  </a:lnTo>
                  <a:lnTo>
                    <a:pt x="200" y="136"/>
                  </a:lnTo>
                  <a:lnTo>
                    <a:pt x="198" y="130"/>
                  </a:lnTo>
                  <a:lnTo>
                    <a:pt x="196" y="124"/>
                  </a:lnTo>
                  <a:lnTo>
                    <a:pt x="194" y="119"/>
                  </a:lnTo>
                  <a:lnTo>
                    <a:pt x="194" y="119"/>
                  </a:lnTo>
                  <a:lnTo>
                    <a:pt x="194" y="111"/>
                  </a:lnTo>
                  <a:lnTo>
                    <a:pt x="193" y="103"/>
                  </a:lnTo>
                  <a:lnTo>
                    <a:pt x="191" y="94"/>
                  </a:lnTo>
                  <a:lnTo>
                    <a:pt x="189" y="86"/>
                  </a:lnTo>
                  <a:lnTo>
                    <a:pt x="185" y="77"/>
                  </a:lnTo>
                  <a:lnTo>
                    <a:pt x="183" y="67"/>
                  </a:lnTo>
                  <a:lnTo>
                    <a:pt x="179" y="59"/>
                  </a:lnTo>
                  <a:lnTo>
                    <a:pt x="175" y="50"/>
                  </a:lnTo>
                  <a:lnTo>
                    <a:pt x="172" y="42"/>
                  </a:lnTo>
                  <a:lnTo>
                    <a:pt x="168" y="33"/>
                  </a:lnTo>
                  <a:lnTo>
                    <a:pt x="164" y="25"/>
                  </a:lnTo>
                  <a:lnTo>
                    <a:pt x="158" y="19"/>
                  </a:lnTo>
                  <a:lnTo>
                    <a:pt x="153" y="14"/>
                  </a:lnTo>
                  <a:lnTo>
                    <a:pt x="149" y="8"/>
                  </a:lnTo>
                  <a:lnTo>
                    <a:pt x="143" y="4"/>
                  </a:lnTo>
                  <a:lnTo>
                    <a:pt x="135" y="0"/>
                  </a:lnTo>
                  <a:lnTo>
                    <a:pt x="135" y="0"/>
                  </a:lnTo>
                  <a:lnTo>
                    <a:pt x="135" y="12"/>
                  </a:lnTo>
                  <a:lnTo>
                    <a:pt x="132" y="23"/>
                  </a:lnTo>
                  <a:lnTo>
                    <a:pt x="126" y="33"/>
                  </a:lnTo>
                  <a:lnTo>
                    <a:pt x="118" y="40"/>
                  </a:lnTo>
                  <a:lnTo>
                    <a:pt x="111" y="46"/>
                  </a:lnTo>
                  <a:lnTo>
                    <a:pt x="101" y="54"/>
                  </a:lnTo>
                  <a:lnTo>
                    <a:pt x="91" y="59"/>
                  </a:lnTo>
                  <a:lnTo>
                    <a:pt x="80" y="65"/>
                  </a:lnTo>
                  <a:lnTo>
                    <a:pt x="69" y="71"/>
                  </a:lnTo>
                  <a:lnTo>
                    <a:pt x="59" y="77"/>
                  </a:lnTo>
                  <a:lnTo>
                    <a:pt x="50" y="82"/>
                  </a:lnTo>
                  <a:lnTo>
                    <a:pt x="42" y="90"/>
                  </a:lnTo>
                  <a:lnTo>
                    <a:pt x="34" y="98"/>
                  </a:lnTo>
                  <a:lnTo>
                    <a:pt x="29" y="105"/>
                  </a:lnTo>
                  <a:lnTo>
                    <a:pt x="25" y="117"/>
                  </a:lnTo>
                  <a:lnTo>
                    <a:pt x="25" y="128"/>
                  </a:lnTo>
                  <a:lnTo>
                    <a:pt x="25" y="128"/>
                  </a:lnTo>
                  <a:lnTo>
                    <a:pt x="25" y="130"/>
                  </a:lnTo>
                  <a:lnTo>
                    <a:pt x="25" y="134"/>
                  </a:lnTo>
                  <a:lnTo>
                    <a:pt x="25" y="138"/>
                  </a:lnTo>
                  <a:lnTo>
                    <a:pt x="25" y="140"/>
                  </a:lnTo>
                  <a:lnTo>
                    <a:pt x="25" y="143"/>
                  </a:lnTo>
                  <a:lnTo>
                    <a:pt x="25" y="145"/>
                  </a:lnTo>
                  <a:lnTo>
                    <a:pt x="25" y="149"/>
                  </a:lnTo>
                  <a:lnTo>
                    <a:pt x="25" y="153"/>
                  </a:lnTo>
                  <a:lnTo>
                    <a:pt x="25" y="153"/>
                  </a:lnTo>
                  <a:lnTo>
                    <a:pt x="23" y="157"/>
                  </a:lnTo>
                  <a:lnTo>
                    <a:pt x="23" y="162"/>
                  </a:lnTo>
                  <a:lnTo>
                    <a:pt x="23" y="166"/>
                  </a:lnTo>
                  <a:lnTo>
                    <a:pt x="21" y="172"/>
                  </a:lnTo>
                  <a:lnTo>
                    <a:pt x="19" y="178"/>
                  </a:lnTo>
                  <a:lnTo>
                    <a:pt x="17" y="183"/>
                  </a:lnTo>
                  <a:lnTo>
                    <a:pt x="15" y="191"/>
                  </a:lnTo>
                  <a:lnTo>
                    <a:pt x="13" y="197"/>
                  </a:lnTo>
                  <a:lnTo>
                    <a:pt x="9" y="202"/>
                  </a:lnTo>
                  <a:lnTo>
                    <a:pt x="8" y="208"/>
                  </a:lnTo>
                  <a:lnTo>
                    <a:pt x="6" y="216"/>
                  </a:lnTo>
                  <a:lnTo>
                    <a:pt x="4" y="222"/>
                  </a:lnTo>
                  <a:lnTo>
                    <a:pt x="2" y="227"/>
                  </a:lnTo>
                  <a:lnTo>
                    <a:pt x="2" y="235"/>
                  </a:lnTo>
                  <a:lnTo>
                    <a:pt x="0" y="241"/>
                  </a:lnTo>
                  <a:lnTo>
                    <a:pt x="0" y="246"/>
                  </a:lnTo>
                  <a:lnTo>
                    <a:pt x="0" y="246"/>
                  </a:lnTo>
                  <a:lnTo>
                    <a:pt x="0" y="254"/>
                  </a:lnTo>
                  <a:lnTo>
                    <a:pt x="2" y="262"/>
                  </a:lnTo>
                  <a:lnTo>
                    <a:pt x="2" y="269"/>
                  </a:lnTo>
                  <a:lnTo>
                    <a:pt x="4" y="277"/>
                  </a:lnTo>
                  <a:lnTo>
                    <a:pt x="6" y="285"/>
                  </a:lnTo>
                  <a:lnTo>
                    <a:pt x="6" y="292"/>
                  </a:lnTo>
                  <a:lnTo>
                    <a:pt x="8" y="300"/>
                  </a:lnTo>
                  <a:lnTo>
                    <a:pt x="8" y="307"/>
                  </a:lnTo>
                  <a:lnTo>
                    <a:pt x="6" y="307"/>
                  </a:lnTo>
                </a:path>
              </a:pathLst>
            </a:custGeom>
            <a:solidFill>
              <a:schemeClr val="bg1">
                <a:lumMod val="95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92" name="Freeform 59">
              <a:extLst>
                <a:ext uri="{FF2B5EF4-FFF2-40B4-BE49-F238E27FC236}">
                  <a16:creationId xmlns:a16="http://schemas.microsoft.com/office/drawing/2014/main" id="{7681351E-BADC-4759-A622-D7CC44F2C4CE}"/>
                </a:ext>
              </a:extLst>
            </p:cNvPr>
            <p:cNvSpPr>
              <a:spLocks/>
            </p:cNvSpPr>
            <p:nvPr/>
          </p:nvSpPr>
          <p:spPr bwMode="auto">
            <a:xfrm>
              <a:off x="3308160" y="5193486"/>
              <a:ext cx="394078" cy="317033"/>
            </a:xfrm>
            <a:custGeom>
              <a:avLst/>
              <a:gdLst>
                <a:gd name="T0" fmla="*/ 246 w 1158"/>
                <a:gd name="T1" fmla="*/ 55 h 919"/>
                <a:gd name="T2" fmla="*/ 229 w 1158"/>
                <a:gd name="T3" fmla="*/ 108 h 919"/>
                <a:gd name="T4" fmla="*/ 231 w 1158"/>
                <a:gd name="T5" fmla="*/ 154 h 919"/>
                <a:gd name="T6" fmla="*/ 216 w 1158"/>
                <a:gd name="T7" fmla="*/ 181 h 919"/>
                <a:gd name="T8" fmla="*/ 193 w 1158"/>
                <a:gd name="T9" fmla="*/ 185 h 919"/>
                <a:gd name="T10" fmla="*/ 174 w 1158"/>
                <a:gd name="T11" fmla="*/ 217 h 919"/>
                <a:gd name="T12" fmla="*/ 157 w 1158"/>
                <a:gd name="T13" fmla="*/ 257 h 919"/>
                <a:gd name="T14" fmla="*/ 147 w 1158"/>
                <a:gd name="T15" fmla="*/ 309 h 919"/>
                <a:gd name="T16" fmla="*/ 126 w 1158"/>
                <a:gd name="T17" fmla="*/ 337 h 919"/>
                <a:gd name="T18" fmla="*/ 98 w 1158"/>
                <a:gd name="T19" fmla="*/ 362 h 919"/>
                <a:gd name="T20" fmla="*/ 98 w 1158"/>
                <a:gd name="T21" fmla="*/ 383 h 919"/>
                <a:gd name="T22" fmla="*/ 82 w 1158"/>
                <a:gd name="T23" fmla="*/ 429 h 919"/>
                <a:gd name="T24" fmla="*/ 80 w 1158"/>
                <a:gd name="T25" fmla="*/ 475 h 919"/>
                <a:gd name="T26" fmla="*/ 77 w 1158"/>
                <a:gd name="T27" fmla="*/ 511 h 919"/>
                <a:gd name="T28" fmla="*/ 40 w 1158"/>
                <a:gd name="T29" fmla="*/ 530 h 919"/>
                <a:gd name="T30" fmla="*/ 14 w 1158"/>
                <a:gd name="T31" fmla="*/ 547 h 919"/>
                <a:gd name="T32" fmla="*/ 2 w 1158"/>
                <a:gd name="T33" fmla="*/ 562 h 919"/>
                <a:gd name="T34" fmla="*/ 18 w 1158"/>
                <a:gd name="T35" fmla="*/ 581 h 919"/>
                <a:gd name="T36" fmla="*/ 58 w 1158"/>
                <a:gd name="T37" fmla="*/ 591 h 919"/>
                <a:gd name="T38" fmla="*/ 101 w 1158"/>
                <a:gd name="T39" fmla="*/ 629 h 919"/>
                <a:gd name="T40" fmla="*/ 140 w 1158"/>
                <a:gd name="T41" fmla="*/ 673 h 919"/>
                <a:gd name="T42" fmla="*/ 151 w 1158"/>
                <a:gd name="T43" fmla="*/ 702 h 919"/>
                <a:gd name="T44" fmla="*/ 161 w 1158"/>
                <a:gd name="T45" fmla="*/ 738 h 919"/>
                <a:gd name="T46" fmla="*/ 182 w 1158"/>
                <a:gd name="T47" fmla="*/ 761 h 919"/>
                <a:gd name="T48" fmla="*/ 216 w 1158"/>
                <a:gd name="T49" fmla="*/ 768 h 919"/>
                <a:gd name="T50" fmla="*/ 227 w 1158"/>
                <a:gd name="T51" fmla="*/ 814 h 919"/>
                <a:gd name="T52" fmla="*/ 233 w 1158"/>
                <a:gd name="T53" fmla="*/ 828 h 919"/>
                <a:gd name="T54" fmla="*/ 281 w 1158"/>
                <a:gd name="T55" fmla="*/ 849 h 919"/>
                <a:gd name="T56" fmla="*/ 348 w 1158"/>
                <a:gd name="T57" fmla="*/ 873 h 919"/>
                <a:gd name="T58" fmla="*/ 456 w 1158"/>
                <a:gd name="T59" fmla="*/ 906 h 919"/>
                <a:gd name="T60" fmla="*/ 504 w 1158"/>
                <a:gd name="T61" fmla="*/ 919 h 919"/>
                <a:gd name="T62" fmla="*/ 542 w 1158"/>
                <a:gd name="T63" fmla="*/ 904 h 919"/>
                <a:gd name="T64" fmla="*/ 582 w 1158"/>
                <a:gd name="T65" fmla="*/ 860 h 919"/>
                <a:gd name="T66" fmla="*/ 624 w 1158"/>
                <a:gd name="T67" fmla="*/ 852 h 919"/>
                <a:gd name="T68" fmla="*/ 657 w 1158"/>
                <a:gd name="T69" fmla="*/ 873 h 919"/>
                <a:gd name="T70" fmla="*/ 754 w 1158"/>
                <a:gd name="T71" fmla="*/ 850 h 919"/>
                <a:gd name="T72" fmla="*/ 830 w 1158"/>
                <a:gd name="T73" fmla="*/ 799 h 919"/>
                <a:gd name="T74" fmla="*/ 853 w 1158"/>
                <a:gd name="T75" fmla="*/ 454 h 919"/>
                <a:gd name="T76" fmla="*/ 813 w 1158"/>
                <a:gd name="T77" fmla="*/ 425 h 919"/>
                <a:gd name="T78" fmla="*/ 779 w 1158"/>
                <a:gd name="T79" fmla="*/ 379 h 919"/>
                <a:gd name="T80" fmla="*/ 754 w 1158"/>
                <a:gd name="T81" fmla="*/ 347 h 919"/>
                <a:gd name="T82" fmla="*/ 737 w 1158"/>
                <a:gd name="T83" fmla="*/ 322 h 919"/>
                <a:gd name="T84" fmla="*/ 765 w 1158"/>
                <a:gd name="T85" fmla="*/ 284 h 919"/>
                <a:gd name="T86" fmla="*/ 748 w 1158"/>
                <a:gd name="T87" fmla="*/ 276 h 919"/>
                <a:gd name="T88" fmla="*/ 693 w 1158"/>
                <a:gd name="T89" fmla="*/ 299 h 919"/>
                <a:gd name="T90" fmla="*/ 668 w 1158"/>
                <a:gd name="T91" fmla="*/ 265 h 919"/>
                <a:gd name="T92" fmla="*/ 674 w 1158"/>
                <a:gd name="T93" fmla="*/ 215 h 919"/>
                <a:gd name="T94" fmla="*/ 706 w 1158"/>
                <a:gd name="T95" fmla="*/ 171 h 919"/>
                <a:gd name="T96" fmla="*/ 664 w 1158"/>
                <a:gd name="T97" fmla="*/ 127 h 919"/>
                <a:gd name="T98" fmla="*/ 617 w 1158"/>
                <a:gd name="T99" fmla="*/ 91 h 919"/>
                <a:gd name="T100" fmla="*/ 601 w 1158"/>
                <a:gd name="T101" fmla="*/ 68 h 919"/>
                <a:gd name="T102" fmla="*/ 578 w 1158"/>
                <a:gd name="T103" fmla="*/ 43 h 919"/>
                <a:gd name="T104" fmla="*/ 538 w 1158"/>
                <a:gd name="T105" fmla="*/ 28 h 919"/>
                <a:gd name="T106" fmla="*/ 500 w 1158"/>
                <a:gd name="T107" fmla="*/ 24 h 919"/>
                <a:gd name="T108" fmla="*/ 464 w 1158"/>
                <a:gd name="T109" fmla="*/ 28 h 919"/>
                <a:gd name="T110" fmla="*/ 452 w 1158"/>
                <a:gd name="T111" fmla="*/ 17 h 919"/>
                <a:gd name="T112" fmla="*/ 435 w 1158"/>
                <a:gd name="T113" fmla="*/ 19 h 919"/>
                <a:gd name="T114" fmla="*/ 409 w 1158"/>
                <a:gd name="T115" fmla="*/ 28 h 919"/>
                <a:gd name="T116" fmla="*/ 359 w 1158"/>
                <a:gd name="T117" fmla="*/ 0 h 919"/>
                <a:gd name="T118" fmla="*/ 340 w 1158"/>
                <a:gd name="T119" fmla="*/ 47 h 919"/>
                <a:gd name="T120" fmla="*/ 321 w 1158"/>
                <a:gd name="T121" fmla="*/ 45 h 919"/>
                <a:gd name="T122" fmla="*/ 245 w 1158"/>
                <a:gd name="T123" fmla="*/ 45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58" h="919">
                  <a:moveTo>
                    <a:pt x="245" y="45"/>
                  </a:moveTo>
                  <a:lnTo>
                    <a:pt x="245" y="45"/>
                  </a:lnTo>
                  <a:lnTo>
                    <a:pt x="245" y="47"/>
                  </a:lnTo>
                  <a:lnTo>
                    <a:pt x="246" y="49"/>
                  </a:lnTo>
                  <a:lnTo>
                    <a:pt x="246" y="53"/>
                  </a:lnTo>
                  <a:lnTo>
                    <a:pt x="246" y="55"/>
                  </a:lnTo>
                  <a:lnTo>
                    <a:pt x="246" y="55"/>
                  </a:lnTo>
                  <a:lnTo>
                    <a:pt x="245" y="64"/>
                  </a:lnTo>
                  <a:lnTo>
                    <a:pt x="243" y="74"/>
                  </a:lnTo>
                  <a:lnTo>
                    <a:pt x="241" y="82"/>
                  </a:lnTo>
                  <a:lnTo>
                    <a:pt x="237" y="87"/>
                  </a:lnTo>
                  <a:lnTo>
                    <a:pt x="235" y="95"/>
                  </a:lnTo>
                  <a:lnTo>
                    <a:pt x="231" y="103"/>
                  </a:lnTo>
                  <a:lnTo>
                    <a:pt x="229" y="108"/>
                  </a:lnTo>
                  <a:lnTo>
                    <a:pt x="227" y="114"/>
                  </a:lnTo>
                  <a:lnTo>
                    <a:pt x="227" y="114"/>
                  </a:lnTo>
                  <a:lnTo>
                    <a:pt x="227" y="122"/>
                  </a:lnTo>
                  <a:lnTo>
                    <a:pt x="227" y="131"/>
                  </a:lnTo>
                  <a:lnTo>
                    <a:pt x="229" y="139"/>
                  </a:lnTo>
                  <a:lnTo>
                    <a:pt x="231" y="147"/>
                  </a:lnTo>
                  <a:lnTo>
                    <a:pt x="231" y="154"/>
                  </a:lnTo>
                  <a:lnTo>
                    <a:pt x="231" y="162"/>
                  </a:lnTo>
                  <a:lnTo>
                    <a:pt x="229" y="169"/>
                  </a:lnTo>
                  <a:lnTo>
                    <a:pt x="225" y="175"/>
                  </a:lnTo>
                  <a:lnTo>
                    <a:pt x="225" y="175"/>
                  </a:lnTo>
                  <a:lnTo>
                    <a:pt x="224" y="177"/>
                  </a:lnTo>
                  <a:lnTo>
                    <a:pt x="220" y="179"/>
                  </a:lnTo>
                  <a:lnTo>
                    <a:pt x="216" y="181"/>
                  </a:lnTo>
                  <a:lnTo>
                    <a:pt x="212" y="181"/>
                  </a:lnTo>
                  <a:lnTo>
                    <a:pt x="208" y="181"/>
                  </a:lnTo>
                  <a:lnTo>
                    <a:pt x="204" y="181"/>
                  </a:lnTo>
                  <a:lnTo>
                    <a:pt x="201" y="181"/>
                  </a:lnTo>
                  <a:lnTo>
                    <a:pt x="199" y="181"/>
                  </a:lnTo>
                  <a:lnTo>
                    <a:pt x="199" y="181"/>
                  </a:lnTo>
                  <a:lnTo>
                    <a:pt x="193" y="185"/>
                  </a:lnTo>
                  <a:lnTo>
                    <a:pt x="189" y="190"/>
                  </a:lnTo>
                  <a:lnTo>
                    <a:pt x="185" y="194"/>
                  </a:lnTo>
                  <a:lnTo>
                    <a:pt x="184" y="198"/>
                  </a:lnTo>
                  <a:lnTo>
                    <a:pt x="182" y="202"/>
                  </a:lnTo>
                  <a:lnTo>
                    <a:pt x="180" y="208"/>
                  </a:lnTo>
                  <a:lnTo>
                    <a:pt x="178" y="211"/>
                  </a:lnTo>
                  <a:lnTo>
                    <a:pt x="174" y="217"/>
                  </a:lnTo>
                  <a:lnTo>
                    <a:pt x="174" y="217"/>
                  </a:lnTo>
                  <a:lnTo>
                    <a:pt x="170" y="225"/>
                  </a:lnTo>
                  <a:lnTo>
                    <a:pt x="166" y="230"/>
                  </a:lnTo>
                  <a:lnTo>
                    <a:pt x="163" y="236"/>
                  </a:lnTo>
                  <a:lnTo>
                    <a:pt x="161" y="244"/>
                  </a:lnTo>
                  <a:lnTo>
                    <a:pt x="157" y="251"/>
                  </a:lnTo>
                  <a:lnTo>
                    <a:pt x="157" y="257"/>
                  </a:lnTo>
                  <a:lnTo>
                    <a:pt x="155" y="265"/>
                  </a:lnTo>
                  <a:lnTo>
                    <a:pt x="153" y="271"/>
                  </a:lnTo>
                  <a:lnTo>
                    <a:pt x="151" y="278"/>
                  </a:lnTo>
                  <a:lnTo>
                    <a:pt x="151" y="286"/>
                  </a:lnTo>
                  <a:lnTo>
                    <a:pt x="149" y="293"/>
                  </a:lnTo>
                  <a:lnTo>
                    <a:pt x="149" y="301"/>
                  </a:lnTo>
                  <a:lnTo>
                    <a:pt x="147" y="309"/>
                  </a:lnTo>
                  <a:lnTo>
                    <a:pt x="145" y="316"/>
                  </a:lnTo>
                  <a:lnTo>
                    <a:pt x="142" y="324"/>
                  </a:lnTo>
                  <a:lnTo>
                    <a:pt x="140" y="333"/>
                  </a:lnTo>
                  <a:lnTo>
                    <a:pt x="140" y="333"/>
                  </a:lnTo>
                  <a:lnTo>
                    <a:pt x="138" y="335"/>
                  </a:lnTo>
                  <a:lnTo>
                    <a:pt x="132" y="335"/>
                  </a:lnTo>
                  <a:lnTo>
                    <a:pt x="126" y="337"/>
                  </a:lnTo>
                  <a:lnTo>
                    <a:pt x="119" y="337"/>
                  </a:lnTo>
                  <a:lnTo>
                    <a:pt x="111" y="339"/>
                  </a:lnTo>
                  <a:lnTo>
                    <a:pt x="103" y="343"/>
                  </a:lnTo>
                  <a:lnTo>
                    <a:pt x="100" y="351"/>
                  </a:lnTo>
                  <a:lnTo>
                    <a:pt x="98" y="358"/>
                  </a:lnTo>
                  <a:lnTo>
                    <a:pt x="98" y="358"/>
                  </a:lnTo>
                  <a:lnTo>
                    <a:pt x="98" y="362"/>
                  </a:lnTo>
                  <a:lnTo>
                    <a:pt x="98" y="368"/>
                  </a:lnTo>
                  <a:lnTo>
                    <a:pt x="98" y="370"/>
                  </a:lnTo>
                  <a:lnTo>
                    <a:pt x="98" y="374"/>
                  </a:lnTo>
                  <a:lnTo>
                    <a:pt x="98" y="377"/>
                  </a:lnTo>
                  <a:lnTo>
                    <a:pt x="98" y="379"/>
                  </a:lnTo>
                  <a:lnTo>
                    <a:pt x="98" y="381"/>
                  </a:lnTo>
                  <a:lnTo>
                    <a:pt x="98" y="383"/>
                  </a:lnTo>
                  <a:lnTo>
                    <a:pt x="98" y="383"/>
                  </a:lnTo>
                  <a:lnTo>
                    <a:pt x="96" y="391"/>
                  </a:lnTo>
                  <a:lnTo>
                    <a:pt x="92" y="398"/>
                  </a:lnTo>
                  <a:lnTo>
                    <a:pt x="90" y="406"/>
                  </a:lnTo>
                  <a:lnTo>
                    <a:pt x="86" y="414"/>
                  </a:lnTo>
                  <a:lnTo>
                    <a:pt x="84" y="421"/>
                  </a:lnTo>
                  <a:lnTo>
                    <a:pt x="82" y="429"/>
                  </a:lnTo>
                  <a:lnTo>
                    <a:pt x="80" y="436"/>
                  </a:lnTo>
                  <a:lnTo>
                    <a:pt x="80" y="444"/>
                  </a:lnTo>
                  <a:lnTo>
                    <a:pt x="80" y="444"/>
                  </a:lnTo>
                  <a:lnTo>
                    <a:pt x="80" y="454"/>
                  </a:lnTo>
                  <a:lnTo>
                    <a:pt x="80" y="461"/>
                  </a:lnTo>
                  <a:lnTo>
                    <a:pt x="80" y="469"/>
                  </a:lnTo>
                  <a:lnTo>
                    <a:pt x="80" y="475"/>
                  </a:lnTo>
                  <a:lnTo>
                    <a:pt x="80" y="482"/>
                  </a:lnTo>
                  <a:lnTo>
                    <a:pt x="80" y="488"/>
                  </a:lnTo>
                  <a:lnTo>
                    <a:pt x="80" y="494"/>
                  </a:lnTo>
                  <a:lnTo>
                    <a:pt x="80" y="498"/>
                  </a:lnTo>
                  <a:lnTo>
                    <a:pt x="80" y="498"/>
                  </a:lnTo>
                  <a:lnTo>
                    <a:pt x="79" y="505"/>
                  </a:lnTo>
                  <a:lnTo>
                    <a:pt x="77" y="511"/>
                  </a:lnTo>
                  <a:lnTo>
                    <a:pt x="75" y="517"/>
                  </a:lnTo>
                  <a:lnTo>
                    <a:pt x="69" y="520"/>
                  </a:lnTo>
                  <a:lnTo>
                    <a:pt x="65" y="522"/>
                  </a:lnTo>
                  <a:lnTo>
                    <a:pt x="60" y="524"/>
                  </a:lnTo>
                  <a:lnTo>
                    <a:pt x="54" y="526"/>
                  </a:lnTo>
                  <a:lnTo>
                    <a:pt x="46" y="528"/>
                  </a:lnTo>
                  <a:lnTo>
                    <a:pt x="40" y="530"/>
                  </a:lnTo>
                  <a:lnTo>
                    <a:pt x="35" y="530"/>
                  </a:lnTo>
                  <a:lnTo>
                    <a:pt x="29" y="532"/>
                  </a:lnTo>
                  <a:lnTo>
                    <a:pt x="23" y="534"/>
                  </a:lnTo>
                  <a:lnTo>
                    <a:pt x="19" y="536"/>
                  </a:lnTo>
                  <a:lnTo>
                    <a:pt x="16" y="539"/>
                  </a:lnTo>
                  <a:lnTo>
                    <a:pt x="14" y="543"/>
                  </a:lnTo>
                  <a:lnTo>
                    <a:pt x="14" y="547"/>
                  </a:lnTo>
                  <a:lnTo>
                    <a:pt x="14" y="547"/>
                  </a:lnTo>
                  <a:lnTo>
                    <a:pt x="12" y="551"/>
                  </a:lnTo>
                  <a:lnTo>
                    <a:pt x="10" y="555"/>
                  </a:lnTo>
                  <a:lnTo>
                    <a:pt x="10" y="557"/>
                  </a:lnTo>
                  <a:lnTo>
                    <a:pt x="8" y="559"/>
                  </a:lnTo>
                  <a:lnTo>
                    <a:pt x="4" y="560"/>
                  </a:lnTo>
                  <a:lnTo>
                    <a:pt x="2" y="562"/>
                  </a:lnTo>
                  <a:lnTo>
                    <a:pt x="2" y="566"/>
                  </a:lnTo>
                  <a:lnTo>
                    <a:pt x="0" y="570"/>
                  </a:lnTo>
                  <a:lnTo>
                    <a:pt x="0" y="570"/>
                  </a:lnTo>
                  <a:lnTo>
                    <a:pt x="2" y="576"/>
                  </a:lnTo>
                  <a:lnTo>
                    <a:pt x="6" y="580"/>
                  </a:lnTo>
                  <a:lnTo>
                    <a:pt x="12" y="581"/>
                  </a:lnTo>
                  <a:lnTo>
                    <a:pt x="18" y="581"/>
                  </a:lnTo>
                  <a:lnTo>
                    <a:pt x="25" y="581"/>
                  </a:lnTo>
                  <a:lnTo>
                    <a:pt x="33" y="581"/>
                  </a:lnTo>
                  <a:lnTo>
                    <a:pt x="39" y="581"/>
                  </a:lnTo>
                  <a:lnTo>
                    <a:pt x="44" y="583"/>
                  </a:lnTo>
                  <a:lnTo>
                    <a:pt x="44" y="583"/>
                  </a:lnTo>
                  <a:lnTo>
                    <a:pt x="50" y="587"/>
                  </a:lnTo>
                  <a:lnTo>
                    <a:pt x="58" y="591"/>
                  </a:lnTo>
                  <a:lnTo>
                    <a:pt x="63" y="595"/>
                  </a:lnTo>
                  <a:lnTo>
                    <a:pt x="69" y="601"/>
                  </a:lnTo>
                  <a:lnTo>
                    <a:pt x="77" y="606"/>
                  </a:lnTo>
                  <a:lnTo>
                    <a:pt x="82" y="612"/>
                  </a:lnTo>
                  <a:lnTo>
                    <a:pt x="88" y="618"/>
                  </a:lnTo>
                  <a:lnTo>
                    <a:pt x="96" y="623"/>
                  </a:lnTo>
                  <a:lnTo>
                    <a:pt x="101" y="629"/>
                  </a:lnTo>
                  <a:lnTo>
                    <a:pt x="107" y="637"/>
                  </a:lnTo>
                  <a:lnTo>
                    <a:pt x="115" y="643"/>
                  </a:lnTo>
                  <a:lnTo>
                    <a:pt x="121" y="648"/>
                  </a:lnTo>
                  <a:lnTo>
                    <a:pt x="126" y="654"/>
                  </a:lnTo>
                  <a:lnTo>
                    <a:pt x="130" y="662"/>
                  </a:lnTo>
                  <a:lnTo>
                    <a:pt x="136" y="667"/>
                  </a:lnTo>
                  <a:lnTo>
                    <a:pt x="140" y="673"/>
                  </a:lnTo>
                  <a:lnTo>
                    <a:pt x="140" y="673"/>
                  </a:lnTo>
                  <a:lnTo>
                    <a:pt x="142" y="677"/>
                  </a:lnTo>
                  <a:lnTo>
                    <a:pt x="145" y="681"/>
                  </a:lnTo>
                  <a:lnTo>
                    <a:pt x="147" y="686"/>
                  </a:lnTo>
                  <a:lnTo>
                    <a:pt x="149" y="690"/>
                  </a:lnTo>
                  <a:lnTo>
                    <a:pt x="151" y="696"/>
                  </a:lnTo>
                  <a:lnTo>
                    <a:pt x="151" y="702"/>
                  </a:lnTo>
                  <a:lnTo>
                    <a:pt x="153" y="707"/>
                  </a:lnTo>
                  <a:lnTo>
                    <a:pt x="153" y="711"/>
                  </a:lnTo>
                  <a:lnTo>
                    <a:pt x="155" y="717"/>
                  </a:lnTo>
                  <a:lnTo>
                    <a:pt x="157" y="723"/>
                  </a:lnTo>
                  <a:lnTo>
                    <a:pt x="157" y="728"/>
                  </a:lnTo>
                  <a:lnTo>
                    <a:pt x="159" y="732"/>
                  </a:lnTo>
                  <a:lnTo>
                    <a:pt x="161" y="738"/>
                  </a:lnTo>
                  <a:lnTo>
                    <a:pt x="163" y="744"/>
                  </a:lnTo>
                  <a:lnTo>
                    <a:pt x="166" y="747"/>
                  </a:lnTo>
                  <a:lnTo>
                    <a:pt x="168" y="753"/>
                  </a:lnTo>
                  <a:lnTo>
                    <a:pt x="168" y="753"/>
                  </a:lnTo>
                  <a:lnTo>
                    <a:pt x="172" y="757"/>
                  </a:lnTo>
                  <a:lnTo>
                    <a:pt x="178" y="759"/>
                  </a:lnTo>
                  <a:lnTo>
                    <a:pt x="182" y="761"/>
                  </a:lnTo>
                  <a:lnTo>
                    <a:pt x="187" y="761"/>
                  </a:lnTo>
                  <a:lnTo>
                    <a:pt x="193" y="763"/>
                  </a:lnTo>
                  <a:lnTo>
                    <a:pt x="199" y="763"/>
                  </a:lnTo>
                  <a:lnTo>
                    <a:pt x="204" y="763"/>
                  </a:lnTo>
                  <a:lnTo>
                    <a:pt x="210" y="765"/>
                  </a:lnTo>
                  <a:lnTo>
                    <a:pt x="210" y="765"/>
                  </a:lnTo>
                  <a:lnTo>
                    <a:pt x="216" y="768"/>
                  </a:lnTo>
                  <a:lnTo>
                    <a:pt x="222" y="772"/>
                  </a:lnTo>
                  <a:lnTo>
                    <a:pt x="224" y="778"/>
                  </a:lnTo>
                  <a:lnTo>
                    <a:pt x="225" y="786"/>
                  </a:lnTo>
                  <a:lnTo>
                    <a:pt x="227" y="793"/>
                  </a:lnTo>
                  <a:lnTo>
                    <a:pt x="227" y="801"/>
                  </a:lnTo>
                  <a:lnTo>
                    <a:pt x="227" y="808"/>
                  </a:lnTo>
                  <a:lnTo>
                    <a:pt x="227" y="814"/>
                  </a:lnTo>
                  <a:lnTo>
                    <a:pt x="227" y="814"/>
                  </a:lnTo>
                  <a:lnTo>
                    <a:pt x="227" y="816"/>
                  </a:lnTo>
                  <a:lnTo>
                    <a:pt x="229" y="818"/>
                  </a:lnTo>
                  <a:lnTo>
                    <a:pt x="229" y="822"/>
                  </a:lnTo>
                  <a:lnTo>
                    <a:pt x="231" y="824"/>
                  </a:lnTo>
                  <a:lnTo>
                    <a:pt x="231" y="826"/>
                  </a:lnTo>
                  <a:lnTo>
                    <a:pt x="233" y="828"/>
                  </a:lnTo>
                  <a:lnTo>
                    <a:pt x="233" y="829"/>
                  </a:lnTo>
                  <a:lnTo>
                    <a:pt x="233" y="831"/>
                  </a:lnTo>
                  <a:lnTo>
                    <a:pt x="233" y="831"/>
                  </a:lnTo>
                  <a:lnTo>
                    <a:pt x="246" y="837"/>
                  </a:lnTo>
                  <a:lnTo>
                    <a:pt x="260" y="841"/>
                  </a:lnTo>
                  <a:lnTo>
                    <a:pt x="269" y="845"/>
                  </a:lnTo>
                  <a:lnTo>
                    <a:pt x="281" y="849"/>
                  </a:lnTo>
                  <a:lnTo>
                    <a:pt x="292" y="852"/>
                  </a:lnTo>
                  <a:lnTo>
                    <a:pt x="302" y="854"/>
                  </a:lnTo>
                  <a:lnTo>
                    <a:pt x="311" y="858"/>
                  </a:lnTo>
                  <a:lnTo>
                    <a:pt x="321" y="862"/>
                  </a:lnTo>
                  <a:lnTo>
                    <a:pt x="330" y="866"/>
                  </a:lnTo>
                  <a:lnTo>
                    <a:pt x="340" y="870"/>
                  </a:lnTo>
                  <a:lnTo>
                    <a:pt x="348" y="873"/>
                  </a:lnTo>
                  <a:lnTo>
                    <a:pt x="357" y="877"/>
                  </a:lnTo>
                  <a:lnTo>
                    <a:pt x="367" y="885"/>
                  </a:lnTo>
                  <a:lnTo>
                    <a:pt x="376" y="891"/>
                  </a:lnTo>
                  <a:lnTo>
                    <a:pt x="388" y="898"/>
                  </a:lnTo>
                  <a:lnTo>
                    <a:pt x="397" y="906"/>
                  </a:lnTo>
                  <a:lnTo>
                    <a:pt x="456" y="906"/>
                  </a:lnTo>
                  <a:lnTo>
                    <a:pt x="456" y="906"/>
                  </a:lnTo>
                  <a:lnTo>
                    <a:pt x="460" y="908"/>
                  </a:lnTo>
                  <a:lnTo>
                    <a:pt x="466" y="912"/>
                  </a:lnTo>
                  <a:lnTo>
                    <a:pt x="473" y="913"/>
                  </a:lnTo>
                  <a:lnTo>
                    <a:pt x="481" y="915"/>
                  </a:lnTo>
                  <a:lnTo>
                    <a:pt x="489" y="917"/>
                  </a:lnTo>
                  <a:lnTo>
                    <a:pt x="496" y="919"/>
                  </a:lnTo>
                  <a:lnTo>
                    <a:pt x="504" y="919"/>
                  </a:lnTo>
                  <a:lnTo>
                    <a:pt x="512" y="919"/>
                  </a:lnTo>
                  <a:lnTo>
                    <a:pt x="512" y="919"/>
                  </a:lnTo>
                  <a:lnTo>
                    <a:pt x="517" y="919"/>
                  </a:lnTo>
                  <a:lnTo>
                    <a:pt x="525" y="917"/>
                  </a:lnTo>
                  <a:lnTo>
                    <a:pt x="531" y="913"/>
                  </a:lnTo>
                  <a:lnTo>
                    <a:pt x="536" y="910"/>
                  </a:lnTo>
                  <a:lnTo>
                    <a:pt x="542" y="904"/>
                  </a:lnTo>
                  <a:lnTo>
                    <a:pt x="548" y="898"/>
                  </a:lnTo>
                  <a:lnTo>
                    <a:pt x="552" y="891"/>
                  </a:lnTo>
                  <a:lnTo>
                    <a:pt x="557" y="885"/>
                  </a:lnTo>
                  <a:lnTo>
                    <a:pt x="563" y="877"/>
                  </a:lnTo>
                  <a:lnTo>
                    <a:pt x="569" y="871"/>
                  </a:lnTo>
                  <a:lnTo>
                    <a:pt x="575" y="866"/>
                  </a:lnTo>
                  <a:lnTo>
                    <a:pt x="582" y="860"/>
                  </a:lnTo>
                  <a:lnTo>
                    <a:pt x="588" y="856"/>
                  </a:lnTo>
                  <a:lnTo>
                    <a:pt x="596" y="852"/>
                  </a:lnTo>
                  <a:lnTo>
                    <a:pt x="603" y="850"/>
                  </a:lnTo>
                  <a:lnTo>
                    <a:pt x="611" y="849"/>
                  </a:lnTo>
                  <a:lnTo>
                    <a:pt x="611" y="849"/>
                  </a:lnTo>
                  <a:lnTo>
                    <a:pt x="618" y="850"/>
                  </a:lnTo>
                  <a:lnTo>
                    <a:pt x="624" y="852"/>
                  </a:lnTo>
                  <a:lnTo>
                    <a:pt x="630" y="856"/>
                  </a:lnTo>
                  <a:lnTo>
                    <a:pt x="634" y="860"/>
                  </a:lnTo>
                  <a:lnTo>
                    <a:pt x="637" y="866"/>
                  </a:lnTo>
                  <a:lnTo>
                    <a:pt x="641" y="870"/>
                  </a:lnTo>
                  <a:lnTo>
                    <a:pt x="649" y="871"/>
                  </a:lnTo>
                  <a:lnTo>
                    <a:pt x="657" y="873"/>
                  </a:lnTo>
                  <a:lnTo>
                    <a:pt x="657" y="873"/>
                  </a:lnTo>
                  <a:lnTo>
                    <a:pt x="672" y="871"/>
                  </a:lnTo>
                  <a:lnTo>
                    <a:pt x="685" y="871"/>
                  </a:lnTo>
                  <a:lnTo>
                    <a:pt x="700" y="868"/>
                  </a:lnTo>
                  <a:lnTo>
                    <a:pt x="714" y="866"/>
                  </a:lnTo>
                  <a:lnTo>
                    <a:pt x="727" y="860"/>
                  </a:lnTo>
                  <a:lnTo>
                    <a:pt x="741" y="856"/>
                  </a:lnTo>
                  <a:lnTo>
                    <a:pt x="754" y="850"/>
                  </a:lnTo>
                  <a:lnTo>
                    <a:pt x="765" y="843"/>
                  </a:lnTo>
                  <a:lnTo>
                    <a:pt x="779" y="837"/>
                  </a:lnTo>
                  <a:lnTo>
                    <a:pt x="790" y="831"/>
                  </a:lnTo>
                  <a:lnTo>
                    <a:pt x="802" y="824"/>
                  </a:lnTo>
                  <a:lnTo>
                    <a:pt x="811" y="816"/>
                  </a:lnTo>
                  <a:lnTo>
                    <a:pt x="823" y="808"/>
                  </a:lnTo>
                  <a:lnTo>
                    <a:pt x="830" y="799"/>
                  </a:lnTo>
                  <a:lnTo>
                    <a:pt x="840" y="791"/>
                  </a:lnTo>
                  <a:lnTo>
                    <a:pt x="847" y="784"/>
                  </a:lnTo>
                  <a:lnTo>
                    <a:pt x="943" y="784"/>
                  </a:lnTo>
                  <a:lnTo>
                    <a:pt x="1158" y="519"/>
                  </a:lnTo>
                  <a:lnTo>
                    <a:pt x="1158" y="522"/>
                  </a:lnTo>
                  <a:lnTo>
                    <a:pt x="1072" y="522"/>
                  </a:lnTo>
                  <a:lnTo>
                    <a:pt x="853" y="454"/>
                  </a:lnTo>
                  <a:lnTo>
                    <a:pt x="853" y="454"/>
                  </a:lnTo>
                  <a:lnTo>
                    <a:pt x="845" y="450"/>
                  </a:lnTo>
                  <a:lnTo>
                    <a:pt x="838" y="446"/>
                  </a:lnTo>
                  <a:lnTo>
                    <a:pt x="830" y="442"/>
                  </a:lnTo>
                  <a:lnTo>
                    <a:pt x="824" y="436"/>
                  </a:lnTo>
                  <a:lnTo>
                    <a:pt x="819" y="431"/>
                  </a:lnTo>
                  <a:lnTo>
                    <a:pt x="813" y="425"/>
                  </a:lnTo>
                  <a:lnTo>
                    <a:pt x="807" y="419"/>
                  </a:lnTo>
                  <a:lnTo>
                    <a:pt x="802" y="414"/>
                  </a:lnTo>
                  <a:lnTo>
                    <a:pt x="798" y="408"/>
                  </a:lnTo>
                  <a:lnTo>
                    <a:pt x="792" y="400"/>
                  </a:lnTo>
                  <a:lnTo>
                    <a:pt x="788" y="393"/>
                  </a:lnTo>
                  <a:lnTo>
                    <a:pt x="782" y="385"/>
                  </a:lnTo>
                  <a:lnTo>
                    <a:pt x="779" y="379"/>
                  </a:lnTo>
                  <a:lnTo>
                    <a:pt x="773" y="372"/>
                  </a:lnTo>
                  <a:lnTo>
                    <a:pt x="769" y="364"/>
                  </a:lnTo>
                  <a:lnTo>
                    <a:pt x="763" y="356"/>
                  </a:lnTo>
                  <a:lnTo>
                    <a:pt x="763" y="356"/>
                  </a:lnTo>
                  <a:lnTo>
                    <a:pt x="761" y="354"/>
                  </a:lnTo>
                  <a:lnTo>
                    <a:pt x="758" y="351"/>
                  </a:lnTo>
                  <a:lnTo>
                    <a:pt x="754" y="347"/>
                  </a:lnTo>
                  <a:lnTo>
                    <a:pt x="748" y="341"/>
                  </a:lnTo>
                  <a:lnTo>
                    <a:pt x="744" y="335"/>
                  </a:lnTo>
                  <a:lnTo>
                    <a:pt x="741" y="332"/>
                  </a:lnTo>
                  <a:lnTo>
                    <a:pt x="737" y="328"/>
                  </a:lnTo>
                  <a:lnTo>
                    <a:pt x="735" y="328"/>
                  </a:lnTo>
                  <a:lnTo>
                    <a:pt x="735" y="328"/>
                  </a:lnTo>
                  <a:lnTo>
                    <a:pt x="737" y="322"/>
                  </a:lnTo>
                  <a:lnTo>
                    <a:pt x="739" y="316"/>
                  </a:lnTo>
                  <a:lnTo>
                    <a:pt x="742" y="311"/>
                  </a:lnTo>
                  <a:lnTo>
                    <a:pt x="746" y="305"/>
                  </a:lnTo>
                  <a:lnTo>
                    <a:pt x="752" y="299"/>
                  </a:lnTo>
                  <a:lnTo>
                    <a:pt x="756" y="293"/>
                  </a:lnTo>
                  <a:lnTo>
                    <a:pt x="760" y="288"/>
                  </a:lnTo>
                  <a:lnTo>
                    <a:pt x="765" y="284"/>
                  </a:lnTo>
                  <a:lnTo>
                    <a:pt x="765" y="284"/>
                  </a:lnTo>
                  <a:lnTo>
                    <a:pt x="761" y="282"/>
                  </a:lnTo>
                  <a:lnTo>
                    <a:pt x="760" y="280"/>
                  </a:lnTo>
                  <a:lnTo>
                    <a:pt x="758" y="276"/>
                  </a:lnTo>
                  <a:lnTo>
                    <a:pt x="754" y="276"/>
                  </a:lnTo>
                  <a:lnTo>
                    <a:pt x="754" y="276"/>
                  </a:lnTo>
                  <a:lnTo>
                    <a:pt x="748" y="276"/>
                  </a:lnTo>
                  <a:lnTo>
                    <a:pt x="741" y="280"/>
                  </a:lnTo>
                  <a:lnTo>
                    <a:pt x="735" y="282"/>
                  </a:lnTo>
                  <a:lnTo>
                    <a:pt x="725" y="286"/>
                  </a:lnTo>
                  <a:lnTo>
                    <a:pt x="716" y="290"/>
                  </a:lnTo>
                  <a:lnTo>
                    <a:pt x="708" y="293"/>
                  </a:lnTo>
                  <a:lnTo>
                    <a:pt x="700" y="297"/>
                  </a:lnTo>
                  <a:lnTo>
                    <a:pt x="693" y="299"/>
                  </a:lnTo>
                  <a:lnTo>
                    <a:pt x="664" y="299"/>
                  </a:lnTo>
                  <a:lnTo>
                    <a:pt x="664" y="299"/>
                  </a:lnTo>
                  <a:lnTo>
                    <a:pt x="668" y="293"/>
                  </a:lnTo>
                  <a:lnTo>
                    <a:pt x="670" y="288"/>
                  </a:lnTo>
                  <a:lnTo>
                    <a:pt x="670" y="280"/>
                  </a:lnTo>
                  <a:lnTo>
                    <a:pt x="668" y="272"/>
                  </a:lnTo>
                  <a:lnTo>
                    <a:pt x="668" y="265"/>
                  </a:lnTo>
                  <a:lnTo>
                    <a:pt x="666" y="255"/>
                  </a:lnTo>
                  <a:lnTo>
                    <a:pt x="666" y="248"/>
                  </a:lnTo>
                  <a:lnTo>
                    <a:pt x="664" y="238"/>
                  </a:lnTo>
                  <a:lnTo>
                    <a:pt x="664" y="238"/>
                  </a:lnTo>
                  <a:lnTo>
                    <a:pt x="666" y="230"/>
                  </a:lnTo>
                  <a:lnTo>
                    <a:pt x="668" y="223"/>
                  </a:lnTo>
                  <a:lnTo>
                    <a:pt x="674" y="215"/>
                  </a:lnTo>
                  <a:lnTo>
                    <a:pt x="679" y="208"/>
                  </a:lnTo>
                  <a:lnTo>
                    <a:pt x="685" y="200"/>
                  </a:lnTo>
                  <a:lnTo>
                    <a:pt x="693" y="192"/>
                  </a:lnTo>
                  <a:lnTo>
                    <a:pt x="702" y="187"/>
                  </a:lnTo>
                  <a:lnTo>
                    <a:pt x="710" y="179"/>
                  </a:lnTo>
                  <a:lnTo>
                    <a:pt x="710" y="179"/>
                  </a:lnTo>
                  <a:lnTo>
                    <a:pt x="706" y="171"/>
                  </a:lnTo>
                  <a:lnTo>
                    <a:pt x="700" y="164"/>
                  </a:lnTo>
                  <a:lnTo>
                    <a:pt x="697" y="158"/>
                  </a:lnTo>
                  <a:lnTo>
                    <a:pt x="691" y="150"/>
                  </a:lnTo>
                  <a:lnTo>
                    <a:pt x="683" y="145"/>
                  </a:lnTo>
                  <a:lnTo>
                    <a:pt x="678" y="139"/>
                  </a:lnTo>
                  <a:lnTo>
                    <a:pt x="670" y="133"/>
                  </a:lnTo>
                  <a:lnTo>
                    <a:pt x="664" y="127"/>
                  </a:lnTo>
                  <a:lnTo>
                    <a:pt x="657" y="124"/>
                  </a:lnTo>
                  <a:lnTo>
                    <a:pt x="651" y="118"/>
                  </a:lnTo>
                  <a:lnTo>
                    <a:pt x="643" y="112"/>
                  </a:lnTo>
                  <a:lnTo>
                    <a:pt x="636" y="108"/>
                  </a:lnTo>
                  <a:lnTo>
                    <a:pt x="630" y="103"/>
                  </a:lnTo>
                  <a:lnTo>
                    <a:pt x="622" y="97"/>
                  </a:lnTo>
                  <a:lnTo>
                    <a:pt x="617" y="91"/>
                  </a:lnTo>
                  <a:lnTo>
                    <a:pt x="611" y="87"/>
                  </a:lnTo>
                  <a:lnTo>
                    <a:pt x="611" y="87"/>
                  </a:lnTo>
                  <a:lnTo>
                    <a:pt x="607" y="84"/>
                  </a:lnTo>
                  <a:lnTo>
                    <a:pt x="605" y="80"/>
                  </a:lnTo>
                  <a:lnTo>
                    <a:pt x="605" y="76"/>
                  </a:lnTo>
                  <a:lnTo>
                    <a:pt x="603" y="72"/>
                  </a:lnTo>
                  <a:lnTo>
                    <a:pt x="601" y="68"/>
                  </a:lnTo>
                  <a:lnTo>
                    <a:pt x="599" y="64"/>
                  </a:lnTo>
                  <a:lnTo>
                    <a:pt x="597" y="61"/>
                  </a:lnTo>
                  <a:lnTo>
                    <a:pt x="596" y="57"/>
                  </a:lnTo>
                  <a:lnTo>
                    <a:pt x="596" y="57"/>
                  </a:lnTo>
                  <a:lnTo>
                    <a:pt x="590" y="53"/>
                  </a:lnTo>
                  <a:lnTo>
                    <a:pt x="584" y="47"/>
                  </a:lnTo>
                  <a:lnTo>
                    <a:pt x="578" y="43"/>
                  </a:lnTo>
                  <a:lnTo>
                    <a:pt x="573" y="42"/>
                  </a:lnTo>
                  <a:lnTo>
                    <a:pt x="569" y="38"/>
                  </a:lnTo>
                  <a:lnTo>
                    <a:pt x="563" y="36"/>
                  </a:lnTo>
                  <a:lnTo>
                    <a:pt x="557" y="32"/>
                  </a:lnTo>
                  <a:lnTo>
                    <a:pt x="552" y="30"/>
                  </a:lnTo>
                  <a:lnTo>
                    <a:pt x="544" y="28"/>
                  </a:lnTo>
                  <a:lnTo>
                    <a:pt x="538" y="28"/>
                  </a:lnTo>
                  <a:lnTo>
                    <a:pt x="533" y="26"/>
                  </a:lnTo>
                  <a:lnTo>
                    <a:pt x="527" y="26"/>
                  </a:lnTo>
                  <a:lnTo>
                    <a:pt x="519" y="24"/>
                  </a:lnTo>
                  <a:lnTo>
                    <a:pt x="514" y="24"/>
                  </a:lnTo>
                  <a:lnTo>
                    <a:pt x="506" y="24"/>
                  </a:lnTo>
                  <a:lnTo>
                    <a:pt x="500" y="24"/>
                  </a:lnTo>
                  <a:lnTo>
                    <a:pt x="500" y="24"/>
                  </a:lnTo>
                  <a:lnTo>
                    <a:pt x="494" y="24"/>
                  </a:lnTo>
                  <a:lnTo>
                    <a:pt x="489" y="24"/>
                  </a:lnTo>
                  <a:lnTo>
                    <a:pt x="485" y="24"/>
                  </a:lnTo>
                  <a:lnTo>
                    <a:pt x="479" y="24"/>
                  </a:lnTo>
                  <a:lnTo>
                    <a:pt x="473" y="24"/>
                  </a:lnTo>
                  <a:lnTo>
                    <a:pt x="470" y="26"/>
                  </a:lnTo>
                  <a:lnTo>
                    <a:pt x="464" y="28"/>
                  </a:lnTo>
                  <a:lnTo>
                    <a:pt x="458" y="28"/>
                  </a:lnTo>
                  <a:lnTo>
                    <a:pt x="458" y="28"/>
                  </a:lnTo>
                  <a:lnTo>
                    <a:pt x="458" y="26"/>
                  </a:lnTo>
                  <a:lnTo>
                    <a:pt x="456" y="24"/>
                  </a:lnTo>
                  <a:lnTo>
                    <a:pt x="456" y="23"/>
                  </a:lnTo>
                  <a:lnTo>
                    <a:pt x="454" y="21"/>
                  </a:lnTo>
                  <a:lnTo>
                    <a:pt x="452" y="17"/>
                  </a:lnTo>
                  <a:lnTo>
                    <a:pt x="451" y="15"/>
                  </a:lnTo>
                  <a:lnTo>
                    <a:pt x="449" y="15"/>
                  </a:lnTo>
                  <a:lnTo>
                    <a:pt x="445" y="15"/>
                  </a:lnTo>
                  <a:lnTo>
                    <a:pt x="445" y="15"/>
                  </a:lnTo>
                  <a:lnTo>
                    <a:pt x="441" y="15"/>
                  </a:lnTo>
                  <a:lnTo>
                    <a:pt x="437" y="17"/>
                  </a:lnTo>
                  <a:lnTo>
                    <a:pt x="435" y="19"/>
                  </a:lnTo>
                  <a:lnTo>
                    <a:pt x="433" y="21"/>
                  </a:lnTo>
                  <a:lnTo>
                    <a:pt x="430" y="24"/>
                  </a:lnTo>
                  <a:lnTo>
                    <a:pt x="428" y="26"/>
                  </a:lnTo>
                  <a:lnTo>
                    <a:pt x="424" y="28"/>
                  </a:lnTo>
                  <a:lnTo>
                    <a:pt x="418" y="28"/>
                  </a:lnTo>
                  <a:lnTo>
                    <a:pt x="418" y="28"/>
                  </a:lnTo>
                  <a:lnTo>
                    <a:pt x="409" y="28"/>
                  </a:lnTo>
                  <a:lnTo>
                    <a:pt x="399" y="26"/>
                  </a:lnTo>
                  <a:lnTo>
                    <a:pt x="393" y="23"/>
                  </a:lnTo>
                  <a:lnTo>
                    <a:pt x="386" y="17"/>
                  </a:lnTo>
                  <a:lnTo>
                    <a:pt x="380" y="13"/>
                  </a:lnTo>
                  <a:lnTo>
                    <a:pt x="372" y="7"/>
                  </a:lnTo>
                  <a:lnTo>
                    <a:pt x="367" y="3"/>
                  </a:lnTo>
                  <a:lnTo>
                    <a:pt x="359" y="0"/>
                  </a:lnTo>
                  <a:lnTo>
                    <a:pt x="359" y="0"/>
                  </a:lnTo>
                  <a:lnTo>
                    <a:pt x="357" y="5"/>
                  </a:lnTo>
                  <a:lnTo>
                    <a:pt x="353" y="13"/>
                  </a:lnTo>
                  <a:lnTo>
                    <a:pt x="351" y="23"/>
                  </a:lnTo>
                  <a:lnTo>
                    <a:pt x="348" y="32"/>
                  </a:lnTo>
                  <a:lnTo>
                    <a:pt x="344" y="40"/>
                  </a:lnTo>
                  <a:lnTo>
                    <a:pt x="340" y="47"/>
                  </a:lnTo>
                  <a:lnTo>
                    <a:pt x="336" y="53"/>
                  </a:lnTo>
                  <a:lnTo>
                    <a:pt x="332" y="55"/>
                  </a:lnTo>
                  <a:lnTo>
                    <a:pt x="332" y="55"/>
                  </a:lnTo>
                  <a:lnTo>
                    <a:pt x="328" y="55"/>
                  </a:lnTo>
                  <a:lnTo>
                    <a:pt x="325" y="53"/>
                  </a:lnTo>
                  <a:lnTo>
                    <a:pt x="323" y="49"/>
                  </a:lnTo>
                  <a:lnTo>
                    <a:pt x="321" y="45"/>
                  </a:lnTo>
                  <a:lnTo>
                    <a:pt x="319" y="43"/>
                  </a:lnTo>
                  <a:lnTo>
                    <a:pt x="317" y="40"/>
                  </a:lnTo>
                  <a:lnTo>
                    <a:pt x="315" y="36"/>
                  </a:lnTo>
                  <a:lnTo>
                    <a:pt x="311" y="34"/>
                  </a:lnTo>
                  <a:lnTo>
                    <a:pt x="287" y="49"/>
                  </a:lnTo>
                  <a:lnTo>
                    <a:pt x="275" y="42"/>
                  </a:lnTo>
                  <a:lnTo>
                    <a:pt x="245" y="45"/>
                  </a:lnTo>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sym typeface="Calibri"/>
              </a:endParaRPr>
            </a:p>
          </p:txBody>
        </p:sp>
        <p:sp>
          <p:nvSpPr>
            <p:cNvPr id="393" name="Freeform 60">
              <a:extLst>
                <a:ext uri="{FF2B5EF4-FFF2-40B4-BE49-F238E27FC236}">
                  <a16:creationId xmlns:a16="http://schemas.microsoft.com/office/drawing/2014/main" id="{6A8BA438-E7B1-4B79-A508-AD37EC4DCFCA}"/>
                </a:ext>
              </a:extLst>
            </p:cNvPr>
            <p:cNvSpPr>
              <a:spLocks/>
            </p:cNvSpPr>
            <p:nvPr/>
          </p:nvSpPr>
          <p:spPr bwMode="auto">
            <a:xfrm>
              <a:off x="3206036" y="5719157"/>
              <a:ext cx="57070" cy="132828"/>
            </a:xfrm>
            <a:custGeom>
              <a:avLst/>
              <a:gdLst>
                <a:gd name="T0" fmla="*/ 25 w 168"/>
                <a:gd name="T1" fmla="*/ 21 h 385"/>
                <a:gd name="T2" fmla="*/ 34 w 168"/>
                <a:gd name="T3" fmla="*/ 34 h 385"/>
                <a:gd name="T4" fmla="*/ 40 w 168"/>
                <a:gd name="T5" fmla="*/ 51 h 385"/>
                <a:gd name="T6" fmla="*/ 46 w 168"/>
                <a:gd name="T7" fmla="*/ 68 h 385"/>
                <a:gd name="T8" fmla="*/ 49 w 168"/>
                <a:gd name="T9" fmla="*/ 84 h 385"/>
                <a:gd name="T10" fmla="*/ 55 w 168"/>
                <a:gd name="T11" fmla="*/ 105 h 385"/>
                <a:gd name="T12" fmla="*/ 55 w 168"/>
                <a:gd name="T13" fmla="*/ 128 h 385"/>
                <a:gd name="T14" fmla="*/ 61 w 168"/>
                <a:gd name="T15" fmla="*/ 143 h 385"/>
                <a:gd name="T16" fmla="*/ 63 w 168"/>
                <a:gd name="T17" fmla="*/ 160 h 385"/>
                <a:gd name="T18" fmla="*/ 55 w 168"/>
                <a:gd name="T19" fmla="*/ 171 h 385"/>
                <a:gd name="T20" fmla="*/ 51 w 168"/>
                <a:gd name="T21" fmla="*/ 185 h 385"/>
                <a:gd name="T22" fmla="*/ 61 w 168"/>
                <a:gd name="T23" fmla="*/ 200 h 385"/>
                <a:gd name="T24" fmla="*/ 80 w 168"/>
                <a:gd name="T25" fmla="*/ 210 h 385"/>
                <a:gd name="T26" fmla="*/ 95 w 168"/>
                <a:gd name="T27" fmla="*/ 223 h 385"/>
                <a:gd name="T28" fmla="*/ 107 w 168"/>
                <a:gd name="T29" fmla="*/ 246 h 385"/>
                <a:gd name="T30" fmla="*/ 114 w 168"/>
                <a:gd name="T31" fmla="*/ 269 h 385"/>
                <a:gd name="T32" fmla="*/ 126 w 168"/>
                <a:gd name="T33" fmla="*/ 296 h 385"/>
                <a:gd name="T34" fmla="*/ 133 w 168"/>
                <a:gd name="T35" fmla="*/ 318 h 385"/>
                <a:gd name="T36" fmla="*/ 143 w 168"/>
                <a:gd name="T37" fmla="*/ 343 h 385"/>
                <a:gd name="T38" fmla="*/ 154 w 168"/>
                <a:gd name="T39" fmla="*/ 358 h 385"/>
                <a:gd name="T40" fmla="*/ 166 w 168"/>
                <a:gd name="T41" fmla="*/ 374 h 385"/>
                <a:gd name="T42" fmla="*/ 166 w 168"/>
                <a:gd name="T43" fmla="*/ 385 h 385"/>
                <a:gd name="T44" fmla="*/ 160 w 168"/>
                <a:gd name="T45" fmla="*/ 385 h 385"/>
                <a:gd name="T46" fmla="*/ 151 w 168"/>
                <a:gd name="T47" fmla="*/ 381 h 385"/>
                <a:gd name="T48" fmla="*/ 141 w 168"/>
                <a:gd name="T49" fmla="*/ 370 h 385"/>
                <a:gd name="T50" fmla="*/ 126 w 168"/>
                <a:gd name="T51" fmla="*/ 353 h 385"/>
                <a:gd name="T52" fmla="*/ 112 w 168"/>
                <a:gd name="T53" fmla="*/ 339 h 385"/>
                <a:gd name="T54" fmla="*/ 95 w 168"/>
                <a:gd name="T55" fmla="*/ 320 h 385"/>
                <a:gd name="T56" fmla="*/ 88 w 168"/>
                <a:gd name="T57" fmla="*/ 297 h 385"/>
                <a:gd name="T58" fmla="*/ 78 w 168"/>
                <a:gd name="T59" fmla="*/ 275 h 385"/>
                <a:gd name="T60" fmla="*/ 63 w 168"/>
                <a:gd name="T61" fmla="*/ 261 h 385"/>
                <a:gd name="T62" fmla="*/ 48 w 168"/>
                <a:gd name="T63" fmla="*/ 250 h 385"/>
                <a:gd name="T64" fmla="*/ 38 w 168"/>
                <a:gd name="T65" fmla="*/ 240 h 385"/>
                <a:gd name="T66" fmla="*/ 30 w 168"/>
                <a:gd name="T67" fmla="*/ 227 h 385"/>
                <a:gd name="T68" fmla="*/ 25 w 168"/>
                <a:gd name="T69" fmla="*/ 213 h 385"/>
                <a:gd name="T70" fmla="*/ 19 w 168"/>
                <a:gd name="T71" fmla="*/ 198 h 385"/>
                <a:gd name="T72" fmla="*/ 15 w 168"/>
                <a:gd name="T73" fmla="*/ 183 h 385"/>
                <a:gd name="T74" fmla="*/ 13 w 168"/>
                <a:gd name="T75" fmla="*/ 170 h 385"/>
                <a:gd name="T76" fmla="*/ 13 w 168"/>
                <a:gd name="T77" fmla="*/ 158 h 385"/>
                <a:gd name="T78" fmla="*/ 13 w 168"/>
                <a:gd name="T79" fmla="*/ 152 h 385"/>
                <a:gd name="T80" fmla="*/ 13 w 168"/>
                <a:gd name="T81" fmla="*/ 143 h 385"/>
                <a:gd name="T82" fmla="*/ 11 w 168"/>
                <a:gd name="T83" fmla="*/ 131 h 385"/>
                <a:gd name="T84" fmla="*/ 8 w 168"/>
                <a:gd name="T85" fmla="*/ 120 h 385"/>
                <a:gd name="T86" fmla="*/ 4 w 168"/>
                <a:gd name="T87" fmla="*/ 109 h 385"/>
                <a:gd name="T88" fmla="*/ 0 w 168"/>
                <a:gd name="T89" fmla="*/ 93 h 385"/>
                <a:gd name="T90" fmla="*/ 0 w 168"/>
                <a:gd name="T91" fmla="*/ 78 h 385"/>
                <a:gd name="T92" fmla="*/ 2 w 168"/>
                <a:gd name="T93" fmla="*/ 63 h 385"/>
                <a:gd name="T94" fmla="*/ 6 w 168"/>
                <a:gd name="T95" fmla="*/ 49 h 385"/>
                <a:gd name="T96" fmla="*/ 6 w 168"/>
                <a:gd name="T97" fmla="*/ 36 h 385"/>
                <a:gd name="T98" fmla="*/ 2 w 168"/>
                <a:gd name="T99" fmla="*/ 25 h 385"/>
                <a:gd name="T100" fmla="*/ 0 w 168"/>
                <a:gd name="T101" fmla="*/ 13 h 385"/>
                <a:gd name="T102" fmla="*/ 0 w 168"/>
                <a:gd name="T103" fmla="*/ 7 h 385"/>
                <a:gd name="T104" fmla="*/ 0 w 168"/>
                <a:gd name="T105" fmla="*/ 4 h 385"/>
                <a:gd name="T106" fmla="*/ 8 w 168"/>
                <a:gd name="T107" fmla="*/ 0 h 385"/>
                <a:gd name="T108" fmla="*/ 11 w 168"/>
                <a:gd name="T109" fmla="*/ 7 h 385"/>
                <a:gd name="T110" fmla="*/ 15 w 168"/>
                <a:gd name="T111" fmla="*/ 13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8" h="385">
                  <a:moveTo>
                    <a:pt x="17" y="15"/>
                  </a:moveTo>
                  <a:lnTo>
                    <a:pt x="21" y="19"/>
                  </a:lnTo>
                  <a:lnTo>
                    <a:pt x="25" y="21"/>
                  </a:lnTo>
                  <a:lnTo>
                    <a:pt x="29" y="25"/>
                  </a:lnTo>
                  <a:lnTo>
                    <a:pt x="30" y="30"/>
                  </a:lnTo>
                  <a:lnTo>
                    <a:pt x="34" y="34"/>
                  </a:lnTo>
                  <a:lnTo>
                    <a:pt x="36" y="40"/>
                  </a:lnTo>
                  <a:lnTo>
                    <a:pt x="38" y="46"/>
                  </a:lnTo>
                  <a:lnTo>
                    <a:pt x="40" y="51"/>
                  </a:lnTo>
                  <a:lnTo>
                    <a:pt x="42" y="55"/>
                  </a:lnTo>
                  <a:lnTo>
                    <a:pt x="44" y="61"/>
                  </a:lnTo>
                  <a:lnTo>
                    <a:pt x="46" y="68"/>
                  </a:lnTo>
                  <a:lnTo>
                    <a:pt x="48" y="72"/>
                  </a:lnTo>
                  <a:lnTo>
                    <a:pt x="48" y="78"/>
                  </a:lnTo>
                  <a:lnTo>
                    <a:pt x="49" y="84"/>
                  </a:lnTo>
                  <a:lnTo>
                    <a:pt x="51" y="89"/>
                  </a:lnTo>
                  <a:lnTo>
                    <a:pt x="53" y="93"/>
                  </a:lnTo>
                  <a:lnTo>
                    <a:pt x="55" y="105"/>
                  </a:lnTo>
                  <a:lnTo>
                    <a:pt x="55" y="114"/>
                  </a:lnTo>
                  <a:lnTo>
                    <a:pt x="55" y="122"/>
                  </a:lnTo>
                  <a:lnTo>
                    <a:pt x="55" y="128"/>
                  </a:lnTo>
                  <a:lnTo>
                    <a:pt x="55" y="133"/>
                  </a:lnTo>
                  <a:lnTo>
                    <a:pt x="57" y="139"/>
                  </a:lnTo>
                  <a:lnTo>
                    <a:pt x="61" y="143"/>
                  </a:lnTo>
                  <a:lnTo>
                    <a:pt x="67" y="149"/>
                  </a:lnTo>
                  <a:lnTo>
                    <a:pt x="65" y="154"/>
                  </a:lnTo>
                  <a:lnTo>
                    <a:pt x="63" y="160"/>
                  </a:lnTo>
                  <a:lnTo>
                    <a:pt x="61" y="164"/>
                  </a:lnTo>
                  <a:lnTo>
                    <a:pt x="57" y="168"/>
                  </a:lnTo>
                  <a:lnTo>
                    <a:pt x="55" y="171"/>
                  </a:lnTo>
                  <a:lnTo>
                    <a:pt x="53" y="175"/>
                  </a:lnTo>
                  <a:lnTo>
                    <a:pt x="51" y="179"/>
                  </a:lnTo>
                  <a:lnTo>
                    <a:pt x="51" y="185"/>
                  </a:lnTo>
                  <a:lnTo>
                    <a:pt x="53" y="191"/>
                  </a:lnTo>
                  <a:lnTo>
                    <a:pt x="57" y="196"/>
                  </a:lnTo>
                  <a:lnTo>
                    <a:pt x="61" y="200"/>
                  </a:lnTo>
                  <a:lnTo>
                    <a:pt x="67" y="204"/>
                  </a:lnTo>
                  <a:lnTo>
                    <a:pt x="74" y="208"/>
                  </a:lnTo>
                  <a:lnTo>
                    <a:pt x="80" y="210"/>
                  </a:lnTo>
                  <a:lnTo>
                    <a:pt x="84" y="213"/>
                  </a:lnTo>
                  <a:lnTo>
                    <a:pt x="88" y="215"/>
                  </a:lnTo>
                  <a:lnTo>
                    <a:pt x="95" y="223"/>
                  </a:lnTo>
                  <a:lnTo>
                    <a:pt x="101" y="231"/>
                  </a:lnTo>
                  <a:lnTo>
                    <a:pt x="105" y="238"/>
                  </a:lnTo>
                  <a:lnTo>
                    <a:pt x="107" y="246"/>
                  </a:lnTo>
                  <a:lnTo>
                    <a:pt x="109" y="254"/>
                  </a:lnTo>
                  <a:lnTo>
                    <a:pt x="111" y="261"/>
                  </a:lnTo>
                  <a:lnTo>
                    <a:pt x="114" y="269"/>
                  </a:lnTo>
                  <a:lnTo>
                    <a:pt x="118" y="278"/>
                  </a:lnTo>
                  <a:lnTo>
                    <a:pt x="122" y="286"/>
                  </a:lnTo>
                  <a:lnTo>
                    <a:pt x="126" y="296"/>
                  </a:lnTo>
                  <a:lnTo>
                    <a:pt x="128" y="303"/>
                  </a:lnTo>
                  <a:lnTo>
                    <a:pt x="132" y="311"/>
                  </a:lnTo>
                  <a:lnTo>
                    <a:pt x="133" y="318"/>
                  </a:lnTo>
                  <a:lnTo>
                    <a:pt x="137" y="326"/>
                  </a:lnTo>
                  <a:lnTo>
                    <a:pt x="139" y="336"/>
                  </a:lnTo>
                  <a:lnTo>
                    <a:pt x="143" y="343"/>
                  </a:lnTo>
                  <a:lnTo>
                    <a:pt x="147" y="349"/>
                  </a:lnTo>
                  <a:lnTo>
                    <a:pt x="151" y="355"/>
                  </a:lnTo>
                  <a:lnTo>
                    <a:pt x="154" y="358"/>
                  </a:lnTo>
                  <a:lnTo>
                    <a:pt x="158" y="364"/>
                  </a:lnTo>
                  <a:lnTo>
                    <a:pt x="162" y="368"/>
                  </a:lnTo>
                  <a:lnTo>
                    <a:pt x="166" y="374"/>
                  </a:lnTo>
                  <a:lnTo>
                    <a:pt x="166" y="378"/>
                  </a:lnTo>
                  <a:lnTo>
                    <a:pt x="168" y="385"/>
                  </a:lnTo>
                  <a:lnTo>
                    <a:pt x="166" y="385"/>
                  </a:lnTo>
                  <a:lnTo>
                    <a:pt x="166" y="385"/>
                  </a:lnTo>
                  <a:lnTo>
                    <a:pt x="162" y="385"/>
                  </a:lnTo>
                  <a:lnTo>
                    <a:pt x="160" y="385"/>
                  </a:lnTo>
                  <a:lnTo>
                    <a:pt x="156" y="383"/>
                  </a:lnTo>
                  <a:lnTo>
                    <a:pt x="154" y="383"/>
                  </a:lnTo>
                  <a:lnTo>
                    <a:pt x="151" y="381"/>
                  </a:lnTo>
                  <a:lnTo>
                    <a:pt x="151" y="379"/>
                  </a:lnTo>
                  <a:lnTo>
                    <a:pt x="145" y="374"/>
                  </a:lnTo>
                  <a:lnTo>
                    <a:pt x="141" y="370"/>
                  </a:lnTo>
                  <a:lnTo>
                    <a:pt x="135" y="364"/>
                  </a:lnTo>
                  <a:lnTo>
                    <a:pt x="132" y="358"/>
                  </a:lnTo>
                  <a:lnTo>
                    <a:pt x="126" y="353"/>
                  </a:lnTo>
                  <a:lnTo>
                    <a:pt x="122" y="347"/>
                  </a:lnTo>
                  <a:lnTo>
                    <a:pt x="118" y="343"/>
                  </a:lnTo>
                  <a:lnTo>
                    <a:pt x="112" y="339"/>
                  </a:lnTo>
                  <a:lnTo>
                    <a:pt x="105" y="334"/>
                  </a:lnTo>
                  <a:lnTo>
                    <a:pt x="99" y="328"/>
                  </a:lnTo>
                  <a:lnTo>
                    <a:pt x="95" y="320"/>
                  </a:lnTo>
                  <a:lnTo>
                    <a:pt x="93" y="315"/>
                  </a:lnTo>
                  <a:lnTo>
                    <a:pt x="90" y="307"/>
                  </a:lnTo>
                  <a:lnTo>
                    <a:pt x="88" y="297"/>
                  </a:lnTo>
                  <a:lnTo>
                    <a:pt x="86" y="290"/>
                  </a:lnTo>
                  <a:lnTo>
                    <a:pt x="82" y="280"/>
                  </a:lnTo>
                  <a:lnTo>
                    <a:pt x="78" y="275"/>
                  </a:lnTo>
                  <a:lnTo>
                    <a:pt x="74" y="271"/>
                  </a:lnTo>
                  <a:lnTo>
                    <a:pt x="69" y="265"/>
                  </a:lnTo>
                  <a:lnTo>
                    <a:pt x="63" y="261"/>
                  </a:lnTo>
                  <a:lnTo>
                    <a:pt x="57" y="257"/>
                  </a:lnTo>
                  <a:lnTo>
                    <a:pt x="51" y="254"/>
                  </a:lnTo>
                  <a:lnTo>
                    <a:pt x="48" y="250"/>
                  </a:lnTo>
                  <a:lnTo>
                    <a:pt x="42" y="246"/>
                  </a:lnTo>
                  <a:lnTo>
                    <a:pt x="40" y="242"/>
                  </a:lnTo>
                  <a:lnTo>
                    <a:pt x="38" y="240"/>
                  </a:lnTo>
                  <a:lnTo>
                    <a:pt x="36" y="236"/>
                  </a:lnTo>
                  <a:lnTo>
                    <a:pt x="32" y="233"/>
                  </a:lnTo>
                  <a:lnTo>
                    <a:pt x="30" y="227"/>
                  </a:lnTo>
                  <a:lnTo>
                    <a:pt x="29" y="223"/>
                  </a:lnTo>
                  <a:lnTo>
                    <a:pt x="27" y="217"/>
                  </a:lnTo>
                  <a:lnTo>
                    <a:pt x="25" y="213"/>
                  </a:lnTo>
                  <a:lnTo>
                    <a:pt x="23" y="208"/>
                  </a:lnTo>
                  <a:lnTo>
                    <a:pt x="21" y="202"/>
                  </a:lnTo>
                  <a:lnTo>
                    <a:pt x="19" y="198"/>
                  </a:lnTo>
                  <a:lnTo>
                    <a:pt x="17" y="192"/>
                  </a:lnTo>
                  <a:lnTo>
                    <a:pt x="15" y="187"/>
                  </a:lnTo>
                  <a:lnTo>
                    <a:pt x="15" y="183"/>
                  </a:lnTo>
                  <a:lnTo>
                    <a:pt x="13" y="179"/>
                  </a:lnTo>
                  <a:lnTo>
                    <a:pt x="13" y="173"/>
                  </a:lnTo>
                  <a:lnTo>
                    <a:pt x="13" y="170"/>
                  </a:lnTo>
                  <a:lnTo>
                    <a:pt x="13" y="166"/>
                  </a:lnTo>
                  <a:lnTo>
                    <a:pt x="13" y="162"/>
                  </a:lnTo>
                  <a:lnTo>
                    <a:pt x="13" y="158"/>
                  </a:lnTo>
                  <a:lnTo>
                    <a:pt x="13" y="156"/>
                  </a:lnTo>
                  <a:lnTo>
                    <a:pt x="13" y="154"/>
                  </a:lnTo>
                  <a:lnTo>
                    <a:pt x="13" y="152"/>
                  </a:lnTo>
                  <a:lnTo>
                    <a:pt x="13" y="149"/>
                  </a:lnTo>
                  <a:lnTo>
                    <a:pt x="13" y="147"/>
                  </a:lnTo>
                  <a:lnTo>
                    <a:pt x="13" y="143"/>
                  </a:lnTo>
                  <a:lnTo>
                    <a:pt x="13" y="139"/>
                  </a:lnTo>
                  <a:lnTo>
                    <a:pt x="11" y="135"/>
                  </a:lnTo>
                  <a:lnTo>
                    <a:pt x="11" y="131"/>
                  </a:lnTo>
                  <a:lnTo>
                    <a:pt x="9" y="128"/>
                  </a:lnTo>
                  <a:lnTo>
                    <a:pt x="8" y="124"/>
                  </a:lnTo>
                  <a:lnTo>
                    <a:pt x="8" y="120"/>
                  </a:lnTo>
                  <a:lnTo>
                    <a:pt x="6" y="116"/>
                  </a:lnTo>
                  <a:lnTo>
                    <a:pt x="4" y="112"/>
                  </a:lnTo>
                  <a:lnTo>
                    <a:pt x="4" y="109"/>
                  </a:lnTo>
                  <a:lnTo>
                    <a:pt x="2" y="103"/>
                  </a:lnTo>
                  <a:lnTo>
                    <a:pt x="2" y="99"/>
                  </a:lnTo>
                  <a:lnTo>
                    <a:pt x="0" y="93"/>
                  </a:lnTo>
                  <a:lnTo>
                    <a:pt x="0" y="89"/>
                  </a:lnTo>
                  <a:lnTo>
                    <a:pt x="0" y="84"/>
                  </a:lnTo>
                  <a:lnTo>
                    <a:pt x="0" y="78"/>
                  </a:lnTo>
                  <a:lnTo>
                    <a:pt x="0" y="72"/>
                  </a:lnTo>
                  <a:lnTo>
                    <a:pt x="2" y="67"/>
                  </a:lnTo>
                  <a:lnTo>
                    <a:pt x="2" y="63"/>
                  </a:lnTo>
                  <a:lnTo>
                    <a:pt x="4" y="59"/>
                  </a:lnTo>
                  <a:lnTo>
                    <a:pt x="6" y="53"/>
                  </a:lnTo>
                  <a:lnTo>
                    <a:pt x="6" y="49"/>
                  </a:lnTo>
                  <a:lnTo>
                    <a:pt x="6" y="44"/>
                  </a:lnTo>
                  <a:lnTo>
                    <a:pt x="6" y="40"/>
                  </a:lnTo>
                  <a:lnTo>
                    <a:pt x="6" y="36"/>
                  </a:lnTo>
                  <a:lnTo>
                    <a:pt x="4" y="32"/>
                  </a:lnTo>
                  <a:lnTo>
                    <a:pt x="2" y="28"/>
                  </a:lnTo>
                  <a:lnTo>
                    <a:pt x="2" y="25"/>
                  </a:lnTo>
                  <a:lnTo>
                    <a:pt x="0" y="21"/>
                  </a:lnTo>
                  <a:lnTo>
                    <a:pt x="0" y="17"/>
                  </a:lnTo>
                  <a:lnTo>
                    <a:pt x="0" y="13"/>
                  </a:lnTo>
                  <a:lnTo>
                    <a:pt x="0" y="11"/>
                  </a:lnTo>
                  <a:lnTo>
                    <a:pt x="0" y="9"/>
                  </a:lnTo>
                  <a:lnTo>
                    <a:pt x="0" y="7"/>
                  </a:lnTo>
                  <a:lnTo>
                    <a:pt x="0" y="6"/>
                  </a:lnTo>
                  <a:lnTo>
                    <a:pt x="0" y="4"/>
                  </a:lnTo>
                  <a:lnTo>
                    <a:pt x="0" y="4"/>
                  </a:lnTo>
                  <a:lnTo>
                    <a:pt x="0" y="2"/>
                  </a:lnTo>
                  <a:lnTo>
                    <a:pt x="0" y="0"/>
                  </a:lnTo>
                  <a:lnTo>
                    <a:pt x="8" y="0"/>
                  </a:lnTo>
                  <a:lnTo>
                    <a:pt x="9" y="2"/>
                  </a:lnTo>
                  <a:lnTo>
                    <a:pt x="11" y="4"/>
                  </a:lnTo>
                  <a:lnTo>
                    <a:pt x="11" y="7"/>
                  </a:lnTo>
                  <a:lnTo>
                    <a:pt x="13" y="9"/>
                  </a:lnTo>
                  <a:lnTo>
                    <a:pt x="15" y="11"/>
                  </a:lnTo>
                  <a:lnTo>
                    <a:pt x="15" y="13"/>
                  </a:lnTo>
                  <a:lnTo>
                    <a:pt x="17" y="15"/>
                  </a:lnTo>
                  <a:lnTo>
                    <a:pt x="17" y="15"/>
                  </a:lnTo>
                  <a:close/>
                </a:path>
              </a:pathLst>
            </a:custGeom>
            <a:solidFill>
              <a:schemeClr val="bg1">
                <a:lumMod val="95000"/>
              </a:schemeClr>
            </a:solidFill>
            <a:ln w="0" cmpd="sng">
              <a:solidFill>
                <a:srgbClr val="000000"/>
              </a:solidFill>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94" name="Freeform 61">
              <a:extLst>
                <a:ext uri="{FF2B5EF4-FFF2-40B4-BE49-F238E27FC236}">
                  <a16:creationId xmlns:a16="http://schemas.microsoft.com/office/drawing/2014/main" id="{B30B58F8-6B32-4337-A8C3-F18E2EE32AFE}"/>
                </a:ext>
              </a:extLst>
            </p:cNvPr>
            <p:cNvSpPr>
              <a:spLocks/>
            </p:cNvSpPr>
            <p:nvPr/>
          </p:nvSpPr>
          <p:spPr bwMode="auto">
            <a:xfrm>
              <a:off x="3206036" y="5719157"/>
              <a:ext cx="57070" cy="132828"/>
            </a:xfrm>
            <a:custGeom>
              <a:avLst/>
              <a:gdLst>
                <a:gd name="T0" fmla="*/ 21 w 168"/>
                <a:gd name="T1" fmla="*/ 19 h 385"/>
                <a:gd name="T2" fmla="*/ 30 w 168"/>
                <a:gd name="T3" fmla="*/ 30 h 385"/>
                <a:gd name="T4" fmla="*/ 38 w 168"/>
                <a:gd name="T5" fmla="*/ 46 h 385"/>
                <a:gd name="T6" fmla="*/ 44 w 168"/>
                <a:gd name="T7" fmla="*/ 61 h 385"/>
                <a:gd name="T8" fmla="*/ 48 w 168"/>
                <a:gd name="T9" fmla="*/ 78 h 385"/>
                <a:gd name="T10" fmla="*/ 53 w 168"/>
                <a:gd name="T11" fmla="*/ 93 h 385"/>
                <a:gd name="T12" fmla="*/ 55 w 168"/>
                <a:gd name="T13" fmla="*/ 114 h 385"/>
                <a:gd name="T14" fmla="*/ 55 w 168"/>
                <a:gd name="T15" fmla="*/ 133 h 385"/>
                <a:gd name="T16" fmla="*/ 67 w 168"/>
                <a:gd name="T17" fmla="*/ 149 h 385"/>
                <a:gd name="T18" fmla="*/ 63 w 168"/>
                <a:gd name="T19" fmla="*/ 160 h 385"/>
                <a:gd name="T20" fmla="*/ 55 w 168"/>
                <a:gd name="T21" fmla="*/ 171 h 385"/>
                <a:gd name="T22" fmla="*/ 51 w 168"/>
                <a:gd name="T23" fmla="*/ 185 h 385"/>
                <a:gd name="T24" fmla="*/ 57 w 168"/>
                <a:gd name="T25" fmla="*/ 196 h 385"/>
                <a:gd name="T26" fmla="*/ 74 w 168"/>
                <a:gd name="T27" fmla="*/ 208 h 385"/>
                <a:gd name="T28" fmla="*/ 88 w 168"/>
                <a:gd name="T29" fmla="*/ 215 h 385"/>
                <a:gd name="T30" fmla="*/ 101 w 168"/>
                <a:gd name="T31" fmla="*/ 231 h 385"/>
                <a:gd name="T32" fmla="*/ 109 w 168"/>
                <a:gd name="T33" fmla="*/ 254 h 385"/>
                <a:gd name="T34" fmla="*/ 118 w 168"/>
                <a:gd name="T35" fmla="*/ 278 h 385"/>
                <a:gd name="T36" fmla="*/ 126 w 168"/>
                <a:gd name="T37" fmla="*/ 296 h 385"/>
                <a:gd name="T38" fmla="*/ 133 w 168"/>
                <a:gd name="T39" fmla="*/ 318 h 385"/>
                <a:gd name="T40" fmla="*/ 143 w 168"/>
                <a:gd name="T41" fmla="*/ 343 h 385"/>
                <a:gd name="T42" fmla="*/ 151 w 168"/>
                <a:gd name="T43" fmla="*/ 355 h 385"/>
                <a:gd name="T44" fmla="*/ 162 w 168"/>
                <a:gd name="T45" fmla="*/ 368 h 385"/>
                <a:gd name="T46" fmla="*/ 168 w 168"/>
                <a:gd name="T47" fmla="*/ 385 h 385"/>
                <a:gd name="T48" fmla="*/ 166 w 168"/>
                <a:gd name="T49" fmla="*/ 385 h 385"/>
                <a:gd name="T50" fmla="*/ 156 w 168"/>
                <a:gd name="T51" fmla="*/ 383 h 385"/>
                <a:gd name="T52" fmla="*/ 151 w 168"/>
                <a:gd name="T53" fmla="*/ 379 h 385"/>
                <a:gd name="T54" fmla="*/ 141 w 168"/>
                <a:gd name="T55" fmla="*/ 370 h 385"/>
                <a:gd name="T56" fmla="*/ 126 w 168"/>
                <a:gd name="T57" fmla="*/ 353 h 385"/>
                <a:gd name="T58" fmla="*/ 112 w 168"/>
                <a:gd name="T59" fmla="*/ 339 h 385"/>
                <a:gd name="T60" fmla="*/ 99 w 168"/>
                <a:gd name="T61" fmla="*/ 328 h 385"/>
                <a:gd name="T62" fmla="*/ 90 w 168"/>
                <a:gd name="T63" fmla="*/ 307 h 385"/>
                <a:gd name="T64" fmla="*/ 82 w 168"/>
                <a:gd name="T65" fmla="*/ 280 h 385"/>
                <a:gd name="T66" fmla="*/ 74 w 168"/>
                <a:gd name="T67" fmla="*/ 271 h 385"/>
                <a:gd name="T68" fmla="*/ 57 w 168"/>
                <a:gd name="T69" fmla="*/ 257 h 385"/>
                <a:gd name="T70" fmla="*/ 42 w 168"/>
                <a:gd name="T71" fmla="*/ 246 h 385"/>
                <a:gd name="T72" fmla="*/ 38 w 168"/>
                <a:gd name="T73" fmla="*/ 240 h 385"/>
                <a:gd name="T74" fmla="*/ 30 w 168"/>
                <a:gd name="T75" fmla="*/ 227 h 385"/>
                <a:gd name="T76" fmla="*/ 25 w 168"/>
                <a:gd name="T77" fmla="*/ 213 h 385"/>
                <a:gd name="T78" fmla="*/ 19 w 168"/>
                <a:gd name="T79" fmla="*/ 198 h 385"/>
                <a:gd name="T80" fmla="*/ 15 w 168"/>
                <a:gd name="T81" fmla="*/ 183 h 385"/>
                <a:gd name="T82" fmla="*/ 13 w 168"/>
                <a:gd name="T83" fmla="*/ 173 h 385"/>
                <a:gd name="T84" fmla="*/ 13 w 168"/>
                <a:gd name="T85" fmla="*/ 162 h 385"/>
                <a:gd name="T86" fmla="*/ 13 w 168"/>
                <a:gd name="T87" fmla="*/ 154 h 385"/>
                <a:gd name="T88" fmla="*/ 13 w 168"/>
                <a:gd name="T89" fmla="*/ 149 h 385"/>
                <a:gd name="T90" fmla="*/ 13 w 168"/>
                <a:gd name="T91" fmla="*/ 139 h 385"/>
                <a:gd name="T92" fmla="*/ 9 w 168"/>
                <a:gd name="T93" fmla="*/ 128 h 385"/>
                <a:gd name="T94" fmla="*/ 6 w 168"/>
                <a:gd name="T95" fmla="*/ 116 h 385"/>
                <a:gd name="T96" fmla="*/ 2 w 168"/>
                <a:gd name="T97" fmla="*/ 103 h 385"/>
                <a:gd name="T98" fmla="*/ 0 w 168"/>
                <a:gd name="T99" fmla="*/ 89 h 385"/>
                <a:gd name="T100" fmla="*/ 0 w 168"/>
                <a:gd name="T101" fmla="*/ 78 h 385"/>
                <a:gd name="T102" fmla="*/ 2 w 168"/>
                <a:gd name="T103" fmla="*/ 63 h 385"/>
                <a:gd name="T104" fmla="*/ 6 w 168"/>
                <a:gd name="T105" fmla="*/ 49 h 385"/>
                <a:gd name="T106" fmla="*/ 6 w 168"/>
                <a:gd name="T107" fmla="*/ 40 h 385"/>
                <a:gd name="T108" fmla="*/ 2 w 168"/>
                <a:gd name="T109" fmla="*/ 28 h 385"/>
                <a:gd name="T110" fmla="*/ 0 w 168"/>
                <a:gd name="T111" fmla="*/ 17 h 385"/>
                <a:gd name="T112" fmla="*/ 0 w 168"/>
                <a:gd name="T113" fmla="*/ 11 h 385"/>
                <a:gd name="T114" fmla="*/ 0 w 168"/>
                <a:gd name="T115" fmla="*/ 6 h 385"/>
                <a:gd name="T116" fmla="*/ 0 w 168"/>
                <a:gd name="T117" fmla="*/ 2 h 385"/>
                <a:gd name="T118" fmla="*/ 8 w 168"/>
                <a:gd name="T119" fmla="*/ 0 h 385"/>
                <a:gd name="T120" fmla="*/ 11 w 168"/>
                <a:gd name="T121" fmla="*/ 7 h 385"/>
                <a:gd name="T122" fmla="*/ 15 w 168"/>
                <a:gd name="T123" fmla="*/ 13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8" h="385">
                  <a:moveTo>
                    <a:pt x="17" y="15"/>
                  </a:moveTo>
                  <a:lnTo>
                    <a:pt x="17" y="15"/>
                  </a:lnTo>
                  <a:lnTo>
                    <a:pt x="21" y="19"/>
                  </a:lnTo>
                  <a:lnTo>
                    <a:pt x="25" y="21"/>
                  </a:lnTo>
                  <a:lnTo>
                    <a:pt x="29" y="25"/>
                  </a:lnTo>
                  <a:lnTo>
                    <a:pt x="30" y="30"/>
                  </a:lnTo>
                  <a:lnTo>
                    <a:pt x="34" y="34"/>
                  </a:lnTo>
                  <a:lnTo>
                    <a:pt x="36" y="40"/>
                  </a:lnTo>
                  <a:lnTo>
                    <a:pt x="38" y="46"/>
                  </a:lnTo>
                  <a:lnTo>
                    <a:pt x="40" y="51"/>
                  </a:lnTo>
                  <a:lnTo>
                    <a:pt x="42" y="55"/>
                  </a:lnTo>
                  <a:lnTo>
                    <a:pt x="44" y="61"/>
                  </a:lnTo>
                  <a:lnTo>
                    <a:pt x="46" y="68"/>
                  </a:lnTo>
                  <a:lnTo>
                    <a:pt x="48" y="72"/>
                  </a:lnTo>
                  <a:lnTo>
                    <a:pt x="48" y="78"/>
                  </a:lnTo>
                  <a:lnTo>
                    <a:pt x="49" y="84"/>
                  </a:lnTo>
                  <a:lnTo>
                    <a:pt x="51" y="89"/>
                  </a:lnTo>
                  <a:lnTo>
                    <a:pt x="53" y="93"/>
                  </a:lnTo>
                  <a:lnTo>
                    <a:pt x="53" y="93"/>
                  </a:lnTo>
                  <a:lnTo>
                    <a:pt x="55" y="105"/>
                  </a:lnTo>
                  <a:lnTo>
                    <a:pt x="55" y="114"/>
                  </a:lnTo>
                  <a:lnTo>
                    <a:pt x="55" y="122"/>
                  </a:lnTo>
                  <a:lnTo>
                    <a:pt x="55" y="128"/>
                  </a:lnTo>
                  <a:lnTo>
                    <a:pt x="55" y="133"/>
                  </a:lnTo>
                  <a:lnTo>
                    <a:pt x="57" y="139"/>
                  </a:lnTo>
                  <a:lnTo>
                    <a:pt x="61" y="143"/>
                  </a:lnTo>
                  <a:lnTo>
                    <a:pt x="67" y="149"/>
                  </a:lnTo>
                  <a:lnTo>
                    <a:pt x="67" y="149"/>
                  </a:lnTo>
                  <a:lnTo>
                    <a:pt x="65" y="154"/>
                  </a:lnTo>
                  <a:lnTo>
                    <a:pt x="63" y="160"/>
                  </a:lnTo>
                  <a:lnTo>
                    <a:pt x="61" y="164"/>
                  </a:lnTo>
                  <a:lnTo>
                    <a:pt x="57" y="168"/>
                  </a:lnTo>
                  <a:lnTo>
                    <a:pt x="55" y="171"/>
                  </a:lnTo>
                  <a:lnTo>
                    <a:pt x="53" y="175"/>
                  </a:lnTo>
                  <a:lnTo>
                    <a:pt x="51" y="179"/>
                  </a:lnTo>
                  <a:lnTo>
                    <a:pt x="51" y="185"/>
                  </a:lnTo>
                  <a:lnTo>
                    <a:pt x="51" y="185"/>
                  </a:lnTo>
                  <a:lnTo>
                    <a:pt x="53" y="191"/>
                  </a:lnTo>
                  <a:lnTo>
                    <a:pt x="57" y="196"/>
                  </a:lnTo>
                  <a:lnTo>
                    <a:pt x="61" y="200"/>
                  </a:lnTo>
                  <a:lnTo>
                    <a:pt x="67" y="204"/>
                  </a:lnTo>
                  <a:lnTo>
                    <a:pt x="74" y="208"/>
                  </a:lnTo>
                  <a:lnTo>
                    <a:pt x="80" y="210"/>
                  </a:lnTo>
                  <a:lnTo>
                    <a:pt x="84" y="213"/>
                  </a:lnTo>
                  <a:lnTo>
                    <a:pt x="88" y="215"/>
                  </a:lnTo>
                  <a:lnTo>
                    <a:pt x="88" y="215"/>
                  </a:lnTo>
                  <a:lnTo>
                    <a:pt x="95" y="223"/>
                  </a:lnTo>
                  <a:lnTo>
                    <a:pt x="101" y="231"/>
                  </a:lnTo>
                  <a:lnTo>
                    <a:pt x="105" y="238"/>
                  </a:lnTo>
                  <a:lnTo>
                    <a:pt x="107" y="246"/>
                  </a:lnTo>
                  <a:lnTo>
                    <a:pt x="109" y="254"/>
                  </a:lnTo>
                  <a:lnTo>
                    <a:pt x="111" y="261"/>
                  </a:lnTo>
                  <a:lnTo>
                    <a:pt x="114" y="269"/>
                  </a:lnTo>
                  <a:lnTo>
                    <a:pt x="118" y="278"/>
                  </a:lnTo>
                  <a:lnTo>
                    <a:pt x="118" y="278"/>
                  </a:lnTo>
                  <a:lnTo>
                    <a:pt x="122" y="286"/>
                  </a:lnTo>
                  <a:lnTo>
                    <a:pt x="126" y="296"/>
                  </a:lnTo>
                  <a:lnTo>
                    <a:pt x="128" y="303"/>
                  </a:lnTo>
                  <a:lnTo>
                    <a:pt x="132" y="311"/>
                  </a:lnTo>
                  <a:lnTo>
                    <a:pt x="133" y="318"/>
                  </a:lnTo>
                  <a:lnTo>
                    <a:pt x="137" y="326"/>
                  </a:lnTo>
                  <a:lnTo>
                    <a:pt x="139" y="336"/>
                  </a:lnTo>
                  <a:lnTo>
                    <a:pt x="143" y="343"/>
                  </a:lnTo>
                  <a:lnTo>
                    <a:pt x="143" y="343"/>
                  </a:lnTo>
                  <a:lnTo>
                    <a:pt x="147" y="349"/>
                  </a:lnTo>
                  <a:lnTo>
                    <a:pt x="151" y="355"/>
                  </a:lnTo>
                  <a:lnTo>
                    <a:pt x="154" y="358"/>
                  </a:lnTo>
                  <a:lnTo>
                    <a:pt x="158" y="364"/>
                  </a:lnTo>
                  <a:lnTo>
                    <a:pt x="162" y="368"/>
                  </a:lnTo>
                  <a:lnTo>
                    <a:pt x="166" y="374"/>
                  </a:lnTo>
                  <a:lnTo>
                    <a:pt x="166" y="378"/>
                  </a:lnTo>
                  <a:lnTo>
                    <a:pt x="168" y="385"/>
                  </a:lnTo>
                  <a:lnTo>
                    <a:pt x="168" y="385"/>
                  </a:lnTo>
                  <a:lnTo>
                    <a:pt x="166" y="385"/>
                  </a:lnTo>
                  <a:lnTo>
                    <a:pt x="166" y="385"/>
                  </a:lnTo>
                  <a:lnTo>
                    <a:pt x="162" y="385"/>
                  </a:lnTo>
                  <a:lnTo>
                    <a:pt x="160" y="385"/>
                  </a:lnTo>
                  <a:lnTo>
                    <a:pt x="156" y="383"/>
                  </a:lnTo>
                  <a:lnTo>
                    <a:pt x="154" y="383"/>
                  </a:lnTo>
                  <a:lnTo>
                    <a:pt x="151" y="381"/>
                  </a:lnTo>
                  <a:lnTo>
                    <a:pt x="151" y="379"/>
                  </a:lnTo>
                  <a:lnTo>
                    <a:pt x="151" y="379"/>
                  </a:lnTo>
                  <a:lnTo>
                    <a:pt x="145" y="374"/>
                  </a:lnTo>
                  <a:lnTo>
                    <a:pt x="141" y="370"/>
                  </a:lnTo>
                  <a:lnTo>
                    <a:pt x="135" y="364"/>
                  </a:lnTo>
                  <a:lnTo>
                    <a:pt x="132" y="358"/>
                  </a:lnTo>
                  <a:lnTo>
                    <a:pt x="126" y="353"/>
                  </a:lnTo>
                  <a:lnTo>
                    <a:pt x="122" y="347"/>
                  </a:lnTo>
                  <a:lnTo>
                    <a:pt x="118" y="343"/>
                  </a:lnTo>
                  <a:lnTo>
                    <a:pt x="112" y="339"/>
                  </a:lnTo>
                  <a:lnTo>
                    <a:pt x="112" y="339"/>
                  </a:lnTo>
                  <a:lnTo>
                    <a:pt x="105" y="334"/>
                  </a:lnTo>
                  <a:lnTo>
                    <a:pt x="99" y="328"/>
                  </a:lnTo>
                  <a:lnTo>
                    <a:pt x="95" y="320"/>
                  </a:lnTo>
                  <a:lnTo>
                    <a:pt x="93" y="315"/>
                  </a:lnTo>
                  <a:lnTo>
                    <a:pt x="90" y="307"/>
                  </a:lnTo>
                  <a:lnTo>
                    <a:pt x="88" y="297"/>
                  </a:lnTo>
                  <a:lnTo>
                    <a:pt x="86" y="290"/>
                  </a:lnTo>
                  <a:lnTo>
                    <a:pt x="82" y="280"/>
                  </a:lnTo>
                  <a:lnTo>
                    <a:pt x="82" y="280"/>
                  </a:lnTo>
                  <a:lnTo>
                    <a:pt x="78" y="275"/>
                  </a:lnTo>
                  <a:lnTo>
                    <a:pt x="74" y="271"/>
                  </a:lnTo>
                  <a:lnTo>
                    <a:pt x="69" y="265"/>
                  </a:lnTo>
                  <a:lnTo>
                    <a:pt x="63" y="261"/>
                  </a:lnTo>
                  <a:lnTo>
                    <a:pt x="57" y="257"/>
                  </a:lnTo>
                  <a:lnTo>
                    <a:pt x="51" y="254"/>
                  </a:lnTo>
                  <a:lnTo>
                    <a:pt x="48" y="250"/>
                  </a:lnTo>
                  <a:lnTo>
                    <a:pt x="42" y="246"/>
                  </a:lnTo>
                  <a:lnTo>
                    <a:pt x="42" y="246"/>
                  </a:lnTo>
                  <a:lnTo>
                    <a:pt x="40" y="242"/>
                  </a:lnTo>
                  <a:lnTo>
                    <a:pt x="38" y="240"/>
                  </a:lnTo>
                  <a:lnTo>
                    <a:pt x="36" y="236"/>
                  </a:lnTo>
                  <a:lnTo>
                    <a:pt x="32" y="233"/>
                  </a:lnTo>
                  <a:lnTo>
                    <a:pt x="30" y="227"/>
                  </a:lnTo>
                  <a:lnTo>
                    <a:pt x="29" y="223"/>
                  </a:lnTo>
                  <a:lnTo>
                    <a:pt x="27" y="217"/>
                  </a:lnTo>
                  <a:lnTo>
                    <a:pt x="25" y="213"/>
                  </a:lnTo>
                  <a:lnTo>
                    <a:pt x="23" y="208"/>
                  </a:lnTo>
                  <a:lnTo>
                    <a:pt x="21" y="202"/>
                  </a:lnTo>
                  <a:lnTo>
                    <a:pt x="19" y="198"/>
                  </a:lnTo>
                  <a:lnTo>
                    <a:pt x="17" y="192"/>
                  </a:lnTo>
                  <a:lnTo>
                    <a:pt x="15" y="187"/>
                  </a:lnTo>
                  <a:lnTo>
                    <a:pt x="15" y="183"/>
                  </a:lnTo>
                  <a:lnTo>
                    <a:pt x="13" y="179"/>
                  </a:lnTo>
                  <a:lnTo>
                    <a:pt x="13" y="173"/>
                  </a:lnTo>
                  <a:lnTo>
                    <a:pt x="13" y="173"/>
                  </a:lnTo>
                  <a:lnTo>
                    <a:pt x="13" y="170"/>
                  </a:lnTo>
                  <a:lnTo>
                    <a:pt x="13" y="166"/>
                  </a:lnTo>
                  <a:lnTo>
                    <a:pt x="13" y="162"/>
                  </a:lnTo>
                  <a:lnTo>
                    <a:pt x="13" y="158"/>
                  </a:lnTo>
                  <a:lnTo>
                    <a:pt x="13" y="156"/>
                  </a:lnTo>
                  <a:lnTo>
                    <a:pt x="13" y="154"/>
                  </a:lnTo>
                  <a:lnTo>
                    <a:pt x="13" y="152"/>
                  </a:lnTo>
                  <a:lnTo>
                    <a:pt x="13" y="149"/>
                  </a:lnTo>
                  <a:lnTo>
                    <a:pt x="13" y="149"/>
                  </a:lnTo>
                  <a:lnTo>
                    <a:pt x="13" y="147"/>
                  </a:lnTo>
                  <a:lnTo>
                    <a:pt x="13" y="143"/>
                  </a:lnTo>
                  <a:lnTo>
                    <a:pt x="13" y="139"/>
                  </a:lnTo>
                  <a:lnTo>
                    <a:pt x="11" y="135"/>
                  </a:lnTo>
                  <a:lnTo>
                    <a:pt x="11" y="131"/>
                  </a:lnTo>
                  <a:lnTo>
                    <a:pt x="9" y="128"/>
                  </a:lnTo>
                  <a:lnTo>
                    <a:pt x="8" y="124"/>
                  </a:lnTo>
                  <a:lnTo>
                    <a:pt x="8" y="120"/>
                  </a:lnTo>
                  <a:lnTo>
                    <a:pt x="6" y="116"/>
                  </a:lnTo>
                  <a:lnTo>
                    <a:pt x="4" y="112"/>
                  </a:lnTo>
                  <a:lnTo>
                    <a:pt x="4" y="109"/>
                  </a:lnTo>
                  <a:lnTo>
                    <a:pt x="2" y="103"/>
                  </a:lnTo>
                  <a:lnTo>
                    <a:pt x="2" y="99"/>
                  </a:lnTo>
                  <a:lnTo>
                    <a:pt x="0" y="93"/>
                  </a:lnTo>
                  <a:lnTo>
                    <a:pt x="0" y="89"/>
                  </a:lnTo>
                  <a:lnTo>
                    <a:pt x="0" y="84"/>
                  </a:lnTo>
                  <a:lnTo>
                    <a:pt x="0" y="84"/>
                  </a:lnTo>
                  <a:lnTo>
                    <a:pt x="0" y="78"/>
                  </a:lnTo>
                  <a:lnTo>
                    <a:pt x="0" y="72"/>
                  </a:lnTo>
                  <a:lnTo>
                    <a:pt x="2" y="67"/>
                  </a:lnTo>
                  <a:lnTo>
                    <a:pt x="2" y="63"/>
                  </a:lnTo>
                  <a:lnTo>
                    <a:pt x="4" y="59"/>
                  </a:lnTo>
                  <a:lnTo>
                    <a:pt x="6" y="53"/>
                  </a:lnTo>
                  <a:lnTo>
                    <a:pt x="6" y="49"/>
                  </a:lnTo>
                  <a:lnTo>
                    <a:pt x="6" y="44"/>
                  </a:lnTo>
                  <a:lnTo>
                    <a:pt x="6" y="44"/>
                  </a:lnTo>
                  <a:lnTo>
                    <a:pt x="6" y="40"/>
                  </a:lnTo>
                  <a:lnTo>
                    <a:pt x="6" y="36"/>
                  </a:lnTo>
                  <a:lnTo>
                    <a:pt x="4" y="32"/>
                  </a:lnTo>
                  <a:lnTo>
                    <a:pt x="2" y="28"/>
                  </a:lnTo>
                  <a:lnTo>
                    <a:pt x="2" y="25"/>
                  </a:lnTo>
                  <a:lnTo>
                    <a:pt x="0" y="21"/>
                  </a:lnTo>
                  <a:lnTo>
                    <a:pt x="0" y="17"/>
                  </a:lnTo>
                  <a:lnTo>
                    <a:pt x="0" y="13"/>
                  </a:lnTo>
                  <a:lnTo>
                    <a:pt x="0" y="13"/>
                  </a:lnTo>
                  <a:lnTo>
                    <a:pt x="0" y="11"/>
                  </a:lnTo>
                  <a:lnTo>
                    <a:pt x="0" y="9"/>
                  </a:lnTo>
                  <a:lnTo>
                    <a:pt x="0" y="7"/>
                  </a:lnTo>
                  <a:lnTo>
                    <a:pt x="0" y="6"/>
                  </a:lnTo>
                  <a:lnTo>
                    <a:pt x="0" y="4"/>
                  </a:lnTo>
                  <a:lnTo>
                    <a:pt x="0" y="4"/>
                  </a:lnTo>
                  <a:lnTo>
                    <a:pt x="0" y="2"/>
                  </a:lnTo>
                  <a:lnTo>
                    <a:pt x="0" y="0"/>
                  </a:lnTo>
                  <a:lnTo>
                    <a:pt x="8" y="0"/>
                  </a:lnTo>
                  <a:lnTo>
                    <a:pt x="8" y="0"/>
                  </a:lnTo>
                  <a:lnTo>
                    <a:pt x="9" y="2"/>
                  </a:lnTo>
                  <a:lnTo>
                    <a:pt x="11" y="4"/>
                  </a:lnTo>
                  <a:lnTo>
                    <a:pt x="11" y="7"/>
                  </a:lnTo>
                  <a:lnTo>
                    <a:pt x="13" y="9"/>
                  </a:lnTo>
                  <a:lnTo>
                    <a:pt x="15" y="11"/>
                  </a:lnTo>
                  <a:lnTo>
                    <a:pt x="15" y="13"/>
                  </a:lnTo>
                  <a:lnTo>
                    <a:pt x="17" y="15"/>
                  </a:lnTo>
                  <a:lnTo>
                    <a:pt x="17" y="15"/>
                  </a:lnTo>
                </a:path>
              </a:pathLst>
            </a:custGeom>
            <a:solidFill>
              <a:schemeClr val="accent5">
                <a:lumMod val="40000"/>
                <a:lumOff val="60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95" name="Freeform 62">
              <a:extLst>
                <a:ext uri="{FF2B5EF4-FFF2-40B4-BE49-F238E27FC236}">
                  <a16:creationId xmlns:a16="http://schemas.microsoft.com/office/drawing/2014/main" id="{F1EB903C-7D2C-4CE5-9B00-D6EC37F84D37}"/>
                </a:ext>
              </a:extLst>
            </p:cNvPr>
            <p:cNvSpPr>
              <a:spLocks/>
            </p:cNvSpPr>
            <p:nvPr/>
          </p:nvSpPr>
          <p:spPr bwMode="auto">
            <a:xfrm>
              <a:off x="3333391" y="5874541"/>
              <a:ext cx="27033" cy="130322"/>
            </a:xfrm>
            <a:custGeom>
              <a:avLst/>
              <a:gdLst>
                <a:gd name="T0" fmla="*/ 9 w 80"/>
                <a:gd name="T1" fmla="*/ 53 h 378"/>
                <a:gd name="T2" fmla="*/ 7 w 80"/>
                <a:gd name="T3" fmla="*/ 42 h 378"/>
                <a:gd name="T4" fmla="*/ 2 w 80"/>
                <a:gd name="T5" fmla="*/ 27 h 378"/>
                <a:gd name="T6" fmla="*/ 0 w 80"/>
                <a:gd name="T7" fmla="*/ 8 h 378"/>
                <a:gd name="T8" fmla="*/ 2 w 80"/>
                <a:gd name="T9" fmla="*/ 0 h 378"/>
                <a:gd name="T10" fmla="*/ 15 w 80"/>
                <a:gd name="T11" fmla="*/ 8 h 378"/>
                <a:gd name="T12" fmla="*/ 32 w 80"/>
                <a:gd name="T13" fmla="*/ 27 h 378"/>
                <a:gd name="T14" fmla="*/ 44 w 80"/>
                <a:gd name="T15" fmla="*/ 51 h 378"/>
                <a:gd name="T16" fmla="*/ 49 w 80"/>
                <a:gd name="T17" fmla="*/ 103 h 378"/>
                <a:gd name="T18" fmla="*/ 51 w 80"/>
                <a:gd name="T19" fmla="*/ 114 h 378"/>
                <a:gd name="T20" fmla="*/ 51 w 80"/>
                <a:gd name="T21" fmla="*/ 126 h 378"/>
                <a:gd name="T22" fmla="*/ 55 w 80"/>
                <a:gd name="T23" fmla="*/ 141 h 378"/>
                <a:gd name="T24" fmla="*/ 67 w 80"/>
                <a:gd name="T25" fmla="*/ 154 h 378"/>
                <a:gd name="T26" fmla="*/ 74 w 80"/>
                <a:gd name="T27" fmla="*/ 170 h 378"/>
                <a:gd name="T28" fmla="*/ 68 w 80"/>
                <a:gd name="T29" fmla="*/ 189 h 378"/>
                <a:gd name="T30" fmla="*/ 57 w 80"/>
                <a:gd name="T31" fmla="*/ 204 h 378"/>
                <a:gd name="T32" fmla="*/ 51 w 80"/>
                <a:gd name="T33" fmla="*/ 219 h 378"/>
                <a:gd name="T34" fmla="*/ 53 w 80"/>
                <a:gd name="T35" fmla="*/ 235 h 378"/>
                <a:gd name="T36" fmla="*/ 55 w 80"/>
                <a:gd name="T37" fmla="*/ 252 h 378"/>
                <a:gd name="T38" fmla="*/ 57 w 80"/>
                <a:gd name="T39" fmla="*/ 311 h 378"/>
                <a:gd name="T40" fmla="*/ 68 w 80"/>
                <a:gd name="T41" fmla="*/ 334 h 378"/>
                <a:gd name="T42" fmla="*/ 80 w 80"/>
                <a:gd name="T43" fmla="*/ 351 h 378"/>
                <a:gd name="T44" fmla="*/ 80 w 80"/>
                <a:gd name="T45" fmla="*/ 364 h 378"/>
                <a:gd name="T46" fmla="*/ 78 w 80"/>
                <a:gd name="T47" fmla="*/ 370 h 378"/>
                <a:gd name="T48" fmla="*/ 80 w 80"/>
                <a:gd name="T49" fmla="*/ 376 h 378"/>
                <a:gd name="T50" fmla="*/ 72 w 80"/>
                <a:gd name="T51" fmla="*/ 372 h 378"/>
                <a:gd name="T52" fmla="*/ 63 w 80"/>
                <a:gd name="T53" fmla="*/ 366 h 378"/>
                <a:gd name="T54" fmla="*/ 55 w 80"/>
                <a:gd name="T55" fmla="*/ 364 h 378"/>
                <a:gd name="T56" fmla="*/ 51 w 80"/>
                <a:gd name="T57" fmla="*/ 370 h 378"/>
                <a:gd name="T58" fmla="*/ 51 w 80"/>
                <a:gd name="T59" fmla="*/ 376 h 378"/>
                <a:gd name="T60" fmla="*/ 44 w 80"/>
                <a:gd name="T61" fmla="*/ 376 h 378"/>
                <a:gd name="T62" fmla="*/ 36 w 80"/>
                <a:gd name="T63" fmla="*/ 368 h 378"/>
                <a:gd name="T64" fmla="*/ 34 w 80"/>
                <a:gd name="T65" fmla="*/ 359 h 378"/>
                <a:gd name="T66" fmla="*/ 34 w 80"/>
                <a:gd name="T67" fmla="*/ 351 h 378"/>
                <a:gd name="T68" fmla="*/ 38 w 80"/>
                <a:gd name="T69" fmla="*/ 343 h 378"/>
                <a:gd name="T70" fmla="*/ 38 w 80"/>
                <a:gd name="T71" fmla="*/ 336 h 378"/>
                <a:gd name="T72" fmla="*/ 34 w 80"/>
                <a:gd name="T73" fmla="*/ 328 h 378"/>
                <a:gd name="T74" fmla="*/ 28 w 80"/>
                <a:gd name="T75" fmla="*/ 324 h 378"/>
                <a:gd name="T76" fmla="*/ 21 w 80"/>
                <a:gd name="T77" fmla="*/ 307 h 378"/>
                <a:gd name="T78" fmla="*/ 17 w 80"/>
                <a:gd name="T79" fmla="*/ 282 h 378"/>
                <a:gd name="T80" fmla="*/ 17 w 80"/>
                <a:gd name="T81" fmla="*/ 259 h 378"/>
                <a:gd name="T82" fmla="*/ 11 w 80"/>
                <a:gd name="T83" fmla="*/ 242 h 378"/>
                <a:gd name="T84" fmla="*/ 4 w 80"/>
                <a:gd name="T85" fmla="*/ 231 h 378"/>
                <a:gd name="T86" fmla="*/ 2 w 80"/>
                <a:gd name="T87" fmla="*/ 221 h 378"/>
                <a:gd name="T88" fmla="*/ 7 w 80"/>
                <a:gd name="T89" fmla="*/ 214 h 378"/>
                <a:gd name="T90" fmla="*/ 13 w 80"/>
                <a:gd name="T91" fmla="*/ 198 h 378"/>
                <a:gd name="T92" fmla="*/ 19 w 80"/>
                <a:gd name="T93" fmla="*/ 181 h 378"/>
                <a:gd name="T94" fmla="*/ 23 w 80"/>
                <a:gd name="T95" fmla="*/ 166 h 378"/>
                <a:gd name="T96" fmla="*/ 26 w 80"/>
                <a:gd name="T97" fmla="*/ 156 h 378"/>
                <a:gd name="T98" fmla="*/ 21 w 80"/>
                <a:gd name="T99" fmla="*/ 67 h 378"/>
                <a:gd name="T100" fmla="*/ 17 w 80"/>
                <a:gd name="T101" fmla="*/ 61 h 378"/>
                <a:gd name="T102" fmla="*/ 11 w 80"/>
                <a:gd name="T103" fmla="*/ 57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 h="378">
                  <a:moveTo>
                    <a:pt x="11" y="57"/>
                  </a:moveTo>
                  <a:lnTo>
                    <a:pt x="11" y="55"/>
                  </a:lnTo>
                  <a:lnTo>
                    <a:pt x="9" y="53"/>
                  </a:lnTo>
                  <a:lnTo>
                    <a:pt x="9" y="50"/>
                  </a:lnTo>
                  <a:lnTo>
                    <a:pt x="9" y="48"/>
                  </a:lnTo>
                  <a:lnTo>
                    <a:pt x="7" y="42"/>
                  </a:lnTo>
                  <a:lnTo>
                    <a:pt x="5" y="36"/>
                  </a:lnTo>
                  <a:lnTo>
                    <a:pt x="4" y="32"/>
                  </a:lnTo>
                  <a:lnTo>
                    <a:pt x="2" y="27"/>
                  </a:lnTo>
                  <a:lnTo>
                    <a:pt x="0" y="21"/>
                  </a:lnTo>
                  <a:lnTo>
                    <a:pt x="0" y="15"/>
                  </a:lnTo>
                  <a:lnTo>
                    <a:pt x="0" y="8"/>
                  </a:lnTo>
                  <a:lnTo>
                    <a:pt x="0" y="0"/>
                  </a:lnTo>
                  <a:lnTo>
                    <a:pt x="0" y="0"/>
                  </a:lnTo>
                  <a:lnTo>
                    <a:pt x="2" y="0"/>
                  </a:lnTo>
                  <a:lnTo>
                    <a:pt x="4" y="0"/>
                  </a:lnTo>
                  <a:lnTo>
                    <a:pt x="5" y="0"/>
                  </a:lnTo>
                  <a:lnTo>
                    <a:pt x="15" y="8"/>
                  </a:lnTo>
                  <a:lnTo>
                    <a:pt x="23" y="13"/>
                  </a:lnTo>
                  <a:lnTo>
                    <a:pt x="28" y="21"/>
                  </a:lnTo>
                  <a:lnTo>
                    <a:pt x="32" y="27"/>
                  </a:lnTo>
                  <a:lnTo>
                    <a:pt x="36" y="34"/>
                  </a:lnTo>
                  <a:lnTo>
                    <a:pt x="40" y="42"/>
                  </a:lnTo>
                  <a:lnTo>
                    <a:pt x="44" y="51"/>
                  </a:lnTo>
                  <a:lnTo>
                    <a:pt x="47" y="61"/>
                  </a:lnTo>
                  <a:lnTo>
                    <a:pt x="47" y="99"/>
                  </a:lnTo>
                  <a:lnTo>
                    <a:pt x="49" y="103"/>
                  </a:lnTo>
                  <a:lnTo>
                    <a:pt x="51" y="107"/>
                  </a:lnTo>
                  <a:lnTo>
                    <a:pt x="51" y="111"/>
                  </a:lnTo>
                  <a:lnTo>
                    <a:pt x="51" y="114"/>
                  </a:lnTo>
                  <a:lnTo>
                    <a:pt x="51" y="118"/>
                  </a:lnTo>
                  <a:lnTo>
                    <a:pt x="51" y="122"/>
                  </a:lnTo>
                  <a:lnTo>
                    <a:pt x="51" y="126"/>
                  </a:lnTo>
                  <a:lnTo>
                    <a:pt x="51" y="130"/>
                  </a:lnTo>
                  <a:lnTo>
                    <a:pt x="53" y="135"/>
                  </a:lnTo>
                  <a:lnTo>
                    <a:pt x="55" y="141"/>
                  </a:lnTo>
                  <a:lnTo>
                    <a:pt x="59" y="145"/>
                  </a:lnTo>
                  <a:lnTo>
                    <a:pt x="63" y="151"/>
                  </a:lnTo>
                  <a:lnTo>
                    <a:pt x="67" y="154"/>
                  </a:lnTo>
                  <a:lnTo>
                    <a:pt x="70" y="158"/>
                  </a:lnTo>
                  <a:lnTo>
                    <a:pt x="72" y="164"/>
                  </a:lnTo>
                  <a:lnTo>
                    <a:pt x="74" y="170"/>
                  </a:lnTo>
                  <a:lnTo>
                    <a:pt x="72" y="177"/>
                  </a:lnTo>
                  <a:lnTo>
                    <a:pt x="70" y="183"/>
                  </a:lnTo>
                  <a:lnTo>
                    <a:pt x="68" y="189"/>
                  </a:lnTo>
                  <a:lnTo>
                    <a:pt x="65" y="195"/>
                  </a:lnTo>
                  <a:lnTo>
                    <a:pt x="61" y="198"/>
                  </a:lnTo>
                  <a:lnTo>
                    <a:pt x="57" y="204"/>
                  </a:lnTo>
                  <a:lnTo>
                    <a:pt x="55" y="208"/>
                  </a:lnTo>
                  <a:lnTo>
                    <a:pt x="53" y="212"/>
                  </a:lnTo>
                  <a:lnTo>
                    <a:pt x="51" y="219"/>
                  </a:lnTo>
                  <a:lnTo>
                    <a:pt x="51" y="223"/>
                  </a:lnTo>
                  <a:lnTo>
                    <a:pt x="51" y="229"/>
                  </a:lnTo>
                  <a:lnTo>
                    <a:pt x="53" y="235"/>
                  </a:lnTo>
                  <a:lnTo>
                    <a:pt x="53" y="240"/>
                  </a:lnTo>
                  <a:lnTo>
                    <a:pt x="55" y="246"/>
                  </a:lnTo>
                  <a:lnTo>
                    <a:pt x="55" y="252"/>
                  </a:lnTo>
                  <a:lnTo>
                    <a:pt x="55" y="257"/>
                  </a:lnTo>
                  <a:lnTo>
                    <a:pt x="55" y="301"/>
                  </a:lnTo>
                  <a:lnTo>
                    <a:pt x="57" y="311"/>
                  </a:lnTo>
                  <a:lnTo>
                    <a:pt x="59" y="320"/>
                  </a:lnTo>
                  <a:lnTo>
                    <a:pt x="63" y="328"/>
                  </a:lnTo>
                  <a:lnTo>
                    <a:pt x="68" y="334"/>
                  </a:lnTo>
                  <a:lnTo>
                    <a:pt x="72" y="340"/>
                  </a:lnTo>
                  <a:lnTo>
                    <a:pt x="76" y="345"/>
                  </a:lnTo>
                  <a:lnTo>
                    <a:pt x="80" y="351"/>
                  </a:lnTo>
                  <a:lnTo>
                    <a:pt x="80" y="359"/>
                  </a:lnTo>
                  <a:lnTo>
                    <a:pt x="80" y="362"/>
                  </a:lnTo>
                  <a:lnTo>
                    <a:pt x="80" y="364"/>
                  </a:lnTo>
                  <a:lnTo>
                    <a:pt x="78" y="366"/>
                  </a:lnTo>
                  <a:lnTo>
                    <a:pt x="78" y="368"/>
                  </a:lnTo>
                  <a:lnTo>
                    <a:pt x="78" y="370"/>
                  </a:lnTo>
                  <a:lnTo>
                    <a:pt x="78" y="372"/>
                  </a:lnTo>
                  <a:lnTo>
                    <a:pt x="78" y="374"/>
                  </a:lnTo>
                  <a:lnTo>
                    <a:pt x="80" y="376"/>
                  </a:lnTo>
                  <a:lnTo>
                    <a:pt x="78" y="376"/>
                  </a:lnTo>
                  <a:lnTo>
                    <a:pt x="74" y="374"/>
                  </a:lnTo>
                  <a:lnTo>
                    <a:pt x="72" y="372"/>
                  </a:lnTo>
                  <a:lnTo>
                    <a:pt x="68" y="370"/>
                  </a:lnTo>
                  <a:lnTo>
                    <a:pt x="67" y="368"/>
                  </a:lnTo>
                  <a:lnTo>
                    <a:pt x="63" y="366"/>
                  </a:lnTo>
                  <a:lnTo>
                    <a:pt x="61" y="364"/>
                  </a:lnTo>
                  <a:lnTo>
                    <a:pt x="57" y="362"/>
                  </a:lnTo>
                  <a:lnTo>
                    <a:pt x="55" y="364"/>
                  </a:lnTo>
                  <a:lnTo>
                    <a:pt x="53" y="366"/>
                  </a:lnTo>
                  <a:lnTo>
                    <a:pt x="53" y="368"/>
                  </a:lnTo>
                  <a:lnTo>
                    <a:pt x="51" y="370"/>
                  </a:lnTo>
                  <a:lnTo>
                    <a:pt x="51" y="372"/>
                  </a:lnTo>
                  <a:lnTo>
                    <a:pt x="51" y="374"/>
                  </a:lnTo>
                  <a:lnTo>
                    <a:pt x="51" y="376"/>
                  </a:lnTo>
                  <a:lnTo>
                    <a:pt x="51" y="378"/>
                  </a:lnTo>
                  <a:lnTo>
                    <a:pt x="47" y="378"/>
                  </a:lnTo>
                  <a:lnTo>
                    <a:pt x="44" y="376"/>
                  </a:lnTo>
                  <a:lnTo>
                    <a:pt x="42" y="374"/>
                  </a:lnTo>
                  <a:lnTo>
                    <a:pt x="38" y="372"/>
                  </a:lnTo>
                  <a:lnTo>
                    <a:pt x="36" y="368"/>
                  </a:lnTo>
                  <a:lnTo>
                    <a:pt x="34" y="364"/>
                  </a:lnTo>
                  <a:lnTo>
                    <a:pt x="34" y="362"/>
                  </a:lnTo>
                  <a:lnTo>
                    <a:pt x="34" y="359"/>
                  </a:lnTo>
                  <a:lnTo>
                    <a:pt x="34" y="355"/>
                  </a:lnTo>
                  <a:lnTo>
                    <a:pt x="34" y="353"/>
                  </a:lnTo>
                  <a:lnTo>
                    <a:pt x="34" y="351"/>
                  </a:lnTo>
                  <a:lnTo>
                    <a:pt x="36" y="347"/>
                  </a:lnTo>
                  <a:lnTo>
                    <a:pt x="36" y="345"/>
                  </a:lnTo>
                  <a:lnTo>
                    <a:pt x="38" y="343"/>
                  </a:lnTo>
                  <a:lnTo>
                    <a:pt x="38" y="341"/>
                  </a:lnTo>
                  <a:lnTo>
                    <a:pt x="38" y="340"/>
                  </a:lnTo>
                  <a:lnTo>
                    <a:pt x="38" y="336"/>
                  </a:lnTo>
                  <a:lnTo>
                    <a:pt x="36" y="332"/>
                  </a:lnTo>
                  <a:lnTo>
                    <a:pt x="36" y="330"/>
                  </a:lnTo>
                  <a:lnTo>
                    <a:pt x="34" y="328"/>
                  </a:lnTo>
                  <a:lnTo>
                    <a:pt x="32" y="328"/>
                  </a:lnTo>
                  <a:lnTo>
                    <a:pt x="30" y="326"/>
                  </a:lnTo>
                  <a:lnTo>
                    <a:pt x="28" y="324"/>
                  </a:lnTo>
                  <a:lnTo>
                    <a:pt x="26" y="322"/>
                  </a:lnTo>
                  <a:lnTo>
                    <a:pt x="25" y="315"/>
                  </a:lnTo>
                  <a:lnTo>
                    <a:pt x="21" y="307"/>
                  </a:lnTo>
                  <a:lnTo>
                    <a:pt x="19" y="299"/>
                  </a:lnTo>
                  <a:lnTo>
                    <a:pt x="19" y="292"/>
                  </a:lnTo>
                  <a:lnTo>
                    <a:pt x="17" y="282"/>
                  </a:lnTo>
                  <a:lnTo>
                    <a:pt x="17" y="275"/>
                  </a:lnTo>
                  <a:lnTo>
                    <a:pt x="17" y="267"/>
                  </a:lnTo>
                  <a:lnTo>
                    <a:pt x="17" y="259"/>
                  </a:lnTo>
                  <a:lnTo>
                    <a:pt x="17" y="252"/>
                  </a:lnTo>
                  <a:lnTo>
                    <a:pt x="15" y="248"/>
                  </a:lnTo>
                  <a:lnTo>
                    <a:pt x="11" y="242"/>
                  </a:lnTo>
                  <a:lnTo>
                    <a:pt x="9" y="238"/>
                  </a:lnTo>
                  <a:lnTo>
                    <a:pt x="5" y="235"/>
                  </a:lnTo>
                  <a:lnTo>
                    <a:pt x="4" y="231"/>
                  </a:lnTo>
                  <a:lnTo>
                    <a:pt x="2" y="227"/>
                  </a:lnTo>
                  <a:lnTo>
                    <a:pt x="0" y="221"/>
                  </a:lnTo>
                  <a:lnTo>
                    <a:pt x="2" y="221"/>
                  </a:lnTo>
                  <a:lnTo>
                    <a:pt x="4" y="219"/>
                  </a:lnTo>
                  <a:lnTo>
                    <a:pt x="5" y="217"/>
                  </a:lnTo>
                  <a:lnTo>
                    <a:pt x="7" y="214"/>
                  </a:lnTo>
                  <a:lnTo>
                    <a:pt x="9" y="208"/>
                  </a:lnTo>
                  <a:lnTo>
                    <a:pt x="11" y="204"/>
                  </a:lnTo>
                  <a:lnTo>
                    <a:pt x="13" y="198"/>
                  </a:lnTo>
                  <a:lnTo>
                    <a:pt x="15" y="193"/>
                  </a:lnTo>
                  <a:lnTo>
                    <a:pt x="17" y="187"/>
                  </a:lnTo>
                  <a:lnTo>
                    <a:pt x="19" y="181"/>
                  </a:lnTo>
                  <a:lnTo>
                    <a:pt x="21" y="175"/>
                  </a:lnTo>
                  <a:lnTo>
                    <a:pt x="23" y="170"/>
                  </a:lnTo>
                  <a:lnTo>
                    <a:pt x="23" y="166"/>
                  </a:lnTo>
                  <a:lnTo>
                    <a:pt x="25" y="162"/>
                  </a:lnTo>
                  <a:lnTo>
                    <a:pt x="26" y="158"/>
                  </a:lnTo>
                  <a:lnTo>
                    <a:pt x="26" y="156"/>
                  </a:lnTo>
                  <a:lnTo>
                    <a:pt x="26" y="71"/>
                  </a:lnTo>
                  <a:lnTo>
                    <a:pt x="23" y="69"/>
                  </a:lnTo>
                  <a:lnTo>
                    <a:pt x="21" y="67"/>
                  </a:lnTo>
                  <a:lnTo>
                    <a:pt x="19" y="65"/>
                  </a:lnTo>
                  <a:lnTo>
                    <a:pt x="19" y="63"/>
                  </a:lnTo>
                  <a:lnTo>
                    <a:pt x="17" y="61"/>
                  </a:lnTo>
                  <a:lnTo>
                    <a:pt x="15" y="59"/>
                  </a:lnTo>
                  <a:lnTo>
                    <a:pt x="13" y="57"/>
                  </a:lnTo>
                  <a:lnTo>
                    <a:pt x="11" y="57"/>
                  </a:lnTo>
                  <a:close/>
                </a:path>
              </a:pathLst>
            </a:custGeom>
            <a:solidFill>
              <a:schemeClr val="bg1">
                <a:lumMod val="95000"/>
              </a:schemeClr>
            </a:solidFill>
            <a:ln w="0" cmpd="sng">
              <a:solidFill>
                <a:srgbClr val="000000"/>
              </a:solidFill>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96" name="Freeform 63">
              <a:extLst>
                <a:ext uri="{FF2B5EF4-FFF2-40B4-BE49-F238E27FC236}">
                  <a16:creationId xmlns:a16="http://schemas.microsoft.com/office/drawing/2014/main" id="{843B2A1F-FB13-4E4E-9F37-D9E4699003C6}"/>
                </a:ext>
              </a:extLst>
            </p:cNvPr>
            <p:cNvSpPr>
              <a:spLocks/>
            </p:cNvSpPr>
            <p:nvPr/>
          </p:nvSpPr>
          <p:spPr bwMode="auto">
            <a:xfrm>
              <a:off x="3333391" y="5874541"/>
              <a:ext cx="27033" cy="130322"/>
            </a:xfrm>
            <a:custGeom>
              <a:avLst/>
              <a:gdLst>
                <a:gd name="T0" fmla="*/ 11 w 80"/>
                <a:gd name="T1" fmla="*/ 55 h 378"/>
                <a:gd name="T2" fmla="*/ 9 w 80"/>
                <a:gd name="T3" fmla="*/ 48 h 378"/>
                <a:gd name="T4" fmla="*/ 5 w 80"/>
                <a:gd name="T5" fmla="*/ 36 h 378"/>
                <a:gd name="T6" fmla="*/ 0 w 80"/>
                <a:gd name="T7" fmla="*/ 21 h 378"/>
                <a:gd name="T8" fmla="*/ 0 w 80"/>
                <a:gd name="T9" fmla="*/ 0 h 378"/>
                <a:gd name="T10" fmla="*/ 2 w 80"/>
                <a:gd name="T11" fmla="*/ 0 h 378"/>
                <a:gd name="T12" fmla="*/ 5 w 80"/>
                <a:gd name="T13" fmla="*/ 0 h 378"/>
                <a:gd name="T14" fmla="*/ 28 w 80"/>
                <a:gd name="T15" fmla="*/ 21 h 378"/>
                <a:gd name="T16" fmla="*/ 40 w 80"/>
                <a:gd name="T17" fmla="*/ 42 h 378"/>
                <a:gd name="T18" fmla="*/ 47 w 80"/>
                <a:gd name="T19" fmla="*/ 99 h 378"/>
                <a:gd name="T20" fmla="*/ 51 w 80"/>
                <a:gd name="T21" fmla="*/ 107 h 378"/>
                <a:gd name="T22" fmla="*/ 51 w 80"/>
                <a:gd name="T23" fmla="*/ 118 h 378"/>
                <a:gd name="T24" fmla="*/ 51 w 80"/>
                <a:gd name="T25" fmla="*/ 130 h 378"/>
                <a:gd name="T26" fmla="*/ 55 w 80"/>
                <a:gd name="T27" fmla="*/ 141 h 378"/>
                <a:gd name="T28" fmla="*/ 67 w 80"/>
                <a:gd name="T29" fmla="*/ 154 h 378"/>
                <a:gd name="T30" fmla="*/ 74 w 80"/>
                <a:gd name="T31" fmla="*/ 170 h 378"/>
                <a:gd name="T32" fmla="*/ 70 w 80"/>
                <a:gd name="T33" fmla="*/ 183 h 378"/>
                <a:gd name="T34" fmla="*/ 61 w 80"/>
                <a:gd name="T35" fmla="*/ 198 h 378"/>
                <a:gd name="T36" fmla="*/ 53 w 80"/>
                <a:gd name="T37" fmla="*/ 212 h 378"/>
                <a:gd name="T38" fmla="*/ 51 w 80"/>
                <a:gd name="T39" fmla="*/ 223 h 378"/>
                <a:gd name="T40" fmla="*/ 53 w 80"/>
                <a:gd name="T41" fmla="*/ 240 h 378"/>
                <a:gd name="T42" fmla="*/ 55 w 80"/>
                <a:gd name="T43" fmla="*/ 257 h 378"/>
                <a:gd name="T44" fmla="*/ 57 w 80"/>
                <a:gd name="T45" fmla="*/ 311 h 378"/>
                <a:gd name="T46" fmla="*/ 68 w 80"/>
                <a:gd name="T47" fmla="*/ 334 h 378"/>
                <a:gd name="T48" fmla="*/ 80 w 80"/>
                <a:gd name="T49" fmla="*/ 351 h 378"/>
                <a:gd name="T50" fmla="*/ 80 w 80"/>
                <a:gd name="T51" fmla="*/ 362 h 378"/>
                <a:gd name="T52" fmla="*/ 78 w 80"/>
                <a:gd name="T53" fmla="*/ 368 h 378"/>
                <a:gd name="T54" fmla="*/ 78 w 80"/>
                <a:gd name="T55" fmla="*/ 374 h 378"/>
                <a:gd name="T56" fmla="*/ 78 w 80"/>
                <a:gd name="T57" fmla="*/ 376 h 378"/>
                <a:gd name="T58" fmla="*/ 68 w 80"/>
                <a:gd name="T59" fmla="*/ 370 h 378"/>
                <a:gd name="T60" fmla="*/ 61 w 80"/>
                <a:gd name="T61" fmla="*/ 364 h 378"/>
                <a:gd name="T62" fmla="*/ 55 w 80"/>
                <a:gd name="T63" fmla="*/ 364 h 378"/>
                <a:gd name="T64" fmla="*/ 51 w 80"/>
                <a:gd name="T65" fmla="*/ 370 h 378"/>
                <a:gd name="T66" fmla="*/ 51 w 80"/>
                <a:gd name="T67" fmla="*/ 376 h 378"/>
                <a:gd name="T68" fmla="*/ 47 w 80"/>
                <a:gd name="T69" fmla="*/ 378 h 378"/>
                <a:gd name="T70" fmla="*/ 38 w 80"/>
                <a:gd name="T71" fmla="*/ 372 h 378"/>
                <a:gd name="T72" fmla="*/ 34 w 80"/>
                <a:gd name="T73" fmla="*/ 362 h 378"/>
                <a:gd name="T74" fmla="*/ 34 w 80"/>
                <a:gd name="T75" fmla="*/ 355 h 378"/>
                <a:gd name="T76" fmla="*/ 36 w 80"/>
                <a:gd name="T77" fmla="*/ 347 h 378"/>
                <a:gd name="T78" fmla="*/ 38 w 80"/>
                <a:gd name="T79" fmla="*/ 341 h 378"/>
                <a:gd name="T80" fmla="*/ 38 w 80"/>
                <a:gd name="T81" fmla="*/ 336 h 378"/>
                <a:gd name="T82" fmla="*/ 34 w 80"/>
                <a:gd name="T83" fmla="*/ 328 h 378"/>
                <a:gd name="T84" fmla="*/ 28 w 80"/>
                <a:gd name="T85" fmla="*/ 324 h 378"/>
                <a:gd name="T86" fmla="*/ 25 w 80"/>
                <a:gd name="T87" fmla="*/ 315 h 378"/>
                <a:gd name="T88" fmla="*/ 19 w 80"/>
                <a:gd name="T89" fmla="*/ 292 h 378"/>
                <a:gd name="T90" fmla="*/ 17 w 80"/>
                <a:gd name="T91" fmla="*/ 267 h 378"/>
                <a:gd name="T92" fmla="*/ 17 w 80"/>
                <a:gd name="T93" fmla="*/ 252 h 378"/>
                <a:gd name="T94" fmla="*/ 9 w 80"/>
                <a:gd name="T95" fmla="*/ 238 h 378"/>
                <a:gd name="T96" fmla="*/ 2 w 80"/>
                <a:gd name="T97" fmla="*/ 227 h 378"/>
                <a:gd name="T98" fmla="*/ 2 w 80"/>
                <a:gd name="T99" fmla="*/ 221 h 378"/>
                <a:gd name="T100" fmla="*/ 7 w 80"/>
                <a:gd name="T101" fmla="*/ 214 h 378"/>
                <a:gd name="T102" fmla="*/ 13 w 80"/>
                <a:gd name="T103" fmla="*/ 198 h 378"/>
                <a:gd name="T104" fmla="*/ 19 w 80"/>
                <a:gd name="T105" fmla="*/ 181 h 378"/>
                <a:gd name="T106" fmla="*/ 23 w 80"/>
                <a:gd name="T107" fmla="*/ 166 h 378"/>
                <a:gd name="T108" fmla="*/ 26 w 80"/>
                <a:gd name="T109" fmla="*/ 156 h 378"/>
                <a:gd name="T110" fmla="*/ 23 w 80"/>
                <a:gd name="T111" fmla="*/ 69 h 378"/>
                <a:gd name="T112" fmla="*/ 19 w 80"/>
                <a:gd name="T113" fmla="*/ 63 h 378"/>
                <a:gd name="T114" fmla="*/ 13 w 80"/>
                <a:gd name="T115" fmla="*/ 57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 h="378">
                  <a:moveTo>
                    <a:pt x="11" y="57"/>
                  </a:moveTo>
                  <a:lnTo>
                    <a:pt x="11" y="57"/>
                  </a:lnTo>
                  <a:lnTo>
                    <a:pt x="11" y="55"/>
                  </a:lnTo>
                  <a:lnTo>
                    <a:pt x="9" y="53"/>
                  </a:lnTo>
                  <a:lnTo>
                    <a:pt x="9" y="50"/>
                  </a:lnTo>
                  <a:lnTo>
                    <a:pt x="9" y="48"/>
                  </a:lnTo>
                  <a:lnTo>
                    <a:pt x="9" y="48"/>
                  </a:lnTo>
                  <a:lnTo>
                    <a:pt x="7" y="42"/>
                  </a:lnTo>
                  <a:lnTo>
                    <a:pt x="5" y="36"/>
                  </a:lnTo>
                  <a:lnTo>
                    <a:pt x="4" y="32"/>
                  </a:lnTo>
                  <a:lnTo>
                    <a:pt x="2" y="27"/>
                  </a:lnTo>
                  <a:lnTo>
                    <a:pt x="0" y="21"/>
                  </a:lnTo>
                  <a:lnTo>
                    <a:pt x="0" y="15"/>
                  </a:lnTo>
                  <a:lnTo>
                    <a:pt x="0" y="8"/>
                  </a:lnTo>
                  <a:lnTo>
                    <a:pt x="0" y="0"/>
                  </a:lnTo>
                  <a:lnTo>
                    <a:pt x="0" y="0"/>
                  </a:lnTo>
                  <a:lnTo>
                    <a:pt x="0" y="0"/>
                  </a:lnTo>
                  <a:lnTo>
                    <a:pt x="2" y="0"/>
                  </a:lnTo>
                  <a:lnTo>
                    <a:pt x="4" y="0"/>
                  </a:lnTo>
                  <a:lnTo>
                    <a:pt x="5" y="0"/>
                  </a:lnTo>
                  <a:lnTo>
                    <a:pt x="5" y="0"/>
                  </a:lnTo>
                  <a:lnTo>
                    <a:pt x="15" y="8"/>
                  </a:lnTo>
                  <a:lnTo>
                    <a:pt x="23" y="13"/>
                  </a:lnTo>
                  <a:lnTo>
                    <a:pt x="28" y="21"/>
                  </a:lnTo>
                  <a:lnTo>
                    <a:pt x="32" y="27"/>
                  </a:lnTo>
                  <a:lnTo>
                    <a:pt x="36" y="34"/>
                  </a:lnTo>
                  <a:lnTo>
                    <a:pt x="40" y="42"/>
                  </a:lnTo>
                  <a:lnTo>
                    <a:pt x="44" y="51"/>
                  </a:lnTo>
                  <a:lnTo>
                    <a:pt x="47" y="61"/>
                  </a:lnTo>
                  <a:lnTo>
                    <a:pt x="47" y="99"/>
                  </a:lnTo>
                  <a:lnTo>
                    <a:pt x="47" y="99"/>
                  </a:lnTo>
                  <a:lnTo>
                    <a:pt x="49" y="103"/>
                  </a:lnTo>
                  <a:lnTo>
                    <a:pt x="51" y="107"/>
                  </a:lnTo>
                  <a:lnTo>
                    <a:pt x="51" y="111"/>
                  </a:lnTo>
                  <a:lnTo>
                    <a:pt x="51" y="114"/>
                  </a:lnTo>
                  <a:lnTo>
                    <a:pt x="51" y="118"/>
                  </a:lnTo>
                  <a:lnTo>
                    <a:pt x="51" y="122"/>
                  </a:lnTo>
                  <a:lnTo>
                    <a:pt x="51" y="126"/>
                  </a:lnTo>
                  <a:lnTo>
                    <a:pt x="51" y="130"/>
                  </a:lnTo>
                  <a:lnTo>
                    <a:pt x="51" y="130"/>
                  </a:lnTo>
                  <a:lnTo>
                    <a:pt x="53" y="135"/>
                  </a:lnTo>
                  <a:lnTo>
                    <a:pt x="55" y="141"/>
                  </a:lnTo>
                  <a:lnTo>
                    <a:pt x="59" y="145"/>
                  </a:lnTo>
                  <a:lnTo>
                    <a:pt x="63" y="151"/>
                  </a:lnTo>
                  <a:lnTo>
                    <a:pt x="67" y="154"/>
                  </a:lnTo>
                  <a:lnTo>
                    <a:pt x="70" y="158"/>
                  </a:lnTo>
                  <a:lnTo>
                    <a:pt x="72" y="164"/>
                  </a:lnTo>
                  <a:lnTo>
                    <a:pt x="74" y="170"/>
                  </a:lnTo>
                  <a:lnTo>
                    <a:pt x="74" y="170"/>
                  </a:lnTo>
                  <a:lnTo>
                    <a:pt x="72" y="177"/>
                  </a:lnTo>
                  <a:lnTo>
                    <a:pt x="70" y="183"/>
                  </a:lnTo>
                  <a:lnTo>
                    <a:pt x="68" y="189"/>
                  </a:lnTo>
                  <a:lnTo>
                    <a:pt x="65" y="195"/>
                  </a:lnTo>
                  <a:lnTo>
                    <a:pt x="61" y="198"/>
                  </a:lnTo>
                  <a:lnTo>
                    <a:pt x="57" y="204"/>
                  </a:lnTo>
                  <a:lnTo>
                    <a:pt x="55" y="208"/>
                  </a:lnTo>
                  <a:lnTo>
                    <a:pt x="53" y="212"/>
                  </a:lnTo>
                  <a:lnTo>
                    <a:pt x="53" y="212"/>
                  </a:lnTo>
                  <a:lnTo>
                    <a:pt x="51" y="219"/>
                  </a:lnTo>
                  <a:lnTo>
                    <a:pt x="51" y="223"/>
                  </a:lnTo>
                  <a:lnTo>
                    <a:pt x="51" y="229"/>
                  </a:lnTo>
                  <a:lnTo>
                    <a:pt x="53" y="235"/>
                  </a:lnTo>
                  <a:lnTo>
                    <a:pt x="53" y="240"/>
                  </a:lnTo>
                  <a:lnTo>
                    <a:pt x="55" y="246"/>
                  </a:lnTo>
                  <a:lnTo>
                    <a:pt x="55" y="252"/>
                  </a:lnTo>
                  <a:lnTo>
                    <a:pt x="55" y="257"/>
                  </a:lnTo>
                  <a:lnTo>
                    <a:pt x="55" y="301"/>
                  </a:lnTo>
                  <a:lnTo>
                    <a:pt x="55" y="301"/>
                  </a:lnTo>
                  <a:lnTo>
                    <a:pt x="57" y="311"/>
                  </a:lnTo>
                  <a:lnTo>
                    <a:pt x="59" y="320"/>
                  </a:lnTo>
                  <a:lnTo>
                    <a:pt x="63" y="328"/>
                  </a:lnTo>
                  <a:lnTo>
                    <a:pt x="68" y="334"/>
                  </a:lnTo>
                  <a:lnTo>
                    <a:pt x="72" y="340"/>
                  </a:lnTo>
                  <a:lnTo>
                    <a:pt x="76" y="345"/>
                  </a:lnTo>
                  <a:lnTo>
                    <a:pt x="80" y="351"/>
                  </a:lnTo>
                  <a:lnTo>
                    <a:pt x="80" y="359"/>
                  </a:lnTo>
                  <a:lnTo>
                    <a:pt x="80" y="359"/>
                  </a:lnTo>
                  <a:lnTo>
                    <a:pt x="80" y="362"/>
                  </a:lnTo>
                  <a:lnTo>
                    <a:pt x="80" y="364"/>
                  </a:lnTo>
                  <a:lnTo>
                    <a:pt x="78" y="366"/>
                  </a:lnTo>
                  <a:lnTo>
                    <a:pt x="78" y="368"/>
                  </a:lnTo>
                  <a:lnTo>
                    <a:pt x="78" y="370"/>
                  </a:lnTo>
                  <a:lnTo>
                    <a:pt x="78" y="372"/>
                  </a:lnTo>
                  <a:lnTo>
                    <a:pt x="78" y="374"/>
                  </a:lnTo>
                  <a:lnTo>
                    <a:pt x="80" y="376"/>
                  </a:lnTo>
                  <a:lnTo>
                    <a:pt x="80" y="376"/>
                  </a:lnTo>
                  <a:lnTo>
                    <a:pt x="78" y="376"/>
                  </a:lnTo>
                  <a:lnTo>
                    <a:pt x="74" y="374"/>
                  </a:lnTo>
                  <a:lnTo>
                    <a:pt x="72" y="372"/>
                  </a:lnTo>
                  <a:lnTo>
                    <a:pt x="68" y="370"/>
                  </a:lnTo>
                  <a:lnTo>
                    <a:pt x="67" y="368"/>
                  </a:lnTo>
                  <a:lnTo>
                    <a:pt x="63" y="366"/>
                  </a:lnTo>
                  <a:lnTo>
                    <a:pt x="61" y="364"/>
                  </a:lnTo>
                  <a:lnTo>
                    <a:pt x="57" y="362"/>
                  </a:lnTo>
                  <a:lnTo>
                    <a:pt x="57" y="362"/>
                  </a:lnTo>
                  <a:lnTo>
                    <a:pt x="55" y="364"/>
                  </a:lnTo>
                  <a:lnTo>
                    <a:pt x="53" y="366"/>
                  </a:lnTo>
                  <a:lnTo>
                    <a:pt x="53" y="368"/>
                  </a:lnTo>
                  <a:lnTo>
                    <a:pt x="51" y="370"/>
                  </a:lnTo>
                  <a:lnTo>
                    <a:pt x="51" y="372"/>
                  </a:lnTo>
                  <a:lnTo>
                    <a:pt x="51" y="374"/>
                  </a:lnTo>
                  <a:lnTo>
                    <a:pt x="51" y="376"/>
                  </a:lnTo>
                  <a:lnTo>
                    <a:pt x="51" y="378"/>
                  </a:lnTo>
                  <a:lnTo>
                    <a:pt x="51" y="378"/>
                  </a:lnTo>
                  <a:lnTo>
                    <a:pt x="47" y="378"/>
                  </a:lnTo>
                  <a:lnTo>
                    <a:pt x="44" y="376"/>
                  </a:lnTo>
                  <a:lnTo>
                    <a:pt x="42" y="374"/>
                  </a:lnTo>
                  <a:lnTo>
                    <a:pt x="38" y="372"/>
                  </a:lnTo>
                  <a:lnTo>
                    <a:pt x="36" y="368"/>
                  </a:lnTo>
                  <a:lnTo>
                    <a:pt x="34" y="364"/>
                  </a:lnTo>
                  <a:lnTo>
                    <a:pt x="34" y="362"/>
                  </a:lnTo>
                  <a:lnTo>
                    <a:pt x="34" y="359"/>
                  </a:lnTo>
                  <a:lnTo>
                    <a:pt x="34" y="359"/>
                  </a:lnTo>
                  <a:lnTo>
                    <a:pt x="34" y="355"/>
                  </a:lnTo>
                  <a:lnTo>
                    <a:pt x="34" y="353"/>
                  </a:lnTo>
                  <a:lnTo>
                    <a:pt x="34" y="351"/>
                  </a:lnTo>
                  <a:lnTo>
                    <a:pt x="36" y="347"/>
                  </a:lnTo>
                  <a:lnTo>
                    <a:pt x="36" y="345"/>
                  </a:lnTo>
                  <a:lnTo>
                    <a:pt x="38" y="343"/>
                  </a:lnTo>
                  <a:lnTo>
                    <a:pt x="38" y="341"/>
                  </a:lnTo>
                  <a:lnTo>
                    <a:pt x="38" y="340"/>
                  </a:lnTo>
                  <a:lnTo>
                    <a:pt x="38" y="340"/>
                  </a:lnTo>
                  <a:lnTo>
                    <a:pt x="38" y="336"/>
                  </a:lnTo>
                  <a:lnTo>
                    <a:pt x="36" y="332"/>
                  </a:lnTo>
                  <a:lnTo>
                    <a:pt x="36" y="330"/>
                  </a:lnTo>
                  <a:lnTo>
                    <a:pt x="34" y="328"/>
                  </a:lnTo>
                  <a:lnTo>
                    <a:pt x="32" y="328"/>
                  </a:lnTo>
                  <a:lnTo>
                    <a:pt x="30" y="326"/>
                  </a:lnTo>
                  <a:lnTo>
                    <a:pt x="28" y="324"/>
                  </a:lnTo>
                  <a:lnTo>
                    <a:pt x="26" y="322"/>
                  </a:lnTo>
                  <a:lnTo>
                    <a:pt x="26" y="322"/>
                  </a:lnTo>
                  <a:lnTo>
                    <a:pt x="25" y="315"/>
                  </a:lnTo>
                  <a:lnTo>
                    <a:pt x="21" y="307"/>
                  </a:lnTo>
                  <a:lnTo>
                    <a:pt x="19" y="299"/>
                  </a:lnTo>
                  <a:lnTo>
                    <a:pt x="19" y="292"/>
                  </a:lnTo>
                  <a:lnTo>
                    <a:pt x="17" y="282"/>
                  </a:lnTo>
                  <a:lnTo>
                    <a:pt x="17" y="275"/>
                  </a:lnTo>
                  <a:lnTo>
                    <a:pt x="17" y="267"/>
                  </a:lnTo>
                  <a:lnTo>
                    <a:pt x="17" y="259"/>
                  </a:lnTo>
                  <a:lnTo>
                    <a:pt x="17" y="259"/>
                  </a:lnTo>
                  <a:lnTo>
                    <a:pt x="17" y="252"/>
                  </a:lnTo>
                  <a:lnTo>
                    <a:pt x="15" y="248"/>
                  </a:lnTo>
                  <a:lnTo>
                    <a:pt x="11" y="242"/>
                  </a:lnTo>
                  <a:lnTo>
                    <a:pt x="9" y="238"/>
                  </a:lnTo>
                  <a:lnTo>
                    <a:pt x="5" y="235"/>
                  </a:lnTo>
                  <a:lnTo>
                    <a:pt x="4" y="231"/>
                  </a:lnTo>
                  <a:lnTo>
                    <a:pt x="2" y="227"/>
                  </a:lnTo>
                  <a:lnTo>
                    <a:pt x="0" y="221"/>
                  </a:lnTo>
                  <a:lnTo>
                    <a:pt x="0" y="221"/>
                  </a:lnTo>
                  <a:lnTo>
                    <a:pt x="2" y="221"/>
                  </a:lnTo>
                  <a:lnTo>
                    <a:pt x="4" y="219"/>
                  </a:lnTo>
                  <a:lnTo>
                    <a:pt x="5" y="217"/>
                  </a:lnTo>
                  <a:lnTo>
                    <a:pt x="7" y="214"/>
                  </a:lnTo>
                  <a:lnTo>
                    <a:pt x="9" y="208"/>
                  </a:lnTo>
                  <a:lnTo>
                    <a:pt x="11" y="204"/>
                  </a:lnTo>
                  <a:lnTo>
                    <a:pt x="13" y="198"/>
                  </a:lnTo>
                  <a:lnTo>
                    <a:pt x="15" y="193"/>
                  </a:lnTo>
                  <a:lnTo>
                    <a:pt x="17" y="187"/>
                  </a:lnTo>
                  <a:lnTo>
                    <a:pt x="19" y="181"/>
                  </a:lnTo>
                  <a:lnTo>
                    <a:pt x="21" y="175"/>
                  </a:lnTo>
                  <a:lnTo>
                    <a:pt x="23" y="170"/>
                  </a:lnTo>
                  <a:lnTo>
                    <a:pt x="23" y="166"/>
                  </a:lnTo>
                  <a:lnTo>
                    <a:pt x="25" y="162"/>
                  </a:lnTo>
                  <a:lnTo>
                    <a:pt x="26" y="158"/>
                  </a:lnTo>
                  <a:lnTo>
                    <a:pt x="26" y="156"/>
                  </a:lnTo>
                  <a:lnTo>
                    <a:pt x="26" y="71"/>
                  </a:lnTo>
                  <a:lnTo>
                    <a:pt x="26" y="71"/>
                  </a:lnTo>
                  <a:lnTo>
                    <a:pt x="23" y="69"/>
                  </a:lnTo>
                  <a:lnTo>
                    <a:pt x="21" y="67"/>
                  </a:lnTo>
                  <a:lnTo>
                    <a:pt x="19" y="65"/>
                  </a:lnTo>
                  <a:lnTo>
                    <a:pt x="19" y="63"/>
                  </a:lnTo>
                  <a:lnTo>
                    <a:pt x="17" y="61"/>
                  </a:lnTo>
                  <a:lnTo>
                    <a:pt x="15" y="59"/>
                  </a:lnTo>
                  <a:lnTo>
                    <a:pt x="13" y="57"/>
                  </a:lnTo>
                  <a:lnTo>
                    <a:pt x="11" y="57"/>
                  </a:lnTo>
                </a:path>
              </a:pathLst>
            </a:custGeom>
            <a:solidFill>
              <a:schemeClr val="accent5">
                <a:lumMod val="40000"/>
                <a:lumOff val="60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97" name="Freeform 64">
              <a:extLst>
                <a:ext uri="{FF2B5EF4-FFF2-40B4-BE49-F238E27FC236}">
                  <a16:creationId xmlns:a16="http://schemas.microsoft.com/office/drawing/2014/main" id="{CB314ACA-30A9-4F3C-B37C-9A41A4A2EE77}"/>
                </a:ext>
              </a:extLst>
            </p:cNvPr>
            <p:cNvSpPr>
              <a:spLocks/>
            </p:cNvSpPr>
            <p:nvPr/>
          </p:nvSpPr>
          <p:spPr bwMode="auto">
            <a:xfrm>
              <a:off x="3277522" y="5600739"/>
              <a:ext cx="82300" cy="83331"/>
            </a:xfrm>
            <a:custGeom>
              <a:avLst/>
              <a:gdLst>
                <a:gd name="T0" fmla="*/ 181 w 240"/>
                <a:gd name="T1" fmla="*/ 105 h 243"/>
                <a:gd name="T2" fmla="*/ 187 w 240"/>
                <a:gd name="T3" fmla="*/ 79 h 243"/>
                <a:gd name="T4" fmla="*/ 204 w 240"/>
                <a:gd name="T5" fmla="*/ 61 h 243"/>
                <a:gd name="T6" fmla="*/ 225 w 240"/>
                <a:gd name="T7" fmla="*/ 60 h 243"/>
                <a:gd name="T8" fmla="*/ 234 w 240"/>
                <a:gd name="T9" fmla="*/ 44 h 243"/>
                <a:gd name="T10" fmla="*/ 208 w 240"/>
                <a:gd name="T11" fmla="*/ 44 h 243"/>
                <a:gd name="T12" fmla="*/ 175 w 240"/>
                <a:gd name="T13" fmla="*/ 39 h 243"/>
                <a:gd name="T14" fmla="*/ 160 w 240"/>
                <a:gd name="T15" fmla="*/ 19 h 243"/>
                <a:gd name="T16" fmla="*/ 152 w 240"/>
                <a:gd name="T17" fmla="*/ 0 h 243"/>
                <a:gd name="T18" fmla="*/ 141 w 240"/>
                <a:gd name="T19" fmla="*/ 0 h 243"/>
                <a:gd name="T20" fmla="*/ 133 w 240"/>
                <a:gd name="T21" fmla="*/ 16 h 243"/>
                <a:gd name="T22" fmla="*/ 120 w 240"/>
                <a:gd name="T23" fmla="*/ 21 h 243"/>
                <a:gd name="T24" fmla="*/ 110 w 240"/>
                <a:gd name="T25" fmla="*/ 16 h 243"/>
                <a:gd name="T26" fmla="*/ 105 w 240"/>
                <a:gd name="T27" fmla="*/ 23 h 243"/>
                <a:gd name="T28" fmla="*/ 93 w 240"/>
                <a:gd name="T29" fmla="*/ 25 h 243"/>
                <a:gd name="T30" fmla="*/ 82 w 240"/>
                <a:gd name="T31" fmla="*/ 23 h 243"/>
                <a:gd name="T32" fmla="*/ 72 w 240"/>
                <a:gd name="T33" fmla="*/ 29 h 243"/>
                <a:gd name="T34" fmla="*/ 65 w 240"/>
                <a:gd name="T35" fmla="*/ 33 h 243"/>
                <a:gd name="T36" fmla="*/ 57 w 240"/>
                <a:gd name="T37" fmla="*/ 35 h 243"/>
                <a:gd name="T38" fmla="*/ 34 w 240"/>
                <a:gd name="T39" fmla="*/ 44 h 243"/>
                <a:gd name="T40" fmla="*/ 21 w 240"/>
                <a:gd name="T41" fmla="*/ 56 h 243"/>
                <a:gd name="T42" fmla="*/ 19 w 240"/>
                <a:gd name="T43" fmla="*/ 69 h 243"/>
                <a:gd name="T44" fmla="*/ 11 w 240"/>
                <a:gd name="T45" fmla="*/ 79 h 243"/>
                <a:gd name="T46" fmla="*/ 4 w 240"/>
                <a:gd name="T47" fmla="*/ 86 h 243"/>
                <a:gd name="T48" fmla="*/ 2 w 240"/>
                <a:gd name="T49" fmla="*/ 102 h 243"/>
                <a:gd name="T50" fmla="*/ 11 w 240"/>
                <a:gd name="T51" fmla="*/ 113 h 243"/>
                <a:gd name="T52" fmla="*/ 15 w 240"/>
                <a:gd name="T53" fmla="*/ 136 h 243"/>
                <a:gd name="T54" fmla="*/ 4 w 240"/>
                <a:gd name="T55" fmla="*/ 163 h 243"/>
                <a:gd name="T56" fmla="*/ 0 w 240"/>
                <a:gd name="T57" fmla="*/ 187 h 243"/>
                <a:gd name="T58" fmla="*/ 0 w 240"/>
                <a:gd name="T59" fmla="*/ 203 h 243"/>
                <a:gd name="T60" fmla="*/ 5 w 240"/>
                <a:gd name="T61" fmla="*/ 212 h 243"/>
                <a:gd name="T62" fmla="*/ 13 w 240"/>
                <a:gd name="T63" fmla="*/ 220 h 243"/>
                <a:gd name="T64" fmla="*/ 9 w 240"/>
                <a:gd name="T65" fmla="*/ 229 h 243"/>
                <a:gd name="T66" fmla="*/ 9 w 240"/>
                <a:gd name="T67" fmla="*/ 239 h 243"/>
                <a:gd name="T68" fmla="*/ 17 w 240"/>
                <a:gd name="T69" fmla="*/ 239 h 243"/>
                <a:gd name="T70" fmla="*/ 30 w 240"/>
                <a:gd name="T71" fmla="*/ 222 h 243"/>
                <a:gd name="T72" fmla="*/ 49 w 240"/>
                <a:gd name="T73" fmla="*/ 218 h 243"/>
                <a:gd name="T74" fmla="*/ 70 w 240"/>
                <a:gd name="T75" fmla="*/ 229 h 243"/>
                <a:gd name="T76" fmla="*/ 86 w 240"/>
                <a:gd name="T77" fmla="*/ 235 h 243"/>
                <a:gd name="T78" fmla="*/ 93 w 240"/>
                <a:gd name="T79" fmla="*/ 227 h 243"/>
                <a:gd name="T80" fmla="*/ 107 w 240"/>
                <a:gd name="T81" fmla="*/ 224 h 243"/>
                <a:gd name="T82" fmla="*/ 114 w 240"/>
                <a:gd name="T83" fmla="*/ 227 h 243"/>
                <a:gd name="T84" fmla="*/ 122 w 240"/>
                <a:gd name="T85" fmla="*/ 231 h 243"/>
                <a:gd name="T86" fmla="*/ 135 w 240"/>
                <a:gd name="T87" fmla="*/ 233 h 243"/>
                <a:gd name="T88" fmla="*/ 149 w 240"/>
                <a:gd name="T89" fmla="*/ 218 h 243"/>
                <a:gd name="T90" fmla="*/ 110 w 240"/>
                <a:gd name="T91" fmla="*/ 201 h 243"/>
                <a:gd name="T92" fmla="*/ 126 w 240"/>
                <a:gd name="T93" fmla="*/ 187 h 243"/>
                <a:gd name="T94" fmla="*/ 143 w 240"/>
                <a:gd name="T95" fmla="*/ 172 h 243"/>
                <a:gd name="T96" fmla="*/ 150 w 240"/>
                <a:gd name="T97" fmla="*/ 157 h 243"/>
                <a:gd name="T98" fmla="*/ 160 w 240"/>
                <a:gd name="T99" fmla="*/ 140 h 243"/>
                <a:gd name="T100" fmla="*/ 169 w 240"/>
                <a:gd name="T101" fmla="*/ 123 h 243"/>
                <a:gd name="T102" fmla="*/ 179 w 240"/>
                <a:gd name="T103" fmla="*/ 105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0" h="243">
                  <a:moveTo>
                    <a:pt x="185" y="111"/>
                  </a:moveTo>
                  <a:lnTo>
                    <a:pt x="185" y="111"/>
                  </a:lnTo>
                  <a:lnTo>
                    <a:pt x="179" y="107"/>
                  </a:lnTo>
                  <a:lnTo>
                    <a:pt x="181" y="105"/>
                  </a:lnTo>
                  <a:lnTo>
                    <a:pt x="183" y="100"/>
                  </a:lnTo>
                  <a:lnTo>
                    <a:pt x="185" y="94"/>
                  </a:lnTo>
                  <a:lnTo>
                    <a:pt x="187" y="86"/>
                  </a:lnTo>
                  <a:lnTo>
                    <a:pt x="187" y="79"/>
                  </a:lnTo>
                  <a:lnTo>
                    <a:pt x="189" y="73"/>
                  </a:lnTo>
                  <a:lnTo>
                    <a:pt x="192" y="67"/>
                  </a:lnTo>
                  <a:lnTo>
                    <a:pt x="198" y="63"/>
                  </a:lnTo>
                  <a:lnTo>
                    <a:pt x="204" y="61"/>
                  </a:lnTo>
                  <a:lnTo>
                    <a:pt x="210" y="61"/>
                  </a:lnTo>
                  <a:lnTo>
                    <a:pt x="215" y="60"/>
                  </a:lnTo>
                  <a:lnTo>
                    <a:pt x="221" y="60"/>
                  </a:lnTo>
                  <a:lnTo>
                    <a:pt x="225" y="60"/>
                  </a:lnTo>
                  <a:lnTo>
                    <a:pt x="231" y="58"/>
                  </a:lnTo>
                  <a:lnTo>
                    <a:pt x="234" y="54"/>
                  </a:lnTo>
                  <a:lnTo>
                    <a:pt x="240" y="50"/>
                  </a:lnTo>
                  <a:lnTo>
                    <a:pt x="234" y="44"/>
                  </a:lnTo>
                  <a:lnTo>
                    <a:pt x="229" y="44"/>
                  </a:lnTo>
                  <a:lnTo>
                    <a:pt x="223" y="42"/>
                  </a:lnTo>
                  <a:lnTo>
                    <a:pt x="215" y="44"/>
                  </a:lnTo>
                  <a:lnTo>
                    <a:pt x="208" y="44"/>
                  </a:lnTo>
                  <a:lnTo>
                    <a:pt x="200" y="44"/>
                  </a:lnTo>
                  <a:lnTo>
                    <a:pt x="190" y="42"/>
                  </a:lnTo>
                  <a:lnTo>
                    <a:pt x="179" y="40"/>
                  </a:lnTo>
                  <a:lnTo>
                    <a:pt x="175" y="39"/>
                  </a:lnTo>
                  <a:lnTo>
                    <a:pt x="171" y="35"/>
                  </a:lnTo>
                  <a:lnTo>
                    <a:pt x="168" y="31"/>
                  </a:lnTo>
                  <a:lnTo>
                    <a:pt x="164" y="25"/>
                  </a:lnTo>
                  <a:lnTo>
                    <a:pt x="160" y="19"/>
                  </a:lnTo>
                  <a:lnTo>
                    <a:pt x="158" y="14"/>
                  </a:lnTo>
                  <a:lnTo>
                    <a:pt x="156" y="6"/>
                  </a:lnTo>
                  <a:lnTo>
                    <a:pt x="154" y="0"/>
                  </a:lnTo>
                  <a:lnTo>
                    <a:pt x="152" y="0"/>
                  </a:lnTo>
                  <a:lnTo>
                    <a:pt x="149" y="0"/>
                  </a:lnTo>
                  <a:lnTo>
                    <a:pt x="147" y="0"/>
                  </a:lnTo>
                  <a:lnTo>
                    <a:pt x="145" y="0"/>
                  </a:lnTo>
                  <a:lnTo>
                    <a:pt x="141" y="0"/>
                  </a:lnTo>
                  <a:lnTo>
                    <a:pt x="139" y="4"/>
                  </a:lnTo>
                  <a:lnTo>
                    <a:pt x="137" y="8"/>
                  </a:lnTo>
                  <a:lnTo>
                    <a:pt x="137" y="12"/>
                  </a:lnTo>
                  <a:lnTo>
                    <a:pt x="133" y="16"/>
                  </a:lnTo>
                  <a:lnTo>
                    <a:pt x="131" y="19"/>
                  </a:lnTo>
                  <a:lnTo>
                    <a:pt x="128" y="21"/>
                  </a:lnTo>
                  <a:lnTo>
                    <a:pt x="124" y="21"/>
                  </a:lnTo>
                  <a:lnTo>
                    <a:pt x="120" y="21"/>
                  </a:lnTo>
                  <a:lnTo>
                    <a:pt x="118" y="19"/>
                  </a:lnTo>
                  <a:lnTo>
                    <a:pt x="114" y="18"/>
                  </a:lnTo>
                  <a:lnTo>
                    <a:pt x="112" y="16"/>
                  </a:lnTo>
                  <a:lnTo>
                    <a:pt x="110" y="16"/>
                  </a:lnTo>
                  <a:lnTo>
                    <a:pt x="110" y="18"/>
                  </a:lnTo>
                  <a:lnTo>
                    <a:pt x="108" y="19"/>
                  </a:lnTo>
                  <a:lnTo>
                    <a:pt x="107" y="21"/>
                  </a:lnTo>
                  <a:lnTo>
                    <a:pt x="105" y="23"/>
                  </a:lnTo>
                  <a:lnTo>
                    <a:pt x="103" y="25"/>
                  </a:lnTo>
                  <a:lnTo>
                    <a:pt x="101" y="25"/>
                  </a:lnTo>
                  <a:lnTo>
                    <a:pt x="97" y="27"/>
                  </a:lnTo>
                  <a:lnTo>
                    <a:pt x="93" y="25"/>
                  </a:lnTo>
                  <a:lnTo>
                    <a:pt x="91" y="23"/>
                  </a:lnTo>
                  <a:lnTo>
                    <a:pt x="89" y="23"/>
                  </a:lnTo>
                  <a:lnTo>
                    <a:pt x="86" y="21"/>
                  </a:lnTo>
                  <a:lnTo>
                    <a:pt x="82" y="23"/>
                  </a:lnTo>
                  <a:lnTo>
                    <a:pt x="80" y="23"/>
                  </a:lnTo>
                  <a:lnTo>
                    <a:pt x="78" y="25"/>
                  </a:lnTo>
                  <a:lnTo>
                    <a:pt x="74" y="27"/>
                  </a:lnTo>
                  <a:lnTo>
                    <a:pt x="72" y="29"/>
                  </a:lnTo>
                  <a:lnTo>
                    <a:pt x="72" y="33"/>
                  </a:lnTo>
                  <a:lnTo>
                    <a:pt x="68" y="33"/>
                  </a:lnTo>
                  <a:lnTo>
                    <a:pt x="66" y="33"/>
                  </a:lnTo>
                  <a:lnTo>
                    <a:pt x="65" y="33"/>
                  </a:lnTo>
                  <a:lnTo>
                    <a:pt x="63" y="35"/>
                  </a:lnTo>
                  <a:lnTo>
                    <a:pt x="61" y="35"/>
                  </a:lnTo>
                  <a:lnTo>
                    <a:pt x="61" y="33"/>
                  </a:lnTo>
                  <a:lnTo>
                    <a:pt x="57" y="35"/>
                  </a:lnTo>
                  <a:lnTo>
                    <a:pt x="53" y="37"/>
                  </a:lnTo>
                  <a:lnTo>
                    <a:pt x="47" y="39"/>
                  </a:lnTo>
                  <a:lnTo>
                    <a:pt x="40" y="40"/>
                  </a:lnTo>
                  <a:lnTo>
                    <a:pt x="34" y="44"/>
                  </a:lnTo>
                  <a:lnTo>
                    <a:pt x="28" y="46"/>
                  </a:lnTo>
                  <a:lnTo>
                    <a:pt x="23" y="48"/>
                  </a:lnTo>
                  <a:lnTo>
                    <a:pt x="21" y="52"/>
                  </a:lnTo>
                  <a:lnTo>
                    <a:pt x="21" y="56"/>
                  </a:lnTo>
                  <a:lnTo>
                    <a:pt x="21" y="58"/>
                  </a:lnTo>
                  <a:lnTo>
                    <a:pt x="19" y="61"/>
                  </a:lnTo>
                  <a:lnTo>
                    <a:pt x="19" y="65"/>
                  </a:lnTo>
                  <a:lnTo>
                    <a:pt x="19" y="69"/>
                  </a:lnTo>
                  <a:lnTo>
                    <a:pt x="17" y="71"/>
                  </a:lnTo>
                  <a:lnTo>
                    <a:pt x="15" y="75"/>
                  </a:lnTo>
                  <a:lnTo>
                    <a:pt x="13" y="77"/>
                  </a:lnTo>
                  <a:lnTo>
                    <a:pt x="11" y="79"/>
                  </a:lnTo>
                  <a:lnTo>
                    <a:pt x="9" y="81"/>
                  </a:lnTo>
                  <a:lnTo>
                    <a:pt x="7" y="81"/>
                  </a:lnTo>
                  <a:lnTo>
                    <a:pt x="5" y="82"/>
                  </a:lnTo>
                  <a:lnTo>
                    <a:pt x="4" y="86"/>
                  </a:lnTo>
                  <a:lnTo>
                    <a:pt x="4" y="88"/>
                  </a:lnTo>
                  <a:lnTo>
                    <a:pt x="2" y="92"/>
                  </a:lnTo>
                  <a:lnTo>
                    <a:pt x="2" y="96"/>
                  </a:lnTo>
                  <a:lnTo>
                    <a:pt x="2" y="102"/>
                  </a:lnTo>
                  <a:lnTo>
                    <a:pt x="4" y="105"/>
                  </a:lnTo>
                  <a:lnTo>
                    <a:pt x="5" y="107"/>
                  </a:lnTo>
                  <a:lnTo>
                    <a:pt x="9" y="111"/>
                  </a:lnTo>
                  <a:lnTo>
                    <a:pt x="11" y="113"/>
                  </a:lnTo>
                  <a:lnTo>
                    <a:pt x="13" y="117"/>
                  </a:lnTo>
                  <a:lnTo>
                    <a:pt x="15" y="123"/>
                  </a:lnTo>
                  <a:lnTo>
                    <a:pt x="15" y="128"/>
                  </a:lnTo>
                  <a:lnTo>
                    <a:pt x="15" y="136"/>
                  </a:lnTo>
                  <a:lnTo>
                    <a:pt x="13" y="143"/>
                  </a:lnTo>
                  <a:lnTo>
                    <a:pt x="9" y="151"/>
                  </a:lnTo>
                  <a:lnTo>
                    <a:pt x="7" y="157"/>
                  </a:lnTo>
                  <a:lnTo>
                    <a:pt x="4" y="163"/>
                  </a:lnTo>
                  <a:lnTo>
                    <a:pt x="2" y="168"/>
                  </a:lnTo>
                  <a:lnTo>
                    <a:pt x="0" y="176"/>
                  </a:lnTo>
                  <a:lnTo>
                    <a:pt x="0" y="185"/>
                  </a:lnTo>
                  <a:lnTo>
                    <a:pt x="0" y="187"/>
                  </a:lnTo>
                  <a:lnTo>
                    <a:pt x="0" y="191"/>
                  </a:lnTo>
                  <a:lnTo>
                    <a:pt x="0" y="195"/>
                  </a:lnTo>
                  <a:lnTo>
                    <a:pt x="0" y="199"/>
                  </a:lnTo>
                  <a:lnTo>
                    <a:pt x="0" y="203"/>
                  </a:lnTo>
                  <a:lnTo>
                    <a:pt x="0" y="206"/>
                  </a:lnTo>
                  <a:lnTo>
                    <a:pt x="2" y="208"/>
                  </a:lnTo>
                  <a:lnTo>
                    <a:pt x="2" y="210"/>
                  </a:lnTo>
                  <a:lnTo>
                    <a:pt x="5" y="212"/>
                  </a:lnTo>
                  <a:lnTo>
                    <a:pt x="9" y="212"/>
                  </a:lnTo>
                  <a:lnTo>
                    <a:pt x="13" y="212"/>
                  </a:lnTo>
                  <a:lnTo>
                    <a:pt x="15" y="216"/>
                  </a:lnTo>
                  <a:lnTo>
                    <a:pt x="13" y="220"/>
                  </a:lnTo>
                  <a:lnTo>
                    <a:pt x="13" y="222"/>
                  </a:lnTo>
                  <a:lnTo>
                    <a:pt x="13" y="226"/>
                  </a:lnTo>
                  <a:lnTo>
                    <a:pt x="11" y="227"/>
                  </a:lnTo>
                  <a:lnTo>
                    <a:pt x="9" y="229"/>
                  </a:lnTo>
                  <a:lnTo>
                    <a:pt x="9" y="231"/>
                  </a:lnTo>
                  <a:lnTo>
                    <a:pt x="9" y="235"/>
                  </a:lnTo>
                  <a:lnTo>
                    <a:pt x="7" y="239"/>
                  </a:lnTo>
                  <a:lnTo>
                    <a:pt x="9" y="239"/>
                  </a:lnTo>
                  <a:lnTo>
                    <a:pt x="9" y="241"/>
                  </a:lnTo>
                  <a:lnTo>
                    <a:pt x="11" y="243"/>
                  </a:lnTo>
                  <a:lnTo>
                    <a:pt x="13" y="243"/>
                  </a:lnTo>
                  <a:lnTo>
                    <a:pt x="17" y="239"/>
                  </a:lnTo>
                  <a:lnTo>
                    <a:pt x="19" y="235"/>
                  </a:lnTo>
                  <a:lnTo>
                    <a:pt x="23" y="231"/>
                  </a:lnTo>
                  <a:lnTo>
                    <a:pt x="26" y="226"/>
                  </a:lnTo>
                  <a:lnTo>
                    <a:pt x="30" y="222"/>
                  </a:lnTo>
                  <a:lnTo>
                    <a:pt x="34" y="220"/>
                  </a:lnTo>
                  <a:lnTo>
                    <a:pt x="38" y="218"/>
                  </a:lnTo>
                  <a:lnTo>
                    <a:pt x="44" y="216"/>
                  </a:lnTo>
                  <a:lnTo>
                    <a:pt x="49" y="218"/>
                  </a:lnTo>
                  <a:lnTo>
                    <a:pt x="53" y="220"/>
                  </a:lnTo>
                  <a:lnTo>
                    <a:pt x="59" y="222"/>
                  </a:lnTo>
                  <a:lnTo>
                    <a:pt x="65" y="226"/>
                  </a:lnTo>
                  <a:lnTo>
                    <a:pt x="70" y="229"/>
                  </a:lnTo>
                  <a:lnTo>
                    <a:pt x="76" y="231"/>
                  </a:lnTo>
                  <a:lnTo>
                    <a:pt x="80" y="233"/>
                  </a:lnTo>
                  <a:lnTo>
                    <a:pt x="84" y="235"/>
                  </a:lnTo>
                  <a:lnTo>
                    <a:pt x="86" y="235"/>
                  </a:lnTo>
                  <a:lnTo>
                    <a:pt x="87" y="233"/>
                  </a:lnTo>
                  <a:lnTo>
                    <a:pt x="89" y="231"/>
                  </a:lnTo>
                  <a:lnTo>
                    <a:pt x="91" y="229"/>
                  </a:lnTo>
                  <a:lnTo>
                    <a:pt x="93" y="227"/>
                  </a:lnTo>
                  <a:lnTo>
                    <a:pt x="97" y="226"/>
                  </a:lnTo>
                  <a:lnTo>
                    <a:pt x="99" y="224"/>
                  </a:lnTo>
                  <a:lnTo>
                    <a:pt x="105" y="224"/>
                  </a:lnTo>
                  <a:lnTo>
                    <a:pt x="107" y="224"/>
                  </a:lnTo>
                  <a:lnTo>
                    <a:pt x="108" y="224"/>
                  </a:lnTo>
                  <a:lnTo>
                    <a:pt x="110" y="226"/>
                  </a:lnTo>
                  <a:lnTo>
                    <a:pt x="112" y="226"/>
                  </a:lnTo>
                  <a:lnTo>
                    <a:pt x="114" y="227"/>
                  </a:lnTo>
                  <a:lnTo>
                    <a:pt x="118" y="227"/>
                  </a:lnTo>
                  <a:lnTo>
                    <a:pt x="120" y="227"/>
                  </a:lnTo>
                  <a:lnTo>
                    <a:pt x="122" y="229"/>
                  </a:lnTo>
                  <a:lnTo>
                    <a:pt x="122" y="231"/>
                  </a:lnTo>
                  <a:lnTo>
                    <a:pt x="126" y="233"/>
                  </a:lnTo>
                  <a:lnTo>
                    <a:pt x="128" y="235"/>
                  </a:lnTo>
                  <a:lnTo>
                    <a:pt x="131" y="237"/>
                  </a:lnTo>
                  <a:lnTo>
                    <a:pt x="135" y="233"/>
                  </a:lnTo>
                  <a:lnTo>
                    <a:pt x="137" y="229"/>
                  </a:lnTo>
                  <a:lnTo>
                    <a:pt x="141" y="226"/>
                  </a:lnTo>
                  <a:lnTo>
                    <a:pt x="147" y="222"/>
                  </a:lnTo>
                  <a:lnTo>
                    <a:pt x="149" y="218"/>
                  </a:lnTo>
                  <a:lnTo>
                    <a:pt x="152" y="212"/>
                  </a:lnTo>
                  <a:lnTo>
                    <a:pt x="156" y="206"/>
                  </a:lnTo>
                  <a:lnTo>
                    <a:pt x="156" y="201"/>
                  </a:lnTo>
                  <a:lnTo>
                    <a:pt x="110" y="201"/>
                  </a:lnTo>
                  <a:lnTo>
                    <a:pt x="112" y="197"/>
                  </a:lnTo>
                  <a:lnTo>
                    <a:pt x="116" y="193"/>
                  </a:lnTo>
                  <a:lnTo>
                    <a:pt x="120" y="189"/>
                  </a:lnTo>
                  <a:lnTo>
                    <a:pt x="126" y="187"/>
                  </a:lnTo>
                  <a:lnTo>
                    <a:pt x="129" y="184"/>
                  </a:lnTo>
                  <a:lnTo>
                    <a:pt x="135" y="182"/>
                  </a:lnTo>
                  <a:lnTo>
                    <a:pt x="139" y="178"/>
                  </a:lnTo>
                  <a:lnTo>
                    <a:pt x="143" y="172"/>
                  </a:lnTo>
                  <a:lnTo>
                    <a:pt x="145" y="168"/>
                  </a:lnTo>
                  <a:lnTo>
                    <a:pt x="147" y="164"/>
                  </a:lnTo>
                  <a:lnTo>
                    <a:pt x="149" y="161"/>
                  </a:lnTo>
                  <a:lnTo>
                    <a:pt x="150" y="157"/>
                  </a:lnTo>
                  <a:lnTo>
                    <a:pt x="152" y="153"/>
                  </a:lnTo>
                  <a:lnTo>
                    <a:pt x="156" y="147"/>
                  </a:lnTo>
                  <a:lnTo>
                    <a:pt x="158" y="143"/>
                  </a:lnTo>
                  <a:lnTo>
                    <a:pt x="160" y="140"/>
                  </a:lnTo>
                  <a:lnTo>
                    <a:pt x="162" y="136"/>
                  </a:lnTo>
                  <a:lnTo>
                    <a:pt x="164" y="132"/>
                  </a:lnTo>
                  <a:lnTo>
                    <a:pt x="166" y="128"/>
                  </a:lnTo>
                  <a:lnTo>
                    <a:pt x="169" y="123"/>
                  </a:lnTo>
                  <a:lnTo>
                    <a:pt x="171" y="119"/>
                  </a:lnTo>
                  <a:lnTo>
                    <a:pt x="175" y="115"/>
                  </a:lnTo>
                  <a:lnTo>
                    <a:pt x="177" y="109"/>
                  </a:lnTo>
                  <a:lnTo>
                    <a:pt x="179" y="105"/>
                  </a:lnTo>
                  <a:lnTo>
                    <a:pt x="185" y="111"/>
                  </a:lnTo>
                  <a:close/>
                </a:path>
              </a:pathLst>
            </a:custGeom>
            <a:solidFill>
              <a:schemeClr val="bg1">
                <a:lumMod val="95000"/>
              </a:schemeClr>
            </a:solidFill>
            <a:ln w="0" cmpd="sng">
              <a:solidFill>
                <a:srgbClr val="000000"/>
              </a:solidFill>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98" name="Freeform 65">
              <a:extLst>
                <a:ext uri="{FF2B5EF4-FFF2-40B4-BE49-F238E27FC236}">
                  <a16:creationId xmlns:a16="http://schemas.microsoft.com/office/drawing/2014/main" id="{CB196D51-12DA-4702-8E18-29950027244A}"/>
                </a:ext>
              </a:extLst>
            </p:cNvPr>
            <p:cNvSpPr>
              <a:spLocks/>
            </p:cNvSpPr>
            <p:nvPr/>
          </p:nvSpPr>
          <p:spPr bwMode="auto">
            <a:xfrm>
              <a:off x="3277522" y="5600739"/>
              <a:ext cx="82300" cy="83331"/>
            </a:xfrm>
            <a:custGeom>
              <a:avLst/>
              <a:gdLst>
                <a:gd name="T0" fmla="*/ 179 w 240"/>
                <a:gd name="T1" fmla="*/ 107 h 243"/>
                <a:gd name="T2" fmla="*/ 187 w 240"/>
                <a:gd name="T3" fmla="*/ 86 h 243"/>
                <a:gd name="T4" fmla="*/ 198 w 240"/>
                <a:gd name="T5" fmla="*/ 63 h 243"/>
                <a:gd name="T6" fmla="*/ 215 w 240"/>
                <a:gd name="T7" fmla="*/ 60 h 243"/>
                <a:gd name="T8" fmla="*/ 234 w 240"/>
                <a:gd name="T9" fmla="*/ 54 h 243"/>
                <a:gd name="T10" fmla="*/ 229 w 240"/>
                <a:gd name="T11" fmla="*/ 44 h 243"/>
                <a:gd name="T12" fmla="*/ 200 w 240"/>
                <a:gd name="T13" fmla="*/ 44 h 243"/>
                <a:gd name="T14" fmla="*/ 175 w 240"/>
                <a:gd name="T15" fmla="*/ 39 h 243"/>
                <a:gd name="T16" fmla="*/ 160 w 240"/>
                <a:gd name="T17" fmla="*/ 19 h 243"/>
                <a:gd name="T18" fmla="*/ 154 w 240"/>
                <a:gd name="T19" fmla="*/ 0 h 243"/>
                <a:gd name="T20" fmla="*/ 145 w 240"/>
                <a:gd name="T21" fmla="*/ 0 h 243"/>
                <a:gd name="T22" fmla="*/ 137 w 240"/>
                <a:gd name="T23" fmla="*/ 8 h 243"/>
                <a:gd name="T24" fmla="*/ 128 w 240"/>
                <a:gd name="T25" fmla="*/ 21 h 243"/>
                <a:gd name="T26" fmla="*/ 118 w 240"/>
                <a:gd name="T27" fmla="*/ 19 h 243"/>
                <a:gd name="T28" fmla="*/ 110 w 240"/>
                <a:gd name="T29" fmla="*/ 16 h 243"/>
                <a:gd name="T30" fmla="*/ 105 w 240"/>
                <a:gd name="T31" fmla="*/ 23 h 243"/>
                <a:gd name="T32" fmla="*/ 97 w 240"/>
                <a:gd name="T33" fmla="*/ 27 h 243"/>
                <a:gd name="T34" fmla="*/ 86 w 240"/>
                <a:gd name="T35" fmla="*/ 21 h 243"/>
                <a:gd name="T36" fmla="*/ 78 w 240"/>
                <a:gd name="T37" fmla="*/ 25 h 243"/>
                <a:gd name="T38" fmla="*/ 68 w 240"/>
                <a:gd name="T39" fmla="*/ 33 h 243"/>
                <a:gd name="T40" fmla="*/ 63 w 240"/>
                <a:gd name="T41" fmla="*/ 35 h 243"/>
                <a:gd name="T42" fmla="*/ 57 w 240"/>
                <a:gd name="T43" fmla="*/ 35 h 243"/>
                <a:gd name="T44" fmla="*/ 34 w 240"/>
                <a:gd name="T45" fmla="*/ 44 h 243"/>
                <a:gd name="T46" fmla="*/ 21 w 240"/>
                <a:gd name="T47" fmla="*/ 52 h 243"/>
                <a:gd name="T48" fmla="*/ 19 w 240"/>
                <a:gd name="T49" fmla="*/ 65 h 243"/>
                <a:gd name="T50" fmla="*/ 13 w 240"/>
                <a:gd name="T51" fmla="*/ 77 h 243"/>
                <a:gd name="T52" fmla="*/ 7 w 240"/>
                <a:gd name="T53" fmla="*/ 81 h 243"/>
                <a:gd name="T54" fmla="*/ 2 w 240"/>
                <a:gd name="T55" fmla="*/ 92 h 243"/>
                <a:gd name="T56" fmla="*/ 4 w 240"/>
                <a:gd name="T57" fmla="*/ 105 h 243"/>
                <a:gd name="T58" fmla="*/ 13 w 240"/>
                <a:gd name="T59" fmla="*/ 117 h 243"/>
                <a:gd name="T60" fmla="*/ 15 w 240"/>
                <a:gd name="T61" fmla="*/ 136 h 243"/>
                <a:gd name="T62" fmla="*/ 4 w 240"/>
                <a:gd name="T63" fmla="*/ 163 h 243"/>
                <a:gd name="T64" fmla="*/ 0 w 240"/>
                <a:gd name="T65" fmla="*/ 185 h 243"/>
                <a:gd name="T66" fmla="*/ 0 w 240"/>
                <a:gd name="T67" fmla="*/ 199 h 243"/>
                <a:gd name="T68" fmla="*/ 2 w 240"/>
                <a:gd name="T69" fmla="*/ 210 h 243"/>
                <a:gd name="T70" fmla="*/ 13 w 240"/>
                <a:gd name="T71" fmla="*/ 212 h 243"/>
                <a:gd name="T72" fmla="*/ 13 w 240"/>
                <a:gd name="T73" fmla="*/ 222 h 243"/>
                <a:gd name="T74" fmla="*/ 9 w 240"/>
                <a:gd name="T75" fmla="*/ 231 h 243"/>
                <a:gd name="T76" fmla="*/ 9 w 240"/>
                <a:gd name="T77" fmla="*/ 239 h 243"/>
                <a:gd name="T78" fmla="*/ 13 w 240"/>
                <a:gd name="T79" fmla="*/ 243 h 243"/>
                <a:gd name="T80" fmla="*/ 26 w 240"/>
                <a:gd name="T81" fmla="*/ 226 h 243"/>
                <a:gd name="T82" fmla="*/ 44 w 240"/>
                <a:gd name="T83" fmla="*/ 216 h 243"/>
                <a:gd name="T84" fmla="*/ 59 w 240"/>
                <a:gd name="T85" fmla="*/ 222 h 243"/>
                <a:gd name="T86" fmla="*/ 80 w 240"/>
                <a:gd name="T87" fmla="*/ 233 h 243"/>
                <a:gd name="T88" fmla="*/ 87 w 240"/>
                <a:gd name="T89" fmla="*/ 233 h 243"/>
                <a:gd name="T90" fmla="*/ 97 w 240"/>
                <a:gd name="T91" fmla="*/ 226 h 243"/>
                <a:gd name="T92" fmla="*/ 107 w 240"/>
                <a:gd name="T93" fmla="*/ 224 h 243"/>
                <a:gd name="T94" fmla="*/ 114 w 240"/>
                <a:gd name="T95" fmla="*/ 227 h 243"/>
                <a:gd name="T96" fmla="*/ 122 w 240"/>
                <a:gd name="T97" fmla="*/ 229 h 243"/>
                <a:gd name="T98" fmla="*/ 131 w 240"/>
                <a:gd name="T99" fmla="*/ 237 h 243"/>
                <a:gd name="T100" fmla="*/ 141 w 240"/>
                <a:gd name="T101" fmla="*/ 226 h 243"/>
                <a:gd name="T102" fmla="*/ 156 w 240"/>
                <a:gd name="T103" fmla="*/ 206 h 243"/>
                <a:gd name="T104" fmla="*/ 112 w 240"/>
                <a:gd name="T105" fmla="*/ 197 h 243"/>
                <a:gd name="T106" fmla="*/ 129 w 240"/>
                <a:gd name="T107" fmla="*/ 184 h 243"/>
                <a:gd name="T108" fmla="*/ 143 w 240"/>
                <a:gd name="T109" fmla="*/ 172 h 243"/>
                <a:gd name="T110" fmla="*/ 150 w 240"/>
                <a:gd name="T111" fmla="*/ 157 h 243"/>
                <a:gd name="T112" fmla="*/ 160 w 240"/>
                <a:gd name="T113" fmla="*/ 140 h 243"/>
                <a:gd name="T114" fmla="*/ 169 w 240"/>
                <a:gd name="T115" fmla="*/ 123 h 243"/>
                <a:gd name="T116" fmla="*/ 179 w 240"/>
                <a:gd name="T117" fmla="*/ 105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0" h="243">
                  <a:moveTo>
                    <a:pt x="185" y="111"/>
                  </a:moveTo>
                  <a:lnTo>
                    <a:pt x="185" y="111"/>
                  </a:lnTo>
                  <a:lnTo>
                    <a:pt x="179" y="107"/>
                  </a:lnTo>
                  <a:lnTo>
                    <a:pt x="179" y="107"/>
                  </a:lnTo>
                  <a:lnTo>
                    <a:pt x="181" y="105"/>
                  </a:lnTo>
                  <a:lnTo>
                    <a:pt x="183" y="100"/>
                  </a:lnTo>
                  <a:lnTo>
                    <a:pt x="185" y="94"/>
                  </a:lnTo>
                  <a:lnTo>
                    <a:pt x="187" y="86"/>
                  </a:lnTo>
                  <a:lnTo>
                    <a:pt x="187" y="79"/>
                  </a:lnTo>
                  <a:lnTo>
                    <a:pt x="189" y="73"/>
                  </a:lnTo>
                  <a:lnTo>
                    <a:pt x="192" y="67"/>
                  </a:lnTo>
                  <a:lnTo>
                    <a:pt x="198" y="63"/>
                  </a:lnTo>
                  <a:lnTo>
                    <a:pt x="198" y="63"/>
                  </a:lnTo>
                  <a:lnTo>
                    <a:pt x="204" y="61"/>
                  </a:lnTo>
                  <a:lnTo>
                    <a:pt x="210" y="61"/>
                  </a:lnTo>
                  <a:lnTo>
                    <a:pt x="215" y="60"/>
                  </a:lnTo>
                  <a:lnTo>
                    <a:pt x="221" y="60"/>
                  </a:lnTo>
                  <a:lnTo>
                    <a:pt x="225" y="60"/>
                  </a:lnTo>
                  <a:lnTo>
                    <a:pt x="231" y="58"/>
                  </a:lnTo>
                  <a:lnTo>
                    <a:pt x="234" y="54"/>
                  </a:lnTo>
                  <a:lnTo>
                    <a:pt x="240" y="50"/>
                  </a:lnTo>
                  <a:lnTo>
                    <a:pt x="240" y="50"/>
                  </a:lnTo>
                  <a:lnTo>
                    <a:pt x="234" y="44"/>
                  </a:lnTo>
                  <a:lnTo>
                    <a:pt x="229" y="44"/>
                  </a:lnTo>
                  <a:lnTo>
                    <a:pt x="223" y="42"/>
                  </a:lnTo>
                  <a:lnTo>
                    <a:pt x="215" y="44"/>
                  </a:lnTo>
                  <a:lnTo>
                    <a:pt x="208" y="44"/>
                  </a:lnTo>
                  <a:lnTo>
                    <a:pt x="200" y="44"/>
                  </a:lnTo>
                  <a:lnTo>
                    <a:pt x="190" y="42"/>
                  </a:lnTo>
                  <a:lnTo>
                    <a:pt x="179" y="40"/>
                  </a:lnTo>
                  <a:lnTo>
                    <a:pt x="179" y="40"/>
                  </a:lnTo>
                  <a:lnTo>
                    <a:pt x="175" y="39"/>
                  </a:lnTo>
                  <a:lnTo>
                    <a:pt x="171" y="35"/>
                  </a:lnTo>
                  <a:lnTo>
                    <a:pt x="168" y="31"/>
                  </a:lnTo>
                  <a:lnTo>
                    <a:pt x="164" y="25"/>
                  </a:lnTo>
                  <a:lnTo>
                    <a:pt x="160" y="19"/>
                  </a:lnTo>
                  <a:lnTo>
                    <a:pt x="158" y="14"/>
                  </a:lnTo>
                  <a:lnTo>
                    <a:pt x="156" y="6"/>
                  </a:lnTo>
                  <a:lnTo>
                    <a:pt x="154" y="0"/>
                  </a:lnTo>
                  <a:lnTo>
                    <a:pt x="154" y="0"/>
                  </a:lnTo>
                  <a:lnTo>
                    <a:pt x="152" y="0"/>
                  </a:lnTo>
                  <a:lnTo>
                    <a:pt x="149" y="0"/>
                  </a:lnTo>
                  <a:lnTo>
                    <a:pt x="147" y="0"/>
                  </a:lnTo>
                  <a:lnTo>
                    <a:pt x="145" y="0"/>
                  </a:lnTo>
                  <a:lnTo>
                    <a:pt x="145" y="0"/>
                  </a:lnTo>
                  <a:lnTo>
                    <a:pt x="141" y="0"/>
                  </a:lnTo>
                  <a:lnTo>
                    <a:pt x="139" y="4"/>
                  </a:lnTo>
                  <a:lnTo>
                    <a:pt x="137" y="8"/>
                  </a:lnTo>
                  <a:lnTo>
                    <a:pt x="137" y="12"/>
                  </a:lnTo>
                  <a:lnTo>
                    <a:pt x="133" y="16"/>
                  </a:lnTo>
                  <a:lnTo>
                    <a:pt x="131" y="19"/>
                  </a:lnTo>
                  <a:lnTo>
                    <a:pt x="128" y="21"/>
                  </a:lnTo>
                  <a:lnTo>
                    <a:pt x="124" y="21"/>
                  </a:lnTo>
                  <a:lnTo>
                    <a:pt x="124" y="21"/>
                  </a:lnTo>
                  <a:lnTo>
                    <a:pt x="120" y="21"/>
                  </a:lnTo>
                  <a:lnTo>
                    <a:pt x="118" y="19"/>
                  </a:lnTo>
                  <a:lnTo>
                    <a:pt x="114" y="18"/>
                  </a:lnTo>
                  <a:lnTo>
                    <a:pt x="112" y="16"/>
                  </a:lnTo>
                  <a:lnTo>
                    <a:pt x="112" y="16"/>
                  </a:lnTo>
                  <a:lnTo>
                    <a:pt x="110" y="16"/>
                  </a:lnTo>
                  <a:lnTo>
                    <a:pt x="110" y="18"/>
                  </a:lnTo>
                  <a:lnTo>
                    <a:pt x="108" y="19"/>
                  </a:lnTo>
                  <a:lnTo>
                    <a:pt x="107" y="21"/>
                  </a:lnTo>
                  <a:lnTo>
                    <a:pt x="105" y="23"/>
                  </a:lnTo>
                  <a:lnTo>
                    <a:pt x="103" y="25"/>
                  </a:lnTo>
                  <a:lnTo>
                    <a:pt x="101" y="25"/>
                  </a:lnTo>
                  <a:lnTo>
                    <a:pt x="97" y="27"/>
                  </a:lnTo>
                  <a:lnTo>
                    <a:pt x="97" y="27"/>
                  </a:lnTo>
                  <a:lnTo>
                    <a:pt x="93" y="25"/>
                  </a:lnTo>
                  <a:lnTo>
                    <a:pt x="91" y="23"/>
                  </a:lnTo>
                  <a:lnTo>
                    <a:pt x="89" y="23"/>
                  </a:lnTo>
                  <a:lnTo>
                    <a:pt x="86" y="21"/>
                  </a:lnTo>
                  <a:lnTo>
                    <a:pt x="86" y="21"/>
                  </a:lnTo>
                  <a:lnTo>
                    <a:pt x="82" y="23"/>
                  </a:lnTo>
                  <a:lnTo>
                    <a:pt x="80" y="23"/>
                  </a:lnTo>
                  <a:lnTo>
                    <a:pt x="78" y="25"/>
                  </a:lnTo>
                  <a:lnTo>
                    <a:pt x="74" y="27"/>
                  </a:lnTo>
                  <a:lnTo>
                    <a:pt x="72" y="29"/>
                  </a:lnTo>
                  <a:lnTo>
                    <a:pt x="72" y="33"/>
                  </a:lnTo>
                  <a:lnTo>
                    <a:pt x="68" y="33"/>
                  </a:lnTo>
                  <a:lnTo>
                    <a:pt x="66" y="33"/>
                  </a:lnTo>
                  <a:lnTo>
                    <a:pt x="66" y="33"/>
                  </a:lnTo>
                  <a:lnTo>
                    <a:pt x="65" y="33"/>
                  </a:lnTo>
                  <a:lnTo>
                    <a:pt x="63" y="35"/>
                  </a:lnTo>
                  <a:lnTo>
                    <a:pt x="61" y="35"/>
                  </a:lnTo>
                  <a:lnTo>
                    <a:pt x="61" y="33"/>
                  </a:lnTo>
                  <a:lnTo>
                    <a:pt x="61" y="33"/>
                  </a:lnTo>
                  <a:lnTo>
                    <a:pt x="57" y="35"/>
                  </a:lnTo>
                  <a:lnTo>
                    <a:pt x="53" y="37"/>
                  </a:lnTo>
                  <a:lnTo>
                    <a:pt x="47" y="39"/>
                  </a:lnTo>
                  <a:lnTo>
                    <a:pt x="40" y="40"/>
                  </a:lnTo>
                  <a:lnTo>
                    <a:pt x="34" y="44"/>
                  </a:lnTo>
                  <a:lnTo>
                    <a:pt x="28" y="46"/>
                  </a:lnTo>
                  <a:lnTo>
                    <a:pt x="23" y="48"/>
                  </a:lnTo>
                  <a:lnTo>
                    <a:pt x="21" y="52"/>
                  </a:lnTo>
                  <a:lnTo>
                    <a:pt x="21" y="52"/>
                  </a:lnTo>
                  <a:lnTo>
                    <a:pt x="21" y="56"/>
                  </a:lnTo>
                  <a:lnTo>
                    <a:pt x="21" y="58"/>
                  </a:lnTo>
                  <a:lnTo>
                    <a:pt x="19" y="61"/>
                  </a:lnTo>
                  <a:lnTo>
                    <a:pt x="19" y="65"/>
                  </a:lnTo>
                  <a:lnTo>
                    <a:pt x="19" y="69"/>
                  </a:lnTo>
                  <a:lnTo>
                    <a:pt x="17" y="71"/>
                  </a:lnTo>
                  <a:lnTo>
                    <a:pt x="15" y="75"/>
                  </a:lnTo>
                  <a:lnTo>
                    <a:pt x="13" y="77"/>
                  </a:lnTo>
                  <a:lnTo>
                    <a:pt x="13" y="77"/>
                  </a:lnTo>
                  <a:lnTo>
                    <a:pt x="11" y="79"/>
                  </a:lnTo>
                  <a:lnTo>
                    <a:pt x="9" y="81"/>
                  </a:lnTo>
                  <a:lnTo>
                    <a:pt x="7" y="81"/>
                  </a:lnTo>
                  <a:lnTo>
                    <a:pt x="5" y="82"/>
                  </a:lnTo>
                  <a:lnTo>
                    <a:pt x="4" y="86"/>
                  </a:lnTo>
                  <a:lnTo>
                    <a:pt x="4" y="88"/>
                  </a:lnTo>
                  <a:lnTo>
                    <a:pt x="2" y="92"/>
                  </a:lnTo>
                  <a:lnTo>
                    <a:pt x="2" y="96"/>
                  </a:lnTo>
                  <a:lnTo>
                    <a:pt x="2" y="96"/>
                  </a:lnTo>
                  <a:lnTo>
                    <a:pt x="2" y="102"/>
                  </a:lnTo>
                  <a:lnTo>
                    <a:pt x="4" y="105"/>
                  </a:lnTo>
                  <a:lnTo>
                    <a:pt x="5" y="107"/>
                  </a:lnTo>
                  <a:lnTo>
                    <a:pt x="9" y="111"/>
                  </a:lnTo>
                  <a:lnTo>
                    <a:pt x="11" y="113"/>
                  </a:lnTo>
                  <a:lnTo>
                    <a:pt x="13" y="117"/>
                  </a:lnTo>
                  <a:lnTo>
                    <a:pt x="15" y="123"/>
                  </a:lnTo>
                  <a:lnTo>
                    <a:pt x="15" y="128"/>
                  </a:lnTo>
                  <a:lnTo>
                    <a:pt x="15" y="128"/>
                  </a:lnTo>
                  <a:lnTo>
                    <a:pt x="15" y="136"/>
                  </a:lnTo>
                  <a:lnTo>
                    <a:pt x="13" y="143"/>
                  </a:lnTo>
                  <a:lnTo>
                    <a:pt x="9" y="151"/>
                  </a:lnTo>
                  <a:lnTo>
                    <a:pt x="7" y="157"/>
                  </a:lnTo>
                  <a:lnTo>
                    <a:pt x="4" y="163"/>
                  </a:lnTo>
                  <a:lnTo>
                    <a:pt x="2" y="168"/>
                  </a:lnTo>
                  <a:lnTo>
                    <a:pt x="0" y="176"/>
                  </a:lnTo>
                  <a:lnTo>
                    <a:pt x="0" y="185"/>
                  </a:lnTo>
                  <a:lnTo>
                    <a:pt x="0" y="185"/>
                  </a:lnTo>
                  <a:lnTo>
                    <a:pt x="0" y="187"/>
                  </a:lnTo>
                  <a:lnTo>
                    <a:pt x="0" y="191"/>
                  </a:lnTo>
                  <a:lnTo>
                    <a:pt x="0" y="195"/>
                  </a:lnTo>
                  <a:lnTo>
                    <a:pt x="0" y="199"/>
                  </a:lnTo>
                  <a:lnTo>
                    <a:pt x="0" y="203"/>
                  </a:lnTo>
                  <a:lnTo>
                    <a:pt x="0" y="206"/>
                  </a:lnTo>
                  <a:lnTo>
                    <a:pt x="2" y="208"/>
                  </a:lnTo>
                  <a:lnTo>
                    <a:pt x="2" y="210"/>
                  </a:lnTo>
                  <a:lnTo>
                    <a:pt x="2" y="210"/>
                  </a:lnTo>
                  <a:lnTo>
                    <a:pt x="5" y="212"/>
                  </a:lnTo>
                  <a:lnTo>
                    <a:pt x="9" y="212"/>
                  </a:lnTo>
                  <a:lnTo>
                    <a:pt x="13" y="212"/>
                  </a:lnTo>
                  <a:lnTo>
                    <a:pt x="15" y="216"/>
                  </a:lnTo>
                  <a:lnTo>
                    <a:pt x="15" y="216"/>
                  </a:lnTo>
                  <a:lnTo>
                    <a:pt x="13" y="220"/>
                  </a:lnTo>
                  <a:lnTo>
                    <a:pt x="13" y="222"/>
                  </a:lnTo>
                  <a:lnTo>
                    <a:pt x="13" y="226"/>
                  </a:lnTo>
                  <a:lnTo>
                    <a:pt x="11" y="227"/>
                  </a:lnTo>
                  <a:lnTo>
                    <a:pt x="9" y="229"/>
                  </a:lnTo>
                  <a:lnTo>
                    <a:pt x="9" y="231"/>
                  </a:lnTo>
                  <a:lnTo>
                    <a:pt x="9" y="235"/>
                  </a:lnTo>
                  <a:lnTo>
                    <a:pt x="7" y="239"/>
                  </a:lnTo>
                  <a:lnTo>
                    <a:pt x="7" y="239"/>
                  </a:lnTo>
                  <a:lnTo>
                    <a:pt x="9" y="239"/>
                  </a:lnTo>
                  <a:lnTo>
                    <a:pt x="9" y="241"/>
                  </a:lnTo>
                  <a:lnTo>
                    <a:pt x="11" y="243"/>
                  </a:lnTo>
                  <a:lnTo>
                    <a:pt x="13" y="243"/>
                  </a:lnTo>
                  <a:lnTo>
                    <a:pt x="13" y="243"/>
                  </a:lnTo>
                  <a:lnTo>
                    <a:pt x="17" y="239"/>
                  </a:lnTo>
                  <a:lnTo>
                    <a:pt x="19" y="235"/>
                  </a:lnTo>
                  <a:lnTo>
                    <a:pt x="23" y="231"/>
                  </a:lnTo>
                  <a:lnTo>
                    <a:pt x="26" y="226"/>
                  </a:lnTo>
                  <a:lnTo>
                    <a:pt x="30" y="222"/>
                  </a:lnTo>
                  <a:lnTo>
                    <a:pt x="34" y="220"/>
                  </a:lnTo>
                  <a:lnTo>
                    <a:pt x="38" y="218"/>
                  </a:lnTo>
                  <a:lnTo>
                    <a:pt x="44" y="216"/>
                  </a:lnTo>
                  <a:lnTo>
                    <a:pt x="44" y="216"/>
                  </a:lnTo>
                  <a:lnTo>
                    <a:pt x="49" y="218"/>
                  </a:lnTo>
                  <a:lnTo>
                    <a:pt x="53" y="220"/>
                  </a:lnTo>
                  <a:lnTo>
                    <a:pt x="59" y="222"/>
                  </a:lnTo>
                  <a:lnTo>
                    <a:pt x="65" y="226"/>
                  </a:lnTo>
                  <a:lnTo>
                    <a:pt x="70" y="229"/>
                  </a:lnTo>
                  <a:lnTo>
                    <a:pt x="76" y="231"/>
                  </a:lnTo>
                  <a:lnTo>
                    <a:pt x="80" y="233"/>
                  </a:lnTo>
                  <a:lnTo>
                    <a:pt x="84" y="235"/>
                  </a:lnTo>
                  <a:lnTo>
                    <a:pt x="84" y="235"/>
                  </a:lnTo>
                  <a:lnTo>
                    <a:pt x="86" y="235"/>
                  </a:lnTo>
                  <a:lnTo>
                    <a:pt x="87" y="233"/>
                  </a:lnTo>
                  <a:lnTo>
                    <a:pt x="89" y="231"/>
                  </a:lnTo>
                  <a:lnTo>
                    <a:pt x="91" y="229"/>
                  </a:lnTo>
                  <a:lnTo>
                    <a:pt x="93" y="227"/>
                  </a:lnTo>
                  <a:lnTo>
                    <a:pt x="97" y="226"/>
                  </a:lnTo>
                  <a:lnTo>
                    <a:pt x="99" y="224"/>
                  </a:lnTo>
                  <a:lnTo>
                    <a:pt x="105" y="224"/>
                  </a:lnTo>
                  <a:lnTo>
                    <a:pt x="105" y="224"/>
                  </a:lnTo>
                  <a:lnTo>
                    <a:pt x="107" y="224"/>
                  </a:lnTo>
                  <a:lnTo>
                    <a:pt x="108" y="224"/>
                  </a:lnTo>
                  <a:lnTo>
                    <a:pt x="110" y="226"/>
                  </a:lnTo>
                  <a:lnTo>
                    <a:pt x="112" y="226"/>
                  </a:lnTo>
                  <a:lnTo>
                    <a:pt x="114" y="227"/>
                  </a:lnTo>
                  <a:lnTo>
                    <a:pt x="118" y="227"/>
                  </a:lnTo>
                  <a:lnTo>
                    <a:pt x="120" y="227"/>
                  </a:lnTo>
                  <a:lnTo>
                    <a:pt x="122" y="229"/>
                  </a:lnTo>
                  <a:lnTo>
                    <a:pt x="122" y="229"/>
                  </a:lnTo>
                  <a:lnTo>
                    <a:pt x="122" y="231"/>
                  </a:lnTo>
                  <a:lnTo>
                    <a:pt x="126" y="233"/>
                  </a:lnTo>
                  <a:lnTo>
                    <a:pt x="128" y="235"/>
                  </a:lnTo>
                  <a:lnTo>
                    <a:pt x="131" y="237"/>
                  </a:lnTo>
                  <a:lnTo>
                    <a:pt x="131" y="237"/>
                  </a:lnTo>
                  <a:lnTo>
                    <a:pt x="135" y="233"/>
                  </a:lnTo>
                  <a:lnTo>
                    <a:pt x="137" y="229"/>
                  </a:lnTo>
                  <a:lnTo>
                    <a:pt x="141" y="226"/>
                  </a:lnTo>
                  <a:lnTo>
                    <a:pt x="147" y="222"/>
                  </a:lnTo>
                  <a:lnTo>
                    <a:pt x="149" y="218"/>
                  </a:lnTo>
                  <a:lnTo>
                    <a:pt x="152" y="212"/>
                  </a:lnTo>
                  <a:lnTo>
                    <a:pt x="156" y="206"/>
                  </a:lnTo>
                  <a:lnTo>
                    <a:pt x="156" y="201"/>
                  </a:lnTo>
                  <a:lnTo>
                    <a:pt x="110" y="201"/>
                  </a:lnTo>
                  <a:lnTo>
                    <a:pt x="110" y="201"/>
                  </a:lnTo>
                  <a:lnTo>
                    <a:pt x="112" y="197"/>
                  </a:lnTo>
                  <a:lnTo>
                    <a:pt x="116" y="193"/>
                  </a:lnTo>
                  <a:lnTo>
                    <a:pt x="120" y="189"/>
                  </a:lnTo>
                  <a:lnTo>
                    <a:pt x="126" y="187"/>
                  </a:lnTo>
                  <a:lnTo>
                    <a:pt x="129" y="184"/>
                  </a:lnTo>
                  <a:lnTo>
                    <a:pt x="135" y="182"/>
                  </a:lnTo>
                  <a:lnTo>
                    <a:pt x="139" y="178"/>
                  </a:lnTo>
                  <a:lnTo>
                    <a:pt x="143" y="172"/>
                  </a:lnTo>
                  <a:lnTo>
                    <a:pt x="143" y="172"/>
                  </a:lnTo>
                  <a:lnTo>
                    <a:pt x="145" y="168"/>
                  </a:lnTo>
                  <a:lnTo>
                    <a:pt x="147" y="164"/>
                  </a:lnTo>
                  <a:lnTo>
                    <a:pt x="149" y="161"/>
                  </a:lnTo>
                  <a:lnTo>
                    <a:pt x="150" y="157"/>
                  </a:lnTo>
                  <a:lnTo>
                    <a:pt x="152" y="153"/>
                  </a:lnTo>
                  <a:lnTo>
                    <a:pt x="156" y="147"/>
                  </a:lnTo>
                  <a:lnTo>
                    <a:pt x="158" y="143"/>
                  </a:lnTo>
                  <a:lnTo>
                    <a:pt x="160" y="140"/>
                  </a:lnTo>
                  <a:lnTo>
                    <a:pt x="162" y="136"/>
                  </a:lnTo>
                  <a:lnTo>
                    <a:pt x="164" y="132"/>
                  </a:lnTo>
                  <a:lnTo>
                    <a:pt x="166" y="128"/>
                  </a:lnTo>
                  <a:lnTo>
                    <a:pt x="169" y="123"/>
                  </a:lnTo>
                  <a:lnTo>
                    <a:pt x="171" y="119"/>
                  </a:lnTo>
                  <a:lnTo>
                    <a:pt x="175" y="115"/>
                  </a:lnTo>
                  <a:lnTo>
                    <a:pt x="177" y="109"/>
                  </a:lnTo>
                  <a:lnTo>
                    <a:pt x="179" y="105"/>
                  </a:lnTo>
                  <a:lnTo>
                    <a:pt x="185" y="111"/>
                  </a:lnTo>
                </a:path>
              </a:pathLst>
            </a:custGeom>
            <a:solidFill>
              <a:schemeClr val="accent5">
                <a:lumMod val="40000"/>
                <a:lumOff val="60000"/>
              </a:schemeClr>
            </a:solidFill>
            <a:ln w="0" cmpd="sng">
              <a:solidFill>
                <a:srgbClr val="000000"/>
              </a:solidFill>
              <a:prstDash val="solid"/>
              <a:round/>
              <a:headEnd/>
              <a:tailEnd/>
            </a:ln>
          </p:spPr>
          <p:txBody>
            <a:bodyPr/>
            <a:lstStyle/>
            <a:p>
              <a:pPr marL="0" marR="0" lvl="0" indent="0" algn="l" defTabSz="457200" rtl="0" eaLnBrk="1" fontAlgn="base" latinLnBrk="0" hangingPunct="1">
                <a:lnSpc>
                  <a:spcPct val="100000"/>
                </a:lnSpc>
                <a:spcBef>
                  <a:spcPct val="0"/>
                </a:spcBef>
                <a:spcAft>
                  <a:spcPct val="0"/>
                </a:spcAft>
                <a:buClrTx/>
                <a:buSzTx/>
                <a:buFontTx/>
                <a:buNone/>
                <a:tabLst/>
                <a:defRPr/>
              </a:pPr>
              <a:endParaRPr kumimoji="0" lang="en-GB" sz="2000" b="0" i="0" u="none" strike="noStrike" kern="0" cap="none" spc="0" normalizeH="0" baseline="0" dirty="0">
                <a:ln>
                  <a:noFill/>
                </a:ln>
                <a:solidFill>
                  <a:srgbClr val="000000"/>
                </a:solidFill>
                <a:effectLst/>
                <a:uLnTx/>
                <a:uFillTx/>
                <a:latin typeface="Arial" charset="0"/>
                <a:ea typeface="ＭＳ Ｐゴシック" pitchFamily="127" charset="-128"/>
                <a:cs typeface="Arial"/>
                <a:sym typeface="Calibri"/>
              </a:endParaRPr>
            </a:p>
          </p:txBody>
        </p:sp>
        <p:sp>
          <p:nvSpPr>
            <p:cNvPr id="399" name="Freeform 163">
              <a:extLst>
                <a:ext uri="{FF2B5EF4-FFF2-40B4-BE49-F238E27FC236}">
                  <a16:creationId xmlns:a16="http://schemas.microsoft.com/office/drawing/2014/main" id="{6E595698-2154-4C71-898D-B40098B1079E}"/>
                </a:ext>
              </a:extLst>
            </p:cNvPr>
            <p:cNvSpPr/>
            <p:nvPr/>
          </p:nvSpPr>
          <p:spPr>
            <a:xfrm>
              <a:off x="3065465" y="5276747"/>
              <a:ext cx="324823" cy="238552"/>
            </a:xfrm>
            <a:custGeom>
              <a:avLst/>
              <a:gdLst>
                <a:gd name="connsiteX0" fmla="*/ 2486 w 841283"/>
                <a:gd name="connsiteY0" fmla="*/ 238125 h 592931"/>
                <a:gd name="connsiteX1" fmla="*/ 2486 w 841283"/>
                <a:gd name="connsiteY1" fmla="*/ 238125 h 592931"/>
                <a:gd name="connsiteX2" fmla="*/ 16774 w 841283"/>
                <a:gd name="connsiteY2" fmla="*/ 221456 h 592931"/>
                <a:gd name="connsiteX3" fmla="*/ 33442 w 841283"/>
                <a:gd name="connsiteY3" fmla="*/ 219075 h 592931"/>
                <a:gd name="connsiteX4" fmla="*/ 42967 w 841283"/>
                <a:gd name="connsiteY4" fmla="*/ 173831 h 592931"/>
                <a:gd name="connsiteX5" fmla="*/ 47730 w 841283"/>
                <a:gd name="connsiteY5" fmla="*/ 166687 h 592931"/>
                <a:gd name="connsiteX6" fmla="*/ 54874 w 841283"/>
                <a:gd name="connsiteY6" fmla="*/ 161925 h 592931"/>
                <a:gd name="connsiteX7" fmla="*/ 64399 w 841283"/>
                <a:gd name="connsiteY7" fmla="*/ 140494 h 592931"/>
                <a:gd name="connsiteX8" fmla="*/ 78686 w 841283"/>
                <a:gd name="connsiteY8" fmla="*/ 135731 h 592931"/>
                <a:gd name="connsiteX9" fmla="*/ 88211 w 841283"/>
                <a:gd name="connsiteY9" fmla="*/ 133350 h 592931"/>
                <a:gd name="connsiteX10" fmla="*/ 95355 w 841283"/>
                <a:gd name="connsiteY10" fmla="*/ 130969 h 592931"/>
                <a:gd name="connsiteX11" fmla="*/ 121549 w 841283"/>
                <a:gd name="connsiteY11" fmla="*/ 128587 h 592931"/>
                <a:gd name="connsiteX12" fmla="*/ 128692 w 841283"/>
                <a:gd name="connsiteY12" fmla="*/ 130969 h 592931"/>
                <a:gd name="connsiteX13" fmla="*/ 140599 w 841283"/>
                <a:gd name="connsiteY13" fmla="*/ 152400 h 592931"/>
                <a:gd name="connsiteX14" fmla="*/ 157267 w 841283"/>
                <a:gd name="connsiteY14" fmla="*/ 171450 h 592931"/>
                <a:gd name="connsiteX15" fmla="*/ 166792 w 841283"/>
                <a:gd name="connsiteY15" fmla="*/ 185737 h 592931"/>
                <a:gd name="connsiteX16" fmla="*/ 171555 w 841283"/>
                <a:gd name="connsiteY16" fmla="*/ 192881 h 592931"/>
                <a:gd name="connsiteX17" fmla="*/ 178699 w 841283"/>
                <a:gd name="connsiteY17" fmla="*/ 197644 h 592931"/>
                <a:gd name="connsiteX18" fmla="*/ 181080 w 841283"/>
                <a:gd name="connsiteY18" fmla="*/ 185737 h 592931"/>
                <a:gd name="connsiteX19" fmla="*/ 212036 w 841283"/>
                <a:gd name="connsiteY19" fmla="*/ 183356 h 592931"/>
                <a:gd name="connsiteX20" fmla="*/ 219180 w 841283"/>
                <a:gd name="connsiteY20" fmla="*/ 178594 h 592931"/>
                <a:gd name="connsiteX21" fmla="*/ 250136 w 841283"/>
                <a:gd name="connsiteY21" fmla="*/ 180975 h 592931"/>
                <a:gd name="connsiteX22" fmla="*/ 259661 w 841283"/>
                <a:gd name="connsiteY22" fmla="*/ 183356 h 592931"/>
                <a:gd name="connsiteX23" fmla="*/ 273949 w 841283"/>
                <a:gd name="connsiteY23" fmla="*/ 188119 h 592931"/>
                <a:gd name="connsiteX24" fmla="*/ 281092 w 841283"/>
                <a:gd name="connsiteY24" fmla="*/ 190500 h 592931"/>
                <a:gd name="connsiteX25" fmla="*/ 288236 w 841283"/>
                <a:gd name="connsiteY25" fmla="*/ 195262 h 592931"/>
                <a:gd name="connsiteX26" fmla="*/ 292999 w 841283"/>
                <a:gd name="connsiteY26" fmla="*/ 202406 h 592931"/>
                <a:gd name="connsiteX27" fmla="*/ 307286 w 841283"/>
                <a:gd name="connsiteY27" fmla="*/ 207169 h 592931"/>
                <a:gd name="connsiteX28" fmla="*/ 331099 w 841283"/>
                <a:gd name="connsiteY28" fmla="*/ 204787 h 592931"/>
                <a:gd name="connsiteX29" fmla="*/ 333480 w 841283"/>
                <a:gd name="connsiteY29" fmla="*/ 197644 h 592931"/>
                <a:gd name="connsiteX30" fmla="*/ 335861 w 841283"/>
                <a:gd name="connsiteY30" fmla="*/ 188119 h 592931"/>
                <a:gd name="connsiteX31" fmla="*/ 343005 w 841283"/>
                <a:gd name="connsiteY31" fmla="*/ 183356 h 592931"/>
                <a:gd name="connsiteX32" fmla="*/ 347767 w 841283"/>
                <a:gd name="connsiteY32" fmla="*/ 176212 h 592931"/>
                <a:gd name="connsiteX33" fmla="*/ 383486 w 841283"/>
                <a:gd name="connsiteY33" fmla="*/ 169069 h 592931"/>
                <a:gd name="connsiteX34" fmla="*/ 385867 w 841283"/>
                <a:gd name="connsiteY34" fmla="*/ 161925 h 592931"/>
                <a:gd name="connsiteX35" fmla="*/ 385867 w 841283"/>
                <a:gd name="connsiteY35" fmla="*/ 145256 h 592931"/>
                <a:gd name="connsiteX36" fmla="*/ 407299 w 841283"/>
                <a:gd name="connsiteY36" fmla="*/ 138112 h 592931"/>
                <a:gd name="connsiteX37" fmla="*/ 414442 w 841283"/>
                <a:gd name="connsiteY37" fmla="*/ 135731 h 592931"/>
                <a:gd name="connsiteX38" fmla="*/ 435874 w 841283"/>
                <a:gd name="connsiteY38" fmla="*/ 140494 h 592931"/>
                <a:gd name="connsiteX39" fmla="*/ 450161 w 841283"/>
                <a:gd name="connsiteY39" fmla="*/ 147637 h 592931"/>
                <a:gd name="connsiteX40" fmla="*/ 464449 w 841283"/>
                <a:gd name="connsiteY40" fmla="*/ 157162 h 592931"/>
                <a:gd name="connsiteX41" fmla="*/ 466830 w 841283"/>
                <a:gd name="connsiteY41" fmla="*/ 164306 h 592931"/>
                <a:gd name="connsiteX42" fmla="*/ 481117 w 841283"/>
                <a:gd name="connsiteY42" fmla="*/ 169069 h 592931"/>
                <a:gd name="connsiteX43" fmla="*/ 488261 w 841283"/>
                <a:gd name="connsiteY43" fmla="*/ 171450 h 592931"/>
                <a:gd name="connsiteX44" fmla="*/ 512074 w 841283"/>
                <a:gd name="connsiteY44" fmla="*/ 164306 h 592931"/>
                <a:gd name="connsiteX45" fmla="*/ 526361 w 841283"/>
                <a:gd name="connsiteY45" fmla="*/ 159544 h 592931"/>
                <a:gd name="connsiteX46" fmla="*/ 533505 w 841283"/>
                <a:gd name="connsiteY46" fmla="*/ 152400 h 592931"/>
                <a:gd name="connsiteX47" fmla="*/ 535886 w 841283"/>
                <a:gd name="connsiteY47" fmla="*/ 145256 h 592931"/>
                <a:gd name="connsiteX48" fmla="*/ 543030 w 841283"/>
                <a:gd name="connsiteY48" fmla="*/ 140494 h 592931"/>
                <a:gd name="connsiteX49" fmla="*/ 554936 w 841283"/>
                <a:gd name="connsiteY49" fmla="*/ 119062 h 592931"/>
                <a:gd name="connsiteX50" fmla="*/ 571605 w 841283"/>
                <a:gd name="connsiteY50" fmla="*/ 100012 h 592931"/>
                <a:gd name="connsiteX51" fmla="*/ 576367 w 841283"/>
                <a:gd name="connsiteY51" fmla="*/ 92869 h 592931"/>
                <a:gd name="connsiteX52" fmla="*/ 590655 w 841283"/>
                <a:gd name="connsiteY52" fmla="*/ 85725 h 592931"/>
                <a:gd name="connsiteX53" fmla="*/ 593036 w 841283"/>
                <a:gd name="connsiteY53" fmla="*/ 78581 h 592931"/>
                <a:gd name="connsiteX54" fmla="*/ 585892 w 841283"/>
                <a:gd name="connsiteY54" fmla="*/ 73819 h 592931"/>
                <a:gd name="connsiteX55" fmla="*/ 583511 w 841283"/>
                <a:gd name="connsiteY55" fmla="*/ 66675 h 592931"/>
                <a:gd name="connsiteX56" fmla="*/ 581130 w 841283"/>
                <a:gd name="connsiteY56" fmla="*/ 33337 h 592931"/>
                <a:gd name="connsiteX57" fmla="*/ 573986 w 841283"/>
                <a:gd name="connsiteY57" fmla="*/ 28575 h 592931"/>
                <a:gd name="connsiteX58" fmla="*/ 581130 w 841283"/>
                <a:gd name="connsiteY58" fmla="*/ 23812 h 592931"/>
                <a:gd name="connsiteX59" fmla="*/ 590655 w 841283"/>
                <a:gd name="connsiteY59" fmla="*/ 21431 h 592931"/>
                <a:gd name="connsiteX60" fmla="*/ 597799 w 841283"/>
                <a:gd name="connsiteY60" fmla="*/ 19050 h 592931"/>
                <a:gd name="connsiteX61" fmla="*/ 619230 w 841283"/>
                <a:gd name="connsiteY61" fmla="*/ 21431 h 592931"/>
                <a:gd name="connsiteX62" fmla="*/ 621611 w 841283"/>
                <a:gd name="connsiteY62" fmla="*/ 4762 h 592931"/>
                <a:gd name="connsiteX63" fmla="*/ 628755 w 841283"/>
                <a:gd name="connsiteY63" fmla="*/ 2381 h 592931"/>
                <a:gd name="connsiteX64" fmla="*/ 638280 w 841283"/>
                <a:gd name="connsiteY64" fmla="*/ 0 h 592931"/>
                <a:gd name="connsiteX65" fmla="*/ 654949 w 841283"/>
                <a:gd name="connsiteY65" fmla="*/ 2381 h 592931"/>
                <a:gd name="connsiteX66" fmla="*/ 659711 w 841283"/>
                <a:gd name="connsiteY66" fmla="*/ 9525 h 592931"/>
                <a:gd name="connsiteX67" fmla="*/ 657330 w 841283"/>
                <a:gd name="connsiteY67" fmla="*/ 26194 h 592931"/>
                <a:gd name="connsiteX68" fmla="*/ 647805 w 841283"/>
                <a:gd name="connsiteY68" fmla="*/ 40481 h 592931"/>
                <a:gd name="connsiteX69" fmla="*/ 645424 w 841283"/>
                <a:gd name="connsiteY69" fmla="*/ 47625 h 592931"/>
                <a:gd name="connsiteX70" fmla="*/ 650186 w 841283"/>
                <a:gd name="connsiteY70" fmla="*/ 71437 h 592931"/>
                <a:gd name="connsiteX71" fmla="*/ 662092 w 841283"/>
                <a:gd name="connsiteY71" fmla="*/ 92869 h 592931"/>
                <a:gd name="connsiteX72" fmla="*/ 664474 w 841283"/>
                <a:gd name="connsiteY72" fmla="*/ 109537 h 592931"/>
                <a:gd name="connsiteX73" fmla="*/ 673999 w 841283"/>
                <a:gd name="connsiteY73" fmla="*/ 111919 h 592931"/>
                <a:gd name="connsiteX74" fmla="*/ 693049 w 841283"/>
                <a:gd name="connsiteY74" fmla="*/ 116681 h 592931"/>
                <a:gd name="connsiteX75" fmla="*/ 702574 w 841283"/>
                <a:gd name="connsiteY75" fmla="*/ 128587 h 592931"/>
                <a:gd name="connsiteX76" fmla="*/ 709717 w 841283"/>
                <a:gd name="connsiteY76" fmla="*/ 133350 h 592931"/>
                <a:gd name="connsiteX77" fmla="*/ 707336 w 841283"/>
                <a:gd name="connsiteY77" fmla="*/ 159544 h 592931"/>
                <a:gd name="connsiteX78" fmla="*/ 704955 w 841283"/>
                <a:gd name="connsiteY78" fmla="*/ 166687 h 592931"/>
                <a:gd name="connsiteX79" fmla="*/ 702574 w 841283"/>
                <a:gd name="connsiteY79" fmla="*/ 247650 h 592931"/>
                <a:gd name="connsiteX80" fmla="*/ 654949 w 841283"/>
                <a:gd name="connsiteY80" fmla="*/ 250031 h 592931"/>
                <a:gd name="connsiteX81" fmla="*/ 645424 w 841283"/>
                <a:gd name="connsiteY81" fmla="*/ 271462 h 592931"/>
                <a:gd name="connsiteX82" fmla="*/ 638280 w 841283"/>
                <a:gd name="connsiteY82" fmla="*/ 278606 h 592931"/>
                <a:gd name="connsiteX83" fmla="*/ 631136 w 841283"/>
                <a:gd name="connsiteY83" fmla="*/ 280987 h 592931"/>
                <a:gd name="connsiteX84" fmla="*/ 635899 w 841283"/>
                <a:gd name="connsiteY84" fmla="*/ 288131 h 592931"/>
                <a:gd name="connsiteX85" fmla="*/ 643042 w 841283"/>
                <a:gd name="connsiteY85" fmla="*/ 297656 h 592931"/>
                <a:gd name="connsiteX86" fmla="*/ 652567 w 841283"/>
                <a:gd name="connsiteY86" fmla="*/ 288131 h 592931"/>
                <a:gd name="connsiteX87" fmla="*/ 671617 w 841283"/>
                <a:gd name="connsiteY87" fmla="*/ 297656 h 592931"/>
                <a:gd name="connsiteX88" fmla="*/ 688286 w 841283"/>
                <a:gd name="connsiteY88" fmla="*/ 300037 h 592931"/>
                <a:gd name="connsiteX89" fmla="*/ 707336 w 841283"/>
                <a:gd name="connsiteY89" fmla="*/ 321469 h 592931"/>
                <a:gd name="connsiteX90" fmla="*/ 714480 w 841283"/>
                <a:gd name="connsiteY90" fmla="*/ 326231 h 592931"/>
                <a:gd name="connsiteX91" fmla="*/ 724005 w 841283"/>
                <a:gd name="connsiteY91" fmla="*/ 338137 h 592931"/>
                <a:gd name="connsiteX92" fmla="*/ 735911 w 841283"/>
                <a:gd name="connsiteY92" fmla="*/ 350044 h 592931"/>
                <a:gd name="connsiteX93" fmla="*/ 740674 w 841283"/>
                <a:gd name="connsiteY93" fmla="*/ 357187 h 592931"/>
                <a:gd name="connsiteX94" fmla="*/ 747817 w 841283"/>
                <a:gd name="connsiteY94" fmla="*/ 359569 h 592931"/>
                <a:gd name="connsiteX95" fmla="*/ 757342 w 841283"/>
                <a:gd name="connsiteY95" fmla="*/ 369094 h 592931"/>
                <a:gd name="connsiteX96" fmla="*/ 759724 w 841283"/>
                <a:gd name="connsiteY96" fmla="*/ 376237 h 592931"/>
                <a:gd name="connsiteX97" fmla="*/ 769249 w 841283"/>
                <a:gd name="connsiteY97" fmla="*/ 390525 h 592931"/>
                <a:gd name="connsiteX98" fmla="*/ 776392 w 841283"/>
                <a:gd name="connsiteY98" fmla="*/ 411956 h 592931"/>
                <a:gd name="connsiteX99" fmla="*/ 778774 w 841283"/>
                <a:gd name="connsiteY99" fmla="*/ 419100 h 592931"/>
                <a:gd name="connsiteX100" fmla="*/ 781155 w 841283"/>
                <a:gd name="connsiteY100" fmla="*/ 442912 h 592931"/>
                <a:gd name="connsiteX101" fmla="*/ 788299 w 841283"/>
                <a:gd name="connsiteY101" fmla="*/ 445294 h 592931"/>
                <a:gd name="connsiteX102" fmla="*/ 809730 w 841283"/>
                <a:gd name="connsiteY102" fmla="*/ 454819 h 592931"/>
                <a:gd name="connsiteX103" fmla="*/ 816874 w 841283"/>
                <a:gd name="connsiteY103" fmla="*/ 457200 h 592931"/>
                <a:gd name="connsiteX104" fmla="*/ 824017 w 841283"/>
                <a:gd name="connsiteY104" fmla="*/ 459581 h 592931"/>
                <a:gd name="connsiteX105" fmla="*/ 828780 w 841283"/>
                <a:gd name="connsiteY105" fmla="*/ 466725 h 592931"/>
                <a:gd name="connsiteX106" fmla="*/ 835924 w 841283"/>
                <a:gd name="connsiteY106" fmla="*/ 471487 h 592931"/>
                <a:gd name="connsiteX107" fmla="*/ 840686 w 841283"/>
                <a:gd name="connsiteY107" fmla="*/ 492919 h 592931"/>
                <a:gd name="connsiteX108" fmla="*/ 838305 w 841283"/>
                <a:gd name="connsiteY108" fmla="*/ 509587 h 592931"/>
                <a:gd name="connsiteX109" fmla="*/ 781155 w 841283"/>
                <a:gd name="connsiteY109" fmla="*/ 507206 h 592931"/>
                <a:gd name="connsiteX110" fmla="*/ 728767 w 841283"/>
                <a:gd name="connsiteY110" fmla="*/ 509587 h 592931"/>
                <a:gd name="connsiteX111" fmla="*/ 716861 w 841283"/>
                <a:gd name="connsiteY111" fmla="*/ 526256 h 592931"/>
                <a:gd name="connsiteX112" fmla="*/ 709717 w 841283"/>
                <a:gd name="connsiteY112" fmla="*/ 540544 h 592931"/>
                <a:gd name="connsiteX113" fmla="*/ 702574 w 841283"/>
                <a:gd name="connsiteY113" fmla="*/ 547687 h 592931"/>
                <a:gd name="connsiteX114" fmla="*/ 690667 w 841283"/>
                <a:gd name="connsiteY114" fmla="*/ 564356 h 592931"/>
                <a:gd name="connsiteX115" fmla="*/ 683524 w 841283"/>
                <a:gd name="connsiteY115" fmla="*/ 569119 h 592931"/>
                <a:gd name="connsiteX116" fmla="*/ 676380 w 841283"/>
                <a:gd name="connsiteY116" fmla="*/ 576262 h 592931"/>
                <a:gd name="connsiteX117" fmla="*/ 662092 w 841283"/>
                <a:gd name="connsiteY117" fmla="*/ 573881 h 592931"/>
                <a:gd name="connsiteX118" fmla="*/ 654949 w 841283"/>
                <a:gd name="connsiteY118" fmla="*/ 569119 h 592931"/>
                <a:gd name="connsiteX119" fmla="*/ 619230 w 841283"/>
                <a:gd name="connsiteY119" fmla="*/ 571500 h 592931"/>
                <a:gd name="connsiteX120" fmla="*/ 612086 w 841283"/>
                <a:gd name="connsiteY120" fmla="*/ 576262 h 592931"/>
                <a:gd name="connsiteX121" fmla="*/ 602561 w 841283"/>
                <a:gd name="connsiteY121" fmla="*/ 583406 h 592931"/>
                <a:gd name="connsiteX122" fmla="*/ 588274 w 841283"/>
                <a:gd name="connsiteY122" fmla="*/ 588169 h 592931"/>
                <a:gd name="connsiteX123" fmla="*/ 581130 w 841283"/>
                <a:gd name="connsiteY123" fmla="*/ 590550 h 592931"/>
                <a:gd name="connsiteX124" fmla="*/ 562080 w 841283"/>
                <a:gd name="connsiteY124" fmla="*/ 581025 h 592931"/>
                <a:gd name="connsiteX125" fmla="*/ 547792 w 841283"/>
                <a:gd name="connsiteY125" fmla="*/ 576262 h 592931"/>
                <a:gd name="connsiteX126" fmla="*/ 540649 w 841283"/>
                <a:gd name="connsiteY126" fmla="*/ 573881 h 592931"/>
                <a:gd name="connsiteX127" fmla="*/ 512074 w 841283"/>
                <a:gd name="connsiteY127" fmla="*/ 576262 h 592931"/>
                <a:gd name="connsiteX128" fmla="*/ 497786 w 841283"/>
                <a:gd name="connsiteY128" fmla="*/ 581025 h 592931"/>
                <a:gd name="connsiteX129" fmla="*/ 490642 w 841283"/>
                <a:gd name="connsiteY129" fmla="*/ 583406 h 592931"/>
                <a:gd name="connsiteX130" fmla="*/ 483499 w 841283"/>
                <a:gd name="connsiteY130" fmla="*/ 588169 h 592931"/>
                <a:gd name="connsiteX131" fmla="*/ 469211 w 841283"/>
                <a:gd name="connsiteY131" fmla="*/ 590550 h 592931"/>
                <a:gd name="connsiteX132" fmla="*/ 462067 w 841283"/>
                <a:gd name="connsiteY132" fmla="*/ 592931 h 592931"/>
                <a:gd name="connsiteX133" fmla="*/ 450161 w 841283"/>
                <a:gd name="connsiteY133" fmla="*/ 590550 h 592931"/>
                <a:gd name="connsiteX134" fmla="*/ 443017 w 841283"/>
                <a:gd name="connsiteY134" fmla="*/ 566737 h 592931"/>
                <a:gd name="connsiteX135" fmla="*/ 435874 w 841283"/>
                <a:gd name="connsiteY135" fmla="*/ 564356 h 592931"/>
                <a:gd name="connsiteX136" fmla="*/ 421586 w 841283"/>
                <a:gd name="connsiteY136" fmla="*/ 557212 h 592931"/>
                <a:gd name="connsiteX137" fmla="*/ 412061 w 841283"/>
                <a:gd name="connsiteY137" fmla="*/ 547687 h 592931"/>
                <a:gd name="connsiteX138" fmla="*/ 407299 w 841283"/>
                <a:gd name="connsiteY138" fmla="*/ 540544 h 592931"/>
                <a:gd name="connsiteX139" fmla="*/ 400155 w 841283"/>
                <a:gd name="connsiteY139" fmla="*/ 535781 h 592931"/>
                <a:gd name="connsiteX140" fmla="*/ 397774 w 841283"/>
                <a:gd name="connsiteY140" fmla="*/ 528637 h 592931"/>
                <a:gd name="connsiteX141" fmla="*/ 395392 w 841283"/>
                <a:gd name="connsiteY141" fmla="*/ 519112 h 592931"/>
                <a:gd name="connsiteX142" fmla="*/ 388249 w 841283"/>
                <a:gd name="connsiteY142" fmla="*/ 521494 h 592931"/>
                <a:gd name="connsiteX143" fmla="*/ 378724 w 841283"/>
                <a:gd name="connsiteY143" fmla="*/ 535781 h 592931"/>
                <a:gd name="connsiteX144" fmla="*/ 364436 w 841283"/>
                <a:gd name="connsiteY144" fmla="*/ 540544 h 592931"/>
                <a:gd name="connsiteX145" fmla="*/ 345386 w 841283"/>
                <a:gd name="connsiteY145" fmla="*/ 538162 h 592931"/>
                <a:gd name="connsiteX146" fmla="*/ 338242 w 841283"/>
                <a:gd name="connsiteY146" fmla="*/ 533400 h 592931"/>
                <a:gd name="connsiteX147" fmla="*/ 331099 w 841283"/>
                <a:gd name="connsiteY147" fmla="*/ 531019 h 592931"/>
                <a:gd name="connsiteX148" fmla="*/ 312049 w 841283"/>
                <a:gd name="connsiteY148" fmla="*/ 535781 h 592931"/>
                <a:gd name="connsiteX149" fmla="*/ 304905 w 841283"/>
                <a:gd name="connsiteY149" fmla="*/ 540544 h 592931"/>
                <a:gd name="connsiteX150" fmla="*/ 276330 w 841283"/>
                <a:gd name="connsiteY150" fmla="*/ 538162 h 592931"/>
                <a:gd name="connsiteX151" fmla="*/ 273949 w 841283"/>
                <a:gd name="connsiteY151" fmla="*/ 531019 h 592931"/>
                <a:gd name="connsiteX152" fmla="*/ 266805 w 841283"/>
                <a:gd name="connsiteY152" fmla="*/ 502444 h 592931"/>
                <a:gd name="connsiteX153" fmla="*/ 245374 w 841283"/>
                <a:gd name="connsiteY153" fmla="*/ 490537 h 592931"/>
                <a:gd name="connsiteX154" fmla="*/ 238230 w 841283"/>
                <a:gd name="connsiteY154" fmla="*/ 485775 h 592931"/>
                <a:gd name="connsiteX155" fmla="*/ 231086 w 841283"/>
                <a:gd name="connsiteY155" fmla="*/ 481012 h 592931"/>
                <a:gd name="connsiteX156" fmla="*/ 223942 w 841283"/>
                <a:gd name="connsiteY156" fmla="*/ 466725 h 592931"/>
                <a:gd name="connsiteX157" fmla="*/ 221561 w 841283"/>
                <a:gd name="connsiteY157" fmla="*/ 450056 h 592931"/>
                <a:gd name="connsiteX158" fmla="*/ 207274 w 841283"/>
                <a:gd name="connsiteY158" fmla="*/ 440531 h 592931"/>
                <a:gd name="connsiteX159" fmla="*/ 192986 w 841283"/>
                <a:gd name="connsiteY159" fmla="*/ 431006 h 592931"/>
                <a:gd name="connsiteX160" fmla="*/ 185842 w 841283"/>
                <a:gd name="connsiteY160" fmla="*/ 426244 h 592931"/>
                <a:gd name="connsiteX161" fmla="*/ 171555 w 841283"/>
                <a:gd name="connsiteY161" fmla="*/ 421481 h 592931"/>
                <a:gd name="connsiteX162" fmla="*/ 159649 w 841283"/>
                <a:gd name="connsiteY162" fmla="*/ 411956 h 592931"/>
                <a:gd name="connsiteX163" fmla="*/ 152505 w 841283"/>
                <a:gd name="connsiteY163" fmla="*/ 407194 h 592931"/>
                <a:gd name="connsiteX164" fmla="*/ 152505 w 841283"/>
                <a:gd name="connsiteY164" fmla="*/ 407194 h 592931"/>
                <a:gd name="connsiteX165" fmla="*/ 164411 w 841283"/>
                <a:gd name="connsiteY165" fmla="*/ 414337 h 592931"/>
                <a:gd name="connsiteX166" fmla="*/ 147742 w 841283"/>
                <a:gd name="connsiteY166" fmla="*/ 400050 h 592931"/>
                <a:gd name="connsiteX167" fmla="*/ 145361 w 841283"/>
                <a:gd name="connsiteY167" fmla="*/ 392906 h 592931"/>
                <a:gd name="connsiteX168" fmla="*/ 140599 w 841283"/>
                <a:gd name="connsiteY168" fmla="*/ 366712 h 592931"/>
                <a:gd name="connsiteX169" fmla="*/ 138217 w 841283"/>
                <a:gd name="connsiteY169" fmla="*/ 359569 h 592931"/>
                <a:gd name="connsiteX170" fmla="*/ 131074 w 841283"/>
                <a:gd name="connsiteY170" fmla="*/ 354806 h 592931"/>
                <a:gd name="connsiteX171" fmla="*/ 126311 w 841283"/>
                <a:gd name="connsiteY171" fmla="*/ 347662 h 592931"/>
                <a:gd name="connsiteX172" fmla="*/ 104880 w 841283"/>
                <a:gd name="connsiteY172" fmla="*/ 333375 h 592931"/>
                <a:gd name="connsiteX173" fmla="*/ 97736 w 841283"/>
                <a:gd name="connsiteY173" fmla="*/ 328612 h 592931"/>
                <a:gd name="connsiteX174" fmla="*/ 81067 w 841283"/>
                <a:gd name="connsiteY174" fmla="*/ 323850 h 592931"/>
                <a:gd name="connsiteX175" fmla="*/ 73924 w 841283"/>
                <a:gd name="connsiteY175" fmla="*/ 319087 h 592931"/>
                <a:gd name="connsiteX176" fmla="*/ 69161 w 841283"/>
                <a:gd name="connsiteY176" fmla="*/ 311944 h 592931"/>
                <a:gd name="connsiteX177" fmla="*/ 73924 w 841283"/>
                <a:gd name="connsiteY177" fmla="*/ 290512 h 592931"/>
                <a:gd name="connsiteX178" fmla="*/ 54874 w 841283"/>
                <a:gd name="connsiteY178" fmla="*/ 285750 h 592931"/>
                <a:gd name="connsiteX179" fmla="*/ 40586 w 841283"/>
                <a:gd name="connsiteY179" fmla="*/ 276225 h 592931"/>
                <a:gd name="connsiteX180" fmla="*/ 28680 w 841283"/>
                <a:gd name="connsiteY180" fmla="*/ 273844 h 592931"/>
                <a:gd name="connsiteX181" fmla="*/ 14392 w 841283"/>
                <a:gd name="connsiteY181" fmla="*/ 269081 h 592931"/>
                <a:gd name="connsiteX182" fmla="*/ 7249 w 841283"/>
                <a:gd name="connsiteY182" fmla="*/ 264319 h 592931"/>
                <a:gd name="connsiteX183" fmla="*/ 105 w 841283"/>
                <a:gd name="connsiteY183" fmla="*/ 261937 h 592931"/>
                <a:gd name="connsiteX184" fmla="*/ 2486 w 841283"/>
                <a:gd name="connsiteY184" fmla="*/ 238125 h 592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Lst>
              <a:rect l="l" t="t" r="r" b="b"/>
              <a:pathLst>
                <a:path w="841283" h="592931">
                  <a:moveTo>
                    <a:pt x="2486" y="238125"/>
                  </a:moveTo>
                  <a:lnTo>
                    <a:pt x="2486" y="238125"/>
                  </a:lnTo>
                  <a:cubicBezTo>
                    <a:pt x="7249" y="232569"/>
                    <a:pt x="10541" y="225291"/>
                    <a:pt x="16774" y="221456"/>
                  </a:cubicBezTo>
                  <a:cubicBezTo>
                    <a:pt x="21554" y="218515"/>
                    <a:pt x="31163" y="224204"/>
                    <a:pt x="33442" y="219075"/>
                  </a:cubicBezTo>
                  <a:cubicBezTo>
                    <a:pt x="59742" y="159901"/>
                    <a:pt x="19550" y="189446"/>
                    <a:pt x="42967" y="173831"/>
                  </a:cubicBezTo>
                  <a:cubicBezTo>
                    <a:pt x="44555" y="171450"/>
                    <a:pt x="45706" y="168711"/>
                    <a:pt x="47730" y="166687"/>
                  </a:cubicBezTo>
                  <a:cubicBezTo>
                    <a:pt x="49754" y="164663"/>
                    <a:pt x="53357" y="164352"/>
                    <a:pt x="54874" y="161925"/>
                  </a:cubicBezTo>
                  <a:cubicBezTo>
                    <a:pt x="56801" y="158841"/>
                    <a:pt x="58983" y="143879"/>
                    <a:pt x="64399" y="140494"/>
                  </a:cubicBezTo>
                  <a:cubicBezTo>
                    <a:pt x="68656" y="137833"/>
                    <a:pt x="73816" y="136948"/>
                    <a:pt x="78686" y="135731"/>
                  </a:cubicBezTo>
                  <a:cubicBezTo>
                    <a:pt x="81861" y="134937"/>
                    <a:pt x="85064" y="134249"/>
                    <a:pt x="88211" y="133350"/>
                  </a:cubicBezTo>
                  <a:cubicBezTo>
                    <a:pt x="90625" y="132660"/>
                    <a:pt x="92870" y="131324"/>
                    <a:pt x="95355" y="130969"/>
                  </a:cubicBezTo>
                  <a:cubicBezTo>
                    <a:pt x="104034" y="129729"/>
                    <a:pt x="112818" y="129381"/>
                    <a:pt x="121549" y="128587"/>
                  </a:cubicBezTo>
                  <a:cubicBezTo>
                    <a:pt x="123930" y="129381"/>
                    <a:pt x="126917" y="129194"/>
                    <a:pt x="128692" y="130969"/>
                  </a:cubicBezTo>
                  <a:cubicBezTo>
                    <a:pt x="147120" y="149398"/>
                    <a:pt x="133113" y="138926"/>
                    <a:pt x="140599" y="152400"/>
                  </a:cubicBezTo>
                  <a:cubicBezTo>
                    <a:pt x="148770" y="167107"/>
                    <a:pt x="146833" y="164492"/>
                    <a:pt x="157267" y="171450"/>
                  </a:cubicBezTo>
                  <a:lnTo>
                    <a:pt x="166792" y="185737"/>
                  </a:lnTo>
                  <a:cubicBezTo>
                    <a:pt x="168380" y="188118"/>
                    <a:pt x="169174" y="191293"/>
                    <a:pt x="171555" y="192881"/>
                  </a:cubicBezTo>
                  <a:lnTo>
                    <a:pt x="178699" y="197644"/>
                  </a:lnTo>
                  <a:cubicBezTo>
                    <a:pt x="179493" y="193675"/>
                    <a:pt x="177360" y="187331"/>
                    <a:pt x="181080" y="185737"/>
                  </a:cubicBezTo>
                  <a:cubicBezTo>
                    <a:pt x="190592" y="181660"/>
                    <a:pt x="201864" y="185263"/>
                    <a:pt x="212036" y="183356"/>
                  </a:cubicBezTo>
                  <a:cubicBezTo>
                    <a:pt x="214849" y="182829"/>
                    <a:pt x="216799" y="180181"/>
                    <a:pt x="219180" y="178594"/>
                  </a:cubicBezTo>
                  <a:cubicBezTo>
                    <a:pt x="229499" y="179388"/>
                    <a:pt x="239858" y="179766"/>
                    <a:pt x="250136" y="180975"/>
                  </a:cubicBezTo>
                  <a:cubicBezTo>
                    <a:pt x="253386" y="181357"/>
                    <a:pt x="256526" y="182416"/>
                    <a:pt x="259661" y="183356"/>
                  </a:cubicBezTo>
                  <a:cubicBezTo>
                    <a:pt x="264470" y="184799"/>
                    <a:pt x="269186" y="186531"/>
                    <a:pt x="273949" y="188119"/>
                  </a:cubicBezTo>
                  <a:cubicBezTo>
                    <a:pt x="276330" y="188913"/>
                    <a:pt x="279004" y="189108"/>
                    <a:pt x="281092" y="190500"/>
                  </a:cubicBezTo>
                  <a:lnTo>
                    <a:pt x="288236" y="195262"/>
                  </a:lnTo>
                  <a:cubicBezTo>
                    <a:pt x="289824" y="197643"/>
                    <a:pt x="290572" y="200889"/>
                    <a:pt x="292999" y="202406"/>
                  </a:cubicBezTo>
                  <a:cubicBezTo>
                    <a:pt x="297256" y="205067"/>
                    <a:pt x="307286" y="207169"/>
                    <a:pt x="307286" y="207169"/>
                  </a:cubicBezTo>
                  <a:cubicBezTo>
                    <a:pt x="315224" y="206375"/>
                    <a:pt x="323602" y="207513"/>
                    <a:pt x="331099" y="204787"/>
                  </a:cubicBezTo>
                  <a:cubicBezTo>
                    <a:pt x="333458" y="203929"/>
                    <a:pt x="332791" y="200057"/>
                    <a:pt x="333480" y="197644"/>
                  </a:cubicBezTo>
                  <a:cubicBezTo>
                    <a:pt x="334379" y="194497"/>
                    <a:pt x="334046" y="190842"/>
                    <a:pt x="335861" y="188119"/>
                  </a:cubicBezTo>
                  <a:cubicBezTo>
                    <a:pt x="337449" y="185738"/>
                    <a:pt x="340624" y="184944"/>
                    <a:pt x="343005" y="183356"/>
                  </a:cubicBezTo>
                  <a:cubicBezTo>
                    <a:pt x="344592" y="180975"/>
                    <a:pt x="345015" y="176998"/>
                    <a:pt x="347767" y="176212"/>
                  </a:cubicBezTo>
                  <a:cubicBezTo>
                    <a:pt x="395895" y="162461"/>
                    <a:pt x="363388" y="182466"/>
                    <a:pt x="383486" y="169069"/>
                  </a:cubicBezTo>
                  <a:cubicBezTo>
                    <a:pt x="384280" y="166688"/>
                    <a:pt x="385867" y="164435"/>
                    <a:pt x="385867" y="161925"/>
                  </a:cubicBezTo>
                  <a:cubicBezTo>
                    <a:pt x="385867" y="152286"/>
                    <a:pt x="378424" y="156420"/>
                    <a:pt x="385867" y="145256"/>
                  </a:cubicBezTo>
                  <a:cubicBezTo>
                    <a:pt x="390189" y="138773"/>
                    <a:pt x="401727" y="139350"/>
                    <a:pt x="407299" y="138112"/>
                  </a:cubicBezTo>
                  <a:cubicBezTo>
                    <a:pt x="409749" y="137567"/>
                    <a:pt x="412061" y="136525"/>
                    <a:pt x="414442" y="135731"/>
                  </a:cubicBezTo>
                  <a:cubicBezTo>
                    <a:pt x="419936" y="136647"/>
                    <a:pt x="430009" y="137561"/>
                    <a:pt x="435874" y="140494"/>
                  </a:cubicBezTo>
                  <a:cubicBezTo>
                    <a:pt x="454331" y="149723"/>
                    <a:pt x="432210" y="141654"/>
                    <a:pt x="450161" y="147637"/>
                  </a:cubicBezTo>
                  <a:cubicBezTo>
                    <a:pt x="454924" y="150812"/>
                    <a:pt x="462639" y="151732"/>
                    <a:pt x="464449" y="157162"/>
                  </a:cubicBezTo>
                  <a:cubicBezTo>
                    <a:pt x="465243" y="159543"/>
                    <a:pt x="464788" y="162847"/>
                    <a:pt x="466830" y="164306"/>
                  </a:cubicBezTo>
                  <a:cubicBezTo>
                    <a:pt x="470915" y="167224"/>
                    <a:pt x="476355" y="167481"/>
                    <a:pt x="481117" y="169069"/>
                  </a:cubicBezTo>
                  <a:lnTo>
                    <a:pt x="488261" y="171450"/>
                  </a:lnTo>
                  <a:cubicBezTo>
                    <a:pt x="524836" y="166226"/>
                    <a:pt x="491554" y="173426"/>
                    <a:pt x="512074" y="164306"/>
                  </a:cubicBezTo>
                  <a:cubicBezTo>
                    <a:pt x="516661" y="162267"/>
                    <a:pt x="526361" y="159544"/>
                    <a:pt x="526361" y="159544"/>
                  </a:cubicBezTo>
                  <a:cubicBezTo>
                    <a:pt x="528742" y="157163"/>
                    <a:pt x="531637" y="155202"/>
                    <a:pt x="533505" y="152400"/>
                  </a:cubicBezTo>
                  <a:cubicBezTo>
                    <a:pt x="534897" y="150311"/>
                    <a:pt x="534318" y="147216"/>
                    <a:pt x="535886" y="145256"/>
                  </a:cubicBezTo>
                  <a:cubicBezTo>
                    <a:pt x="537674" y="143021"/>
                    <a:pt x="540649" y="142081"/>
                    <a:pt x="543030" y="140494"/>
                  </a:cubicBezTo>
                  <a:cubicBezTo>
                    <a:pt x="551513" y="115042"/>
                    <a:pt x="542461" y="135101"/>
                    <a:pt x="554936" y="119062"/>
                  </a:cubicBezTo>
                  <a:cubicBezTo>
                    <a:pt x="569895" y="99829"/>
                    <a:pt x="557775" y="109233"/>
                    <a:pt x="571605" y="100012"/>
                  </a:cubicBezTo>
                  <a:cubicBezTo>
                    <a:pt x="573192" y="97631"/>
                    <a:pt x="574344" y="94892"/>
                    <a:pt x="576367" y="92869"/>
                  </a:cubicBezTo>
                  <a:cubicBezTo>
                    <a:pt x="580984" y="88252"/>
                    <a:pt x="584843" y="87662"/>
                    <a:pt x="590655" y="85725"/>
                  </a:cubicBezTo>
                  <a:cubicBezTo>
                    <a:pt x="591449" y="83344"/>
                    <a:pt x="593968" y="80912"/>
                    <a:pt x="593036" y="78581"/>
                  </a:cubicBezTo>
                  <a:cubicBezTo>
                    <a:pt x="591973" y="75924"/>
                    <a:pt x="587680" y="76054"/>
                    <a:pt x="585892" y="73819"/>
                  </a:cubicBezTo>
                  <a:cubicBezTo>
                    <a:pt x="584324" y="71859"/>
                    <a:pt x="584305" y="69056"/>
                    <a:pt x="583511" y="66675"/>
                  </a:cubicBezTo>
                  <a:cubicBezTo>
                    <a:pt x="582717" y="55562"/>
                    <a:pt x="583832" y="44145"/>
                    <a:pt x="581130" y="33337"/>
                  </a:cubicBezTo>
                  <a:cubicBezTo>
                    <a:pt x="580436" y="30561"/>
                    <a:pt x="573986" y="31437"/>
                    <a:pt x="573986" y="28575"/>
                  </a:cubicBezTo>
                  <a:cubicBezTo>
                    <a:pt x="573986" y="25713"/>
                    <a:pt x="578499" y="24939"/>
                    <a:pt x="581130" y="23812"/>
                  </a:cubicBezTo>
                  <a:cubicBezTo>
                    <a:pt x="584138" y="22523"/>
                    <a:pt x="587508" y="22330"/>
                    <a:pt x="590655" y="21431"/>
                  </a:cubicBezTo>
                  <a:cubicBezTo>
                    <a:pt x="593069" y="20741"/>
                    <a:pt x="595418" y="19844"/>
                    <a:pt x="597799" y="19050"/>
                  </a:cubicBezTo>
                  <a:cubicBezTo>
                    <a:pt x="604943" y="19844"/>
                    <a:pt x="613067" y="25129"/>
                    <a:pt x="619230" y="21431"/>
                  </a:cubicBezTo>
                  <a:cubicBezTo>
                    <a:pt x="624043" y="18543"/>
                    <a:pt x="619101" y="9782"/>
                    <a:pt x="621611" y="4762"/>
                  </a:cubicBezTo>
                  <a:cubicBezTo>
                    <a:pt x="622734" y="2517"/>
                    <a:pt x="626341" y="3071"/>
                    <a:pt x="628755" y="2381"/>
                  </a:cubicBezTo>
                  <a:cubicBezTo>
                    <a:pt x="631902" y="1482"/>
                    <a:pt x="635105" y="794"/>
                    <a:pt x="638280" y="0"/>
                  </a:cubicBezTo>
                  <a:cubicBezTo>
                    <a:pt x="643836" y="794"/>
                    <a:pt x="649820" y="101"/>
                    <a:pt x="654949" y="2381"/>
                  </a:cubicBezTo>
                  <a:cubicBezTo>
                    <a:pt x="657564" y="3543"/>
                    <a:pt x="659426" y="6677"/>
                    <a:pt x="659711" y="9525"/>
                  </a:cubicBezTo>
                  <a:cubicBezTo>
                    <a:pt x="660269" y="15110"/>
                    <a:pt x="659345" y="20955"/>
                    <a:pt x="657330" y="26194"/>
                  </a:cubicBezTo>
                  <a:cubicBezTo>
                    <a:pt x="655275" y="31536"/>
                    <a:pt x="649615" y="35051"/>
                    <a:pt x="647805" y="40481"/>
                  </a:cubicBezTo>
                  <a:lnTo>
                    <a:pt x="645424" y="47625"/>
                  </a:lnTo>
                  <a:cubicBezTo>
                    <a:pt x="646016" y="51766"/>
                    <a:pt x="646989" y="65682"/>
                    <a:pt x="650186" y="71437"/>
                  </a:cubicBezTo>
                  <a:cubicBezTo>
                    <a:pt x="663831" y="95999"/>
                    <a:pt x="656705" y="76705"/>
                    <a:pt x="662092" y="92869"/>
                  </a:cubicBezTo>
                  <a:cubicBezTo>
                    <a:pt x="662886" y="98425"/>
                    <a:pt x="661499" y="104778"/>
                    <a:pt x="664474" y="109537"/>
                  </a:cubicBezTo>
                  <a:cubicBezTo>
                    <a:pt x="666209" y="112312"/>
                    <a:pt x="670804" y="111209"/>
                    <a:pt x="673999" y="111919"/>
                  </a:cubicBezTo>
                  <a:cubicBezTo>
                    <a:pt x="691247" y="115752"/>
                    <a:pt x="680279" y="112425"/>
                    <a:pt x="693049" y="116681"/>
                  </a:cubicBezTo>
                  <a:cubicBezTo>
                    <a:pt x="713520" y="130331"/>
                    <a:pt x="689429" y="112156"/>
                    <a:pt x="702574" y="128587"/>
                  </a:cubicBezTo>
                  <a:cubicBezTo>
                    <a:pt x="704362" y="130822"/>
                    <a:pt x="707336" y="131762"/>
                    <a:pt x="709717" y="133350"/>
                  </a:cubicBezTo>
                  <a:cubicBezTo>
                    <a:pt x="708923" y="142081"/>
                    <a:pt x="708576" y="150865"/>
                    <a:pt x="707336" y="159544"/>
                  </a:cubicBezTo>
                  <a:cubicBezTo>
                    <a:pt x="706981" y="162029"/>
                    <a:pt x="705090" y="164181"/>
                    <a:pt x="704955" y="166687"/>
                  </a:cubicBezTo>
                  <a:cubicBezTo>
                    <a:pt x="703498" y="193647"/>
                    <a:pt x="716465" y="224498"/>
                    <a:pt x="702574" y="247650"/>
                  </a:cubicBezTo>
                  <a:cubicBezTo>
                    <a:pt x="694396" y="261280"/>
                    <a:pt x="670824" y="249237"/>
                    <a:pt x="654949" y="250031"/>
                  </a:cubicBezTo>
                  <a:cubicBezTo>
                    <a:pt x="651488" y="260413"/>
                    <a:pt x="651713" y="263916"/>
                    <a:pt x="645424" y="271462"/>
                  </a:cubicBezTo>
                  <a:cubicBezTo>
                    <a:pt x="643268" y="274049"/>
                    <a:pt x="641082" y="276738"/>
                    <a:pt x="638280" y="278606"/>
                  </a:cubicBezTo>
                  <a:cubicBezTo>
                    <a:pt x="636191" y="279998"/>
                    <a:pt x="633517" y="280193"/>
                    <a:pt x="631136" y="280987"/>
                  </a:cubicBezTo>
                  <a:cubicBezTo>
                    <a:pt x="632724" y="283368"/>
                    <a:pt x="634067" y="285932"/>
                    <a:pt x="635899" y="288131"/>
                  </a:cubicBezTo>
                  <a:cubicBezTo>
                    <a:pt x="643603" y="297377"/>
                    <a:pt x="643042" y="291545"/>
                    <a:pt x="643042" y="297656"/>
                  </a:cubicBezTo>
                  <a:lnTo>
                    <a:pt x="652567" y="288131"/>
                  </a:lnTo>
                  <a:cubicBezTo>
                    <a:pt x="658917" y="291306"/>
                    <a:pt x="664882" y="295411"/>
                    <a:pt x="671617" y="297656"/>
                  </a:cubicBezTo>
                  <a:cubicBezTo>
                    <a:pt x="676942" y="299431"/>
                    <a:pt x="683344" y="297376"/>
                    <a:pt x="688286" y="300037"/>
                  </a:cubicBezTo>
                  <a:cubicBezTo>
                    <a:pt x="709961" y="311708"/>
                    <a:pt x="696559" y="310692"/>
                    <a:pt x="707336" y="321469"/>
                  </a:cubicBezTo>
                  <a:cubicBezTo>
                    <a:pt x="709360" y="323493"/>
                    <a:pt x="712099" y="324644"/>
                    <a:pt x="714480" y="326231"/>
                  </a:cubicBezTo>
                  <a:cubicBezTo>
                    <a:pt x="719116" y="340140"/>
                    <a:pt x="713233" y="327365"/>
                    <a:pt x="724005" y="338137"/>
                  </a:cubicBezTo>
                  <a:cubicBezTo>
                    <a:pt x="739884" y="354016"/>
                    <a:pt x="716856" y="337340"/>
                    <a:pt x="735911" y="350044"/>
                  </a:cubicBezTo>
                  <a:cubicBezTo>
                    <a:pt x="737499" y="352425"/>
                    <a:pt x="738439" y="355399"/>
                    <a:pt x="740674" y="357187"/>
                  </a:cubicBezTo>
                  <a:cubicBezTo>
                    <a:pt x="742634" y="358755"/>
                    <a:pt x="746042" y="357794"/>
                    <a:pt x="747817" y="359569"/>
                  </a:cubicBezTo>
                  <a:cubicBezTo>
                    <a:pt x="760517" y="372269"/>
                    <a:pt x="738294" y="362742"/>
                    <a:pt x="757342" y="369094"/>
                  </a:cubicBezTo>
                  <a:cubicBezTo>
                    <a:pt x="758136" y="371475"/>
                    <a:pt x="758505" y="374043"/>
                    <a:pt x="759724" y="376237"/>
                  </a:cubicBezTo>
                  <a:cubicBezTo>
                    <a:pt x="762504" y="381241"/>
                    <a:pt x="769249" y="390525"/>
                    <a:pt x="769249" y="390525"/>
                  </a:cubicBezTo>
                  <a:lnTo>
                    <a:pt x="776392" y="411956"/>
                  </a:lnTo>
                  <a:lnTo>
                    <a:pt x="778774" y="419100"/>
                  </a:lnTo>
                  <a:cubicBezTo>
                    <a:pt x="779568" y="427037"/>
                    <a:pt x="778429" y="435415"/>
                    <a:pt x="781155" y="442912"/>
                  </a:cubicBezTo>
                  <a:cubicBezTo>
                    <a:pt x="782013" y="445271"/>
                    <a:pt x="786054" y="444171"/>
                    <a:pt x="788299" y="445294"/>
                  </a:cubicBezTo>
                  <a:cubicBezTo>
                    <a:pt x="810933" y="456612"/>
                    <a:pt x="772878" y="442535"/>
                    <a:pt x="809730" y="454819"/>
                  </a:cubicBezTo>
                  <a:lnTo>
                    <a:pt x="816874" y="457200"/>
                  </a:lnTo>
                  <a:lnTo>
                    <a:pt x="824017" y="459581"/>
                  </a:lnTo>
                  <a:cubicBezTo>
                    <a:pt x="825605" y="461962"/>
                    <a:pt x="826756" y="464701"/>
                    <a:pt x="828780" y="466725"/>
                  </a:cubicBezTo>
                  <a:cubicBezTo>
                    <a:pt x="830804" y="468749"/>
                    <a:pt x="834136" y="469252"/>
                    <a:pt x="835924" y="471487"/>
                  </a:cubicBezTo>
                  <a:cubicBezTo>
                    <a:pt x="838392" y="474572"/>
                    <a:pt x="840662" y="492774"/>
                    <a:pt x="840686" y="492919"/>
                  </a:cubicBezTo>
                  <a:cubicBezTo>
                    <a:pt x="839892" y="498475"/>
                    <a:pt x="843762" y="508277"/>
                    <a:pt x="838305" y="509587"/>
                  </a:cubicBezTo>
                  <a:cubicBezTo>
                    <a:pt x="819765" y="514036"/>
                    <a:pt x="800222" y="507206"/>
                    <a:pt x="781155" y="507206"/>
                  </a:cubicBezTo>
                  <a:cubicBezTo>
                    <a:pt x="763674" y="507206"/>
                    <a:pt x="746230" y="508793"/>
                    <a:pt x="728767" y="509587"/>
                  </a:cubicBezTo>
                  <a:cubicBezTo>
                    <a:pt x="712326" y="542473"/>
                    <a:pt x="736167" y="497296"/>
                    <a:pt x="716861" y="526256"/>
                  </a:cubicBezTo>
                  <a:cubicBezTo>
                    <a:pt x="702541" y="547737"/>
                    <a:pt x="728454" y="518060"/>
                    <a:pt x="709717" y="540544"/>
                  </a:cubicBezTo>
                  <a:cubicBezTo>
                    <a:pt x="707561" y="543131"/>
                    <a:pt x="704730" y="545100"/>
                    <a:pt x="702574" y="547687"/>
                  </a:cubicBezTo>
                  <a:cubicBezTo>
                    <a:pt x="695812" y="555801"/>
                    <a:pt x="699247" y="555776"/>
                    <a:pt x="690667" y="564356"/>
                  </a:cubicBezTo>
                  <a:cubicBezTo>
                    <a:pt x="688643" y="566380"/>
                    <a:pt x="685722" y="567287"/>
                    <a:pt x="683524" y="569119"/>
                  </a:cubicBezTo>
                  <a:cubicBezTo>
                    <a:pt x="680937" y="571275"/>
                    <a:pt x="678761" y="573881"/>
                    <a:pt x="676380" y="576262"/>
                  </a:cubicBezTo>
                  <a:cubicBezTo>
                    <a:pt x="671617" y="575468"/>
                    <a:pt x="666673" y="575408"/>
                    <a:pt x="662092" y="573881"/>
                  </a:cubicBezTo>
                  <a:cubicBezTo>
                    <a:pt x="659377" y="572976"/>
                    <a:pt x="657806" y="569278"/>
                    <a:pt x="654949" y="569119"/>
                  </a:cubicBezTo>
                  <a:cubicBezTo>
                    <a:pt x="643035" y="568457"/>
                    <a:pt x="631136" y="570706"/>
                    <a:pt x="619230" y="571500"/>
                  </a:cubicBezTo>
                  <a:cubicBezTo>
                    <a:pt x="616849" y="573087"/>
                    <a:pt x="614415" y="574599"/>
                    <a:pt x="612086" y="576262"/>
                  </a:cubicBezTo>
                  <a:cubicBezTo>
                    <a:pt x="608856" y="578569"/>
                    <a:pt x="606111" y="581631"/>
                    <a:pt x="602561" y="583406"/>
                  </a:cubicBezTo>
                  <a:cubicBezTo>
                    <a:pt x="598071" y="585651"/>
                    <a:pt x="593036" y="586581"/>
                    <a:pt x="588274" y="588169"/>
                  </a:cubicBezTo>
                  <a:lnTo>
                    <a:pt x="581130" y="590550"/>
                  </a:lnTo>
                  <a:cubicBezTo>
                    <a:pt x="550893" y="584503"/>
                    <a:pt x="584592" y="593532"/>
                    <a:pt x="562080" y="581025"/>
                  </a:cubicBezTo>
                  <a:cubicBezTo>
                    <a:pt x="557691" y="578587"/>
                    <a:pt x="552555" y="577850"/>
                    <a:pt x="547792" y="576262"/>
                  </a:cubicBezTo>
                  <a:lnTo>
                    <a:pt x="540649" y="573881"/>
                  </a:lnTo>
                  <a:cubicBezTo>
                    <a:pt x="531124" y="574675"/>
                    <a:pt x="521502" y="574691"/>
                    <a:pt x="512074" y="576262"/>
                  </a:cubicBezTo>
                  <a:cubicBezTo>
                    <a:pt x="507122" y="577087"/>
                    <a:pt x="502549" y="579437"/>
                    <a:pt x="497786" y="581025"/>
                  </a:cubicBezTo>
                  <a:lnTo>
                    <a:pt x="490642" y="583406"/>
                  </a:lnTo>
                  <a:cubicBezTo>
                    <a:pt x="488261" y="584994"/>
                    <a:pt x="486214" y="587264"/>
                    <a:pt x="483499" y="588169"/>
                  </a:cubicBezTo>
                  <a:cubicBezTo>
                    <a:pt x="478918" y="589696"/>
                    <a:pt x="473924" y="589503"/>
                    <a:pt x="469211" y="590550"/>
                  </a:cubicBezTo>
                  <a:cubicBezTo>
                    <a:pt x="466761" y="591094"/>
                    <a:pt x="464448" y="592137"/>
                    <a:pt x="462067" y="592931"/>
                  </a:cubicBezTo>
                  <a:cubicBezTo>
                    <a:pt x="458098" y="592137"/>
                    <a:pt x="452589" y="593788"/>
                    <a:pt x="450161" y="590550"/>
                  </a:cubicBezTo>
                  <a:cubicBezTo>
                    <a:pt x="438043" y="574393"/>
                    <a:pt x="455652" y="576845"/>
                    <a:pt x="443017" y="566737"/>
                  </a:cubicBezTo>
                  <a:cubicBezTo>
                    <a:pt x="441057" y="565169"/>
                    <a:pt x="438119" y="565478"/>
                    <a:pt x="435874" y="564356"/>
                  </a:cubicBezTo>
                  <a:cubicBezTo>
                    <a:pt x="417405" y="555122"/>
                    <a:pt x="439547" y="563201"/>
                    <a:pt x="421586" y="557212"/>
                  </a:cubicBezTo>
                  <a:cubicBezTo>
                    <a:pt x="416391" y="541628"/>
                    <a:pt x="423606" y="556923"/>
                    <a:pt x="412061" y="547687"/>
                  </a:cubicBezTo>
                  <a:cubicBezTo>
                    <a:pt x="409826" y="545899"/>
                    <a:pt x="409322" y="542567"/>
                    <a:pt x="407299" y="540544"/>
                  </a:cubicBezTo>
                  <a:cubicBezTo>
                    <a:pt x="405275" y="538520"/>
                    <a:pt x="402536" y="537369"/>
                    <a:pt x="400155" y="535781"/>
                  </a:cubicBezTo>
                  <a:cubicBezTo>
                    <a:pt x="399361" y="533400"/>
                    <a:pt x="398464" y="531051"/>
                    <a:pt x="397774" y="528637"/>
                  </a:cubicBezTo>
                  <a:cubicBezTo>
                    <a:pt x="396875" y="525490"/>
                    <a:pt x="398010" y="521076"/>
                    <a:pt x="395392" y="519112"/>
                  </a:cubicBezTo>
                  <a:cubicBezTo>
                    <a:pt x="393384" y="517606"/>
                    <a:pt x="390630" y="520700"/>
                    <a:pt x="388249" y="521494"/>
                  </a:cubicBezTo>
                  <a:cubicBezTo>
                    <a:pt x="386011" y="528205"/>
                    <a:pt x="386019" y="531728"/>
                    <a:pt x="378724" y="535781"/>
                  </a:cubicBezTo>
                  <a:cubicBezTo>
                    <a:pt x="374336" y="538219"/>
                    <a:pt x="364436" y="540544"/>
                    <a:pt x="364436" y="540544"/>
                  </a:cubicBezTo>
                  <a:cubicBezTo>
                    <a:pt x="358086" y="539750"/>
                    <a:pt x="351560" y="539846"/>
                    <a:pt x="345386" y="538162"/>
                  </a:cubicBezTo>
                  <a:cubicBezTo>
                    <a:pt x="342625" y="537409"/>
                    <a:pt x="340802" y="534680"/>
                    <a:pt x="338242" y="533400"/>
                  </a:cubicBezTo>
                  <a:cubicBezTo>
                    <a:pt x="335997" y="532278"/>
                    <a:pt x="333480" y="531813"/>
                    <a:pt x="331099" y="531019"/>
                  </a:cubicBezTo>
                  <a:cubicBezTo>
                    <a:pt x="326571" y="531924"/>
                    <a:pt x="316930" y="533340"/>
                    <a:pt x="312049" y="535781"/>
                  </a:cubicBezTo>
                  <a:cubicBezTo>
                    <a:pt x="309489" y="537061"/>
                    <a:pt x="307286" y="538956"/>
                    <a:pt x="304905" y="540544"/>
                  </a:cubicBezTo>
                  <a:cubicBezTo>
                    <a:pt x="295380" y="539750"/>
                    <a:pt x="285465" y="540973"/>
                    <a:pt x="276330" y="538162"/>
                  </a:cubicBezTo>
                  <a:cubicBezTo>
                    <a:pt x="273931" y="537424"/>
                    <a:pt x="274494" y="533469"/>
                    <a:pt x="273949" y="531019"/>
                  </a:cubicBezTo>
                  <a:cubicBezTo>
                    <a:pt x="273460" y="528817"/>
                    <a:pt x="270268" y="503599"/>
                    <a:pt x="266805" y="502444"/>
                  </a:cubicBezTo>
                  <a:cubicBezTo>
                    <a:pt x="254230" y="498251"/>
                    <a:pt x="261752" y="501455"/>
                    <a:pt x="245374" y="490537"/>
                  </a:cubicBezTo>
                  <a:lnTo>
                    <a:pt x="238230" y="485775"/>
                  </a:lnTo>
                  <a:lnTo>
                    <a:pt x="231086" y="481012"/>
                  </a:lnTo>
                  <a:cubicBezTo>
                    <a:pt x="227074" y="474993"/>
                    <a:pt x="225350" y="473765"/>
                    <a:pt x="223942" y="466725"/>
                  </a:cubicBezTo>
                  <a:cubicBezTo>
                    <a:pt x="222841" y="461221"/>
                    <a:pt x="224574" y="454791"/>
                    <a:pt x="221561" y="450056"/>
                  </a:cubicBezTo>
                  <a:cubicBezTo>
                    <a:pt x="218488" y="445227"/>
                    <a:pt x="212036" y="443706"/>
                    <a:pt x="207274" y="440531"/>
                  </a:cubicBezTo>
                  <a:lnTo>
                    <a:pt x="192986" y="431006"/>
                  </a:lnTo>
                  <a:cubicBezTo>
                    <a:pt x="190605" y="429419"/>
                    <a:pt x="188557" y="427149"/>
                    <a:pt x="185842" y="426244"/>
                  </a:cubicBezTo>
                  <a:lnTo>
                    <a:pt x="171555" y="421481"/>
                  </a:lnTo>
                  <a:cubicBezTo>
                    <a:pt x="163526" y="409439"/>
                    <a:pt x="171150" y="417706"/>
                    <a:pt x="159649" y="411956"/>
                  </a:cubicBezTo>
                  <a:cubicBezTo>
                    <a:pt x="157089" y="410676"/>
                    <a:pt x="152505" y="407194"/>
                    <a:pt x="152505" y="407194"/>
                  </a:cubicBezTo>
                  <a:lnTo>
                    <a:pt x="152505" y="407194"/>
                  </a:lnTo>
                  <a:lnTo>
                    <a:pt x="164411" y="414337"/>
                  </a:lnTo>
                  <a:cubicBezTo>
                    <a:pt x="158855" y="409575"/>
                    <a:pt x="152604" y="405519"/>
                    <a:pt x="147742" y="400050"/>
                  </a:cubicBezTo>
                  <a:cubicBezTo>
                    <a:pt x="146074" y="398174"/>
                    <a:pt x="145970" y="395341"/>
                    <a:pt x="145361" y="392906"/>
                  </a:cubicBezTo>
                  <a:cubicBezTo>
                    <a:pt x="141020" y="375538"/>
                    <a:pt x="144855" y="385860"/>
                    <a:pt x="140599" y="366712"/>
                  </a:cubicBezTo>
                  <a:cubicBezTo>
                    <a:pt x="140054" y="364262"/>
                    <a:pt x="139785" y="361529"/>
                    <a:pt x="138217" y="359569"/>
                  </a:cubicBezTo>
                  <a:cubicBezTo>
                    <a:pt x="136429" y="357334"/>
                    <a:pt x="133455" y="356394"/>
                    <a:pt x="131074" y="354806"/>
                  </a:cubicBezTo>
                  <a:cubicBezTo>
                    <a:pt x="129486" y="352425"/>
                    <a:pt x="128465" y="349547"/>
                    <a:pt x="126311" y="347662"/>
                  </a:cubicBezTo>
                  <a:cubicBezTo>
                    <a:pt x="126299" y="347652"/>
                    <a:pt x="108458" y="335760"/>
                    <a:pt x="104880" y="333375"/>
                  </a:cubicBezTo>
                  <a:cubicBezTo>
                    <a:pt x="102499" y="331787"/>
                    <a:pt x="100513" y="329306"/>
                    <a:pt x="97736" y="328612"/>
                  </a:cubicBezTo>
                  <a:cubicBezTo>
                    <a:pt x="85776" y="325622"/>
                    <a:pt x="91316" y="327266"/>
                    <a:pt x="81067" y="323850"/>
                  </a:cubicBezTo>
                  <a:cubicBezTo>
                    <a:pt x="78686" y="322262"/>
                    <a:pt x="75948" y="321111"/>
                    <a:pt x="73924" y="319087"/>
                  </a:cubicBezTo>
                  <a:cubicBezTo>
                    <a:pt x="71900" y="317063"/>
                    <a:pt x="69477" y="314788"/>
                    <a:pt x="69161" y="311944"/>
                  </a:cubicBezTo>
                  <a:cubicBezTo>
                    <a:pt x="68462" y="305655"/>
                    <a:pt x="71831" y="296791"/>
                    <a:pt x="73924" y="290512"/>
                  </a:cubicBezTo>
                  <a:cubicBezTo>
                    <a:pt x="73331" y="290394"/>
                    <a:pt x="57315" y="287703"/>
                    <a:pt x="54874" y="285750"/>
                  </a:cubicBezTo>
                  <a:cubicBezTo>
                    <a:pt x="40844" y="274526"/>
                    <a:pt x="61408" y="280852"/>
                    <a:pt x="40586" y="276225"/>
                  </a:cubicBezTo>
                  <a:cubicBezTo>
                    <a:pt x="36635" y="275347"/>
                    <a:pt x="32585" y="274909"/>
                    <a:pt x="28680" y="273844"/>
                  </a:cubicBezTo>
                  <a:cubicBezTo>
                    <a:pt x="23837" y="272523"/>
                    <a:pt x="14392" y="269081"/>
                    <a:pt x="14392" y="269081"/>
                  </a:cubicBezTo>
                  <a:cubicBezTo>
                    <a:pt x="12011" y="267494"/>
                    <a:pt x="9808" y="265599"/>
                    <a:pt x="7249" y="264319"/>
                  </a:cubicBezTo>
                  <a:cubicBezTo>
                    <a:pt x="5004" y="263196"/>
                    <a:pt x="2194" y="263329"/>
                    <a:pt x="105" y="261937"/>
                  </a:cubicBezTo>
                  <a:cubicBezTo>
                    <a:pt x="-555" y="261497"/>
                    <a:pt x="2089" y="242094"/>
                    <a:pt x="2486" y="238125"/>
                  </a:cubicBezTo>
                  <a:close/>
                </a:path>
              </a:pathLst>
            </a:custGeom>
            <a:solidFill>
              <a:srgbClr val="006998"/>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defTabSz="914400"/>
              <a:endParaRPr lang="en-GB" sz="2300" kern="0" dirty="0">
                <a:solidFill>
                  <a:prstClr val="black"/>
                </a:solidFill>
                <a:latin typeface="Arial"/>
                <a:ea typeface="MS PGothic" pitchFamily="34" charset="-128"/>
                <a:cs typeface="Arial"/>
              </a:endParaRPr>
            </a:p>
          </p:txBody>
        </p:sp>
      </p:grpSp>
    </p:spTree>
    <p:extLst>
      <p:ext uri="{BB962C8B-B14F-4D97-AF65-F5344CB8AC3E}">
        <p14:creationId xmlns:p14="http://schemas.microsoft.com/office/powerpoint/2010/main" val="2432828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BCD54-FA96-4F3D-B2FD-3E02508C9201}"/>
              </a:ext>
            </a:extLst>
          </p:cNvPr>
          <p:cNvSpPr>
            <a:spLocks noGrp="1"/>
          </p:cNvSpPr>
          <p:nvPr>
            <p:ph type="title"/>
          </p:nvPr>
        </p:nvSpPr>
        <p:spPr/>
        <p:txBody>
          <a:bodyPr>
            <a:normAutofit/>
          </a:bodyPr>
          <a:lstStyle/>
          <a:p>
            <a:r>
              <a:rPr lang="en-GB" sz="2000" b="1" dirty="0"/>
              <a:t>The introduction of paediatric DTG 10 mg dispersible, scored tablets now allows </a:t>
            </a:r>
            <a:r>
              <a:rPr lang="en-GB" sz="2000" b="1" i="1" dirty="0"/>
              <a:t>all children </a:t>
            </a:r>
            <a:r>
              <a:rPr lang="en-GB" sz="2000" b="1" dirty="0"/>
              <a:t>to benefit from DTG’s significant clinical benefits</a:t>
            </a:r>
          </a:p>
        </p:txBody>
      </p:sp>
      <p:grpSp>
        <p:nvGrpSpPr>
          <p:cNvPr id="16" name="Group 15">
            <a:extLst>
              <a:ext uri="{FF2B5EF4-FFF2-40B4-BE49-F238E27FC236}">
                <a16:creationId xmlns:a16="http://schemas.microsoft.com/office/drawing/2014/main" id="{5337C5E8-8FCA-4F46-B740-F50F918A0E0D}"/>
              </a:ext>
            </a:extLst>
          </p:cNvPr>
          <p:cNvGrpSpPr/>
          <p:nvPr/>
        </p:nvGrpSpPr>
        <p:grpSpPr>
          <a:xfrm>
            <a:off x="287445" y="3803693"/>
            <a:ext cx="8629265" cy="2797107"/>
            <a:chOff x="287445" y="2292951"/>
            <a:chExt cx="8629265" cy="2797107"/>
          </a:xfrm>
        </p:grpSpPr>
        <p:sp>
          <p:nvSpPr>
            <p:cNvPr id="17" name="Freeform: Shape 16">
              <a:extLst>
                <a:ext uri="{FF2B5EF4-FFF2-40B4-BE49-F238E27FC236}">
                  <a16:creationId xmlns:a16="http://schemas.microsoft.com/office/drawing/2014/main" id="{DFEB8F9D-509A-4350-98F5-A7C5A88C3826}"/>
                </a:ext>
              </a:extLst>
            </p:cNvPr>
            <p:cNvSpPr/>
            <p:nvPr/>
          </p:nvSpPr>
          <p:spPr>
            <a:xfrm>
              <a:off x="287445" y="2309827"/>
              <a:ext cx="2630873" cy="349070"/>
            </a:xfrm>
            <a:custGeom>
              <a:avLst/>
              <a:gdLst>
                <a:gd name="connsiteX0" fmla="*/ 0 w 2630873"/>
                <a:gd name="connsiteY0" fmla="*/ 0 h 349070"/>
                <a:gd name="connsiteX1" fmla="*/ 2630873 w 2630873"/>
                <a:gd name="connsiteY1" fmla="*/ 0 h 349070"/>
                <a:gd name="connsiteX2" fmla="*/ 2630873 w 2630873"/>
                <a:gd name="connsiteY2" fmla="*/ 349070 h 349070"/>
                <a:gd name="connsiteX3" fmla="*/ 0 w 2630873"/>
                <a:gd name="connsiteY3" fmla="*/ 349070 h 349070"/>
                <a:gd name="connsiteX4" fmla="*/ 0 w 2630873"/>
                <a:gd name="connsiteY4" fmla="*/ 0 h 349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873" h="349070">
                  <a:moveTo>
                    <a:pt x="0" y="0"/>
                  </a:moveTo>
                  <a:lnTo>
                    <a:pt x="2630873" y="0"/>
                  </a:lnTo>
                  <a:lnTo>
                    <a:pt x="2630873" y="349070"/>
                  </a:lnTo>
                  <a:lnTo>
                    <a:pt x="0" y="349070"/>
                  </a:lnTo>
                  <a:lnTo>
                    <a:pt x="0" y="0"/>
                  </a:lnTo>
                  <a:close/>
                </a:path>
              </a:pathLst>
            </a:custGeom>
            <a:solidFill>
              <a:schemeClr val="accent5"/>
            </a:solidFill>
            <a:ln>
              <a:solidFill>
                <a:schemeClr val="accent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b="1" kern="1200" dirty="0"/>
                <a:t>Clinically superior</a:t>
              </a:r>
            </a:p>
          </p:txBody>
        </p:sp>
        <p:sp>
          <p:nvSpPr>
            <p:cNvPr id="18" name="Freeform: Shape 17">
              <a:extLst>
                <a:ext uri="{FF2B5EF4-FFF2-40B4-BE49-F238E27FC236}">
                  <a16:creationId xmlns:a16="http://schemas.microsoft.com/office/drawing/2014/main" id="{83807BC8-024F-4530-BEB0-9E51605133FD}"/>
                </a:ext>
              </a:extLst>
            </p:cNvPr>
            <p:cNvSpPr/>
            <p:nvPr/>
          </p:nvSpPr>
          <p:spPr>
            <a:xfrm>
              <a:off x="287445" y="2686897"/>
              <a:ext cx="2630873" cy="2403161"/>
            </a:xfrm>
            <a:custGeom>
              <a:avLst/>
              <a:gdLst>
                <a:gd name="connsiteX0" fmla="*/ 0 w 2630873"/>
                <a:gd name="connsiteY0" fmla="*/ 0 h 2970690"/>
                <a:gd name="connsiteX1" fmla="*/ 2630873 w 2630873"/>
                <a:gd name="connsiteY1" fmla="*/ 0 h 2970690"/>
                <a:gd name="connsiteX2" fmla="*/ 2630873 w 2630873"/>
                <a:gd name="connsiteY2" fmla="*/ 2970690 h 2970690"/>
                <a:gd name="connsiteX3" fmla="*/ 0 w 2630873"/>
                <a:gd name="connsiteY3" fmla="*/ 2970690 h 2970690"/>
                <a:gd name="connsiteX4" fmla="*/ 0 w 2630873"/>
                <a:gd name="connsiteY4" fmla="*/ 0 h 2970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873" h="2970690">
                  <a:moveTo>
                    <a:pt x="0" y="0"/>
                  </a:moveTo>
                  <a:lnTo>
                    <a:pt x="2630873" y="0"/>
                  </a:lnTo>
                  <a:lnTo>
                    <a:pt x="2630873" y="2970690"/>
                  </a:lnTo>
                  <a:lnTo>
                    <a:pt x="0" y="2970690"/>
                  </a:lnTo>
                  <a:lnTo>
                    <a:pt x="0" y="0"/>
                  </a:lnTo>
                  <a:close/>
                </a:path>
              </a:pathLst>
            </a:custGeom>
            <a:solidFill>
              <a:schemeClr val="bg1">
                <a:lumMod val="95000"/>
                <a:alpha val="90000"/>
              </a:schemeClr>
            </a:solidFill>
            <a:ln>
              <a:solidFill>
                <a:schemeClr val="bg1">
                  <a:lumMod val="95000"/>
                  <a:alpha val="90000"/>
                </a:schemeClr>
              </a:solidFill>
            </a:ln>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5344" tIns="85344" rIns="113792" bIns="128016" numCol="1" spcCol="1270" anchor="t" anchorCtr="0">
              <a:noAutofit/>
            </a:bodyPr>
            <a:lstStyle/>
            <a:p>
              <a:pPr marL="171450" lvl="1" indent="-171450" defTabSz="711200">
                <a:lnSpc>
                  <a:spcPct val="90000"/>
                </a:lnSpc>
                <a:spcBef>
                  <a:spcPct val="0"/>
                </a:spcBef>
                <a:spcAft>
                  <a:spcPct val="15000"/>
                </a:spcAft>
                <a:buChar char="•"/>
              </a:pPr>
              <a:r>
                <a:rPr lang="en-GB" sz="1500" kern="1200" dirty="0"/>
                <a:t>Demonstrated superior clinical efficacy</a:t>
              </a:r>
            </a:p>
            <a:p>
              <a:pPr marL="171450" lvl="1" indent="-171450" defTabSz="711200">
                <a:lnSpc>
                  <a:spcPct val="90000"/>
                </a:lnSpc>
                <a:spcBef>
                  <a:spcPct val="0"/>
                </a:spcBef>
                <a:spcAft>
                  <a:spcPct val="15000"/>
                </a:spcAft>
                <a:buChar char="•"/>
              </a:pPr>
              <a:r>
                <a:rPr lang="en-GB" sz="1500" kern="1200" dirty="0"/>
                <a:t>Increasing NNRTI resistance necessitates transition away from EFV- and NVP-based regimens </a:t>
              </a:r>
            </a:p>
            <a:p>
              <a:pPr marL="171450" lvl="1" indent="-171450" defTabSz="711200">
                <a:lnSpc>
                  <a:spcPct val="90000"/>
                </a:lnSpc>
                <a:spcAft>
                  <a:spcPct val="15000"/>
                </a:spcAft>
                <a:buFontTx/>
                <a:buChar char="•"/>
              </a:pPr>
              <a:r>
                <a:rPr lang="en-GB" sz="1500" kern="1200" dirty="0"/>
                <a:t>DTG’s genetic barrier to resistance is an advantage over NNRTIs</a:t>
              </a:r>
            </a:p>
            <a:p>
              <a:pPr marL="171450" lvl="1" indent="-171450" defTabSz="711200">
                <a:lnSpc>
                  <a:spcPct val="90000"/>
                </a:lnSpc>
                <a:spcAft>
                  <a:spcPct val="15000"/>
                </a:spcAft>
                <a:buFontTx/>
                <a:buChar char="•"/>
              </a:pPr>
              <a:r>
                <a:rPr lang="en-GB" sz="1500" dirty="0">
                  <a:solidFill>
                    <a:schemeClr val="tx1"/>
                  </a:solidFill>
                </a:rPr>
                <a:t>Versatile for use in 2L and 3L</a:t>
              </a:r>
            </a:p>
            <a:p>
              <a:pPr marL="171450" lvl="1" indent="-171450" defTabSz="711200">
                <a:lnSpc>
                  <a:spcPct val="90000"/>
                </a:lnSpc>
                <a:spcBef>
                  <a:spcPct val="0"/>
                </a:spcBef>
                <a:spcAft>
                  <a:spcPct val="15000"/>
                </a:spcAft>
                <a:buChar char="•"/>
              </a:pPr>
              <a:endParaRPr lang="en-GB" sz="1500" kern="1200" dirty="0"/>
            </a:p>
          </p:txBody>
        </p:sp>
        <p:sp>
          <p:nvSpPr>
            <p:cNvPr id="19" name="Freeform: Shape 18">
              <a:extLst>
                <a:ext uri="{FF2B5EF4-FFF2-40B4-BE49-F238E27FC236}">
                  <a16:creationId xmlns:a16="http://schemas.microsoft.com/office/drawing/2014/main" id="{9DEBC966-BF3E-4226-BD9C-905207F708C4}"/>
                </a:ext>
              </a:extLst>
            </p:cNvPr>
            <p:cNvSpPr/>
            <p:nvPr/>
          </p:nvSpPr>
          <p:spPr>
            <a:xfrm>
              <a:off x="3286641" y="2301762"/>
              <a:ext cx="2630873" cy="381331"/>
            </a:xfrm>
            <a:custGeom>
              <a:avLst/>
              <a:gdLst>
                <a:gd name="connsiteX0" fmla="*/ 0 w 2630873"/>
                <a:gd name="connsiteY0" fmla="*/ 0 h 381331"/>
                <a:gd name="connsiteX1" fmla="*/ 2630873 w 2630873"/>
                <a:gd name="connsiteY1" fmla="*/ 0 h 381331"/>
                <a:gd name="connsiteX2" fmla="*/ 2630873 w 2630873"/>
                <a:gd name="connsiteY2" fmla="*/ 381331 h 381331"/>
                <a:gd name="connsiteX3" fmla="*/ 0 w 2630873"/>
                <a:gd name="connsiteY3" fmla="*/ 381331 h 381331"/>
                <a:gd name="connsiteX4" fmla="*/ 0 w 2630873"/>
                <a:gd name="connsiteY4" fmla="*/ 0 h 381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873" h="381331">
                  <a:moveTo>
                    <a:pt x="0" y="0"/>
                  </a:moveTo>
                  <a:lnTo>
                    <a:pt x="2630873" y="0"/>
                  </a:lnTo>
                  <a:lnTo>
                    <a:pt x="2630873" y="381331"/>
                  </a:lnTo>
                  <a:lnTo>
                    <a:pt x="0" y="381331"/>
                  </a:lnTo>
                  <a:lnTo>
                    <a:pt x="0" y="0"/>
                  </a:lnTo>
                  <a:close/>
                </a:path>
              </a:pathLst>
            </a:custGeom>
            <a:solidFill>
              <a:schemeClr val="accent5"/>
            </a:solidFill>
            <a:ln>
              <a:solidFill>
                <a:schemeClr val="accent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b="1" kern="1200" dirty="0"/>
                <a:t>Tolerability in patients</a:t>
              </a:r>
            </a:p>
          </p:txBody>
        </p:sp>
        <p:sp>
          <p:nvSpPr>
            <p:cNvPr id="20" name="Freeform: Shape 19">
              <a:extLst>
                <a:ext uri="{FF2B5EF4-FFF2-40B4-BE49-F238E27FC236}">
                  <a16:creationId xmlns:a16="http://schemas.microsoft.com/office/drawing/2014/main" id="{96F3163D-83CF-4A0B-A7FE-272C5E6F4DE7}"/>
                </a:ext>
              </a:extLst>
            </p:cNvPr>
            <p:cNvSpPr/>
            <p:nvPr/>
          </p:nvSpPr>
          <p:spPr>
            <a:xfrm>
              <a:off x="3286641" y="2685404"/>
              <a:ext cx="2630873" cy="2403434"/>
            </a:xfrm>
            <a:custGeom>
              <a:avLst/>
              <a:gdLst>
                <a:gd name="connsiteX0" fmla="*/ 0 w 2630873"/>
                <a:gd name="connsiteY0" fmla="*/ 0 h 2970690"/>
                <a:gd name="connsiteX1" fmla="*/ 2630873 w 2630873"/>
                <a:gd name="connsiteY1" fmla="*/ 0 h 2970690"/>
                <a:gd name="connsiteX2" fmla="*/ 2630873 w 2630873"/>
                <a:gd name="connsiteY2" fmla="*/ 2970690 h 2970690"/>
                <a:gd name="connsiteX3" fmla="*/ 0 w 2630873"/>
                <a:gd name="connsiteY3" fmla="*/ 2970690 h 2970690"/>
                <a:gd name="connsiteX4" fmla="*/ 0 w 2630873"/>
                <a:gd name="connsiteY4" fmla="*/ 0 h 2970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873" h="2970690">
                  <a:moveTo>
                    <a:pt x="0" y="0"/>
                  </a:moveTo>
                  <a:lnTo>
                    <a:pt x="2630873" y="0"/>
                  </a:lnTo>
                  <a:lnTo>
                    <a:pt x="2630873" y="2970690"/>
                  </a:lnTo>
                  <a:lnTo>
                    <a:pt x="0" y="2970690"/>
                  </a:lnTo>
                  <a:lnTo>
                    <a:pt x="0" y="0"/>
                  </a:lnTo>
                  <a:close/>
                </a:path>
              </a:pathLst>
            </a:custGeom>
            <a:solidFill>
              <a:schemeClr val="bg1">
                <a:lumMod val="95000"/>
                <a:alpha val="90000"/>
              </a:schemeClr>
            </a:solidFill>
            <a:ln>
              <a:solidFill>
                <a:schemeClr val="bg1">
                  <a:lumMod val="95000"/>
                  <a:alpha val="90000"/>
                </a:schemeClr>
              </a:solidFill>
            </a:ln>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5344" tIns="85344" rIns="113792" bIns="128016" numCol="1" spcCol="1270" anchor="t" anchorCtr="0">
              <a:noAutofit/>
            </a:bodyPr>
            <a:lstStyle/>
            <a:p>
              <a:pPr marL="171450" lvl="1" indent="-171450" defTabSz="711200">
                <a:lnSpc>
                  <a:spcPct val="90000"/>
                </a:lnSpc>
                <a:spcAft>
                  <a:spcPct val="15000"/>
                </a:spcAft>
                <a:buFont typeface="Arial" panose="020B0604020202020204" pitchFamily="34" charset="0"/>
                <a:buChar char="•"/>
              </a:pPr>
              <a:r>
                <a:rPr lang="en-GB" sz="1500" dirty="0"/>
                <a:t>Better </a:t>
              </a:r>
              <a:r>
                <a:rPr lang="en-GB" sz="1500" dirty="0">
                  <a:solidFill>
                    <a:schemeClr val="tx1"/>
                  </a:solidFill>
                </a:rPr>
                <a:t>side effect profile and improved tolerability over LPV/r, which has been associated with GI upset, </a:t>
              </a:r>
              <a:r>
                <a:rPr lang="en-GB" sz="1500" dirty="0"/>
                <a:t>hyperlipidaemia and decreased bone density*</a:t>
              </a:r>
            </a:p>
            <a:p>
              <a:pPr marL="171450" lvl="1" indent="-171450" defTabSz="711200">
                <a:lnSpc>
                  <a:spcPct val="90000"/>
                </a:lnSpc>
                <a:spcAft>
                  <a:spcPct val="15000"/>
                </a:spcAft>
                <a:buFont typeface="Arial" panose="020B0604020202020204" pitchFamily="34" charset="0"/>
                <a:buChar char="•"/>
              </a:pPr>
              <a:r>
                <a:rPr lang="en-GB" sz="1500" dirty="0"/>
                <a:t>In the </a:t>
              </a:r>
              <a:r>
                <a:rPr lang="en-GB" sz="1500" dirty="0">
                  <a:solidFill>
                    <a:schemeClr val="tx1"/>
                  </a:solidFill>
                </a:rPr>
                <a:t>entirety of the  IMPAACT P1093 study, not a single child discontinued DTG dispersible tablets due to intolerance or toxicity</a:t>
              </a:r>
            </a:p>
          </p:txBody>
        </p:sp>
        <p:sp>
          <p:nvSpPr>
            <p:cNvPr id="21" name="Freeform: Shape 20">
              <a:extLst>
                <a:ext uri="{FF2B5EF4-FFF2-40B4-BE49-F238E27FC236}">
                  <a16:creationId xmlns:a16="http://schemas.microsoft.com/office/drawing/2014/main" id="{495564BC-6856-45BD-9202-50E9BD5C2933}"/>
                </a:ext>
              </a:extLst>
            </p:cNvPr>
            <p:cNvSpPr/>
            <p:nvPr/>
          </p:nvSpPr>
          <p:spPr>
            <a:xfrm>
              <a:off x="6285837" y="2292951"/>
              <a:ext cx="2630873" cy="381331"/>
            </a:xfrm>
            <a:custGeom>
              <a:avLst/>
              <a:gdLst>
                <a:gd name="connsiteX0" fmla="*/ 0 w 2630873"/>
                <a:gd name="connsiteY0" fmla="*/ 0 h 381331"/>
                <a:gd name="connsiteX1" fmla="*/ 2630873 w 2630873"/>
                <a:gd name="connsiteY1" fmla="*/ 0 h 381331"/>
                <a:gd name="connsiteX2" fmla="*/ 2630873 w 2630873"/>
                <a:gd name="connsiteY2" fmla="*/ 381331 h 381331"/>
                <a:gd name="connsiteX3" fmla="*/ 0 w 2630873"/>
                <a:gd name="connsiteY3" fmla="*/ 381331 h 381331"/>
                <a:gd name="connsiteX4" fmla="*/ 0 w 2630873"/>
                <a:gd name="connsiteY4" fmla="*/ 0 h 381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873" h="381331">
                  <a:moveTo>
                    <a:pt x="0" y="0"/>
                  </a:moveTo>
                  <a:lnTo>
                    <a:pt x="2630873" y="0"/>
                  </a:lnTo>
                  <a:lnTo>
                    <a:pt x="2630873" y="381331"/>
                  </a:lnTo>
                  <a:lnTo>
                    <a:pt x="0" y="381331"/>
                  </a:lnTo>
                  <a:lnTo>
                    <a:pt x="0" y="0"/>
                  </a:lnTo>
                  <a:close/>
                </a:path>
              </a:pathLst>
            </a:custGeom>
            <a:solidFill>
              <a:schemeClr val="accent5"/>
            </a:solidFill>
            <a:ln>
              <a:solidFill>
                <a:schemeClr val="accent5"/>
              </a:solid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b="1" kern="1200" dirty="0"/>
                <a:t>Bolsters adherence</a:t>
              </a:r>
            </a:p>
          </p:txBody>
        </p:sp>
        <p:sp>
          <p:nvSpPr>
            <p:cNvPr id="22" name="Freeform: Shape 21">
              <a:extLst>
                <a:ext uri="{FF2B5EF4-FFF2-40B4-BE49-F238E27FC236}">
                  <a16:creationId xmlns:a16="http://schemas.microsoft.com/office/drawing/2014/main" id="{06D3B2D3-C3E3-4101-A68C-955ED66E8C0C}"/>
                </a:ext>
              </a:extLst>
            </p:cNvPr>
            <p:cNvSpPr/>
            <p:nvPr/>
          </p:nvSpPr>
          <p:spPr>
            <a:xfrm>
              <a:off x="6285837" y="2685406"/>
              <a:ext cx="2630873" cy="2403434"/>
            </a:xfrm>
            <a:custGeom>
              <a:avLst/>
              <a:gdLst>
                <a:gd name="connsiteX0" fmla="*/ 0 w 2630873"/>
                <a:gd name="connsiteY0" fmla="*/ 0 h 2970690"/>
                <a:gd name="connsiteX1" fmla="*/ 2630873 w 2630873"/>
                <a:gd name="connsiteY1" fmla="*/ 0 h 2970690"/>
                <a:gd name="connsiteX2" fmla="*/ 2630873 w 2630873"/>
                <a:gd name="connsiteY2" fmla="*/ 2970690 h 2970690"/>
                <a:gd name="connsiteX3" fmla="*/ 0 w 2630873"/>
                <a:gd name="connsiteY3" fmla="*/ 2970690 h 2970690"/>
                <a:gd name="connsiteX4" fmla="*/ 0 w 2630873"/>
                <a:gd name="connsiteY4" fmla="*/ 0 h 29706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873" h="2970690">
                  <a:moveTo>
                    <a:pt x="0" y="0"/>
                  </a:moveTo>
                  <a:lnTo>
                    <a:pt x="2630873" y="0"/>
                  </a:lnTo>
                  <a:lnTo>
                    <a:pt x="2630873" y="2970690"/>
                  </a:lnTo>
                  <a:lnTo>
                    <a:pt x="0" y="2970690"/>
                  </a:lnTo>
                  <a:lnTo>
                    <a:pt x="0" y="0"/>
                  </a:lnTo>
                  <a:close/>
                </a:path>
              </a:pathLst>
            </a:custGeom>
            <a:solidFill>
              <a:schemeClr val="bg1">
                <a:lumMod val="95000"/>
                <a:alpha val="90000"/>
              </a:schemeClr>
            </a:solidFill>
            <a:ln>
              <a:solidFill>
                <a:schemeClr val="bg1">
                  <a:lumMod val="95000"/>
                  <a:alpha val="90000"/>
                </a:schemeClr>
              </a:solidFill>
            </a:ln>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5344" tIns="85344" rIns="113792" bIns="128016" numCol="1" spcCol="1270" anchor="t" anchorCtr="0">
              <a:noAutofit/>
            </a:bodyPr>
            <a:lstStyle/>
            <a:p>
              <a:pPr marL="171450" lvl="1" indent="-171450" defTabSz="711200">
                <a:lnSpc>
                  <a:spcPct val="90000"/>
                </a:lnSpc>
                <a:spcBef>
                  <a:spcPct val="0"/>
                </a:spcBef>
                <a:spcAft>
                  <a:spcPct val="15000"/>
                </a:spcAft>
                <a:buFont typeface="Arial" panose="020B0604020202020204" pitchFamily="34" charset="0"/>
                <a:buChar char="•"/>
              </a:pPr>
              <a:r>
                <a:rPr lang="en-GB" sz="1500" kern="1200" dirty="0"/>
                <a:t>DTG is taken once daily, whereas LPV/r is twice daily</a:t>
              </a:r>
              <a:endParaRPr lang="en-GB" sz="1500" kern="1200" dirty="0">
                <a:solidFill>
                  <a:srgbClr val="FF0000"/>
                </a:solidFill>
              </a:endParaRPr>
            </a:p>
            <a:p>
              <a:pPr marL="171450" lvl="1" indent="-171450" defTabSz="711200">
                <a:lnSpc>
                  <a:spcPct val="90000"/>
                </a:lnSpc>
                <a:spcBef>
                  <a:spcPct val="0"/>
                </a:spcBef>
                <a:spcAft>
                  <a:spcPct val="15000"/>
                </a:spcAft>
                <a:buFont typeface="Arial" panose="020B0604020202020204" pitchFamily="34" charset="0"/>
                <a:buChar char="•"/>
              </a:pPr>
              <a:r>
                <a:rPr lang="en-GB" sz="1500" kern="1200" dirty="0"/>
                <a:t>DTG dispersible </a:t>
              </a:r>
              <a:r>
                <a:rPr lang="en-GB" sz="1500" kern="1200" dirty="0">
                  <a:solidFill>
                    <a:schemeClr val="tx1"/>
                  </a:solidFill>
                </a:rPr>
                <a:t>tablet </a:t>
              </a:r>
              <a:r>
                <a:rPr lang="en-GB" sz="1500" dirty="0">
                  <a:solidFill>
                    <a:schemeClr val="tx1"/>
                  </a:solidFill>
                </a:rPr>
                <a:t>i</a:t>
              </a:r>
              <a:r>
                <a:rPr lang="en-GB" sz="1500" kern="1200" dirty="0">
                  <a:solidFill>
                    <a:schemeClr val="tx1"/>
                  </a:solidFill>
                </a:rPr>
                <a:t>s easily dissolved in water </a:t>
              </a:r>
              <a:r>
                <a:rPr lang="en-GB" sz="1500" kern="1200" dirty="0"/>
                <a:t>and </a:t>
              </a:r>
              <a:r>
                <a:rPr lang="en-GB" sz="1500" kern="1200" dirty="0">
                  <a:solidFill>
                    <a:schemeClr val="tx1"/>
                  </a:solidFill>
                </a:rPr>
                <a:t>allows easier administration</a:t>
              </a:r>
              <a:r>
                <a:rPr lang="en-GB" sz="1500" kern="1200" dirty="0"/>
                <a:t> </a:t>
              </a:r>
              <a:r>
                <a:rPr lang="en-GB" sz="1500" kern="1200" dirty="0">
                  <a:solidFill>
                    <a:schemeClr val="tx1"/>
                  </a:solidFill>
                </a:rPr>
                <a:t>versus LPV/r formulations</a:t>
              </a:r>
            </a:p>
            <a:p>
              <a:pPr marL="171450" lvl="1" indent="-171450" defTabSz="711200">
                <a:lnSpc>
                  <a:spcPct val="90000"/>
                </a:lnSpc>
                <a:spcBef>
                  <a:spcPct val="0"/>
                </a:spcBef>
                <a:spcAft>
                  <a:spcPct val="15000"/>
                </a:spcAft>
                <a:buFont typeface="Arial" panose="020B0604020202020204" pitchFamily="34" charset="0"/>
                <a:buChar char="•"/>
              </a:pPr>
              <a:r>
                <a:rPr lang="en-GB" sz="1500" kern="1200" dirty="0">
                  <a:solidFill>
                    <a:schemeClr val="tx1"/>
                  </a:solidFill>
                </a:rPr>
                <a:t>DTG dispersible tablet has a strawberry cream </a:t>
              </a:r>
              <a:r>
                <a:rPr lang="en-GB" sz="1500" dirty="0">
                  <a:solidFill>
                    <a:schemeClr val="tx1"/>
                  </a:solidFill>
                </a:rPr>
                <a:t>taste and </a:t>
              </a:r>
              <a:r>
                <a:rPr lang="en-GB" sz="1500" kern="1200" dirty="0">
                  <a:solidFill>
                    <a:schemeClr val="tx1"/>
                  </a:solidFill>
                </a:rPr>
                <a:t>is more palatable in comparison to LPV/r’s bitter taste </a:t>
              </a:r>
            </a:p>
          </p:txBody>
        </p:sp>
      </p:grpSp>
      <p:sp>
        <p:nvSpPr>
          <p:cNvPr id="23" name="Rectangle 22">
            <a:extLst>
              <a:ext uri="{FF2B5EF4-FFF2-40B4-BE49-F238E27FC236}">
                <a16:creationId xmlns:a16="http://schemas.microsoft.com/office/drawing/2014/main" id="{292CA8CF-C4F7-4672-BA96-3235F84D61C9}"/>
              </a:ext>
            </a:extLst>
          </p:cNvPr>
          <p:cNvSpPr/>
          <p:nvPr/>
        </p:nvSpPr>
        <p:spPr bwMode="auto">
          <a:xfrm>
            <a:off x="0" y="3302813"/>
            <a:ext cx="9143999" cy="369332"/>
          </a:xfrm>
          <a:prstGeom prst="rect">
            <a:avLst/>
          </a:prstGeom>
          <a:solidFill>
            <a:schemeClr val="accent5">
              <a:lumMod val="75000"/>
            </a:schemeClr>
          </a:solid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dirty="0">
                <a:ln>
                  <a:noFill/>
                </a:ln>
                <a:solidFill>
                  <a:prstClr val="white"/>
                </a:solidFill>
                <a:effectLst/>
                <a:uLnTx/>
                <a:uFillTx/>
                <a:latin typeface="Calibri"/>
                <a:ea typeface="+mn-ea"/>
                <a:cs typeface="Arial"/>
              </a:rPr>
              <a:t>Benefits of DTG use for children &lt;20 kg </a:t>
            </a:r>
          </a:p>
        </p:txBody>
      </p:sp>
      <p:sp>
        <p:nvSpPr>
          <p:cNvPr id="25" name="Rectangle 24">
            <a:extLst>
              <a:ext uri="{FF2B5EF4-FFF2-40B4-BE49-F238E27FC236}">
                <a16:creationId xmlns:a16="http://schemas.microsoft.com/office/drawing/2014/main" id="{76194C05-8632-4699-8A8E-A901C8701024}"/>
              </a:ext>
            </a:extLst>
          </p:cNvPr>
          <p:cNvSpPr/>
          <p:nvPr/>
        </p:nvSpPr>
        <p:spPr>
          <a:xfrm>
            <a:off x="287445" y="6605795"/>
            <a:ext cx="8396398" cy="253916"/>
          </a:xfrm>
          <a:prstGeom prst="rect">
            <a:avLst/>
          </a:prstGeom>
        </p:spPr>
        <p:txBody>
          <a:bodyPr wrap="square" anchor="ctr">
            <a:spAutoFit/>
          </a:bodyPr>
          <a:lstStyle/>
          <a:p>
            <a:pPr defTabSz="914400" fontAlgn="auto">
              <a:spcBef>
                <a:spcPts val="0"/>
              </a:spcBef>
              <a:spcAft>
                <a:spcPts val="0"/>
              </a:spcAft>
              <a:defRPr/>
            </a:pPr>
            <a:r>
              <a:rPr kumimoji="0" lang="en-GB" sz="1050" b="0" i="0" u="none" strike="noStrike" kern="0" cap="none" spc="0" normalizeH="0" baseline="0" dirty="0">
                <a:ln>
                  <a:noFill/>
                </a:ln>
                <a:solidFill>
                  <a:srgbClr val="000000"/>
                </a:solidFill>
                <a:effectLst/>
                <a:uLnTx/>
                <a:uFillTx/>
                <a:latin typeface="+mn-lt"/>
                <a:ea typeface="+mn-ea"/>
                <a:cs typeface="Calibri" panose="020F0502020204030204" pitchFamily="34" charset="0"/>
              </a:rPr>
              <a:t>*</a:t>
            </a:r>
            <a:r>
              <a:rPr lang="en-GB" sz="1050" kern="1200" dirty="0">
                <a:latin typeface="+mn-lt"/>
              </a:rPr>
              <a:t>Precaution must still be taken where needed, e.g., in concomitant use with other medicines such as TB (See Slide 9)</a:t>
            </a:r>
            <a:endParaRPr kumimoji="0" lang="en-GB" sz="1050" b="0" i="0" u="none" strike="noStrike" kern="1200" cap="none" spc="0" normalizeH="0" baseline="0" dirty="0">
              <a:ln>
                <a:noFill/>
              </a:ln>
              <a:solidFill>
                <a:prstClr val="black"/>
              </a:solidFill>
              <a:effectLst/>
              <a:uLnTx/>
              <a:uFillTx/>
              <a:latin typeface="+mn-lt"/>
              <a:ea typeface="+mn-ea"/>
              <a:cs typeface="+mn-cs"/>
            </a:endParaRPr>
          </a:p>
        </p:txBody>
      </p:sp>
      <p:sp>
        <p:nvSpPr>
          <p:cNvPr id="3" name="Freeform 6">
            <a:extLst>
              <a:ext uri="{FF2B5EF4-FFF2-40B4-BE49-F238E27FC236}">
                <a16:creationId xmlns:a16="http://schemas.microsoft.com/office/drawing/2014/main" id="{F95BE12B-B2CF-40A0-B28F-208A76FBF422}"/>
              </a:ext>
            </a:extLst>
          </p:cNvPr>
          <p:cNvSpPr>
            <a:spLocks noEditPoints="1"/>
          </p:cNvSpPr>
          <p:nvPr/>
        </p:nvSpPr>
        <p:spPr bwMode="auto">
          <a:xfrm>
            <a:off x="228600" y="1392239"/>
            <a:ext cx="897648" cy="859209"/>
          </a:xfrm>
          <a:custGeom>
            <a:avLst/>
            <a:gdLst>
              <a:gd name="T0" fmla="*/ 227 w 242"/>
              <a:gd name="T1" fmla="*/ 111 h 224"/>
              <a:gd name="T2" fmla="*/ 215 w 242"/>
              <a:gd name="T3" fmla="*/ 121 h 224"/>
              <a:gd name="T4" fmla="*/ 214 w 242"/>
              <a:gd name="T5" fmla="*/ 113 h 224"/>
              <a:gd name="T6" fmla="*/ 160 w 242"/>
              <a:gd name="T7" fmla="*/ 104 h 224"/>
              <a:gd name="T8" fmla="*/ 135 w 242"/>
              <a:gd name="T9" fmla="*/ 79 h 224"/>
              <a:gd name="T10" fmla="*/ 132 w 242"/>
              <a:gd name="T11" fmla="*/ 25 h 224"/>
              <a:gd name="T12" fmla="*/ 120 w 242"/>
              <a:gd name="T13" fmla="*/ 3 h 224"/>
              <a:gd name="T14" fmla="*/ 116 w 242"/>
              <a:gd name="T15" fmla="*/ 6 h 224"/>
              <a:gd name="T16" fmla="*/ 124 w 242"/>
              <a:gd name="T17" fmla="*/ 25 h 224"/>
              <a:gd name="T18" fmla="*/ 122 w 242"/>
              <a:gd name="T19" fmla="*/ 45 h 224"/>
              <a:gd name="T20" fmla="*/ 114 w 242"/>
              <a:gd name="T21" fmla="*/ 40 h 224"/>
              <a:gd name="T22" fmla="*/ 116 w 242"/>
              <a:gd name="T23" fmla="*/ 37 h 224"/>
              <a:gd name="T24" fmla="*/ 107 w 242"/>
              <a:gd name="T25" fmla="*/ 36 h 224"/>
              <a:gd name="T26" fmla="*/ 107 w 242"/>
              <a:gd name="T27" fmla="*/ 29 h 224"/>
              <a:gd name="T28" fmla="*/ 91 w 242"/>
              <a:gd name="T29" fmla="*/ 31 h 224"/>
              <a:gd name="T30" fmla="*/ 94 w 242"/>
              <a:gd name="T31" fmla="*/ 26 h 224"/>
              <a:gd name="T32" fmla="*/ 85 w 242"/>
              <a:gd name="T33" fmla="*/ 23 h 224"/>
              <a:gd name="T34" fmla="*/ 79 w 242"/>
              <a:gd name="T35" fmla="*/ 27 h 224"/>
              <a:gd name="T36" fmla="*/ 63 w 242"/>
              <a:gd name="T37" fmla="*/ 33 h 224"/>
              <a:gd name="T38" fmla="*/ 63 w 242"/>
              <a:gd name="T39" fmla="*/ 37 h 224"/>
              <a:gd name="T40" fmla="*/ 54 w 242"/>
              <a:gd name="T41" fmla="*/ 35 h 224"/>
              <a:gd name="T42" fmla="*/ 61 w 242"/>
              <a:gd name="T43" fmla="*/ 39 h 224"/>
              <a:gd name="T44" fmla="*/ 52 w 242"/>
              <a:gd name="T45" fmla="*/ 39 h 224"/>
              <a:gd name="T46" fmla="*/ 58 w 242"/>
              <a:gd name="T47" fmla="*/ 41 h 224"/>
              <a:gd name="T48" fmla="*/ 51 w 242"/>
              <a:gd name="T49" fmla="*/ 45 h 224"/>
              <a:gd name="T50" fmla="*/ 48 w 242"/>
              <a:gd name="T51" fmla="*/ 52 h 224"/>
              <a:gd name="T52" fmla="*/ 50 w 242"/>
              <a:gd name="T53" fmla="*/ 59 h 224"/>
              <a:gd name="T54" fmla="*/ 50 w 242"/>
              <a:gd name="T55" fmla="*/ 80 h 224"/>
              <a:gd name="T56" fmla="*/ 52 w 242"/>
              <a:gd name="T57" fmla="*/ 86 h 224"/>
              <a:gd name="T58" fmla="*/ 55 w 242"/>
              <a:gd name="T59" fmla="*/ 81 h 224"/>
              <a:gd name="T60" fmla="*/ 55 w 242"/>
              <a:gd name="T61" fmla="*/ 89 h 224"/>
              <a:gd name="T62" fmla="*/ 25 w 242"/>
              <a:gd name="T63" fmla="*/ 79 h 224"/>
              <a:gd name="T64" fmla="*/ 12 w 242"/>
              <a:gd name="T65" fmla="*/ 60 h 224"/>
              <a:gd name="T66" fmla="*/ 6 w 242"/>
              <a:gd name="T67" fmla="*/ 61 h 224"/>
              <a:gd name="T68" fmla="*/ 21 w 242"/>
              <a:gd name="T69" fmla="*/ 85 h 224"/>
              <a:gd name="T70" fmla="*/ 80 w 242"/>
              <a:gd name="T71" fmla="*/ 118 h 224"/>
              <a:gd name="T72" fmla="*/ 108 w 242"/>
              <a:gd name="T73" fmla="*/ 151 h 224"/>
              <a:gd name="T74" fmla="*/ 96 w 242"/>
              <a:gd name="T75" fmla="*/ 197 h 224"/>
              <a:gd name="T76" fmla="*/ 79 w 242"/>
              <a:gd name="T77" fmla="*/ 205 h 224"/>
              <a:gd name="T78" fmla="*/ 103 w 242"/>
              <a:gd name="T79" fmla="*/ 223 h 224"/>
              <a:gd name="T80" fmla="*/ 113 w 242"/>
              <a:gd name="T81" fmla="*/ 202 h 224"/>
              <a:gd name="T82" fmla="*/ 113 w 242"/>
              <a:gd name="T83" fmla="*/ 202 h 224"/>
              <a:gd name="T84" fmla="*/ 126 w 242"/>
              <a:gd name="T85" fmla="*/ 174 h 224"/>
              <a:gd name="T86" fmla="*/ 210 w 242"/>
              <a:gd name="T87" fmla="*/ 142 h 224"/>
              <a:gd name="T88" fmla="*/ 219 w 242"/>
              <a:gd name="T89" fmla="*/ 140 h 224"/>
              <a:gd name="T90" fmla="*/ 241 w 242"/>
              <a:gd name="T91" fmla="*/ 115 h 224"/>
              <a:gd name="T92" fmla="*/ 120 w 242"/>
              <a:gd name="T93" fmla="*/ 51 h 224"/>
              <a:gd name="T94" fmla="*/ 118 w 242"/>
              <a:gd name="T95" fmla="*/ 47 h 224"/>
              <a:gd name="T96" fmla="*/ 111 w 242"/>
              <a:gd name="T97" fmla="*/ 43 h 224"/>
              <a:gd name="T98" fmla="*/ 110 w 242"/>
              <a:gd name="T99" fmla="*/ 4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224">
                <a:moveTo>
                  <a:pt x="241" y="115"/>
                </a:moveTo>
                <a:cubicBezTo>
                  <a:pt x="241" y="115"/>
                  <a:pt x="238" y="104"/>
                  <a:pt x="227" y="111"/>
                </a:cubicBezTo>
                <a:cubicBezTo>
                  <a:pt x="217" y="122"/>
                  <a:pt x="217" y="122"/>
                  <a:pt x="217" y="122"/>
                </a:cubicBezTo>
                <a:cubicBezTo>
                  <a:pt x="215" y="121"/>
                  <a:pt x="215" y="121"/>
                  <a:pt x="215" y="121"/>
                </a:cubicBezTo>
                <a:cubicBezTo>
                  <a:pt x="215" y="121"/>
                  <a:pt x="215" y="121"/>
                  <a:pt x="215" y="121"/>
                </a:cubicBezTo>
                <a:cubicBezTo>
                  <a:pt x="215" y="121"/>
                  <a:pt x="215" y="115"/>
                  <a:pt x="214" y="113"/>
                </a:cubicBezTo>
                <a:cubicBezTo>
                  <a:pt x="214" y="113"/>
                  <a:pt x="173" y="113"/>
                  <a:pt x="159" y="111"/>
                </a:cubicBezTo>
                <a:cubicBezTo>
                  <a:pt x="160" y="108"/>
                  <a:pt x="161" y="106"/>
                  <a:pt x="160" y="104"/>
                </a:cubicBezTo>
                <a:cubicBezTo>
                  <a:pt x="160" y="103"/>
                  <a:pt x="160" y="103"/>
                  <a:pt x="160" y="103"/>
                </a:cubicBezTo>
                <a:cubicBezTo>
                  <a:pt x="156" y="95"/>
                  <a:pt x="145" y="86"/>
                  <a:pt x="135" y="79"/>
                </a:cubicBezTo>
                <a:cubicBezTo>
                  <a:pt x="140" y="58"/>
                  <a:pt x="135" y="25"/>
                  <a:pt x="135" y="25"/>
                </a:cubicBezTo>
                <a:cubicBezTo>
                  <a:pt x="132" y="25"/>
                  <a:pt x="132" y="25"/>
                  <a:pt x="132" y="25"/>
                </a:cubicBezTo>
                <a:cubicBezTo>
                  <a:pt x="131" y="20"/>
                  <a:pt x="130" y="17"/>
                  <a:pt x="130" y="17"/>
                </a:cubicBezTo>
                <a:cubicBezTo>
                  <a:pt x="138" y="9"/>
                  <a:pt x="120" y="0"/>
                  <a:pt x="120" y="3"/>
                </a:cubicBezTo>
                <a:cubicBezTo>
                  <a:pt x="120" y="5"/>
                  <a:pt x="119" y="6"/>
                  <a:pt x="119" y="6"/>
                </a:cubicBezTo>
                <a:cubicBezTo>
                  <a:pt x="116" y="6"/>
                  <a:pt x="116" y="6"/>
                  <a:pt x="116" y="6"/>
                </a:cubicBezTo>
                <a:cubicBezTo>
                  <a:pt x="114" y="14"/>
                  <a:pt x="122" y="16"/>
                  <a:pt x="122" y="16"/>
                </a:cubicBezTo>
                <a:cubicBezTo>
                  <a:pt x="123" y="19"/>
                  <a:pt x="124" y="22"/>
                  <a:pt x="124" y="25"/>
                </a:cubicBezTo>
                <a:cubicBezTo>
                  <a:pt x="121" y="25"/>
                  <a:pt x="121" y="25"/>
                  <a:pt x="121" y="25"/>
                </a:cubicBezTo>
                <a:cubicBezTo>
                  <a:pt x="122" y="32"/>
                  <a:pt x="122" y="39"/>
                  <a:pt x="122" y="45"/>
                </a:cubicBezTo>
                <a:cubicBezTo>
                  <a:pt x="121" y="44"/>
                  <a:pt x="121" y="44"/>
                  <a:pt x="121" y="44"/>
                </a:cubicBezTo>
                <a:cubicBezTo>
                  <a:pt x="114" y="40"/>
                  <a:pt x="114" y="40"/>
                  <a:pt x="114" y="40"/>
                </a:cubicBezTo>
                <a:cubicBezTo>
                  <a:pt x="119" y="39"/>
                  <a:pt x="119" y="39"/>
                  <a:pt x="119" y="39"/>
                </a:cubicBezTo>
                <a:cubicBezTo>
                  <a:pt x="116" y="37"/>
                  <a:pt x="116" y="37"/>
                  <a:pt x="116" y="37"/>
                </a:cubicBezTo>
                <a:cubicBezTo>
                  <a:pt x="108" y="36"/>
                  <a:pt x="108" y="36"/>
                  <a:pt x="108" y="36"/>
                </a:cubicBezTo>
                <a:cubicBezTo>
                  <a:pt x="107" y="36"/>
                  <a:pt x="107" y="36"/>
                  <a:pt x="107" y="36"/>
                </a:cubicBezTo>
                <a:cubicBezTo>
                  <a:pt x="111" y="34"/>
                  <a:pt x="111" y="34"/>
                  <a:pt x="111" y="34"/>
                </a:cubicBezTo>
                <a:cubicBezTo>
                  <a:pt x="107" y="29"/>
                  <a:pt x="107" y="29"/>
                  <a:pt x="107" y="29"/>
                </a:cubicBezTo>
                <a:cubicBezTo>
                  <a:pt x="96" y="32"/>
                  <a:pt x="96" y="32"/>
                  <a:pt x="96" y="32"/>
                </a:cubicBezTo>
                <a:cubicBezTo>
                  <a:pt x="94" y="32"/>
                  <a:pt x="92" y="31"/>
                  <a:pt x="91" y="31"/>
                </a:cubicBezTo>
                <a:cubicBezTo>
                  <a:pt x="97" y="28"/>
                  <a:pt x="97" y="28"/>
                  <a:pt x="97" y="28"/>
                </a:cubicBezTo>
                <a:cubicBezTo>
                  <a:pt x="94" y="26"/>
                  <a:pt x="94" y="26"/>
                  <a:pt x="94" y="26"/>
                </a:cubicBezTo>
                <a:cubicBezTo>
                  <a:pt x="85" y="29"/>
                  <a:pt x="85" y="29"/>
                  <a:pt x="85" y="29"/>
                </a:cubicBezTo>
                <a:cubicBezTo>
                  <a:pt x="85" y="23"/>
                  <a:pt x="85" y="23"/>
                  <a:pt x="85" y="23"/>
                </a:cubicBezTo>
                <a:cubicBezTo>
                  <a:pt x="81" y="25"/>
                  <a:pt x="81" y="25"/>
                  <a:pt x="81" y="25"/>
                </a:cubicBezTo>
                <a:cubicBezTo>
                  <a:pt x="79" y="27"/>
                  <a:pt x="79" y="27"/>
                  <a:pt x="79" y="27"/>
                </a:cubicBezTo>
                <a:cubicBezTo>
                  <a:pt x="80" y="24"/>
                  <a:pt x="80" y="24"/>
                  <a:pt x="80" y="24"/>
                </a:cubicBezTo>
                <a:cubicBezTo>
                  <a:pt x="63" y="33"/>
                  <a:pt x="63" y="33"/>
                  <a:pt x="63" y="33"/>
                </a:cubicBezTo>
                <a:cubicBezTo>
                  <a:pt x="65" y="36"/>
                  <a:pt x="65" y="36"/>
                  <a:pt x="65" y="36"/>
                </a:cubicBezTo>
                <a:cubicBezTo>
                  <a:pt x="64" y="36"/>
                  <a:pt x="64" y="37"/>
                  <a:pt x="63" y="37"/>
                </a:cubicBezTo>
                <a:cubicBezTo>
                  <a:pt x="55" y="34"/>
                  <a:pt x="55" y="34"/>
                  <a:pt x="55" y="34"/>
                </a:cubicBezTo>
                <a:cubicBezTo>
                  <a:pt x="54" y="35"/>
                  <a:pt x="54" y="35"/>
                  <a:pt x="54" y="35"/>
                </a:cubicBezTo>
                <a:cubicBezTo>
                  <a:pt x="61" y="39"/>
                  <a:pt x="61" y="39"/>
                  <a:pt x="61" y="39"/>
                </a:cubicBezTo>
                <a:cubicBezTo>
                  <a:pt x="61" y="39"/>
                  <a:pt x="61" y="39"/>
                  <a:pt x="61" y="39"/>
                </a:cubicBezTo>
                <a:cubicBezTo>
                  <a:pt x="54" y="37"/>
                  <a:pt x="54" y="37"/>
                  <a:pt x="54" y="37"/>
                </a:cubicBezTo>
                <a:cubicBezTo>
                  <a:pt x="52" y="39"/>
                  <a:pt x="52" y="39"/>
                  <a:pt x="52" y="39"/>
                </a:cubicBezTo>
                <a:cubicBezTo>
                  <a:pt x="58" y="41"/>
                  <a:pt x="58" y="41"/>
                  <a:pt x="58" y="41"/>
                </a:cubicBezTo>
                <a:cubicBezTo>
                  <a:pt x="58" y="41"/>
                  <a:pt x="58" y="41"/>
                  <a:pt x="58" y="41"/>
                </a:cubicBezTo>
                <a:cubicBezTo>
                  <a:pt x="54" y="41"/>
                  <a:pt x="54" y="41"/>
                  <a:pt x="54" y="41"/>
                </a:cubicBezTo>
                <a:cubicBezTo>
                  <a:pt x="51" y="45"/>
                  <a:pt x="51" y="45"/>
                  <a:pt x="51" y="45"/>
                </a:cubicBezTo>
                <a:cubicBezTo>
                  <a:pt x="53" y="49"/>
                  <a:pt x="53" y="49"/>
                  <a:pt x="53" y="49"/>
                </a:cubicBezTo>
                <a:cubicBezTo>
                  <a:pt x="48" y="52"/>
                  <a:pt x="48" y="52"/>
                  <a:pt x="48" y="52"/>
                </a:cubicBezTo>
                <a:cubicBezTo>
                  <a:pt x="46" y="57"/>
                  <a:pt x="46" y="57"/>
                  <a:pt x="46" y="57"/>
                </a:cubicBezTo>
                <a:cubicBezTo>
                  <a:pt x="50" y="59"/>
                  <a:pt x="50" y="59"/>
                  <a:pt x="50" y="59"/>
                </a:cubicBezTo>
                <a:cubicBezTo>
                  <a:pt x="43" y="69"/>
                  <a:pt x="43" y="69"/>
                  <a:pt x="43" y="69"/>
                </a:cubicBezTo>
                <a:cubicBezTo>
                  <a:pt x="50" y="80"/>
                  <a:pt x="50" y="80"/>
                  <a:pt x="50" y="80"/>
                </a:cubicBezTo>
                <a:cubicBezTo>
                  <a:pt x="52" y="72"/>
                  <a:pt x="52" y="72"/>
                  <a:pt x="52" y="72"/>
                </a:cubicBezTo>
                <a:cubicBezTo>
                  <a:pt x="52" y="86"/>
                  <a:pt x="52" y="86"/>
                  <a:pt x="52" y="86"/>
                </a:cubicBezTo>
                <a:cubicBezTo>
                  <a:pt x="54" y="88"/>
                  <a:pt x="54" y="88"/>
                  <a:pt x="54" y="88"/>
                </a:cubicBezTo>
                <a:cubicBezTo>
                  <a:pt x="55" y="81"/>
                  <a:pt x="55" y="81"/>
                  <a:pt x="55" y="81"/>
                </a:cubicBezTo>
                <a:cubicBezTo>
                  <a:pt x="56" y="81"/>
                  <a:pt x="56" y="81"/>
                  <a:pt x="56" y="81"/>
                </a:cubicBezTo>
                <a:cubicBezTo>
                  <a:pt x="55" y="89"/>
                  <a:pt x="55" y="89"/>
                  <a:pt x="55" y="89"/>
                </a:cubicBezTo>
                <a:cubicBezTo>
                  <a:pt x="47" y="86"/>
                  <a:pt x="37" y="82"/>
                  <a:pt x="27" y="74"/>
                </a:cubicBezTo>
                <a:cubicBezTo>
                  <a:pt x="25" y="79"/>
                  <a:pt x="25" y="79"/>
                  <a:pt x="25" y="79"/>
                </a:cubicBezTo>
                <a:cubicBezTo>
                  <a:pt x="22" y="76"/>
                  <a:pt x="20" y="74"/>
                  <a:pt x="17" y="71"/>
                </a:cubicBezTo>
                <a:cubicBezTo>
                  <a:pt x="17" y="71"/>
                  <a:pt x="21" y="64"/>
                  <a:pt x="12" y="60"/>
                </a:cubicBezTo>
                <a:cubicBezTo>
                  <a:pt x="10" y="63"/>
                  <a:pt x="10" y="63"/>
                  <a:pt x="10" y="63"/>
                </a:cubicBezTo>
                <a:cubicBezTo>
                  <a:pt x="10" y="63"/>
                  <a:pt x="9" y="63"/>
                  <a:pt x="6" y="61"/>
                </a:cubicBezTo>
                <a:cubicBezTo>
                  <a:pt x="4" y="60"/>
                  <a:pt x="0" y="78"/>
                  <a:pt x="13" y="78"/>
                </a:cubicBezTo>
                <a:cubicBezTo>
                  <a:pt x="13" y="78"/>
                  <a:pt x="16" y="81"/>
                  <a:pt x="21" y="85"/>
                </a:cubicBezTo>
                <a:cubicBezTo>
                  <a:pt x="19" y="87"/>
                  <a:pt x="19" y="87"/>
                  <a:pt x="19" y="87"/>
                </a:cubicBezTo>
                <a:cubicBezTo>
                  <a:pt x="19" y="87"/>
                  <a:pt x="54" y="112"/>
                  <a:pt x="80" y="118"/>
                </a:cubicBezTo>
                <a:cubicBezTo>
                  <a:pt x="99" y="151"/>
                  <a:pt x="99" y="151"/>
                  <a:pt x="99" y="151"/>
                </a:cubicBezTo>
                <a:cubicBezTo>
                  <a:pt x="108" y="151"/>
                  <a:pt x="108" y="151"/>
                  <a:pt x="108" y="151"/>
                </a:cubicBezTo>
                <a:cubicBezTo>
                  <a:pt x="91" y="196"/>
                  <a:pt x="91" y="196"/>
                  <a:pt x="91" y="196"/>
                </a:cubicBezTo>
                <a:cubicBezTo>
                  <a:pt x="96" y="197"/>
                  <a:pt x="96" y="197"/>
                  <a:pt x="96" y="197"/>
                </a:cubicBezTo>
                <a:cubicBezTo>
                  <a:pt x="94" y="201"/>
                  <a:pt x="94" y="201"/>
                  <a:pt x="94" y="201"/>
                </a:cubicBezTo>
                <a:cubicBezTo>
                  <a:pt x="79" y="205"/>
                  <a:pt x="79" y="205"/>
                  <a:pt x="79" y="205"/>
                </a:cubicBezTo>
                <a:cubicBezTo>
                  <a:pt x="68" y="210"/>
                  <a:pt x="77" y="218"/>
                  <a:pt x="77" y="218"/>
                </a:cubicBezTo>
                <a:cubicBezTo>
                  <a:pt x="82" y="221"/>
                  <a:pt x="103" y="223"/>
                  <a:pt x="103" y="223"/>
                </a:cubicBezTo>
                <a:cubicBezTo>
                  <a:pt x="114" y="224"/>
                  <a:pt x="111" y="211"/>
                  <a:pt x="111" y="211"/>
                </a:cubicBezTo>
                <a:cubicBezTo>
                  <a:pt x="113" y="202"/>
                  <a:pt x="113" y="202"/>
                  <a:pt x="113" y="202"/>
                </a:cubicBezTo>
                <a:cubicBezTo>
                  <a:pt x="111" y="201"/>
                  <a:pt x="111" y="201"/>
                  <a:pt x="111" y="201"/>
                </a:cubicBezTo>
                <a:cubicBezTo>
                  <a:pt x="113" y="202"/>
                  <a:pt x="113" y="202"/>
                  <a:pt x="113" y="202"/>
                </a:cubicBezTo>
                <a:cubicBezTo>
                  <a:pt x="118" y="198"/>
                  <a:pt x="118" y="198"/>
                  <a:pt x="118" y="198"/>
                </a:cubicBezTo>
                <a:cubicBezTo>
                  <a:pt x="118" y="198"/>
                  <a:pt x="123" y="178"/>
                  <a:pt x="126" y="174"/>
                </a:cubicBezTo>
                <a:cubicBezTo>
                  <a:pt x="128" y="170"/>
                  <a:pt x="138" y="148"/>
                  <a:pt x="146" y="143"/>
                </a:cubicBezTo>
                <a:cubicBezTo>
                  <a:pt x="153" y="138"/>
                  <a:pt x="203" y="148"/>
                  <a:pt x="210" y="142"/>
                </a:cubicBezTo>
                <a:cubicBezTo>
                  <a:pt x="210" y="142"/>
                  <a:pt x="211" y="140"/>
                  <a:pt x="211" y="138"/>
                </a:cubicBezTo>
                <a:cubicBezTo>
                  <a:pt x="219" y="140"/>
                  <a:pt x="219" y="140"/>
                  <a:pt x="219" y="140"/>
                </a:cubicBezTo>
                <a:cubicBezTo>
                  <a:pt x="219" y="140"/>
                  <a:pt x="229" y="148"/>
                  <a:pt x="234" y="140"/>
                </a:cubicBezTo>
                <a:cubicBezTo>
                  <a:pt x="234" y="140"/>
                  <a:pt x="242" y="121"/>
                  <a:pt x="241" y="115"/>
                </a:cubicBezTo>
                <a:close/>
                <a:moveTo>
                  <a:pt x="121" y="49"/>
                </a:moveTo>
                <a:cubicBezTo>
                  <a:pt x="121" y="50"/>
                  <a:pt x="120" y="51"/>
                  <a:pt x="120" y="51"/>
                </a:cubicBezTo>
                <a:cubicBezTo>
                  <a:pt x="119" y="51"/>
                  <a:pt x="119" y="51"/>
                  <a:pt x="119" y="51"/>
                </a:cubicBezTo>
                <a:cubicBezTo>
                  <a:pt x="118" y="47"/>
                  <a:pt x="118" y="47"/>
                  <a:pt x="118" y="47"/>
                </a:cubicBezTo>
                <a:lnTo>
                  <a:pt x="121" y="49"/>
                </a:lnTo>
                <a:close/>
                <a:moveTo>
                  <a:pt x="111" y="43"/>
                </a:moveTo>
                <a:cubicBezTo>
                  <a:pt x="111" y="43"/>
                  <a:pt x="111" y="43"/>
                  <a:pt x="111" y="43"/>
                </a:cubicBezTo>
                <a:cubicBezTo>
                  <a:pt x="110" y="42"/>
                  <a:pt x="110" y="42"/>
                  <a:pt x="110" y="42"/>
                </a:cubicBezTo>
                <a:lnTo>
                  <a:pt x="111" y="4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27" name="TextBox 26">
            <a:extLst>
              <a:ext uri="{FF2B5EF4-FFF2-40B4-BE49-F238E27FC236}">
                <a16:creationId xmlns:a16="http://schemas.microsoft.com/office/drawing/2014/main" id="{36049686-E54C-4A7A-A974-34ACF198B928}"/>
              </a:ext>
            </a:extLst>
          </p:cNvPr>
          <p:cNvSpPr txBox="1"/>
          <p:nvPr/>
        </p:nvSpPr>
        <p:spPr>
          <a:xfrm>
            <a:off x="1099745" y="1296379"/>
            <a:ext cx="7811725" cy="1915909"/>
          </a:xfrm>
          <a:prstGeom prst="rect">
            <a:avLst/>
          </a:prstGeom>
          <a:noFill/>
        </p:spPr>
        <p:txBody>
          <a:bodyPr wrap="square" anchor="ctr">
            <a:spAutoFit/>
          </a:bodyPr>
          <a:lstStyle/>
          <a:p>
            <a:pPr>
              <a:spcBef>
                <a:spcPts val="500"/>
              </a:spcBef>
            </a:pPr>
            <a:r>
              <a:rPr lang="en-GB" sz="1550" b="1" dirty="0">
                <a:latin typeface="Calibri" panose="020F0502020204030204" pitchFamily="34" charset="0"/>
              </a:rPr>
              <a:t>Paediatric dolutegravir 10 mg dispersible, scored tablets (pDTG) </a:t>
            </a:r>
            <a:r>
              <a:rPr lang="en-GB" sz="1550" dirty="0">
                <a:latin typeface="Calibri" panose="020F0502020204030204" pitchFamily="34" charset="0"/>
              </a:rPr>
              <a:t>is a new generic formulation of DTG that allows antiretroviral treatment (ART) for children living with HIV (CLHIV) who are at least 4 weeks of age and weigh 3 to &lt;20 kg.</a:t>
            </a:r>
          </a:p>
          <a:p>
            <a:pPr>
              <a:spcBef>
                <a:spcPts val="1200"/>
              </a:spcBef>
            </a:pPr>
            <a:r>
              <a:rPr lang="en-GB" sz="1550" dirty="0">
                <a:solidFill>
                  <a:schemeClr val="tx1"/>
                </a:solidFill>
                <a:latin typeface="Calibri" panose="020F0502020204030204" pitchFamily="34" charset="0"/>
              </a:rPr>
              <a:t>Until now, available products (DTG 50 mg) have only allowed </a:t>
            </a:r>
            <a:r>
              <a:rPr lang="en-GB" sz="1550" b="1" dirty="0">
                <a:solidFill>
                  <a:schemeClr val="tx1"/>
                </a:solidFill>
                <a:highlight>
                  <a:srgbClr val="FFFF00"/>
                </a:highlight>
                <a:latin typeface="Calibri" panose="020F0502020204030204" pitchFamily="34" charset="0"/>
              </a:rPr>
              <a:t>Country X</a:t>
            </a:r>
            <a:r>
              <a:rPr lang="en-GB" sz="1550" b="1" dirty="0">
                <a:solidFill>
                  <a:schemeClr val="tx1"/>
                </a:solidFill>
                <a:latin typeface="Calibri" panose="020F0502020204030204" pitchFamily="34" charset="0"/>
              </a:rPr>
              <a:t> </a:t>
            </a:r>
            <a:r>
              <a:rPr lang="en-GB" sz="1550" dirty="0">
                <a:solidFill>
                  <a:schemeClr val="tx1"/>
                </a:solidFill>
                <a:latin typeface="Calibri" panose="020F0502020204030204" pitchFamily="34" charset="0"/>
              </a:rPr>
              <a:t>to provide DTG-based treatment to CLHIV and adolescents ≥20 kg. Unlike past new paediatric formulations, </a:t>
            </a:r>
            <a:r>
              <a:rPr lang="en-GB" sz="1550" b="1" dirty="0">
                <a:solidFill>
                  <a:schemeClr val="tx1"/>
                </a:solidFill>
                <a:latin typeface="Calibri" panose="020F0502020204030204" pitchFamily="34" charset="0"/>
              </a:rPr>
              <a:t>pDTG</a:t>
            </a:r>
            <a:r>
              <a:rPr lang="en-GB" sz="1550" b="1" dirty="0">
                <a:latin typeface="Calibri" panose="020F0502020204030204" pitchFamily="34" charset="0"/>
              </a:rPr>
              <a:t>’s simpler formulation is much easier to manufacture, resulting in improved supply security</a:t>
            </a:r>
            <a:r>
              <a:rPr lang="en-GB" sz="1550" dirty="0">
                <a:latin typeface="Calibri" panose="020F0502020204030204" pitchFamily="34" charset="0"/>
              </a:rPr>
              <a:t>. W</a:t>
            </a:r>
            <a:r>
              <a:rPr lang="en-GB" sz="1550" dirty="0">
                <a:solidFill>
                  <a:schemeClr val="tx1"/>
                </a:solidFill>
                <a:latin typeface="Calibri" panose="020F0502020204030204" pitchFamily="34" charset="0"/>
              </a:rPr>
              <a:t>ith pDTG 10mg available on the market, </a:t>
            </a:r>
            <a:r>
              <a:rPr lang="en-GB" sz="1550" b="1" dirty="0">
                <a:latin typeface="Calibri" panose="020F0502020204030204" pitchFamily="34" charset="0"/>
              </a:rPr>
              <a:t>all children can access and reap the benefits of DTG.</a:t>
            </a:r>
            <a:endParaRPr lang="en-GB" sz="1550" dirty="0"/>
          </a:p>
        </p:txBody>
      </p:sp>
      <p:sp>
        <p:nvSpPr>
          <p:cNvPr id="7" name="Freeform 16">
            <a:extLst>
              <a:ext uri="{FF2B5EF4-FFF2-40B4-BE49-F238E27FC236}">
                <a16:creationId xmlns:a16="http://schemas.microsoft.com/office/drawing/2014/main" id="{7BCFE0CB-A599-4815-9EE1-A6CCADE30EBB}"/>
              </a:ext>
            </a:extLst>
          </p:cNvPr>
          <p:cNvSpPr>
            <a:spLocks noEditPoints="1"/>
          </p:cNvSpPr>
          <p:nvPr/>
        </p:nvSpPr>
        <p:spPr bwMode="auto">
          <a:xfrm rot="2486579">
            <a:off x="300953" y="2254532"/>
            <a:ext cx="765323" cy="859536"/>
          </a:xfrm>
          <a:custGeom>
            <a:avLst/>
            <a:gdLst>
              <a:gd name="T0" fmla="*/ 145 w 167"/>
              <a:gd name="T1" fmla="*/ 150 h 214"/>
              <a:gd name="T2" fmla="*/ 122 w 167"/>
              <a:gd name="T3" fmla="*/ 144 h 214"/>
              <a:gd name="T4" fmla="*/ 108 w 167"/>
              <a:gd name="T5" fmla="*/ 93 h 214"/>
              <a:gd name="T6" fmla="*/ 111 w 167"/>
              <a:gd name="T7" fmla="*/ 94 h 214"/>
              <a:gd name="T8" fmla="*/ 141 w 167"/>
              <a:gd name="T9" fmla="*/ 94 h 214"/>
              <a:gd name="T10" fmla="*/ 153 w 167"/>
              <a:gd name="T11" fmla="*/ 90 h 214"/>
              <a:gd name="T12" fmla="*/ 143 w 167"/>
              <a:gd name="T13" fmla="*/ 80 h 214"/>
              <a:gd name="T14" fmla="*/ 117 w 167"/>
              <a:gd name="T15" fmla="*/ 80 h 214"/>
              <a:gd name="T16" fmla="*/ 113 w 167"/>
              <a:gd name="T17" fmla="*/ 73 h 214"/>
              <a:gd name="T18" fmla="*/ 111 w 167"/>
              <a:gd name="T19" fmla="*/ 71 h 214"/>
              <a:gd name="T20" fmla="*/ 105 w 167"/>
              <a:gd name="T21" fmla="*/ 16 h 214"/>
              <a:gd name="T22" fmla="*/ 55 w 167"/>
              <a:gd name="T23" fmla="*/ 25 h 214"/>
              <a:gd name="T24" fmla="*/ 44 w 167"/>
              <a:gd name="T25" fmla="*/ 61 h 214"/>
              <a:gd name="T26" fmla="*/ 43 w 167"/>
              <a:gd name="T27" fmla="*/ 77 h 214"/>
              <a:gd name="T28" fmla="*/ 14 w 167"/>
              <a:gd name="T29" fmla="*/ 73 h 214"/>
              <a:gd name="T30" fmla="*/ 7 w 167"/>
              <a:gd name="T31" fmla="*/ 82 h 214"/>
              <a:gd name="T32" fmla="*/ 4 w 167"/>
              <a:gd name="T33" fmla="*/ 92 h 214"/>
              <a:gd name="T34" fmla="*/ 17 w 167"/>
              <a:gd name="T35" fmla="*/ 89 h 214"/>
              <a:gd name="T36" fmla="*/ 35 w 167"/>
              <a:gd name="T37" fmla="*/ 96 h 214"/>
              <a:gd name="T38" fmla="*/ 41 w 167"/>
              <a:gd name="T39" fmla="*/ 96 h 214"/>
              <a:gd name="T40" fmla="*/ 43 w 167"/>
              <a:gd name="T41" fmla="*/ 95 h 214"/>
              <a:gd name="T42" fmla="*/ 48 w 167"/>
              <a:gd name="T43" fmla="*/ 92 h 214"/>
              <a:gd name="T44" fmla="*/ 32 w 167"/>
              <a:gd name="T45" fmla="*/ 160 h 214"/>
              <a:gd name="T46" fmla="*/ 30 w 167"/>
              <a:gd name="T47" fmla="*/ 208 h 214"/>
              <a:gd name="T48" fmla="*/ 29 w 167"/>
              <a:gd name="T49" fmla="*/ 210 h 214"/>
              <a:gd name="T50" fmla="*/ 52 w 167"/>
              <a:gd name="T51" fmla="*/ 203 h 214"/>
              <a:gd name="T52" fmla="*/ 59 w 167"/>
              <a:gd name="T53" fmla="*/ 191 h 214"/>
              <a:gd name="T54" fmla="*/ 64 w 167"/>
              <a:gd name="T55" fmla="*/ 175 h 214"/>
              <a:gd name="T56" fmla="*/ 82 w 167"/>
              <a:gd name="T57" fmla="*/ 177 h 214"/>
              <a:gd name="T58" fmla="*/ 130 w 167"/>
              <a:gd name="T59" fmla="*/ 166 h 214"/>
              <a:gd name="T60" fmla="*/ 133 w 167"/>
              <a:gd name="T61" fmla="*/ 167 h 214"/>
              <a:gd name="T62" fmla="*/ 136 w 167"/>
              <a:gd name="T63" fmla="*/ 167 h 214"/>
              <a:gd name="T64" fmla="*/ 143 w 167"/>
              <a:gd name="T65" fmla="*/ 168 h 214"/>
              <a:gd name="T66" fmla="*/ 167 w 167"/>
              <a:gd name="T67" fmla="*/ 155 h 214"/>
              <a:gd name="T68" fmla="*/ 100 w 167"/>
              <a:gd name="T69" fmla="*/ 105 h 214"/>
              <a:gd name="T70" fmla="*/ 112 w 167"/>
              <a:gd name="T71" fmla="*/ 80 h 214"/>
              <a:gd name="T72" fmla="*/ 100 w 167"/>
              <a:gd name="T73" fmla="*/ 73 h 214"/>
              <a:gd name="T74" fmla="*/ 100 w 167"/>
              <a:gd name="T75" fmla="*/ 73 h 214"/>
              <a:gd name="T76" fmla="*/ 59 w 167"/>
              <a:gd name="T77" fmla="*/ 78 h 214"/>
              <a:gd name="T78" fmla="*/ 54 w 167"/>
              <a:gd name="T79" fmla="*/ 74 h 214"/>
              <a:gd name="T80" fmla="*/ 53 w 167"/>
              <a:gd name="T81" fmla="*/ 75 h 214"/>
              <a:gd name="T82" fmla="*/ 53 w 167"/>
              <a:gd name="T83" fmla="*/ 82 h 214"/>
              <a:gd name="T84" fmla="*/ 51 w 167"/>
              <a:gd name="T85" fmla="*/ 78 h 214"/>
              <a:gd name="T86" fmla="*/ 44 w 167"/>
              <a:gd name="T87" fmla="*/ 75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7" h="214">
                <a:moveTo>
                  <a:pt x="164" y="154"/>
                </a:moveTo>
                <a:cubicBezTo>
                  <a:pt x="159" y="153"/>
                  <a:pt x="154" y="154"/>
                  <a:pt x="151" y="155"/>
                </a:cubicBezTo>
                <a:cubicBezTo>
                  <a:pt x="150" y="153"/>
                  <a:pt x="148" y="152"/>
                  <a:pt x="145" y="150"/>
                </a:cubicBezTo>
                <a:cubicBezTo>
                  <a:pt x="145" y="150"/>
                  <a:pt x="145" y="150"/>
                  <a:pt x="145" y="150"/>
                </a:cubicBezTo>
                <a:cubicBezTo>
                  <a:pt x="145" y="150"/>
                  <a:pt x="145" y="150"/>
                  <a:pt x="145" y="150"/>
                </a:cubicBezTo>
                <a:cubicBezTo>
                  <a:pt x="140" y="147"/>
                  <a:pt x="133" y="145"/>
                  <a:pt x="122" y="144"/>
                </a:cubicBezTo>
                <a:cubicBezTo>
                  <a:pt x="120" y="140"/>
                  <a:pt x="117" y="135"/>
                  <a:pt x="109" y="130"/>
                </a:cubicBezTo>
                <a:cubicBezTo>
                  <a:pt x="101" y="122"/>
                  <a:pt x="99" y="113"/>
                  <a:pt x="100" y="105"/>
                </a:cubicBezTo>
                <a:cubicBezTo>
                  <a:pt x="102" y="104"/>
                  <a:pt x="106" y="99"/>
                  <a:pt x="108" y="93"/>
                </a:cubicBezTo>
                <a:cubicBezTo>
                  <a:pt x="109" y="93"/>
                  <a:pt x="109" y="93"/>
                  <a:pt x="110" y="93"/>
                </a:cubicBezTo>
                <a:cubicBezTo>
                  <a:pt x="110" y="97"/>
                  <a:pt x="109" y="102"/>
                  <a:pt x="109" y="102"/>
                </a:cubicBezTo>
                <a:cubicBezTo>
                  <a:pt x="110" y="100"/>
                  <a:pt x="111" y="97"/>
                  <a:pt x="111" y="94"/>
                </a:cubicBezTo>
                <a:cubicBezTo>
                  <a:pt x="125" y="98"/>
                  <a:pt x="135" y="92"/>
                  <a:pt x="135" y="92"/>
                </a:cubicBezTo>
                <a:cubicBezTo>
                  <a:pt x="133" y="93"/>
                  <a:pt x="139" y="98"/>
                  <a:pt x="139" y="98"/>
                </a:cubicBezTo>
                <a:cubicBezTo>
                  <a:pt x="141" y="96"/>
                  <a:pt x="141" y="94"/>
                  <a:pt x="141" y="94"/>
                </a:cubicBezTo>
                <a:cubicBezTo>
                  <a:pt x="144" y="95"/>
                  <a:pt x="148" y="96"/>
                  <a:pt x="148" y="96"/>
                </a:cubicBezTo>
                <a:cubicBezTo>
                  <a:pt x="150" y="93"/>
                  <a:pt x="145" y="91"/>
                  <a:pt x="145" y="91"/>
                </a:cubicBezTo>
                <a:cubicBezTo>
                  <a:pt x="149" y="92"/>
                  <a:pt x="153" y="90"/>
                  <a:pt x="153" y="90"/>
                </a:cubicBezTo>
                <a:cubicBezTo>
                  <a:pt x="151" y="87"/>
                  <a:pt x="147" y="87"/>
                  <a:pt x="147" y="87"/>
                </a:cubicBezTo>
                <a:cubicBezTo>
                  <a:pt x="152" y="86"/>
                  <a:pt x="150" y="82"/>
                  <a:pt x="150" y="82"/>
                </a:cubicBezTo>
                <a:cubicBezTo>
                  <a:pt x="145" y="79"/>
                  <a:pt x="143" y="80"/>
                  <a:pt x="143" y="80"/>
                </a:cubicBezTo>
                <a:cubicBezTo>
                  <a:pt x="143" y="76"/>
                  <a:pt x="141" y="76"/>
                  <a:pt x="141" y="76"/>
                </a:cubicBezTo>
                <a:cubicBezTo>
                  <a:pt x="136" y="78"/>
                  <a:pt x="136" y="83"/>
                  <a:pt x="136" y="83"/>
                </a:cubicBezTo>
                <a:cubicBezTo>
                  <a:pt x="132" y="80"/>
                  <a:pt x="124" y="80"/>
                  <a:pt x="117" y="80"/>
                </a:cubicBezTo>
                <a:cubicBezTo>
                  <a:pt x="116" y="79"/>
                  <a:pt x="115" y="78"/>
                  <a:pt x="113" y="77"/>
                </a:cubicBezTo>
                <a:cubicBezTo>
                  <a:pt x="114" y="76"/>
                  <a:pt x="115" y="75"/>
                  <a:pt x="116" y="72"/>
                </a:cubicBezTo>
                <a:cubicBezTo>
                  <a:pt x="116" y="72"/>
                  <a:pt x="115" y="73"/>
                  <a:pt x="113" y="73"/>
                </a:cubicBezTo>
                <a:cubicBezTo>
                  <a:pt x="113" y="73"/>
                  <a:pt x="114" y="71"/>
                  <a:pt x="114" y="70"/>
                </a:cubicBezTo>
                <a:cubicBezTo>
                  <a:pt x="114" y="70"/>
                  <a:pt x="114" y="66"/>
                  <a:pt x="112" y="63"/>
                </a:cubicBezTo>
                <a:cubicBezTo>
                  <a:pt x="112" y="63"/>
                  <a:pt x="113" y="70"/>
                  <a:pt x="111" y="71"/>
                </a:cubicBezTo>
                <a:cubicBezTo>
                  <a:pt x="110" y="70"/>
                  <a:pt x="110" y="69"/>
                  <a:pt x="109" y="68"/>
                </a:cubicBezTo>
                <a:cubicBezTo>
                  <a:pt x="110" y="66"/>
                  <a:pt x="110" y="65"/>
                  <a:pt x="110" y="64"/>
                </a:cubicBezTo>
                <a:cubicBezTo>
                  <a:pt x="112" y="48"/>
                  <a:pt x="113" y="25"/>
                  <a:pt x="105" y="16"/>
                </a:cubicBezTo>
                <a:cubicBezTo>
                  <a:pt x="99" y="10"/>
                  <a:pt x="93" y="9"/>
                  <a:pt x="91" y="13"/>
                </a:cubicBezTo>
                <a:cubicBezTo>
                  <a:pt x="84" y="0"/>
                  <a:pt x="63" y="16"/>
                  <a:pt x="57" y="23"/>
                </a:cubicBezTo>
                <a:cubicBezTo>
                  <a:pt x="56" y="23"/>
                  <a:pt x="55" y="24"/>
                  <a:pt x="55" y="25"/>
                </a:cubicBezTo>
                <a:cubicBezTo>
                  <a:pt x="49" y="30"/>
                  <a:pt x="40" y="40"/>
                  <a:pt x="45" y="46"/>
                </a:cubicBezTo>
                <a:cubicBezTo>
                  <a:pt x="45" y="46"/>
                  <a:pt x="42" y="41"/>
                  <a:pt x="49" y="34"/>
                </a:cubicBezTo>
                <a:cubicBezTo>
                  <a:pt x="47" y="41"/>
                  <a:pt x="45" y="50"/>
                  <a:pt x="44" y="61"/>
                </a:cubicBezTo>
                <a:cubicBezTo>
                  <a:pt x="41" y="78"/>
                  <a:pt x="35" y="63"/>
                  <a:pt x="35" y="63"/>
                </a:cubicBezTo>
                <a:cubicBezTo>
                  <a:pt x="34" y="77"/>
                  <a:pt x="41" y="76"/>
                  <a:pt x="43" y="75"/>
                </a:cubicBezTo>
                <a:cubicBezTo>
                  <a:pt x="43" y="75"/>
                  <a:pt x="43" y="76"/>
                  <a:pt x="43" y="77"/>
                </a:cubicBezTo>
                <a:cubicBezTo>
                  <a:pt x="42" y="79"/>
                  <a:pt x="40" y="81"/>
                  <a:pt x="39" y="81"/>
                </a:cubicBezTo>
                <a:cubicBezTo>
                  <a:pt x="33" y="80"/>
                  <a:pt x="23" y="79"/>
                  <a:pt x="18" y="81"/>
                </a:cubicBezTo>
                <a:cubicBezTo>
                  <a:pt x="18" y="81"/>
                  <a:pt x="19" y="76"/>
                  <a:pt x="14" y="73"/>
                </a:cubicBezTo>
                <a:cubicBezTo>
                  <a:pt x="14" y="73"/>
                  <a:pt x="12" y="72"/>
                  <a:pt x="11" y="76"/>
                </a:cubicBezTo>
                <a:cubicBezTo>
                  <a:pt x="11" y="76"/>
                  <a:pt x="9" y="75"/>
                  <a:pt x="4" y="77"/>
                </a:cubicBezTo>
                <a:cubicBezTo>
                  <a:pt x="4" y="77"/>
                  <a:pt x="2" y="81"/>
                  <a:pt x="7" y="82"/>
                </a:cubicBezTo>
                <a:cubicBezTo>
                  <a:pt x="7" y="82"/>
                  <a:pt x="3" y="82"/>
                  <a:pt x="0" y="84"/>
                </a:cubicBezTo>
                <a:cubicBezTo>
                  <a:pt x="0" y="84"/>
                  <a:pt x="3" y="87"/>
                  <a:pt x="8" y="87"/>
                </a:cubicBezTo>
                <a:cubicBezTo>
                  <a:pt x="8" y="87"/>
                  <a:pt x="3" y="88"/>
                  <a:pt x="4" y="92"/>
                </a:cubicBezTo>
                <a:cubicBezTo>
                  <a:pt x="4" y="92"/>
                  <a:pt x="8" y="91"/>
                  <a:pt x="11" y="90"/>
                </a:cubicBezTo>
                <a:cubicBezTo>
                  <a:pt x="11" y="90"/>
                  <a:pt x="11" y="93"/>
                  <a:pt x="12" y="95"/>
                </a:cubicBezTo>
                <a:cubicBezTo>
                  <a:pt x="12" y="95"/>
                  <a:pt x="19" y="91"/>
                  <a:pt x="17" y="89"/>
                </a:cubicBezTo>
                <a:cubicBezTo>
                  <a:pt x="17" y="89"/>
                  <a:pt x="23" y="94"/>
                  <a:pt x="32" y="96"/>
                </a:cubicBezTo>
                <a:cubicBezTo>
                  <a:pt x="30" y="96"/>
                  <a:pt x="28" y="96"/>
                  <a:pt x="28" y="96"/>
                </a:cubicBezTo>
                <a:cubicBezTo>
                  <a:pt x="30" y="97"/>
                  <a:pt x="33" y="97"/>
                  <a:pt x="35" y="96"/>
                </a:cubicBezTo>
                <a:cubicBezTo>
                  <a:pt x="36" y="96"/>
                  <a:pt x="37" y="96"/>
                  <a:pt x="38" y="96"/>
                </a:cubicBezTo>
                <a:cubicBezTo>
                  <a:pt x="33" y="101"/>
                  <a:pt x="29" y="100"/>
                  <a:pt x="29" y="100"/>
                </a:cubicBezTo>
                <a:cubicBezTo>
                  <a:pt x="33" y="102"/>
                  <a:pt x="37" y="100"/>
                  <a:pt x="41" y="96"/>
                </a:cubicBezTo>
                <a:cubicBezTo>
                  <a:pt x="41" y="96"/>
                  <a:pt x="42" y="96"/>
                  <a:pt x="42" y="95"/>
                </a:cubicBezTo>
                <a:cubicBezTo>
                  <a:pt x="42" y="96"/>
                  <a:pt x="41" y="97"/>
                  <a:pt x="41" y="97"/>
                </a:cubicBezTo>
                <a:cubicBezTo>
                  <a:pt x="42" y="96"/>
                  <a:pt x="43" y="96"/>
                  <a:pt x="43" y="95"/>
                </a:cubicBezTo>
                <a:cubicBezTo>
                  <a:pt x="44" y="95"/>
                  <a:pt x="45" y="95"/>
                  <a:pt x="46" y="95"/>
                </a:cubicBezTo>
                <a:cubicBezTo>
                  <a:pt x="47" y="97"/>
                  <a:pt x="47" y="95"/>
                  <a:pt x="48" y="93"/>
                </a:cubicBezTo>
                <a:cubicBezTo>
                  <a:pt x="48" y="93"/>
                  <a:pt x="48" y="93"/>
                  <a:pt x="48" y="92"/>
                </a:cubicBezTo>
                <a:cubicBezTo>
                  <a:pt x="49" y="94"/>
                  <a:pt x="50" y="97"/>
                  <a:pt x="53" y="100"/>
                </a:cubicBezTo>
                <a:cubicBezTo>
                  <a:pt x="53" y="100"/>
                  <a:pt x="52" y="120"/>
                  <a:pt x="43" y="134"/>
                </a:cubicBezTo>
                <a:cubicBezTo>
                  <a:pt x="35" y="142"/>
                  <a:pt x="17" y="147"/>
                  <a:pt x="32" y="160"/>
                </a:cubicBezTo>
                <a:cubicBezTo>
                  <a:pt x="32" y="160"/>
                  <a:pt x="38" y="164"/>
                  <a:pt x="47" y="169"/>
                </a:cubicBezTo>
                <a:cubicBezTo>
                  <a:pt x="43" y="173"/>
                  <a:pt x="38" y="181"/>
                  <a:pt x="38" y="199"/>
                </a:cubicBezTo>
                <a:cubicBezTo>
                  <a:pt x="34" y="202"/>
                  <a:pt x="31" y="206"/>
                  <a:pt x="30" y="208"/>
                </a:cubicBezTo>
                <a:cubicBezTo>
                  <a:pt x="30" y="208"/>
                  <a:pt x="30" y="208"/>
                  <a:pt x="30" y="208"/>
                </a:cubicBezTo>
                <a:cubicBezTo>
                  <a:pt x="30" y="208"/>
                  <a:pt x="30" y="208"/>
                  <a:pt x="30" y="208"/>
                </a:cubicBezTo>
                <a:cubicBezTo>
                  <a:pt x="29" y="208"/>
                  <a:pt x="27" y="207"/>
                  <a:pt x="29" y="210"/>
                </a:cubicBezTo>
                <a:cubicBezTo>
                  <a:pt x="30" y="214"/>
                  <a:pt x="56" y="210"/>
                  <a:pt x="56" y="210"/>
                </a:cubicBezTo>
                <a:cubicBezTo>
                  <a:pt x="59" y="207"/>
                  <a:pt x="56" y="208"/>
                  <a:pt x="56" y="208"/>
                </a:cubicBezTo>
                <a:cubicBezTo>
                  <a:pt x="54" y="206"/>
                  <a:pt x="53" y="204"/>
                  <a:pt x="52" y="203"/>
                </a:cubicBezTo>
                <a:cubicBezTo>
                  <a:pt x="53" y="202"/>
                  <a:pt x="54" y="201"/>
                  <a:pt x="55" y="200"/>
                </a:cubicBezTo>
                <a:cubicBezTo>
                  <a:pt x="55" y="200"/>
                  <a:pt x="57" y="196"/>
                  <a:pt x="59" y="191"/>
                </a:cubicBezTo>
                <a:cubicBezTo>
                  <a:pt x="59" y="191"/>
                  <a:pt x="59" y="191"/>
                  <a:pt x="59" y="191"/>
                </a:cubicBezTo>
                <a:cubicBezTo>
                  <a:pt x="60" y="188"/>
                  <a:pt x="60" y="188"/>
                  <a:pt x="60" y="188"/>
                </a:cubicBezTo>
                <a:cubicBezTo>
                  <a:pt x="60" y="188"/>
                  <a:pt x="60" y="188"/>
                  <a:pt x="60" y="188"/>
                </a:cubicBezTo>
                <a:cubicBezTo>
                  <a:pt x="62" y="184"/>
                  <a:pt x="63" y="179"/>
                  <a:pt x="64" y="175"/>
                </a:cubicBezTo>
                <a:cubicBezTo>
                  <a:pt x="70" y="177"/>
                  <a:pt x="76" y="177"/>
                  <a:pt x="82" y="177"/>
                </a:cubicBezTo>
                <a:cubicBezTo>
                  <a:pt x="82" y="177"/>
                  <a:pt x="82" y="177"/>
                  <a:pt x="82" y="177"/>
                </a:cubicBezTo>
                <a:cubicBezTo>
                  <a:pt x="82" y="177"/>
                  <a:pt x="82" y="177"/>
                  <a:pt x="82" y="177"/>
                </a:cubicBezTo>
                <a:cubicBezTo>
                  <a:pt x="94" y="177"/>
                  <a:pt x="106" y="173"/>
                  <a:pt x="117" y="162"/>
                </a:cubicBezTo>
                <a:cubicBezTo>
                  <a:pt x="117" y="162"/>
                  <a:pt x="118" y="163"/>
                  <a:pt x="118" y="163"/>
                </a:cubicBezTo>
                <a:cubicBezTo>
                  <a:pt x="118" y="163"/>
                  <a:pt x="124" y="165"/>
                  <a:pt x="130" y="166"/>
                </a:cubicBezTo>
                <a:cubicBezTo>
                  <a:pt x="130" y="166"/>
                  <a:pt x="130" y="166"/>
                  <a:pt x="130" y="166"/>
                </a:cubicBezTo>
                <a:cubicBezTo>
                  <a:pt x="131" y="166"/>
                  <a:pt x="131" y="166"/>
                  <a:pt x="131" y="166"/>
                </a:cubicBezTo>
                <a:cubicBezTo>
                  <a:pt x="131" y="166"/>
                  <a:pt x="132" y="167"/>
                  <a:pt x="133" y="167"/>
                </a:cubicBezTo>
                <a:cubicBezTo>
                  <a:pt x="133" y="167"/>
                  <a:pt x="133" y="167"/>
                  <a:pt x="133" y="167"/>
                </a:cubicBezTo>
                <a:cubicBezTo>
                  <a:pt x="133" y="167"/>
                  <a:pt x="133" y="167"/>
                  <a:pt x="133" y="167"/>
                </a:cubicBezTo>
                <a:cubicBezTo>
                  <a:pt x="134" y="167"/>
                  <a:pt x="135" y="167"/>
                  <a:pt x="136" y="167"/>
                </a:cubicBezTo>
                <a:cubicBezTo>
                  <a:pt x="137" y="168"/>
                  <a:pt x="137" y="168"/>
                  <a:pt x="137" y="168"/>
                </a:cubicBezTo>
                <a:cubicBezTo>
                  <a:pt x="137" y="168"/>
                  <a:pt x="137" y="168"/>
                  <a:pt x="137" y="168"/>
                </a:cubicBezTo>
                <a:cubicBezTo>
                  <a:pt x="139" y="168"/>
                  <a:pt x="141" y="168"/>
                  <a:pt x="143" y="168"/>
                </a:cubicBezTo>
                <a:cubicBezTo>
                  <a:pt x="143" y="171"/>
                  <a:pt x="144" y="172"/>
                  <a:pt x="144" y="172"/>
                </a:cubicBezTo>
                <a:cubicBezTo>
                  <a:pt x="144" y="172"/>
                  <a:pt x="141" y="174"/>
                  <a:pt x="146" y="175"/>
                </a:cubicBezTo>
                <a:cubicBezTo>
                  <a:pt x="151" y="175"/>
                  <a:pt x="167" y="155"/>
                  <a:pt x="167" y="155"/>
                </a:cubicBezTo>
                <a:cubicBezTo>
                  <a:pt x="166" y="151"/>
                  <a:pt x="164" y="154"/>
                  <a:pt x="164" y="154"/>
                </a:cubicBezTo>
                <a:close/>
                <a:moveTo>
                  <a:pt x="102" y="101"/>
                </a:moveTo>
                <a:cubicBezTo>
                  <a:pt x="101" y="103"/>
                  <a:pt x="101" y="104"/>
                  <a:pt x="100" y="105"/>
                </a:cubicBezTo>
                <a:cubicBezTo>
                  <a:pt x="101" y="104"/>
                  <a:pt x="101" y="102"/>
                  <a:pt x="102" y="101"/>
                </a:cubicBezTo>
                <a:close/>
                <a:moveTo>
                  <a:pt x="115" y="80"/>
                </a:moveTo>
                <a:cubicBezTo>
                  <a:pt x="114" y="80"/>
                  <a:pt x="113" y="80"/>
                  <a:pt x="112" y="80"/>
                </a:cubicBezTo>
                <a:cubicBezTo>
                  <a:pt x="112" y="79"/>
                  <a:pt x="112" y="79"/>
                  <a:pt x="111" y="77"/>
                </a:cubicBezTo>
                <a:cubicBezTo>
                  <a:pt x="112" y="79"/>
                  <a:pt x="114" y="79"/>
                  <a:pt x="115" y="80"/>
                </a:cubicBezTo>
                <a:close/>
                <a:moveTo>
                  <a:pt x="100" y="73"/>
                </a:moveTo>
                <a:cubicBezTo>
                  <a:pt x="101" y="75"/>
                  <a:pt x="101" y="77"/>
                  <a:pt x="100" y="80"/>
                </a:cubicBezTo>
                <a:cubicBezTo>
                  <a:pt x="99" y="79"/>
                  <a:pt x="98" y="78"/>
                  <a:pt x="96" y="78"/>
                </a:cubicBezTo>
                <a:cubicBezTo>
                  <a:pt x="98" y="76"/>
                  <a:pt x="99" y="75"/>
                  <a:pt x="100" y="73"/>
                </a:cubicBezTo>
                <a:close/>
                <a:moveTo>
                  <a:pt x="57" y="69"/>
                </a:moveTo>
                <a:cubicBezTo>
                  <a:pt x="58" y="71"/>
                  <a:pt x="59" y="73"/>
                  <a:pt x="61" y="74"/>
                </a:cubicBezTo>
                <a:cubicBezTo>
                  <a:pt x="59" y="78"/>
                  <a:pt x="59" y="78"/>
                  <a:pt x="59" y="78"/>
                </a:cubicBezTo>
                <a:cubicBezTo>
                  <a:pt x="58" y="79"/>
                  <a:pt x="58" y="79"/>
                  <a:pt x="58" y="79"/>
                </a:cubicBezTo>
                <a:cubicBezTo>
                  <a:pt x="57" y="76"/>
                  <a:pt x="57" y="73"/>
                  <a:pt x="57" y="69"/>
                </a:cubicBezTo>
                <a:close/>
                <a:moveTo>
                  <a:pt x="54" y="74"/>
                </a:moveTo>
                <a:cubicBezTo>
                  <a:pt x="55" y="76"/>
                  <a:pt x="55" y="78"/>
                  <a:pt x="56" y="80"/>
                </a:cubicBezTo>
                <a:cubicBezTo>
                  <a:pt x="55" y="80"/>
                  <a:pt x="55" y="80"/>
                  <a:pt x="54" y="81"/>
                </a:cubicBezTo>
                <a:cubicBezTo>
                  <a:pt x="53" y="79"/>
                  <a:pt x="53" y="78"/>
                  <a:pt x="53" y="75"/>
                </a:cubicBezTo>
                <a:cubicBezTo>
                  <a:pt x="53" y="75"/>
                  <a:pt x="54" y="74"/>
                  <a:pt x="54" y="74"/>
                </a:cubicBezTo>
                <a:close/>
                <a:moveTo>
                  <a:pt x="51" y="78"/>
                </a:moveTo>
                <a:cubicBezTo>
                  <a:pt x="52" y="80"/>
                  <a:pt x="52" y="81"/>
                  <a:pt x="53" y="82"/>
                </a:cubicBezTo>
                <a:cubicBezTo>
                  <a:pt x="52" y="82"/>
                  <a:pt x="52" y="82"/>
                  <a:pt x="51" y="83"/>
                </a:cubicBezTo>
                <a:cubicBezTo>
                  <a:pt x="51" y="82"/>
                  <a:pt x="51" y="82"/>
                  <a:pt x="51" y="82"/>
                </a:cubicBezTo>
                <a:cubicBezTo>
                  <a:pt x="51" y="81"/>
                  <a:pt x="51" y="79"/>
                  <a:pt x="51" y="78"/>
                </a:cubicBezTo>
                <a:close/>
                <a:moveTo>
                  <a:pt x="44" y="75"/>
                </a:moveTo>
                <a:cubicBezTo>
                  <a:pt x="44" y="75"/>
                  <a:pt x="44" y="75"/>
                  <a:pt x="44" y="75"/>
                </a:cubicBezTo>
                <a:cubicBezTo>
                  <a:pt x="44" y="75"/>
                  <a:pt x="44" y="75"/>
                  <a:pt x="44" y="75"/>
                </a:cubicBezTo>
                <a:cubicBezTo>
                  <a:pt x="44" y="75"/>
                  <a:pt x="44" y="75"/>
                  <a:pt x="44" y="75"/>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GB" dirty="0">
              <a:solidFill>
                <a:srgbClr val="0070C0"/>
              </a:solidFill>
            </a:endParaRPr>
          </a:p>
        </p:txBody>
      </p:sp>
      <p:sp>
        <p:nvSpPr>
          <p:cNvPr id="30" name="Rectangle 29">
            <a:extLst>
              <a:ext uri="{FF2B5EF4-FFF2-40B4-BE49-F238E27FC236}">
                <a16:creationId xmlns:a16="http://schemas.microsoft.com/office/drawing/2014/main" id="{1667B01E-7C18-4BC9-834C-58C9B609B9C6}"/>
              </a:ext>
            </a:extLst>
          </p:cNvPr>
          <p:cNvSpPr/>
          <p:nvPr/>
        </p:nvSpPr>
        <p:spPr bwMode="auto">
          <a:xfrm>
            <a:off x="1838998" y="976845"/>
            <a:ext cx="5526157" cy="369332"/>
          </a:xfrm>
          <a:prstGeom prst="rect">
            <a:avLst/>
          </a:prstGeom>
          <a:noFill/>
          <a:ln>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sng" strike="noStrike" kern="1200" cap="none" spc="0" normalizeH="0" baseline="0" dirty="0">
                <a:ln>
                  <a:noFill/>
                </a:ln>
                <a:solidFill>
                  <a:schemeClr val="tx1"/>
                </a:solidFill>
                <a:effectLst/>
                <a:uLnTx/>
                <a:uFillTx/>
                <a:latin typeface="Calibri"/>
                <a:ea typeface="+mn-ea"/>
                <a:cs typeface="Arial"/>
              </a:rPr>
              <a:t>What is paediatric DTG (pDTG)?</a:t>
            </a:r>
          </a:p>
        </p:txBody>
      </p:sp>
    </p:spTree>
    <p:extLst>
      <p:ext uri="{BB962C8B-B14F-4D97-AF65-F5344CB8AC3E}">
        <p14:creationId xmlns:p14="http://schemas.microsoft.com/office/powerpoint/2010/main" val="23997012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F9F076A-F504-44BD-9709-159E0F61FFAB}"/>
              </a:ext>
            </a:extLst>
          </p:cNvPr>
          <p:cNvSpPr/>
          <p:nvPr/>
        </p:nvSpPr>
        <p:spPr bwMode="gray">
          <a:xfrm>
            <a:off x="300120" y="2499274"/>
            <a:ext cx="8609482" cy="1321904"/>
          </a:xfrm>
          <a:prstGeom prst="rect">
            <a:avLst/>
          </a:prstGeom>
          <a:solidFill>
            <a:schemeClr val="accent5">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Bef>
                <a:spcPts val="500"/>
              </a:spcBef>
            </a:pPr>
            <a:endParaRPr lang="en-GB" sz="1800" dirty="0">
              <a:solidFill>
                <a:schemeClr val="bg1"/>
              </a:solidFill>
            </a:endParaRPr>
          </a:p>
        </p:txBody>
      </p:sp>
      <p:graphicFrame>
        <p:nvGraphicFramePr>
          <p:cNvPr id="6" name="Object 5"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227" name="think-cell Slide" r:id="rId5" imgW="270" imgH="270" progId="TCLayout.ActiveDocument.1">
                  <p:embed/>
                </p:oleObj>
              </mc:Choice>
              <mc:Fallback>
                <p:oleObj name="think-cell Slide" r:id="rId5" imgW="270" imgH="270" progId="TCLayout.ActiveDocument.1">
                  <p:embed/>
                  <p:pic>
                    <p:nvPicPr>
                      <p:cNvPr id="6" name="Object 5" hidden="1"/>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231" name="Title 3">
            <a:extLst>
              <a:ext uri="{FF2B5EF4-FFF2-40B4-BE49-F238E27FC236}">
                <a16:creationId xmlns:a16="http://schemas.microsoft.com/office/drawing/2014/main" id="{6C85968A-0444-44F2-A6F3-5BA8DD9CDB01}"/>
              </a:ext>
            </a:extLst>
          </p:cNvPr>
          <p:cNvSpPr>
            <a:spLocks noGrp="1"/>
          </p:cNvSpPr>
          <p:nvPr>
            <p:ph type="title"/>
          </p:nvPr>
        </p:nvSpPr>
        <p:spPr>
          <a:xfrm>
            <a:off x="228600" y="0"/>
            <a:ext cx="8713312" cy="914400"/>
          </a:xfrm>
        </p:spPr>
        <p:txBody>
          <a:bodyPr>
            <a:noAutofit/>
          </a:bodyPr>
          <a:lstStyle/>
          <a:p>
            <a:r>
              <a:rPr kumimoji="0" lang="en-GB" sz="2000" b="1" i="0" u="none" strike="noStrike" kern="1200" cap="none" spc="0" normalizeH="0" baseline="0" dirty="0">
                <a:ln>
                  <a:noFill/>
                </a:ln>
                <a:effectLst/>
                <a:uLnTx/>
                <a:uFillTx/>
                <a:latin typeface="Calibri" panose="020F0502020204030204" pitchFamily="34" charset="0"/>
                <a:ea typeface="Times New Roman" panose="02020603050405020304" pitchFamily="18" charset="0"/>
                <a:cs typeface="Calibri" panose="020F0502020204030204" pitchFamily="34" charset="0"/>
              </a:rPr>
              <a:t>Per WHO guidance, DTG formulations are recommended for all children 4 weeks of age and older, with dosing determined according to a child’s weight</a:t>
            </a:r>
            <a:endParaRPr lang="en-GB" sz="2000" dirty="0"/>
          </a:p>
        </p:txBody>
      </p:sp>
      <p:graphicFrame>
        <p:nvGraphicFramePr>
          <p:cNvPr id="4" name="Table 3">
            <a:extLst>
              <a:ext uri="{FF2B5EF4-FFF2-40B4-BE49-F238E27FC236}">
                <a16:creationId xmlns:a16="http://schemas.microsoft.com/office/drawing/2014/main" id="{1C5A2AFD-13FB-4167-8199-2430C8FF1619}"/>
              </a:ext>
            </a:extLst>
          </p:cNvPr>
          <p:cNvGraphicFramePr>
            <a:graphicFrameLocks noGrp="1"/>
          </p:cNvGraphicFramePr>
          <p:nvPr>
            <p:extLst>
              <p:ext uri="{D42A27DB-BD31-4B8C-83A1-F6EECF244321}">
                <p14:modId xmlns:p14="http://schemas.microsoft.com/office/powerpoint/2010/main" val="4077705280"/>
              </p:ext>
            </p:extLst>
          </p:nvPr>
        </p:nvGraphicFramePr>
        <p:xfrm>
          <a:off x="300120" y="990599"/>
          <a:ext cx="8596420" cy="1458980"/>
        </p:xfrm>
        <a:graphic>
          <a:graphicData uri="http://schemas.openxmlformats.org/drawingml/2006/table">
            <a:tbl>
              <a:tblPr firstRow="1" bandRow="1"/>
              <a:tblGrid>
                <a:gridCol w="1224000">
                  <a:extLst>
                    <a:ext uri="{9D8B030D-6E8A-4147-A177-3AD203B41FA5}">
                      <a16:colId xmlns:a16="http://schemas.microsoft.com/office/drawing/2014/main" val="2047856277"/>
                    </a:ext>
                  </a:extLst>
                </a:gridCol>
                <a:gridCol w="3566495">
                  <a:extLst>
                    <a:ext uri="{9D8B030D-6E8A-4147-A177-3AD203B41FA5}">
                      <a16:colId xmlns:a16="http://schemas.microsoft.com/office/drawing/2014/main" val="873294321"/>
                    </a:ext>
                  </a:extLst>
                </a:gridCol>
                <a:gridCol w="3805925">
                  <a:extLst>
                    <a:ext uri="{9D8B030D-6E8A-4147-A177-3AD203B41FA5}">
                      <a16:colId xmlns:a16="http://schemas.microsoft.com/office/drawing/2014/main" val="3183627151"/>
                    </a:ext>
                  </a:extLst>
                </a:gridCol>
              </a:tblGrid>
              <a:tr h="285905">
                <a:tc gridSpan="3">
                  <a:txBody>
                    <a:bodyPr/>
                    <a:lstStyle>
                      <a:lvl1pPr marL="0" algn="l" defTabSz="457200" rtl="0" eaLnBrk="1" latinLnBrk="0" hangingPunct="1">
                        <a:defRPr sz="1800" b="1" kern="1200">
                          <a:solidFill>
                            <a:schemeClr val="lt1"/>
                          </a:solidFill>
                          <a:latin typeface="Verdana"/>
                          <a:ea typeface="Arial"/>
                          <a:cs typeface="Arial"/>
                        </a:defRPr>
                      </a:lvl1pPr>
                      <a:lvl2pPr marL="457200" algn="l" defTabSz="457200" rtl="0" eaLnBrk="1" latinLnBrk="0" hangingPunct="1">
                        <a:defRPr sz="1800" b="1" kern="1200">
                          <a:solidFill>
                            <a:schemeClr val="lt1"/>
                          </a:solidFill>
                          <a:latin typeface="Verdana"/>
                          <a:ea typeface="Arial"/>
                          <a:cs typeface="Arial"/>
                        </a:defRPr>
                      </a:lvl2pPr>
                      <a:lvl3pPr marL="914400" algn="l" defTabSz="457200" rtl="0" eaLnBrk="1" latinLnBrk="0" hangingPunct="1">
                        <a:defRPr sz="1800" b="1" kern="1200">
                          <a:solidFill>
                            <a:schemeClr val="lt1"/>
                          </a:solidFill>
                          <a:latin typeface="Verdana"/>
                          <a:ea typeface="Arial"/>
                          <a:cs typeface="Arial"/>
                        </a:defRPr>
                      </a:lvl3pPr>
                      <a:lvl4pPr marL="1371600" algn="l" defTabSz="457200" rtl="0" eaLnBrk="1" latinLnBrk="0" hangingPunct="1">
                        <a:defRPr sz="1800" b="1" kern="1200">
                          <a:solidFill>
                            <a:schemeClr val="lt1"/>
                          </a:solidFill>
                          <a:latin typeface="Verdana"/>
                          <a:ea typeface="Arial"/>
                          <a:cs typeface="Arial"/>
                        </a:defRPr>
                      </a:lvl4pPr>
                      <a:lvl5pPr marL="1828800" algn="l" defTabSz="457200" rtl="0" eaLnBrk="1" latinLnBrk="0" hangingPunct="1">
                        <a:defRPr sz="1800" b="1" kern="1200">
                          <a:solidFill>
                            <a:schemeClr val="lt1"/>
                          </a:solidFill>
                          <a:latin typeface="Verdana"/>
                          <a:ea typeface="Arial"/>
                          <a:cs typeface="Arial"/>
                        </a:defRPr>
                      </a:lvl5pPr>
                      <a:lvl6pPr marL="2286000" algn="l" defTabSz="457200" rtl="0" eaLnBrk="1" latinLnBrk="0" hangingPunct="1">
                        <a:defRPr sz="1800" b="1" kern="1200">
                          <a:solidFill>
                            <a:schemeClr val="lt1"/>
                          </a:solidFill>
                          <a:latin typeface="Verdana"/>
                          <a:ea typeface="Arial"/>
                          <a:cs typeface="Arial"/>
                        </a:defRPr>
                      </a:lvl6pPr>
                      <a:lvl7pPr marL="2743200" algn="l" defTabSz="457200" rtl="0" eaLnBrk="1" latinLnBrk="0" hangingPunct="1">
                        <a:defRPr sz="1800" b="1" kern="1200">
                          <a:solidFill>
                            <a:schemeClr val="lt1"/>
                          </a:solidFill>
                          <a:latin typeface="Verdana"/>
                          <a:ea typeface="Arial"/>
                          <a:cs typeface="Arial"/>
                        </a:defRPr>
                      </a:lvl7pPr>
                      <a:lvl8pPr marL="3200400" algn="l" defTabSz="457200" rtl="0" eaLnBrk="1" latinLnBrk="0" hangingPunct="1">
                        <a:defRPr sz="1800" b="1" kern="1200">
                          <a:solidFill>
                            <a:schemeClr val="lt1"/>
                          </a:solidFill>
                          <a:latin typeface="Verdana"/>
                          <a:ea typeface="Arial"/>
                          <a:cs typeface="Arial"/>
                        </a:defRPr>
                      </a:lvl8pPr>
                      <a:lvl9pPr marL="3657600" algn="l" defTabSz="457200" rtl="0" eaLnBrk="1" latinLnBrk="0" hangingPunct="1">
                        <a:defRPr sz="1800" b="1" kern="1200">
                          <a:solidFill>
                            <a:schemeClr val="lt1"/>
                          </a:solidFill>
                          <a:latin typeface="Verdana"/>
                          <a:ea typeface="Arial"/>
                          <a:cs typeface="Arial"/>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b="1" dirty="0">
                          <a:latin typeface="+mn-lt"/>
                          <a:cs typeface="Calibri" panose="020F0502020204030204" pitchFamily="34" charset="0"/>
                        </a:rPr>
                        <a:t>Preferred 1L Paediatric Treatment Regimens, WHO 2020</a:t>
                      </a:r>
                      <a:endParaRPr lang="en-US" sz="1600" b="1" dirty="0">
                        <a:solidFill>
                          <a:schemeClr val="accent2"/>
                        </a:solidFill>
                        <a:latin typeface="+mn-lt"/>
                        <a:cs typeface="Calibri" panose="020F0502020204030204" pitchFamily="34" charset="0"/>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hMerge="1">
                  <a:txBody>
                    <a:bodyPr/>
                    <a:lstStyle/>
                    <a:p>
                      <a:pPr algn="ctr"/>
                      <a:endParaRPr lang="en-US" dirty="0">
                        <a:latin typeface="Calibri" panose="020F0502020204030204" pitchFamily="34" charset="0"/>
                      </a:endParaRPr>
                    </a:p>
                  </a:txBody>
                  <a:tcPr marL="45720" marR="45720" anchor="ctr"/>
                </a:tc>
                <a:tc hMerge="1">
                  <a:txBody>
                    <a:bodyPr/>
                    <a:lstStyle/>
                    <a:p>
                      <a:pPr algn="ctr"/>
                      <a:endParaRPr lang="en-US" dirty="0">
                        <a:latin typeface="Calibri" panose="020F0502020204030204" pitchFamily="34" charset="0"/>
                      </a:endParaRPr>
                    </a:p>
                  </a:txBody>
                  <a:tcPr marL="45720" marR="45720" anchor="ctr"/>
                </a:tc>
                <a:extLst>
                  <a:ext uri="{0D108BD9-81ED-4DB2-BD59-A6C34878D82A}">
                    <a16:rowId xmlns:a16="http://schemas.microsoft.com/office/drawing/2014/main" val="2539468745"/>
                  </a:ext>
                </a:extLst>
              </a:tr>
              <a:tr h="285905">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en-US" sz="1600" b="1" dirty="0">
                          <a:solidFill>
                            <a:schemeClr val="bg1"/>
                          </a:solidFill>
                          <a:latin typeface="+mn-lt"/>
                        </a:rPr>
                        <a:t>Population</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en-US" sz="1600" b="1" dirty="0">
                          <a:solidFill>
                            <a:schemeClr val="bg1"/>
                          </a:solidFill>
                          <a:latin typeface="+mn-lt"/>
                        </a:rPr>
                        <a:t>Preferred 1L Regimen</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en-US" sz="1600" b="1" dirty="0">
                          <a:solidFill>
                            <a:schemeClr val="bg1"/>
                          </a:solidFill>
                          <a:latin typeface="+mn-lt"/>
                        </a:rPr>
                        <a:t>Alternative 1L </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3459698085"/>
                  </a:ext>
                </a:extLst>
              </a:tr>
              <a:tr h="533542">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en-US" sz="1600" dirty="0">
                          <a:latin typeface="+mn-lt"/>
                        </a:rPr>
                        <a:t>Children </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algn="ctr">
                        <a:lnSpc>
                          <a:spcPct val="115000"/>
                        </a:lnSpc>
                        <a:spcBef>
                          <a:spcPts val="0"/>
                        </a:spcBef>
                        <a:spcAft>
                          <a:spcPts val="0"/>
                        </a:spcAft>
                      </a:pPr>
                      <a:r>
                        <a:rPr lang="en-US" sz="1600" b="1" dirty="0">
                          <a:effectLst/>
                          <a:latin typeface="+mn-lt"/>
                          <a:ea typeface="Calibri" panose="020F0502020204030204" pitchFamily="34" charset="0"/>
                          <a:cs typeface="Times New Roman" panose="02020603050405020304" pitchFamily="18" charset="0"/>
                        </a:rPr>
                        <a:t>ABC + 3TC + </a:t>
                      </a:r>
                      <a:r>
                        <a:rPr lang="en-US" sz="1600" b="1" dirty="0">
                          <a:solidFill>
                            <a:srgbClr val="00B050"/>
                          </a:solidFill>
                          <a:effectLst/>
                          <a:latin typeface="+mn-lt"/>
                          <a:ea typeface="Calibri" panose="020F0502020204030204" pitchFamily="34" charset="0"/>
                          <a:cs typeface="Times New Roman" panose="02020603050405020304" pitchFamily="18" charset="0"/>
                        </a:rPr>
                        <a:t>DTG</a:t>
                      </a:r>
                      <a:endParaRPr lang="en-US" sz="1600" b="1" baseline="30000" dirty="0">
                        <a:solidFill>
                          <a:srgbClr val="00B050"/>
                        </a:solidFill>
                        <a:effectLst/>
                        <a:latin typeface="+mn-lt"/>
                        <a:ea typeface="Calibri" panose="020F0502020204030204" pitchFamily="34" charset="0"/>
                        <a:cs typeface="Times New Roman" panose="02020603050405020304" pitchFamily="18" charset="0"/>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algn="ctr">
                        <a:lnSpc>
                          <a:spcPct val="105000"/>
                        </a:lnSpc>
                        <a:spcBef>
                          <a:spcPts val="0"/>
                        </a:spcBef>
                        <a:spcAft>
                          <a:spcPts val="0"/>
                        </a:spcAft>
                      </a:pPr>
                      <a:r>
                        <a:rPr lang="en-US" sz="1600" b="0" dirty="0">
                          <a:effectLst/>
                          <a:latin typeface="+mn-lt"/>
                          <a:ea typeface="Calibri" panose="020F0502020204030204" pitchFamily="34" charset="0"/>
                          <a:cs typeface="Times New Roman" panose="02020603050405020304" pitchFamily="18" charset="0"/>
                        </a:rPr>
                        <a:t>ABC + 3TC +</a:t>
                      </a:r>
                      <a:r>
                        <a:rPr lang="en-US" sz="1600" b="0" baseline="0" dirty="0">
                          <a:effectLst/>
                          <a:latin typeface="+mn-lt"/>
                          <a:ea typeface="Calibri" panose="020F0502020204030204" pitchFamily="34" charset="0"/>
                          <a:cs typeface="Times New Roman" panose="02020603050405020304" pitchFamily="18" charset="0"/>
                        </a:rPr>
                        <a:t> (LPV/r or RAL)</a:t>
                      </a:r>
                    </a:p>
                    <a:p>
                      <a:pPr marL="0" marR="0" algn="ctr">
                        <a:lnSpc>
                          <a:spcPct val="105000"/>
                        </a:lnSpc>
                        <a:spcBef>
                          <a:spcPts val="0"/>
                        </a:spcBef>
                        <a:spcAft>
                          <a:spcPts val="0"/>
                        </a:spcAft>
                      </a:pPr>
                      <a:r>
                        <a:rPr lang="en-US" sz="1600" b="0" baseline="0" dirty="0">
                          <a:effectLst/>
                          <a:latin typeface="+mn-lt"/>
                          <a:ea typeface="Calibri" panose="020F0502020204030204" pitchFamily="34" charset="0"/>
                          <a:cs typeface="Times New Roman" panose="02020603050405020304" pitchFamily="18" charset="0"/>
                        </a:rPr>
                        <a:t>TAF + (3TC or FTC) + DTG</a:t>
                      </a:r>
                      <a:endParaRPr lang="en-US" sz="1600" b="0" baseline="30000" dirty="0">
                        <a:effectLst/>
                        <a:latin typeface="+mn-lt"/>
                        <a:ea typeface="Calibri" panose="020F0502020204030204" pitchFamily="34" charset="0"/>
                        <a:cs typeface="Times New Roman" panose="02020603050405020304" pitchFamily="18" charset="0"/>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141089956"/>
                  </a:ext>
                </a:extLst>
              </a:tr>
              <a:tr h="287995">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en-US" sz="1600" dirty="0">
                          <a:latin typeface="+mn-lt"/>
                        </a:rPr>
                        <a:t>Neonates</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algn="ctr">
                        <a:lnSpc>
                          <a:spcPct val="115000"/>
                        </a:lnSpc>
                        <a:spcBef>
                          <a:spcPts val="0"/>
                        </a:spcBef>
                        <a:spcAft>
                          <a:spcPts val="0"/>
                        </a:spcAft>
                      </a:pPr>
                      <a:r>
                        <a:rPr lang="en-US" sz="1600" b="0" dirty="0">
                          <a:solidFill>
                            <a:schemeClr val="tx1"/>
                          </a:solidFill>
                          <a:effectLst/>
                          <a:latin typeface="+mn-lt"/>
                          <a:ea typeface="Calibri" panose="020F0502020204030204" pitchFamily="34" charset="0"/>
                          <a:cs typeface="Times New Roman" panose="02020603050405020304" pitchFamily="18" charset="0"/>
                        </a:rPr>
                        <a:t>AZT + 3TC + RAL</a:t>
                      </a:r>
                      <a:endParaRPr lang="en-US" sz="1600" b="0" baseline="30000" dirty="0">
                        <a:solidFill>
                          <a:schemeClr val="tx1"/>
                        </a:solidFill>
                        <a:effectLst/>
                        <a:latin typeface="+mn-lt"/>
                        <a:ea typeface="Calibri" panose="020F0502020204030204" pitchFamily="34" charset="0"/>
                        <a:cs typeface="Times New Roman" panose="02020603050405020304" pitchFamily="18" charset="0"/>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en-US" sz="1600" b="0" dirty="0">
                          <a:effectLst/>
                          <a:latin typeface="+mn-lt"/>
                          <a:ea typeface="Calibri" panose="020F0502020204030204" pitchFamily="34" charset="0"/>
                          <a:cs typeface="Times New Roman" panose="02020603050405020304" pitchFamily="18" charset="0"/>
                        </a:rPr>
                        <a:t>AZT + 3TC + NVP</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962676586"/>
                  </a:ext>
                </a:extLst>
              </a:tr>
            </a:tbl>
          </a:graphicData>
        </a:graphic>
      </p:graphicFrame>
      <p:sp>
        <p:nvSpPr>
          <p:cNvPr id="19" name="Rectangle 18">
            <a:extLst>
              <a:ext uri="{FF2B5EF4-FFF2-40B4-BE49-F238E27FC236}">
                <a16:creationId xmlns:a16="http://schemas.microsoft.com/office/drawing/2014/main" id="{B2E8D0CA-7F96-49C3-96C4-15668BE792AD}"/>
              </a:ext>
            </a:extLst>
          </p:cNvPr>
          <p:cNvSpPr/>
          <p:nvPr/>
        </p:nvSpPr>
        <p:spPr>
          <a:xfrm>
            <a:off x="139955" y="6637235"/>
            <a:ext cx="8876095" cy="246221"/>
          </a:xfrm>
          <a:prstGeom prst="rect">
            <a:avLst/>
          </a:prstGeom>
        </p:spPr>
        <p:txBody>
          <a:bodyPr wrap="square">
            <a:spAutoFit/>
          </a:bodyPr>
          <a:lstStyle/>
          <a:p>
            <a:pPr defTabSz="914400" fontAlgn="auto">
              <a:spcBef>
                <a:spcPts val="0"/>
              </a:spcBef>
              <a:spcAft>
                <a:spcPts val="0"/>
              </a:spcAft>
              <a:defRPr/>
            </a:pPr>
            <a:r>
              <a:rPr kumimoji="0" lang="en-GB" sz="1000" b="0" i="0" u="none" strike="noStrike" kern="0" cap="none" spc="0" normalizeH="0" baseline="0" dirty="0">
                <a:ln>
                  <a:noFill/>
                </a:ln>
                <a:solidFill>
                  <a:srgbClr val="000000"/>
                </a:solidFill>
                <a:effectLst/>
                <a:uLnTx/>
                <a:uFillTx/>
                <a:latin typeface="Calibri" panose="020F0502020204030204" pitchFamily="34" charset="0"/>
                <a:ea typeface="+mn-ea"/>
                <a:cs typeface="Calibri" panose="020F0502020204030204" pitchFamily="34" charset="0"/>
              </a:rPr>
              <a:t>Source: </a:t>
            </a:r>
            <a:r>
              <a:rPr lang="en-GB" sz="1000" kern="0" dirty="0">
                <a:solidFill>
                  <a:srgbClr val="000000"/>
                </a:solidFill>
                <a:latin typeface="+mj-lt"/>
                <a:cs typeface="Arial"/>
                <a:hlinkClick r:id="rId7"/>
              </a:rPr>
              <a:t>WHO 2021 ART Guidelines</a:t>
            </a:r>
            <a:r>
              <a:rPr lang="en-GB" sz="1000" kern="0" dirty="0">
                <a:solidFill>
                  <a:srgbClr val="000000"/>
                </a:solidFill>
                <a:latin typeface="+mj-lt"/>
                <a:cs typeface="Arial"/>
              </a:rPr>
              <a:t>; </a:t>
            </a:r>
            <a:r>
              <a:rPr lang="en-GB" sz="1000" dirty="0">
                <a:latin typeface="Calibri" panose="020F0502020204030204" pitchFamily="34" charset="0"/>
                <a:ea typeface="+mn-ea"/>
                <a:cs typeface="Calibri" panose="020F0502020204030204" pitchFamily="34" charset="0"/>
              </a:rPr>
              <a:t>*Switch only if child can swallow pills</a:t>
            </a:r>
            <a:r>
              <a:rPr kumimoji="0" lang="en-GB" sz="1000" b="0" i="0" u="none" strike="noStrike" kern="0" cap="none" spc="0" normalizeH="0" baseline="0" dirty="0">
                <a:ln>
                  <a:noFill/>
                </a:ln>
                <a:solidFill>
                  <a:srgbClr val="000000"/>
                </a:solidFill>
                <a:effectLst/>
                <a:uLnTx/>
                <a:uFillTx/>
                <a:latin typeface="Calibri" panose="020F0502020204030204" pitchFamily="34" charset="0"/>
                <a:ea typeface="+mn-ea"/>
                <a:cs typeface="Calibri" panose="020F0502020204030204" pitchFamily="34" charset="0"/>
              </a:rPr>
              <a:t>. </a:t>
            </a:r>
            <a:endParaRPr kumimoji="0" lang="en-GB" sz="1050" b="0" i="0" u="none" strike="noStrike" kern="1200" cap="none" spc="0" normalizeH="0" baseline="0" dirty="0">
              <a:ln>
                <a:noFill/>
              </a:ln>
              <a:solidFill>
                <a:prstClr val="black"/>
              </a:solidFill>
              <a:effectLst/>
              <a:uLnTx/>
              <a:uFillTx/>
              <a:latin typeface="Calibri"/>
              <a:ea typeface="+mn-ea"/>
              <a:cs typeface="+mn-cs"/>
            </a:endParaRPr>
          </a:p>
        </p:txBody>
      </p:sp>
      <p:graphicFrame>
        <p:nvGraphicFramePr>
          <p:cNvPr id="20" name="Table 19">
            <a:extLst>
              <a:ext uri="{FF2B5EF4-FFF2-40B4-BE49-F238E27FC236}">
                <a16:creationId xmlns:a16="http://schemas.microsoft.com/office/drawing/2014/main" id="{082673F4-235A-46B3-BBAE-66B8664272AC}"/>
              </a:ext>
            </a:extLst>
          </p:cNvPr>
          <p:cNvGraphicFramePr>
            <a:graphicFrameLocks noGrp="1"/>
          </p:cNvGraphicFramePr>
          <p:nvPr>
            <p:extLst>
              <p:ext uri="{D42A27DB-BD31-4B8C-83A1-F6EECF244321}">
                <p14:modId xmlns:p14="http://schemas.microsoft.com/office/powerpoint/2010/main" val="4288932255"/>
              </p:ext>
            </p:extLst>
          </p:nvPr>
        </p:nvGraphicFramePr>
        <p:xfrm>
          <a:off x="4751621" y="4432441"/>
          <a:ext cx="4140234" cy="2198821"/>
        </p:xfrm>
        <a:graphic>
          <a:graphicData uri="http://schemas.openxmlformats.org/drawingml/2006/table">
            <a:tbl>
              <a:tblPr firstRow="1" firstCol="1" bandRow="1">
                <a:effectLst/>
                <a:tableStyleId>{5C22544A-7EE6-4342-B048-85BDC9FD1C3A}</a:tableStyleId>
              </a:tblPr>
              <a:tblGrid>
                <a:gridCol w="1120892">
                  <a:extLst>
                    <a:ext uri="{9D8B030D-6E8A-4147-A177-3AD203B41FA5}">
                      <a16:colId xmlns:a16="http://schemas.microsoft.com/office/drawing/2014/main" val="2539087607"/>
                    </a:ext>
                  </a:extLst>
                </a:gridCol>
                <a:gridCol w="3019342">
                  <a:extLst>
                    <a:ext uri="{9D8B030D-6E8A-4147-A177-3AD203B41FA5}">
                      <a16:colId xmlns:a16="http://schemas.microsoft.com/office/drawing/2014/main" val="339160122"/>
                    </a:ext>
                  </a:extLst>
                </a:gridCol>
              </a:tblGrid>
              <a:tr h="464784">
                <a:tc>
                  <a:txBody>
                    <a:bodyPr/>
                    <a:lstStyle/>
                    <a:p>
                      <a:pPr marL="0" marR="0" algn="l">
                        <a:lnSpc>
                          <a:spcPct val="115000"/>
                        </a:lnSpc>
                        <a:spcBef>
                          <a:spcPts val="0"/>
                        </a:spcBef>
                        <a:spcAft>
                          <a:spcPts val="0"/>
                        </a:spcAft>
                      </a:pPr>
                      <a:r>
                        <a:rPr lang="en-US" sz="1400" b="1" kern="1200" dirty="0">
                          <a:solidFill>
                            <a:schemeClr val="bg1"/>
                          </a:solidFill>
                          <a:effectLst/>
                          <a:latin typeface="+mn-lt"/>
                          <a:ea typeface="Calibri" panose="020F0502020204030204" pitchFamily="34" charset="0"/>
                          <a:cs typeface="Calibri" panose="020F0502020204030204" pitchFamily="34" charset="0"/>
                        </a:rPr>
                        <a:t>Weight</a:t>
                      </a: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solidFill>
                  </a:tcPr>
                </a:tc>
                <a:tc>
                  <a:txBody>
                    <a:bodyPr/>
                    <a:lstStyle/>
                    <a:p>
                      <a:pPr marL="0" marR="0" algn="l">
                        <a:lnSpc>
                          <a:spcPct val="95000"/>
                        </a:lnSpc>
                        <a:spcBef>
                          <a:spcPts val="300"/>
                        </a:spcBef>
                        <a:spcAft>
                          <a:spcPts val="300"/>
                        </a:spcAft>
                      </a:pPr>
                      <a:r>
                        <a:rPr lang="en-US" sz="1400" b="1" kern="1200" dirty="0">
                          <a:solidFill>
                            <a:schemeClr val="bg1"/>
                          </a:solidFill>
                          <a:effectLst/>
                          <a:latin typeface="+mn-lt"/>
                          <a:ea typeface="Calibri" panose="020F0502020204030204" pitchFamily="34" charset="0"/>
                          <a:cs typeface="Calibri" panose="020F0502020204030204" pitchFamily="34" charset="0"/>
                        </a:rPr>
                        <a:t>Formulation</a:t>
                      </a: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solidFill>
                  </a:tcPr>
                </a:tc>
                <a:extLst>
                  <a:ext uri="{0D108BD9-81ED-4DB2-BD59-A6C34878D82A}">
                    <a16:rowId xmlns:a16="http://schemas.microsoft.com/office/drawing/2014/main" val="1444650204"/>
                  </a:ext>
                </a:extLst>
              </a:tr>
              <a:tr h="433677">
                <a:tc>
                  <a:txBody>
                    <a:bodyPr/>
                    <a:lstStyle/>
                    <a:p>
                      <a:pPr marL="0" marR="0" algn="l">
                        <a:lnSpc>
                          <a:spcPct val="115000"/>
                        </a:lnSpc>
                        <a:spcBef>
                          <a:spcPts val="0"/>
                        </a:spcBef>
                        <a:spcAft>
                          <a:spcPts val="0"/>
                        </a:spcAft>
                      </a:pPr>
                      <a:r>
                        <a:rPr lang="en-US" sz="1400" b="0" dirty="0">
                          <a:solidFill>
                            <a:schemeClr val="tx1"/>
                          </a:solidFill>
                          <a:effectLst/>
                          <a:latin typeface="+mn-lt"/>
                          <a:ea typeface="Calibri" panose="020F0502020204030204" pitchFamily="34" charset="0"/>
                          <a:cs typeface="Calibri" panose="020F0502020204030204" pitchFamily="34" charset="0"/>
                        </a:rPr>
                        <a:t>&lt; 20 kg</a:t>
                      </a: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l">
                        <a:lnSpc>
                          <a:spcPct val="90000"/>
                        </a:lnSpc>
                        <a:spcBef>
                          <a:spcPts val="300"/>
                        </a:spcBef>
                        <a:spcAft>
                          <a:spcPts val="300"/>
                        </a:spcAft>
                      </a:pPr>
                      <a:r>
                        <a:rPr lang="en-GB" sz="1400" b="1" dirty="0">
                          <a:solidFill>
                            <a:srgbClr val="00B050"/>
                          </a:solidFill>
                          <a:effectLst/>
                          <a:latin typeface="+mn-lt"/>
                          <a:ea typeface="Calibri" panose="020F0502020204030204" pitchFamily="34" charset="0"/>
                          <a:cs typeface="Calibri" panose="020F0502020204030204" pitchFamily="34" charset="0"/>
                        </a:rPr>
                        <a:t>DTG 10 mg scored dispersible tablet </a:t>
                      </a:r>
                      <a:r>
                        <a:rPr lang="en-GB" sz="1400" b="0" dirty="0">
                          <a:solidFill>
                            <a:schemeClr val="tx1"/>
                          </a:solidFill>
                          <a:effectLst/>
                          <a:latin typeface="+mn-lt"/>
                          <a:ea typeface="Calibri" panose="020F0502020204030204" pitchFamily="34" charset="0"/>
                          <a:cs typeface="Calibri" panose="020F0502020204030204" pitchFamily="34" charset="0"/>
                        </a:rPr>
                        <a:t>+ </a:t>
                      </a:r>
                      <a:r>
                        <a:rPr lang="en-US" sz="1400" b="0" i="0" dirty="0">
                          <a:solidFill>
                            <a:schemeClr val="tx1"/>
                          </a:solidFill>
                          <a:effectLst/>
                          <a:latin typeface="+mn-lt"/>
                          <a:ea typeface="Calibri" panose="020F0502020204030204" pitchFamily="34" charset="0"/>
                          <a:cs typeface="Calibri" panose="020F0502020204030204" pitchFamily="34" charset="0"/>
                        </a:rPr>
                        <a:t>ABC/3TC (120/60 mg) dispersible dual</a:t>
                      </a:r>
                      <a:endParaRPr lang="en-US" sz="1400" b="1" dirty="0">
                        <a:solidFill>
                          <a:schemeClr val="tx1"/>
                        </a:solidFill>
                        <a:effectLst/>
                        <a:latin typeface="+mn-lt"/>
                        <a:ea typeface="Calibri" panose="020F0502020204030204" pitchFamily="34" charset="0"/>
                        <a:cs typeface="Calibri" panose="020F0502020204030204" pitchFamily="34" charset="0"/>
                      </a:endParaRP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62600272"/>
                  </a:ext>
                </a:extLst>
              </a:tr>
              <a:tr h="433677">
                <a:tc>
                  <a:txBody>
                    <a:bodyPr/>
                    <a:lstStyle/>
                    <a:p>
                      <a:pPr marL="0" marR="0" algn="l">
                        <a:lnSpc>
                          <a:spcPct val="115000"/>
                        </a:lnSpc>
                        <a:spcBef>
                          <a:spcPts val="0"/>
                        </a:spcBef>
                        <a:spcAft>
                          <a:spcPts val="0"/>
                        </a:spcAft>
                      </a:pPr>
                      <a:r>
                        <a:rPr lang="en-US" sz="1400" b="0" i="0" dirty="0">
                          <a:solidFill>
                            <a:schemeClr val="tx1"/>
                          </a:solidFill>
                          <a:effectLst/>
                          <a:latin typeface="+mn-lt"/>
                          <a:ea typeface="Calibri" panose="020F0502020204030204" pitchFamily="34" charset="0"/>
                          <a:cs typeface="Calibri" panose="020F0502020204030204" pitchFamily="34" charset="0"/>
                        </a:rPr>
                        <a:t>20 - 24.9 kg*</a:t>
                      </a:r>
                      <a:endParaRPr lang="en-US" sz="1400" dirty="0">
                        <a:solidFill>
                          <a:schemeClr val="tx1"/>
                        </a:solidFill>
                        <a:effectLst/>
                        <a:latin typeface="+mn-lt"/>
                        <a:ea typeface="Calibri" panose="020F0502020204030204" pitchFamily="34" charset="0"/>
                        <a:cs typeface="Calibri" panose="020F0502020204030204" pitchFamily="34" charset="0"/>
                      </a:endParaRP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l">
                        <a:lnSpc>
                          <a:spcPct val="90000"/>
                        </a:lnSpc>
                        <a:spcBef>
                          <a:spcPts val="300"/>
                        </a:spcBef>
                        <a:spcAft>
                          <a:spcPts val="300"/>
                        </a:spcAft>
                      </a:pPr>
                      <a:r>
                        <a:rPr lang="en-US" sz="1400" b="1" i="0" dirty="0">
                          <a:solidFill>
                            <a:srgbClr val="00B050"/>
                          </a:solidFill>
                          <a:effectLst/>
                          <a:latin typeface="+mn-lt"/>
                          <a:ea typeface="Calibri" panose="020F0502020204030204" pitchFamily="34" charset="0"/>
                          <a:cs typeface="Calibri" panose="020F0502020204030204" pitchFamily="34" charset="0"/>
                        </a:rPr>
                        <a:t>DTG 50 mg single </a:t>
                      </a:r>
                      <a:r>
                        <a:rPr lang="en-US" sz="1400" b="0" i="0" dirty="0">
                          <a:solidFill>
                            <a:schemeClr val="tx1"/>
                          </a:solidFill>
                          <a:effectLst/>
                          <a:latin typeface="+mn-lt"/>
                          <a:ea typeface="Calibri" panose="020F0502020204030204" pitchFamily="34" charset="0"/>
                          <a:cs typeface="Calibri" panose="020F0502020204030204" pitchFamily="34" charset="0"/>
                        </a:rPr>
                        <a:t>+ ABC/3TC (120/60 mg) dispersible dual</a:t>
                      </a:r>
                      <a:endParaRPr lang="en-US" sz="1400" dirty="0">
                        <a:solidFill>
                          <a:schemeClr val="tx1"/>
                        </a:solidFill>
                        <a:effectLst/>
                        <a:latin typeface="+mn-lt"/>
                        <a:ea typeface="Calibri" panose="020F0502020204030204" pitchFamily="34" charset="0"/>
                        <a:cs typeface="Calibri" panose="020F0502020204030204" pitchFamily="34" charset="0"/>
                      </a:endParaRP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28562659"/>
                  </a:ext>
                </a:extLst>
              </a:tr>
              <a:tr h="433677">
                <a:tc>
                  <a:txBody>
                    <a:bodyPr/>
                    <a:lstStyle/>
                    <a:p>
                      <a:pPr marL="0" marR="0" algn="l">
                        <a:lnSpc>
                          <a:spcPct val="115000"/>
                        </a:lnSpc>
                        <a:spcBef>
                          <a:spcPts val="0"/>
                        </a:spcBef>
                        <a:spcAft>
                          <a:spcPts val="0"/>
                        </a:spcAft>
                      </a:pPr>
                      <a:r>
                        <a:rPr lang="en-US" sz="1400" b="0" i="0" dirty="0">
                          <a:solidFill>
                            <a:schemeClr val="tx1"/>
                          </a:solidFill>
                          <a:effectLst/>
                          <a:latin typeface="+mn-lt"/>
                          <a:ea typeface="Calibri" panose="020F0502020204030204" pitchFamily="34" charset="0"/>
                          <a:cs typeface="Calibri" panose="020F0502020204030204" pitchFamily="34" charset="0"/>
                        </a:rPr>
                        <a:t>25 - 29.9 kg</a:t>
                      </a:r>
                      <a:endParaRPr lang="en-US" sz="1400" dirty="0">
                        <a:solidFill>
                          <a:schemeClr val="tx1"/>
                        </a:solidFill>
                        <a:effectLst/>
                        <a:latin typeface="+mn-lt"/>
                        <a:ea typeface="Calibri" panose="020F0502020204030204" pitchFamily="34" charset="0"/>
                        <a:cs typeface="Calibri" panose="020F0502020204030204" pitchFamily="34" charset="0"/>
                      </a:endParaRP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l">
                        <a:lnSpc>
                          <a:spcPct val="90000"/>
                        </a:lnSpc>
                        <a:spcBef>
                          <a:spcPts val="300"/>
                        </a:spcBef>
                        <a:spcAft>
                          <a:spcPts val="300"/>
                        </a:spcAft>
                      </a:pPr>
                      <a:r>
                        <a:rPr lang="en-US" sz="1400" b="1" i="0" dirty="0">
                          <a:solidFill>
                            <a:srgbClr val="00B050"/>
                          </a:solidFill>
                          <a:effectLst/>
                          <a:latin typeface="+mn-lt"/>
                          <a:ea typeface="Calibri" panose="020F0502020204030204" pitchFamily="34" charset="0"/>
                          <a:cs typeface="Calibri" panose="020F0502020204030204" pitchFamily="34" charset="0"/>
                        </a:rPr>
                        <a:t>DTG 50 mg single </a:t>
                      </a:r>
                      <a:r>
                        <a:rPr lang="en-US" sz="1400" b="0" i="0" dirty="0">
                          <a:solidFill>
                            <a:schemeClr val="tx1"/>
                          </a:solidFill>
                          <a:effectLst/>
                          <a:latin typeface="+mn-lt"/>
                          <a:ea typeface="Calibri" panose="020F0502020204030204" pitchFamily="34" charset="0"/>
                          <a:cs typeface="Calibri" panose="020F0502020204030204" pitchFamily="34" charset="0"/>
                        </a:rPr>
                        <a:t>+ ABC/3TC (600/300 mg) dual</a:t>
                      </a:r>
                      <a:endParaRPr lang="en-US" sz="1400" dirty="0">
                        <a:solidFill>
                          <a:schemeClr val="tx1"/>
                        </a:solidFill>
                        <a:effectLst/>
                        <a:latin typeface="+mn-lt"/>
                        <a:ea typeface="Calibri" panose="020F0502020204030204" pitchFamily="34" charset="0"/>
                        <a:cs typeface="Calibri" panose="020F0502020204030204" pitchFamily="34" charset="0"/>
                      </a:endParaRP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99278544"/>
                  </a:ext>
                </a:extLst>
              </a:tr>
              <a:tr h="411142">
                <a:tc>
                  <a:txBody>
                    <a:bodyPr/>
                    <a:lstStyle/>
                    <a:p>
                      <a:pPr marL="0" marR="0" algn="l">
                        <a:lnSpc>
                          <a:spcPct val="95000"/>
                        </a:lnSpc>
                        <a:spcBef>
                          <a:spcPts val="0"/>
                        </a:spcBef>
                        <a:spcAft>
                          <a:spcPts val="0"/>
                        </a:spcAft>
                      </a:pPr>
                      <a:r>
                        <a:rPr lang="en-US" sz="1400" b="0" i="0" dirty="0">
                          <a:solidFill>
                            <a:schemeClr val="tx1"/>
                          </a:solidFill>
                          <a:effectLst/>
                          <a:latin typeface="+mn-lt"/>
                          <a:ea typeface="Calibri" panose="020F0502020204030204" pitchFamily="34" charset="0"/>
                          <a:cs typeface="Calibri" panose="020F0502020204030204" pitchFamily="34" charset="0"/>
                        </a:rPr>
                        <a:t>≥ 30 kg </a:t>
                      </a:r>
                      <a:r>
                        <a:rPr lang="en-US" sz="1400" b="0" i="1" dirty="0">
                          <a:solidFill>
                            <a:schemeClr val="tx1"/>
                          </a:solidFill>
                          <a:effectLst/>
                          <a:latin typeface="+mn-lt"/>
                          <a:ea typeface="Calibri" panose="020F0502020204030204" pitchFamily="34" charset="0"/>
                          <a:cs typeface="Calibri" panose="020F0502020204030204" pitchFamily="34" charset="0"/>
                        </a:rPr>
                        <a:t>and</a:t>
                      </a:r>
                      <a:r>
                        <a:rPr lang="en-US" sz="1400" b="0" i="0" dirty="0">
                          <a:solidFill>
                            <a:schemeClr val="tx1"/>
                          </a:solidFill>
                          <a:effectLst/>
                          <a:latin typeface="+mn-lt"/>
                          <a:ea typeface="Calibri" panose="020F0502020204030204" pitchFamily="34" charset="0"/>
                          <a:cs typeface="Calibri" panose="020F0502020204030204" pitchFamily="34" charset="0"/>
                        </a:rPr>
                        <a:t> </a:t>
                      </a:r>
                    </a:p>
                    <a:p>
                      <a:pPr marL="0" marR="0" algn="l">
                        <a:lnSpc>
                          <a:spcPct val="95000"/>
                        </a:lnSpc>
                        <a:spcBef>
                          <a:spcPts val="0"/>
                        </a:spcBef>
                        <a:spcAft>
                          <a:spcPts val="0"/>
                        </a:spcAft>
                      </a:pPr>
                      <a:r>
                        <a:rPr lang="en-US" sz="1400" b="0" i="0" dirty="0">
                          <a:solidFill>
                            <a:schemeClr val="tx1"/>
                          </a:solidFill>
                          <a:effectLst/>
                          <a:latin typeface="+mn-lt"/>
                          <a:ea typeface="Calibri" panose="020F0502020204030204" pitchFamily="34" charset="0"/>
                          <a:cs typeface="Calibri" panose="020F0502020204030204" pitchFamily="34" charset="0"/>
                        </a:rPr>
                        <a:t>≥ 10 years old</a:t>
                      </a:r>
                      <a:endParaRPr lang="en-US" sz="1400" dirty="0">
                        <a:solidFill>
                          <a:schemeClr val="tx1"/>
                        </a:solidFill>
                        <a:effectLst/>
                        <a:latin typeface="+mn-lt"/>
                        <a:ea typeface="Calibri" panose="020F0502020204030204" pitchFamily="34" charset="0"/>
                        <a:cs typeface="Calibri" panose="020F0502020204030204" pitchFamily="34" charset="0"/>
                      </a:endParaRP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a:txBody>
                    <a:bodyPr/>
                    <a:lstStyle/>
                    <a:p>
                      <a:pPr marL="0" marR="0" algn="l">
                        <a:lnSpc>
                          <a:spcPct val="90000"/>
                        </a:lnSpc>
                        <a:spcBef>
                          <a:spcPts val="300"/>
                        </a:spcBef>
                        <a:spcAft>
                          <a:spcPts val="300"/>
                        </a:spcAft>
                      </a:pPr>
                      <a:r>
                        <a:rPr lang="en-US" sz="1400" b="1" i="0" dirty="0">
                          <a:solidFill>
                            <a:srgbClr val="00B050"/>
                          </a:solidFill>
                          <a:effectLst/>
                          <a:latin typeface="+mn-lt"/>
                          <a:ea typeface="Calibri" panose="020F0502020204030204" pitchFamily="34" charset="0"/>
                          <a:cs typeface="Calibri" panose="020F0502020204030204" pitchFamily="34" charset="0"/>
                        </a:rPr>
                        <a:t>TDF/3TC/DTG</a:t>
                      </a:r>
                      <a:r>
                        <a:rPr lang="en-US" sz="1400" b="0" i="0" dirty="0">
                          <a:solidFill>
                            <a:srgbClr val="00B050"/>
                          </a:solidFill>
                          <a:effectLst/>
                          <a:latin typeface="+mn-lt"/>
                          <a:ea typeface="Calibri" panose="020F0502020204030204" pitchFamily="34" charset="0"/>
                          <a:cs typeface="Calibri" panose="020F0502020204030204" pitchFamily="34" charset="0"/>
                        </a:rPr>
                        <a:t> </a:t>
                      </a:r>
                      <a:r>
                        <a:rPr lang="en-US" sz="1400" b="0" i="0" dirty="0">
                          <a:solidFill>
                            <a:schemeClr val="tx1"/>
                          </a:solidFill>
                          <a:effectLst/>
                          <a:latin typeface="+mn-lt"/>
                          <a:ea typeface="Calibri" panose="020F0502020204030204" pitchFamily="34" charset="0"/>
                          <a:cs typeface="Calibri" panose="020F0502020204030204" pitchFamily="34" charset="0"/>
                        </a:rPr>
                        <a:t>(300/300/50 mg) FDC</a:t>
                      </a:r>
                      <a:endParaRPr lang="en-US" sz="1400" dirty="0">
                        <a:solidFill>
                          <a:schemeClr val="tx1"/>
                        </a:solidFill>
                        <a:effectLst/>
                        <a:latin typeface="+mn-lt"/>
                        <a:ea typeface="Calibri" panose="020F0502020204030204" pitchFamily="34" charset="0"/>
                        <a:cs typeface="Calibri" panose="020F0502020204030204" pitchFamily="34" charset="0"/>
                      </a:endParaRP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747955746"/>
                  </a:ext>
                </a:extLst>
              </a:tr>
            </a:tbl>
          </a:graphicData>
        </a:graphic>
      </p:graphicFrame>
      <p:graphicFrame>
        <p:nvGraphicFramePr>
          <p:cNvPr id="22" name="Table 21">
            <a:extLst>
              <a:ext uri="{FF2B5EF4-FFF2-40B4-BE49-F238E27FC236}">
                <a16:creationId xmlns:a16="http://schemas.microsoft.com/office/drawing/2014/main" id="{2B627E6D-58A0-4A90-9A6A-E024A2FF2C09}"/>
              </a:ext>
            </a:extLst>
          </p:cNvPr>
          <p:cNvGraphicFramePr>
            <a:graphicFrameLocks noGrp="1"/>
          </p:cNvGraphicFramePr>
          <p:nvPr>
            <p:extLst>
              <p:ext uri="{D42A27DB-BD31-4B8C-83A1-F6EECF244321}">
                <p14:modId xmlns:p14="http://schemas.microsoft.com/office/powerpoint/2010/main" val="2780762934"/>
              </p:ext>
            </p:extLst>
          </p:nvPr>
        </p:nvGraphicFramePr>
        <p:xfrm>
          <a:off x="296611" y="4432441"/>
          <a:ext cx="3789922" cy="2176957"/>
        </p:xfrm>
        <a:graphic>
          <a:graphicData uri="http://schemas.openxmlformats.org/drawingml/2006/table">
            <a:tbl>
              <a:tblPr firstRow="1" firstCol="1" bandRow="1">
                <a:effectLst/>
                <a:tableStyleId>{5C22544A-7EE6-4342-B048-85BDC9FD1C3A}</a:tableStyleId>
              </a:tblPr>
              <a:tblGrid>
                <a:gridCol w="1119490">
                  <a:extLst>
                    <a:ext uri="{9D8B030D-6E8A-4147-A177-3AD203B41FA5}">
                      <a16:colId xmlns:a16="http://schemas.microsoft.com/office/drawing/2014/main" val="2539087607"/>
                    </a:ext>
                  </a:extLst>
                </a:gridCol>
                <a:gridCol w="1481084">
                  <a:extLst>
                    <a:ext uri="{9D8B030D-6E8A-4147-A177-3AD203B41FA5}">
                      <a16:colId xmlns:a16="http://schemas.microsoft.com/office/drawing/2014/main" val="339160122"/>
                    </a:ext>
                  </a:extLst>
                </a:gridCol>
                <a:gridCol w="1189348">
                  <a:extLst>
                    <a:ext uri="{9D8B030D-6E8A-4147-A177-3AD203B41FA5}">
                      <a16:colId xmlns:a16="http://schemas.microsoft.com/office/drawing/2014/main" val="4044167126"/>
                    </a:ext>
                  </a:extLst>
                </a:gridCol>
              </a:tblGrid>
              <a:tr h="465197">
                <a:tc>
                  <a:txBody>
                    <a:bodyPr/>
                    <a:lstStyle/>
                    <a:p>
                      <a:pPr marL="0" marR="0" algn="l">
                        <a:lnSpc>
                          <a:spcPct val="115000"/>
                        </a:lnSpc>
                        <a:spcBef>
                          <a:spcPts val="0"/>
                        </a:spcBef>
                        <a:spcAft>
                          <a:spcPts val="0"/>
                        </a:spcAft>
                      </a:pPr>
                      <a:r>
                        <a:rPr lang="en-US" sz="1400" b="1"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Weight</a:t>
                      </a: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solidFill>
                  </a:tcPr>
                </a:tc>
                <a:tc>
                  <a:txBody>
                    <a:bodyPr/>
                    <a:lstStyle/>
                    <a:p>
                      <a:pPr marL="0" marR="0" algn="l">
                        <a:lnSpc>
                          <a:spcPct val="95000"/>
                        </a:lnSpc>
                        <a:spcBef>
                          <a:spcPts val="300"/>
                        </a:spcBef>
                        <a:spcAft>
                          <a:spcPts val="300"/>
                        </a:spcAft>
                      </a:pPr>
                      <a:r>
                        <a:rPr lang="en-US" sz="1400" b="1"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Recommended Dose</a:t>
                      </a:r>
                    </a:p>
                  </a:txBody>
                  <a:tcPr marL="137160" marR="54769" marT="13811" marB="1381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solidFill>
                  </a:tcPr>
                </a:tc>
                <a:tc>
                  <a:txBody>
                    <a:bodyPr/>
                    <a:lstStyle/>
                    <a:p>
                      <a:pPr marL="0" marR="0" algn="l">
                        <a:lnSpc>
                          <a:spcPct val="95000"/>
                        </a:lnSpc>
                        <a:spcBef>
                          <a:spcPts val="300"/>
                        </a:spcBef>
                        <a:spcAft>
                          <a:spcPts val="300"/>
                        </a:spcAft>
                      </a:pPr>
                      <a:r>
                        <a:rPr lang="en-US" sz="1400" b="1" kern="12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Number of Tablets</a:t>
                      </a: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solidFill>
                  </a:tcPr>
                </a:tc>
                <a:extLst>
                  <a:ext uri="{0D108BD9-81ED-4DB2-BD59-A6C34878D82A}">
                    <a16:rowId xmlns:a16="http://schemas.microsoft.com/office/drawing/2014/main" val="1444650204"/>
                  </a:ext>
                </a:extLst>
              </a:tr>
              <a:tr h="427940">
                <a:tc>
                  <a:txBody>
                    <a:bodyPr/>
                    <a:lstStyle/>
                    <a:p>
                      <a:pPr marL="0" marR="0" algn="l">
                        <a:lnSpc>
                          <a:spcPct val="115000"/>
                        </a:lnSpc>
                        <a:spcBef>
                          <a:spcPts val="0"/>
                        </a:spcBef>
                        <a:spcAft>
                          <a:spcPts val="0"/>
                        </a:spcAft>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3 to &lt; 6 kg</a:t>
                      </a: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l">
                        <a:lnSpc>
                          <a:spcPct val="95000"/>
                        </a:lnSpc>
                        <a:spcBef>
                          <a:spcPts val="300"/>
                        </a:spcBef>
                        <a:spcAft>
                          <a:spcPts val="300"/>
                        </a:spcAft>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5 mg once daily</a:t>
                      </a:r>
                    </a:p>
                  </a:txBody>
                  <a:tcPr marL="137160" marR="54769" marT="13811" marB="1381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ctr">
                        <a:lnSpc>
                          <a:spcPct val="95000"/>
                        </a:lnSpc>
                        <a:spcBef>
                          <a:spcPts val="300"/>
                        </a:spcBef>
                        <a:spcAft>
                          <a:spcPts val="300"/>
                        </a:spcAft>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0.5</a:t>
                      </a: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62600272"/>
                  </a:ext>
                </a:extLst>
              </a:tr>
              <a:tr h="427940">
                <a:tc>
                  <a:txBody>
                    <a:bodyPr/>
                    <a:lstStyle/>
                    <a:p>
                      <a:pPr marL="0" marR="0" algn="l">
                        <a:lnSpc>
                          <a:spcPct val="115000"/>
                        </a:lnSpc>
                        <a:spcBef>
                          <a:spcPts val="0"/>
                        </a:spcBef>
                        <a:spcAft>
                          <a:spcPts val="0"/>
                        </a:spcAft>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6 to &lt; 10 kg</a:t>
                      </a: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l">
                        <a:lnSpc>
                          <a:spcPct val="95000"/>
                        </a:lnSpc>
                        <a:spcBef>
                          <a:spcPts val="300"/>
                        </a:spcBef>
                        <a:spcAft>
                          <a:spcPts val="300"/>
                        </a:spcAft>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15 mg once daily</a:t>
                      </a:r>
                    </a:p>
                  </a:txBody>
                  <a:tcPr marL="137160" marR="54769" marT="13811" marB="1381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ctr">
                        <a:lnSpc>
                          <a:spcPct val="95000"/>
                        </a:lnSpc>
                        <a:spcBef>
                          <a:spcPts val="300"/>
                        </a:spcBef>
                        <a:spcAft>
                          <a:spcPts val="300"/>
                        </a:spcAft>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1.5</a:t>
                      </a: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28562659"/>
                  </a:ext>
                </a:extLst>
              </a:tr>
              <a:tr h="427940">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10 to &lt; 14 kg</a:t>
                      </a: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l">
                        <a:lnSpc>
                          <a:spcPct val="95000"/>
                        </a:lnSpc>
                        <a:spcBef>
                          <a:spcPts val="300"/>
                        </a:spcBef>
                        <a:spcAft>
                          <a:spcPts val="300"/>
                        </a:spcAft>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20 mg once daily</a:t>
                      </a:r>
                    </a:p>
                  </a:txBody>
                  <a:tcPr marL="137160" marR="54769" marT="13811" marB="1381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algn="ctr">
                        <a:lnSpc>
                          <a:spcPct val="95000"/>
                        </a:lnSpc>
                        <a:spcBef>
                          <a:spcPts val="300"/>
                        </a:spcBef>
                        <a:spcAft>
                          <a:spcPts val="300"/>
                        </a:spcAft>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a:t>
                      </a: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99278544"/>
                  </a:ext>
                </a:extLst>
              </a:tr>
              <a:tr h="427940">
                <a:tc>
                  <a:txBody>
                    <a:bodyPr/>
                    <a:lstStyle/>
                    <a:p>
                      <a:pPr marL="0" marR="0" lvl="0" indent="0" algn="l" defTabSz="457200" rtl="0" eaLnBrk="1" fontAlgn="auto" latinLnBrk="0" hangingPunct="1">
                        <a:lnSpc>
                          <a:spcPct val="95000"/>
                        </a:lnSpc>
                        <a:spcBef>
                          <a:spcPts val="0"/>
                        </a:spcBef>
                        <a:spcAft>
                          <a:spcPts val="0"/>
                        </a:spcAft>
                        <a:buClrTx/>
                        <a:buSzTx/>
                        <a:buFontTx/>
                        <a:buNone/>
                        <a:tabLst/>
                        <a:defRPr/>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14 to &lt; 20 kg</a:t>
                      </a:r>
                    </a:p>
                  </a:txBody>
                  <a:tcPr marL="54769" marR="54769" marT="13811" marB="13811"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a:txBody>
                    <a:bodyPr/>
                    <a:lstStyle/>
                    <a:p>
                      <a:pPr marL="0" marR="0" algn="l">
                        <a:lnSpc>
                          <a:spcPct val="95000"/>
                        </a:lnSpc>
                        <a:spcBef>
                          <a:spcPts val="300"/>
                        </a:spcBef>
                        <a:spcAft>
                          <a:spcPts val="300"/>
                        </a:spcAft>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25 mg once daily</a:t>
                      </a:r>
                    </a:p>
                  </a:txBody>
                  <a:tcPr marL="137160" marR="54769" marT="13811" marB="13811"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tc>
                  <a:txBody>
                    <a:bodyPr/>
                    <a:lstStyle/>
                    <a:p>
                      <a:pPr marL="0" marR="0" algn="ctr">
                        <a:lnSpc>
                          <a:spcPct val="95000"/>
                        </a:lnSpc>
                        <a:spcBef>
                          <a:spcPts val="300"/>
                        </a:spcBef>
                        <a:spcAft>
                          <a:spcPts val="300"/>
                        </a:spcAft>
                      </a:pPr>
                      <a:r>
                        <a:rPr lang="en-US" sz="14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2.5</a:t>
                      </a:r>
                    </a:p>
                  </a:txBody>
                  <a:tcPr marL="137160" marR="54769" marT="13811" marB="13811"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747955746"/>
                  </a:ext>
                </a:extLst>
              </a:tr>
            </a:tbl>
          </a:graphicData>
        </a:graphic>
      </p:graphicFrame>
      <p:sp>
        <p:nvSpPr>
          <p:cNvPr id="68" name="Rectangle 67">
            <a:extLst>
              <a:ext uri="{FF2B5EF4-FFF2-40B4-BE49-F238E27FC236}">
                <a16:creationId xmlns:a16="http://schemas.microsoft.com/office/drawing/2014/main" id="{E4F9D0CE-3428-45E3-B8D1-6BD6D6DC0C4F}"/>
              </a:ext>
            </a:extLst>
          </p:cNvPr>
          <p:cNvSpPr/>
          <p:nvPr/>
        </p:nvSpPr>
        <p:spPr>
          <a:xfrm>
            <a:off x="1497847" y="1581294"/>
            <a:ext cx="3600026" cy="550684"/>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70" name="Rectangle 69">
            <a:extLst>
              <a:ext uri="{FF2B5EF4-FFF2-40B4-BE49-F238E27FC236}">
                <a16:creationId xmlns:a16="http://schemas.microsoft.com/office/drawing/2014/main" id="{18E7D976-E4B0-43A7-AA53-A3686C4297AE}"/>
              </a:ext>
            </a:extLst>
          </p:cNvPr>
          <p:cNvSpPr/>
          <p:nvPr/>
        </p:nvSpPr>
        <p:spPr>
          <a:xfrm>
            <a:off x="282372" y="2566662"/>
            <a:ext cx="8609482" cy="313932"/>
          </a:xfrm>
          <a:prstGeom prst="rect">
            <a:avLst/>
          </a:prstGeom>
        </p:spPr>
        <p:txBody>
          <a:bodyPr wrap="square">
            <a:spAutoFit/>
          </a:bodyPr>
          <a:lstStyle/>
          <a:p>
            <a:pPr>
              <a:lnSpc>
                <a:spcPct val="90000"/>
              </a:lnSpc>
              <a:spcBef>
                <a:spcPts val="0"/>
              </a:spcBef>
              <a:spcAft>
                <a:spcPts val="300"/>
              </a:spcAft>
            </a:pPr>
            <a:r>
              <a:rPr lang="en-GB" sz="1600" dirty="0">
                <a:latin typeface="Calibri" panose="020F0502020204030204" pitchFamily="34" charset="0"/>
              </a:rPr>
              <a:t>DTG is part of the </a:t>
            </a:r>
            <a:r>
              <a:rPr lang="en-GB" sz="1600" b="1" dirty="0">
                <a:latin typeface="Calibri" panose="020F0502020204030204" pitchFamily="34" charset="0"/>
              </a:rPr>
              <a:t>preferred paediatric 1L regimen for all CLHIV ≥4 weeks and ≥3 kg</a:t>
            </a:r>
            <a:endParaRPr lang="en-GB" sz="1600" strike="sngStrike" dirty="0">
              <a:solidFill>
                <a:srgbClr val="FF0000"/>
              </a:solidFill>
              <a:latin typeface="Calibri" panose="020F0502020204030204" pitchFamily="34" charset="0"/>
            </a:endParaRPr>
          </a:p>
        </p:txBody>
      </p:sp>
      <p:grpSp>
        <p:nvGrpSpPr>
          <p:cNvPr id="65" name="Group 64">
            <a:extLst>
              <a:ext uri="{FF2B5EF4-FFF2-40B4-BE49-F238E27FC236}">
                <a16:creationId xmlns:a16="http://schemas.microsoft.com/office/drawing/2014/main" id="{27BBB75A-8303-4D74-8C52-936398A042AB}"/>
              </a:ext>
            </a:extLst>
          </p:cNvPr>
          <p:cNvGrpSpPr/>
          <p:nvPr/>
        </p:nvGrpSpPr>
        <p:grpSpPr>
          <a:xfrm>
            <a:off x="152400" y="3947634"/>
            <a:ext cx="5720552" cy="90327"/>
            <a:chOff x="528739" y="4363760"/>
            <a:chExt cx="7908852" cy="149552"/>
          </a:xfrm>
        </p:grpSpPr>
        <p:sp>
          <p:nvSpPr>
            <p:cNvPr id="66" name="Rectangle 65">
              <a:extLst>
                <a:ext uri="{FF2B5EF4-FFF2-40B4-BE49-F238E27FC236}">
                  <a16:creationId xmlns:a16="http://schemas.microsoft.com/office/drawing/2014/main" id="{07EABAA3-4B8F-4CA1-8888-14148AA6C17C}"/>
                </a:ext>
              </a:extLst>
            </p:cNvPr>
            <p:cNvSpPr/>
            <p:nvPr/>
          </p:nvSpPr>
          <p:spPr>
            <a:xfrm rot="5400000">
              <a:off x="4840441" y="4372578"/>
              <a:ext cx="149552" cy="131916"/>
            </a:xfrm>
            <a:prstGeom prst="rect">
              <a:avLst/>
            </a:prstGeom>
            <a:solidFill>
              <a:schemeClr val="accent5">
                <a:lumMod val="40000"/>
                <a:lumOff val="6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67" name="Rectangle 66">
              <a:extLst>
                <a:ext uri="{FF2B5EF4-FFF2-40B4-BE49-F238E27FC236}">
                  <a16:creationId xmlns:a16="http://schemas.microsoft.com/office/drawing/2014/main" id="{4CBE5AE0-FF0E-47B9-B2E4-CEE11FB8F46F}"/>
                </a:ext>
              </a:extLst>
            </p:cNvPr>
            <p:cNvSpPr/>
            <p:nvPr/>
          </p:nvSpPr>
          <p:spPr>
            <a:xfrm rot="5400000">
              <a:off x="4408389"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69" name="Rectangle 68">
              <a:extLst>
                <a:ext uri="{FF2B5EF4-FFF2-40B4-BE49-F238E27FC236}">
                  <a16:creationId xmlns:a16="http://schemas.microsoft.com/office/drawing/2014/main" id="{F5D0BBB4-8B84-4D98-9905-EA968FAB3216}"/>
                </a:ext>
              </a:extLst>
            </p:cNvPr>
            <p:cNvSpPr/>
            <p:nvPr/>
          </p:nvSpPr>
          <p:spPr>
            <a:xfrm rot="5400000">
              <a:off x="3112233"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71" name="Rectangle 70">
              <a:extLst>
                <a:ext uri="{FF2B5EF4-FFF2-40B4-BE49-F238E27FC236}">
                  <a16:creationId xmlns:a16="http://schemas.microsoft.com/office/drawing/2014/main" id="{0DA6A845-1C2B-4DAF-9CCE-A22D8D86CD9A}"/>
                </a:ext>
              </a:extLst>
            </p:cNvPr>
            <p:cNvSpPr/>
            <p:nvPr/>
          </p:nvSpPr>
          <p:spPr>
            <a:xfrm rot="5400000">
              <a:off x="2680181"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72" name="Rectangle 71">
              <a:extLst>
                <a:ext uri="{FF2B5EF4-FFF2-40B4-BE49-F238E27FC236}">
                  <a16:creationId xmlns:a16="http://schemas.microsoft.com/office/drawing/2014/main" id="{2055DC29-4F4F-42FD-B8C3-A138B1B30604}"/>
                </a:ext>
              </a:extLst>
            </p:cNvPr>
            <p:cNvSpPr/>
            <p:nvPr/>
          </p:nvSpPr>
          <p:spPr>
            <a:xfrm rot="5400000">
              <a:off x="5272493"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73" name="Rectangle 72">
              <a:extLst>
                <a:ext uri="{FF2B5EF4-FFF2-40B4-BE49-F238E27FC236}">
                  <a16:creationId xmlns:a16="http://schemas.microsoft.com/office/drawing/2014/main" id="{013BD029-E963-4A0A-8475-DF2D635F220E}"/>
                </a:ext>
              </a:extLst>
            </p:cNvPr>
            <p:cNvSpPr/>
            <p:nvPr/>
          </p:nvSpPr>
          <p:spPr>
            <a:xfrm rot="5400000">
              <a:off x="3976337"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74" name="Rectangle 73">
              <a:extLst>
                <a:ext uri="{FF2B5EF4-FFF2-40B4-BE49-F238E27FC236}">
                  <a16:creationId xmlns:a16="http://schemas.microsoft.com/office/drawing/2014/main" id="{60E5B801-520F-4077-AEF7-6A4B3B6D35B8}"/>
                </a:ext>
              </a:extLst>
            </p:cNvPr>
            <p:cNvSpPr/>
            <p:nvPr/>
          </p:nvSpPr>
          <p:spPr>
            <a:xfrm rot="5400000">
              <a:off x="3544285" y="4372578"/>
              <a:ext cx="149552" cy="131916"/>
            </a:xfrm>
            <a:prstGeom prst="rect">
              <a:avLst/>
            </a:prstGeom>
            <a:solidFill>
              <a:schemeClr val="accent5">
                <a:lumMod val="40000"/>
                <a:lumOff val="6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75" name="Rectangle 74">
              <a:extLst>
                <a:ext uri="{FF2B5EF4-FFF2-40B4-BE49-F238E27FC236}">
                  <a16:creationId xmlns:a16="http://schemas.microsoft.com/office/drawing/2014/main" id="{24071304-3500-4D70-8734-519D34C2EA23}"/>
                </a:ext>
              </a:extLst>
            </p:cNvPr>
            <p:cNvSpPr/>
            <p:nvPr/>
          </p:nvSpPr>
          <p:spPr>
            <a:xfrm rot="5400000">
              <a:off x="2248129" y="4372578"/>
              <a:ext cx="149552" cy="131916"/>
            </a:xfrm>
            <a:prstGeom prst="rect">
              <a:avLst/>
            </a:prstGeom>
            <a:solidFill>
              <a:schemeClr val="accent5">
                <a:lumMod val="40000"/>
                <a:lumOff val="6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76" name="Rectangle 75">
              <a:extLst>
                <a:ext uri="{FF2B5EF4-FFF2-40B4-BE49-F238E27FC236}">
                  <a16:creationId xmlns:a16="http://schemas.microsoft.com/office/drawing/2014/main" id="{19D6C30A-ED11-449F-B621-04BECB6F51ED}"/>
                </a:ext>
              </a:extLst>
            </p:cNvPr>
            <p:cNvSpPr/>
            <p:nvPr/>
          </p:nvSpPr>
          <p:spPr>
            <a:xfrm rot="5400000">
              <a:off x="1816077"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77" name="Rectangle 76">
              <a:extLst>
                <a:ext uri="{FF2B5EF4-FFF2-40B4-BE49-F238E27FC236}">
                  <a16:creationId xmlns:a16="http://schemas.microsoft.com/office/drawing/2014/main" id="{ED9B397A-D39C-400B-A592-34C86C9D645A}"/>
                </a:ext>
              </a:extLst>
            </p:cNvPr>
            <p:cNvSpPr/>
            <p:nvPr/>
          </p:nvSpPr>
          <p:spPr>
            <a:xfrm rot="5400000">
              <a:off x="519921"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78" name="Rectangle 77">
              <a:extLst>
                <a:ext uri="{FF2B5EF4-FFF2-40B4-BE49-F238E27FC236}">
                  <a16:creationId xmlns:a16="http://schemas.microsoft.com/office/drawing/2014/main" id="{DFC04778-FDA7-4F38-A19E-085BA88BF2C6}"/>
                </a:ext>
              </a:extLst>
            </p:cNvPr>
            <p:cNvSpPr/>
            <p:nvPr/>
          </p:nvSpPr>
          <p:spPr>
            <a:xfrm rot="5400000">
              <a:off x="1384025"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79" name="Rectangle 78">
              <a:extLst>
                <a:ext uri="{FF2B5EF4-FFF2-40B4-BE49-F238E27FC236}">
                  <a16:creationId xmlns:a16="http://schemas.microsoft.com/office/drawing/2014/main" id="{04579594-72A0-4E1C-B23D-0219632C3B12}"/>
                </a:ext>
              </a:extLst>
            </p:cNvPr>
            <p:cNvSpPr/>
            <p:nvPr/>
          </p:nvSpPr>
          <p:spPr>
            <a:xfrm rot="5400000">
              <a:off x="951973" y="4372578"/>
              <a:ext cx="149552" cy="131916"/>
            </a:xfrm>
            <a:prstGeom prst="rect">
              <a:avLst/>
            </a:prstGeom>
            <a:solidFill>
              <a:schemeClr val="accent5">
                <a:lumMod val="40000"/>
                <a:lumOff val="6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80" name="Rectangle 79">
              <a:extLst>
                <a:ext uri="{FF2B5EF4-FFF2-40B4-BE49-F238E27FC236}">
                  <a16:creationId xmlns:a16="http://schemas.microsoft.com/office/drawing/2014/main" id="{0CC6CB6E-5025-4203-AF31-F9102C3FCA44}"/>
                </a:ext>
              </a:extLst>
            </p:cNvPr>
            <p:cNvSpPr/>
            <p:nvPr/>
          </p:nvSpPr>
          <p:spPr>
            <a:xfrm rot="5400000">
              <a:off x="8296857"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81" name="Rectangle 80">
              <a:extLst>
                <a:ext uri="{FF2B5EF4-FFF2-40B4-BE49-F238E27FC236}">
                  <a16:creationId xmlns:a16="http://schemas.microsoft.com/office/drawing/2014/main" id="{8EDB5B77-BE03-4962-8894-2D9DFFC39A56}"/>
                </a:ext>
              </a:extLst>
            </p:cNvPr>
            <p:cNvSpPr/>
            <p:nvPr/>
          </p:nvSpPr>
          <p:spPr>
            <a:xfrm rot="5400000">
              <a:off x="7864805"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82" name="Rectangle 81">
              <a:extLst>
                <a:ext uri="{FF2B5EF4-FFF2-40B4-BE49-F238E27FC236}">
                  <a16:creationId xmlns:a16="http://schemas.microsoft.com/office/drawing/2014/main" id="{C62DAC63-D5BC-42A9-8C85-A36D59147D64}"/>
                </a:ext>
              </a:extLst>
            </p:cNvPr>
            <p:cNvSpPr/>
            <p:nvPr/>
          </p:nvSpPr>
          <p:spPr>
            <a:xfrm rot="5400000">
              <a:off x="7432753" y="4372578"/>
              <a:ext cx="149552" cy="131916"/>
            </a:xfrm>
            <a:prstGeom prst="rect">
              <a:avLst/>
            </a:prstGeom>
            <a:solidFill>
              <a:schemeClr val="accent5">
                <a:lumMod val="40000"/>
                <a:lumOff val="6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83" name="Rectangle 82">
              <a:extLst>
                <a:ext uri="{FF2B5EF4-FFF2-40B4-BE49-F238E27FC236}">
                  <a16:creationId xmlns:a16="http://schemas.microsoft.com/office/drawing/2014/main" id="{B29F89F4-3E02-4205-A0B3-7DC845D2A8A3}"/>
                </a:ext>
              </a:extLst>
            </p:cNvPr>
            <p:cNvSpPr/>
            <p:nvPr/>
          </p:nvSpPr>
          <p:spPr>
            <a:xfrm rot="5400000">
              <a:off x="7000701"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84" name="Rectangle 83">
              <a:extLst>
                <a:ext uri="{FF2B5EF4-FFF2-40B4-BE49-F238E27FC236}">
                  <a16:creationId xmlns:a16="http://schemas.microsoft.com/office/drawing/2014/main" id="{57A288AA-02C2-4A10-B2C5-4C0335A7FC7E}"/>
                </a:ext>
              </a:extLst>
            </p:cNvPr>
            <p:cNvSpPr/>
            <p:nvPr/>
          </p:nvSpPr>
          <p:spPr>
            <a:xfrm rot="5400000">
              <a:off x="5704545"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85" name="Rectangle 84">
              <a:extLst>
                <a:ext uri="{FF2B5EF4-FFF2-40B4-BE49-F238E27FC236}">
                  <a16:creationId xmlns:a16="http://schemas.microsoft.com/office/drawing/2014/main" id="{5C5048A5-DAAF-418C-86D9-5D36B65E0C6A}"/>
                </a:ext>
              </a:extLst>
            </p:cNvPr>
            <p:cNvSpPr/>
            <p:nvPr/>
          </p:nvSpPr>
          <p:spPr>
            <a:xfrm rot="5400000">
              <a:off x="6568649"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86" name="Rectangle 85">
              <a:extLst>
                <a:ext uri="{FF2B5EF4-FFF2-40B4-BE49-F238E27FC236}">
                  <a16:creationId xmlns:a16="http://schemas.microsoft.com/office/drawing/2014/main" id="{5C0E0813-E51D-47B4-9193-E0FF1233620F}"/>
                </a:ext>
              </a:extLst>
            </p:cNvPr>
            <p:cNvSpPr/>
            <p:nvPr/>
          </p:nvSpPr>
          <p:spPr>
            <a:xfrm rot="5400000">
              <a:off x="6136597" y="4372578"/>
              <a:ext cx="149552" cy="131916"/>
            </a:xfrm>
            <a:prstGeom prst="rect">
              <a:avLst/>
            </a:prstGeom>
            <a:solidFill>
              <a:schemeClr val="accent5">
                <a:lumMod val="60000"/>
                <a:lumOff val="4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grpSp>
      <p:grpSp>
        <p:nvGrpSpPr>
          <p:cNvPr id="87" name="Group 86">
            <a:extLst>
              <a:ext uri="{FF2B5EF4-FFF2-40B4-BE49-F238E27FC236}">
                <a16:creationId xmlns:a16="http://schemas.microsoft.com/office/drawing/2014/main" id="{C725E7B5-48F8-4553-ACDA-D90D102780E3}"/>
              </a:ext>
            </a:extLst>
          </p:cNvPr>
          <p:cNvGrpSpPr/>
          <p:nvPr/>
        </p:nvGrpSpPr>
        <p:grpSpPr>
          <a:xfrm>
            <a:off x="6079287" y="3947634"/>
            <a:ext cx="2907984" cy="90327"/>
            <a:chOff x="528739" y="4363760"/>
            <a:chExt cx="4020384" cy="149552"/>
          </a:xfrm>
        </p:grpSpPr>
        <p:sp>
          <p:nvSpPr>
            <p:cNvPr id="88" name="Rectangle 87">
              <a:extLst>
                <a:ext uri="{FF2B5EF4-FFF2-40B4-BE49-F238E27FC236}">
                  <a16:creationId xmlns:a16="http://schemas.microsoft.com/office/drawing/2014/main" id="{064BA68F-999B-477D-AA10-6664D80AE5D6}"/>
                </a:ext>
              </a:extLst>
            </p:cNvPr>
            <p:cNvSpPr/>
            <p:nvPr/>
          </p:nvSpPr>
          <p:spPr>
            <a:xfrm rot="5400000">
              <a:off x="4408389"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89" name="Rectangle 88">
              <a:extLst>
                <a:ext uri="{FF2B5EF4-FFF2-40B4-BE49-F238E27FC236}">
                  <a16:creationId xmlns:a16="http://schemas.microsoft.com/office/drawing/2014/main" id="{06506835-BBE3-4F36-BD84-1132B1AD8706}"/>
                </a:ext>
              </a:extLst>
            </p:cNvPr>
            <p:cNvSpPr/>
            <p:nvPr/>
          </p:nvSpPr>
          <p:spPr>
            <a:xfrm rot="5400000">
              <a:off x="3112233"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90" name="Rectangle 89">
              <a:extLst>
                <a:ext uri="{FF2B5EF4-FFF2-40B4-BE49-F238E27FC236}">
                  <a16:creationId xmlns:a16="http://schemas.microsoft.com/office/drawing/2014/main" id="{0D7829EE-93D6-48E2-8CEB-57DB696EBFEF}"/>
                </a:ext>
              </a:extLst>
            </p:cNvPr>
            <p:cNvSpPr/>
            <p:nvPr/>
          </p:nvSpPr>
          <p:spPr>
            <a:xfrm rot="5400000">
              <a:off x="2680181"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91" name="Rectangle 90">
              <a:extLst>
                <a:ext uri="{FF2B5EF4-FFF2-40B4-BE49-F238E27FC236}">
                  <a16:creationId xmlns:a16="http://schemas.microsoft.com/office/drawing/2014/main" id="{E7DED9EE-649C-4623-820E-4E2AB0A31540}"/>
                </a:ext>
              </a:extLst>
            </p:cNvPr>
            <p:cNvSpPr/>
            <p:nvPr/>
          </p:nvSpPr>
          <p:spPr>
            <a:xfrm rot="5400000">
              <a:off x="3976337"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92" name="Rectangle 91">
              <a:extLst>
                <a:ext uri="{FF2B5EF4-FFF2-40B4-BE49-F238E27FC236}">
                  <a16:creationId xmlns:a16="http://schemas.microsoft.com/office/drawing/2014/main" id="{F90A2FD7-D990-4196-BF5A-D1247DA6DC69}"/>
                </a:ext>
              </a:extLst>
            </p:cNvPr>
            <p:cNvSpPr/>
            <p:nvPr/>
          </p:nvSpPr>
          <p:spPr>
            <a:xfrm rot="5400000">
              <a:off x="3544285" y="4372578"/>
              <a:ext cx="149552" cy="131916"/>
            </a:xfrm>
            <a:prstGeom prst="rect">
              <a:avLst/>
            </a:prstGeom>
            <a:solidFill>
              <a:schemeClr val="accent5">
                <a:lumMod val="40000"/>
                <a:lumOff val="6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93" name="Rectangle 92">
              <a:extLst>
                <a:ext uri="{FF2B5EF4-FFF2-40B4-BE49-F238E27FC236}">
                  <a16:creationId xmlns:a16="http://schemas.microsoft.com/office/drawing/2014/main" id="{80DACCEA-EE2C-49A9-9663-DD55EADF50AC}"/>
                </a:ext>
              </a:extLst>
            </p:cNvPr>
            <p:cNvSpPr/>
            <p:nvPr/>
          </p:nvSpPr>
          <p:spPr>
            <a:xfrm rot="5400000">
              <a:off x="2248129" y="4372578"/>
              <a:ext cx="149552" cy="131916"/>
            </a:xfrm>
            <a:prstGeom prst="rect">
              <a:avLst/>
            </a:prstGeom>
            <a:solidFill>
              <a:schemeClr val="accent5">
                <a:lumMod val="40000"/>
                <a:lumOff val="6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94" name="Rectangle 93">
              <a:extLst>
                <a:ext uri="{FF2B5EF4-FFF2-40B4-BE49-F238E27FC236}">
                  <a16:creationId xmlns:a16="http://schemas.microsoft.com/office/drawing/2014/main" id="{06442291-F760-4BBC-8542-ECCC7FBB119F}"/>
                </a:ext>
              </a:extLst>
            </p:cNvPr>
            <p:cNvSpPr/>
            <p:nvPr/>
          </p:nvSpPr>
          <p:spPr>
            <a:xfrm rot="5400000">
              <a:off x="1816077"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95" name="Rectangle 94">
              <a:extLst>
                <a:ext uri="{FF2B5EF4-FFF2-40B4-BE49-F238E27FC236}">
                  <a16:creationId xmlns:a16="http://schemas.microsoft.com/office/drawing/2014/main" id="{DC2849A8-76D8-48FB-BC60-29149CA50797}"/>
                </a:ext>
              </a:extLst>
            </p:cNvPr>
            <p:cNvSpPr/>
            <p:nvPr/>
          </p:nvSpPr>
          <p:spPr>
            <a:xfrm rot="5400000">
              <a:off x="519921" y="4372578"/>
              <a:ext cx="149552" cy="131916"/>
            </a:xfrm>
            <a:prstGeom prst="rect">
              <a:avLst/>
            </a:prstGeom>
            <a:solidFill>
              <a:schemeClr val="accent5">
                <a:lumMod val="75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96" name="Rectangle 95">
              <a:extLst>
                <a:ext uri="{FF2B5EF4-FFF2-40B4-BE49-F238E27FC236}">
                  <a16:creationId xmlns:a16="http://schemas.microsoft.com/office/drawing/2014/main" id="{BF655215-1F24-44B0-8BA6-F9170D7F94E4}"/>
                </a:ext>
              </a:extLst>
            </p:cNvPr>
            <p:cNvSpPr/>
            <p:nvPr/>
          </p:nvSpPr>
          <p:spPr>
            <a:xfrm rot="5400000">
              <a:off x="1384025" y="4372578"/>
              <a:ext cx="149552" cy="131916"/>
            </a:xfrm>
            <a:prstGeom prst="rect">
              <a:avLst/>
            </a:prstGeom>
            <a:solidFill>
              <a:schemeClr val="accent5"/>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sp>
          <p:nvSpPr>
            <p:cNvPr id="97" name="Rectangle 96">
              <a:extLst>
                <a:ext uri="{FF2B5EF4-FFF2-40B4-BE49-F238E27FC236}">
                  <a16:creationId xmlns:a16="http://schemas.microsoft.com/office/drawing/2014/main" id="{896C7BC7-44F4-49A3-A5A7-EEC76BB45170}"/>
                </a:ext>
              </a:extLst>
            </p:cNvPr>
            <p:cNvSpPr/>
            <p:nvPr/>
          </p:nvSpPr>
          <p:spPr>
            <a:xfrm rot="5400000">
              <a:off x="951973" y="4372578"/>
              <a:ext cx="149552" cy="131916"/>
            </a:xfrm>
            <a:prstGeom prst="rect">
              <a:avLst/>
            </a:prstGeom>
            <a:solidFill>
              <a:schemeClr val="accent5">
                <a:lumMod val="40000"/>
                <a:lumOff val="60000"/>
              </a:schemeClr>
            </a:solidFill>
            <a:ln w="25400" cap="flat" cmpd="sng" algn="ctr">
              <a:noFill/>
              <a:prstDash val="solid"/>
            </a:ln>
            <a:effectLst/>
          </p:spPr>
          <p:txBody>
            <a:bodyPr rtlCol="0" anchor="ctr"/>
            <a:lstStyle/>
            <a:p>
              <a:pPr algn="ctr" defTabSz="694672" fontAlgn="auto">
                <a:spcBef>
                  <a:spcPts val="0"/>
                </a:spcBef>
                <a:spcAft>
                  <a:spcPts val="0"/>
                </a:spcAft>
                <a:defRPr/>
              </a:pPr>
              <a:endParaRPr lang="en-GB" sz="1432" kern="0" dirty="0">
                <a:solidFill>
                  <a:prstClr val="white"/>
                </a:solidFill>
                <a:latin typeface="Calibri"/>
                <a:ea typeface="+mn-ea"/>
                <a:cs typeface="Arial"/>
              </a:endParaRPr>
            </a:p>
          </p:txBody>
        </p:sp>
      </p:grpSp>
      <p:sp>
        <p:nvSpPr>
          <p:cNvPr id="54" name="Rectangle 53">
            <a:extLst>
              <a:ext uri="{FF2B5EF4-FFF2-40B4-BE49-F238E27FC236}">
                <a16:creationId xmlns:a16="http://schemas.microsoft.com/office/drawing/2014/main" id="{DA656E73-5077-4F82-8B11-3F528CBB3942}"/>
              </a:ext>
            </a:extLst>
          </p:cNvPr>
          <p:cNvSpPr/>
          <p:nvPr/>
        </p:nvSpPr>
        <p:spPr>
          <a:xfrm>
            <a:off x="857492" y="2884048"/>
            <a:ext cx="7970827" cy="906402"/>
          </a:xfrm>
          <a:prstGeom prst="rect">
            <a:avLst/>
          </a:prstGeom>
        </p:spPr>
        <p:txBody>
          <a:bodyPr wrap="square">
            <a:spAutoFit/>
          </a:bodyPr>
          <a:lstStyle/>
          <a:p>
            <a:pPr>
              <a:lnSpc>
                <a:spcPct val="90000"/>
              </a:lnSpc>
              <a:spcBef>
                <a:spcPts val="0"/>
              </a:spcBef>
              <a:spcAft>
                <a:spcPts val="300"/>
              </a:spcAft>
            </a:pPr>
            <a:r>
              <a:rPr lang="en-GB" sz="1600" b="1" dirty="0">
                <a:latin typeface="Calibri" panose="020F0502020204030204" pitchFamily="34" charset="0"/>
              </a:rPr>
              <a:t>All newly initiating CLHIV on ART and existing virally suppressed 1L children ≥4 weeks and 3 to &lt;20 kg should be transitioned to pDTG. </a:t>
            </a:r>
          </a:p>
          <a:p>
            <a:pPr marL="171450" indent="-171450">
              <a:lnSpc>
                <a:spcPct val="90000"/>
              </a:lnSpc>
              <a:spcBef>
                <a:spcPts val="0"/>
              </a:spcBef>
              <a:spcAft>
                <a:spcPts val="300"/>
              </a:spcAft>
              <a:buFont typeface="Arial" panose="020B0604020202020204" pitchFamily="34" charset="0"/>
              <a:buChar char="•"/>
            </a:pPr>
            <a:r>
              <a:rPr lang="en-GB" sz="1200" dirty="0">
                <a:latin typeface="Calibri" panose="020F0502020204030204" pitchFamily="34" charset="0"/>
              </a:rPr>
              <a:t>Viral suppression is defined as HIV-1 RNA &lt;1,000 copies/ml from a test completed within the past 12 months. However, viral load testing should </a:t>
            </a:r>
            <a:r>
              <a:rPr lang="en-GB" sz="1200" u="sng" dirty="0">
                <a:latin typeface="Calibri" panose="020F0502020204030204" pitchFamily="34" charset="0"/>
              </a:rPr>
              <a:t>not</a:t>
            </a:r>
            <a:r>
              <a:rPr lang="en-GB" sz="1200" dirty="0">
                <a:latin typeface="Calibri" panose="020F0502020204030204" pitchFamily="34" charset="0"/>
              </a:rPr>
              <a:t> be a barrier to pDTG access and all 1L patients should be transitioned to pDTG. </a:t>
            </a:r>
          </a:p>
        </p:txBody>
      </p:sp>
      <p:pic>
        <p:nvPicPr>
          <p:cNvPr id="7" name="Picture 6">
            <a:extLst>
              <a:ext uri="{FF2B5EF4-FFF2-40B4-BE49-F238E27FC236}">
                <a16:creationId xmlns:a16="http://schemas.microsoft.com/office/drawing/2014/main" id="{033980A9-1525-4E16-8AA7-896D37014273}"/>
              </a:ext>
            </a:extLst>
          </p:cNvPr>
          <p:cNvPicPr>
            <a:picLocks noChangeAspect="1"/>
          </p:cNvPicPr>
          <p:nvPr/>
        </p:nvPicPr>
        <p:blipFill rotWithShape="1">
          <a:blip r:embed="rId8">
            <a:clrChange>
              <a:clrFrom>
                <a:srgbClr val="FFFFFF"/>
              </a:clrFrom>
              <a:clrTo>
                <a:srgbClr val="FFFFFF">
                  <a:alpha val="0"/>
                </a:srgbClr>
              </a:clrTo>
            </a:clrChange>
          </a:blip>
          <a:srcRect t="24057"/>
          <a:stretch/>
        </p:blipFill>
        <p:spPr>
          <a:xfrm>
            <a:off x="393673" y="2835185"/>
            <a:ext cx="718246" cy="458934"/>
          </a:xfrm>
          <a:prstGeom prst="rect">
            <a:avLst/>
          </a:prstGeom>
        </p:spPr>
      </p:pic>
      <p:sp>
        <p:nvSpPr>
          <p:cNvPr id="8" name="Rectangle 7">
            <a:extLst>
              <a:ext uri="{FF2B5EF4-FFF2-40B4-BE49-F238E27FC236}">
                <a16:creationId xmlns:a16="http://schemas.microsoft.com/office/drawing/2014/main" id="{7DAC80B3-EABA-41F6-9096-1F3F5FF45FC7}"/>
              </a:ext>
            </a:extLst>
          </p:cNvPr>
          <p:cNvSpPr/>
          <p:nvPr/>
        </p:nvSpPr>
        <p:spPr>
          <a:xfrm>
            <a:off x="230350" y="4150825"/>
            <a:ext cx="3918387" cy="281616"/>
          </a:xfrm>
          <a:prstGeom prst="rect">
            <a:avLst/>
          </a:prstGeom>
        </p:spPr>
        <p:txBody>
          <a:bodyPr wrap="square">
            <a:spAutoFit/>
          </a:bodyPr>
          <a:lstStyle/>
          <a:p>
            <a:pPr algn="ctr" defTabSz="914400" fontAlgn="auto">
              <a:lnSpc>
                <a:spcPct val="80000"/>
              </a:lnSpc>
              <a:spcBef>
                <a:spcPts val="0"/>
              </a:spcBef>
              <a:spcAft>
                <a:spcPts val="0"/>
              </a:spcAft>
            </a:pPr>
            <a:r>
              <a:rPr lang="en-GB" sz="1500" b="1" dirty="0">
                <a:solidFill>
                  <a:prstClr val="black"/>
                </a:solidFill>
                <a:latin typeface="Calibri" panose="020F0502020204030204" pitchFamily="34" charset="0"/>
                <a:cs typeface="Calibri" panose="020F0502020204030204" pitchFamily="34" charset="0"/>
              </a:rPr>
              <a:t>pDTG dosing based on a child’s weight</a:t>
            </a:r>
          </a:p>
        </p:txBody>
      </p:sp>
      <p:sp>
        <p:nvSpPr>
          <p:cNvPr id="9" name="Rectangle 8">
            <a:extLst>
              <a:ext uri="{FF2B5EF4-FFF2-40B4-BE49-F238E27FC236}">
                <a16:creationId xmlns:a16="http://schemas.microsoft.com/office/drawing/2014/main" id="{7CAAF989-A5FE-485D-8476-5B58AE70F8BF}"/>
              </a:ext>
            </a:extLst>
          </p:cNvPr>
          <p:cNvSpPr/>
          <p:nvPr/>
        </p:nvSpPr>
        <p:spPr>
          <a:xfrm>
            <a:off x="4724939" y="4150825"/>
            <a:ext cx="4193597" cy="281616"/>
          </a:xfrm>
          <a:prstGeom prst="rect">
            <a:avLst/>
          </a:prstGeom>
        </p:spPr>
        <p:txBody>
          <a:bodyPr wrap="square">
            <a:spAutoFit/>
          </a:bodyPr>
          <a:lstStyle/>
          <a:p>
            <a:pPr algn="ctr" defTabSz="914400" fontAlgn="auto">
              <a:lnSpc>
                <a:spcPct val="80000"/>
              </a:lnSpc>
              <a:spcBef>
                <a:spcPts val="0"/>
              </a:spcBef>
              <a:spcAft>
                <a:spcPts val="0"/>
              </a:spcAft>
            </a:pPr>
            <a:r>
              <a:rPr lang="en-GB" sz="1500" b="1" dirty="0">
                <a:solidFill>
                  <a:prstClr val="black"/>
                </a:solidFill>
                <a:latin typeface="Calibri" panose="020F0502020204030204" pitchFamily="34" charset="0"/>
                <a:cs typeface="Calibri" panose="020F0502020204030204" pitchFamily="34" charset="0"/>
              </a:rPr>
              <a:t>A child should switch DTG formulations after 20kg</a:t>
            </a:r>
            <a:r>
              <a:rPr lang="en-GB" sz="1500" b="1" baseline="30000" dirty="0">
                <a:solidFill>
                  <a:prstClr val="black"/>
                </a:solidFill>
                <a:latin typeface="Calibri" panose="020F0502020204030204" pitchFamily="34" charset="0"/>
                <a:cs typeface="Calibri" panose="020F0502020204030204" pitchFamily="34" charset="0"/>
              </a:rPr>
              <a:t>*</a:t>
            </a:r>
            <a:endParaRPr lang="en-GB" sz="1500" b="1" dirty="0">
              <a:solidFill>
                <a:prstClr val="black"/>
              </a:solidFill>
              <a:latin typeface="Calibri" panose="020F0502020204030204" pitchFamily="34" charset="0"/>
              <a:cs typeface="Calibri" panose="020F0502020204030204" pitchFamily="34" charset="0"/>
            </a:endParaRPr>
          </a:p>
        </p:txBody>
      </p:sp>
      <p:sp>
        <p:nvSpPr>
          <p:cNvPr id="3" name="Isosceles Triangle 2">
            <a:extLst>
              <a:ext uri="{FF2B5EF4-FFF2-40B4-BE49-F238E27FC236}">
                <a16:creationId xmlns:a16="http://schemas.microsoft.com/office/drawing/2014/main" id="{A8731321-09A3-438A-A455-1CE608D9A148}"/>
              </a:ext>
            </a:extLst>
          </p:cNvPr>
          <p:cNvSpPr/>
          <p:nvPr/>
        </p:nvSpPr>
        <p:spPr>
          <a:xfrm rot="5400000">
            <a:off x="3844904" y="5591979"/>
            <a:ext cx="1193213" cy="345790"/>
          </a:xfrm>
          <a:prstGeom prst="triangl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402665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F1FE2-DA85-43DC-B359-C031462BA1B4}"/>
              </a:ext>
            </a:extLst>
          </p:cNvPr>
          <p:cNvSpPr>
            <a:spLocks noGrp="1"/>
          </p:cNvSpPr>
          <p:nvPr>
            <p:ph type="title"/>
          </p:nvPr>
        </p:nvSpPr>
        <p:spPr/>
        <p:txBody>
          <a:bodyPr>
            <a:normAutofit/>
          </a:bodyPr>
          <a:lstStyle/>
          <a:p>
            <a:r>
              <a:rPr lang="en-GB" sz="2000" b="1" dirty="0"/>
              <a:t>WHO recommended dosing for focal ABC/3TC &amp; DTG-based formulations </a:t>
            </a:r>
          </a:p>
        </p:txBody>
      </p:sp>
      <p:graphicFrame>
        <p:nvGraphicFramePr>
          <p:cNvPr id="6" name="Table 5">
            <a:extLst>
              <a:ext uri="{FF2B5EF4-FFF2-40B4-BE49-F238E27FC236}">
                <a16:creationId xmlns:a16="http://schemas.microsoft.com/office/drawing/2014/main" id="{06121E3A-180E-4564-89DD-5A7AA8B1539C}"/>
              </a:ext>
            </a:extLst>
          </p:cNvPr>
          <p:cNvGraphicFramePr>
            <a:graphicFrameLocks noGrp="1"/>
          </p:cNvGraphicFramePr>
          <p:nvPr>
            <p:extLst>
              <p:ext uri="{D42A27DB-BD31-4B8C-83A1-F6EECF244321}">
                <p14:modId xmlns:p14="http://schemas.microsoft.com/office/powerpoint/2010/main" val="788308850"/>
              </p:ext>
            </p:extLst>
          </p:nvPr>
        </p:nvGraphicFramePr>
        <p:xfrm>
          <a:off x="228600" y="1161157"/>
          <a:ext cx="8686800" cy="5280477"/>
        </p:xfrm>
        <a:graphic>
          <a:graphicData uri="http://schemas.openxmlformats.org/drawingml/2006/table">
            <a:tbl>
              <a:tblPr firstRow="1" bandRow="1">
                <a:tableStyleId>{2D5ABB26-0587-4C30-8999-92F81FD0307C}</a:tableStyleId>
              </a:tblPr>
              <a:tblGrid>
                <a:gridCol w="1480930">
                  <a:extLst>
                    <a:ext uri="{9D8B030D-6E8A-4147-A177-3AD203B41FA5}">
                      <a16:colId xmlns:a16="http://schemas.microsoft.com/office/drawing/2014/main" val="1901530034"/>
                    </a:ext>
                  </a:extLst>
                </a:gridCol>
                <a:gridCol w="1029410">
                  <a:extLst>
                    <a:ext uri="{9D8B030D-6E8A-4147-A177-3AD203B41FA5}">
                      <a16:colId xmlns:a16="http://schemas.microsoft.com/office/drawing/2014/main" val="2585513829"/>
                    </a:ext>
                  </a:extLst>
                </a:gridCol>
                <a:gridCol w="1029410">
                  <a:extLst>
                    <a:ext uri="{9D8B030D-6E8A-4147-A177-3AD203B41FA5}">
                      <a16:colId xmlns:a16="http://schemas.microsoft.com/office/drawing/2014/main" val="3130688460"/>
                    </a:ext>
                  </a:extLst>
                </a:gridCol>
                <a:gridCol w="1029410">
                  <a:extLst>
                    <a:ext uri="{9D8B030D-6E8A-4147-A177-3AD203B41FA5}">
                      <a16:colId xmlns:a16="http://schemas.microsoft.com/office/drawing/2014/main" val="3485226219"/>
                    </a:ext>
                  </a:extLst>
                </a:gridCol>
                <a:gridCol w="1029410">
                  <a:extLst>
                    <a:ext uri="{9D8B030D-6E8A-4147-A177-3AD203B41FA5}">
                      <a16:colId xmlns:a16="http://schemas.microsoft.com/office/drawing/2014/main" val="6870931"/>
                    </a:ext>
                  </a:extLst>
                </a:gridCol>
                <a:gridCol w="1029410">
                  <a:extLst>
                    <a:ext uri="{9D8B030D-6E8A-4147-A177-3AD203B41FA5}">
                      <a16:colId xmlns:a16="http://schemas.microsoft.com/office/drawing/2014/main" val="3673523014"/>
                    </a:ext>
                  </a:extLst>
                </a:gridCol>
                <a:gridCol w="1029410">
                  <a:extLst>
                    <a:ext uri="{9D8B030D-6E8A-4147-A177-3AD203B41FA5}">
                      <a16:colId xmlns:a16="http://schemas.microsoft.com/office/drawing/2014/main" val="1804779200"/>
                    </a:ext>
                  </a:extLst>
                </a:gridCol>
                <a:gridCol w="1029410">
                  <a:extLst>
                    <a:ext uri="{9D8B030D-6E8A-4147-A177-3AD203B41FA5}">
                      <a16:colId xmlns:a16="http://schemas.microsoft.com/office/drawing/2014/main" val="3310297818"/>
                    </a:ext>
                  </a:extLst>
                </a:gridCol>
              </a:tblGrid>
              <a:tr h="443209">
                <a:tc gridSpan="8">
                  <a:txBody>
                    <a:bodyPr/>
                    <a:lstStyle/>
                    <a:p>
                      <a:pPr algn="ctr"/>
                      <a:r>
                        <a:rPr lang="en-US" sz="2000" b="1" dirty="0">
                          <a:solidFill>
                            <a:schemeClr val="bg1"/>
                          </a:solidFill>
                        </a:rPr>
                        <a:t>WHO Recommended Daily Dosing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50000"/>
                      </a:schemeClr>
                    </a:solidFill>
                  </a:tcPr>
                </a:tc>
                <a:tc hMerge="1">
                  <a:txBody>
                    <a:bodyPr/>
                    <a:lstStyle/>
                    <a:p>
                      <a:pPr algn="ctr"/>
                      <a:endParaRPr lang="en-US" sz="16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marL="0" indent="0" algn="ctr">
                        <a:buFont typeface="Arial" panose="020B0604020202020204" pitchFamily="34" charset="0"/>
                        <a:buNone/>
                      </a:pPr>
                      <a:endParaRPr lang="en-US" sz="16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marL="0" indent="0" algn="ctr">
                        <a:buFont typeface="Arial" panose="020B0604020202020204" pitchFamily="34" charset="0"/>
                        <a:buNone/>
                      </a:pPr>
                      <a:endParaRPr lang="en-US" sz="16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1258395562"/>
                  </a:ext>
                </a:extLst>
              </a:tr>
              <a:tr h="647768">
                <a:tc>
                  <a:txBody>
                    <a:bodyPr/>
                    <a:lstStyle/>
                    <a:p>
                      <a:pPr algn="ctr"/>
                      <a:r>
                        <a:rPr lang="en-US" sz="1600" b="1" dirty="0">
                          <a:solidFill>
                            <a:schemeClr val="bg1"/>
                          </a:solidFill>
                        </a:rPr>
                        <a:t>Formulation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lang="en-US" sz="1600" b="1" dirty="0">
                          <a:solidFill>
                            <a:schemeClr val="bg1"/>
                          </a:solidFill>
                        </a:rPr>
                        <a:t>3 – 5.9 kg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indent="0" algn="ctr">
                        <a:buFont typeface="Arial" panose="020B0604020202020204" pitchFamily="34" charset="0"/>
                        <a:buNone/>
                      </a:pPr>
                      <a:r>
                        <a:rPr lang="en-US" sz="1600" b="1" dirty="0">
                          <a:solidFill>
                            <a:schemeClr val="bg1"/>
                          </a:solidFill>
                        </a:rPr>
                        <a:t>6 – 9.9 kg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indent="0" algn="ctr">
                        <a:buFont typeface="Arial" panose="020B0604020202020204" pitchFamily="34" charset="0"/>
                        <a:buNone/>
                      </a:pPr>
                      <a:r>
                        <a:rPr lang="en-US" sz="1600" b="1" dirty="0">
                          <a:solidFill>
                            <a:schemeClr val="bg1"/>
                          </a:solidFill>
                        </a:rPr>
                        <a:t>10 – 13.9 kg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b="1" dirty="0">
                          <a:solidFill>
                            <a:schemeClr val="bg1"/>
                          </a:solidFill>
                        </a:rPr>
                        <a:t>14 – 19.9 kg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b="1" dirty="0">
                          <a:solidFill>
                            <a:schemeClr val="bg1"/>
                          </a:solidFill>
                        </a:rPr>
                        <a:t>20 – 24.9 kg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b="1" dirty="0">
                          <a:solidFill>
                            <a:schemeClr val="bg1"/>
                          </a:solidFill>
                        </a:rPr>
                        <a:t>25 – 29.9 kg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b="1" dirty="0">
                          <a:solidFill>
                            <a:schemeClr val="bg1"/>
                          </a:solidFill>
                        </a:rPr>
                        <a:t>≥ 30 kg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2195864024"/>
                  </a:ext>
                </a:extLst>
              </a:tr>
              <a:tr h="837900">
                <a:tc>
                  <a:txBody>
                    <a:bodyPr/>
                    <a:lstStyle/>
                    <a:p>
                      <a:pPr algn="ctr"/>
                      <a:r>
                        <a:rPr lang="en-US" sz="1400" b="1" dirty="0"/>
                        <a:t>ABC/3TC 120/60mg scored dispersible tablet</a:t>
                      </a:r>
                      <a:endParaRPr lang="en-US" sz="6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400" dirty="0"/>
                        <a:t>1</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en-US" sz="1400" dirty="0"/>
                        <a:t>1.5</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en-US" sz="1400" dirty="0"/>
                        <a:t>2</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en-US" sz="1400" dirty="0"/>
                        <a:t>2.5</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en-US" sz="1400" dirty="0"/>
                        <a:t>3</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en-US" sz="1600" dirty="0"/>
                        <a:t> –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dirty="0"/>
                        <a:t> –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161702798"/>
                  </a:ext>
                </a:extLst>
              </a:tr>
              <a:tr h="837900">
                <a:tc>
                  <a:txBody>
                    <a:bodyPr/>
                    <a:lstStyle/>
                    <a:p>
                      <a:pPr algn="ctr"/>
                      <a:r>
                        <a:rPr lang="en-US" sz="1400" b="1" dirty="0"/>
                        <a:t>DTG 10mg scored dispersible tablet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1400" dirty="0"/>
                        <a:t>0.5</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en-US" sz="1400" dirty="0"/>
                        <a:t>1.5</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en-US" sz="1400" dirty="0"/>
                        <a:t>2</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en-US" sz="1400" dirty="0"/>
                        <a:t>2.5</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en-US" sz="1200" i="1" dirty="0"/>
                        <a:t>[transition to DTG 50mg]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84083163"/>
                  </a:ext>
                </a:extLst>
              </a:tr>
              <a:tr h="837900">
                <a:tc>
                  <a:txBody>
                    <a:bodyPr/>
                    <a:lstStyle/>
                    <a:p>
                      <a:pPr algn="ctr"/>
                      <a:r>
                        <a:rPr lang="en-US" sz="1400" b="1" dirty="0"/>
                        <a:t>ABC/3TC 600/300 mg tablet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342900" rtl="0" eaLnBrk="1" fontAlgn="auto" latinLnBrk="0" hangingPunct="1">
                        <a:lnSpc>
                          <a:spcPct val="100000"/>
                        </a:lnSpc>
                        <a:spcBef>
                          <a:spcPts val="0"/>
                        </a:spcBef>
                        <a:spcAft>
                          <a:spcPts val="0"/>
                        </a:spcAft>
                        <a:buClrTx/>
                        <a:buSzTx/>
                        <a:buFontTx/>
                        <a:buNone/>
                        <a:tabLst/>
                        <a:defRPr/>
                      </a:pPr>
                      <a:r>
                        <a:rPr lang="en-US" sz="1600" dirty="0"/>
                        <a:t> –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dirty="0"/>
                        <a:t> –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400" dirty="0"/>
                        <a:t>1</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en-US" sz="14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432967409"/>
                  </a:ext>
                </a:extLst>
              </a:tr>
              <a:tr h="837900">
                <a:tc>
                  <a:txBody>
                    <a:bodyPr/>
                    <a:lstStyle/>
                    <a:p>
                      <a:pPr algn="ctr"/>
                      <a:r>
                        <a:rPr lang="en-US" sz="1400" b="1" dirty="0"/>
                        <a:t>DTG 50 mg </a:t>
                      </a:r>
                      <a:r>
                        <a:rPr lang="en-US" sz="1400" b="1" dirty="0">
                          <a:solidFill>
                            <a:schemeClr val="tx1"/>
                          </a:solidFill>
                        </a:rPr>
                        <a:t>film-coated tablet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400" dirty="0"/>
                        <a:t>1</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indent="0" algn="ctr">
                        <a:buFont typeface="Arial" panose="020B0604020202020204" pitchFamily="34" charset="0"/>
                        <a:buNone/>
                      </a:pPr>
                      <a:r>
                        <a:rPr lang="en-US" sz="1400" dirty="0"/>
                        <a:t>1</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3429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a:t>[transition to TLD]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447058712"/>
                  </a:ext>
                </a:extLst>
              </a:tr>
              <a:tr h="837900">
                <a:tc>
                  <a:txBody>
                    <a:bodyPr/>
                    <a:lstStyle/>
                    <a:p>
                      <a:pPr algn="ctr"/>
                      <a:r>
                        <a:rPr lang="en-US" sz="1400" b="1" dirty="0"/>
                        <a:t>TDF/3TC/DTG 300/300/50 mg tablet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6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indent="0" algn="ctr">
                        <a:buFont typeface="Arial" panose="020B0604020202020204" pitchFamily="34" charset="0"/>
                        <a:buNone/>
                      </a:pPr>
                      <a:r>
                        <a:rPr lang="en-US" sz="1400" dirty="0"/>
                        <a:t>1</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68492866"/>
                  </a:ext>
                </a:extLst>
              </a:tr>
            </a:tbl>
          </a:graphicData>
        </a:graphic>
      </p:graphicFrame>
      <p:sp>
        <p:nvSpPr>
          <p:cNvPr id="4" name="Rectangle 3">
            <a:extLst>
              <a:ext uri="{FF2B5EF4-FFF2-40B4-BE49-F238E27FC236}">
                <a16:creationId xmlns:a16="http://schemas.microsoft.com/office/drawing/2014/main" id="{471B2DA9-DF74-4F83-A166-37E1214A26C6}"/>
              </a:ext>
            </a:extLst>
          </p:cNvPr>
          <p:cNvSpPr/>
          <p:nvPr/>
        </p:nvSpPr>
        <p:spPr>
          <a:xfrm>
            <a:off x="117206" y="6479318"/>
            <a:ext cx="8596419" cy="400110"/>
          </a:xfrm>
          <a:prstGeom prst="rect">
            <a:avLst/>
          </a:prstGeom>
        </p:spPr>
        <p:txBody>
          <a:bodyPr wrap="square">
            <a:spAutoFit/>
          </a:bodyPr>
          <a:lstStyle/>
          <a:p>
            <a:pPr defTabSz="914400" fontAlgn="auto">
              <a:spcBef>
                <a:spcPts val="0"/>
              </a:spcBef>
              <a:spcAft>
                <a:spcPts val="0"/>
              </a:spcAft>
              <a:defRPr/>
            </a:pPr>
            <a:r>
              <a:rPr kumimoji="0" lang="en-GB" sz="1000" b="0" i="0" u="none" strike="noStrike" kern="0" cap="none" spc="0" normalizeH="0" baseline="0" dirty="0">
                <a:ln>
                  <a:noFill/>
                </a:ln>
                <a:solidFill>
                  <a:srgbClr val="000000"/>
                </a:solidFill>
                <a:effectLst/>
                <a:uLnTx/>
                <a:uFillTx/>
                <a:latin typeface="Calibri" panose="020F0502020204030204" pitchFamily="34" charset="0"/>
                <a:ea typeface="+mn-ea"/>
                <a:cs typeface="Calibri" panose="020F0502020204030204" pitchFamily="34" charset="0"/>
              </a:rPr>
              <a:t>*DTG 50mg is the preferred DTG formulation starting at 20kg, however, 3 DTG 10mg DTs can be used as an alternative treatment option if required </a:t>
            </a:r>
          </a:p>
          <a:p>
            <a:pPr defTabSz="914400" fontAlgn="auto">
              <a:spcBef>
                <a:spcPts val="0"/>
              </a:spcBef>
              <a:spcAft>
                <a:spcPts val="0"/>
              </a:spcAft>
              <a:defRPr/>
            </a:pPr>
            <a:r>
              <a:rPr kumimoji="0" lang="en-GB" sz="1000" b="1" i="0" u="none" strike="noStrike" kern="0" cap="none" spc="0" normalizeH="0" baseline="0" dirty="0">
                <a:ln>
                  <a:noFill/>
                </a:ln>
                <a:solidFill>
                  <a:srgbClr val="000000"/>
                </a:solidFill>
                <a:effectLst/>
                <a:uLnTx/>
                <a:uFillTx/>
                <a:latin typeface="Calibri" panose="020F0502020204030204" pitchFamily="34" charset="0"/>
                <a:ea typeface="+mn-ea"/>
                <a:cs typeface="Calibri" panose="020F0502020204030204" pitchFamily="34" charset="0"/>
              </a:rPr>
              <a:t>Source</a:t>
            </a:r>
            <a:r>
              <a:rPr kumimoji="0" lang="en-GB" sz="1000" b="0" i="0" u="none" strike="noStrike" kern="0" cap="none" spc="0" normalizeH="0" baseline="0" dirty="0">
                <a:ln>
                  <a:noFill/>
                </a:ln>
                <a:solidFill>
                  <a:srgbClr val="000000"/>
                </a:solidFill>
                <a:effectLst/>
                <a:uLnTx/>
                <a:uFillTx/>
                <a:latin typeface="Calibri" panose="020F0502020204030204" pitchFamily="34" charset="0"/>
                <a:ea typeface="+mn-ea"/>
                <a:cs typeface="Calibri" panose="020F0502020204030204" pitchFamily="34" charset="0"/>
              </a:rPr>
              <a:t>: </a:t>
            </a:r>
            <a:r>
              <a:rPr lang="en-GB" sz="1000" kern="0" dirty="0">
                <a:solidFill>
                  <a:srgbClr val="000000"/>
                </a:solidFill>
                <a:latin typeface="+mj-lt"/>
                <a:cs typeface="Arial"/>
                <a:hlinkClick r:id="rId2"/>
              </a:rPr>
              <a:t>WHO 2021 ART Guidelines</a:t>
            </a:r>
            <a:endParaRPr lang="en-GB" sz="1000" dirty="0">
              <a:latin typeface="Calibri" panose="020F0502020204030204" pitchFamily="34" charset="0"/>
              <a:ea typeface="+mn-ea"/>
              <a:cs typeface="Calibri" panose="020F0502020204030204" pitchFamily="34" charset="0"/>
            </a:endParaRPr>
          </a:p>
        </p:txBody>
      </p:sp>
      <p:cxnSp>
        <p:nvCxnSpPr>
          <p:cNvPr id="7" name="Straight Connector 6">
            <a:extLst>
              <a:ext uri="{FF2B5EF4-FFF2-40B4-BE49-F238E27FC236}">
                <a16:creationId xmlns:a16="http://schemas.microsoft.com/office/drawing/2014/main" id="{B5C7E1AB-B929-40CE-B789-BCEFF7827D61}"/>
              </a:ext>
            </a:extLst>
          </p:cNvPr>
          <p:cNvCxnSpPr>
            <a:cxnSpLocks/>
          </p:cNvCxnSpPr>
          <p:nvPr/>
        </p:nvCxnSpPr>
        <p:spPr>
          <a:xfrm>
            <a:off x="228600" y="5597302"/>
            <a:ext cx="8686800" cy="0"/>
          </a:xfrm>
          <a:prstGeom prst="line">
            <a:avLst/>
          </a:prstGeom>
          <a:ln w="38100">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3" name="Picture 12" descr="http://downloadicons.net/sites/default/files/pills-icon-63188.png">
            <a:extLst>
              <a:ext uri="{FF2B5EF4-FFF2-40B4-BE49-F238E27FC236}">
                <a16:creationId xmlns:a16="http://schemas.microsoft.com/office/drawing/2014/main" id="{CF5B8104-3534-4967-81CA-A124B35688F1}"/>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2045702" y="2393637"/>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42" descr="A picture containing shape&#10;&#10;Description automatically generated">
            <a:extLst>
              <a:ext uri="{FF2B5EF4-FFF2-40B4-BE49-F238E27FC236}">
                <a16:creationId xmlns:a16="http://schemas.microsoft.com/office/drawing/2014/main" id="{390303E5-8569-48AD-86BE-88D53B007FD5}"/>
              </a:ext>
            </a:extLst>
          </p:cNvPr>
          <p:cNvPicPr>
            <a:picLocks noChangeAspect="1"/>
          </p:cNvPicPr>
          <p:nvPr/>
        </p:nvPicPr>
        <p:blipFill>
          <a:blip r:embed="rId4" cstate="hq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8199421" y="5731612"/>
            <a:ext cx="396751" cy="396751"/>
          </a:xfrm>
          <a:prstGeom prst="rect">
            <a:avLst/>
          </a:prstGeom>
        </p:spPr>
      </p:pic>
      <p:pic>
        <p:nvPicPr>
          <p:cNvPr id="45" name="Picture 44" descr="A picture containing shape&#10;&#10;Description automatically generated">
            <a:extLst>
              <a:ext uri="{FF2B5EF4-FFF2-40B4-BE49-F238E27FC236}">
                <a16:creationId xmlns:a16="http://schemas.microsoft.com/office/drawing/2014/main" id="{D19CD07F-41FF-44B1-B713-BF787F3BF4FB}"/>
              </a:ext>
            </a:extLst>
          </p:cNvPr>
          <p:cNvPicPr>
            <a:picLocks noChangeAspect="1"/>
          </p:cNvPicPr>
          <p:nvPr/>
        </p:nvPicPr>
        <p:blipFill>
          <a:blip r:embed="rId5" cstate="hq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6007448" y="4671702"/>
            <a:ext cx="708681" cy="708681"/>
          </a:xfrm>
          <a:prstGeom prst="rect">
            <a:avLst/>
          </a:prstGeom>
        </p:spPr>
      </p:pic>
      <p:pic>
        <p:nvPicPr>
          <p:cNvPr id="49" name="Picture 48" descr="http://downloadicons.net/sites/default/files/pills-icon-63188.png">
            <a:extLst>
              <a:ext uri="{FF2B5EF4-FFF2-40B4-BE49-F238E27FC236}">
                <a16:creationId xmlns:a16="http://schemas.microsoft.com/office/drawing/2014/main" id="{E156A181-FE42-436F-B538-AF8B88083010}"/>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3000718" y="2393637"/>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51" descr="http://downloadicons.net/sites/default/files/pills-icon-63188.png">
            <a:extLst>
              <a:ext uri="{FF2B5EF4-FFF2-40B4-BE49-F238E27FC236}">
                <a16:creationId xmlns:a16="http://schemas.microsoft.com/office/drawing/2014/main" id="{8D9206DF-69D1-4D4F-ABBE-1585F6AC0B87}"/>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4011169" y="2393637"/>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52" descr="http://downloadicons.net/sites/default/files/pills-icon-63188.png">
            <a:extLst>
              <a:ext uri="{FF2B5EF4-FFF2-40B4-BE49-F238E27FC236}">
                <a16:creationId xmlns:a16="http://schemas.microsoft.com/office/drawing/2014/main" id="{8873B07E-0442-4020-A40F-FF84054E1027}"/>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4261285" y="2393637"/>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58" descr="http://downloadicons.net/sites/default/files/pills-icon-63188.png">
            <a:extLst>
              <a:ext uri="{FF2B5EF4-FFF2-40B4-BE49-F238E27FC236}">
                <a16:creationId xmlns:a16="http://schemas.microsoft.com/office/drawing/2014/main" id="{43EB9716-B55C-41AA-B184-69195701287B}"/>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4923270" y="2393637"/>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59" descr="http://downloadicons.net/sites/default/files/pills-icon-63188.png">
            <a:extLst>
              <a:ext uri="{FF2B5EF4-FFF2-40B4-BE49-F238E27FC236}">
                <a16:creationId xmlns:a16="http://schemas.microsoft.com/office/drawing/2014/main" id="{5416305C-9FA2-47AB-818F-76351898AB4E}"/>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5148070" y="2393637"/>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64" descr="http://downloadicons.net/sites/default/files/pills-icon-63188.png">
            <a:extLst>
              <a:ext uri="{FF2B5EF4-FFF2-40B4-BE49-F238E27FC236}">
                <a16:creationId xmlns:a16="http://schemas.microsoft.com/office/drawing/2014/main" id="{22F33BD7-D9B3-418A-8429-92040BA1F63A}"/>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5968333" y="2393636"/>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65" descr="http://downloadicons.net/sites/default/files/pills-icon-63188.png">
            <a:extLst>
              <a:ext uri="{FF2B5EF4-FFF2-40B4-BE49-F238E27FC236}">
                <a16:creationId xmlns:a16="http://schemas.microsoft.com/office/drawing/2014/main" id="{AE2EE0EF-887D-4BCB-93D9-CE7F4BF71E1B}"/>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6193925" y="2393636"/>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66" descr="http://downloadicons.net/sites/default/files/pills-icon-63188.png">
            <a:extLst>
              <a:ext uri="{FF2B5EF4-FFF2-40B4-BE49-F238E27FC236}">
                <a16:creationId xmlns:a16="http://schemas.microsoft.com/office/drawing/2014/main" id="{808CF47A-9314-4F12-AA62-572B7F68FDC0}"/>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6419517" y="2393636"/>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68" descr="http://downloadicons.net/sites/default/files/pills-icon-63188.png">
            <a:extLst>
              <a:ext uri="{FF2B5EF4-FFF2-40B4-BE49-F238E27FC236}">
                <a16:creationId xmlns:a16="http://schemas.microsoft.com/office/drawing/2014/main" id="{2AADF6A7-02E4-4C8C-A718-D002EFC3CD29}"/>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37205" t="14286" r="13581" b="33565"/>
          <a:stretch/>
        </p:blipFill>
        <p:spPr bwMode="auto">
          <a:xfrm rot="18867014">
            <a:off x="2102541" y="3305956"/>
            <a:ext cx="222554" cy="235824"/>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70" descr="http://downloadicons.net/sites/default/files/pills-icon-63188.png">
            <a:extLst>
              <a:ext uri="{FF2B5EF4-FFF2-40B4-BE49-F238E27FC236}">
                <a16:creationId xmlns:a16="http://schemas.microsoft.com/office/drawing/2014/main" id="{BD443400-777F-4BE9-8CF7-31305BEFF5AB}"/>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41933">
            <a:off x="3001250" y="3223416"/>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71" descr="http://downloadicons.net/sites/default/files/pills-icon-63188.png">
            <a:extLst>
              <a:ext uri="{FF2B5EF4-FFF2-40B4-BE49-F238E27FC236}">
                <a16:creationId xmlns:a16="http://schemas.microsoft.com/office/drawing/2014/main" id="{56B90B24-BAC4-4564-ABDF-9D554DF187AD}"/>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4011170" y="3223411"/>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72" descr="http://downloadicons.net/sites/default/files/pills-icon-63188.png">
            <a:extLst>
              <a:ext uri="{FF2B5EF4-FFF2-40B4-BE49-F238E27FC236}">
                <a16:creationId xmlns:a16="http://schemas.microsoft.com/office/drawing/2014/main" id="{31734D82-2522-4A8C-B521-67DE61FD8345}"/>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4261286" y="3223411"/>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73" descr="http://downloadicons.net/sites/default/files/pills-icon-63188.png">
            <a:extLst>
              <a:ext uri="{FF2B5EF4-FFF2-40B4-BE49-F238E27FC236}">
                <a16:creationId xmlns:a16="http://schemas.microsoft.com/office/drawing/2014/main" id="{C7C5587F-7900-41F8-8764-5CEC63E17B05}"/>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4923270" y="3223410"/>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74" descr="http://downloadicons.net/sites/default/files/pills-icon-63188.png">
            <a:extLst>
              <a:ext uri="{FF2B5EF4-FFF2-40B4-BE49-F238E27FC236}">
                <a16:creationId xmlns:a16="http://schemas.microsoft.com/office/drawing/2014/main" id="{6AFC4F5F-AAE1-4392-B02F-CE6152578683}"/>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12213" t="14286" r="13581" b="12142"/>
          <a:stretch/>
        </p:blipFill>
        <p:spPr bwMode="auto">
          <a:xfrm rot="18900000">
            <a:off x="5148070" y="3223410"/>
            <a:ext cx="335728" cy="332862"/>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76" descr="A picture containing shape&#10;&#10;Description automatically generated">
            <a:extLst>
              <a:ext uri="{FF2B5EF4-FFF2-40B4-BE49-F238E27FC236}">
                <a16:creationId xmlns:a16="http://schemas.microsoft.com/office/drawing/2014/main" id="{ECBB9886-BF4B-46A4-ABBA-221E3454C8F5}"/>
              </a:ext>
            </a:extLst>
          </p:cNvPr>
          <p:cNvPicPr>
            <a:picLocks noChangeAspect="1"/>
          </p:cNvPicPr>
          <p:nvPr/>
        </p:nvPicPr>
        <p:blipFill>
          <a:blip r:embed="rId5" cstate="hq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017627" y="4671702"/>
            <a:ext cx="708681" cy="708681"/>
          </a:xfrm>
          <a:prstGeom prst="rect">
            <a:avLst/>
          </a:prstGeom>
        </p:spPr>
      </p:pic>
      <p:pic>
        <p:nvPicPr>
          <p:cNvPr id="82" name="Picture 81" descr="http://downloadicons.net/sites/default/files/pills-icon-63188.png">
            <a:extLst>
              <a:ext uri="{FF2B5EF4-FFF2-40B4-BE49-F238E27FC236}">
                <a16:creationId xmlns:a16="http://schemas.microsoft.com/office/drawing/2014/main" id="{2018544C-E690-42C4-BABD-8CB9AE6B08A1}"/>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37205" t="14286" r="13581" b="33565"/>
          <a:stretch/>
        </p:blipFill>
        <p:spPr bwMode="auto">
          <a:xfrm rot="18867014">
            <a:off x="3291817" y="3305957"/>
            <a:ext cx="222554" cy="235824"/>
          </a:xfrm>
          <a:prstGeom prst="rect">
            <a:avLst/>
          </a:prstGeom>
          <a:noFill/>
          <a:extLst>
            <a:ext uri="{909E8E84-426E-40DD-AFC4-6F175D3DCCD1}">
              <a14:hiddenFill xmlns:a14="http://schemas.microsoft.com/office/drawing/2010/main">
                <a:solidFill>
                  <a:srgbClr val="FFFFFF"/>
                </a:solidFill>
              </a14:hiddenFill>
            </a:ext>
          </a:extLst>
        </p:spPr>
      </p:pic>
      <p:pic>
        <p:nvPicPr>
          <p:cNvPr id="84" name="Picture 83" descr="http://downloadicons.net/sites/default/files/pills-icon-63188.png">
            <a:extLst>
              <a:ext uri="{FF2B5EF4-FFF2-40B4-BE49-F238E27FC236}">
                <a16:creationId xmlns:a16="http://schemas.microsoft.com/office/drawing/2014/main" id="{AB23414E-F43E-4D98-9357-F05FC8B25B79}"/>
              </a:ext>
            </a:extLst>
          </p:cNvPr>
          <p:cNvPicPr>
            <a:picLocks noChangeAspect="1" noChangeArrowheads="1"/>
          </p:cNvPicPr>
          <p:nvPr/>
        </p:nvPicPr>
        <p:blipFill rotWithShape="1">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l="37205" t="14286" r="13581" b="33565"/>
          <a:stretch/>
        </p:blipFill>
        <p:spPr bwMode="auto">
          <a:xfrm rot="18867014">
            <a:off x="5429480" y="3305958"/>
            <a:ext cx="222554" cy="235824"/>
          </a:xfrm>
          <a:prstGeom prst="rect">
            <a:avLst/>
          </a:prstGeom>
          <a:noFill/>
          <a:extLst>
            <a:ext uri="{909E8E84-426E-40DD-AFC4-6F175D3DCCD1}">
              <a14:hiddenFill xmlns:a14="http://schemas.microsoft.com/office/drawing/2010/main">
                <a:solidFill>
                  <a:srgbClr val="FFFFFF"/>
                </a:solidFill>
              </a14:hiddenFill>
            </a:ext>
          </a:extLst>
        </p:spPr>
      </p:pic>
      <p:pic>
        <p:nvPicPr>
          <p:cNvPr id="85" name="Picture 84" descr="http://downloadicons.net/sites/default/files/pills-icon-63188.png">
            <a:extLst>
              <a:ext uri="{FF2B5EF4-FFF2-40B4-BE49-F238E27FC236}">
                <a16:creationId xmlns:a16="http://schemas.microsoft.com/office/drawing/2014/main" id="{0E216AEF-10AB-4744-80FE-0857DB3C7DA1}"/>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37205" t="14286" r="13581" b="33565"/>
          <a:stretch/>
        </p:blipFill>
        <p:spPr bwMode="auto">
          <a:xfrm rot="18867014">
            <a:off x="3291817" y="2485447"/>
            <a:ext cx="222554" cy="235824"/>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85" descr="http://downloadicons.net/sites/default/files/pills-icon-63188.png">
            <a:extLst>
              <a:ext uri="{FF2B5EF4-FFF2-40B4-BE49-F238E27FC236}">
                <a16:creationId xmlns:a16="http://schemas.microsoft.com/office/drawing/2014/main" id="{6B97F83F-E371-41B0-A93A-02E80D14AE1A}"/>
              </a:ext>
            </a:extLst>
          </p:cNvPr>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37205" t="14286" r="13581" b="33565"/>
          <a:stretch/>
        </p:blipFill>
        <p:spPr bwMode="auto">
          <a:xfrm rot="18867014">
            <a:off x="5429480" y="2485448"/>
            <a:ext cx="222554" cy="235824"/>
          </a:xfrm>
          <a:prstGeom prst="rect">
            <a:avLst/>
          </a:prstGeom>
          <a:noFill/>
          <a:extLst>
            <a:ext uri="{909E8E84-426E-40DD-AFC4-6F175D3DCCD1}">
              <a14:hiddenFill xmlns:a14="http://schemas.microsoft.com/office/drawing/2010/main">
                <a:solidFill>
                  <a:srgbClr val="FFFFFF"/>
                </a:solidFill>
              </a14:hiddenFill>
            </a:ext>
          </a:extLst>
        </p:spPr>
      </p:pic>
      <p:pic>
        <p:nvPicPr>
          <p:cNvPr id="87" name="Picture 86" descr="A picture containing shape&#10;&#10;Description automatically generated">
            <a:extLst>
              <a:ext uri="{FF2B5EF4-FFF2-40B4-BE49-F238E27FC236}">
                <a16:creationId xmlns:a16="http://schemas.microsoft.com/office/drawing/2014/main" id="{218F2C9B-E0D6-4E31-802B-A676D8A604D0}"/>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7017627" y="3852350"/>
            <a:ext cx="708681" cy="708681"/>
          </a:xfrm>
          <a:prstGeom prst="rect">
            <a:avLst/>
          </a:prstGeom>
        </p:spPr>
      </p:pic>
    </p:spTree>
    <p:extLst>
      <p:ext uri="{BB962C8B-B14F-4D97-AF65-F5344CB8AC3E}">
        <p14:creationId xmlns:p14="http://schemas.microsoft.com/office/powerpoint/2010/main" val="1635075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E736615-BAC8-47ED-A54A-DBC62B0B0125}"/>
              </a:ext>
            </a:extLst>
          </p:cNvPr>
          <p:cNvSpPr/>
          <p:nvPr/>
        </p:nvSpPr>
        <p:spPr bwMode="gray">
          <a:xfrm>
            <a:off x="225216" y="3636501"/>
            <a:ext cx="8693561" cy="2541176"/>
          </a:xfrm>
          <a:prstGeom prst="rect">
            <a:avLst/>
          </a:prstGeom>
          <a:solidFill>
            <a:schemeClr val="accent5">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Bef>
                <a:spcPts val="500"/>
              </a:spcBef>
            </a:pPr>
            <a:endParaRPr lang="en-GB" sz="1800" dirty="0">
              <a:solidFill>
                <a:schemeClr val="bg1"/>
              </a:solidFill>
            </a:endParaRPr>
          </a:p>
        </p:txBody>
      </p:sp>
      <p:sp>
        <p:nvSpPr>
          <p:cNvPr id="2" name="Title 1">
            <a:extLst>
              <a:ext uri="{FF2B5EF4-FFF2-40B4-BE49-F238E27FC236}">
                <a16:creationId xmlns:a16="http://schemas.microsoft.com/office/drawing/2014/main" id="{79504375-DE6C-46EC-AB43-654F1AA75690}"/>
              </a:ext>
            </a:extLst>
          </p:cNvPr>
          <p:cNvSpPr>
            <a:spLocks noGrp="1"/>
          </p:cNvSpPr>
          <p:nvPr>
            <p:ph type="title"/>
          </p:nvPr>
        </p:nvSpPr>
        <p:spPr>
          <a:ln>
            <a:noFill/>
          </a:ln>
        </p:spPr>
        <p:txBody>
          <a:bodyPr>
            <a:normAutofit/>
          </a:bodyPr>
          <a:lstStyle/>
          <a:p>
            <a:r>
              <a:rPr lang="en-GB" sz="2000" b="1" dirty="0"/>
              <a:t>DTG can also be used in second-line</a:t>
            </a:r>
            <a:r>
              <a:rPr lang="en-GB" sz="2000" b="1" dirty="0">
                <a:solidFill>
                  <a:srgbClr val="FF0000"/>
                </a:solidFill>
              </a:rPr>
              <a:t> </a:t>
            </a:r>
            <a:r>
              <a:rPr lang="en-GB" sz="2000" b="1" dirty="0"/>
              <a:t>(2L) after 1L failure of EFV, NVP, or LPV/r</a:t>
            </a:r>
          </a:p>
        </p:txBody>
      </p:sp>
      <p:sp>
        <p:nvSpPr>
          <p:cNvPr id="11" name="Rectangle 10">
            <a:extLst>
              <a:ext uri="{FF2B5EF4-FFF2-40B4-BE49-F238E27FC236}">
                <a16:creationId xmlns:a16="http://schemas.microsoft.com/office/drawing/2014/main" id="{B2E8D0CA-7F96-49C3-96C4-15668BE792AD}"/>
              </a:ext>
            </a:extLst>
          </p:cNvPr>
          <p:cNvSpPr/>
          <p:nvPr/>
        </p:nvSpPr>
        <p:spPr>
          <a:xfrm>
            <a:off x="162340" y="6177677"/>
            <a:ext cx="8596419" cy="661720"/>
          </a:xfrm>
          <a:prstGeom prst="rect">
            <a:avLst/>
          </a:prstGeom>
        </p:spPr>
        <p:txBody>
          <a:bodyPr wrap="square">
            <a:spAutoFit/>
          </a:bodyPr>
          <a:lstStyle/>
          <a:p>
            <a:pPr defTabSz="914400" fontAlgn="auto">
              <a:spcBef>
                <a:spcPts val="0"/>
              </a:spcBef>
              <a:spcAft>
                <a:spcPts val="0"/>
              </a:spcAft>
              <a:defRPr/>
            </a:pPr>
            <a:r>
              <a:rPr kumimoji="0" lang="en-GB" sz="1000" b="0" i="0" u="none" strike="noStrike" kern="0" cap="none" spc="0" normalizeH="0" baseline="0" dirty="0">
                <a:ln>
                  <a:noFill/>
                </a:ln>
                <a:solidFill>
                  <a:srgbClr val="000000"/>
                </a:solidFill>
                <a:effectLst/>
                <a:uLnTx/>
                <a:uFillTx/>
                <a:latin typeface="Calibri" panose="020F0502020204030204" pitchFamily="34" charset="0"/>
                <a:ea typeface="+mn-ea"/>
                <a:cs typeface="Calibri" panose="020F0502020204030204" pitchFamily="34" charset="0"/>
              </a:rPr>
              <a:t>Source: </a:t>
            </a:r>
            <a:r>
              <a:rPr kumimoji="0" lang="en-GB" sz="1000" b="0" i="0" u="none" strike="noStrike" kern="1200" cap="none" spc="0" normalizeH="0" baseline="0" dirty="0">
                <a:ln>
                  <a:noFill/>
                </a:ln>
                <a:solidFill>
                  <a:srgbClr val="FF0000"/>
                </a:solidFill>
                <a:effectLst/>
                <a:uLnTx/>
                <a:uFillTx/>
                <a:latin typeface="Calibri" panose="020F0502020204030204" pitchFamily="34" charset="0"/>
                <a:ea typeface="+mn-ea"/>
                <a:cs typeface="Calibri" panose="020F0502020204030204" pitchFamily="34" charset="0"/>
                <a:hlinkClick r:id="rId2"/>
              </a:rPr>
              <a:t>WHO Policy Brief (July 2020) For Introducing New ARVs For Children</a:t>
            </a:r>
            <a:r>
              <a:rPr lang="en-GB" sz="1000" dirty="0">
                <a:latin typeface="Calibri" panose="020F0502020204030204" pitchFamily="34" charset="0"/>
                <a:ea typeface="+mn-ea"/>
                <a:cs typeface="Calibri" panose="020F0502020204030204" pitchFamily="34" charset="0"/>
              </a:rPr>
              <a:t>; </a:t>
            </a:r>
          </a:p>
          <a:p>
            <a:pPr defTabSz="914400" fontAlgn="auto">
              <a:spcBef>
                <a:spcPts val="0"/>
              </a:spcBef>
              <a:spcAft>
                <a:spcPts val="0"/>
              </a:spcAft>
              <a:defRPr/>
            </a:pPr>
            <a:r>
              <a:rPr lang="en-GB" sz="900" dirty="0">
                <a:latin typeface="Calibri" panose="020F0502020204030204" pitchFamily="34" charset="0"/>
                <a:ea typeface="+mn-ea"/>
                <a:cs typeface="Calibri" panose="020F0502020204030204" pitchFamily="34" charset="0"/>
              </a:rPr>
              <a:t>a. ATV/r can be used as an alternative to LPV/r for children older than three months, but the limited availability of suitable formulations for children younger than 6 years, the lack of an FDC, and the need for separate administration of the ritonavir booster should be considered when choosing this regimen. </a:t>
            </a:r>
          </a:p>
          <a:p>
            <a:pPr defTabSz="914400" fontAlgn="auto">
              <a:spcBef>
                <a:spcPts val="0"/>
              </a:spcBef>
              <a:spcAft>
                <a:spcPts val="0"/>
              </a:spcAft>
              <a:defRPr/>
            </a:pPr>
            <a:r>
              <a:rPr lang="en-GB" sz="900" dirty="0">
                <a:latin typeface="Calibri" panose="020F0502020204030204" pitchFamily="34" charset="0"/>
                <a:ea typeface="+mn-ea"/>
                <a:cs typeface="Calibri" panose="020F0502020204030204" pitchFamily="34" charset="0"/>
              </a:rPr>
              <a:t>b. DRV should not be used for children younger than 3 years and should be combined with appropriate dosing of ritonavir</a:t>
            </a:r>
            <a:endParaRPr kumimoji="0" lang="en-GB" sz="1000" b="0" i="0" u="none" strike="noStrike" kern="1200" cap="none" spc="0" normalizeH="0" baseline="0" dirty="0">
              <a:ln>
                <a:noFill/>
              </a:ln>
              <a:solidFill>
                <a:prstClr val="black"/>
              </a:solidFill>
              <a:effectLst/>
              <a:uLnTx/>
              <a:uFillTx/>
              <a:latin typeface="Calibri"/>
              <a:ea typeface="+mn-ea"/>
              <a:cs typeface="+mn-cs"/>
            </a:endParaRPr>
          </a:p>
        </p:txBody>
      </p:sp>
      <p:sp>
        <p:nvSpPr>
          <p:cNvPr id="12" name="Rectangle 11">
            <a:extLst>
              <a:ext uri="{FF2B5EF4-FFF2-40B4-BE49-F238E27FC236}">
                <a16:creationId xmlns:a16="http://schemas.microsoft.com/office/drawing/2014/main" id="{4F9F076A-F504-44BD-9709-159E0F61FFAB}"/>
              </a:ext>
            </a:extLst>
          </p:cNvPr>
          <p:cNvSpPr/>
          <p:nvPr/>
        </p:nvSpPr>
        <p:spPr bwMode="gray">
          <a:xfrm>
            <a:off x="238542" y="3949148"/>
            <a:ext cx="8676858" cy="2228530"/>
          </a:xfrm>
          <a:prstGeom prst="rect">
            <a:avLst/>
          </a:prstGeom>
          <a:noFill/>
          <a:ln w="12700">
            <a:noFill/>
          </a:ln>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285750" indent="-285750">
              <a:lnSpc>
                <a:spcPct val="90000"/>
              </a:lnSpc>
              <a:spcBef>
                <a:spcPts val="0"/>
              </a:spcBef>
              <a:spcAft>
                <a:spcPts val="300"/>
              </a:spcAft>
              <a:buFont typeface="Arial" panose="020B0604020202020204" pitchFamily="34" charset="0"/>
              <a:buChar char="•"/>
            </a:pPr>
            <a:r>
              <a:rPr lang="en-GB" sz="1600" dirty="0">
                <a:solidFill>
                  <a:schemeClr val="tx1"/>
                </a:solidFill>
                <a:latin typeface="Calibri" panose="020F0502020204030204" pitchFamily="34" charset="0"/>
              </a:rPr>
              <a:t>DTG provides a </a:t>
            </a:r>
            <a:r>
              <a:rPr lang="en-GB" sz="1600" b="1" dirty="0">
                <a:solidFill>
                  <a:schemeClr val="tx1"/>
                </a:solidFill>
                <a:latin typeface="Calibri" panose="020F0502020204030204" pitchFamily="34" charset="0"/>
              </a:rPr>
              <a:t>potent </a:t>
            </a:r>
            <a:r>
              <a:rPr lang="en-GB" sz="1600" dirty="0">
                <a:solidFill>
                  <a:schemeClr val="tx1"/>
                </a:solidFill>
                <a:latin typeface="Calibri" panose="020F0502020204030204" pitchFamily="34" charset="0"/>
              </a:rPr>
              <a:t>and </a:t>
            </a:r>
            <a:r>
              <a:rPr lang="en-GB" sz="1600" b="1" dirty="0">
                <a:solidFill>
                  <a:schemeClr val="tx1"/>
                </a:solidFill>
                <a:latin typeface="Calibri" panose="020F0502020204030204" pitchFamily="34" charset="0"/>
              </a:rPr>
              <a:t>well tolerated </a:t>
            </a:r>
            <a:r>
              <a:rPr lang="en-GB" sz="1600" dirty="0">
                <a:solidFill>
                  <a:schemeClr val="tx1"/>
                </a:solidFill>
                <a:latin typeface="Calibri" panose="020F0502020204030204" pitchFamily="34" charset="0"/>
              </a:rPr>
              <a:t>option as the</a:t>
            </a:r>
            <a:r>
              <a:rPr lang="en-GB" sz="1600" b="1" dirty="0">
                <a:solidFill>
                  <a:schemeClr val="tx1"/>
                </a:solidFill>
                <a:latin typeface="Calibri" panose="020F0502020204030204" pitchFamily="34" charset="0"/>
              </a:rPr>
              <a:t> preferred paediatric second-line (2L) regimen for CLHIV </a:t>
            </a:r>
            <a:r>
              <a:rPr lang="en-GB" sz="1600" dirty="0">
                <a:solidFill>
                  <a:schemeClr val="tx1"/>
                </a:solidFill>
                <a:latin typeface="Calibri" panose="020F0502020204030204" pitchFamily="34" charset="0"/>
              </a:rPr>
              <a:t>who fail either LPV/r or NNRTIs. 	</a:t>
            </a:r>
          </a:p>
          <a:p>
            <a:pPr marL="285750" indent="-285750">
              <a:lnSpc>
                <a:spcPct val="90000"/>
              </a:lnSpc>
              <a:spcBef>
                <a:spcPts val="0"/>
              </a:spcBef>
              <a:spcAft>
                <a:spcPts val="900"/>
              </a:spcAft>
              <a:buFont typeface="Arial" panose="020B0604020202020204" pitchFamily="34" charset="0"/>
              <a:buChar char="•"/>
            </a:pPr>
            <a:r>
              <a:rPr lang="en-GB" sz="1600" dirty="0">
                <a:solidFill>
                  <a:schemeClr val="tx1"/>
                </a:solidFill>
                <a:latin typeface="Calibri" panose="020F0502020204030204" pitchFamily="34" charset="0"/>
              </a:rPr>
              <a:t>All CLHIV on ART failing 1L of EFV, NVP, or LPV/r and existing virally suppressed 2L children over 4 weeks and weighing 3 to &lt;20 kg should be transitioned to pDTG. </a:t>
            </a:r>
          </a:p>
          <a:p>
            <a:pPr lvl="2">
              <a:lnSpc>
                <a:spcPct val="90000"/>
              </a:lnSpc>
              <a:spcBef>
                <a:spcPts val="0"/>
              </a:spcBef>
              <a:spcAft>
                <a:spcPts val="300"/>
              </a:spcAft>
            </a:pPr>
            <a:r>
              <a:rPr lang="en-US" sz="1500" dirty="0">
                <a:solidFill>
                  <a:schemeClr val="tx1"/>
                </a:solidFill>
                <a:latin typeface="Calibri" panose="020F0502020204030204" pitchFamily="34" charset="0"/>
              </a:rPr>
              <a:t>Viral suppression is defined as HIV-1 RNA &lt;1,000 copies/ml from a test completed within the past 12 months. However, viral load testing should </a:t>
            </a:r>
            <a:r>
              <a:rPr lang="en-US" sz="1500" u="sng" dirty="0">
                <a:solidFill>
                  <a:schemeClr val="tx1"/>
                </a:solidFill>
                <a:latin typeface="Calibri" panose="020F0502020204030204" pitchFamily="34" charset="0"/>
              </a:rPr>
              <a:t>not</a:t>
            </a:r>
            <a:r>
              <a:rPr lang="en-US" sz="1500" dirty="0">
                <a:solidFill>
                  <a:schemeClr val="tx1"/>
                </a:solidFill>
                <a:latin typeface="Calibri" panose="020F0502020204030204" pitchFamily="34" charset="0"/>
              </a:rPr>
              <a:t> be a barrier to pDTG access and all 2L patients should be transitioned to pDTG. Adherence counselling should be conducted to identify any adherence barriers.</a:t>
            </a:r>
          </a:p>
          <a:p>
            <a:pPr marL="285750" indent="-285750">
              <a:lnSpc>
                <a:spcPct val="90000"/>
              </a:lnSpc>
              <a:spcBef>
                <a:spcPts val="0"/>
              </a:spcBef>
              <a:spcAft>
                <a:spcPts val="300"/>
              </a:spcAft>
              <a:buFont typeface="Arial" panose="020B0604020202020204" pitchFamily="34" charset="0"/>
              <a:buChar char="•"/>
            </a:pPr>
            <a:r>
              <a:rPr lang="en-GB" sz="1600" dirty="0">
                <a:solidFill>
                  <a:schemeClr val="tx1"/>
                </a:solidFill>
                <a:latin typeface="Calibri" panose="020F0502020204030204" pitchFamily="34" charset="0"/>
              </a:rPr>
              <a:t>Dosing for pDTG use in 2L is the same as the recommendations outlined on slides 5 and 6</a:t>
            </a:r>
          </a:p>
        </p:txBody>
      </p:sp>
      <p:graphicFrame>
        <p:nvGraphicFramePr>
          <p:cNvPr id="3" name="Table 2">
            <a:extLst>
              <a:ext uri="{FF2B5EF4-FFF2-40B4-BE49-F238E27FC236}">
                <a16:creationId xmlns:a16="http://schemas.microsoft.com/office/drawing/2014/main" id="{D25D7909-EC2E-4EEC-B455-13F58EA0DF7B}"/>
              </a:ext>
            </a:extLst>
          </p:cNvPr>
          <p:cNvGraphicFramePr>
            <a:graphicFrameLocks noGrp="1"/>
          </p:cNvGraphicFramePr>
          <p:nvPr>
            <p:extLst>
              <p:ext uri="{D42A27DB-BD31-4B8C-83A1-F6EECF244321}">
                <p14:modId xmlns:p14="http://schemas.microsoft.com/office/powerpoint/2010/main" val="728170905"/>
              </p:ext>
            </p:extLst>
          </p:nvPr>
        </p:nvGraphicFramePr>
        <p:xfrm>
          <a:off x="228600" y="994115"/>
          <a:ext cx="8690178" cy="2562671"/>
        </p:xfrm>
        <a:graphic>
          <a:graphicData uri="http://schemas.openxmlformats.org/drawingml/2006/table">
            <a:tbl>
              <a:tblPr firstRow="1" bandRow="1"/>
              <a:tblGrid>
                <a:gridCol w="1036277">
                  <a:extLst>
                    <a:ext uri="{9D8B030D-6E8A-4147-A177-3AD203B41FA5}">
                      <a16:colId xmlns:a16="http://schemas.microsoft.com/office/drawing/2014/main" val="2047856277"/>
                    </a:ext>
                  </a:extLst>
                </a:gridCol>
                <a:gridCol w="2258375">
                  <a:extLst>
                    <a:ext uri="{9D8B030D-6E8A-4147-A177-3AD203B41FA5}">
                      <a16:colId xmlns:a16="http://schemas.microsoft.com/office/drawing/2014/main" val="3764699783"/>
                    </a:ext>
                  </a:extLst>
                </a:gridCol>
                <a:gridCol w="2518582">
                  <a:extLst>
                    <a:ext uri="{9D8B030D-6E8A-4147-A177-3AD203B41FA5}">
                      <a16:colId xmlns:a16="http://schemas.microsoft.com/office/drawing/2014/main" val="873294321"/>
                    </a:ext>
                  </a:extLst>
                </a:gridCol>
                <a:gridCol w="2876944">
                  <a:extLst>
                    <a:ext uri="{9D8B030D-6E8A-4147-A177-3AD203B41FA5}">
                      <a16:colId xmlns:a16="http://schemas.microsoft.com/office/drawing/2014/main" val="3183627151"/>
                    </a:ext>
                  </a:extLst>
                </a:gridCol>
              </a:tblGrid>
              <a:tr h="306251">
                <a:tc gridSpan="4">
                  <a:txBody>
                    <a:bodyPr/>
                    <a:lstStyle>
                      <a:lvl1pPr marL="0" algn="l" defTabSz="457200" rtl="0" eaLnBrk="1" latinLnBrk="0" hangingPunct="1">
                        <a:defRPr sz="1800" b="1" kern="1200">
                          <a:solidFill>
                            <a:schemeClr val="lt1"/>
                          </a:solidFill>
                          <a:latin typeface="Verdana"/>
                          <a:ea typeface="Arial"/>
                          <a:cs typeface="Arial"/>
                        </a:defRPr>
                      </a:lvl1pPr>
                      <a:lvl2pPr marL="457200" algn="l" defTabSz="457200" rtl="0" eaLnBrk="1" latinLnBrk="0" hangingPunct="1">
                        <a:defRPr sz="1800" b="1" kern="1200">
                          <a:solidFill>
                            <a:schemeClr val="lt1"/>
                          </a:solidFill>
                          <a:latin typeface="Verdana"/>
                          <a:ea typeface="Arial"/>
                          <a:cs typeface="Arial"/>
                        </a:defRPr>
                      </a:lvl2pPr>
                      <a:lvl3pPr marL="914400" algn="l" defTabSz="457200" rtl="0" eaLnBrk="1" latinLnBrk="0" hangingPunct="1">
                        <a:defRPr sz="1800" b="1" kern="1200">
                          <a:solidFill>
                            <a:schemeClr val="lt1"/>
                          </a:solidFill>
                          <a:latin typeface="Verdana"/>
                          <a:ea typeface="Arial"/>
                          <a:cs typeface="Arial"/>
                        </a:defRPr>
                      </a:lvl3pPr>
                      <a:lvl4pPr marL="1371600" algn="l" defTabSz="457200" rtl="0" eaLnBrk="1" latinLnBrk="0" hangingPunct="1">
                        <a:defRPr sz="1800" b="1" kern="1200">
                          <a:solidFill>
                            <a:schemeClr val="lt1"/>
                          </a:solidFill>
                          <a:latin typeface="Verdana"/>
                          <a:ea typeface="Arial"/>
                          <a:cs typeface="Arial"/>
                        </a:defRPr>
                      </a:lvl4pPr>
                      <a:lvl5pPr marL="1828800" algn="l" defTabSz="457200" rtl="0" eaLnBrk="1" latinLnBrk="0" hangingPunct="1">
                        <a:defRPr sz="1800" b="1" kern="1200">
                          <a:solidFill>
                            <a:schemeClr val="lt1"/>
                          </a:solidFill>
                          <a:latin typeface="Verdana"/>
                          <a:ea typeface="Arial"/>
                          <a:cs typeface="Arial"/>
                        </a:defRPr>
                      </a:lvl5pPr>
                      <a:lvl6pPr marL="2286000" algn="l" defTabSz="457200" rtl="0" eaLnBrk="1" latinLnBrk="0" hangingPunct="1">
                        <a:defRPr sz="1800" b="1" kern="1200">
                          <a:solidFill>
                            <a:schemeClr val="lt1"/>
                          </a:solidFill>
                          <a:latin typeface="Verdana"/>
                          <a:ea typeface="Arial"/>
                          <a:cs typeface="Arial"/>
                        </a:defRPr>
                      </a:lvl6pPr>
                      <a:lvl7pPr marL="2743200" algn="l" defTabSz="457200" rtl="0" eaLnBrk="1" latinLnBrk="0" hangingPunct="1">
                        <a:defRPr sz="1800" b="1" kern="1200">
                          <a:solidFill>
                            <a:schemeClr val="lt1"/>
                          </a:solidFill>
                          <a:latin typeface="Verdana"/>
                          <a:ea typeface="Arial"/>
                          <a:cs typeface="Arial"/>
                        </a:defRPr>
                      </a:lvl7pPr>
                      <a:lvl8pPr marL="3200400" algn="l" defTabSz="457200" rtl="0" eaLnBrk="1" latinLnBrk="0" hangingPunct="1">
                        <a:defRPr sz="1800" b="1" kern="1200">
                          <a:solidFill>
                            <a:schemeClr val="lt1"/>
                          </a:solidFill>
                          <a:latin typeface="Verdana"/>
                          <a:ea typeface="Arial"/>
                          <a:cs typeface="Arial"/>
                        </a:defRPr>
                      </a:lvl8pPr>
                      <a:lvl9pPr marL="3657600" algn="l" defTabSz="457200" rtl="0" eaLnBrk="1" latinLnBrk="0" hangingPunct="1">
                        <a:defRPr sz="1800" b="1" kern="1200">
                          <a:solidFill>
                            <a:schemeClr val="lt1"/>
                          </a:solidFill>
                          <a:latin typeface="Verdana"/>
                          <a:ea typeface="Arial"/>
                          <a:cs typeface="Arial"/>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b="1" dirty="0">
                          <a:latin typeface="+mn-lt"/>
                          <a:cs typeface="Calibri" panose="020F0502020204030204" pitchFamily="34" charset="0"/>
                        </a:rPr>
                        <a:t>Sequencing for Transitioning Paediatric Patients to 2L, WHO 2020</a:t>
                      </a:r>
                      <a:endParaRPr lang="en-US" sz="1600" b="1" dirty="0">
                        <a:solidFill>
                          <a:schemeClr val="accent2"/>
                        </a:solidFill>
                        <a:latin typeface="+mn-lt"/>
                        <a:cs typeface="Calibri" panose="020F0502020204030204" pitchFamily="34" charset="0"/>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hMerge="1">
                  <a:txBody>
                    <a:bodyPr/>
                    <a:lstStyle/>
                    <a:p>
                      <a:endParaRPr lang="en-US"/>
                    </a:p>
                  </a:txBody>
                  <a:tcPr/>
                </a:tc>
                <a:tc hMerge="1">
                  <a:txBody>
                    <a:bodyPr/>
                    <a:lstStyle/>
                    <a:p>
                      <a:pPr algn="ctr"/>
                      <a:endParaRPr lang="en-US" dirty="0">
                        <a:latin typeface="Calibri" panose="020F0502020204030204" pitchFamily="34" charset="0"/>
                      </a:endParaRPr>
                    </a:p>
                  </a:txBody>
                  <a:tcPr marL="45720" marR="45720" anchor="ctr"/>
                </a:tc>
                <a:tc hMerge="1">
                  <a:txBody>
                    <a:bodyPr/>
                    <a:lstStyle/>
                    <a:p>
                      <a:pPr algn="ctr"/>
                      <a:endParaRPr lang="en-US" dirty="0">
                        <a:latin typeface="Calibri" panose="020F0502020204030204" pitchFamily="34" charset="0"/>
                      </a:endParaRPr>
                    </a:p>
                  </a:txBody>
                  <a:tcPr marL="45720" marR="45720" anchor="ctr"/>
                </a:tc>
                <a:extLst>
                  <a:ext uri="{0D108BD9-81ED-4DB2-BD59-A6C34878D82A}">
                    <a16:rowId xmlns:a16="http://schemas.microsoft.com/office/drawing/2014/main" val="2539468745"/>
                  </a:ext>
                </a:extLst>
              </a:tr>
              <a:tr h="279132">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en-US" sz="1600" b="1" dirty="0">
                          <a:solidFill>
                            <a:schemeClr val="bg1"/>
                          </a:solidFill>
                          <a:latin typeface="+mn-lt"/>
                        </a:rPr>
                        <a:t>Population</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pPr algn="ctr"/>
                      <a:r>
                        <a:rPr lang="en-US" sz="1600" b="1" dirty="0">
                          <a:solidFill>
                            <a:schemeClr val="bg1"/>
                          </a:solidFill>
                          <a:latin typeface="+mn-lt"/>
                        </a:rPr>
                        <a:t>Failing 1L regimen</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en-US" sz="1600" b="1" dirty="0">
                          <a:solidFill>
                            <a:schemeClr val="bg1"/>
                          </a:solidFill>
                          <a:latin typeface="+mn-lt"/>
                        </a:rPr>
                        <a:t>Preferred 2L Regimen</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en-US" sz="1600" b="1" dirty="0">
                          <a:solidFill>
                            <a:schemeClr val="bg1"/>
                          </a:solidFill>
                          <a:latin typeface="+mn-lt"/>
                        </a:rPr>
                        <a:t>Alternative 2L </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extLst>
                  <a:ext uri="{0D108BD9-81ED-4DB2-BD59-A6C34878D82A}">
                    <a16:rowId xmlns:a16="http://schemas.microsoft.com/office/drawing/2014/main" val="3459698085"/>
                  </a:ext>
                </a:extLst>
              </a:tr>
              <a:tr h="450587">
                <a:tc rowSpan="4">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r>
                        <a:rPr lang="en-US" sz="1400" dirty="0">
                          <a:latin typeface="+mn-lt"/>
                        </a:rPr>
                        <a:t>Children and Infants</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342900" rtl="0" eaLnBrk="1" fontAlgn="auto" latinLnBrk="0" hangingPunct="1">
                        <a:lnSpc>
                          <a:spcPct val="115000"/>
                        </a:lnSpc>
                        <a:spcBef>
                          <a:spcPts val="0"/>
                        </a:spcBef>
                        <a:spcAft>
                          <a:spcPts val="0"/>
                        </a:spcAft>
                        <a:buClrTx/>
                        <a:buSzTx/>
                        <a:buFontTx/>
                        <a:buNone/>
                        <a:tabLst/>
                        <a:defRPr/>
                      </a:pPr>
                      <a:r>
                        <a:rPr lang="en-US" sz="1400" b="0" dirty="0">
                          <a:solidFill>
                            <a:schemeClr val="tx1"/>
                          </a:solidFill>
                          <a:effectLst/>
                          <a:latin typeface="+mn-lt"/>
                          <a:ea typeface="Calibri" panose="020F0502020204030204" pitchFamily="34" charset="0"/>
                          <a:cs typeface="Times New Roman" panose="02020603050405020304" pitchFamily="18" charset="0"/>
                        </a:rPr>
                        <a:t>ABC + 3TC + DTG</a:t>
                      </a:r>
                      <a:endParaRPr lang="en-US" sz="1400" b="0" baseline="30000" dirty="0">
                        <a:solidFill>
                          <a:schemeClr val="tx1"/>
                        </a:solidFill>
                        <a:effectLst/>
                        <a:latin typeface="+mn-lt"/>
                        <a:ea typeface="Calibri" panose="020F0502020204030204" pitchFamily="34" charset="0"/>
                        <a:cs typeface="Times New Roman" panose="02020603050405020304" pitchFamily="18" charset="0"/>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algn="ctr">
                        <a:lnSpc>
                          <a:spcPct val="115000"/>
                        </a:lnSpc>
                        <a:spcBef>
                          <a:spcPts val="0"/>
                        </a:spcBef>
                        <a:spcAft>
                          <a:spcPts val="0"/>
                        </a:spcAft>
                      </a:pPr>
                      <a:r>
                        <a:rPr lang="en-US" sz="1400" b="0" dirty="0">
                          <a:effectLst/>
                          <a:latin typeface="+mn-lt"/>
                          <a:ea typeface="Calibri" panose="020F0502020204030204" pitchFamily="34" charset="0"/>
                          <a:cs typeface="Times New Roman" panose="02020603050405020304" pitchFamily="18" charset="0"/>
                        </a:rPr>
                        <a:t>AZT + 3TC + LPV/r (or ATV</a:t>
                      </a:r>
                      <a:r>
                        <a:rPr lang="en-US" sz="1400" b="0" baseline="30000" dirty="0">
                          <a:effectLst/>
                          <a:latin typeface="+mn-lt"/>
                          <a:ea typeface="Calibri" panose="020F0502020204030204" pitchFamily="34" charset="0"/>
                          <a:cs typeface="Times New Roman" panose="02020603050405020304" pitchFamily="18" charset="0"/>
                        </a:rPr>
                        <a:t>a</a:t>
                      </a:r>
                      <a:r>
                        <a:rPr lang="en-US" sz="1400" b="0" dirty="0">
                          <a:effectLst/>
                          <a:latin typeface="+mn-lt"/>
                          <a:ea typeface="Calibri" panose="020F0502020204030204" pitchFamily="34" charset="0"/>
                          <a:cs typeface="Times New Roman" panose="02020603050405020304" pitchFamily="18" charset="0"/>
                        </a:rPr>
                        <a:t>/r)</a:t>
                      </a:r>
                      <a:endParaRPr lang="en-US" sz="1400" b="0" baseline="30000" dirty="0">
                        <a:solidFill>
                          <a:srgbClr val="00B050"/>
                        </a:solidFill>
                        <a:effectLst/>
                        <a:latin typeface="+mn-lt"/>
                        <a:ea typeface="Calibri" panose="020F0502020204030204" pitchFamily="34" charset="0"/>
                        <a:cs typeface="Times New Roman" panose="02020603050405020304" pitchFamily="18" charset="0"/>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algn="ctr">
                        <a:lnSpc>
                          <a:spcPct val="105000"/>
                        </a:lnSpc>
                        <a:spcBef>
                          <a:spcPts val="0"/>
                        </a:spcBef>
                        <a:spcAft>
                          <a:spcPts val="0"/>
                        </a:spcAft>
                      </a:pPr>
                      <a:r>
                        <a:rPr lang="en-US" sz="1400" b="0" dirty="0">
                          <a:effectLst/>
                          <a:latin typeface="+mn-lt"/>
                          <a:ea typeface="Calibri" panose="020F0502020204030204" pitchFamily="34" charset="0"/>
                          <a:cs typeface="Times New Roman" panose="02020603050405020304" pitchFamily="18" charset="0"/>
                        </a:rPr>
                        <a:t>AZT + 3TC +</a:t>
                      </a:r>
                      <a:r>
                        <a:rPr lang="en-US" sz="1400" b="0" baseline="0" dirty="0">
                          <a:effectLst/>
                          <a:latin typeface="+mn-lt"/>
                          <a:ea typeface="Calibri" panose="020F0502020204030204" pitchFamily="34" charset="0"/>
                          <a:cs typeface="Times New Roman" panose="02020603050405020304" pitchFamily="18" charset="0"/>
                        </a:rPr>
                        <a:t> DRV/r</a:t>
                      </a:r>
                      <a:r>
                        <a:rPr lang="en-US" sz="1400" b="0" kern="1200" baseline="30000" dirty="0">
                          <a:solidFill>
                            <a:schemeClr val="dk1"/>
                          </a:solidFill>
                          <a:effectLst/>
                          <a:latin typeface="Verdana"/>
                          <a:ea typeface="Calibri" panose="020F0502020204030204" pitchFamily="34" charset="0"/>
                          <a:cs typeface="Times New Roman" panose="02020603050405020304" pitchFamily="18" charset="0"/>
                        </a:rPr>
                        <a:t>b</a:t>
                      </a:r>
                      <a:endParaRPr lang="en-US" sz="1400" b="0" baseline="30000" dirty="0">
                        <a:effectLst/>
                        <a:latin typeface="+mn-lt"/>
                        <a:ea typeface="Calibri" panose="020F0502020204030204" pitchFamily="34" charset="0"/>
                        <a:cs typeface="Times New Roman" panose="02020603050405020304" pitchFamily="18" charset="0"/>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141089956"/>
                  </a:ext>
                </a:extLst>
              </a:tr>
              <a:tr h="450587">
                <a:tc vMerge="1">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algn="ctr"/>
                      <a:endParaRPr lang="en-US" sz="1600" dirty="0">
                        <a:latin typeface="+mn-lt"/>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342900" rtl="0" eaLnBrk="1" fontAlgn="auto" latinLnBrk="0" hangingPunct="1">
                        <a:lnSpc>
                          <a:spcPct val="115000"/>
                        </a:lnSpc>
                        <a:spcBef>
                          <a:spcPts val="0"/>
                        </a:spcBef>
                        <a:spcAft>
                          <a:spcPts val="0"/>
                        </a:spcAft>
                        <a:buClrTx/>
                        <a:buSzTx/>
                        <a:buFontTx/>
                        <a:buNone/>
                        <a:tabLst/>
                        <a:defRPr/>
                      </a:pPr>
                      <a:r>
                        <a:rPr lang="en-US" sz="1400" b="0" dirty="0">
                          <a:solidFill>
                            <a:schemeClr val="tx1"/>
                          </a:solidFill>
                          <a:effectLst/>
                          <a:latin typeface="+mn-lt"/>
                          <a:ea typeface="Calibri" panose="020F0502020204030204" pitchFamily="34" charset="0"/>
                          <a:cs typeface="Times New Roman" panose="02020603050405020304" pitchFamily="18" charset="0"/>
                        </a:rPr>
                        <a:t>ABC (or AZT) + 3TC + LPV/r</a:t>
                      </a:r>
                      <a:endParaRPr lang="en-US" sz="1400" b="0" baseline="30000" dirty="0">
                        <a:solidFill>
                          <a:schemeClr val="tx1"/>
                        </a:solidFill>
                        <a:effectLst/>
                        <a:latin typeface="+mn-lt"/>
                        <a:ea typeface="Calibri" panose="020F0502020204030204" pitchFamily="34" charset="0"/>
                        <a:cs typeface="Times New Roman" panose="02020603050405020304" pitchFamily="18" charset="0"/>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algn="ctr">
                        <a:lnSpc>
                          <a:spcPct val="115000"/>
                        </a:lnSpc>
                        <a:spcBef>
                          <a:spcPts val="0"/>
                        </a:spcBef>
                        <a:spcAft>
                          <a:spcPts val="0"/>
                        </a:spcAft>
                      </a:pPr>
                      <a:r>
                        <a:rPr lang="en-US" sz="1400" b="1" dirty="0">
                          <a:solidFill>
                            <a:schemeClr val="tx1"/>
                          </a:solidFill>
                          <a:effectLst/>
                          <a:latin typeface="+mn-lt"/>
                          <a:ea typeface="Calibri" panose="020F0502020204030204" pitchFamily="34" charset="0"/>
                          <a:cs typeface="Times New Roman" panose="02020603050405020304" pitchFamily="18" charset="0"/>
                        </a:rPr>
                        <a:t>AZT (or ABC) + 3TC + </a:t>
                      </a:r>
                      <a:r>
                        <a:rPr lang="en-US" sz="1400" b="1" dirty="0">
                          <a:solidFill>
                            <a:srgbClr val="00B050"/>
                          </a:solidFill>
                          <a:effectLst/>
                          <a:latin typeface="+mn-lt"/>
                          <a:ea typeface="Calibri" panose="020F0502020204030204" pitchFamily="34" charset="0"/>
                          <a:cs typeface="Times New Roman" panose="02020603050405020304" pitchFamily="18" charset="0"/>
                        </a:rPr>
                        <a:t>DTG</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457200" rtl="0" eaLnBrk="1" latinLnBrk="0" hangingPunct="1">
                        <a:defRPr sz="1800" kern="1200">
                          <a:solidFill>
                            <a:schemeClr val="dk1"/>
                          </a:solidFill>
                          <a:latin typeface="Verdana"/>
                          <a:ea typeface="Arial"/>
                          <a:cs typeface="Arial"/>
                        </a:defRPr>
                      </a:lvl1pPr>
                      <a:lvl2pPr marL="457200" algn="l" defTabSz="457200" rtl="0" eaLnBrk="1" latinLnBrk="0" hangingPunct="1">
                        <a:defRPr sz="1800" kern="1200">
                          <a:solidFill>
                            <a:schemeClr val="dk1"/>
                          </a:solidFill>
                          <a:latin typeface="Verdana"/>
                          <a:ea typeface="Arial"/>
                          <a:cs typeface="Arial"/>
                        </a:defRPr>
                      </a:lvl2pPr>
                      <a:lvl3pPr marL="914400" algn="l" defTabSz="457200" rtl="0" eaLnBrk="1" latinLnBrk="0" hangingPunct="1">
                        <a:defRPr sz="1800" kern="1200">
                          <a:solidFill>
                            <a:schemeClr val="dk1"/>
                          </a:solidFill>
                          <a:latin typeface="Verdana"/>
                          <a:ea typeface="Arial"/>
                          <a:cs typeface="Arial"/>
                        </a:defRPr>
                      </a:lvl3pPr>
                      <a:lvl4pPr marL="1371600" algn="l" defTabSz="457200" rtl="0" eaLnBrk="1" latinLnBrk="0" hangingPunct="1">
                        <a:defRPr sz="1800" kern="1200">
                          <a:solidFill>
                            <a:schemeClr val="dk1"/>
                          </a:solidFill>
                          <a:latin typeface="Verdana"/>
                          <a:ea typeface="Arial"/>
                          <a:cs typeface="Arial"/>
                        </a:defRPr>
                      </a:lvl4pPr>
                      <a:lvl5pPr marL="1828800" algn="l" defTabSz="457200" rtl="0" eaLnBrk="1" latinLnBrk="0" hangingPunct="1">
                        <a:defRPr sz="1800" kern="1200">
                          <a:solidFill>
                            <a:schemeClr val="dk1"/>
                          </a:solidFill>
                          <a:latin typeface="Verdana"/>
                          <a:ea typeface="Arial"/>
                          <a:cs typeface="Arial"/>
                        </a:defRPr>
                      </a:lvl5pPr>
                      <a:lvl6pPr marL="2286000" algn="l" defTabSz="457200" rtl="0" eaLnBrk="1" latinLnBrk="0" hangingPunct="1">
                        <a:defRPr sz="1800" kern="1200">
                          <a:solidFill>
                            <a:schemeClr val="dk1"/>
                          </a:solidFill>
                          <a:latin typeface="Verdana"/>
                          <a:ea typeface="Arial"/>
                          <a:cs typeface="Arial"/>
                        </a:defRPr>
                      </a:lvl6pPr>
                      <a:lvl7pPr marL="2743200" algn="l" defTabSz="457200" rtl="0" eaLnBrk="1" latinLnBrk="0" hangingPunct="1">
                        <a:defRPr sz="1800" kern="1200">
                          <a:solidFill>
                            <a:schemeClr val="dk1"/>
                          </a:solidFill>
                          <a:latin typeface="Verdana"/>
                          <a:ea typeface="Arial"/>
                          <a:cs typeface="Arial"/>
                        </a:defRPr>
                      </a:lvl7pPr>
                      <a:lvl8pPr marL="3200400" algn="l" defTabSz="457200" rtl="0" eaLnBrk="1" latinLnBrk="0" hangingPunct="1">
                        <a:defRPr sz="1800" kern="1200">
                          <a:solidFill>
                            <a:schemeClr val="dk1"/>
                          </a:solidFill>
                          <a:latin typeface="Verdana"/>
                          <a:ea typeface="Arial"/>
                          <a:cs typeface="Arial"/>
                        </a:defRPr>
                      </a:lvl8pPr>
                      <a:lvl9pPr marL="3657600" algn="l" defTabSz="457200" rtl="0" eaLnBrk="1" latinLnBrk="0" hangingPunct="1">
                        <a:defRPr sz="1800" kern="1200">
                          <a:solidFill>
                            <a:schemeClr val="dk1"/>
                          </a:solidFill>
                          <a:latin typeface="Verdana"/>
                          <a:ea typeface="Arial"/>
                          <a:cs typeface="Arial"/>
                        </a:defRPr>
                      </a:lvl9p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en-US" sz="1400" b="0" dirty="0">
                          <a:effectLst/>
                          <a:latin typeface="+mn-lt"/>
                          <a:ea typeface="Calibri" panose="020F0502020204030204" pitchFamily="34" charset="0"/>
                          <a:cs typeface="Times New Roman" panose="02020603050405020304" pitchFamily="18" charset="0"/>
                        </a:rPr>
                        <a:t>AZT (or ABC) + 3TC + RAL</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962676586"/>
                  </a:ext>
                </a:extLst>
              </a:tr>
              <a:tr h="529985">
                <a:tc vMerge="1">
                  <a:txBody>
                    <a:bodyPr/>
                    <a:lstStyle/>
                    <a:p>
                      <a:pPr algn="ctr"/>
                      <a:endParaRPr lang="en-US" sz="1600" dirty="0">
                        <a:latin typeface="+mn-lt"/>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342900" rtl="0" eaLnBrk="1" fontAlgn="auto" latinLnBrk="0" hangingPunct="1">
                        <a:lnSpc>
                          <a:spcPct val="115000"/>
                        </a:lnSpc>
                        <a:spcBef>
                          <a:spcPts val="0"/>
                        </a:spcBef>
                        <a:spcAft>
                          <a:spcPts val="0"/>
                        </a:spcAft>
                        <a:buClrTx/>
                        <a:buSzTx/>
                        <a:buFontTx/>
                        <a:buNone/>
                        <a:tabLst/>
                        <a:defRPr/>
                      </a:pPr>
                      <a:r>
                        <a:rPr lang="en-US" sz="1400" b="0" dirty="0">
                          <a:solidFill>
                            <a:schemeClr val="tx1"/>
                          </a:solidFill>
                          <a:effectLst/>
                          <a:latin typeface="+mn-lt"/>
                          <a:ea typeface="Calibri" panose="020F0502020204030204" pitchFamily="34" charset="0"/>
                          <a:cs typeface="Times New Roman" panose="02020603050405020304" pitchFamily="18" charset="0"/>
                        </a:rPr>
                        <a:t>ABC (or AZT) + 3TC + EFV</a:t>
                      </a:r>
                      <a:endParaRPr lang="en-US" sz="1400" b="0" baseline="30000" dirty="0">
                        <a:solidFill>
                          <a:schemeClr val="tx1"/>
                        </a:solidFill>
                        <a:effectLst/>
                        <a:latin typeface="+mn-lt"/>
                        <a:ea typeface="Calibri" panose="020F0502020204030204" pitchFamily="34" charset="0"/>
                        <a:cs typeface="Times New Roman" panose="02020603050405020304" pitchFamily="18" charset="0"/>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342900" rtl="0" eaLnBrk="1" fontAlgn="auto" latinLnBrk="0" hangingPunct="1">
                        <a:lnSpc>
                          <a:spcPct val="115000"/>
                        </a:lnSpc>
                        <a:spcBef>
                          <a:spcPts val="0"/>
                        </a:spcBef>
                        <a:spcAft>
                          <a:spcPts val="0"/>
                        </a:spcAft>
                        <a:buClrTx/>
                        <a:buSzTx/>
                        <a:buFontTx/>
                        <a:buNone/>
                        <a:tabLst/>
                        <a:defRPr/>
                      </a:pPr>
                      <a:r>
                        <a:rPr lang="en-US" sz="1400" b="1" dirty="0">
                          <a:solidFill>
                            <a:schemeClr val="tx1"/>
                          </a:solidFill>
                          <a:effectLst/>
                          <a:latin typeface="+mn-lt"/>
                          <a:ea typeface="Calibri" panose="020F0502020204030204" pitchFamily="34" charset="0"/>
                          <a:cs typeface="Times New Roman" panose="02020603050405020304" pitchFamily="18" charset="0"/>
                        </a:rPr>
                        <a:t>AZT (or ABC) + 3TC + </a:t>
                      </a:r>
                      <a:r>
                        <a:rPr lang="en-US" sz="1400" b="1" dirty="0">
                          <a:solidFill>
                            <a:srgbClr val="00B050"/>
                          </a:solidFill>
                          <a:effectLst/>
                          <a:latin typeface="+mn-lt"/>
                          <a:ea typeface="Calibri" panose="020F0502020204030204" pitchFamily="34" charset="0"/>
                          <a:cs typeface="Times New Roman" panose="02020603050405020304" pitchFamily="18" charset="0"/>
                        </a:rPr>
                        <a:t>DTG</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en-US" sz="1400" b="0" dirty="0">
                          <a:solidFill>
                            <a:schemeClr val="tx1"/>
                          </a:solidFill>
                          <a:effectLst/>
                          <a:latin typeface="+mn-lt"/>
                          <a:ea typeface="Calibri" panose="020F0502020204030204" pitchFamily="34" charset="0"/>
                          <a:cs typeface="Times New Roman" panose="02020603050405020304" pitchFamily="18" charset="0"/>
                        </a:rPr>
                        <a:t>AZT (or ABC) + 3TC + LPV/r (or ATV/r)</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769528534"/>
                  </a:ext>
                </a:extLst>
              </a:tr>
              <a:tr h="529985">
                <a:tc vMerge="1">
                  <a:txBody>
                    <a:bodyPr/>
                    <a:lstStyle/>
                    <a:p>
                      <a:pPr algn="ctr"/>
                      <a:endParaRPr lang="en-US" sz="1600" dirty="0">
                        <a:latin typeface="+mn-lt"/>
                      </a:endParaRP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342900" rtl="0" eaLnBrk="1" fontAlgn="auto" latinLnBrk="0" hangingPunct="1">
                        <a:lnSpc>
                          <a:spcPct val="115000"/>
                        </a:lnSpc>
                        <a:spcBef>
                          <a:spcPts val="0"/>
                        </a:spcBef>
                        <a:spcAft>
                          <a:spcPts val="0"/>
                        </a:spcAft>
                        <a:buClrTx/>
                        <a:buSzTx/>
                        <a:buFontTx/>
                        <a:buNone/>
                        <a:tabLst/>
                        <a:defRPr/>
                      </a:pPr>
                      <a:r>
                        <a:rPr lang="en-US" sz="1400" b="0" dirty="0">
                          <a:effectLst/>
                          <a:latin typeface="+mn-lt"/>
                          <a:ea typeface="Calibri" panose="020F0502020204030204" pitchFamily="34" charset="0"/>
                          <a:cs typeface="Times New Roman" panose="02020603050405020304" pitchFamily="18" charset="0"/>
                        </a:rPr>
                        <a:t>AZT + 3TC + NVP</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342900" rtl="0" eaLnBrk="1" fontAlgn="auto" latinLnBrk="0" hangingPunct="1">
                        <a:lnSpc>
                          <a:spcPct val="115000"/>
                        </a:lnSpc>
                        <a:spcBef>
                          <a:spcPts val="0"/>
                        </a:spcBef>
                        <a:spcAft>
                          <a:spcPts val="0"/>
                        </a:spcAft>
                        <a:buClrTx/>
                        <a:buSzTx/>
                        <a:buFontTx/>
                        <a:buNone/>
                        <a:tabLst/>
                        <a:defRPr/>
                      </a:pPr>
                      <a:r>
                        <a:rPr lang="en-US" sz="1400" b="1" dirty="0">
                          <a:solidFill>
                            <a:schemeClr val="tx1"/>
                          </a:solidFill>
                          <a:effectLst/>
                          <a:latin typeface="+mn-lt"/>
                          <a:ea typeface="Calibri" panose="020F0502020204030204" pitchFamily="34" charset="0"/>
                          <a:cs typeface="Times New Roman" panose="02020603050405020304" pitchFamily="18" charset="0"/>
                        </a:rPr>
                        <a:t>ABC + 3TC + </a:t>
                      </a:r>
                      <a:r>
                        <a:rPr lang="en-US" sz="1400" b="1" dirty="0">
                          <a:solidFill>
                            <a:srgbClr val="00B050"/>
                          </a:solidFill>
                          <a:effectLst/>
                          <a:latin typeface="+mn-lt"/>
                          <a:ea typeface="Calibri" panose="020F0502020204030204" pitchFamily="34" charset="0"/>
                          <a:cs typeface="Times New Roman" panose="02020603050405020304" pitchFamily="18" charset="0"/>
                        </a:rPr>
                        <a:t>DTG</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en-US" sz="1400" b="0" dirty="0">
                          <a:solidFill>
                            <a:schemeClr val="tx1"/>
                          </a:solidFill>
                          <a:effectLst/>
                          <a:latin typeface="+mn-lt"/>
                          <a:ea typeface="Calibri" panose="020F0502020204030204" pitchFamily="34" charset="0"/>
                          <a:cs typeface="Times New Roman" panose="02020603050405020304" pitchFamily="18" charset="0"/>
                        </a:rPr>
                        <a:t>ABC + 3TC + LPV/r (or ATV</a:t>
                      </a:r>
                      <a:r>
                        <a:rPr lang="en-US" sz="1400" b="0" baseline="30000" dirty="0">
                          <a:effectLst/>
                          <a:latin typeface="+mn-lt"/>
                          <a:ea typeface="Calibri" panose="020F0502020204030204" pitchFamily="34" charset="0"/>
                          <a:cs typeface="Times New Roman" panose="02020603050405020304" pitchFamily="18" charset="0"/>
                        </a:rPr>
                        <a:t>a</a:t>
                      </a:r>
                      <a:r>
                        <a:rPr lang="en-US" sz="1400" b="0" dirty="0">
                          <a:solidFill>
                            <a:schemeClr val="tx1"/>
                          </a:solidFill>
                          <a:effectLst/>
                          <a:latin typeface="+mn-lt"/>
                          <a:ea typeface="Calibri" panose="020F0502020204030204" pitchFamily="34" charset="0"/>
                          <a:cs typeface="Times New Roman" panose="02020603050405020304" pitchFamily="18" charset="0"/>
                        </a:rPr>
                        <a:t>/r or DRV/r</a:t>
                      </a:r>
                      <a:r>
                        <a:rPr lang="en-US" sz="1400" b="0" baseline="30000" dirty="0">
                          <a:solidFill>
                            <a:schemeClr val="tx1"/>
                          </a:solidFill>
                          <a:effectLst/>
                          <a:latin typeface="+mn-lt"/>
                          <a:ea typeface="Calibri" panose="020F0502020204030204" pitchFamily="34" charset="0"/>
                          <a:cs typeface="Times New Roman" panose="02020603050405020304" pitchFamily="18" charset="0"/>
                        </a:rPr>
                        <a:t>b</a:t>
                      </a:r>
                      <a:r>
                        <a:rPr lang="en-US" sz="1400" b="0" dirty="0">
                          <a:solidFill>
                            <a:schemeClr val="tx1"/>
                          </a:solidFill>
                          <a:effectLst/>
                          <a:latin typeface="+mn-lt"/>
                          <a:ea typeface="Calibri" panose="020F0502020204030204" pitchFamily="34" charset="0"/>
                          <a:cs typeface="Times New Roman" panose="02020603050405020304" pitchFamily="18" charset="0"/>
                        </a:rPr>
                        <a:t>)</a:t>
                      </a:r>
                    </a:p>
                  </a:txBody>
                  <a:tcPr marL="25718" marR="25718" marT="25718" marB="2571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332792629"/>
                  </a:ext>
                </a:extLst>
              </a:tr>
            </a:tbl>
          </a:graphicData>
        </a:graphic>
      </p:graphicFrame>
      <p:sp>
        <p:nvSpPr>
          <p:cNvPr id="5" name="Rectangle 4">
            <a:extLst>
              <a:ext uri="{FF2B5EF4-FFF2-40B4-BE49-F238E27FC236}">
                <a16:creationId xmlns:a16="http://schemas.microsoft.com/office/drawing/2014/main" id="{380755FD-F45A-4A82-868A-E3426A223B2F}"/>
              </a:ext>
            </a:extLst>
          </p:cNvPr>
          <p:cNvSpPr/>
          <p:nvPr/>
        </p:nvSpPr>
        <p:spPr>
          <a:xfrm>
            <a:off x="1272209" y="2022242"/>
            <a:ext cx="4757530" cy="1534544"/>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E86A15DA-2C05-4901-85DE-3DBE9CE6B235}"/>
              </a:ext>
            </a:extLst>
          </p:cNvPr>
          <p:cNvSpPr/>
          <p:nvPr/>
        </p:nvSpPr>
        <p:spPr bwMode="auto">
          <a:xfrm>
            <a:off x="181719" y="3621680"/>
            <a:ext cx="8690180" cy="369332"/>
          </a:xfrm>
          <a:prstGeom prst="rect">
            <a:avLst/>
          </a:prstGeom>
          <a:noFill/>
          <a:ln w="12700">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strike="noStrike" kern="1200" cap="none" spc="0" normalizeH="0" baseline="0" dirty="0">
                <a:ln>
                  <a:noFill/>
                </a:ln>
                <a:solidFill>
                  <a:schemeClr val="tx1"/>
                </a:solidFill>
                <a:effectLst/>
                <a:uLnTx/>
                <a:uFillTx/>
                <a:latin typeface="Calibri"/>
                <a:ea typeface="+mn-ea"/>
                <a:cs typeface="Arial"/>
              </a:rPr>
              <a:t>Considerations for pDTG in 2L</a:t>
            </a:r>
          </a:p>
        </p:txBody>
      </p:sp>
      <p:pic>
        <p:nvPicPr>
          <p:cNvPr id="6" name="Picture 5">
            <a:extLst>
              <a:ext uri="{FF2B5EF4-FFF2-40B4-BE49-F238E27FC236}">
                <a16:creationId xmlns:a16="http://schemas.microsoft.com/office/drawing/2014/main" id="{754197AE-43C8-4DF3-B568-D63AA05EF139}"/>
              </a:ext>
            </a:extLst>
          </p:cNvPr>
          <p:cNvPicPr>
            <a:picLocks noChangeAspect="1"/>
          </p:cNvPicPr>
          <p:nvPr/>
        </p:nvPicPr>
        <p:blipFill rotWithShape="1">
          <a:blip r:embed="rId3">
            <a:clrChange>
              <a:clrFrom>
                <a:srgbClr val="FFFFFF"/>
              </a:clrFrom>
              <a:clrTo>
                <a:srgbClr val="FFFFFF">
                  <a:alpha val="0"/>
                </a:srgbClr>
              </a:clrTo>
            </a:clrChange>
          </a:blip>
          <a:srcRect t="24057"/>
          <a:stretch/>
        </p:blipFill>
        <p:spPr>
          <a:xfrm>
            <a:off x="656110" y="4907089"/>
            <a:ext cx="818262" cy="458934"/>
          </a:xfrm>
          <a:prstGeom prst="rect">
            <a:avLst/>
          </a:prstGeom>
        </p:spPr>
      </p:pic>
    </p:spTree>
    <p:extLst>
      <p:ext uri="{BB962C8B-B14F-4D97-AF65-F5344CB8AC3E}">
        <p14:creationId xmlns:p14="http://schemas.microsoft.com/office/powerpoint/2010/main" val="3186810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DEA0EA9-34E6-41A1-9251-BE8C80E84530}"/>
              </a:ext>
            </a:extLst>
          </p:cNvPr>
          <p:cNvSpPr/>
          <p:nvPr/>
        </p:nvSpPr>
        <p:spPr>
          <a:xfrm>
            <a:off x="227970" y="3050721"/>
            <a:ext cx="8687430" cy="255096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79504375-DE6C-46EC-AB43-654F1AA75690}"/>
              </a:ext>
            </a:extLst>
          </p:cNvPr>
          <p:cNvSpPr>
            <a:spLocks noGrp="1"/>
          </p:cNvSpPr>
          <p:nvPr>
            <p:ph type="title"/>
          </p:nvPr>
        </p:nvSpPr>
        <p:spPr>
          <a:ln>
            <a:noFill/>
          </a:ln>
        </p:spPr>
        <p:txBody>
          <a:bodyPr>
            <a:noAutofit/>
          </a:bodyPr>
          <a:lstStyle/>
          <a:p>
            <a:r>
              <a:rPr lang="en-GB" sz="2000" b="1" dirty="0"/>
              <a:t>The WHO recommends all virally stable children on other regimens </a:t>
            </a:r>
            <a:r>
              <a:rPr lang="en-GB" sz="2000" b="1" dirty="0">
                <a:latin typeface="Calibri" panose="020F0502020204030204" pitchFamily="34" charset="0"/>
              </a:rPr>
              <a:t>≥</a:t>
            </a:r>
            <a:r>
              <a:rPr lang="en-GB" sz="2000" b="1" dirty="0"/>
              <a:t>4 weeks and </a:t>
            </a:r>
            <a:r>
              <a:rPr lang="en-GB" sz="2000" b="1" dirty="0">
                <a:latin typeface="Calibri" panose="020F0502020204030204" pitchFamily="34" charset="0"/>
              </a:rPr>
              <a:t>≥3 kg be transitioned to pDTG</a:t>
            </a:r>
            <a:endParaRPr lang="en-GB" sz="2000" b="1" dirty="0"/>
          </a:p>
        </p:txBody>
      </p:sp>
      <p:sp>
        <p:nvSpPr>
          <p:cNvPr id="16" name="Rectangle 15">
            <a:extLst>
              <a:ext uri="{FF2B5EF4-FFF2-40B4-BE49-F238E27FC236}">
                <a16:creationId xmlns:a16="http://schemas.microsoft.com/office/drawing/2014/main" id="{8F60CB64-C9D7-4C4A-9A4C-F3135386EA23}"/>
              </a:ext>
            </a:extLst>
          </p:cNvPr>
          <p:cNvSpPr/>
          <p:nvPr/>
        </p:nvSpPr>
        <p:spPr>
          <a:xfrm>
            <a:off x="-2" y="995324"/>
            <a:ext cx="9143999" cy="430356"/>
          </a:xfrm>
          <a:prstGeom prst="rect">
            <a:avLst/>
          </a:prstGeom>
          <a:solidFill>
            <a:schemeClr val="accent5">
              <a:lumMod val="75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lvl="2"/>
            <a:r>
              <a:rPr lang="en-GB" sz="1800" b="1" dirty="0">
                <a:solidFill>
                  <a:schemeClr val="bg1"/>
                </a:solidFill>
              </a:rPr>
              <a:t>   Considerations for Transitioning </a:t>
            </a:r>
            <a:r>
              <a:rPr lang="en-GB" sz="1800" b="1" u="sng" dirty="0">
                <a:solidFill>
                  <a:schemeClr val="bg1"/>
                </a:solidFill>
              </a:rPr>
              <a:t>Virally Stable </a:t>
            </a:r>
            <a:r>
              <a:rPr lang="en-GB" sz="1800" b="1" dirty="0">
                <a:solidFill>
                  <a:schemeClr val="bg1"/>
                </a:solidFill>
              </a:rPr>
              <a:t>Paediatric Patients to pDTG</a:t>
            </a:r>
          </a:p>
        </p:txBody>
      </p:sp>
      <p:sp>
        <p:nvSpPr>
          <p:cNvPr id="37" name="Rectangle 36">
            <a:extLst>
              <a:ext uri="{FF2B5EF4-FFF2-40B4-BE49-F238E27FC236}">
                <a16:creationId xmlns:a16="http://schemas.microsoft.com/office/drawing/2014/main" id="{60BDDB3C-B217-40FF-8565-B42E241E703C}"/>
              </a:ext>
            </a:extLst>
          </p:cNvPr>
          <p:cNvSpPr/>
          <p:nvPr/>
        </p:nvSpPr>
        <p:spPr>
          <a:xfrm>
            <a:off x="227971" y="3050721"/>
            <a:ext cx="8687429" cy="3270565"/>
          </a:xfrm>
          <a:prstGeom prst="rect">
            <a:avLst/>
          </a:prstGeom>
          <a:noFill/>
          <a:ln w="28575">
            <a:noFill/>
            <a:prstDash val="dash"/>
          </a:ln>
        </p:spPr>
        <p:txBody>
          <a:bodyPr wrap="square" anchor="ctr">
            <a:noAutofit/>
          </a:bodyPr>
          <a:lstStyle/>
          <a:p>
            <a:pPr marL="800100" lvl="1" indent="-342900">
              <a:lnSpc>
                <a:spcPct val="90000"/>
              </a:lnSpc>
              <a:spcBef>
                <a:spcPts val="0"/>
              </a:spcBef>
              <a:buFont typeface="Arial" panose="020B0604020202020204" pitchFamily="34" charset="0"/>
              <a:buChar char="•"/>
            </a:pPr>
            <a:r>
              <a:rPr lang="en-GB" dirty="0">
                <a:latin typeface="Calibri" panose="020F0502020204030204" pitchFamily="34" charset="0"/>
              </a:rPr>
              <a:t>This includes </a:t>
            </a:r>
            <a:r>
              <a:rPr lang="en-GB" b="1" i="1" dirty="0">
                <a:latin typeface="Calibri" panose="020F0502020204030204" pitchFamily="34" charset="0"/>
              </a:rPr>
              <a:t>all existing virally suppressed children over 4 weeks and who weigh 3 to &lt;20 kg who should be transitioned to pDTG 10 mg </a:t>
            </a:r>
            <a:r>
              <a:rPr lang="en-GB" dirty="0">
                <a:latin typeface="Calibri" panose="020F0502020204030204" pitchFamily="34" charset="0"/>
              </a:rPr>
              <a:t>given its clinical superiority and improved adherence over other ARVs.</a:t>
            </a:r>
          </a:p>
          <a:p>
            <a:pPr marL="742950" lvl="1" indent="-285750">
              <a:lnSpc>
                <a:spcPct val="90000"/>
              </a:lnSpc>
              <a:spcBef>
                <a:spcPts val="0"/>
              </a:spcBef>
              <a:buFont typeface="Arial" panose="020B0604020202020204" pitchFamily="34" charset="0"/>
              <a:buChar char="•"/>
            </a:pPr>
            <a:endParaRPr lang="en-GB" sz="1600" dirty="0">
              <a:latin typeface="Calibri" panose="020F0502020204030204" pitchFamily="34" charset="0"/>
            </a:endParaRPr>
          </a:p>
          <a:p>
            <a:pPr marL="1097280" lvl="2">
              <a:lnSpc>
                <a:spcPct val="90000"/>
              </a:lnSpc>
              <a:spcBef>
                <a:spcPts val="0"/>
              </a:spcBef>
              <a:spcAft>
                <a:spcPts val="600"/>
              </a:spcAft>
            </a:pPr>
            <a:r>
              <a:rPr lang="en-US" sz="1600" dirty="0">
                <a:latin typeface="Calibri" panose="020F0502020204030204" pitchFamily="34" charset="0"/>
              </a:rPr>
              <a:t>Viral suppression is defined as HIV-1 RNA &lt;1,000 copies/ml from a test completed within the past 12 months</a:t>
            </a:r>
            <a:r>
              <a:rPr lang="en-GB" sz="1600" dirty="0">
                <a:latin typeface="Calibri" panose="020F0502020204030204" pitchFamily="34" charset="0"/>
              </a:rPr>
              <a:t>.</a:t>
            </a:r>
            <a:r>
              <a:rPr lang="en-GB" sz="1600" b="1" dirty="0">
                <a:latin typeface="Calibri" panose="020F0502020204030204" pitchFamily="34" charset="0"/>
              </a:rPr>
              <a:t> </a:t>
            </a:r>
          </a:p>
          <a:p>
            <a:pPr marL="1097280" lvl="2">
              <a:lnSpc>
                <a:spcPct val="90000"/>
              </a:lnSpc>
              <a:spcBef>
                <a:spcPts val="0"/>
              </a:spcBef>
              <a:spcAft>
                <a:spcPts val="600"/>
              </a:spcAft>
            </a:pPr>
            <a:r>
              <a:rPr lang="en-US" sz="1600" dirty="0">
                <a:latin typeface="Calibri" panose="020F0502020204030204" pitchFamily="34" charset="0"/>
              </a:rPr>
              <a:t>Routine viral load monitoring is encouraged as a good practice in the care of patients on ART in accordance with the WHO recommendations. However, </a:t>
            </a:r>
            <a:r>
              <a:rPr lang="en-GB" sz="1600" dirty="0">
                <a:latin typeface="Calibri" panose="020F0502020204030204" pitchFamily="34" charset="0"/>
              </a:rPr>
              <a:t>viral load testing should </a:t>
            </a:r>
            <a:r>
              <a:rPr lang="en-GB" sz="1600" u="sng" dirty="0">
                <a:latin typeface="Calibri" panose="020F0502020204030204" pitchFamily="34" charset="0"/>
              </a:rPr>
              <a:t>not</a:t>
            </a:r>
            <a:r>
              <a:rPr lang="en-GB" sz="1600" dirty="0">
                <a:latin typeface="Calibri" panose="020F0502020204030204" pitchFamily="34" charset="0"/>
              </a:rPr>
              <a:t> be a requirement for transitioning to any optimal formulation and thus should not be a barrier to pDTG access. </a:t>
            </a:r>
            <a:r>
              <a:rPr lang="en-US" sz="1600" dirty="0">
                <a:latin typeface="Calibri" panose="020F0502020204030204" pitchFamily="34" charset="0"/>
              </a:rPr>
              <a:t>All children over 4 weeks and who weigh 3 to &lt;20 kg should be transitioned to pDTG irrespective of viral load status. </a:t>
            </a:r>
            <a:endParaRPr lang="en-GB" sz="1600" dirty="0">
              <a:latin typeface="Calibri" panose="020F0502020204030204" pitchFamily="34" charset="0"/>
            </a:endParaRPr>
          </a:p>
        </p:txBody>
      </p:sp>
      <p:sp>
        <p:nvSpPr>
          <p:cNvPr id="21" name="TextBox 20">
            <a:extLst>
              <a:ext uri="{FF2B5EF4-FFF2-40B4-BE49-F238E27FC236}">
                <a16:creationId xmlns:a16="http://schemas.microsoft.com/office/drawing/2014/main" id="{E547E2DB-35BF-4CE5-9659-AD1654C5A74F}"/>
              </a:ext>
            </a:extLst>
          </p:cNvPr>
          <p:cNvSpPr txBox="1"/>
          <p:nvPr/>
        </p:nvSpPr>
        <p:spPr>
          <a:xfrm>
            <a:off x="227970" y="1966625"/>
            <a:ext cx="8632809" cy="1046824"/>
          </a:xfrm>
          <a:prstGeom prst="rect">
            <a:avLst/>
          </a:prstGeom>
          <a:noFill/>
          <a:ln w="28575">
            <a:noFill/>
            <a:prstDash val="dash"/>
          </a:ln>
        </p:spPr>
        <p:txBody>
          <a:bodyPr wrap="square" anchor="ctr">
            <a:noAutofit/>
          </a:bodyPr>
          <a:lstStyle/>
          <a:p>
            <a:pPr marL="342900" indent="-342900">
              <a:lnSpc>
                <a:spcPct val="90000"/>
              </a:lnSpc>
              <a:spcBef>
                <a:spcPts val="0"/>
              </a:spcBef>
              <a:spcAft>
                <a:spcPts val="600"/>
              </a:spcAft>
              <a:buFont typeface="Arial" panose="020B0604020202020204" pitchFamily="34" charset="0"/>
              <a:buChar char="•"/>
            </a:pPr>
            <a:r>
              <a:rPr lang="en-GB" dirty="0">
                <a:latin typeface="Calibri" panose="020F0502020204030204" pitchFamily="34" charset="0"/>
              </a:rPr>
              <a:t>For </a:t>
            </a:r>
            <a:r>
              <a:rPr lang="en-GB" b="1" dirty="0">
                <a:latin typeface="Calibri" panose="020F0502020204030204" pitchFamily="34" charset="0"/>
              </a:rPr>
              <a:t>all stable children </a:t>
            </a:r>
            <a:r>
              <a:rPr lang="en-GB" dirty="0">
                <a:latin typeface="Calibri" panose="020F0502020204030204" pitchFamily="34" charset="0"/>
              </a:rPr>
              <a:t>on other regimens (e.g. NVP, EFV, and LPV/r), the WHO has provided clear guidance on the proactive transition of these children to a formulation of DTG.</a:t>
            </a:r>
          </a:p>
        </p:txBody>
      </p:sp>
      <p:pic>
        <p:nvPicPr>
          <p:cNvPr id="8" name="Picture 7">
            <a:extLst>
              <a:ext uri="{FF2B5EF4-FFF2-40B4-BE49-F238E27FC236}">
                <a16:creationId xmlns:a16="http://schemas.microsoft.com/office/drawing/2014/main" id="{39DD9B65-6448-4861-99B0-F1F1C7A86C41}"/>
              </a:ext>
            </a:extLst>
          </p:cNvPr>
          <p:cNvPicPr>
            <a:picLocks noChangeAspect="1"/>
          </p:cNvPicPr>
          <p:nvPr/>
        </p:nvPicPr>
        <p:blipFill rotWithShape="1">
          <a:blip r:embed="rId2">
            <a:clrChange>
              <a:clrFrom>
                <a:srgbClr val="FFFFFF"/>
              </a:clrFrom>
              <a:clrTo>
                <a:srgbClr val="FFFFFF">
                  <a:alpha val="0"/>
                </a:srgbClr>
              </a:clrTo>
            </a:clrChange>
          </a:blip>
          <a:srcRect t="24057"/>
          <a:stretch/>
        </p:blipFill>
        <p:spPr>
          <a:xfrm>
            <a:off x="669008" y="4228795"/>
            <a:ext cx="961664" cy="539363"/>
          </a:xfrm>
          <a:prstGeom prst="rect">
            <a:avLst/>
          </a:prstGeom>
        </p:spPr>
      </p:pic>
      <p:sp>
        <p:nvSpPr>
          <p:cNvPr id="11" name="Freeform 7">
            <a:extLst>
              <a:ext uri="{FF2B5EF4-FFF2-40B4-BE49-F238E27FC236}">
                <a16:creationId xmlns:a16="http://schemas.microsoft.com/office/drawing/2014/main" id="{4F080AFB-0FA5-4AA5-ADE9-3FDF5739297F}"/>
              </a:ext>
            </a:extLst>
          </p:cNvPr>
          <p:cNvSpPr>
            <a:spLocks noEditPoints="1"/>
          </p:cNvSpPr>
          <p:nvPr/>
        </p:nvSpPr>
        <p:spPr bwMode="auto">
          <a:xfrm>
            <a:off x="310263" y="1034107"/>
            <a:ext cx="616837" cy="299393"/>
          </a:xfrm>
          <a:custGeom>
            <a:avLst/>
            <a:gdLst>
              <a:gd name="T0" fmla="*/ 76 w 442"/>
              <a:gd name="T1" fmla="*/ 81 h 239"/>
              <a:gd name="T2" fmla="*/ 53 w 442"/>
              <a:gd name="T3" fmla="*/ 57 h 239"/>
              <a:gd name="T4" fmla="*/ 30 w 442"/>
              <a:gd name="T5" fmla="*/ 81 h 239"/>
              <a:gd name="T6" fmla="*/ 76 w 442"/>
              <a:gd name="T7" fmla="*/ 81 h 239"/>
              <a:gd name="T8" fmla="*/ 0 w 442"/>
              <a:gd name="T9" fmla="*/ 178 h 239"/>
              <a:gd name="T10" fmla="*/ 0 w 442"/>
              <a:gd name="T11" fmla="*/ 173 h 239"/>
              <a:gd name="T12" fmla="*/ 6 w 442"/>
              <a:gd name="T13" fmla="*/ 136 h 239"/>
              <a:gd name="T14" fmla="*/ 31 w 442"/>
              <a:gd name="T15" fmla="*/ 118 h 239"/>
              <a:gd name="T16" fmla="*/ 35 w 442"/>
              <a:gd name="T17" fmla="*/ 118 h 239"/>
              <a:gd name="T18" fmla="*/ 71 w 442"/>
              <a:gd name="T19" fmla="*/ 118 h 239"/>
              <a:gd name="T20" fmla="*/ 75 w 442"/>
              <a:gd name="T21" fmla="*/ 118 h 239"/>
              <a:gd name="T22" fmla="*/ 90 w 442"/>
              <a:gd name="T23" fmla="*/ 123 h 239"/>
              <a:gd name="T24" fmla="*/ 83 w 442"/>
              <a:gd name="T25" fmla="*/ 150 h 239"/>
              <a:gd name="T26" fmla="*/ 0 w 442"/>
              <a:gd name="T27" fmla="*/ 178 h 239"/>
              <a:gd name="T28" fmla="*/ 184 w 442"/>
              <a:gd name="T29" fmla="*/ 56 h 239"/>
              <a:gd name="T30" fmla="*/ 155 w 442"/>
              <a:gd name="T31" fmla="*/ 27 h 239"/>
              <a:gd name="T32" fmla="*/ 127 w 442"/>
              <a:gd name="T33" fmla="*/ 56 h 239"/>
              <a:gd name="T34" fmla="*/ 184 w 442"/>
              <a:gd name="T35" fmla="*/ 56 h 239"/>
              <a:gd name="T36" fmla="*/ 90 w 442"/>
              <a:gd name="T37" fmla="*/ 148 h 239"/>
              <a:gd name="T38" fmla="*/ 97 w 442"/>
              <a:gd name="T39" fmla="*/ 124 h 239"/>
              <a:gd name="T40" fmla="*/ 128 w 442"/>
              <a:gd name="T41" fmla="*/ 102 h 239"/>
              <a:gd name="T42" fmla="*/ 133 w 442"/>
              <a:gd name="T43" fmla="*/ 102 h 239"/>
              <a:gd name="T44" fmla="*/ 177 w 442"/>
              <a:gd name="T45" fmla="*/ 102 h 239"/>
              <a:gd name="T46" fmla="*/ 183 w 442"/>
              <a:gd name="T47" fmla="*/ 102 h 239"/>
              <a:gd name="T48" fmla="*/ 200 w 442"/>
              <a:gd name="T49" fmla="*/ 107 h 239"/>
              <a:gd name="T50" fmla="*/ 198 w 442"/>
              <a:gd name="T51" fmla="*/ 111 h 239"/>
              <a:gd name="T52" fmla="*/ 188 w 442"/>
              <a:gd name="T53" fmla="*/ 167 h 239"/>
              <a:gd name="T54" fmla="*/ 188 w 442"/>
              <a:gd name="T55" fmla="*/ 183 h 239"/>
              <a:gd name="T56" fmla="*/ 187 w 442"/>
              <a:gd name="T57" fmla="*/ 183 h 239"/>
              <a:gd name="T58" fmla="*/ 143 w 442"/>
              <a:gd name="T59" fmla="*/ 145 h 239"/>
              <a:gd name="T60" fmla="*/ 130 w 442"/>
              <a:gd name="T61" fmla="*/ 134 h 239"/>
              <a:gd name="T62" fmla="*/ 90 w 442"/>
              <a:gd name="T63" fmla="*/ 148 h 239"/>
              <a:gd name="T64" fmla="*/ 308 w 442"/>
              <a:gd name="T65" fmla="*/ 34 h 239"/>
              <a:gd name="T66" fmla="*/ 274 w 442"/>
              <a:gd name="T67" fmla="*/ 0 h 239"/>
              <a:gd name="T68" fmla="*/ 240 w 442"/>
              <a:gd name="T69" fmla="*/ 34 h 239"/>
              <a:gd name="T70" fmla="*/ 308 w 442"/>
              <a:gd name="T71" fmla="*/ 34 h 239"/>
              <a:gd name="T72" fmla="*/ 196 w 442"/>
              <a:gd name="T73" fmla="*/ 180 h 239"/>
              <a:gd name="T74" fmla="*/ 196 w 442"/>
              <a:gd name="T75" fmla="*/ 167 h 239"/>
              <a:gd name="T76" fmla="*/ 205 w 442"/>
              <a:gd name="T77" fmla="*/ 114 h 239"/>
              <a:gd name="T78" fmla="*/ 242 w 442"/>
              <a:gd name="T79" fmla="*/ 88 h 239"/>
              <a:gd name="T80" fmla="*/ 248 w 442"/>
              <a:gd name="T81" fmla="*/ 88 h 239"/>
              <a:gd name="T82" fmla="*/ 299 w 442"/>
              <a:gd name="T83" fmla="*/ 88 h 239"/>
              <a:gd name="T84" fmla="*/ 305 w 442"/>
              <a:gd name="T85" fmla="*/ 88 h 239"/>
              <a:gd name="T86" fmla="*/ 342 w 442"/>
              <a:gd name="T87" fmla="*/ 114 h 239"/>
              <a:gd name="T88" fmla="*/ 346 w 442"/>
              <a:gd name="T89" fmla="*/ 123 h 239"/>
              <a:gd name="T90" fmla="*/ 196 w 442"/>
              <a:gd name="T91" fmla="*/ 180 h 239"/>
              <a:gd name="T92" fmla="*/ 347 w 442"/>
              <a:gd name="T93" fmla="*/ 96 h 239"/>
              <a:gd name="T94" fmla="*/ 360 w 442"/>
              <a:gd name="T95" fmla="*/ 129 h 239"/>
              <a:gd name="T96" fmla="*/ 185 w 442"/>
              <a:gd name="T97" fmla="*/ 195 h 239"/>
              <a:gd name="T98" fmla="*/ 136 w 442"/>
              <a:gd name="T99" fmla="*/ 153 h 239"/>
              <a:gd name="T100" fmla="*/ 128 w 442"/>
              <a:gd name="T101" fmla="*/ 146 h 239"/>
              <a:gd name="T102" fmla="*/ 118 w 442"/>
              <a:gd name="T103" fmla="*/ 149 h 239"/>
              <a:gd name="T104" fmla="*/ 1 w 442"/>
              <a:gd name="T105" fmla="*/ 188 h 239"/>
              <a:gd name="T106" fmla="*/ 13 w 442"/>
              <a:gd name="T107" fmla="*/ 224 h 239"/>
              <a:gd name="T108" fmla="*/ 120 w 442"/>
              <a:gd name="T109" fmla="*/ 189 h 239"/>
              <a:gd name="T110" fmla="*/ 169 w 442"/>
              <a:gd name="T111" fmla="*/ 231 h 239"/>
              <a:gd name="T112" fmla="*/ 178 w 442"/>
              <a:gd name="T113" fmla="*/ 239 h 239"/>
              <a:gd name="T114" fmla="*/ 189 w 442"/>
              <a:gd name="T115" fmla="*/ 235 h 239"/>
              <a:gd name="T116" fmla="*/ 373 w 442"/>
              <a:gd name="T117" fmla="*/ 164 h 239"/>
              <a:gd name="T118" fmla="*/ 385 w 442"/>
              <a:gd name="T119" fmla="*/ 195 h 239"/>
              <a:gd name="T120" fmla="*/ 442 w 442"/>
              <a:gd name="T121" fmla="*/ 114 h 239"/>
              <a:gd name="T122" fmla="*/ 347 w 442"/>
              <a:gd name="T123" fmla="*/ 9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42" h="239">
                <a:moveTo>
                  <a:pt x="76" y="81"/>
                </a:moveTo>
                <a:cubicBezTo>
                  <a:pt x="76" y="68"/>
                  <a:pt x="68" y="57"/>
                  <a:pt x="53" y="57"/>
                </a:cubicBezTo>
                <a:cubicBezTo>
                  <a:pt x="38" y="57"/>
                  <a:pt x="30" y="68"/>
                  <a:pt x="30" y="81"/>
                </a:cubicBezTo>
                <a:cubicBezTo>
                  <a:pt x="30" y="131"/>
                  <a:pt x="77" y="130"/>
                  <a:pt x="76" y="81"/>
                </a:cubicBezTo>
                <a:close/>
                <a:moveTo>
                  <a:pt x="0" y="178"/>
                </a:moveTo>
                <a:cubicBezTo>
                  <a:pt x="0" y="173"/>
                  <a:pt x="0" y="173"/>
                  <a:pt x="0" y="173"/>
                </a:cubicBezTo>
                <a:cubicBezTo>
                  <a:pt x="0" y="160"/>
                  <a:pt x="0" y="146"/>
                  <a:pt x="6" y="136"/>
                </a:cubicBezTo>
                <a:cubicBezTo>
                  <a:pt x="11" y="126"/>
                  <a:pt x="20" y="118"/>
                  <a:pt x="31" y="118"/>
                </a:cubicBezTo>
                <a:cubicBezTo>
                  <a:pt x="35" y="118"/>
                  <a:pt x="35" y="118"/>
                  <a:pt x="35" y="118"/>
                </a:cubicBezTo>
                <a:cubicBezTo>
                  <a:pt x="46" y="127"/>
                  <a:pt x="61" y="127"/>
                  <a:pt x="71" y="118"/>
                </a:cubicBezTo>
                <a:cubicBezTo>
                  <a:pt x="75" y="118"/>
                  <a:pt x="75" y="118"/>
                  <a:pt x="75" y="118"/>
                </a:cubicBezTo>
                <a:cubicBezTo>
                  <a:pt x="81" y="118"/>
                  <a:pt x="86" y="120"/>
                  <a:pt x="90" y="123"/>
                </a:cubicBezTo>
                <a:cubicBezTo>
                  <a:pt x="86" y="131"/>
                  <a:pt x="84" y="141"/>
                  <a:pt x="83" y="150"/>
                </a:cubicBezTo>
                <a:cubicBezTo>
                  <a:pt x="0" y="178"/>
                  <a:pt x="0" y="178"/>
                  <a:pt x="0" y="178"/>
                </a:cubicBezTo>
                <a:close/>
                <a:moveTo>
                  <a:pt x="184" y="56"/>
                </a:moveTo>
                <a:cubicBezTo>
                  <a:pt x="184" y="40"/>
                  <a:pt x="173" y="27"/>
                  <a:pt x="155" y="27"/>
                </a:cubicBezTo>
                <a:cubicBezTo>
                  <a:pt x="137" y="27"/>
                  <a:pt x="127" y="40"/>
                  <a:pt x="127" y="56"/>
                </a:cubicBezTo>
                <a:cubicBezTo>
                  <a:pt x="127" y="118"/>
                  <a:pt x="185" y="117"/>
                  <a:pt x="184" y="56"/>
                </a:cubicBezTo>
                <a:close/>
                <a:moveTo>
                  <a:pt x="90" y="148"/>
                </a:moveTo>
                <a:cubicBezTo>
                  <a:pt x="91" y="139"/>
                  <a:pt x="93" y="131"/>
                  <a:pt x="97" y="124"/>
                </a:cubicBezTo>
                <a:cubicBezTo>
                  <a:pt x="103" y="113"/>
                  <a:pt x="115" y="102"/>
                  <a:pt x="128" y="102"/>
                </a:cubicBezTo>
                <a:cubicBezTo>
                  <a:pt x="133" y="102"/>
                  <a:pt x="133" y="102"/>
                  <a:pt x="133" y="102"/>
                </a:cubicBezTo>
                <a:cubicBezTo>
                  <a:pt x="146" y="114"/>
                  <a:pt x="165" y="114"/>
                  <a:pt x="177" y="102"/>
                </a:cubicBezTo>
                <a:cubicBezTo>
                  <a:pt x="183" y="102"/>
                  <a:pt x="183" y="102"/>
                  <a:pt x="183" y="102"/>
                </a:cubicBezTo>
                <a:cubicBezTo>
                  <a:pt x="189" y="102"/>
                  <a:pt x="195" y="104"/>
                  <a:pt x="200" y="107"/>
                </a:cubicBezTo>
                <a:cubicBezTo>
                  <a:pt x="199" y="109"/>
                  <a:pt x="198" y="110"/>
                  <a:pt x="198" y="111"/>
                </a:cubicBezTo>
                <a:cubicBezTo>
                  <a:pt x="189" y="127"/>
                  <a:pt x="188" y="149"/>
                  <a:pt x="188" y="167"/>
                </a:cubicBezTo>
                <a:cubicBezTo>
                  <a:pt x="188" y="183"/>
                  <a:pt x="188" y="183"/>
                  <a:pt x="188" y="183"/>
                </a:cubicBezTo>
                <a:cubicBezTo>
                  <a:pt x="187" y="183"/>
                  <a:pt x="187" y="183"/>
                  <a:pt x="187" y="183"/>
                </a:cubicBezTo>
                <a:cubicBezTo>
                  <a:pt x="143" y="145"/>
                  <a:pt x="143" y="145"/>
                  <a:pt x="143" y="145"/>
                </a:cubicBezTo>
                <a:cubicBezTo>
                  <a:pt x="130" y="134"/>
                  <a:pt x="130" y="134"/>
                  <a:pt x="130" y="134"/>
                </a:cubicBezTo>
                <a:cubicBezTo>
                  <a:pt x="90" y="148"/>
                  <a:pt x="90" y="148"/>
                  <a:pt x="90" y="148"/>
                </a:cubicBezTo>
                <a:close/>
                <a:moveTo>
                  <a:pt x="308" y="34"/>
                </a:moveTo>
                <a:cubicBezTo>
                  <a:pt x="307" y="16"/>
                  <a:pt x="294" y="0"/>
                  <a:pt x="274" y="0"/>
                </a:cubicBezTo>
                <a:cubicBezTo>
                  <a:pt x="252" y="0"/>
                  <a:pt x="240" y="15"/>
                  <a:pt x="240" y="34"/>
                </a:cubicBezTo>
                <a:cubicBezTo>
                  <a:pt x="240" y="107"/>
                  <a:pt x="308" y="106"/>
                  <a:pt x="308" y="34"/>
                </a:cubicBezTo>
                <a:close/>
                <a:moveTo>
                  <a:pt x="196" y="180"/>
                </a:moveTo>
                <a:cubicBezTo>
                  <a:pt x="196" y="167"/>
                  <a:pt x="196" y="167"/>
                  <a:pt x="196" y="167"/>
                </a:cubicBezTo>
                <a:cubicBezTo>
                  <a:pt x="196" y="149"/>
                  <a:pt x="197" y="129"/>
                  <a:pt x="205" y="114"/>
                </a:cubicBezTo>
                <a:cubicBezTo>
                  <a:pt x="212" y="100"/>
                  <a:pt x="226" y="88"/>
                  <a:pt x="242" y="88"/>
                </a:cubicBezTo>
                <a:cubicBezTo>
                  <a:pt x="248" y="88"/>
                  <a:pt x="248" y="88"/>
                  <a:pt x="248" y="88"/>
                </a:cubicBezTo>
                <a:cubicBezTo>
                  <a:pt x="263" y="102"/>
                  <a:pt x="285" y="102"/>
                  <a:pt x="299" y="88"/>
                </a:cubicBezTo>
                <a:cubicBezTo>
                  <a:pt x="305" y="88"/>
                  <a:pt x="305" y="88"/>
                  <a:pt x="305" y="88"/>
                </a:cubicBezTo>
                <a:cubicBezTo>
                  <a:pt x="321" y="88"/>
                  <a:pt x="335" y="100"/>
                  <a:pt x="342" y="114"/>
                </a:cubicBezTo>
                <a:cubicBezTo>
                  <a:pt x="344" y="117"/>
                  <a:pt x="345" y="120"/>
                  <a:pt x="346" y="123"/>
                </a:cubicBezTo>
                <a:cubicBezTo>
                  <a:pt x="196" y="180"/>
                  <a:pt x="196" y="180"/>
                  <a:pt x="196" y="180"/>
                </a:cubicBezTo>
                <a:close/>
                <a:moveTo>
                  <a:pt x="347" y="96"/>
                </a:moveTo>
                <a:cubicBezTo>
                  <a:pt x="360" y="129"/>
                  <a:pt x="360" y="129"/>
                  <a:pt x="360" y="129"/>
                </a:cubicBezTo>
                <a:cubicBezTo>
                  <a:pt x="185" y="195"/>
                  <a:pt x="185" y="195"/>
                  <a:pt x="185" y="195"/>
                </a:cubicBezTo>
                <a:cubicBezTo>
                  <a:pt x="136" y="153"/>
                  <a:pt x="136" y="153"/>
                  <a:pt x="136" y="153"/>
                </a:cubicBezTo>
                <a:cubicBezTo>
                  <a:pt x="128" y="146"/>
                  <a:pt x="128" y="146"/>
                  <a:pt x="128" y="146"/>
                </a:cubicBezTo>
                <a:cubicBezTo>
                  <a:pt x="118" y="149"/>
                  <a:pt x="118" y="149"/>
                  <a:pt x="118" y="149"/>
                </a:cubicBezTo>
                <a:cubicBezTo>
                  <a:pt x="1" y="188"/>
                  <a:pt x="1" y="188"/>
                  <a:pt x="1" y="188"/>
                </a:cubicBezTo>
                <a:cubicBezTo>
                  <a:pt x="13" y="224"/>
                  <a:pt x="13" y="224"/>
                  <a:pt x="13" y="224"/>
                </a:cubicBezTo>
                <a:cubicBezTo>
                  <a:pt x="120" y="189"/>
                  <a:pt x="120" y="189"/>
                  <a:pt x="120" y="189"/>
                </a:cubicBezTo>
                <a:cubicBezTo>
                  <a:pt x="169" y="231"/>
                  <a:pt x="169" y="231"/>
                  <a:pt x="169" y="231"/>
                </a:cubicBezTo>
                <a:cubicBezTo>
                  <a:pt x="178" y="239"/>
                  <a:pt x="178" y="239"/>
                  <a:pt x="178" y="239"/>
                </a:cubicBezTo>
                <a:cubicBezTo>
                  <a:pt x="189" y="235"/>
                  <a:pt x="189" y="235"/>
                  <a:pt x="189" y="235"/>
                </a:cubicBezTo>
                <a:cubicBezTo>
                  <a:pt x="373" y="164"/>
                  <a:pt x="373" y="164"/>
                  <a:pt x="373" y="164"/>
                </a:cubicBezTo>
                <a:cubicBezTo>
                  <a:pt x="385" y="195"/>
                  <a:pt x="385" y="195"/>
                  <a:pt x="385" y="195"/>
                </a:cubicBezTo>
                <a:cubicBezTo>
                  <a:pt x="442" y="114"/>
                  <a:pt x="442" y="114"/>
                  <a:pt x="442" y="114"/>
                </a:cubicBezTo>
                <a:cubicBezTo>
                  <a:pt x="347" y="96"/>
                  <a:pt x="347" y="96"/>
                  <a:pt x="347" y="9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pic>
        <p:nvPicPr>
          <p:cNvPr id="3" name="Picture 2">
            <a:extLst>
              <a:ext uri="{FF2B5EF4-FFF2-40B4-BE49-F238E27FC236}">
                <a16:creationId xmlns:a16="http://schemas.microsoft.com/office/drawing/2014/main" id="{5E276130-EF24-4D9A-A84A-C661C97E0E71}"/>
              </a:ext>
            </a:extLst>
          </p:cNvPr>
          <p:cNvPicPr>
            <a:picLocks noChangeAspect="1"/>
          </p:cNvPicPr>
          <p:nvPr/>
        </p:nvPicPr>
        <p:blipFill rotWithShape="1">
          <a:blip r:embed="rId2">
            <a:clrChange>
              <a:clrFrom>
                <a:srgbClr val="FFFFFF"/>
              </a:clrFrom>
              <a:clrTo>
                <a:srgbClr val="FFFFFF">
                  <a:alpha val="0"/>
                </a:srgbClr>
              </a:clrTo>
            </a:clrChange>
          </a:blip>
          <a:srcRect t="24057"/>
          <a:stretch/>
        </p:blipFill>
        <p:spPr>
          <a:xfrm>
            <a:off x="639947" y="4765608"/>
            <a:ext cx="961664" cy="539363"/>
          </a:xfrm>
          <a:prstGeom prst="rect">
            <a:avLst/>
          </a:prstGeom>
        </p:spPr>
      </p:pic>
      <p:sp>
        <p:nvSpPr>
          <p:cNvPr id="15" name="Rectangle 14">
            <a:extLst>
              <a:ext uri="{FF2B5EF4-FFF2-40B4-BE49-F238E27FC236}">
                <a16:creationId xmlns:a16="http://schemas.microsoft.com/office/drawing/2014/main" id="{C5479BA1-A90C-44EA-B396-DD389F287C75}"/>
              </a:ext>
            </a:extLst>
          </p:cNvPr>
          <p:cNvSpPr/>
          <p:nvPr/>
        </p:nvSpPr>
        <p:spPr>
          <a:xfrm>
            <a:off x="228599" y="6611779"/>
            <a:ext cx="3817071" cy="246221"/>
          </a:xfrm>
          <a:prstGeom prst="rect">
            <a:avLst/>
          </a:prstGeom>
        </p:spPr>
        <p:txBody>
          <a:bodyPr wrap="none">
            <a:spAutoFit/>
          </a:bodyPr>
          <a:lstStyle/>
          <a:p>
            <a:r>
              <a:rPr lang="fr-FR" sz="1000" b="1" dirty="0">
                <a:solidFill>
                  <a:srgbClr val="000000"/>
                </a:solidFill>
                <a:latin typeface="+mj-lt"/>
                <a:cs typeface="Arial"/>
              </a:rPr>
              <a:t> Source : </a:t>
            </a:r>
            <a:r>
              <a:rPr lang="fr-FR" sz="1000" dirty="0">
                <a:solidFill>
                  <a:srgbClr val="000000"/>
                </a:solidFill>
                <a:latin typeface="+mj-lt"/>
                <a:cs typeface="Arial"/>
                <a:hlinkClick r:id="rId3"/>
              </a:rPr>
              <a:t>WHO 2021 Optimal Formulary</a:t>
            </a:r>
            <a:r>
              <a:rPr lang="fr-FR" sz="1000" b="1" dirty="0">
                <a:solidFill>
                  <a:srgbClr val="000000"/>
                </a:solidFill>
                <a:latin typeface="+mj-lt"/>
                <a:cs typeface="Arial"/>
              </a:rPr>
              <a:t>; </a:t>
            </a:r>
            <a:r>
              <a:rPr lang="en-GB" sz="1000" kern="0" dirty="0">
                <a:solidFill>
                  <a:srgbClr val="000000"/>
                </a:solidFill>
                <a:latin typeface="+mj-lt"/>
                <a:cs typeface="Arial"/>
                <a:hlinkClick r:id="rId4"/>
              </a:rPr>
              <a:t>WHO 2021 ART Guidelines</a:t>
            </a:r>
            <a:r>
              <a:rPr lang="en-GB" sz="1000" kern="0" dirty="0">
                <a:solidFill>
                  <a:srgbClr val="000000"/>
                </a:solidFill>
                <a:latin typeface="+mj-lt"/>
                <a:cs typeface="Arial"/>
              </a:rPr>
              <a:t>;</a:t>
            </a:r>
            <a:endParaRPr lang="fr-FR" sz="1000" dirty="0">
              <a:solidFill>
                <a:srgbClr val="000000"/>
              </a:solidFill>
              <a:latin typeface="+mj-lt"/>
              <a:cs typeface="Arial"/>
            </a:endParaRPr>
          </a:p>
        </p:txBody>
      </p:sp>
    </p:spTree>
    <p:extLst>
      <p:ext uri="{BB962C8B-B14F-4D97-AF65-F5344CB8AC3E}">
        <p14:creationId xmlns:p14="http://schemas.microsoft.com/office/powerpoint/2010/main" val="19406387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DEA0EA9-34E6-41A1-9251-BE8C80E84530}"/>
              </a:ext>
            </a:extLst>
          </p:cNvPr>
          <p:cNvSpPr/>
          <p:nvPr/>
        </p:nvSpPr>
        <p:spPr>
          <a:xfrm>
            <a:off x="227970" y="3010965"/>
            <a:ext cx="8687430" cy="255096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79504375-DE6C-46EC-AB43-654F1AA75690}"/>
              </a:ext>
            </a:extLst>
          </p:cNvPr>
          <p:cNvSpPr>
            <a:spLocks noGrp="1"/>
          </p:cNvSpPr>
          <p:nvPr>
            <p:ph type="title"/>
          </p:nvPr>
        </p:nvSpPr>
        <p:spPr>
          <a:ln>
            <a:noFill/>
          </a:ln>
        </p:spPr>
        <p:txBody>
          <a:bodyPr>
            <a:noAutofit/>
          </a:bodyPr>
          <a:lstStyle/>
          <a:p>
            <a:r>
              <a:rPr lang="en-GB" sz="2000" b="1" dirty="0"/>
              <a:t>The WHO recommends all virally unstable children failing other regimens </a:t>
            </a:r>
            <a:r>
              <a:rPr lang="en-GB" sz="2000" b="1" dirty="0">
                <a:latin typeface="Calibri" panose="020F0502020204030204" pitchFamily="34" charset="0"/>
              </a:rPr>
              <a:t>≥</a:t>
            </a:r>
            <a:r>
              <a:rPr lang="en-GB" sz="2000" b="1" dirty="0"/>
              <a:t>4 weeks and </a:t>
            </a:r>
            <a:r>
              <a:rPr lang="en-GB" sz="2000" b="1" dirty="0">
                <a:latin typeface="Calibri" panose="020F0502020204030204" pitchFamily="34" charset="0"/>
              </a:rPr>
              <a:t>≥3 kg be transitioned to pDTG</a:t>
            </a:r>
            <a:endParaRPr lang="en-GB" sz="2000" b="1" dirty="0"/>
          </a:p>
        </p:txBody>
      </p:sp>
      <p:sp>
        <p:nvSpPr>
          <p:cNvPr id="16" name="Rectangle 15">
            <a:extLst>
              <a:ext uri="{FF2B5EF4-FFF2-40B4-BE49-F238E27FC236}">
                <a16:creationId xmlns:a16="http://schemas.microsoft.com/office/drawing/2014/main" id="{8F60CB64-C9D7-4C4A-9A4C-F3135386EA23}"/>
              </a:ext>
            </a:extLst>
          </p:cNvPr>
          <p:cNvSpPr/>
          <p:nvPr/>
        </p:nvSpPr>
        <p:spPr>
          <a:xfrm>
            <a:off x="-2" y="995324"/>
            <a:ext cx="9143999" cy="430356"/>
          </a:xfrm>
          <a:prstGeom prst="rect">
            <a:avLst/>
          </a:prstGeom>
          <a:solidFill>
            <a:schemeClr val="accent5">
              <a:lumMod val="75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lvl="2"/>
            <a:r>
              <a:rPr lang="en-GB" sz="1800" b="1" dirty="0">
                <a:solidFill>
                  <a:schemeClr val="bg1"/>
                </a:solidFill>
              </a:rPr>
              <a:t>   Considerations for Transitioning </a:t>
            </a:r>
            <a:r>
              <a:rPr lang="en-GB" sz="1800" b="1" u="sng" dirty="0">
                <a:solidFill>
                  <a:schemeClr val="bg1"/>
                </a:solidFill>
              </a:rPr>
              <a:t>Virally Unstable </a:t>
            </a:r>
            <a:r>
              <a:rPr lang="en-GB" sz="1800" b="1" dirty="0">
                <a:solidFill>
                  <a:schemeClr val="bg1"/>
                </a:solidFill>
              </a:rPr>
              <a:t>Paediatric Patients to pDTG</a:t>
            </a:r>
          </a:p>
        </p:txBody>
      </p:sp>
      <p:sp>
        <p:nvSpPr>
          <p:cNvPr id="37" name="Rectangle 36">
            <a:extLst>
              <a:ext uri="{FF2B5EF4-FFF2-40B4-BE49-F238E27FC236}">
                <a16:creationId xmlns:a16="http://schemas.microsoft.com/office/drawing/2014/main" id="{60BDDB3C-B217-40FF-8565-B42E241E703C}"/>
              </a:ext>
            </a:extLst>
          </p:cNvPr>
          <p:cNvSpPr/>
          <p:nvPr/>
        </p:nvSpPr>
        <p:spPr>
          <a:xfrm>
            <a:off x="424070" y="2403193"/>
            <a:ext cx="8110330" cy="3003694"/>
          </a:xfrm>
          <a:prstGeom prst="rect">
            <a:avLst/>
          </a:prstGeom>
          <a:noFill/>
          <a:ln w="28575">
            <a:noFill/>
            <a:prstDash val="dash"/>
          </a:ln>
        </p:spPr>
        <p:txBody>
          <a:bodyPr wrap="square" anchor="ctr">
            <a:noAutofit/>
          </a:bodyPr>
          <a:lstStyle/>
          <a:p>
            <a:pPr marL="800100" lvl="1" indent="-342900">
              <a:lnSpc>
                <a:spcPct val="90000"/>
              </a:lnSpc>
              <a:spcBef>
                <a:spcPts val="0"/>
              </a:spcBef>
              <a:spcAft>
                <a:spcPts val="800"/>
              </a:spcAft>
              <a:buFont typeface="Arial" panose="020B0604020202020204" pitchFamily="34" charset="0"/>
              <a:buChar char="•"/>
            </a:pPr>
            <a:r>
              <a:rPr lang="en-GB" sz="1800" dirty="0">
                <a:latin typeface="Calibri" panose="020F0502020204030204" pitchFamily="34" charset="0"/>
              </a:rPr>
              <a:t>This includes </a:t>
            </a:r>
            <a:r>
              <a:rPr lang="en-GB" sz="1800" b="1" i="1" dirty="0">
                <a:latin typeface="Calibri" panose="020F0502020204030204" pitchFamily="34" charset="0"/>
              </a:rPr>
              <a:t>all existing virally unsuppressed children without prior DTG-exposure over 4 weeks and who weigh 3 to &lt;20 kg who should be transitioned to pDTG 10 mg </a:t>
            </a:r>
            <a:r>
              <a:rPr lang="en-GB" sz="1800" dirty="0">
                <a:latin typeface="Calibri" panose="020F0502020204030204" pitchFamily="34" charset="0"/>
              </a:rPr>
              <a:t>given its clinical superiority and improved adherence over other ARVs.</a:t>
            </a:r>
          </a:p>
          <a:p>
            <a:pPr marL="1554480" lvl="3">
              <a:lnSpc>
                <a:spcPct val="90000"/>
              </a:lnSpc>
              <a:spcBef>
                <a:spcPts val="0"/>
              </a:spcBef>
              <a:spcAft>
                <a:spcPts val="600"/>
              </a:spcAft>
            </a:pPr>
            <a:r>
              <a:rPr lang="en-US" sz="1600" dirty="0">
                <a:latin typeface="Calibri" panose="020F0502020204030204" pitchFamily="34" charset="0"/>
              </a:rPr>
              <a:t>Viral suppression is defined as HIV-1 RNA &lt;1,000 copies/ml from a test completed within the past 12 months</a:t>
            </a:r>
            <a:r>
              <a:rPr lang="en-GB" sz="1600" dirty="0">
                <a:latin typeface="Calibri" panose="020F0502020204030204" pitchFamily="34" charset="0"/>
              </a:rPr>
              <a:t>.</a:t>
            </a:r>
            <a:r>
              <a:rPr lang="en-GB" sz="1600" b="1" dirty="0">
                <a:latin typeface="Calibri" panose="020F0502020204030204" pitchFamily="34" charset="0"/>
              </a:rPr>
              <a:t> </a:t>
            </a:r>
          </a:p>
          <a:p>
            <a:pPr marL="1554480" lvl="3">
              <a:lnSpc>
                <a:spcPct val="90000"/>
              </a:lnSpc>
              <a:spcBef>
                <a:spcPts val="0"/>
              </a:spcBef>
              <a:spcAft>
                <a:spcPts val="600"/>
              </a:spcAft>
            </a:pPr>
            <a:r>
              <a:rPr lang="en-US" sz="1600" dirty="0">
                <a:latin typeface="Calibri" panose="020F0502020204030204" pitchFamily="34" charset="0"/>
              </a:rPr>
              <a:t>Routine viral load monitoring is encouraged as a good practice in the care of patients on ART in accordance with the WHO recommendations. However, </a:t>
            </a:r>
            <a:r>
              <a:rPr lang="en-GB" sz="1600" dirty="0">
                <a:latin typeface="Calibri" panose="020F0502020204030204" pitchFamily="34" charset="0"/>
              </a:rPr>
              <a:t>viral load testing should not be a requirement for transitioning to any optimal formulation and thus should not be a barrier to pDTG access. </a:t>
            </a:r>
            <a:r>
              <a:rPr lang="en-US" sz="1600" dirty="0">
                <a:latin typeface="Calibri" panose="020F0502020204030204" pitchFamily="34" charset="0"/>
              </a:rPr>
              <a:t>All children over 4 weeks and who weigh 3 to &lt;20 kg should be transitioned to pDTG irrespective of viral load status.</a:t>
            </a:r>
          </a:p>
        </p:txBody>
      </p:sp>
      <p:sp>
        <p:nvSpPr>
          <p:cNvPr id="21" name="TextBox 20">
            <a:extLst>
              <a:ext uri="{FF2B5EF4-FFF2-40B4-BE49-F238E27FC236}">
                <a16:creationId xmlns:a16="http://schemas.microsoft.com/office/drawing/2014/main" id="{E547E2DB-35BF-4CE5-9659-AD1654C5A74F}"/>
              </a:ext>
            </a:extLst>
          </p:cNvPr>
          <p:cNvSpPr txBox="1"/>
          <p:nvPr/>
        </p:nvSpPr>
        <p:spPr>
          <a:xfrm>
            <a:off x="227970" y="1460265"/>
            <a:ext cx="8632809" cy="1046824"/>
          </a:xfrm>
          <a:prstGeom prst="rect">
            <a:avLst/>
          </a:prstGeom>
          <a:noFill/>
          <a:ln w="28575">
            <a:noFill/>
            <a:prstDash val="dash"/>
          </a:ln>
        </p:spPr>
        <p:txBody>
          <a:bodyPr wrap="square" anchor="ctr">
            <a:noAutofit/>
          </a:bodyPr>
          <a:lstStyle/>
          <a:p>
            <a:pPr marL="342900" indent="-342900">
              <a:lnSpc>
                <a:spcPct val="90000"/>
              </a:lnSpc>
              <a:spcBef>
                <a:spcPts val="0"/>
              </a:spcBef>
              <a:spcAft>
                <a:spcPts val="600"/>
              </a:spcAft>
              <a:buFont typeface="Arial" panose="020B0604020202020204" pitchFamily="34" charset="0"/>
              <a:buChar char="•"/>
            </a:pPr>
            <a:r>
              <a:rPr lang="en-GB" sz="1900" dirty="0">
                <a:latin typeface="Calibri" panose="020F0502020204030204" pitchFamily="34" charset="0"/>
              </a:rPr>
              <a:t>For </a:t>
            </a:r>
            <a:r>
              <a:rPr lang="en-GB" sz="1900" b="1" dirty="0">
                <a:latin typeface="Calibri" panose="020F0502020204030204" pitchFamily="34" charset="0"/>
              </a:rPr>
              <a:t>all virally unstable children </a:t>
            </a:r>
            <a:r>
              <a:rPr lang="en-GB" sz="1900" dirty="0">
                <a:latin typeface="Calibri" panose="020F0502020204030204" pitchFamily="34" charset="0"/>
              </a:rPr>
              <a:t>failing other first- or second-line regimens (e.g. NVP, EFV, and LPV/r), the WHO has provided clear guidance on the transition of these children to a formulation of DTG.</a:t>
            </a:r>
          </a:p>
        </p:txBody>
      </p:sp>
      <p:pic>
        <p:nvPicPr>
          <p:cNvPr id="8" name="Picture 7">
            <a:extLst>
              <a:ext uri="{FF2B5EF4-FFF2-40B4-BE49-F238E27FC236}">
                <a16:creationId xmlns:a16="http://schemas.microsoft.com/office/drawing/2014/main" id="{39DD9B65-6448-4861-99B0-F1F1C7A86C41}"/>
              </a:ext>
            </a:extLst>
          </p:cNvPr>
          <p:cNvPicPr>
            <a:picLocks noChangeAspect="1"/>
          </p:cNvPicPr>
          <p:nvPr/>
        </p:nvPicPr>
        <p:blipFill rotWithShape="1">
          <a:blip r:embed="rId2">
            <a:clrChange>
              <a:clrFrom>
                <a:srgbClr val="FFFFFF"/>
              </a:clrFrom>
              <a:clrTo>
                <a:srgbClr val="FFFFFF">
                  <a:alpha val="0"/>
                </a:srgbClr>
              </a:clrTo>
            </a:clrChange>
          </a:blip>
          <a:srcRect t="24057"/>
          <a:stretch/>
        </p:blipFill>
        <p:spPr>
          <a:xfrm>
            <a:off x="1397731" y="3437715"/>
            <a:ext cx="961664" cy="539363"/>
          </a:xfrm>
          <a:prstGeom prst="rect">
            <a:avLst/>
          </a:prstGeom>
        </p:spPr>
      </p:pic>
      <p:sp>
        <p:nvSpPr>
          <p:cNvPr id="11" name="Freeform 7">
            <a:extLst>
              <a:ext uri="{FF2B5EF4-FFF2-40B4-BE49-F238E27FC236}">
                <a16:creationId xmlns:a16="http://schemas.microsoft.com/office/drawing/2014/main" id="{4F080AFB-0FA5-4AA5-ADE9-3FDF5739297F}"/>
              </a:ext>
            </a:extLst>
          </p:cNvPr>
          <p:cNvSpPr>
            <a:spLocks noEditPoints="1"/>
          </p:cNvSpPr>
          <p:nvPr/>
        </p:nvSpPr>
        <p:spPr bwMode="auto">
          <a:xfrm>
            <a:off x="310263" y="1034107"/>
            <a:ext cx="616837" cy="299393"/>
          </a:xfrm>
          <a:custGeom>
            <a:avLst/>
            <a:gdLst>
              <a:gd name="T0" fmla="*/ 76 w 442"/>
              <a:gd name="T1" fmla="*/ 81 h 239"/>
              <a:gd name="T2" fmla="*/ 53 w 442"/>
              <a:gd name="T3" fmla="*/ 57 h 239"/>
              <a:gd name="T4" fmla="*/ 30 w 442"/>
              <a:gd name="T5" fmla="*/ 81 h 239"/>
              <a:gd name="T6" fmla="*/ 76 w 442"/>
              <a:gd name="T7" fmla="*/ 81 h 239"/>
              <a:gd name="T8" fmla="*/ 0 w 442"/>
              <a:gd name="T9" fmla="*/ 178 h 239"/>
              <a:gd name="T10" fmla="*/ 0 w 442"/>
              <a:gd name="T11" fmla="*/ 173 h 239"/>
              <a:gd name="T12" fmla="*/ 6 w 442"/>
              <a:gd name="T13" fmla="*/ 136 h 239"/>
              <a:gd name="T14" fmla="*/ 31 w 442"/>
              <a:gd name="T15" fmla="*/ 118 h 239"/>
              <a:gd name="T16" fmla="*/ 35 w 442"/>
              <a:gd name="T17" fmla="*/ 118 h 239"/>
              <a:gd name="T18" fmla="*/ 71 w 442"/>
              <a:gd name="T19" fmla="*/ 118 h 239"/>
              <a:gd name="T20" fmla="*/ 75 w 442"/>
              <a:gd name="T21" fmla="*/ 118 h 239"/>
              <a:gd name="T22" fmla="*/ 90 w 442"/>
              <a:gd name="T23" fmla="*/ 123 h 239"/>
              <a:gd name="T24" fmla="*/ 83 w 442"/>
              <a:gd name="T25" fmla="*/ 150 h 239"/>
              <a:gd name="T26" fmla="*/ 0 w 442"/>
              <a:gd name="T27" fmla="*/ 178 h 239"/>
              <a:gd name="T28" fmla="*/ 184 w 442"/>
              <a:gd name="T29" fmla="*/ 56 h 239"/>
              <a:gd name="T30" fmla="*/ 155 w 442"/>
              <a:gd name="T31" fmla="*/ 27 h 239"/>
              <a:gd name="T32" fmla="*/ 127 w 442"/>
              <a:gd name="T33" fmla="*/ 56 h 239"/>
              <a:gd name="T34" fmla="*/ 184 w 442"/>
              <a:gd name="T35" fmla="*/ 56 h 239"/>
              <a:gd name="T36" fmla="*/ 90 w 442"/>
              <a:gd name="T37" fmla="*/ 148 h 239"/>
              <a:gd name="T38" fmla="*/ 97 w 442"/>
              <a:gd name="T39" fmla="*/ 124 h 239"/>
              <a:gd name="T40" fmla="*/ 128 w 442"/>
              <a:gd name="T41" fmla="*/ 102 h 239"/>
              <a:gd name="T42" fmla="*/ 133 w 442"/>
              <a:gd name="T43" fmla="*/ 102 h 239"/>
              <a:gd name="T44" fmla="*/ 177 w 442"/>
              <a:gd name="T45" fmla="*/ 102 h 239"/>
              <a:gd name="T46" fmla="*/ 183 w 442"/>
              <a:gd name="T47" fmla="*/ 102 h 239"/>
              <a:gd name="T48" fmla="*/ 200 w 442"/>
              <a:gd name="T49" fmla="*/ 107 h 239"/>
              <a:gd name="T50" fmla="*/ 198 w 442"/>
              <a:gd name="T51" fmla="*/ 111 h 239"/>
              <a:gd name="T52" fmla="*/ 188 w 442"/>
              <a:gd name="T53" fmla="*/ 167 h 239"/>
              <a:gd name="T54" fmla="*/ 188 w 442"/>
              <a:gd name="T55" fmla="*/ 183 h 239"/>
              <a:gd name="T56" fmla="*/ 187 w 442"/>
              <a:gd name="T57" fmla="*/ 183 h 239"/>
              <a:gd name="T58" fmla="*/ 143 w 442"/>
              <a:gd name="T59" fmla="*/ 145 h 239"/>
              <a:gd name="T60" fmla="*/ 130 w 442"/>
              <a:gd name="T61" fmla="*/ 134 h 239"/>
              <a:gd name="T62" fmla="*/ 90 w 442"/>
              <a:gd name="T63" fmla="*/ 148 h 239"/>
              <a:gd name="T64" fmla="*/ 308 w 442"/>
              <a:gd name="T65" fmla="*/ 34 h 239"/>
              <a:gd name="T66" fmla="*/ 274 w 442"/>
              <a:gd name="T67" fmla="*/ 0 h 239"/>
              <a:gd name="T68" fmla="*/ 240 w 442"/>
              <a:gd name="T69" fmla="*/ 34 h 239"/>
              <a:gd name="T70" fmla="*/ 308 w 442"/>
              <a:gd name="T71" fmla="*/ 34 h 239"/>
              <a:gd name="T72" fmla="*/ 196 w 442"/>
              <a:gd name="T73" fmla="*/ 180 h 239"/>
              <a:gd name="T74" fmla="*/ 196 w 442"/>
              <a:gd name="T75" fmla="*/ 167 h 239"/>
              <a:gd name="T76" fmla="*/ 205 w 442"/>
              <a:gd name="T77" fmla="*/ 114 h 239"/>
              <a:gd name="T78" fmla="*/ 242 w 442"/>
              <a:gd name="T79" fmla="*/ 88 h 239"/>
              <a:gd name="T80" fmla="*/ 248 w 442"/>
              <a:gd name="T81" fmla="*/ 88 h 239"/>
              <a:gd name="T82" fmla="*/ 299 w 442"/>
              <a:gd name="T83" fmla="*/ 88 h 239"/>
              <a:gd name="T84" fmla="*/ 305 w 442"/>
              <a:gd name="T85" fmla="*/ 88 h 239"/>
              <a:gd name="T86" fmla="*/ 342 w 442"/>
              <a:gd name="T87" fmla="*/ 114 h 239"/>
              <a:gd name="T88" fmla="*/ 346 w 442"/>
              <a:gd name="T89" fmla="*/ 123 h 239"/>
              <a:gd name="T90" fmla="*/ 196 w 442"/>
              <a:gd name="T91" fmla="*/ 180 h 239"/>
              <a:gd name="T92" fmla="*/ 347 w 442"/>
              <a:gd name="T93" fmla="*/ 96 h 239"/>
              <a:gd name="T94" fmla="*/ 360 w 442"/>
              <a:gd name="T95" fmla="*/ 129 h 239"/>
              <a:gd name="T96" fmla="*/ 185 w 442"/>
              <a:gd name="T97" fmla="*/ 195 h 239"/>
              <a:gd name="T98" fmla="*/ 136 w 442"/>
              <a:gd name="T99" fmla="*/ 153 h 239"/>
              <a:gd name="T100" fmla="*/ 128 w 442"/>
              <a:gd name="T101" fmla="*/ 146 h 239"/>
              <a:gd name="T102" fmla="*/ 118 w 442"/>
              <a:gd name="T103" fmla="*/ 149 h 239"/>
              <a:gd name="T104" fmla="*/ 1 w 442"/>
              <a:gd name="T105" fmla="*/ 188 h 239"/>
              <a:gd name="T106" fmla="*/ 13 w 442"/>
              <a:gd name="T107" fmla="*/ 224 h 239"/>
              <a:gd name="T108" fmla="*/ 120 w 442"/>
              <a:gd name="T109" fmla="*/ 189 h 239"/>
              <a:gd name="T110" fmla="*/ 169 w 442"/>
              <a:gd name="T111" fmla="*/ 231 h 239"/>
              <a:gd name="T112" fmla="*/ 178 w 442"/>
              <a:gd name="T113" fmla="*/ 239 h 239"/>
              <a:gd name="T114" fmla="*/ 189 w 442"/>
              <a:gd name="T115" fmla="*/ 235 h 239"/>
              <a:gd name="T116" fmla="*/ 373 w 442"/>
              <a:gd name="T117" fmla="*/ 164 h 239"/>
              <a:gd name="T118" fmla="*/ 385 w 442"/>
              <a:gd name="T119" fmla="*/ 195 h 239"/>
              <a:gd name="T120" fmla="*/ 442 w 442"/>
              <a:gd name="T121" fmla="*/ 114 h 239"/>
              <a:gd name="T122" fmla="*/ 347 w 442"/>
              <a:gd name="T123" fmla="*/ 9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42" h="239">
                <a:moveTo>
                  <a:pt x="76" y="81"/>
                </a:moveTo>
                <a:cubicBezTo>
                  <a:pt x="76" y="68"/>
                  <a:pt x="68" y="57"/>
                  <a:pt x="53" y="57"/>
                </a:cubicBezTo>
                <a:cubicBezTo>
                  <a:pt x="38" y="57"/>
                  <a:pt x="30" y="68"/>
                  <a:pt x="30" y="81"/>
                </a:cubicBezTo>
                <a:cubicBezTo>
                  <a:pt x="30" y="131"/>
                  <a:pt x="77" y="130"/>
                  <a:pt x="76" y="81"/>
                </a:cubicBezTo>
                <a:close/>
                <a:moveTo>
                  <a:pt x="0" y="178"/>
                </a:moveTo>
                <a:cubicBezTo>
                  <a:pt x="0" y="173"/>
                  <a:pt x="0" y="173"/>
                  <a:pt x="0" y="173"/>
                </a:cubicBezTo>
                <a:cubicBezTo>
                  <a:pt x="0" y="160"/>
                  <a:pt x="0" y="146"/>
                  <a:pt x="6" y="136"/>
                </a:cubicBezTo>
                <a:cubicBezTo>
                  <a:pt x="11" y="126"/>
                  <a:pt x="20" y="118"/>
                  <a:pt x="31" y="118"/>
                </a:cubicBezTo>
                <a:cubicBezTo>
                  <a:pt x="35" y="118"/>
                  <a:pt x="35" y="118"/>
                  <a:pt x="35" y="118"/>
                </a:cubicBezTo>
                <a:cubicBezTo>
                  <a:pt x="46" y="127"/>
                  <a:pt x="61" y="127"/>
                  <a:pt x="71" y="118"/>
                </a:cubicBezTo>
                <a:cubicBezTo>
                  <a:pt x="75" y="118"/>
                  <a:pt x="75" y="118"/>
                  <a:pt x="75" y="118"/>
                </a:cubicBezTo>
                <a:cubicBezTo>
                  <a:pt x="81" y="118"/>
                  <a:pt x="86" y="120"/>
                  <a:pt x="90" y="123"/>
                </a:cubicBezTo>
                <a:cubicBezTo>
                  <a:pt x="86" y="131"/>
                  <a:pt x="84" y="141"/>
                  <a:pt x="83" y="150"/>
                </a:cubicBezTo>
                <a:cubicBezTo>
                  <a:pt x="0" y="178"/>
                  <a:pt x="0" y="178"/>
                  <a:pt x="0" y="178"/>
                </a:cubicBezTo>
                <a:close/>
                <a:moveTo>
                  <a:pt x="184" y="56"/>
                </a:moveTo>
                <a:cubicBezTo>
                  <a:pt x="184" y="40"/>
                  <a:pt x="173" y="27"/>
                  <a:pt x="155" y="27"/>
                </a:cubicBezTo>
                <a:cubicBezTo>
                  <a:pt x="137" y="27"/>
                  <a:pt x="127" y="40"/>
                  <a:pt x="127" y="56"/>
                </a:cubicBezTo>
                <a:cubicBezTo>
                  <a:pt x="127" y="118"/>
                  <a:pt x="185" y="117"/>
                  <a:pt x="184" y="56"/>
                </a:cubicBezTo>
                <a:close/>
                <a:moveTo>
                  <a:pt x="90" y="148"/>
                </a:moveTo>
                <a:cubicBezTo>
                  <a:pt x="91" y="139"/>
                  <a:pt x="93" y="131"/>
                  <a:pt x="97" y="124"/>
                </a:cubicBezTo>
                <a:cubicBezTo>
                  <a:pt x="103" y="113"/>
                  <a:pt x="115" y="102"/>
                  <a:pt x="128" y="102"/>
                </a:cubicBezTo>
                <a:cubicBezTo>
                  <a:pt x="133" y="102"/>
                  <a:pt x="133" y="102"/>
                  <a:pt x="133" y="102"/>
                </a:cubicBezTo>
                <a:cubicBezTo>
                  <a:pt x="146" y="114"/>
                  <a:pt x="165" y="114"/>
                  <a:pt x="177" y="102"/>
                </a:cubicBezTo>
                <a:cubicBezTo>
                  <a:pt x="183" y="102"/>
                  <a:pt x="183" y="102"/>
                  <a:pt x="183" y="102"/>
                </a:cubicBezTo>
                <a:cubicBezTo>
                  <a:pt x="189" y="102"/>
                  <a:pt x="195" y="104"/>
                  <a:pt x="200" y="107"/>
                </a:cubicBezTo>
                <a:cubicBezTo>
                  <a:pt x="199" y="109"/>
                  <a:pt x="198" y="110"/>
                  <a:pt x="198" y="111"/>
                </a:cubicBezTo>
                <a:cubicBezTo>
                  <a:pt x="189" y="127"/>
                  <a:pt x="188" y="149"/>
                  <a:pt x="188" y="167"/>
                </a:cubicBezTo>
                <a:cubicBezTo>
                  <a:pt x="188" y="183"/>
                  <a:pt x="188" y="183"/>
                  <a:pt x="188" y="183"/>
                </a:cubicBezTo>
                <a:cubicBezTo>
                  <a:pt x="187" y="183"/>
                  <a:pt x="187" y="183"/>
                  <a:pt x="187" y="183"/>
                </a:cubicBezTo>
                <a:cubicBezTo>
                  <a:pt x="143" y="145"/>
                  <a:pt x="143" y="145"/>
                  <a:pt x="143" y="145"/>
                </a:cubicBezTo>
                <a:cubicBezTo>
                  <a:pt x="130" y="134"/>
                  <a:pt x="130" y="134"/>
                  <a:pt x="130" y="134"/>
                </a:cubicBezTo>
                <a:cubicBezTo>
                  <a:pt x="90" y="148"/>
                  <a:pt x="90" y="148"/>
                  <a:pt x="90" y="148"/>
                </a:cubicBezTo>
                <a:close/>
                <a:moveTo>
                  <a:pt x="308" y="34"/>
                </a:moveTo>
                <a:cubicBezTo>
                  <a:pt x="307" y="16"/>
                  <a:pt x="294" y="0"/>
                  <a:pt x="274" y="0"/>
                </a:cubicBezTo>
                <a:cubicBezTo>
                  <a:pt x="252" y="0"/>
                  <a:pt x="240" y="15"/>
                  <a:pt x="240" y="34"/>
                </a:cubicBezTo>
                <a:cubicBezTo>
                  <a:pt x="240" y="107"/>
                  <a:pt x="308" y="106"/>
                  <a:pt x="308" y="34"/>
                </a:cubicBezTo>
                <a:close/>
                <a:moveTo>
                  <a:pt x="196" y="180"/>
                </a:moveTo>
                <a:cubicBezTo>
                  <a:pt x="196" y="167"/>
                  <a:pt x="196" y="167"/>
                  <a:pt x="196" y="167"/>
                </a:cubicBezTo>
                <a:cubicBezTo>
                  <a:pt x="196" y="149"/>
                  <a:pt x="197" y="129"/>
                  <a:pt x="205" y="114"/>
                </a:cubicBezTo>
                <a:cubicBezTo>
                  <a:pt x="212" y="100"/>
                  <a:pt x="226" y="88"/>
                  <a:pt x="242" y="88"/>
                </a:cubicBezTo>
                <a:cubicBezTo>
                  <a:pt x="248" y="88"/>
                  <a:pt x="248" y="88"/>
                  <a:pt x="248" y="88"/>
                </a:cubicBezTo>
                <a:cubicBezTo>
                  <a:pt x="263" y="102"/>
                  <a:pt x="285" y="102"/>
                  <a:pt x="299" y="88"/>
                </a:cubicBezTo>
                <a:cubicBezTo>
                  <a:pt x="305" y="88"/>
                  <a:pt x="305" y="88"/>
                  <a:pt x="305" y="88"/>
                </a:cubicBezTo>
                <a:cubicBezTo>
                  <a:pt x="321" y="88"/>
                  <a:pt x="335" y="100"/>
                  <a:pt x="342" y="114"/>
                </a:cubicBezTo>
                <a:cubicBezTo>
                  <a:pt x="344" y="117"/>
                  <a:pt x="345" y="120"/>
                  <a:pt x="346" y="123"/>
                </a:cubicBezTo>
                <a:cubicBezTo>
                  <a:pt x="196" y="180"/>
                  <a:pt x="196" y="180"/>
                  <a:pt x="196" y="180"/>
                </a:cubicBezTo>
                <a:close/>
                <a:moveTo>
                  <a:pt x="347" y="96"/>
                </a:moveTo>
                <a:cubicBezTo>
                  <a:pt x="360" y="129"/>
                  <a:pt x="360" y="129"/>
                  <a:pt x="360" y="129"/>
                </a:cubicBezTo>
                <a:cubicBezTo>
                  <a:pt x="185" y="195"/>
                  <a:pt x="185" y="195"/>
                  <a:pt x="185" y="195"/>
                </a:cubicBezTo>
                <a:cubicBezTo>
                  <a:pt x="136" y="153"/>
                  <a:pt x="136" y="153"/>
                  <a:pt x="136" y="153"/>
                </a:cubicBezTo>
                <a:cubicBezTo>
                  <a:pt x="128" y="146"/>
                  <a:pt x="128" y="146"/>
                  <a:pt x="128" y="146"/>
                </a:cubicBezTo>
                <a:cubicBezTo>
                  <a:pt x="118" y="149"/>
                  <a:pt x="118" y="149"/>
                  <a:pt x="118" y="149"/>
                </a:cubicBezTo>
                <a:cubicBezTo>
                  <a:pt x="1" y="188"/>
                  <a:pt x="1" y="188"/>
                  <a:pt x="1" y="188"/>
                </a:cubicBezTo>
                <a:cubicBezTo>
                  <a:pt x="13" y="224"/>
                  <a:pt x="13" y="224"/>
                  <a:pt x="13" y="224"/>
                </a:cubicBezTo>
                <a:cubicBezTo>
                  <a:pt x="120" y="189"/>
                  <a:pt x="120" y="189"/>
                  <a:pt x="120" y="189"/>
                </a:cubicBezTo>
                <a:cubicBezTo>
                  <a:pt x="169" y="231"/>
                  <a:pt x="169" y="231"/>
                  <a:pt x="169" y="231"/>
                </a:cubicBezTo>
                <a:cubicBezTo>
                  <a:pt x="178" y="239"/>
                  <a:pt x="178" y="239"/>
                  <a:pt x="178" y="239"/>
                </a:cubicBezTo>
                <a:cubicBezTo>
                  <a:pt x="189" y="235"/>
                  <a:pt x="189" y="235"/>
                  <a:pt x="189" y="235"/>
                </a:cubicBezTo>
                <a:cubicBezTo>
                  <a:pt x="373" y="164"/>
                  <a:pt x="373" y="164"/>
                  <a:pt x="373" y="164"/>
                </a:cubicBezTo>
                <a:cubicBezTo>
                  <a:pt x="385" y="195"/>
                  <a:pt x="385" y="195"/>
                  <a:pt x="385" y="195"/>
                </a:cubicBezTo>
                <a:cubicBezTo>
                  <a:pt x="442" y="114"/>
                  <a:pt x="442" y="114"/>
                  <a:pt x="442" y="114"/>
                </a:cubicBezTo>
                <a:cubicBezTo>
                  <a:pt x="347" y="96"/>
                  <a:pt x="347" y="96"/>
                  <a:pt x="347" y="9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p>
        </p:txBody>
      </p:sp>
      <p:pic>
        <p:nvPicPr>
          <p:cNvPr id="3" name="Picture 2">
            <a:extLst>
              <a:ext uri="{FF2B5EF4-FFF2-40B4-BE49-F238E27FC236}">
                <a16:creationId xmlns:a16="http://schemas.microsoft.com/office/drawing/2014/main" id="{5E276130-EF24-4D9A-A84A-C661C97E0E71}"/>
              </a:ext>
            </a:extLst>
          </p:cNvPr>
          <p:cNvPicPr>
            <a:picLocks noChangeAspect="1"/>
          </p:cNvPicPr>
          <p:nvPr/>
        </p:nvPicPr>
        <p:blipFill rotWithShape="1">
          <a:blip r:embed="rId2">
            <a:clrChange>
              <a:clrFrom>
                <a:srgbClr val="FFFFFF"/>
              </a:clrFrom>
              <a:clrTo>
                <a:srgbClr val="FFFFFF">
                  <a:alpha val="0"/>
                </a:srgbClr>
              </a:clrTo>
            </a:clrChange>
          </a:blip>
          <a:srcRect t="24057"/>
          <a:stretch/>
        </p:blipFill>
        <p:spPr>
          <a:xfrm>
            <a:off x="1397731" y="3970471"/>
            <a:ext cx="961664" cy="539363"/>
          </a:xfrm>
          <a:prstGeom prst="rect">
            <a:avLst/>
          </a:prstGeom>
        </p:spPr>
      </p:pic>
      <p:sp>
        <p:nvSpPr>
          <p:cNvPr id="15" name="Rectangle 14">
            <a:extLst>
              <a:ext uri="{FF2B5EF4-FFF2-40B4-BE49-F238E27FC236}">
                <a16:creationId xmlns:a16="http://schemas.microsoft.com/office/drawing/2014/main" id="{C5479BA1-A90C-44EA-B396-DD389F287C75}"/>
              </a:ext>
            </a:extLst>
          </p:cNvPr>
          <p:cNvSpPr/>
          <p:nvPr/>
        </p:nvSpPr>
        <p:spPr>
          <a:xfrm>
            <a:off x="228599" y="6611779"/>
            <a:ext cx="3817071" cy="246221"/>
          </a:xfrm>
          <a:prstGeom prst="rect">
            <a:avLst/>
          </a:prstGeom>
        </p:spPr>
        <p:txBody>
          <a:bodyPr wrap="none">
            <a:spAutoFit/>
          </a:bodyPr>
          <a:lstStyle/>
          <a:p>
            <a:r>
              <a:rPr lang="fr-FR" sz="1000" b="1" dirty="0">
                <a:solidFill>
                  <a:srgbClr val="000000"/>
                </a:solidFill>
                <a:latin typeface="+mj-lt"/>
                <a:cs typeface="Arial"/>
              </a:rPr>
              <a:t> Source : </a:t>
            </a:r>
            <a:r>
              <a:rPr lang="fr-FR" sz="1000" dirty="0">
                <a:solidFill>
                  <a:srgbClr val="000000"/>
                </a:solidFill>
                <a:latin typeface="+mj-lt"/>
                <a:cs typeface="Arial"/>
                <a:hlinkClick r:id="rId3"/>
              </a:rPr>
              <a:t>WHO 2021 Optimal Formulary</a:t>
            </a:r>
            <a:r>
              <a:rPr lang="fr-FR" sz="1000" b="1" dirty="0">
                <a:solidFill>
                  <a:srgbClr val="000000"/>
                </a:solidFill>
                <a:latin typeface="+mj-lt"/>
                <a:cs typeface="Arial"/>
              </a:rPr>
              <a:t>; </a:t>
            </a:r>
            <a:r>
              <a:rPr lang="en-GB" sz="1000" kern="0" dirty="0">
                <a:solidFill>
                  <a:srgbClr val="000000"/>
                </a:solidFill>
                <a:latin typeface="+mj-lt"/>
                <a:cs typeface="Arial"/>
                <a:hlinkClick r:id="rId4"/>
              </a:rPr>
              <a:t>WHO 2021 ART Guidelines</a:t>
            </a:r>
            <a:r>
              <a:rPr lang="en-GB" sz="1000" kern="0" dirty="0">
                <a:solidFill>
                  <a:srgbClr val="000000"/>
                </a:solidFill>
                <a:latin typeface="+mj-lt"/>
                <a:cs typeface="Arial"/>
              </a:rPr>
              <a:t>;</a:t>
            </a:r>
            <a:endParaRPr lang="fr-FR" sz="1000" dirty="0">
              <a:solidFill>
                <a:srgbClr val="000000"/>
              </a:solidFill>
              <a:latin typeface="+mj-lt"/>
              <a:cs typeface="Arial"/>
            </a:endParaRPr>
          </a:p>
        </p:txBody>
      </p:sp>
      <p:sp>
        <p:nvSpPr>
          <p:cNvPr id="19" name="TextBox 18">
            <a:extLst>
              <a:ext uri="{FF2B5EF4-FFF2-40B4-BE49-F238E27FC236}">
                <a16:creationId xmlns:a16="http://schemas.microsoft.com/office/drawing/2014/main" id="{9D99DE39-A29E-46F7-9A05-5C1735F5E300}"/>
              </a:ext>
            </a:extLst>
          </p:cNvPr>
          <p:cNvSpPr txBox="1"/>
          <p:nvPr/>
        </p:nvSpPr>
        <p:spPr>
          <a:xfrm>
            <a:off x="227970" y="5388524"/>
            <a:ext cx="8632809" cy="1046824"/>
          </a:xfrm>
          <a:prstGeom prst="rect">
            <a:avLst/>
          </a:prstGeom>
          <a:noFill/>
          <a:ln w="28575">
            <a:noFill/>
            <a:prstDash val="dash"/>
          </a:ln>
        </p:spPr>
        <p:txBody>
          <a:bodyPr wrap="square" anchor="ctr">
            <a:noAutofit/>
          </a:bodyPr>
          <a:lstStyle/>
          <a:p>
            <a:pPr marL="468630" indent="-285750">
              <a:lnSpc>
                <a:spcPct val="90000"/>
              </a:lnSpc>
              <a:spcBef>
                <a:spcPts val="0"/>
              </a:spcBef>
              <a:spcAft>
                <a:spcPts val="600"/>
              </a:spcAft>
              <a:buFont typeface="Arial" panose="020B0604020202020204" pitchFamily="34" charset="0"/>
              <a:buChar char="•"/>
            </a:pPr>
            <a:r>
              <a:rPr lang="en-GB" sz="1900" dirty="0">
                <a:effectLst/>
                <a:latin typeface="Calibri" panose="020F0502020204030204" pitchFamily="34" charset="0"/>
                <a:ea typeface="Calibri" panose="020F0502020204030204" pitchFamily="34" charset="0"/>
                <a:cs typeface="Times New Roman" panose="02020603050405020304" pitchFamily="18" charset="0"/>
              </a:rPr>
              <a:t>Children failing their current regimen should </a:t>
            </a:r>
            <a:r>
              <a:rPr lang="en-GB" sz="1900" b="1" dirty="0">
                <a:effectLst/>
                <a:latin typeface="Calibri" panose="020F0502020204030204" pitchFamily="34" charset="0"/>
                <a:ea typeface="Calibri" panose="020F0502020204030204" pitchFamily="34" charset="0"/>
                <a:cs typeface="Times New Roman" panose="02020603050405020304" pitchFamily="18" charset="0"/>
              </a:rPr>
              <a:t>undergo counselling to identify and limit any adherence barriers to maximize their chance of success on their new pDTG-based regimen.</a:t>
            </a:r>
            <a:r>
              <a:rPr lang="en-GB" sz="1900" dirty="0">
                <a:effectLst/>
                <a:latin typeface="Calibri" panose="020F0502020204030204" pitchFamily="34" charset="0"/>
                <a:ea typeface="Calibri" panose="020F0502020204030204" pitchFamily="34" charset="0"/>
                <a:cs typeface="Times New Roman" panose="02020603050405020304" pitchFamily="18" charset="0"/>
              </a:rPr>
              <a:t> An </a:t>
            </a:r>
            <a:r>
              <a:rPr lang="en-GB" sz="1900" b="1" dirty="0">
                <a:effectLst/>
                <a:latin typeface="Calibri" panose="020F0502020204030204" pitchFamily="34" charset="0"/>
                <a:ea typeface="Calibri" panose="020F0502020204030204" pitchFamily="34" charset="0"/>
                <a:cs typeface="Times New Roman" panose="02020603050405020304" pitchFamily="18" charset="0"/>
              </a:rPr>
              <a:t>assessment of resistance to partner drugs </a:t>
            </a:r>
            <a:r>
              <a:rPr lang="en-GB" sz="1900" dirty="0">
                <a:effectLst/>
                <a:latin typeface="Calibri" panose="020F0502020204030204" pitchFamily="34" charset="0"/>
                <a:ea typeface="Calibri" panose="020F0502020204030204" pitchFamily="34" charset="0"/>
                <a:cs typeface="Times New Roman" panose="02020603050405020304" pitchFamily="18" charset="0"/>
              </a:rPr>
              <a:t>in their current regimen is also warranted to inform future treatment decisions.</a:t>
            </a:r>
            <a:endParaRPr lang="en-GB" sz="1900" dirty="0">
              <a:solidFill>
                <a:srgbClr val="FF0000"/>
              </a:solidFill>
              <a:latin typeface="Calibri" panose="020F0502020204030204" pitchFamily="34" charset="0"/>
            </a:endParaRPr>
          </a:p>
        </p:txBody>
      </p:sp>
    </p:spTree>
    <p:extLst>
      <p:ext uri="{BB962C8B-B14F-4D97-AF65-F5344CB8AC3E}">
        <p14:creationId xmlns:p14="http://schemas.microsoft.com/office/powerpoint/2010/main" val="197898168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RESIZE" val="Yes"/>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BAINBULLET" val="True"/>
</p:tagLst>
</file>

<file path=ppt/theme/theme1.xml><?xml version="1.0" encoding="utf-8"?>
<a:theme xmlns:a="http://schemas.openxmlformats.org/drawingml/2006/main" name="2_CHAI PST Template 2012 -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3_CHAI PST Template 2012 -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4_CHAI PST Template 2012 -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5_CHAI PST Template 2012 -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CHAI Optimal_Unitaid Community Engagement Workshop_14Sept2020</Template>
  <TotalTime>12718</TotalTime>
  <Words>6013</Words>
  <Application>Microsoft Office PowerPoint</Application>
  <PresentationFormat>On-screen Show (4:3)</PresentationFormat>
  <Paragraphs>318</Paragraphs>
  <Slides>25</Slides>
  <Notes>1</Notes>
  <HiddenSlides>0</HiddenSlides>
  <MMClips>0</MMClips>
  <ScaleCrop>false</ScaleCrop>
  <HeadingPairs>
    <vt:vector size="8" baseType="variant">
      <vt:variant>
        <vt:lpstr>Fonts Used</vt:lpstr>
      </vt:variant>
      <vt:variant>
        <vt:i4>4</vt:i4>
      </vt:variant>
      <vt:variant>
        <vt:lpstr>Theme</vt:lpstr>
      </vt:variant>
      <vt:variant>
        <vt:i4>4</vt:i4>
      </vt:variant>
      <vt:variant>
        <vt:lpstr>Embedded OLE Servers</vt:lpstr>
      </vt:variant>
      <vt:variant>
        <vt:i4>1</vt:i4>
      </vt:variant>
      <vt:variant>
        <vt:lpstr>Slide Titles</vt:lpstr>
      </vt:variant>
      <vt:variant>
        <vt:i4>25</vt:i4>
      </vt:variant>
    </vt:vector>
  </HeadingPairs>
  <TitlesOfParts>
    <vt:vector size="34" baseType="lpstr">
      <vt:lpstr>Arial</vt:lpstr>
      <vt:lpstr>Calibri</vt:lpstr>
      <vt:lpstr>Verdana</vt:lpstr>
      <vt:lpstr>Wingdings</vt:lpstr>
      <vt:lpstr>2_CHAI PST Template 2012 - blue</vt:lpstr>
      <vt:lpstr>3_CHAI PST Template 2012 - blue</vt:lpstr>
      <vt:lpstr>4_CHAI PST Template 2012 - blue</vt:lpstr>
      <vt:lpstr>5_CHAI PST Template 2012 - blue</vt:lpstr>
      <vt:lpstr>think-cell Slide</vt:lpstr>
      <vt:lpstr>Training Curriculum: Paediatric Dolutegravir (DTG) 10 mg Dispersible, Scored Tablets</vt:lpstr>
      <vt:lpstr>Curriculum Overview</vt:lpstr>
      <vt:lpstr>Since 2016, DTG has evolved to become the preferred first-line (1L) regimen for adults, adolescents, and children living with HIV ≥20 kg </vt:lpstr>
      <vt:lpstr>The introduction of paediatric DTG 10 mg dispersible, scored tablets now allows all children to benefit from DTG’s significant clinical benefits</vt:lpstr>
      <vt:lpstr>Per WHO guidance, DTG formulations are recommended for all children 4 weeks of age and older, with dosing determined according to a child’s weight</vt:lpstr>
      <vt:lpstr>WHO recommended dosing for focal ABC/3TC &amp; DTG-based formulations </vt:lpstr>
      <vt:lpstr>DTG can also be used in second-line (2L) after 1L failure of EFV, NVP, or LPV/r</vt:lpstr>
      <vt:lpstr>The WHO recommends all virally stable children on other regimens ≥4 weeks and ≥3 kg be transitioned to pDTG</vt:lpstr>
      <vt:lpstr>The WHO recommends all virally unstable children failing other regimens ≥4 weeks and ≥3 kg be transitioned to pDTG</vt:lpstr>
      <vt:lpstr>pDTG 10 mg is a scored, dispersible tablet and can be swallowed directly or dispersed in water</vt:lpstr>
      <vt:lpstr>There are some considerations for pDTG when used to treat CLHIV with TB, as well as other drug-drug interactions</vt:lpstr>
      <vt:lpstr>While usually well tolerated, pDTG is associated with some infrequent side effects in children</vt:lpstr>
      <vt:lpstr>There are important dosing differences between the DTG 50 mg film-coated tablets and DTG 10 mg dispersible tablets </vt:lpstr>
      <vt:lpstr>Paediatric DTG Clinical Studies</vt:lpstr>
      <vt:lpstr>Frequently Asked Questions (FAQs) – pDTG Overview</vt:lpstr>
      <vt:lpstr>Frequently Asked Questions (FAQs) – pDTG Advantages over LPV/r</vt:lpstr>
      <vt:lpstr>Frequently Asked Questions (FAQs) – pDTG Advantages over LPV/r</vt:lpstr>
      <vt:lpstr>Frequently Asked Questions (FAQs) – pDTG Administration</vt:lpstr>
      <vt:lpstr>Frequently Asked Questions (FAQs) – pDTG Administration</vt:lpstr>
      <vt:lpstr>Frequently Asked Questions (FAQs) – pDTG Side Effects and Special Populations</vt:lpstr>
      <vt:lpstr>Frequently Asked Questions (FAQs) – Transitioning to pDTG</vt:lpstr>
      <vt:lpstr>Frequently Asked Questions (FAQs) – Transitioning to pDTG</vt:lpstr>
      <vt:lpstr>Frequently Asked Questions (FAQs) – pDTG Medication Interactions</vt:lpstr>
      <vt:lpstr>Frequently Asked Questions (FAQs) – pDTG Dosing</vt:lpstr>
      <vt:lpstr>Frequently Asked Questions (FAQs) – pDTG Dosing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Paediatric Dolutegravir Training Curriculum</dc:title>
  <dc:creator>Anant Mishra</dc:creator>
  <cp:lastModifiedBy>Anant Mishra</cp:lastModifiedBy>
  <cp:revision>334</cp:revision>
  <dcterms:created xsi:type="dcterms:W3CDTF">2020-09-18T21:26:00Z</dcterms:created>
  <dcterms:modified xsi:type="dcterms:W3CDTF">2021-10-14T19:58:55Z</dcterms:modified>
</cp:coreProperties>
</file>