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4"/>
  </p:notesMasterIdLst>
  <p:handoutMasterIdLst>
    <p:handoutMasterId r:id="rId5"/>
  </p:handoutMasterIdLst>
  <p:sldIdLst>
    <p:sldId id="256" r:id="rId3"/>
  </p:sldIdLst>
  <p:sldSz cx="7772400" cy="10058400"/>
  <p:notesSz cx="6881813" cy="9296400"/>
  <p:custDataLst>
    <p:tags r:id="rId6"/>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7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791"/>
    <a:srgbClr val="B9CDE5"/>
    <a:srgbClr val="1F497D"/>
    <a:srgbClr val="CDCECF"/>
    <a:srgbClr val="DBEEF4"/>
    <a:srgbClr val="4BACC6"/>
    <a:srgbClr val="D9D9D9"/>
    <a:srgbClr val="E6E6E6"/>
    <a:srgbClr val="F2F2F2"/>
    <a:srgbClr val="E8E8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autoAdjust="0"/>
    <p:restoredTop sz="94864" autoAdjust="0"/>
  </p:normalViewPr>
  <p:slideViewPr>
    <p:cSldViewPr snapToGrid="0">
      <p:cViewPr>
        <p:scale>
          <a:sx n="90" d="100"/>
          <a:sy n="90" d="100"/>
        </p:scale>
        <p:origin x="1278" y="-2514"/>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10/14/2021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10/14/2021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oleObject" Target="../embeddings/oleObject2.bin"/><Relationship Id="rId2" Type="http://schemas.openxmlformats.org/officeDocument/2006/relationships/slideLayout" Target="../slideLayouts/slideLayout17.xml"/><Relationship Id="rId16" Type="http://schemas.openxmlformats.org/officeDocument/2006/relationships/tags" Target="../tags/tag4.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vmlDrawing" Target="../drawings/vmlDrawing2.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8"/>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1" name="think-cell Slide" r:id="rId19" imgW="421" imgH="423" progId="TCLayout.ActiveDocument.1">
                  <p:embed/>
                </p:oleObj>
              </mc:Choice>
              <mc:Fallback>
                <p:oleObj name="think-cell Slide" r:id="rId19" imgW="421" imgH="423" progId="TCLayout.ActiveDocument.1">
                  <p:embed/>
                  <p:pic>
                    <p:nvPicPr>
                      <p:cNvPr id="0" name=""/>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5"/>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5" name="think-cell Slide" r:id="rId17" imgW="421" imgH="423" progId="TCLayout.ActiveDocument.1">
                  <p:embed/>
                </p:oleObj>
              </mc:Choice>
              <mc:Fallback>
                <p:oleObj name="think-cell Slide" r:id="rId17" imgW="421" imgH="423"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10/14/2021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7.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3.JPG"/><Relationship Id="rId5" Type="http://schemas.openxmlformats.org/officeDocument/2006/relationships/image" Target="../media/image1.e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2"/>
            </p:custDataLst>
            <p:extLst>
              <p:ext uri="{D42A27DB-BD31-4B8C-83A1-F6EECF244321}">
                <p14:modId xmlns:p14="http://schemas.microsoft.com/office/powerpoint/2010/main" val="39737970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9"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0" y="1"/>
            <a:ext cx="7772400" cy="576000"/>
          </a:xfrm>
          <a:prstGeom prst="rect">
            <a:avLst/>
          </a:prstGeom>
          <a:solidFill>
            <a:schemeClr val="tx2"/>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spcBef>
                <a:spcPts val="600"/>
              </a:spcBef>
            </a:pPr>
            <a:r>
              <a:rPr lang="en-GB" sz="1800" b="1" dirty="0">
                <a:solidFill>
                  <a:schemeClr val="bg1"/>
                </a:solidFill>
                <a:latin typeface="Calibri" panose="020F0502020204030204" pitchFamily="34" charset="0"/>
              </a:rPr>
              <a:t>Paediatric DTG 10 mg Dispersible, Scored Tablets</a:t>
            </a:r>
            <a:br>
              <a:rPr lang="en-GB" sz="1800" b="1" dirty="0">
                <a:solidFill>
                  <a:schemeClr val="bg1"/>
                </a:solidFill>
                <a:latin typeface="Calibri" panose="020F0502020204030204" pitchFamily="34" charset="0"/>
              </a:rPr>
            </a:br>
            <a:r>
              <a:rPr lang="en-GB" sz="1600" i="1" dirty="0">
                <a:solidFill>
                  <a:schemeClr val="bg1"/>
                </a:solidFill>
                <a:latin typeface="Calibri" panose="020F0502020204030204" pitchFamily="34" charset="0"/>
              </a:rPr>
              <a:t>Overview for Healthcare Workers </a:t>
            </a:r>
            <a:endParaRPr lang="en-GB" sz="1600" i="1" dirty="0">
              <a:solidFill>
                <a:schemeClr val="bg1"/>
              </a:solidFill>
              <a:latin typeface="Calibri" panose="020F0502020204030204" pitchFamily="34" charset="0"/>
              <a:cs typeface="Arial" panose="020B0604020202020204" pitchFamily="34" charset="0"/>
            </a:endParaRPr>
          </a:p>
        </p:txBody>
      </p:sp>
      <p:sp>
        <p:nvSpPr>
          <p:cNvPr id="4" name="Rectangle 3"/>
          <p:cNvSpPr/>
          <p:nvPr/>
        </p:nvSpPr>
        <p:spPr>
          <a:xfrm>
            <a:off x="0" y="574166"/>
            <a:ext cx="7772400" cy="2174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a:solidFill>
                  <a:schemeClr val="tx1"/>
                </a:solidFill>
                <a:latin typeface="Calibri" panose="020F0502020204030204" pitchFamily="34" charset="0"/>
              </a:rPr>
              <a:t>Publication Date: </a:t>
            </a:r>
            <a:r>
              <a:rPr lang="en-GB" sz="1200" dirty="0">
                <a:solidFill>
                  <a:srgbClr val="C00000"/>
                </a:solidFill>
                <a:highlight>
                  <a:srgbClr val="FFFF00"/>
                </a:highlight>
                <a:latin typeface="Calibri" panose="020F0502020204030204" pitchFamily="34" charset="0"/>
              </a:rPr>
              <a:t>TBD</a:t>
            </a:r>
          </a:p>
        </p:txBody>
      </p:sp>
      <p:sp>
        <p:nvSpPr>
          <p:cNvPr id="41" name="Text Box 2">
            <a:extLst>
              <a:ext uri="{FF2B5EF4-FFF2-40B4-BE49-F238E27FC236}">
                <a16:creationId xmlns:a16="http://schemas.microsoft.com/office/drawing/2014/main" id="{838BAD25-EBC1-471F-9E86-AC7A3FAEE354}"/>
              </a:ext>
            </a:extLst>
          </p:cNvPr>
          <p:cNvSpPr txBox="1">
            <a:spLocks noChangeArrowheads="1"/>
          </p:cNvSpPr>
          <p:nvPr/>
        </p:nvSpPr>
        <p:spPr bwMode="auto">
          <a:xfrm>
            <a:off x="106200" y="1063058"/>
            <a:ext cx="7560000" cy="1318243"/>
          </a:xfrm>
          <a:prstGeom prst="rect">
            <a:avLst/>
          </a:prstGeom>
          <a:no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sp>
        <p:nvSpPr>
          <p:cNvPr id="6" name="Text Box 2"/>
          <p:cNvSpPr txBox="1">
            <a:spLocks noChangeArrowheads="1"/>
          </p:cNvSpPr>
          <p:nvPr/>
        </p:nvSpPr>
        <p:spPr bwMode="auto">
          <a:xfrm>
            <a:off x="106200" y="838074"/>
            <a:ext cx="7560000"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What is pDTG?</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sp>
        <p:nvSpPr>
          <p:cNvPr id="53" name="TextBox 52"/>
          <p:cNvSpPr txBox="1"/>
          <p:nvPr/>
        </p:nvSpPr>
        <p:spPr bwMode="gray">
          <a:xfrm>
            <a:off x="173062" y="1213479"/>
            <a:ext cx="2558063" cy="1015663"/>
          </a:xfrm>
          <a:prstGeom prst="rect">
            <a:avLst/>
          </a:prstGeom>
          <a:noFill/>
        </p:spPr>
        <p:txBody>
          <a:bodyPr wrap="square" lIns="0" tIns="0" rIns="0" bIns="0" rtlCol="0">
            <a:spAutoFit/>
          </a:bodyPr>
          <a:lstStyle/>
          <a:p>
            <a:pPr algn="just">
              <a:spcBef>
                <a:spcPts val="500"/>
              </a:spcBef>
            </a:pPr>
            <a:r>
              <a:rPr lang="en-GB" sz="1100" b="1" dirty="0">
                <a:latin typeface="Calibri" panose="020F0502020204030204" pitchFamily="34" charset="0"/>
              </a:rPr>
              <a:t>Paediatric dolutegravir 10 mg dispersible, scored tablets (pDTG) </a:t>
            </a:r>
            <a:r>
              <a:rPr lang="en-GB" sz="1100" dirty="0">
                <a:latin typeface="Calibri" panose="020F0502020204030204" pitchFamily="34" charset="0"/>
              </a:rPr>
              <a:t>is a new generic formulation of DTG that enables antiretroviral treatment (ART) for children living with HIV (CLHIV) who are at least 4 weeks of age and weigh 3 to &lt;20 kg.</a:t>
            </a:r>
          </a:p>
        </p:txBody>
      </p:sp>
      <p:sp>
        <p:nvSpPr>
          <p:cNvPr id="27" name="Rectangle 26"/>
          <p:cNvSpPr/>
          <p:nvPr/>
        </p:nvSpPr>
        <p:spPr bwMode="gray">
          <a:xfrm>
            <a:off x="3124200" y="1125015"/>
            <a:ext cx="4541895" cy="1201635"/>
          </a:xfrm>
          <a:prstGeom prst="rect">
            <a:avLst/>
          </a:prstGeom>
          <a:noFill/>
          <a:ln w="19050">
            <a:noFill/>
            <a:prstDash val="sys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500"/>
              </a:spcBef>
            </a:pPr>
            <a:r>
              <a:rPr lang="en-GB" sz="1000" dirty="0">
                <a:solidFill>
                  <a:schemeClr val="tx1"/>
                </a:solidFill>
                <a:latin typeface="Calibri" panose="020F0502020204030204" pitchFamily="34" charset="0"/>
              </a:rPr>
              <a:t>Until now, available products have only allowed </a:t>
            </a:r>
            <a:r>
              <a:rPr lang="en-GB" sz="1000" dirty="0">
                <a:solidFill>
                  <a:schemeClr val="tx1"/>
                </a:solidFill>
                <a:highlight>
                  <a:srgbClr val="FFFF00"/>
                </a:highlight>
                <a:latin typeface="Calibri" panose="020F0502020204030204" pitchFamily="34" charset="0"/>
              </a:rPr>
              <a:t>Country X</a:t>
            </a:r>
            <a:r>
              <a:rPr lang="en-GB" sz="1000" dirty="0">
                <a:solidFill>
                  <a:schemeClr val="tx1"/>
                </a:solidFill>
                <a:latin typeface="Calibri" panose="020F0502020204030204" pitchFamily="34" charset="0"/>
              </a:rPr>
              <a:t> to provide DTG-based treatment to CLHIV and adolescents ≥20 kg. Unlike past new paediatric formulations, </a:t>
            </a:r>
            <a:r>
              <a:rPr lang="en-GB" sz="1000" b="1" dirty="0">
                <a:solidFill>
                  <a:schemeClr val="tx1"/>
                </a:solidFill>
                <a:latin typeface="Calibri" panose="020F0502020204030204" pitchFamily="34" charset="0"/>
              </a:rPr>
              <a:t>pDTG is easier to manufacturer which helps improve supply security</a:t>
            </a:r>
            <a:r>
              <a:rPr lang="en-GB" sz="1000" dirty="0">
                <a:solidFill>
                  <a:schemeClr val="tx1"/>
                </a:solidFill>
                <a:latin typeface="Calibri" panose="020F0502020204030204" pitchFamily="34" charset="0"/>
              </a:rPr>
              <a:t>. </a:t>
            </a:r>
          </a:p>
          <a:p>
            <a:pPr algn="just">
              <a:spcBef>
                <a:spcPts val="500"/>
              </a:spcBef>
            </a:pPr>
            <a:r>
              <a:rPr lang="en-GB" sz="1000" dirty="0">
                <a:solidFill>
                  <a:schemeClr val="tx1"/>
                </a:solidFill>
                <a:latin typeface="Calibri" panose="020F0502020204030204" pitchFamily="34" charset="0"/>
              </a:rPr>
              <a:t>With pDTG available on market, </a:t>
            </a:r>
            <a:r>
              <a:rPr lang="en-GB" sz="1000" b="1" dirty="0">
                <a:solidFill>
                  <a:schemeClr val="tx1"/>
                </a:solidFill>
                <a:latin typeface="Calibri" panose="020F0502020204030204" pitchFamily="34" charset="0"/>
              </a:rPr>
              <a:t>all children can access DTG </a:t>
            </a:r>
            <a:r>
              <a:rPr lang="en-GB" sz="1000" dirty="0">
                <a:solidFill>
                  <a:schemeClr val="tx1"/>
                </a:solidFill>
                <a:latin typeface="Calibri" panose="020F0502020204030204" pitchFamily="34" charset="0"/>
              </a:rPr>
              <a:t>and benefit from the product’s</a:t>
            </a:r>
            <a:r>
              <a:rPr lang="en-GB" sz="1000" b="1" dirty="0">
                <a:solidFill>
                  <a:schemeClr val="tx1"/>
                </a:solidFill>
                <a:latin typeface="Calibri" panose="020F0502020204030204" pitchFamily="34" charset="0"/>
              </a:rPr>
              <a:t> higher genetic barrier of resistance, minimal side effects and drug interactions, and simpler means of administration -- all of which facilitates improved adherence and a more rapid achievement of viral load suppression. </a:t>
            </a:r>
          </a:p>
        </p:txBody>
      </p:sp>
      <p:sp>
        <p:nvSpPr>
          <p:cNvPr id="19" name="Freeform 6">
            <a:extLst>
              <a:ext uri="{FF2B5EF4-FFF2-40B4-BE49-F238E27FC236}">
                <a16:creationId xmlns:a16="http://schemas.microsoft.com/office/drawing/2014/main" id="{5E04B14B-7798-4DCC-8E01-1F15E6101CC5}"/>
              </a:ext>
            </a:extLst>
          </p:cNvPr>
          <p:cNvSpPr>
            <a:spLocks noEditPoints="1"/>
          </p:cNvSpPr>
          <p:nvPr/>
        </p:nvSpPr>
        <p:spPr bwMode="auto">
          <a:xfrm>
            <a:off x="2778253" y="1198025"/>
            <a:ext cx="396000" cy="396000"/>
          </a:xfrm>
          <a:custGeom>
            <a:avLst/>
            <a:gdLst>
              <a:gd name="T0" fmla="*/ 227 w 242"/>
              <a:gd name="T1" fmla="*/ 111 h 224"/>
              <a:gd name="T2" fmla="*/ 215 w 242"/>
              <a:gd name="T3" fmla="*/ 121 h 224"/>
              <a:gd name="T4" fmla="*/ 214 w 242"/>
              <a:gd name="T5" fmla="*/ 113 h 224"/>
              <a:gd name="T6" fmla="*/ 160 w 242"/>
              <a:gd name="T7" fmla="*/ 104 h 224"/>
              <a:gd name="T8" fmla="*/ 135 w 242"/>
              <a:gd name="T9" fmla="*/ 79 h 224"/>
              <a:gd name="T10" fmla="*/ 132 w 242"/>
              <a:gd name="T11" fmla="*/ 25 h 224"/>
              <a:gd name="T12" fmla="*/ 120 w 242"/>
              <a:gd name="T13" fmla="*/ 3 h 224"/>
              <a:gd name="T14" fmla="*/ 116 w 242"/>
              <a:gd name="T15" fmla="*/ 6 h 224"/>
              <a:gd name="T16" fmla="*/ 124 w 242"/>
              <a:gd name="T17" fmla="*/ 25 h 224"/>
              <a:gd name="T18" fmla="*/ 122 w 242"/>
              <a:gd name="T19" fmla="*/ 45 h 224"/>
              <a:gd name="T20" fmla="*/ 114 w 242"/>
              <a:gd name="T21" fmla="*/ 40 h 224"/>
              <a:gd name="T22" fmla="*/ 116 w 242"/>
              <a:gd name="T23" fmla="*/ 37 h 224"/>
              <a:gd name="T24" fmla="*/ 107 w 242"/>
              <a:gd name="T25" fmla="*/ 36 h 224"/>
              <a:gd name="T26" fmla="*/ 107 w 242"/>
              <a:gd name="T27" fmla="*/ 29 h 224"/>
              <a:gd name="T28" fmla="*/ 91 w 242"/>
              <a:gd name="T29" fmla="*/ 31 h 224"/>
              <a:gd name="T30" fmla="*/ 94 w 242"/>
              <a:gd name="T31" fmla="*/ 26 h 224"/>
              <a:gd name="T32" fmla="*/ 85 w 242"/>
              <a:gd name="T33" fmla="*/ 23 h 224"/>
              <a:gd name="T34" fmla="*/ 79 w 242"/>
              <a:gd name="T35" fmla="*/ 27 h 224"/>
              <a:gd name="T36" fmla="*/ 63 w 242"/>
              <a:gd name="T37" fmla="*/ 33 h 224"/>
              <a:gd name="T38" fmla="*/ 63 w 242"/>
              <a:gd name="T39" fmla="*/ 37 h 224"/>
              <a:gd name="T40" fmla="*/ 54 w 242"/>
              <a:gd name="T41" fmla="*/ 35 h 224"/>
              <a:gd name="T42" fmla="*/ 61 w 242"/>
              <a:gd name="T43" fmla="*/ 39 h 224"/>
              <a:gd name="T44" fmla="*/ 52 w 242"/>
              <a:gd name="T45" fmla="*/ 39 h 224"/>
              <a:gd name="T46" fmla="*/ 58 w 242"/>
              <a:gd name="T47" fmla="*/ 41 h 224"/>
              <a:gd name="T48" fmla="*/ 51 w 242"/>
              <a:gd name="T49" fmla="*/ 45 h 224"/>
              <a:gd name="T50" fmla="*/ 48 w 242"/>
              <a:gd name="T51" fmla="*/ 52 h 224"/>
              <a:gd name="T52" fmla="*/ 50 w 242"/>
              <a:gd name="T53" fmla="*/ 59 h 224"/>
              <a:gd name="T54" fmla="*/ 50 w 242"/>
              <a:gd name="T55" fmla="*/ 80 h 224"/>
              <a:gd name="T56" fmla="*/ 52 w 242"/>
              <a:gd name="T57" fmla="*/ 86 h 224"/>
              <a:gd name="T58" fmla="*/ 55 w 242"/>
              <a:gd name="T59" fmla="*/ 81 h 224"/>
              <a:gd name="T60" fmla="*/ 55 w 242"/>
              <a:gd name="T61" fmla="*/ 89 h 224"/>
              <a:gd name="T62" fmla="*/ 25 w 242"/>
              <a:gd name="T63" fmla="*/ 79 h 224"/>
              <a:gd name="T64" fmla="*/ 12 w 242"/>
              <a:gd name="T65" fmla="*/ 60 h 224"/>
              <a:gd name="T66" fmla="*/ 6 w 242"/>
              <a:gd name="T67" fmla="*/ 61 h 224"/>
              <a:gd name="T68" fmla="*/ 21 w 242"/>
              <a:gd name="T69" fmla="*/ 85 h 224"/>
              <a:gd name="T70" fmla="*/ 80 w 242"/>
              <a:gd name="T71" fmla="*/ 118 h 224"/>
              <a:gd name="T72" fmla="*/ 108 w 242"/>
              <a:gd name="T73" fmla="*/ 151 h 224"/>
              <a:gd name="T74" fmla="*/ 96 w 242"/>
              <a:gd name="T75" fmla="*/ 197 h 224"/>
              <a:gd name="T76" fmla="*/ 79 w 242"/>
              <a:gd name="T77" fmla="*/ 205 h 224"/>
              <a:gd name="T78" fmla="*/ 103 w 242"/>
              <a:gd name="T79" fmla="*/ 223 h 224"/>
              <a:gd name="T80" fmla="*/ 113 w 242"/>
              <a:gd name="T81" fmla="*/ 202 h 224"/>
              <a:gd name="T82" fmla="*/ 113 w 242"/>
              <a:gd name="T83" fmla="*/ 202 h 224"/>
              <a:gd name="T84" fmla="*/ 126 w 242"/>
              <a:gd name="T85" fmla="*/ 174 h 224"/>
              <a:gd name="T86" fmla="*/ 210 w 242"/>
              <a:gd name="T87" fmla="*/ 142 h 224"/>
              <a:gd name="T88" fmla="*/ 219 w 242"/>
              <a:gd name="T89" fmla="*/ 140 h 224"/>
              <a:gd name="T90" fmla="*/ 241 w 242"/>
              <a:gd name="T91" fmla="*/ 115 h 224"/>
              <a:gd name="T92" fmla="*/ 120 w 242"/>
              <a:gd name="T93" fmla="*/ 51 h 224"/>
              <a:gd name="T94" fmla="*/ 118 w 242"/>
              <a:gd name="T95" fmla="*/ 47 h 224"/>
              <a:gd name="T96" fmla="*/ 111 w 242"/>
              <a:gd name="T97" fmla="*/ 43 h 224"/>
              <a:gd name="T98" fmla="*/ 110 w 242"/>
              <a:gd name="T9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24">
                <a:moveTo>
                  <a:pt x="241" y="115"/>
                </a:moveTo>
                <a:cubicBezTo>
                  <a:pt x="241" y="115"/>
                  <a:pt x="238" y="104"/>
                  <a:pt x="227" y="111"/>
                </a:cubicBezTo>
                <a:cubicBezTo>
                  <a:pt x="217" y="122"/>
                  <a:pt x="217" y="122"/>
                  <a:pt x="217" y="122"/>
                </a:cubicBezTo>
                <a:cubicBezTo>
                  <a:pt x="215" y="121"/>
                  <a:pt x="215" y="121"/>
                  <a:pt x="215" y="121"/>
                </a:cubicBezTo>
                <a:cubicBezTo>
                  <a:pt x="215" y="121"/>
                  <a:pt x="215" y="121"/>
                  <a:pt x="215" y="121"/>
                </a:cubicBezTo>
                <a:cubicBezTo>
                  <a:pt x="215" y="121"/>
                  <a:pt x="215" y="115"/>
                  <a:pt x="214" y="113"/>
                </a:cubicBezTo>
                <a:cubicBezTo>
                  <a:pt x="214" y="113"/>
                  <a:pt x="173" y="113"/>
                  <a:pt x="159" y="111"/>
                </a:cubicBezTo>
                <a:cubicBezTo>
                  <a:pt x="160" y="108"/>
                  <a:pt x="161" y="106"/>
                  <a:pt x="160" y="104"/>
                </a:cubicBezTo>
                <a:cubicBezTo>
                  <a:pt x="160" y="103"/>
                  <a:pt x="160" y="103"/>
                  <a:pt x="160" y="103"/>
                </a:cubicBezTo>
                <a:cubicBezTo>
                  <a:pt x="156" y="95"/>
                  <a:pt x="145" y="86"/>
                  <a:pt x="135" y="79"/>
                </a:cubicBezTo>
                <a:cubicBezTo>
                  <a:pt x="140" y="58"/>
                  <a:pt x="135" y="25"/>
                  <a:pt x="135" y="25"/>
                </a:cubicBezTo>
                <a:cubicBezTo>
                  <a:pt x="132" y="25"/>
                  <a:pt x="132" y="25"/>
                  <a:pt x="132" y="25"/>
                </a:cubicBezTo>
                <a:cubicBezTo>
                  <a:pt x="131" y="20"/>
                  <a:pt x="130" y="17"/>
                  <a:pt x="130" y="17"/>
                </a:cubicBezTo>
                <a:cubicBezTo>
                  <a:pt x="138" y="9"/>
                  <a:pt x="120" y="0"/>
                  <a:pt x="120" y="3"/>
                </a:cubicBezTo>
                <a:cubicBezTo>
                  <a:pt x="120" y="5"/>
                  <a:pt x="119" y="6"/>
                  <a:pt x="119" y="6"/>
                </a:cubicBezTo>
                <a:cubicBezTo>
                  <a:pt x="116" y="6"/>
                  <a:pt x="116" y="6"/>
                  <a:pt x="116" y="6"/>
                </a:cubicBezTo>
                <a:cubicBezTo>
                  <a:pt x="114" y="14"/>
                  <a:pt x="122" y="16"/>
                  <a:pt x="122" y="16"/>
                </a:cubicBezTo>
                <a:cubicBezTo>
                  <a:pt x="123" y="19"/>
                  <a:pt x="124" y="22"/>
                  <a:pt x="124" y="25"/>
                </a:cubicBezTo>
                <a:cubicBezTo>
                  <a:pt x="121" y="25"/>
                  <a:pt x="121" y="25"/>
                  <a:pt x="121" y="25"/>
                </a:cubicBezTo>
                <a:cubicBezTo>
                  <a:pt x="122" y="32"/>
                  <a:pt x="122" y="39"/>
                  <a:pt x="122" y="45"/>
                </a:cubicBezTo>
                <a:cubicBezTo>
                  <a:pt x="121" y="44"/>
                  <a:pt x="121" y="44"/>
                  <a:pt x="121" y="44"/>
                </a:cubicBezTo>
                <a:cubicBezTo>
                  <a:pt x="114" y="40"/>
                  <a:pt x="114" y="40"/>
                  <a:pt x="114" y="40"/>
                </a:cubicBezTo>
                <a:cubicBezTo>
                  <a:pt x="119" y="39"/>
                  <a:pt x="119" y="39"/>
                  <a:pt x="119" y="39"/>
                </a:cubicBezTo>
                <a:cubicBezTo>
                  <a:pt x="116" y="37"/>
                  <a:pt x="116" y="37"/>
                  <a:pt x="116" y="37"/>
                </a:cubicBezTo>
                <a:cubicBezTo>
                  <a:pt x="108" y="36"/>
                  <a:pt x="108" y="36"/>
                  <a:pt x="108" y="36"/>
                </a:cubicBezTo>
                <a:cubicBezTo>
                  <a:pt x="107" y="36"/>
                  <a:pt x="107" y="36"/>
                  <a:pt x="107" y="36"/>
                </a:cubicBezTo>
                <a:cubicBezTo>
                  <a:pt x="111" y="34"/>
                  <a:pt x="111" y="34"/>
                  <a:pt x="111" y="34"/>
                </a:cubicBezTo>
                <a:cubicBezTo>
                  <a:pt x="107" y="29"/>
                  <a:pt x="107" y="29"/>
                  <a:pt x="107" y="29"/>
                </a:cubicBezTo>
                <a:cubicBezTo>
                  <a:pt x="96" y="32"/>
                  <a:pt x="96" y="32"/>
                  <a:pt x="96" y="32"/>
                </a:cubicBezTo>
                <a:cubicBezTo>
                  <a:pt x="94" y="32"/>
                  <a:pt x="92" y="31"/>
                  <a:pt x="91" y="31"/>
                </a:cubicBezTo>
                <a:cubicBezTo>
                  <a:pt x="97" y="28"/>
                  <a:pt x="97" y="28"/>
                  <a:pt x="97" y="28"/>
                </a:cubicBezTo>
                <a:cubicBezTo>
                  <a:pt x="94" y="26"/>
                  <a:pt x="94" y="26"/>
                  <a:pt x="94" y="26"/>
                </a:cubicBezTo>
                <a:cubicBezTo>
                  <a:pt x="85" y="29"/>
                  <a:pt x="85" y="29"/>
                  <a:pt x="85" y="29"/>
                </a:cubicBezTo>
                <a:cubicBezTo>
                  <a:pt x="85" y="23"/>
                  <a:pt x="85" y="23"/>
                  <a:pt x="85" y="23"/>
                </a:cubicBezTo>
                <a:cubicBezTo>
                  <a:pt x="81" y="25"/>
                  <a:pt x="81" y="25"/>
                  <a:pt x="81" y="25"/>
                </a:cubicBezTo>
                <a:cubicBezTo>
                  <a:pt x="79" y="27"/>
                  <a:pt x="79" y="27"/>
                  <a:pt x="79" y="27"/>
                </a:cubicBezTo>
                <a:cubicBezTo>
                  <a:pt x="80" y="24"/>
                  <a:pt x="80" y="24"/>
                  <a:pt x="80" y="24"/>
                </a:cubicBezTo>
                <a:cubicBezTo>
                  <a:pt x="63" y="33"/>
                  <a:pt x="63" y="33"/>
                  <a:pt x="63" y="33"/>
                </a:cubicBezTo>
                <a:cubicBezTo>
                  <a:pt x="65" y="36"/>
                  <a:pt x="65" y="36"/>
                  <a:pt x="65" y="36"/>
                </a:cubicBezTo>
                <a:cubicBezTo>
                  <a:pt x="64" y="36"/>
                  <a:pt x="64" y="37"/>
                  <a:pt x="63" y="37"/>
                </a:cubicBezTo>
                <a:cubicBezTo>
                  <a:pt x="55" y="34"/>
                  <a:pt x="55" y="34"/>
                  <a:pt x="55" y="34"/>
                </a:cubicBezTo>
                <a:cubicBezTo>
                  <a:pt x="54" y="35"/>
                  <a:pt x="54" y="35"/>
                  <a:pt x="54" y="35"/>
                </a:cubicBezTo>
                <a:cubicBezTo>
                  <a:pt x="61" y="39"/>
                  <a:pt x="61" y="39"/>
                  <a:pt x="61" y="39"/>
                </a:cubicBezTo>
                <a:cubicBezTo>
                  <a:pt x="61" y="39"/>
                  <a:pt x="61" y="39"/>
                  <a:pt x="61" y="39"/>
                </a:cubicBezTo>
                <a:cubicBezTo>
                  <a:pt x="54" y="37"/>
                  <a:pt x="54" y="37"/>
                  <a:pt x="54" y="37"/>
                </a:cubicBezTo>
                <a:cubicBezTo>
                  <a:pt x="52" y="39"/>
                  <a:pt x="52" y="39"/>
                  <a:pt x="52" y="39"/>
                </a:cubicBezTo>
                <a:cubicBezTo>
                  <a:pt x="58" y="41"/>
                  <a:pt x="58" y="41"/>
                  <a:pt x="58" y="41"/>
                </a:cubicBezTo>
                <a:cubicBezTo>
                  <a:pt x="58" y="41"/>
                  <a:pt x="58" y="41"/>
                  <a:pt x="58" y="41"/>
                </a:cubicBezTo>
                <a:cubicBezTo>
                  <a:pt x="54" y="41"/>
                  <a:pt x="54" y="41"/>
                  <a:pt x="54" y="41"/>
                </a:cubicBezTo>
                <a:cubicBezTo>
                  <a:pt x="51" y="45"/>
                  <a:pt x="51" y="45"/>
                  <a:pt x="51" y="45"/>
                </a:cubicBezTo>
                <a:cubicBezTo>
                  <a:pt x="53" y="49"/>
                  <a:pt x="53" y="49"/>
                  <a:pt x="53" y="49"/>
                </a:cubicBezTo>
                <a:cubicBezTo>
                  <a:pt x="48" y="52"/>
                  <a:pt x="48" y="52"/>
                  <a:pt x="48" y="52"/>
                </a:cubicBezTo>
                <a:cubicBezTo>
                  <a:pt x="46" y="57"/>
                  <a:pt x="46" y="57"/>
                  <a:pt x="46" y="57"/>
                </a:cubicBezTo>
                <a:cubicBezTo>
                  <a:pt x="50" y="59"/>
                  <a:pt x="50" y="59"/>
                  <a:pt x="50" y="59"/>
                </a:cubicBezTo>
                <a:cubicBezTo>
                  <a:pt x="43" y="69"/>
                  <a:pt x="43" y="69"/>
                  <a:pt x="43" y="69"/>
                </a:cubicBezTo>
                <a:cubicBezTo>
                  <a:pt x="50" y="80"/>
                  <a:pt x="50" y="80"/>
                  <a:pt x="50" y="80"/>
                </a:cubicBezTo>
                <a:cubicBezTo>
                  <a:pt x="52" y="72"/>
                  <a:pt x="52" y="72"/>
                  <a:pt x="52" y="72"/>
                </a:cubicBezTo>
                <a:cubicBezTo>
                  <a:pt x="52" y="86"/>
                  <a:pt x="52" y="86"/>
                  <a:pt x="52" y="86"/>
                </a:cubicBezTo>
                <a:cubicBezTo>
                  <a:pt x="54" y="88"/>
                  <a:pt x="54" y="88"/>
                  <a:pt x="54" y="88"/>
                </a:cubicBezTo>
                <a:cubicBezTo>
                  <a:pt x="55" y="81"/>
                  <a:pt x="55" y="81"/>
                  <a:pt x="55" y="81"/>
                </a:cubicBezTo>
                <a:cubicBezTo>
                  <a:pt x="56" y="81"/>
                  <a:pt x="56" y="81"/>
                  <a:pt x="56" y="81"/>
                </a:cubicBezTo>
                <a:cubicBezTo>
                  <a:pt x="55" y="89"/>
                  <a:pt x="55" y="89"/>
                  <a:pt x="55" y="89"/>
                </a:cubicBezTo>
                <a:cubicBezTo>
                  <a:pt x="47" y="86"/>
                  <a:pt x="37" y="82"/>
                  <a:pt x="27" y="74"/>
                </a:cubicBezTo>
                <a:cubicBezTo>
                  <a:pt x="25" y="79"/>
                  <a:pt x="25" y="79"/>
                  <a:pt x="25" y="79"/>
                </a:cubicBezTo>
                <a:cubicBezTo>
                  <a:pt x="22" y="76"/>
                  <a:pt x="20" y="74"/>
                  <a:pt x="17" y="71"/>
                </a:cubicBezTo>
                <a:cubicBezTo>
                  <a:pt x="17" y="71"/>
                  <a:pt x="21" y="64"/>
                  <a:pt x="12" y="60"/>
                </a:cubicBezTo>
                <a:cubicBezTo>
                  <a:pt x="10" y="63"/>
                  <a:pt x="10" y="63"/>
                  <a:pt x="10" y="63"/>
                </a:cubicBezTo>
                <a:cubicBezTo>
                  <a:pt x="10" y="63"/>
                  <a:pt x="9" y="63"/>
                  <a:pt x="6" y="61"/>
                </a:cubicBezTo>
                <a:cubicBezTo>
                  <a:pt x="4" y="60"/>
                  <a:pt x="0" y="78"/>
                  <a:pt x="13" y="78"/>
                </a:cubicBezTo>
                <a:cubicBezTo>
                  <a:pt x="13" y="78"/>
                  <a:pt x="16" y="81"/>
                  <a:pt x="21" y="85"/>
                </a:cubicBezTo>
                <a:cubicBezTo>
                  <a:pt x="19" y="87"/>
                  <a:pt x="19" y="87"/>
                  <a:pt x="19" y="87"/>
                </a:cubicBezTo>
                <a:cubicBezTo>
                  <a:pt x="19" y="87"/>
                  <a:pt x="54" y="112"/>
                  <a:pt x="80" y="118"/>
                </a:cubicBezTo>
                <a:cubicBezTo>
                  <a:pt x="99" y="151"/>
                  <a:pt x="99" y="151"/>
                  <a:pt x="99" y="151"/>
                </a:cubicBezTo>
                <a:cubicBezTo>
                  <a:pt x="108" y="151"/>
                  <a:pt x="108" y="151"/>
                  <a:pt x="108" y="151"/>
                </a:cubicBezTo>
                <a:cubicBezTo>
                  <a:pt x="91" y="196"/>
                  <a:pt x="91" y="196"/>
                  <a:pt x="91" y="196"/>
                </a:cubicBezTo>
                <a:cubicBezTo>
                  <a:pt x="96" y="197"/>
                  <a:pt x="96" y="197"/>
                  <a:pt x="96" y="197"/>
                </a:cubicBezTo>
                <a:cubicBezTo>
                  <a:pt x="94" y="201"/>
                  <a:pt x="94" y="201"/>
                  <a:pt x="94" y="201"/>
                </a:cubicBezTo>
                <a:cubicBezTo>
                  <a:pt x="79" y="205"/>
                  <a:pt x="79" y="205"/>
                  <a:pt x="79" y="205"/>
                </a:cubicBezTo>
                <a:cubicBezTo>
                  <a:pt x="68" y="210"/>
                  <a:pt x="77" y="218"/>
                  <a:pt x="77" y="218"/>
                </a:cubicBezTo>
                <a:cubicBezTo>
                  <a:pt x="82" y="221"/>
                  <a:pt x="103" y="223"/>
                  <a:pt x="103" y="223"/>
                </a:cubicBezTo>
                <a:cubicBezTo>
                  <a:pt x="114" y="224"/>
                  <a:pt x="111" y="211"/>
                  <a:pt x="111" y="211"/>
                </a:cubicBezTo>
                <a:cubicBezTo>
                  <a:pt x="113" y="202"/>
                  <a:pt x="113" y="202"/>
                  <a:pt x="113" y="202"/>
                </a:cubicBezTo>
                <a:cubicBezTo>
                  <a:pt x="111" y="201"/>
                  <a:pt x="111" y="201"/>
                  <a:pt x="111" y="201"/>
                </a:cubicBezTo>
                <a:cubicBezTo>
                  <a:pt x="113" y="202"/>
                  <a:pt x="113" y="202"/>
                  <a:pt x="113" y="202"/>
                </a:cubicBezTo>
                <a:cubicBezTo>
                  <a:pt x="118" y="198"/>
                  <a:pt x="118" y="198"/>
                  <a:pt x="118" y="198"/>
                </a:cubicBezTo>
                <a:cubicBezTo>
                  <a:pt x="118" y="198"/>
                  <a:pt x="123" y="178"/>
                  <a:pt x="126" y="174"/>
                </a:cubicBezTo>
                <a:cubicBezTo>
                  <a:pt x="128" y="170"/>
                  <a:pt x="138" y="148"/>
                  <a:pt x="146" y="143"/>
                </a:cubicBezTo>
                <a:cubicBezTo>
                  <a:pt x="153" y="138"/>
                  <a:pt x="203" y="148"/>
                  <a:pt x="210" y="142"/>
                </a:cubicBezTo>
                <a:cubicBezTo>
                  <a:pt x="210" y="142"/>
                  <a:pt x="211" y="140"/>
                  <a:pt x="211" y="138"/>
                </a:cubicBezTo>
                <a:cubicBezTo>
                  <a:pt x="219" y="140"/>
                  <a:pt x="219" y="140"/>
                  <a:pt x="219" y="140"/>
                </a:cubicBezTo>
                <a:cubicBezTo>
                  <a:pt x="219" y="140"/>
                  <a:pt x="229" y="148"/>
                  <a:pt x="234" y="140"/>
                </a:cubicBezTo>
                <a:cubicBezTo>
                  <a:pt x="234" y="140"/>
                  <a:pt x="242" y="121"/>
                  <a:pt x="241" y="115"/>
                </a:cubicBezTo>
                <a:close/>
                <a:moveTo>
                  <a:pt x="121" y="49"/>
                </a:moveTo>
                <a:cubicBezTo>
                  <a:pt x="121" y="50"/>
                  <a:pt x="120" y="51"/>
                  <a:pt x="120" y="51"/>
                </a:cubicBezTo>
                <a:cubicBezTo>
                  <a:pt x="119" y="51"/>
                  <a:pt x="119" y="51"/>
                  <a:pt x="119" y="51"/>
                </a:cubicBezTo>
                <a:cubicBezTo>
                  <a:pt x="118" y="47"/>
                  <a:pt x="118" y="47"/>
                  <a:pt x="118" y="47"/>
                </a:cubicBezTo>
                <a:lnTo>
                  <a:pt x="121" y="49"/>
                </a:lnTo>
                <a:close/>
                <a:moveTo>
                  <a:pt x="111" y="43"/>
                </a:moveTo>
                <a:cubicBezTo>
                  <a:pt x="111" y="43"/>
                  <a:pt x="111" y="43"/>
                  <a:pt x="111" y="43"/>
                </a:cubicBezTo>
                <a:cubicBezTo>
                  <a:pt x="110" y="42"/>
                  <a:pt x="110" y="42"/>
                  <a:pt x="110" y="42"/>
                </a:cubicBezTo>
                <a:lnTo>
                  <a:pt x="111" y="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sp>
        <p:nvSpPr>
          <p:cNvPr id="20" name="Freeform 16">
            <a:extLst>
              <a:ext uri="{FF2B5EF4-FFF2-40B4-BE49-F238E27FC236}">
                <a16:creationId xmlns:a16="http://schemas.microsoft.com/office/drawing/2014/main" id="{51851DA4-EC0B-4DAA-8336-70186F396B2E}"/>
              </a:ext>
            </a:extLst>
          </p:cNvPr>
          <p:cNvSpPr>
            <a:spLocks noEditPoints="1"/>
          </p:cNvSpPr>
          <p:nvPr/>
        </p:nvSpPr>
        <p:spPr bwMode="auto">
          <a:xfrm rot="2486579">
            <a:off x="2802005" y="1783377"/>
            <a:ext cx="396000" cy="396000"/>
          </a:xfrm>
          <a:custGeom>
            <a:avLst/>
            <a:gdLst>
              <a:gd name="T0" fmla="*/ 145 w 167"/>
              <a:gd name="T1" fmla="*/ 150 h 214"/>
              <a:gd name="T2" fmla="*/ 122 w 167"/>
              <a:gd name="T3" fmla="*/ 144 h 214"/>
              <a:gd name="T4" fmla="*/ 108 w 167"/>
              <a:gd name="T5" fmla="*/ 93 h 214"/>
              <a:gd name="T6" fmla="*/ 111 w 167"/>
              <a:gd name="T7" fmla="*/ 94 h 214"/>
              <a:gd name="T8" fmla="*/ 141 w 167"/>
              <a:gd name="T9" fmla="*/ 94 h 214"/>
              <a:gd name="T10" fmla="*/ 153 w 167"/>
              <a:gd name="T11" fmla="*/ 90 h 214"/>
              <a:gd name="T12" fmla="*/ 143 w 167"/>
              <a:gd name="T13" fmla="*/ 80 h 214"/>
              <a:gd name="T14" fmla="*/ 117 w 167"/>
              <a:gd name="T15" fmla="*/ 80 h 214"/>
              <a:gd name="T16" fmla="*/ 113 w 167"/>
              <a:gd name="T17" fmla="*/ 73 h 214"/>
              <a:gd name="T18" fmla="*/ 111 w 167"/>
              <a:gd name="T19" fmla="*/ 71 h 214"/>
              <a:gd name="T20" fmla="*/ 105 w 167"/>
              <a:gd name="T21" fmla="*/ 16 h 214"/>
              <a:gd name="T22" fmla="*/ 55 w 167"/>
              <a:gd name="T23" fmla="*/ 25 h 214"/>
              <a:gd name="T24" fmla="*/ 44 w 167"/>
              <a:gd name="T25" fmla="*/ 61 h 214"/>
              <a:gd name="T26" fmla="*/ 43 w 167"/>
              <a:gd name="T27" fmla="*/ 77 h 214"/>
              <a:gd name="T28" fmla="*/ 14 w 167"/>
              <a:gd name="T29" fmla="*/ 73 h 214"/>
              <a:gd name="T30" fmla="*/ 7 w 167"/>
              <a:gd name="T31" fmla="*/ 82 h 214"/>
              <a:gd name="T32" fmla="*/ 4 w 167"/>
              <a:gd name="T33" fmla="*/ 92 h 214"/>
              <a:gd name="T34" fmla="*/ 17 w 167"/>
              <a:gd name="T35" fmla="*/ 89 h 214"/>
              <a:gd name="T36" fmla="*/ 35 w 167"/>
              <a:gd name="T37" fmla="*/ 96 h 214"/>
              <a:gd name="T38" fmla="*/ 41 w 167"/>
              <a:gd name="T39" fmla="*/ 96 h 214"/>
              <a:gd name="T40" fmla="*/ 43 w 167"/>
              <a:gd name="T41" fmla="*/ 95 h 214"/>
              <a:gd name="T42" fmla="*/ 48 w 167"/>
              <a:gd name="T43" fmla="*/ 92 h 214"/>
              <a:gd name="T44" fmla="*/ 32 w 167"/>
              <a:gd name="T45" fmla="*/ 160 h 214"/>
              <a:gd name="T46" fmla="*/ 30 w 167"/>
              <a:gd name="T47" fmla="*/ 208 h 214"/>
              <a:gd name="T48" fmla="*/ 29 w 167"/>
              <a:gd name="T49" fmla="*/ 210 h 214"/>
              <a:gd name="T50" fmla="*/ 52 w 167"/>
              <a:gd name="T51" fmla="*/ 203 h 214"/>
              <a:gd name="T52" fmla="*/ 59 w 167"/>
              <a:gd name="T53" fmla="*/ 191 h 214"/>
              <a:gd name="T54" fmla="*/ 64 w 167"/>
              <a:gd name="T55" fmla="*/ 175 h 214"/>
              <a:gd name="T56" fmla="*/ 82 w 167"/>
              <a:gd name="T57" fmla="*/ 177 h 214"/>
              <a:gd name="T58" fmla="*/ 130 w 167"/>
              <a:gd name="T59" fmla="*/ 166 h 214"/>
              <a:gd name="T60" fmla="*/ 133 w 167"/>
              <a:gd name="T61" fmla="*/ 167 h 214"/>
              <a:gd name="T62" fmla="*/ 136 w 167"/>
              <a:gd name="T63" fmla="*/ 167 h 214"/>
              <a:gd name="T64" fmla="*/ 143 w 167"/>
              <a:gd name="T65" fmla="*/ 168 h 214"/>
              <a:gd name="T66" fmla="*/ 167 w 167"/>
              <a:gd name="T67" fmla="*/ 155 h 214"/>
              <a:gd name="T68" fmla="*/ 100 w 167"/>
              <a:gd name="T69" fmla="*/ 105 h 214"/>
              <a:gd name="T70" fmla="*/ 112 w 167"/>
              <a:gd name="T71" fmla="*/ 80 h 214"/>
              <a:gd name="T72" fmla="*/ 100 w 167"/>
              <a:gd name="T73" fmla="*/ 73 h 214"/>
              <a:gd name="T74" fmla="*/ 100 w 167"/>
              <a:gd name="T75" fmla="*/ 73 h 214"/>
              <a:gd name="T76" fmla="*/ 59 w 167"/>
              <a:gd name="T77" fmla="*/ 78 h 214"/>
              <a:gd name="T78" fmla="*/ 54 w 167"/>
              <a:gd name="T79" fmla="*/ 74 h 214"/>
              <a:gd name="T80" fmla="*/ 53 w 167"/>
              <a:gd name="T81" fmla="*/ 75 h 214"/>
              <a:gd name="T82" fmla="*/ 53 w 167"/>
              <a:gd name="T83" fmla="*/ 82 h 214"/>
              <a:gd name="T84" fmla="*/ 51 w 167"/>
              <a:gd name="T85" fmla="*/ 78 h 214"/>
              <a:gd name="T86" fmla="*/ 44 w 167"/>
              <a:gd name="T87" fmla="*/ 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214">
                <a:moveTo>
                  <a:pt x="164" y="154"/>
                </a:moveTo>
                <a:cubicBezTo>
                  <a:pt x="159" y="153"/>
                  <a:pt x="154" y="154"/>
                  <a:pt x="151" y="155"/>
                </a:cubicBezTo>
                <a:cubicBezTo>
                  <a:pt x="150" y="153"/>
                  <a:pt x="148" y="152"/>
                  <a:pt x="145" y="150"/>
                </a:cubicBezTo>
                <a:cubicBezTo>
                  <a:pt x="145" y="150"/>
                  <a:pt x="145" y="150"/>
                  <a:pt x="145" y="150"/>
                </a:cubicBezTo>
                <a:cubicBezTo>
                  <a:pt x="145" y="150"/>
                  <a:pt x="145" y="150"/>
                  <a:pt x="145" y="150"/>
                </a:cubicBezTo>
                <a:cubicBezTo>
                  <a:pt x="140" y="147"/>
                  <a:pt x="133" y="145"/>
                  <a:pt x="122" y="144"/>
                </a:cubicBezTo>
                <a:cubicBezTo>
                  <a:pt x="120" y="140"/>
                  <a:pt x="117" y="135"/>
                  <a:pt x="109" y="130"/>
                </a:cubicBezTo>
                <a:cubicBezTo>
                  <a:pt x="101" y="122"/>
                  <a:pt x="99" y="113"/>
                  <a:pt x="100" y="105"/>
                </a:cubicBezTo>
                <a:cubicBezTo>
                  <a:pt x="102" y="104"/>
                  <a:pt x="106" y="99"/>
                  <a:pt x="108" y="93"/>
                </a:cubicBezTo>
                <a:cubicBezTo>
                  <a:pt x="109" y="93"/>
                  <a:pt x="109" y="93"/>
                  <a:pt x="110" y="93"/>
                </a:cubicBezTo>
                <a:cubicBezTo>
                  <a:pt x="110" y="97"/>
                  <a:pt x="109" y="102"/>
                  <a:pt x="109" y="102"/>
                </a:cubicBezTo>
                <a:cubicBezTo>
                  <a:pt x="110" y="100"/>
                  <a:pt x="111" y="97"/>
                  <a:pt x="111" y="94"/>
                </a:cubicBezTo>
                <a:cubicBezTo>
                  <a:pt x="125" y="98"/>
                  <a:pt x="135" y="92"/>
                  <a:pt x="135" y="92"/>
                </a:cubicBezTo>
                <a:cubicBezTo>
                  <a:pt x="133" y="93"/>
                  <a:pt x="139" y="98"/>
                  <a:pt x="139" y="98"/>
                </a:cubicBezTo>
                <a:cubicBezTo>
                  <a:pt x="141" y="96"/>
                  <a:pt x="141" y="94"/>
                  <a:pt x="141" y="94"/>
                </a:cubicBezTo>
                <a:cubicBezTo>
                  <a:pt x="144" y="95"/>
                  <a:pt x="148" y="96"/>
                  <a:pt x="148" y="96"/>
                </a:cubicBezTo>
                <a:cubicBezTo>
                  <a:pt x="150" y="93"/>
                  <a:pt x="145" y="91"/>
                  <a:pt x="145" y="91"/>
                </a:cubicBezTo>
                <a:cubicBezTo>
                  <a:pt x="149" y="92"/>
                  <a:pt x="153" y="90"/>
                  <a:pt x="153" y="90"/>
                </a:cubicBezTo>
                <a:cubicBezTo>
                  <a:pt x="151" y="87"/>
                  <a:pt x="147" y="87"/>
                  <a:pt x="147" y="87"/>
                </a:cubicBezTo>
                <a:cubicBezTo>
                  <a:pt x="152" y="86"/>
                  <a:pt x="150" y="82"/>
                  <a:pt x="150" y="82"/>
                </a:cubicBezTo>
                <a:cubicBezTo>
                  <a:pt x="145" y="79"/>
                  <a:pt x="143" y="80"/>
                  <a:pt x="143" y="80"/>
                </a:cubicBezTo>
                <a:cubicBezTo>
                  <a:pt x="143" y="76"/>
                  <a:pt x="141" y="76"/>
                  <a:pt x="141" y="76"/>
                </a:cubicBezTo>
                <a:cubicBezTo>
                  <a:pt x="136" y="78"/>
                  <a:pt x="136" y="83"/>
                  <a:pt x="136" y="83"/>
                </a:cubicBezTo>
                <a:cubicBezTo>
                  <a:pt x="132" y="80"/>
                  <a:pt x="124" y="80"/>
                  <a:pt x="117" y="80"/>
                </a:cubicBezTo>
                <a:cubicBezTo>
                  <a:pt x="116" y="79"/>
                  <a:pt x="115" y="78"/>
                  <a:pt x="113" y="77"/>
                </a:cubicBezTo>
                <a:cubicBezTo>
                  <a:pt x="114" y="76"/>
                  <a:pt x="115" y="75"/>
                  <a:pt x="116" y="72"/>
                </a:cubicBezTo>
                <a:cubicBezTo>
                  <a:pt x="116" y="72"/>
                  <a:pt x="115" y="73"/>
                  <a:pt x="113" y="73"/>
                </a:cubicBezTo>
                <a:cubicBezTo>
                  <a:pt x="113" y="73"/>
                  <a:pt x="114" y="71"/>
                  <a:pt x="114" y="70"/>
                </a:cubicBezTo>
                <a:cubicBezTo>
                  <a:pt x="114" y="70"/>
                  <a:pt x="114" y="66"/>
                  <a:pt x="112" y="63"/>
                </a:cubicBezTo>
                <a:cubicBezTo>
                  <a:pt x="112" y="63"/>
                  <a:pt x="113" y="70"/>
                  <a:pt x="111" y="71"/>
                </a:cubicBezTo>
                <a:cubicBezTo>
                  <a:pt x="110" y="70"/>
                  <a:pt x="110" y="69"/>
                  <a:pt x="109" y="68"/>
                </a:cubicBezTo>
                <a:cubicBezTo>
                  <a:pt x="110" y="66"/>
                  <a:pt x="110" y="65"/>
                  <a:pt x="110" y="64"/>
                </a:cubicBezTo>
                <a:cubicBezTo>
                  <a:pt x="112" y="48"/>
                  <a:pt x="113" y="25"/>
                  <a:pt x="105" y="16"/>
                </a:cubicBezTo>
                <a:cubicBezTo>
                  <a:pt x="99" y="10"/>
                  <a:pt x="93" y="9"/>
                  <a:pt x="91" y="13"/>
                </a:cubicBezTo>
                <a:cubicBezTo>
                  <a:pt x="84" y="0"/>
                  <a:pt x="63" y="16"/>
                  <a:pt x="57" y="23"/>
                </a:cubicBezTo>
                <a:cubicBezTo>
                  <a:pt x="56" y="23"/>
                  <a:pt x="55" y="24"/>
                  <a:pt x="55" y="25"/>
                </a:cubicBezTo>
                <a:cubicBezTo>
                  <a:pt x="49" y="30"/>
                  <a:pt x="40" y="40"/>
                  <a:pt x="45" y="46"/>
                </a:cubicBezTo>
                <a:cubicBezTo>
                  <a:pt x="45" y="46"/>
                  <a:pt x="42" y="41"/>
                  <a:pt x="49" y="34"/>
                </a:cubicBezTo>
                <a:cubicBezTo>
                  <a:pt x="47" y="41"/>
                  <a:pt x="45" y="50"/>
                  <a:pt x="44" y="61"/>
                </a:cubicBezTo>
                <a:cubicBezTo>
                  <a:pt x="41" y="78"/>
                  <a:pt x="35" y="63"/>
                  <a:pt x="35" y="63"/>
                </a:cubicBezTo>
                <a:cubicBezTo>
                  <a:pt x="34" y="77"/>
                  <a:pt x="41" y="76"/>
                  <a:pt x="43" y="75"/>
                </a:cubicBezTo>
                <a:cubicBezTo>
                  <a:pt x="43" y="75"/>
                  <a:pt x="43" y="76"/>
                  <a:pt x="43" y="77"/>
                </a:cubicBezTo>
                <a:cubicBezTo>
                  <a:pt x="42" y="79"/>
                  <a:pt x="40" y="81"/>
                  <a:pt x="39" y="81"/>
                </a:cubicBezTo>
                <a:cubicBezTo>
                  <a:pt x="33" y="80"/>
                  <a:pt x="23" y="79"/>
                  <a:pt x="18" y="81"/>
                </a:cubicBezTo>
                <a:cubicBezTo>
                  <a:pt x="18" y="81"/>
                  <a:pt x="19" y="76"/>
                  <a:pt x="14" y="73"/>
                </a:cubicBezTo>
                <a:cubicBezTo>
                  <a:pt x="14" y="73"/>
                  <a:pt x="12" y="72"/>
                  <a:pt x="11" y="76"/>
                </a:cubicBezTo>
                <a:cubicBezTo>
                  <a:pt x="11" y="76"/>
                  <a:pt x="9" y="75"/>
                  <a:pt x="4" y="77"/>
                </a:cubicBezTo>
                <a:cubicBezTo>
                  <a:pt x="4" y="77"/>
                  <a:pt x="2" y="81"/>
                  <a:pt x="7" y="82"/>
                </a:cubicBezTo>
                <a:cubicBezTo>
                  <a:pt x="7" y="82"/>
                  <a:pt x="3" y="82"/>
                  <a:pt x="0" y="84"/>
                </a:cubicBezTo>
                <a:cubicBezTo>
                  <a:pt x="0" y="84"/>
                  <a:pt x="3" y="87"/>
                  <a:pt x="8" y="87"/>
                </a:cubicBezTo>
                <a:cubicBezTo>
                  <a:pt x="8" y="87"/>
                  <a:pt x="3" y="88"/>
                  <a:pt x="4" y="92"/>
                </a:cubicBezTo>
                <a:cubicBezTo>
                  <a:pt x="4" y="92"/>
                  <a:pt x="8" y="91"/>
                  <a:pt x="11" y="90"/>
                </a:cubicBezTo>
                <a:cubicBezTo>
                  <a:pt x="11" y="90"/>
                  <a:pt x="11" y="93"/>
                  <a:pt x="12" y="95"/>
                </a:cubicBezTo>
                <a:cubicBezTo>
                  <a:pt x="12" y="95"/>
                  <a:pt x="19" y="91"/>
                  <a:pt x="17" y="89"/>
                </a:cubicBezTo>
                <a:cubicBezTo>
                  <a:pt x="17" y="89"/>
                  <a:pt x="23" y="94"/>
                  <a:pt x="32" y="96"/>
                </a:cubicBezTo>
                <a:cubicBezTo>
                  <a:pt x="30" y="96"/>
                  <a:pt x="28" y="96"/>
                  <a:pt x="28" y="96"/>
                </a:cubicBezTo>
                <a:cubicBezTo>
                  <a:pt x="30" y="97"/>
                  <a:pt x="33" y="97"/>
                  <a:pt x="35" y="96"/>
                </a:cubicBezTo>
                <a:cubicBezTo>
                  <a:pt x="36" y="96"/>
                  <a:pt x="37" y="96"/>
                  <a:pt x="38" y="96"/>
                </a:cubicBezTo>
                <a:cubicBezTo>
                  <a:pt x="33" y="101"/>
                  <a:pt x="29" y="100"/>
                  <a:pt x="29" y="100"/>
                </a:cubicBezTo>
                <a:cubicBezTo>
                  <a:pt x="33" y="102"/>
                  <a:pt x="37" y="100"/>
                  <a:pt x="41" y="96"/>
                </a:cubicBezTo>
                <a:cubicBezTo>
                  <a:pt x="41" y="96"/>
                  <a:pt x="42" y="96"/>
                  <a:pt x="42" y="95"/>
                </a:cubicBezTo>
                <a:cubicBezTo>
                  <a:pt x="42" y="96"/>
                  <a:pt x="41" y="97"/>
                  <a:pt x="41" y="97"/>
                </a:cubicBezTo>
                <a:cubicBezTo>
                  <a:pt x="42" y="96"/>
                  <a:pt x="43" y="96"/>
                  <a:pt x="43" y="95"/>
                </a:cubicBezTo>
                <a:cubicBezTo>
                  <a:pt x="44" y="95"/>
                  <a:pt x="45" y="95"/>
                  <a:pt x="46" y="95"/>
                </a:cubicBezTo>
                <a:cubicBezTo>
                  <a:pt x="47" y="97"/>
                  <a:pt x="47" y="95"/>
                  <a:pt x="48" y="93"/>
                </a:cubicBezTo>
                <a:cubicBezTo>
                  <a:pt x="48" y="93"/>
                  <a:pt x="48" y="93"/>
                  <a:pt x="48" y="92"/>
                </a:cubicBezTo>
                <a:cubicBezTo>
                  <a:pt x="49" y="94"/>
                  <a:pt x="50" y="97"/>
                  <a:pt x="53" y="100"/>
                </a:cubicBezTo>
                <a:cubicBezTo>
                  <a:pt x="53" y="100"/>
                  <a:pt x="52" y="120"/>
                  <a:pt x="43" y="134"/>
                </a:cubicBezTo>
                <a:cubicBezTo>
                  <a:pt x="35" y="142"/>
                  <a:pt x="17" y="147"/>
                  <a:pt x="32" y="160"/>
                </a:cubicBezTo>
                <a:cubicBezTo>
                  <a:pt x="32" y="160"/>
                  <a:pt x="38" y="164"/>
                  <a:pt x="47" y="169"/>
                </a:cubicBezTo>
                <a:cubicBezTo>
                  <a:pt x="43" y="173"/>
                  <a:pt x="38" y="181"/>
                  <a:pt x="38" y="199"/>
                </a:cubicBezTo>
                <a:cubicBezTo>
                  <a:pt x="34" y="202"/>
                  <a:pt x="31" y="206"/>
                  <a:pt x="30" y="208"/>
                </a:cubicBezTo>
                <a:cubicBezTo>
                  <a:pt x="30" y="208"/>
                  <a:pt x="30" y="208"/>
                  <a:pt x="30" y="208"/>
                </a:cubicBezTo>
                <a:cubicBezTo>
                  <a:pt x="30" y="208"/>
                  <a:pt x="30" y="208"/>
                  <a:pt x="30" y="208"/>
                </a:cubicBezTo>
                <a:cubicBezTo>
                  <a:pt x="29" y="208"/>
                  <a:pt x="27" y="207"/>
                  <a:pt x="29" y="210"/>
                </a:cubicBezTo>
                <a:cubicBezTo>
                  <a:pt x="30" y="214"/>
                  <a:pt x="56" y="210"/>
                  <a:pt x="56" y="210"/>
                </a:cubicBezTo>
                <a:cubicBezTo>
                  <a:pt x="59" y="207"/>
                  <a:pt x="56" y="208"/>
                  <a:pt x="56" y="208"/>
                </a:cubicBezTo>
                <a:cubicBezTo>
                  <a:pt x="54" y="206"/>
                  <a:pt x="53" y="204"/>
                  <a:pt x="52" y="203"/>
                </a:cubicBezTo>
                <a:cubicBezTo>
                  <a:pt x="53" y="202"/>
                  <a:pt x="54" y="201"/>
                  <a:pt x="55" y="200"/>
                </a:cubicBezTo>
                <a:cubicBezTo>
                  <a:pt x="55" y="200"/>
                  <a:pt x="57" y="196"/>
                  <a:pt x="59" y="191"/>
                </a:cubicBezTo>
                <a:cubicBezTo>
                  <a:pt x="59" y="191"/>
                  <a:pt x="59" y="191"/>
                  <a:pt x="59" y="191"/>
                </a:cubicBezTo>
                <a:cubicBezTo>
                  <a:pt x="60" y="188"/>
                  <a:pt x="60" y="188"/>
                  <a:pt x="60" y="188"/>
                </a:cubicBezTo>
                <a:cubicBezTo>
                  <a:pt x="60" y="188"/>
                  <a:pt x="60" y="188"/>
                  <a:pt x="60" y="188"/>
                </a:cubicBezTo>
                <a:cubicBezTo>
                  <a:pt x="62" y="184"/>
                  <a:pt x="63" y="179"/>
                  <a:pt x="64" y="175"/>
                </a:cubicBezTo>
                <a:cubicBezTo>
                  <a:pt x="70" y="177"/>
                  <a:pt x="76" y="177"/>
                  <a:pt x="82" y="177"/>
                </a:cubicBezTo>
                <a:cubicBezTo>
                  <a:pt x="82" y="177"/>
                  <a:pt x="82" y="177"/>
                  <a:pt x="82" y="177"/>
                </a:cubicBezTo>
                <a:cubicBezTo>
                  <a:pt x="82" y="177"/>
                  <a:pt x="82" y="177"/>
                  <a:pt x="82" y="177"/>
                </a:cubicBezTo>
                <a:cubicBezTo>
                  <a:pt x="94" y="177"/>
                  <a:pt x="106" y="173"/>
                  <a:pt x="117" y="162"/>
                </a:cubicBezTo>
                <a:cubicBezTo>
                  <a:pt x="117" y="162"/>
                  <a:pt x="118" y="163"/>
                  <a:pt x="118" y="163"/>
                </a:cubicBezTo>
                <a:cubicBezTo>
                  <a:pt x="118" y="163"/>
                  <a:pt x="124" y="165"/>
                  <a:pt x="130" y="166"/>
                </a:cubicBezTo>
                <a:cubicBezTo>
                  <a:pt x="130" y="166"/>
                  <a:pt x="130" y="166"/>
                  <a:pt x="130" y="166"/>
                </a:cubicBezTo>
                <a:cubicBezTo>
                  <a:pt x="131" y="166"/>
                  <a:pt x="131" y="166"/>
                  <a:pt x="131" y="166"/>
                </a:cubicBezTo>
                <a:cubicBezTo>
                  <a:pt x="131" y="166"/>
                  <a:pt x="132" y="167"/>
                  <a:pt x="133" y="167"/>
                </a:cubicBezTo>
                <a:cubicBezTo>
                  <a:pt x="133" y="167"/>
                  <a:pt x="133" y="167"/>
                  <a:pt x="133" y="167"/>
                </a:cubicBezTo>
                <a:cubicBezTo>
                  <a:pt x="133" y="167"/>
                  <a:pt x="133" y="167"/>
                  <a:pt x="133" y="167"/>
                </a:cubicBezTo>
                <a:cubicBezTo>
                  <a:pt x="134" y="167"/>
                  <a:pt x="135" y="167"/>
                  <a:pt x="136" y="167"/>
                </a:cubicBezTo>
                <a:cubicBezTo>
                  <a:pt x="137" y="168"/>
                  <a:pt x="137" y="168"/>
                  <a:pt x="137" y="168"/>
                </a:cubicBezTo>
                <a:cubicBezTo>
                  <a:pt x="137" y="168"/>
                  <a:pt x="137" y="168"/>
                  <a:pt x="137" y="168"/>
                </a:cubicBezTo>
                <a:cubicBezTo>
                  <a:pt x="139" y="168"/>
                  <a:pt x="141" y="168"/>
                  <a:pt x="143" y="168"/>
                </a:cubicBezTo>
                <a:cubicBezTo>
                  <a:pt x="143" y="171"/>
                  <a:pt x="144" y="172"/>
                  <a:pt x="144" y="172"/>
                </a:cubicBezTo>
                <a:cubicBezTo>
                  <a:pt x="144" y="172"/>
                  <a:pt x="141" y="174"/>
                  <a:pt x="146" y="175"/>
                </a:cubicBezTo>
                <a:cubicBezTo>
                  <a:pt x="151" y="175"/>
                  <a:pt x="167" y="155"/>
                  <a:pt x="167" y="155"/>
                </a:cubicBezTo>
                <a:cubicBezTo>
                  <a:pt x="166" y="151"/>
                  <a:pt x="164" y="154"/>
                  <a:pt x="164" y="154"/>
                </a:cubicBezTo>
                <a:close/>
                <a:moveTo>
                  <a:pt x="102" y="101"/>
                </a:moveTo>
                <a:cubicBezTo>
                  <a:pt x="101" y="103"/>
                  <a:pt x="101" y="104"/>
                  <a:pt x="100" y="105"/>
                </a:cubicBezTo>
                <a:cubicBezTo>
                  <a:pt x="101" y="104"/>
                  <a:pt x="101" y="102"/>
                  <a:pt x="102" y="101"/>
                </a:cubicBezTo>
                <a:close/>
                <a:moveTo>
                  <a:pt x="115" y="80"/>
                </a:moveTo>
                <a:cubicBezTo>
                  <a:pt x="114" y="80"/>
                  <a:pt x="113" y="80"/>
                  <a:pt x="112" y="80"/>
                </a:cubicBezTo>
                <a:cubicBezTo>
                  <a:pt x="112" y="79"/>
                  <a:pt x="112" y="79"/>
                  <a:pt x="111" y="77"/>
                </a:cubicBezTo>
                <a:cubicBezTo>
                  <a:pt x="112" y="79"/>
                  <a:pt x="114" y="79"/>
                  <a:pt x="115" y="80"/>
                </a:cubicBezTo>
                <a:close/>
                <a:moveTo>
                  <a:pt x="100" y="73"/>
                </a:moveTo>
                <a:cubicBezTo>
                  <a:pt x="101" y="75"/>
                  <a:pt x="101" y="77"/>
                  <a:pt x="100" y="80"/>
                </a:cubicBezTo>
                <a:cubicBezTo>
                  <a:pt x="99" y="79"/>
                  <a:pt x="98" y="78"/>
                  <a:pt x="96" y="78"/>
                </a:cubicBezTo>
                <a:cubicBezTo>
                  <a:pt x="98" y="76"/>
                  <a:pt x="99" y="75"/>
                  <a:pt x="100" y="73"/>
                </a:cubicBezTo>
                <a:close/>
                <a:moveTo>
                  <a:pt x="57" y="69"/>
                </a:moveTo>
                <a:cubicBezTo>
                  <a:pt x="58" y="71"/>
                  <a:pt x="59" y="73"/>
                  <a:pt x="61" y="74"/>
                </a:cubicBezTo>
                <a:cubicBezTo>
                  <a:pt x="59" y="78"/>
                  <a:pt x="59" y="78"/>
                  <a:pt x="59" y="78"/>
                </a:cubicBezTo>
                <a:cubicBezTo>
                  <a:pt x="58" y="79"/>
                  <a:pt x="58" y="79"/>
                  <a:pt x="58" y="79"/>
                </a:cubicBezTo>
                <a:cubicBezTo>
                  <a:pt x="57" y="76"/>
                  <a:pt x="57" y="73"/>
                  <a:pt x="57" y="69"/>
                </a:cubicBezTo>
                <a:close/>
                <a:moveTo>
                  <a:pt x="54" y="74"/>
                </a:moveTo>
                <a:cubicBezTo>
                  <a:pt x="55" y="76"/>
                  <a:pt x="55" y="78"/>
                  <a:pt x="56" y="80"/>
                </a:cubicBezTo>
                <a:cubicBezTo>
                  <a:pt x="55" y="80"/>
                  <a:pt x="55" y="80"/>
                  <a:pt x="54" y="81"/>
                </a:cubicBezTo>
                <a:cubicBezTo>
                  <a:pt x="53" y="79"/>
                  <a:pt x="53" y="78"/>
                  <a:pt x="53" y="75"/>
                </a:cubicBezTo>
                <a:cubicBezTo>
                  <a:pt x="53" y="75"/>
                  <a:pt x="54" y="74"/>
                  <a:pt x="54" y="74"/>
                </a:cubicBezTo>
                <a:close/>
                <a:moveTo>
                  <a:pt x="51" y="78"/>
                </a:moveTo>
                <a:cubicBezTo>
                  <a:pt x="52" y="80"/>
                  <a:pt x="52" y="81"/>
                  <a:pt x="53" y="82"/>
                </a:cubicBezTo>
                <a:cubicBezTo>
                  <a:pt x="52" y="82"/>
                  <a:pt x="52" y="82"/>
                  <a:pt x="51" y="83"/>
                </a:cubicBezTo>
                <a:cubicBezTo>
                  <a:pt x="51" y="82"/>
                  <a:pt x="51" y="82"/>
                  <a:pt x="51" y="82"/>
                </a:cubicBezTo>
                <a:cubicBezTo>
                  <a:pt x="51" y="81"/>
                  <a:pt x="51" y="79"/>
                  <a:pt x="51" y="78"/>
                </a:cubicBezTo>
                <a:close/>
                <a:moveTo>
                  <a:pt x="44" y="75"/>
                </a:moveTo>
                <a:cubicBezTo>
                  <a:pt x="44" y="75"/>
                  <a:pt x="44" y="75"/>
                  <a:pt x="44" y="75"/>
                </a:cubicBezTo>
                <a:cubicBezTo>
                  <a:pt x="44" y="75"/>
                  <a:pt x="44" y="75"/>
                  <a:pt x="44" y="75"/>
                </a:cubicBezTo>
                <a:cubicBezTo>
                  <a:pt x="44" y="75"/>
                  <a:pt x="44" y="75"/>
                  <a:pt x="44" y="75"/>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graphicFrame>
        <p:nvGraphicFramePr>
          <p:cNvPr id="34" name="Table 33">
            <a:extLst>
              <a:ext uri="{FF2B5EF4-FFF2-40B4-BE49-F238E27FC236}">
                <a16:creationId xmlns:a16="http://schemas.microsoft.com/office/drawing/2014/main" id="{9F405246-FA13-48B6-A077-40FC5AB36B41}"/>
              </a:ext>
            </a:extLst>
          </p:cNvPr>
          <p:cNvGraphicFramePr>
            <a:graphicFrameLocks noGrp="1"/>
          </p:cNvGraphicFramePr>
          <p:nvPr>
            <p:extLst>
              <p:ext uri="{D42A27DB-BD31-4B8C-83A1-F6EECF244321}">
                <p14:modId xmlns:p14="http://schemas.microsoft.com/office/powerpoint/2010/main" val="2108735292"/>
              </p:ext>
            </p:extLst>
          </p:nvPr>
        </p:nvGraphicFramePr>
        <p:xfrm>
          <a:off x="3968206" y="2881351"/>
          <a:ext cx="3611276" cy="946465"/>
        </p:xfrm>
        <a:graphic>
          <a:graphicData uri="http://schemas.openxmlformats.org/drawingml/2006/table">
            <a:tbl>
              <a:tblPr firstRow="1" firstCol="1" bandRow="1">
                <a:tableStyleId>{69012ECD-51FC-41F1-AA8D-1B2483CD663E}</a:tableStyleId>
              </a:tblPr>
              <a:tblGrid>
                <a:gridCol w="803276">
                  <a:extLst>
                    <a:ext uri="{9D8B030D-6E8A-4147-A177-3AD203B41FA5}">
                      <a16:colId xmlns:a16="http://schemas.microsoft.com/office/drawing/2014/main" val="2539087607"/>
                    </a:ext>
                  </a:extLst>
                </a:gridCol>
                <a:gridCol w="1620000">
                  <a:extLst>
                    <a:ext uri="{9D8B030D-6E8A-4147-A177-3AD203B41FA5}">
                      <a16:colId xmlns:a16="http://schemas.microsoft.com/office/drawing/2014/main" val="339160122"/>
                    </a:ext>
                  </a:extLst>
                </a:gridCol>
                <a:gridCol w="1188000">
                  <a:extLst>
                    <a:ext uri="{9D8B030D-6E8A-4147-A177-3AD203B41FA5}">
                      <a16:colId xmlns:a16="http://schemas.microsoft.com/office/drawing/2014/main" val="1901206280"/>
                    </a:ext>
                  </a:extLst>
                </a:gridCol>
              </a:tblGrid>
              <a:tr h="59411">
                <a:tc>
                  <a:txBody>
                    <a:bodyPr/>
                    <a:lstStyle/>
                    <a:p>
                      <a:pPr marL="0" marR="0" algn="l" defTabSz="1018879" rtl="0" eaLnBrk="1" latinLnBrk="0" hangingPunct="1">
                        <a:lnSpc>
                          <a:spcPct val="115000"/>
                        </a:lnSpc>
                        <a:spcBef>
                          <a:spcPts val="0"/>
                        </a:spcBef>
                        <a:spcAft>
                          <a:spcPts val="0"/>
                        </a:spcAft>
                      </a:pPr>
                      <a:r>
                        <a:rPr lang="en-US" sz="1000" b="1" kern="1200" dirty="0">
                          <a:solidFill>
                            <a:schemeClr val="tx1"/>
                          </a:solidFill>
                          <a:effectLst/>
                          <a:latin typeface="+mn-lt"/>
                        </a:rPr>
                        <a:t>Weight</a:t>
                      </a:r>
                      <a:endParaRPr lang="en-US" sz="1000" b="1" kern="12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solidFill>
                      <a:schemeClr val="accent1">
                        <a:lumMod val="60000"/>
                        <a:lumOff val="40000"/>
                      </a:schemeClr>
                    </a:solidFill>
                  </a:tcPr>
                </a:tc>
                <a:tc>
                  <a:txBody>
                    <a:bodyPr/>
                    <a:lstStyle/>
                    <a:p>
                      <a:pPr marL="0" marR="0" algn="l" defTabSz="1018879" rtl="0" eaLnBrk="1" latinLnBrk="0" hangingPunct="1">
                        <a:lnSpc>
                          <a:spcPct val="115000"/>
                        </a:lnSpc>
                        <a:spcBef>
                          <a:spcPts val="0"/>
                        </a:spcBef>
                        <a:spcAft>
                          <a:spcPts val="0"/>
                        </a:spcAft>
                      </a:pPr>
                      <a:r>
                        <a:rPr lang="en-US" sz="1000" b="1" kern="1200" dirty="0">
                          <a:solidFill>
                            <a:schemeClr val="tx1"/>
                          </a:solidFill>
                          <a:effectLst/>
                          <a:latin typeface="+mn-lt"/>
                        </a:rPr>
                        <a:t>Recommended pDTG Dose</a:t>
                      </a:r>
                      <a:endParaRPr lang="en-US" sz="1000" b="1" kern="12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solidFill>
                      <a:schemeClr val="accent1">
                        <a:lumMod val="60000"/>
                        <a:lumOff val="40000"/>
                      </a:schemeClr>
                    </a:solidFill>
                  </a:tcPr>
                </a:tc>
                <a:tc>
                  <a:txBody>
                    <a:bodyPr/>
                    <a:lstStyle/>
                    <a:p>
                      <a:pPr marL="0" marR="0" algn="l" defTabSz="1018879" rtl="0" eaLnBrk="1" latinLnBrk="0" hangingPunct="1">
                        <a:lnSpc>
                          <a:spcPct val="115000"/>
                        </a:lnSpc>
                        <a:spcBef>
                          <a:spcPts val="0"/>
                        </a:spcBef>
                        <a:spcAft>
                          <a:spcPts val="0"/>
                        </a:spcAft>
                      </a:pPr>
                      <a:r>
                        <a:rPr lang="en-US" sz="1000" b="1" kern="1200" dirty="0">
                          <a:solidFill>
                            <a:schemeClr val="tx1"/>
                          </a:solidFill>
                          <a:effectLst/>
                          <a:latin typeface="+mn-lt"/>
                          <a:ea typeface="Calibri" panose="020F0502020204030204" pitchFamily="34" charset="0"/>
                          <a:cs typeface="Calibri" panose="020F0502020204030204" pitchFamily="34" charset="0"/>
                        </a:rPr>
                        <a:t>Number of Tablets</a:t>
                      </a:r>
                    </a:p>
                  </a:txBody>
                  <a:tcPr marL="137160" marR="54769" marT="13811" marB="13811" anchor="ctr">
                    <a:solidFill>
                      <a:schemeClr val="accent1">
                        <a:lumMod val="60000"/>
                        <a:lumOff val="40000"/>
                      </a:schemeClr>
                    </a:solidFill>
                  </a:tcPr>
                </a:tc>
                <a:extLst>
                  <a:ext uri="{0D108BD9-81ED-4DB2-BD59-A6C34878D82A}">
                    <a16:rowId xmlns:a16="http://schemas.microsoft.com/office/drawing/2014/main" val="1444650204"/>
                  </a:ext>
                </a:extLst>
              </a:tr>
              <a:tr h="176085">
                <a:tc>
                  <a:txBody>
                    <a:bodyPr/>
                    <a:lstStyle/>
                    <a:p>
                      <a:pPr marL="0" marR="0" algn="l">
                        <a:lnSpc>
                          <a:spcPct val="115000"/>
                        </a:lnSpc>
                        <a:spcBef>
                          <a:spcPts val="0"/>
                        </a:spcBef>
                        <a:spcAft>
                          <a:spcPts val="0"/>
                        </a:spcAft>
                      </a:pPr>
                      <a:r>
                        <a:rPr lang="en-US" sz="1000" b="0" dirty="0">
                          <a:solidFill>
                            <a:schemeClr val="tx1"/>
                          </a:solidFill>
                          <a:effectLst/>
                          <a:latin typeface="+mn-lt"/>
                        </a:rPr>
                        <a:t>3 to &lt; 6 kg</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rPr>
                        <a:t>5 mg once daily</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ea typeface="Calibri" panose="020F0502020204030204" pitchFamily="34" charset="0"/>
                          <a:cs typeface="Calibri" panose="020F0502020204030204" pitchFamily="34" charset="0"/>
                        </a:rPr>
                        <a:t>0.5</a:t>
                      </a:r>
                    </a:p>
                  </a:txBody>
                  <a:tcPr marL="137160" marR="54769" marT="13811" marB="13811" anchor="ctr"/>
                </a:tc>
                <a:extLst>
                  <a:ext uri="{0D108BD9-81ED-4DB2-BD59-A6C34878D82A}">
                    <a16:rowId xmlns:a16="http://schemas.microsoft.com/office/drawing/2014/main" val="362600272"/>
                  </a:ext>
                </a:extLst>
              </a:tr>
              <a:tr h="176085">
                <a:tc>
                  <a:txBody>
                    <a:bodyPr/>
                    <a:lstStyle/>
                    <a:p>
                      <a:pPr marL="0" marR="0" algn="l">
                        <a:lnSpc>
                          <a:spcPct val="115000"/>
                        </a:lnSpc>
                        <a:spcBef>
                          <a:spcPts val="0"/>
                        </a:spcBef>
                        <a:spcAft>
                          <a:spcPts val="0"/>
                        </a:spcAft>
                      </a:pPr>
                      <a:r>
                        <a:rPr lang="en-US" sz="1000" b="0" dirty="0">
                          <a:solidFill>
                            <a:schemeClr val="tx1"/>
                          </a:solidFill>
                          <a:effectLst/>
                          <a:latin typeface="+mn-lt"/>
                        </a:rPr>
                        <a:t>6 to &lt; 10 kg</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rPr>
                        <a:t>15 mg once daily</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ea typeface="Calibri" panose="020F0502020204030204" pitchFamily="34" charset="0"/>
                          <a:cs typeface="Calibri" panose="020F0502020204030204" pitchFamily="34" charset="0"/>
                        </a:rPr>
                        <a:t>1.5</a:t>
                      </a:r>
                    </a:p>
                  </a:txBody>
                  <a:tcPr marL="137160" marR="54769" marT="13811" marB="13811" anchor="ctr"/>
                </a:tc>
                <a:extLst>
                  <a:ext uri="{0D108BD9-81ED-4DB2-BD59-A6C34878D82A}">
                    <a16:rowId xmlns:a16="http://schemas.microsoft.com/office/drawing/2014/main" val="228562659"/>
                  </a:ext>
                </a:extLst>
              </a:tr>
              <a:tr h="176085">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000" b="0" dirty="0">
                          <a:solidFill>
                            <a:schemeClr val="tx1"/>
                          </a:solidFill>
                          <a:effectLst/>
                          <a:latin typeface="+mn-lt"/>
                        </a:rPr>
                        <a:t>10 to &lt; 14 kg</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rPr>
                        <a:t>20 mg once daily</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ea typeface="Calibri" panose="020F0502020204030204" pitchFamily="34" charset="0"/>
                          <a:cs typeface="Calibri" panose="020F0502020204030204" pitchFamily="34" charset="0"/>
                        </a:rPr>
                        <a:t>2</a:t>
                      </a:r>
                    </a:p>
                  </a:txBody>
                  <a:tcPr marL="137160" marR="54769" marT="13811" marB="13811" anchor="ctr"/>
                </a:tc>
                <a:extLst>
                  <a:ext uri="{0D108BD9-81ED-4DB2-BD59-A6C34878D82A}">
                    <a16:rowId xmlns:a16="http://schemas.microsoft.com/office/drawing/2014/main" val="2699278544"/>
                  </a:ext>
                </a:extLst>
              </a:tr>
              <a:tr h="176085">
                <a:tc>
                  <a:txBody>
                    <a:bodyPr/>
                    <a:lstStyle/>
                    <a:p>
                      <a:pPr marL="0" marR="0" lvl="0" indent="0" algn="l" defTabSz="457200" rtl="0" eaLnBrk="1" fontAlgn="auto" latinLnBrk="0" hangingPunct="1">
                        <a:lnSpc>
                          <a:spcPct val="95000"/>
                        </a:lnSpc>
                        <a:spcBef>
                          <a:spcPts val="0"/>
                        </a:spcBef>
                        <a:spcAft>
                          <a:spcPts val="0"/>
                        </a:spcAft>
                        <a:buClrTx/>
                        <a:buSzTx/>
                        <a:buFontTx/>
                        <a:buNone/>
                        <a:tabLst/>
                        <a:defRPr/>
                      </a:pPr>
                      <a:r>
                        <a:rPr lang="en-US" sz="1000" b="0" dirty="0">
                          <a:solidFill>
                            <a:schemeClr val="tx1"/>
                          </a:solidFill>
                          <a:effectLst/>
                          <a:latin typeface="+mn-lt"/>
                        </a:rPr>
                        <a:t>14 to &lt; 20 kg</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rPr>
                        <a:t>25 mg once daily</a:t>
                      </a:r>
                      <a:endParaRPr lang="en-US" sz="1000" b="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tc>
                <a:tc>
                  <a:txBody>
                    <a:bodyPr/>
                    <a:lstStyle/>
                    <a:p>
                      <a:pPr marL="0" marR="0" algn="ctr">
                        <a:lnSpc>
                          <a:spcPct val="95000"/>
                        </a:lnSpc>
                        <a:spcBef>
                          <a:spcPts val="300"/>
                        </a:spcBef>
                        <a:spcAft>
                          <a:spcPts val="300"/>
                        </a:spcAft>
                      </a:pPr>
                      <a:r>
                        <a:rPr lang="en-US" sz="1000" b="0" dirty="0">
                          <a:solidFill>
                            <a:schemeClr val="tx1"/>
                          </a:solidFill>
                          <a:effectLst/>
                          <a:latin typeface="+mn-lt"/>
                          <a:ea typeface="Calibri" panose="020F0502020204030204" pitchFamily="34" charset="0"/>
                          <a:cs typeface="Calibri" panose="020F0502020204030204" pitchFamily="34" charset="0"/>
                        </a:rPr>
                        <a:t>2.5</a:t>
                      </a:r>
                    </a:p>
                  </a:txBody>
                  <a:tcPr marL="137160" marR="54769" marT="13811" marB="13811" anchor="ctr"/>
                </a:tc>
                <a:extLst>
                  <a:ext uri="{0D108BD9-81ED-4DB2-BD59-A6C34878D82A}">
                    <a16:rowId xmlns:a16="http://schemas.microsoft.com/office/drawing/2014/main" val="2747955746"/>
                  </a:ext>
                </a:extLst>
              </a:tr>
            </a:tbl>
          </a:graphicData>
        </a:graphic>
      </p:graphicFrame>
      <p:sp>
        <p:nvSpPr>
          <p:cNvPr id="77" name="TextBox 76">
            <a:extLst>
              <a:ext uri="{FF2B5EF4-FFF2-40B4-BE49-F238E27FC236}">
                <a16:creationId xmlns:a16="http://schemas.microsoft.com/office/drawing/2014/main" id="{C697D47E-1603-481D-8945-7265DC4C31D9}"/>
              </a:ext>
            </a:extLst>
          </p:cNvPr>
          <p:cNvSpPr txBox="1"/>
          <p:nvPr/>
        </p:nvSpPr>
        <p:spPr bwMode="gray">
          <a:xfrm>
            <a:off x="3984821" y="2694201"/>
            <a:ext cx="3456565" cy="161583"/>
          </a:xfrm>
          <a:prstGeom prst="rect">
            <a:avLst/>
          </a:prstGeom>
          <a:noFill/>
        </p:spPr>
        <p:txBody>
          <a:bodyPr wrap="square" lIns="0" tIns="0" rIns="0" bIns="0" rtlCol="0">
            <a:spAutoFit/>
          </a:bodyPr>
          <a:lstStyle/>
          <a:p>
            <a:pPr>
              <a:spcBef>
                <a:spcPts val="500"/>
              </a:spcBef>
            </a:pPr>
            <a:r>
              <a:rPr lang="en-GB" sz="1050" b="1" dirty="0">
                <a:latin typeface="Calibri" panose="020F0502020204030204" pitchFamily="34" charset="0"/>
              </a:rPr>
              <a:t>pDTG’s dose should be adjusted based on a child’s weight</a:t>
            </a:r>
          </a:p>
        </p:txBody>
      </p:sp>
      <p:graphicFrame>
        <p:nvGraphicFramePr>
          <p:cNvPr id="24" name="Table 23">
            <a:extLst>
              <a:ext uri="{FF2B5EF4-FFF2-40B4-BE49-F238E27FC236}">
                <a16:creationId xmlns:a16="http://schemas.microsoft.com/office/drawing/2014/main" id="{55F6F9C8-1F8F-43C6-974E-ACC9EC684FA9}"/>
              </a:ext>
            </a:extLst>
          </p:cNvPr>
          <p:cNvGraphicFramePr>
            <a:graphicFrameLocks noGrp="1"/>
          </p:cNvGraphicFramePr>
          <p:nvPr>
            <p:extLst>
              <p:ext uri="{D42A27DB-BD31-4B8C-83A1-F6EECF244321}">
                <p14:modId xmlns:p14="http://schemas.microsoft.com/office/powerpoint/2010/main" val="4068801137"/>
              </p:ext>
            </p:extLst>
          </p:nvPr>
        </p:nvGraphicFramePr>
        <p:xfrm>
          <a:off x="3968206" y="4162330"/>
          <a:ext cx="3599998" cy="1316543"/>
        </p:xfrm>
        <a:graphic>
          <a:graphicData uri="http://schemas.openxmlformats.org/drawingml/2006/table">
            <a:tbl>
              <a:tblPr firstRow="1" firstCol="1" bandRow="1">
                <a:tableStyleId>{69012ECD-51FC-41F1-AA8D-1B2483CD663E}</a:tableStyleId>
              </a:tblPr>
              <a:tblGrid>
                <a:gridCol w="857764">
                  <a:extLst>
                    <a:ext uri="{9D8B030D-6E8A-4147-A177-3AD203B41FA5}">
                      <a16:colId xmlns:a16="http://schemas.microsoft.com/office/drawing/2014/main" val="2539087607"/>
                    </a:ext>
                  </a:extLst>
                </a:gridCol>
                <a:gridCol w="2742234">
                  <a:extLst>
                    <a:ext uri="{9D8B030D-6E8A-4147-A177-3AD203B41FA5}">
                      <a16:colId xmlns:a16="http://schemas.microsoft.com/office/drawing/2014/main" val="339160122"/>
                    </a:ext>
                  </a:extLst>
                </a:gridCol>
              </a:tblGrid>
              <a:tr h="154300">
                <a:tc>
                  <a:txBody>
                    <a:bodyPr/>
                    <a:lstStyle/>
                    <a:p>
                      <a:pPr marL="0" marR="0" algn="l">
                        <a:lnSpc>
                          <a:spcPct val="115000"/>
                        </a:lnSpc>
                        <a:spcBef>
                          <a:spcPts val="0"/>
                        </a:spcBef>
                        <a:spcAft>
                          <a:spcPts val="0"/>
                        </a:spcAft>
                      </a:pPr>
                      <a:r>
                        <a:rPr lang="en-US" sz="1000" b="1" kern="1200" dirty="0">
                          <a:solidFill>
                            <a:schemeClr val="tx1"/>
                          </a:solidFill>
                          <a:effectLst/>
                        </a:rPr>
                        <a:t>Weight</a:t>
                      </a:r>
                      <a:endParaRPr lang="en-US" sz="10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4769" marR="54769" marT="13811" marB="13811" anchor="ctr">
                    <a:solidFill>
                      <a:schemeClr val="accent1">
                        <a:lumMod val="60000"/>
                        <a:lumOff val="40000"/>
                      </a:schemeClr>
                    </a:solidFill>
                  </a:tcPr>
                </a:tc>
                <a:tc>
                  <a:txBody>
                    <a:bodyPr/>
                    <a:lstStyle/>
                    <a:p>
                      <a:pPr marL="0" marR="0" algn="l">
                        <a:lnSpc>
                          <a:spcPct val="95000"/>
                        </a:lnSpc>
                        <a:spcBef>
                          <a:spcPts val="300"/>
                        </a:spcBef>
                        <a:spcAft>
                          <a:spcPts val="300"/>
                        </a:spcAft>
                      </a:pPr>
                      <a:r>
                        <a:rPr lang="en-US" sz="1000" b="1" kern="1200" dirty="0">
                          <a:solidFill>
                            <a:schemeClr val="tx1"/>
                          </a:solidFill>
                          <a:effectLst/>
                        </a:rPr>
                        <a:t>Recommended Formulation</a:t>
                      </a:r>
                      <a:endParaRPr lang="en-US" sz="10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37160" marR="54769" marT="13811" marB="13811" anchor="ctr">
                    <a:solidFill>
                      <a:schemeClr val="accent1">
                        <a:lumMod val="60000"/>
                        <a:lumOff val="40000"/>
                      </a:schemeClr>
                    </a:solidFill>
                  </a:tcPr>
                </a:tc>
                <a:extLst>
                  <a:ext uri="{0D108BD9-81ED-4DB2-BD59-A6C34878D82A}">
                    <a16:rowId xmlns:a16="http://schemas.microsoft.com/office/drawing/2014/main" val="1444650204"/>
                  </a:ext>
                </a:extLst>
              </a:tr>
              <a:tr h="244531">
                <a:tc>
                  <a:txBody>
                    <a:bodyPr/>
                    <a:lstStyle/>
                    <a:p>
                      <a:pPr marL="0" marR="0" algn="l">
                        <a:lnSpc>
                          <a:spcPct val="115000"/>
                        </a:lnSpc>
                        <a:spcBef>
                          <a:spcPts val="0"/>
                        </a:spcBef>
                        <a:spcAft>
                          <a:spcPts val="0"/>
                        </a:spcAft>
                      </a:pPr>
                      <a:r>
                        <a:rPr lang="en-US" sz="1000" b="0" dirty="0">
                          <a:solidFill>
                            <a:schemeClr val="tx1"/>
                          </a:solidFill>
                          <a:effectLst/>
                        </a:rPr>
                        <a:t>&lt; 20 kg</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4769" marR="54769" marT="13811" marB="13811" anchor="ctr"/>
                </a:tc>
                <a:tc>
                  <a:txBody>
                    <a:bodyPr/>
                    <a:lstStyle/>
                    <a:p>
                      <a:pPr marL="0" marR="0" algn="l">
                        <a:lnSpc>
                          <a:spcPct val="95000"/>
                        </a:lnSpc>
                        <a:spcBef>
                          <a:spcPts val="300"/>
                        </a:spcBef>
                        <a:spcAft>
                          <a:spcPts val="300"/>
                        </a:spcAft>
                      </a:pPr>
                      <a:r>
                        <a:rPr lang="en-US" sz="1000" b="0" dirty="0">
                          <a:solidFill>
                            <a:schemeClr val="tx1"/>
                          </a:solidFill>
                          <a:effectLst/>
                        </a:rPr>
                        <a:t>ABC/3TC (120/60 mg) dispersible dual </a:t>
                      </a:r>
                      <a:r>
                        <a:rPr lang="en-US" sz="1000" b="1" dirty="0">
                          <a:solidFill>
                            <a:schemeClr val="tx1"/>
                          </a:solidFill>
                          <a:effectLst/>
                        </a:rPr>
                        <a:t>+ </a:t>
                      </a:r>
                      <a:r>
                        <a:rPr lang="en-GB" sz="1000" b="1" dirty="0">
                          <a:solidFill>
                            <a:schemeClr val="tx1"/>
                          </a:solidFill>
                          <a:effectLst/>
                        </a:rPr>
                        <a:t>DTG 10 mg scored dispersible tablet</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37160" marR="54769" marT="13811" marB="13811" anchor="ctr"/>
                </a:tc>
                <a:extLst>
                  <a:ext uri="{0D108BD9-81ED-4DB2-BD59-A6C34878D82A}">
                    <a16:rowId xmlns:a16="http://schemas.microsoft.com/office/drawing/2014/main" val="362600272"/>
                  </a:ext>
                </a:extLst>
              </a:tr>
              <a:tr h="152719">
                <a:tc>
                  <a:txBody>
                    <a:bodyPr/>
                    <a:lstStyle/>
                    <a:p>
                      <a:pPr marL="0" marR="0" algn="l">
                        <a:lnSpc>
                          <a:spcPct val="115000"/>
                        </a:lnSpc>
                        <a:spcBef>
                          <a:spcPts val="0"/>
                        </a:spcBef>
                        <a:spcAft>
                          <a:spcPts val="0"/>
                        </a:spcAft>
                      </a:pPr>
                      <a:r>
                        <a:rPr lang="en-US" sz="1000" b="0" dirty="0">
                          <a:solidFill>
                            <a:schemeClr val="tx1"/>
                          </a:solidFill>
                          <a:effectLst/>
                        </a:rPr>
                        <a:t>20 - 24.9 kg</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4769" marR="54769" marT="13811" marB="13811" anchor="ctr"/>
                </a:tc>
                <a:tc>
                  <a:txBody>
                    <a:bodyPr/>
                    <a:lstStyle/>
                    <a:p>
                      <a:pPr marL="0" marR="0" algn="l">
                        <a:lnSpc>
                          <a:spcPct val="95000"/>
                        </a:lnSpc>
                        <a:spcBef>
                          <a:spcPts val="300"/>
                        </a:spcBef>
                        <a:spcAft>
                          <a:spcPts val="300"/>
                        </a:spcAft>
                      </a:pPr>
                      <a:r>
                        <a:rPr lang="en-US" sz="1000" b="0" dirty="0">
                          <a:solidFill>
                            <a:schemeClr val="tx1"/>
                          </a:solidFill>
                          <a:effectLst/>
                        </a:rPr>
                        <a:t>ABC/3TC (120/60 mg) dispersible dual </a:t>
                      </a:r>
                      <a:r>
                        <a:rPr lang="en-US" sz="1000" b="1" dirty="0">
                          <a:solidFill>
                            <a:schemeClr val="tx1"/>
                          </a:solidFill>
                          <a:effectLst/>
                        </a:rPr>
                        <a:t>+ </a:t>
                      </a:r>
                      <a:br>
                        <a:rPr lang="en-US" sz="1000" b="1" dirty="0">
                          <a:solidFill>
                            <a:schemeClr val="tx1"/>
                          </a:solidFill>
                          <a:effectLst/>
                        </a:rPr>
                      </a:br>
                      <a:r>
                        <a:rPr lang="en-US" sz="1000" b="1" dirty="0">
                          <a:solidFill>
                            <a:schemeClr val="tx1"/>
                          </a:solidFill>
                          <a:effectLst/>
                        </a:rPr>
                        <a:t>DTG 50 mg single</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37160" marR="54769" marT="13811" marB="13811" anchor="ctr"/>
                </a:tc>
                <a:extLst>
                  <a:ext uri="{0D108BD9-81ED-4DB2-BD59-A6C34878D82A}">
                    <a16:rowId xmlns:a16="http://schemas.microsoft.com/office/drawing/2014/main" val="228562659"/>
                  </a:ext>
                </a:extLst>
              </a:tr>
              <a:tr h="185160">
                <a:tc>
                  <a:txBody>
                    <a:bodyPr/>
                    <a:lstStyle/>
                    <a:p>
                      <a:pPr marL="0" marR="0" algn="l">
                        <a:lnSpc>
                          <a:spcPct val="115000"/>
                        </a:lnSpc>
                        <a:spcBef>
                          <a:spcPts val="0"/>
                        </a:spcBef>
                        <a:spcAft>
                          <a:spcPts val="0"/>
                        </a:spcAft>
                      </a:pPr>
                      <a:r>
                        <a:rPr lang="en-US" sz="1000" b="0" dirty="0">
                          <a:solidFill>
                            <a:schemeClr val="tx1"/>
                          </a:solidFill>
                          <a:effectLst/>
                        </a:rPr>
                        <a:t>25 - 29.9 kg</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4769" marR="54769" marT="13811" marB="13811" anchor="ctr"/>
                </a:tc>
                <a:tc>
                  <a:txBody>
                    <a:bodyPr/>
                    <a:lstStyle/>
                    <a:p>
                      <a:pPr marL="0" marR="0" algn="l">
                        <a:lnSpc>
                          <a:spcPct val="95000"/>
                        </a:lnSpc>
                        <a:spcBef>
                          <a:spcPts val="300"/>
                        </a:spcBef>
                        <a:spcAft>
                          <a:spcPts val="300"/>
                        </a:spcAft>
                      </a:pPr>
                      <a:r>
                        <a:rPr lang="en-US" sz="1000" b="0" dirty="0">
                          <a:solidFill>
                            <a:schemeClr val="tx1"/>
                          </a:solidFill>
                          <a:effectLst/>
                        </a:rPr>
                        <a:t>ABC/3TC (600/300 mg) dual </a:t>
                      </a:r>
                      <a:r>
                        <a:rPr lang="en-US" sz="1000" b="1" dirty="0">
                          <a:solidFill>
                            <a:schemeClr val="tx1"/>
                          </a:solidFill>
                          <a:effectLst/>
                        </a:rPr>
                        <a:t>+ </a:t>
                      </a:r>
                      <a:br>
                        <a:rPr lang="en-US" sz="1000" b="1" dirty="0">
                          <a:solidFill>
                            <a:schemeClr val="tx1"/>
                          </a:solidFill>
                          <a:effectLst/>
                        </a:rPr>
                      </a:br>
                      <a:r>
                        <a:rPr lang="en-US" sz="1000" b="1" dirty="0">
                          <a:solidFill>
                            <a:schemeClr val="tx1"/>
                          </a:solidFill>
                          <a:effectLst/>
                        </a:rPr>
                        <a:t>DTG 50 mg single</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37160" marR="54769" marT="13811" marB="13811" anchor="ctr"/>
                </a:tc>
                <a:extLst>
                  <a:ext uri="{0D108BD9-81ED-4DB2-BD59-A6C34878D82A}">
                    <a16:rowId xmlns:a16="http://schemas.microsoft.com/office/drawing/2014/main" val="2699278544"/>
                  </a:ext>
                </a:extLst>
              </a:tr>
              <a:tr h="0">
                <a:tc>
                  <a:txBody>
                    <a:bodyPr/>
                    <a:lstStyle/>
                    <a:p>
                      <a:pPr marL="0" marR="0" algn="l">
                        <a:lnSpc>
                          <a:spcPct val="95000"/>
                        </a:lnSpc>
                        <a:spcBef>
                          <a:spcPts val="0"/>
                        </a:spcBef>
                        <a:spcAft>
                          <a:spcPts val="0"/>
                        </a:spcAft>
                      </a:pPr>
                      <a:r>
                        <a:rPr lang="en-US" sz="1000" b="0" dirty="0">
                          <a:solidFill>
                            <a:schemeClr val="tx1"/>
                          </a:solidFill>
                          <a:effectLst/>
                        </a:rPr>
                        <a:t>≥ 30 kg</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4769" marR="54769" marT="13811" marB="13811" anchor="ctr"/>
                </a:tc>
                <a:tc>
                  <a:txBody>
                    <a:bodyPr/>
                    <a:lstStyle/>
                    <a:p>
                      <a:pPr marL="0" marR="0" algn="l">
                        <a:lnSpc>
                          <a:spcPct val="95000"/>
                        </a:lnSpc>
                        <a:spcBef>
                          <a:spcPts val="300"/>
                        </a:spcBef>
                        <a:spcAft>
                          <a:spcPts val="300"/>
                        </a:spcAft>
                      </a:pPr>
                      <a:r>
                        <a:rPr lang="en-US" sz="1000" b="1" dirty="0">
                          <a:solidFill>
                            <a:schemeClr val="tx1"/>
                          </a:solidFill>
                          <a:effectLst/>
                        </a:rPr>
                        <a:t>TDF/3TC/DTG</a:t>
                      </a:r>
                      <a:r>
                        <a:rPr lang="en-US" sz="1000" b="0" dirty="0">
                          <a:solidFill>
                            <a:schemeClr val="tx1"/>
                          </a:solidFill>
                          <a:effectLst/>
                        </a:rPr>
                        <a:t> (300/300/50 mg) FDC</a:t>
                      </a: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37160" marR="54769" marT="13811" marB="13811" anchor="ctr"/>
                </a:tc>
                <a:extLst>
                  <a:ext uri="{0D108BD9-81ED-4DB2-BD59-A6C34878D82A}">
                    <a16:rowId xmlns:a16="http://schemas.microsoft.com/office/drawing/2014/main" val="2747955746"/>
                  </a:ext>
                </a:extLst>
              </a:tr>
            </a:tbl>
          </a:graphicData>
        </a:graphic>
      </p:graphicFrame>
      <p:grpSp>
        <p:nvGrpSpPr>
          <p:cNvPr id="10" name="Group 9">
            <a:extLst>
              <a:ext uri="{FF2B5EF4-FFF2-40B4-BE49-F238E27FC236}">
                <a16:creationId xmlns:a16="http://schemas.microsoft.com/office/drawing/2014/main" id="{8820581B-BBD1-4FD0-A6BD-398FEB7AC0D6}"/>
              </a:ext>
            </a:extLst>
          </p:cNvPr>
          <p:cNvGrpSpPr/>
          <p:nvPr/>
        </p:nvGrpSpPr>
        <p:grpSpPr>
          <a:xfrm>
            <a:off x="106200" y="8617149"/>
            <a:ext cx="7560000" cy="1397547"/>
            <a:chOff x="106200" y="8486974"/>
            <a:chExt cx="7560000" cy="1397547"/>
          </a:xfrm>
        </p:grpSpPr>
        <p:sp>
          <p:nvSpPr>
            <p:cNvPr id="55" name="Rectangle 54">
              <a:extLst>
                <a:ext uri="{FF2B5EF4-FFF2-40B4-BE49-F238E27FC236}">
                  <a16:creationId xmlns:a16="http://schemas.microsoft.com/office/drawing/2014/main" id="{02A029C3-6C21-47DE-8F04-676FB948CE1D}"/>
                </a:ext>
              </a:extLst>
            </p:cNvPr>
            <p:cNvSpPr/>
            <p:nvPr/>
          </p:nvSpPr>
          <p:spPr>
            <a:xfrm>
              <a:off x="106200" y="8717806"/>
              <a:ext cx="7560000" cy="1166715"/>
            </a:xfrm>
            <a:prstGeom prst="rect">
              <a:avLst/>
            </a:prstGeom>
            <a:noFill/>
            <a:ln w="19050" cap="flat" cmpd="sng" algn="ctr">
              <a:solidFill>
                <a:schemeClr val="accent1"/>
              </a:solidFill>
              <a:prstDash val="solid"/>
            </a:ln>
            <a:effectLst/>
          </p:spPr>
          <p:txBody>
            <a:bodyPr rtlCol="0" anchor="ctr"/>
            <a:lstStyle/>
            <a:p>
              <a:pPr algn="just">
                <a:lnSpc>
                  <a:spcPct val="95000"/>
                </a:lnSpc>
                <a:spcBef>
                  <a:spcPts val="500"/>
                </a:spcBef>
              </a:pPr>
              <a:r>
                <a:rPr lang="en-GB" sz="1050" dirty="0">
                  <a:solidFill>
                    <a:schemeClr val="accent1"/>
                  </a:solidFill>
                  <a:latin typeface="Calibri" panose="020F0502020204030204" pitchFamily="34" charset="0"/>
                  <a:sym typeface="Wingdings" panose="05000000000000000000" pitchFamily="2" charset="2"/>
                </a:rPr>
                <a:t> </a:t>
              </a:r>
              <a:r>
                <a:rPr lang="en-GB" sz="1100" dirty="0">
                  <a:latin typeface="Calibri" panose="020F0502020204030204" pitchFamily="34" charset="0"/>
                </a:rPr>
                <a:t>Drugs that are </a:t>
              </a:r>
              <a:r>
                <a:rPr lang="en-GB" sz="1100" b="1" dirty="0">
                  <a:latin typeface="Calibri" panose="020F0502020204030204" pitchFamily="34" charset="0"/>
                </a:rPr>
                <a:t>metabolic inducers may decrease the plasma concentrations </a:t>
              </a:r>
              <a:r>
                <a:rPr lang="en-GB" sz="1100" dirty="0">
                  <a:latin typeface="Calibri" panose="020F0502020204030204" pitchFamily="34" charset="0"/>
                </a:rPr>
                <a:t>of DTG. This includes some anticonvulsants such as phenytoin or phenobarbital. </a:t>
              </a:r>
              <a:r>
                <a:rPr lang="en-GB" sz="1100" b="1" dirty="0">
                  <a:latin typeface="Calibri" panose="020F0502020204030204" pitchFamily="34" charset="0"/>
                </a:rPr>
                <a:t>Co-administration with these anticonvulsants is not recommended with DTG</a:t>
              </a:r>
              <a:r>
                <a:rPr lang="en-GB" sz="1100" dirty="0">
                  <a:latin typeface="Calibri" panose="020F0502020204030204" pitchFamily="34" charset="0"/>
                </a:rPr>
                <a:t>. Consult expert opinion or consider substituting DTG with </a:t>
              </a:r>
              <a:r>
                <a:rPr lang="en-GB" sz="1100" dirty="0" err="1">
                  <a:latin typeface="Calibri" panose="020F0502020204030204" pitchFamily="34" charset="0"/>
                </a:rPr>
                <a:t>EFV</a:t>
              </a:r>
              <a:r>
                <a:rPr lang="en-GB" sz="1100" dirty="0">
                  <a:latin typeface="Calibri" panose="020F0502020204030204" pitchFamily="34" charset="0"/>
                </a:rPr>
                <a:t> as an alternative. </a:t>
              </a:r>
              <a:r>
                <a:rPr lang="en-GB" sz="1100" dirty="0">
                  <a:solidFill>
                    <a:schemeClr val="accent1"/>
                  </a:solidFill>
                  <a:latin typeface="Calibri" panose="020F0502020204030204" pitchFamily="34" charset="0"/>
                  <a:sym typeface="Wingdings" panose="05000000000000000000" pitchFamily="2" charset="2"/>
                </a:rPr>
                <a:t> </a:t>
              </a:r>
              <a:r>
                <a:rPr lang="en-GB" sz="1100" b="1" dirty="0">
                  <a:latin typeface="Calibri" panose="020F0502020204030204" pitchFamily="34" charset="0"/>
                </a:rPr>
                <a:t>RIF lowers DTG levels and co-administration is not recommended at standard doses</a:t>
              </a:r>
              <a:r>
                <a:rPr lang="en-GB" sz="1100" dirty="0">
                  <a:latin typeface="Calibri" panose="020F0502020204030204" pitchFamily="34" charset="0"/>
                </a:rPr>
                <a:t>. Clinical studies support double dosing (dose twice daily) DTG for children treated for TB with RIF-containing regimens. </a:t>
              </a:r>
              <a:r>
                <a:rPr lang="en-GB" sz="1100" dirty="0">
                  <a:solidFill>
                    <a:schemeClr val="accent1"/>
                  </a:solidFill>
                  <a:latin typeface="Calibri" panose="020F0502020204030204" pitchFamily="34" charset="0"/>
                  <a:sym typeface="Wingdings" panose="05000000000000000000" pitchFamily="2" charset="2"/>
                </a:rPr>
                <a:t> </a:t>
              </a:r>
              <a:r>
                <a:rPr lang="en-GB" sz="1100" b="1" dirty="0">
                  <a:latin typeface="Calibri" panose="020F0502020204030204" pitchFamily="34" charset="0"/>
                </a:rPr>
                <a:t>Iron, aluminium, magnesium, and calcium-containing medicines bind with and reduce absorption of DTG</a:t>
              </a:r>
              <a:r>
                <a:rPr lang="en-GB" sz="1100" dirty="0">
                  <a:latin typeface="Calibri" panose="020F0502020204030204" pitchFamily="34" charset="0"/>
                </a:rPr>
                <a:t>. If </a:t>
              </a:r>
              <a:r>
                <a:rPr lang="en-GB" sz="1100" b="1" dirty="0">
                  <a:latin typeface="Calibri" panose="020F0502020204030204" pitchFamily="34" charset="0"/>
                </a:rPr>
                <a:t>co-administered</a:t>
              </a:r>
              <a:r>
                <a:rPr lang="en-GB" sz="1100" dirty="0">
                  <a:latin typeface="Calibri" panose="020F0502020204030204" pitchFamily="34" charset="0"/>
                </a:rPr>
                <a:t>, DTG should be </a:t>
              </a:r>
              <a:r>
                <a:rPr lang="en-GB" sz="1100" b="1" dirty="0">
                  <a:latin typeface="Calibri" panose="020F0502020204030204" pitchFamily="34" charset="0"/>
                </a:rPr>
                <a:t>taken with food to enhance DTG absorption or taken at alternate times (6 hours apart)</a:t>
              </a:r>
              <a:r>
                <a:rPr lang="en-GB" sz="1100" dirty="0">
                  <a:latin typeface="Calibri" panose="020F0502020204030204" pitchFamily="34" charset="0"/>
                </a:rPr>
                <a:t>. </a:t>
              </a:r>
              <a:br>
                <a:rPr lang="en-GB" sz="1100" dirty="0">
                  <a:latin typeface="Calibri" panose="020F0502020204030204" pitchFamily="34" charset="0"/>
                </a:rPr>
              </a:br>
              <a:r>
                <a:rPr lang="en-GB" sz="1100" dirty="0">
                  <a:solidFill>
                    <a:schemeClr val="accent1"/>
                  </a:solidFill>
                  <a:latin typeface="Calibri" panose="020F0502020204030204" pitchFamily="34" charset="0"/>
                  <a:sym typeface="Wingdings" panose="05000000000000000000" pitchFamily="2" charset="2"/>
                </a:rPr>
                <a:t> </a:t>
              </a:r>
              <a:r>
                <a:rPr lang="en-GB" sz="1100" dirty="0">
                  <a:latin typeface="Calibri" panose="020F0502020204030204" pitchFamily="34" charset="0"/>
                </a:rPr>
                <a:t>For more guidance on drug interactions, please see the latest national guidelines document.  </a:t>
              </a:r>
              <a:endParaRPr lang="en-GB" sz="1050" dirty="0">
                <a:latin typeface="Calibri" panose="020F0502020204030204" pitchFamily="34" charset="0"/>
              </a:endParaRPr>
            </a:p>
          </p:txBody>
        </p:sp>
        <p:sp>
          <p:nvSpPr>
            <p:cNvPr id="56" name="Text Box 2">
              <a:extLst>
                <a:ext uri="{FF2B5EF4-FFF2-40B4-BE49-F238E27FC236}">
                  <a16:creationId xmlns:a16="http://schemas.microsoft.com/office/drawing/2014/main" id="{36DC55B8-CC69-4A1E-B3AF-DA69F85F6853}"/>
                </a:ext>
              </a:extLst>
            </p:cNvPr>
            <p:cNvSpPr txBox="1">
              <a:spLocks noChangeArrowheads="1"/>
            </p:cNvSpPr>
            <p:nvPr/>
          </p:nvSpPr>
          <p:spPr bwMode="auto">
            <a:xfrm>
              <a:off x="106200" y="8486974"/>
              <a:ext cx="7560000"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What are the main drug interactions of pDTG?</a:t>
              </a:r>
            </a:p>
          </p:txBody>
        </p:sp>
      </p:grpSp>
      <p:sp>
        <p:nvSpPr>
          <p:cNvPr id="109" name="Rectangle 108"/>
          <p:cNvSpPr/>
          <p:nvPr/>
        </p:nvSpPr>
        <p:spPr bwMode="gray">
          <a:xfrm>
            <a:off x="574857" y="5706489"/>
            <a:ext cx="7084552" cy="485184"/>
          </a:xfrm>
          <a:prstGeom prst="rect">
            <a:avLst/>
          </a:prstGeom>
          <a:noFill/>
          <a:ln w="19050">
            <a:noFill/>
            <a:prstDash val="sysDash"/>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500"/>
              </a:spcBef>
            </a:pPr>
            <a:endParaRPr lang="en-GB" sz="1050" dirty="0">
              <a:solidFill>
                <a:schemeClr val="tx1"/>
              </a:solidFill>
              <a:latin typeface="Calibri" panose="020F0502020204030204" pitchFamily="34" charset="0"/>
            </a:endParaRPr>
          </a:p>
        </p:txBody>
      </p:sp>
      <p:grpSp>
        <p:nvGrpSpPr>
          <p:cNvPr id="8" name="Group 7">
            <a:extLst>
              <a:ext uri="{FF2B5EF4-FFF2-40B4-BE49-F238E27FC236}">
                <a16:creationId xmlns:a16="http://schemas.microsoft.com/office/drawing/2014/main" id="{9B9BF392-9B74-46FE-BBBD-B9AAD96B6030}"/>
              </a:ext>
            </a:extLst>
          </p:cNvPr>
          <p:cNvGrpSpPr/>
          <p:nvPr/>
        </p:nvGrpSpPr>
        <p:grpSpPr>
          <a:xfrm>
            <a:off x="106095" y="6500634"/>
            <a:ext cx="3672000" cy="2063250"/>
            <a:chOff x="106095" y="6674236"/>
            <a:chExt cx="3672000" cy="1913869"/>
          </a:xfrm>
        </p:grpSpPr>
        <p:sp>
          <p:nvSpPr>
            <p:cNvPr id="57" name="Rectangle 56">
              <a:extLst>
                <a:ext uri="{FF2B5EF4-FFF2-40B4-BE49-F238E27FC236}">
                  <a16:creationId xmlns:a16="http://schemas.microsoft.com/office/drawing/2014/main" id="{6A049704-A529-4D0A-9616-7575374BCE89}"/>
                </a:ext>
              </a:extLst>
            </p:cNvPr>
            <p:cNvSpPr/>
            <p:nvPr/>
          </p:nvSpPr>
          <p:spPr>
            <a:xfrm>
              <a:off x="106095" y="6868001"/>
              <a:ext cx="3672000" cy="1720104"/>
            </a:xfrm>
            <a:prstGeom prst="rect">
              <a:avLst/>
            </a:prstGeom>
            <a:noFill/>
            <a:ln w="19050" cap="flat" cmpd="sng" algn="ctr">
              <a:solidFill>
                <a:schemeClr val="accent1"/>
              </a:solidFill>
              <a:prstDash val="solid"/>
            </a:ln>
            <a:effectLst/>
          </p:spPr>
          <p:txBody>
            <a:bodyPr rtlCol="0" anchor="t"/>
            <a:lstStyle/>
            <a:p>
              <a:pPr lvl="1" algn="just">
                <a:lnSpc>
                  <a:spcPct val="90000"/>
                </a:lnSpc>
              </a:pPr>
              <a:r>
                <a:rPr lang="en-GB" sz="1000" dirty="0">
                  <a:solidFill>
                    <a:schemeClr val="tx1"/>
                  </a:solidFill>
                  <a:latin typeface="Calibri" panose="020F0502020204030204" pitchFamily="34" charset="0"/>
                </a:rPr>
                <a:t>Dispersible formulation allows </a:t>
              </a:r>
              <a:r>
                <a:rPr lang="en-GB" sz="1000" b="1" dirty="0">
                  <a:solidFill>
                    <a:schemeClr val="tx1"/>
                  </a:solidFill>
                  <a:latin typeface="Calibri" panose="020F0502020204030204" pitchFamily="34" charset="0"/>
                </a:rPr>
                <a:t>pDTG to be easily administered to children by dispersing and drinking the medicine in a small amount of water</a:t>
              </a:r>
              <a:r>
                <a:rPr lang="en-GB" sz="1000" dirty="0">
                  <a:solidFill>
                    <a:schemeClr val="tx1"/>
                  </a:solidFill>
                  <a:latin typeface="Calibri" panose="020F0502020204030204" pitchFamily="34" charset="0"/>
                </a:rPr>
                <a:t>, rather than having to swallow multiple pills, pellets, or granules.</a:t>
              </a:r>
              <a:endParaRPr lang="en-GB" sz="1000" dirty="0">
                <a:latin typeface="Calibri" panose="020F0502020204030204" pitchFamily="34" charset="0"/>
              </a:endParaRPr>
            </a:p>
            <a:p>
              <a:pPr algn="just">
                <a:lnSpc>
                  <a:spcPct val="90000"/>
                </a:lnSpc>
                <a:spcBef>
                  <a:spcPts val="100"/>
                </a:spcBef>
              </a:pPr>
              <a:r>
                <a:rPr lang="en-GB" sz="1000" dirty="0">
                  <a:latin typeface="Calibri" panose="020F0502020204030204" pitchFamily="34" charset="0"/>
                </a:rPr>
                <a:t>Caregivers should be guided to </a:t>
              </a:r>
              <a:r>
                <a:rPr lang="en-GB" sz="1000" b="1" dirty="0">
                  <a:latin typeface="Calibri" panose="020F0502020204030204" pitchFamily="34" charset="0"/>
                </a:rPr>
                <a:t>add the recommended dose of pDTG to a glass of clean water</a:t>
              </a:r>
              <a:r>
                <a:rPr lang="en-GB" sz="1000" dirty="0">
                  <a:latin typeface="Calibri" panose="020F0502020204030204" pitchFamily="34" charset="0"/>
                </a:rPr>
                <a:t>, </a:t>
              </a:r>
              <a:r>
                <a:rPr lang="en-GB" sz="1000" b="1" dirty="0">
                  <a:latin typeface="Calibri" panose="020F0502020204030204" pitchFamily="34" charset="0"/>
                </a:rPr>
                <a:t>stir until the tablet(s) disintegrates</a:t>
              </a:r>
              <a:r>
                <a:rPr lang="en-GB" sz="1000" dirty="0">
                  <a:latin typeface="Calibri" panose="020F0502020204030204" pitchFamily="34" charset="0"/>
                </a:rPr>
                <a:t>, and </a:t>
              </a:r>
              <a:r>
                <a:rPr lang="en-GB" sz="1000" b="1" dirty="0">
                  <a:latin typeface="Calibri" panose="020F0502020204030204" pitchFamily="34" charset="0"/>
                </a:rPr>
                <a:t>administer to the child</a:t>
              </a:r>
              <a:r>
                <a:rPr lang="en-GB" sz="1000" dirty="0">
                  <a:latin typeface="Calibri" panose="020F0502020204030204" pitchFamily="34" charset="0"/>
                </a:rPr>
                <a:t>. When dispersing up to 1.5 tablets, 5 mL (1 teaspoon) of clean water should be used. When dispersing 2 or more tablets, use 10 mL (2 teaspoons). Stir and slowly add additional water if the tablet(s) are not dissolving. If any medicine remains in the cup, add 5 mL (1 teaspoon) of water to the cup and give to the child. The child should drink all the water straight away or within a maximum of 30 min.</a:t>
              </a:r>
            </a:p>
            <a:p>
              <a:pPr algn="just">
                <a:lnSpc>
                  <a:spcPct val="90000"/>
                </a:lnSpc>
                <a:spcAft>
                  <a:spcPts val="200"/>
                </a:spcAft>
              </a:pPr>
              <a:endParaRPr lang="en-GB" sz="1000" dirty="0">
                <a:latin typeface="Calibri" panose="020F0502020204030204" pitchFamily="34" charset="0"/>
              </a:endParaRPr>
            </a:p>
          </p:txBody>
        </p:sp>
        <p:sp>
          <p:nvSpPr>
            <p:cNvPr id="58" name="Text Box 2">
              <a:extLst>
                <a:ext uri="{FF2B5EF4-FFF2-40B4-BE49-F238E27FC236}">
                  <a16:creationId xmlns:a16="http://schemas.microsoft.com/office/drawing/2014/main" id="{2BDB1E2D-4E91-4566-8D55-F84689E141EF}"/>
                </a:ext>
              </a:extLst>
            </p:cNvPr>
            <p:cNvSpPr txBox="1">
              <a:spLocks noChangeArrowheads="1"/>
            </p:cNvSpPr>
            <p:nvPr/>
          </p:nvSpPr>
          <p:spPr bwMode="auto">
            <a:xfrm>
              <a:off x="106200" y="6674236"/>
              <a:ext cx="3671895"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How should pDTG be administered?</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pic>
          <p:nvPicPr>
            <p:cNvPr id="12" name="Picture 11" descr="A picture containing remote, person, video, food&#10;&#10;Description automatically generated">
              <a:extLst>
                <a:ext uri="{FF2B5EF4-FFF2-40B4-BE49-F238E27FC236}">
                  <a16:creationId xmlns:a16="http://schemas.microsoft.com/office/drawing/2014/main" id="{CA280698-1371-44B3-B716-3D4D0878CABF}"/>
                </a:ext>
              </a:extLst>
            </p:cNvPr>
            <p:cNvPicPr>
              <a:picLocks noChangeAspect="1"/>
            </p:cNvPicPr>
            <p:nvPr/>
          </p:nvPicPr>
          <p:blipFill rotWithShape="1">
            <a:blip r:embed="rId6"/>
            <a:srcRect l="49287" t="33464" r="16176" b="24470"/>
            <a:stretch/>
          </p:blipFill>
          <p:spPr>
            <a:xfrm>
              <a:off x="176439" y="6924873"/>
              <a:ext cx="469541" cy="474676"/>
            </a:xfrm>
            <a:prstGeom prst="rect">
              <a:avLst/>
            </a:prstGeom>
          </p:spPr>
        </p:pic>
      </p:grpSp>
      <p:sp>
        <p:nvSpPr>
          <p:cNvPr id="15" name="Rectangle 14">
            <a:extLst>
              <a:ext uri="{FF2B5EF4-FFF2-40B4-BE49-F238E27FC236}">
                <a16:creationId xmlns:a16="http://schemas.microsoft.com/office/drawing/2014/main" id="{5C3A8AAB-83A5-44A7-B7CA-13358A0FE1A3}"/>
              </a:ext>
            </a:extLst>
          </p:cNvPr>
          <p:cNvSpPr/>
          <p:nvPr/>
        </p:nvSpPr>
        <p:spPr bwMode="gray">
          <a:xfrm>
            <a:off x="6838950" y="28480"/>
            <a:ext cx="4210050" cy="801064"/>
          </a:xfrm>
          <a:prstGeom prst="rect">
            <a:avLst/>
          </a:prstGeom>
          <a:solidFill>
            <a:srgbClr val="FFFF00"/>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Bef>
                <a:spcPts val="500"/>
              </a:spcBef>
            </a:pPr>
            <a:r>
              <a:rPr lang="en-GB" sz="1050" b="1" dirty="0">
                <a:solidFill>
                  <a:schemeClr val="tx1"/>
                </a:solidFill>
              </a:rPr>
              <a:t>Note: </a:t>
            </a:r>
            <a:r>
              <a:rPr lang="en-GB" sz="1050" dirty="0">
                <a:solidFill>
                  <a:schemeClr val="tx1"/>
                </a:solidFill>
              </a:rPr>
              <a:t>This overview for healthcare workers should be adapted to meet the local guidance from the Ministry of Health. The document is intended to be used </a:t>
            </a:r>
            <a:r>
              <a:rPr lang="en-GB" sz="1050" u="sng" dirty="0">
                <a:solidFill>
                  <a:schemeClr val="tx1"/>
                </a:solidFill>
              </a:rPr>
              <a:t>after</a:t>
            </a:r>
            <a:r>
              <a:rPr lang="en-GB" sz="1050" dirty="0">
                <a:solidFill>
                  <a:schemeClr val="tx1"/>
                </a:solidFill>
              </a:rPr>
              <a:t> product is made available in-country and once trainings have occurred, so that HCWs can actively start prescribing the product. </a:t>
            </a:r>
          </a:p>
        </p:txBody>
      </p:sp>
      <p:sp>
        <p:nvSpPr>
          <p:cNvPr id="63" name="Rectangle 62">
            <a:extLst>
              <a:ext uri="{FF2B5EF4-FFF2-40B4-BE49-F238E27FC236}">
                <a16:creationId xmlns:a16="http://schemas.microsoft.com/office/drawing/2014/main" id="{344113A0-80BB-4122-A4FB-5F69FDFC43D6}"/>
              </a:ext>
            </a:extLst>
          </p:cNvPr>
          <p:cNvSpPr/>
          <p:nvPr/>
        </p:nvSpPr>
        <p:spPr>
          <a:xfrm>
            <a:off x="3903121" y="6591457"/>
            <a:ext cx="3762000" cy="1972421"/>
          </a:xfrm>
          <a:prstGeom prst="rect">
            <a:avLst/>
          </a:prstGeom>
          <a:noFill/>
          <a:ln w="19050" cap="flat" cmpd="sng" algn="ctr">
            <a:solidFill>
              <a:schemeClr val="accent1"/>
            </a:solidFill>
            <a:prstDash val="solid"/>
          </a:ln>
          <a:effectLst/>
        </p:spPr>
        <p:txBody>
          <a:bodyPr rtlCol="0" anchor="ctr"/>
          <a:lstStyle/>
          <a:p>
            <a:pPr lvl="1" algn="just">
              <a:lnSpc>
                <a:spcPct val="95000"/>
              </a:lnSpc>
              <a:spcBef>
                <a:spcPts val="500"/>
              </a:spcBef>
            </a:pPr>
            <a:r>
              <a:rPr lang="en-GB" sz="1050" dirty="0">
                <a:latin typeface="Calibri" panose="020F0502020204030204" pitchFamily="34" charset="0"/>
              </a:rPr>
              <a:t>Clinical studies, in which no participant permanently discontinued DTG due to adverse events, suggest </a:t>
            </a:r>
            <a:r>
              <a:rPr lang="en-GB" sz="1050" b="1" dirty="0">
                <a:latin typeface="Calibri" panose="020F0502020204030204" pitchFamily="34" charset="0"/>
              </a:rPr>
              <a:t>DTG is well tolerated in CLHIV</a:t>
            </a:r>
            <a:r>
              <a:rPr lang="en-GB" sz="1050" dirty="0">
                <a:latin typeface="Calibri" panose="020F0502020204030204" pitchFamily="34" charset="0"/>
              </a:rPr>
              <a:t>. Events identified were attributed to the ARVs used in combination with DTG.</a:t>
            </a:r>
          </a:p>
          <a:p>
            <a:pPr algn="just">
              <a:lnSpc>
                <a:spcPct val="95000"/>
              </a:lnSpc>
              <a:spcBef>
                <a:spcPts val="300"/>
              </a:spcBef>
            </a:pPr>
            <a:r>
              <a:rPr lang="en-GB" sz="1050" dirty="0">
                <a:latin typeface="Calibri" panose="020F0502020204030204" pitchFamily="34" charset="0"/>
              </a:rPr>
              <a:t>As with all ARVs, it is possible to have side effects when taking pDTG. pDTG may rarely cause </a:t>
            </a:r>
            <a:r>
              <a:rPr lang="en-GB" sz="1050" b="1" dirty="0">
                <a:latin typeface="Calibri" panose="020F0502020204030204" pitchFamily="34" charset="0"/>
              </a:rPr>
              <a:t>insomnia, fatigue, and headache. There is no evidence of weight gain </a:t>
            </a:r>
            <a:r>
              <a:rPr lang="en-GB" sz="1050" dirty="0">
                <a:latin typeface="Calibri" panose="020F0502020204030204" pitchFamily="34" charset="0"/>
              </a:rPr>
              <a:t>with </a:t>
            </a:r>
            <a:r>
              <a:rPr lang="en-GB" sz="1050" dirty="0" err="1">
                <a:latin typeface="Calibri" panose="020F0502020204030204" pitchFamily="34" charset="0"/>
              </a:rPr>
              <a:t>pDTG</a:t>
            </a:r>
            <a:r>
              <a:rPr lang="en-GB" sz="1050" dirty="0">
                <a:latin typeface="Calibri" panose="020F0502020204030204" pitchFamily="34" charset="0"/>
              </a:rPr>
              <a:t>, but it still must be monitored regularly. High blood sugar has been reported in adults using DTG and symptoms related to high blood sugar (e.g. polyuria, polydipsia) must be monitored regularly in children. Report all side effects and adverse events to the </a:t>
            </a:r>
            <a:r>
              <a:rPr lang="en-GB" sz="1050" b="1" dirty="0">
                <a:latin typeface="Calibri" panose="020F0502020204030204" pitchFamily="34" charset="0"/>
              </a:rPr>
              <a:t>Pharmacovigilance Unit</a:t>
            </a:r>
            <a:r>
              <a:rPr lang="en-GB" sz="1050" dirty="0">
                <a:latin typeface="Calibri" panose="020F0502020204030204" pitchFamily="34" charset="0"/>
              </a:rPr>
              <a:t> at </a:t>
            </a:r>
            <a:r>
              <a:rPr lang="en-GB" sz="1050" dirty="0">
                <a:highlight>
                  <a:srgbClr val="FFFF00"/>
                </a:highlight>
                <a:latin typeface="Calibri" panose="020F0502020204030204" pitchFamily="34" charset="0"/>
              </a:rPr>
              <a:t>[INSERT NATIONAL REPORTING SITE]. </a:t>
            </a:r>
          </a:p>
        </p:txBody>
      </p:sp>
      <p:sp>
        <p:nvSpPr>
          <p:cNvPr id="64" name="Text Box 2">
            <a:extLst>
              <a:ext uri="{FF2B5EF4-FFF2-40B4-BE49-F238E27FC236}">
                <a16:creationId xmlns:a16="http://schemas.microsoft.com/office/drawing/2014/main" id="{1AD5268D-F546-417B-AD9B-CC12F3E7CB77}"/>
              </a:ext>
            </a:extLst>
          </p:cNvPr>
          <p:cNvSpPr txBox="1">
            <a:spLocks noChangeArrowheads="1"/>
          </p:cNvSpPr>
          <p:nvPr/>
        </p:nvSpPr>
        <p:spPr bwMode="auto">
          <a:xfrm>
            <a:off x="3903121" y="6374693"/>
            <a:ext cx="3763079"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What are some potential side effects of pDTG?</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grpSp>
        <p:nvGrpSpPr>
          <p:cNvPr id="71" name="Group 70">
            <a:extLst>
              <a:ext uri="{FF2B5EF4-FFF2-40B4-BE49-F238E27FC236}">
                <a16:creationId xmlns:a16="http://schemas.microsoft.com/office/drawing/2014/main" id="{AA99E296-A7E0-4D4A-B95E-60515E8FA3F0}"/>
              </a:ext>
            </a:extLst>
          </p:cNvPr>
          <p:cNvGrpSpPr/>
          <p:nvPr/>
        </p:nvGrpSpPr>
        <p:grpSpPr>
          <a:xfrm>
            <a:off x="3992779" y="6629818"/>
            <a:ext cx="432009" cy="596815"/>
            <a:chOff x="5991225" y="615950"/>
            <a:chExt cx="808038" cy="1096963"/>
          </a:xfrm>
          <a:solidFill>
            <a:schemeClr val="accent1"/>
          </a:solidFill>
        </p:grpSpPr>
        <p:sp>
          <p:nvSpPr>
            <p:cNvPr id="72" name="Freeform 19">
              <a:extLst>
                <a:ext uri="{FF2B5EF4-FFF2-40B4-BE49-F238E27FC236}">
                  <a16:creationId xmlns:a16="http://schemas.microsoft.com/office/drawing/2014/main" id="{0FC6F368-E72C-486E-A0BA-A8EEAF812C1A}"/>
                </a:ext>
              </a:extLst>
            </p:cNvPr>
            <p:cNvSpPr>
              <a:spLocks noEditPoints="1"/>
            </p:cNvSpPr>
            <p:nvPr/>
          </p:nvSpPr>
          <p:spPr bwMode="auto">
            <a:xfrm>
              <a:off x="5991225" y="690563"/>
              <a:ext cx="808038" cy="1022350"/>
            </a:xfrm>
            <a:custGeom>
              <a:avLst/>
              <a:gdLst>
                <a:gd name="T0" fmla="*/ 124 w 139"/>
                <a:gd name="T1" fmla="*/ 0 h 176"/>
                <a:gd name="T2" fmla="*/ 87 w 139"/>
                <a:gd name="T3" fmla="*/ 0 h 176"/>
                <a:gd name="T4" fmla="*/ 88 w 139"/>
                <a:gd name="T5" fmla="*/ 6 h 176"/>
                <a:gd name="T6" fmla="*/ 91 w 139"/>
                <a:gd name="T7" fmla="*/ 10 h 176"/>
                <a:gd name="T8" fmla="*/ 103 w 139"/>
                <a:gd name="T9" fmla="*/ 13 h 176"/>
                <a:gd name="T10" fmla="*/ 104 w 139"/>
                <a:gd name="T11" fmla="*/ 13 h 176"/>
                <a:gd name="T12" fmla="*/ 106 w 139"/>
                <a:gd name="T13" fmla="*/ 13 h 176"/>
                <a:gd name="T14" fmla="*/ 122 w 139"/>
                <a:gd name="T15" fmla="*/ 13 h 176"/>
                <a:gd name="T16" fmla="*/ 122 w 139"/>
                <a:gd name="T17" fmla="*/ 131 h 176"/>
                <a:gd name="T18" fmla="*/ 104 w 139"/>
                <a:gd name="T19" fmla="*/ 131 h 176"/>
                <a:gd name="T20" fmla="*/ 90 w 139"/>
                <a:gd name="T21" fmla="*/ 146 h 176"/>
                <a:gd name="T22" fmla="*/ 90 w 139"/>
                <a:gd name="T23" fmla="*/ 163 h 176"/>
                <a:gd name="T24" fmla="*/ 14 w 139"/>
                <a:gd name="T25" fmla="*/ 163 h 176"/>
                <a:gd name="T26" fmla="*/ 14 w 139"/>
                <a:gd name="T27" fmla="*/ 13 h 176"/>
                <a:gd name="T28" fmla="*/ 33 w 139"/>
                <a:gd name="T29" fmla="*/ 13 h 176"/>
                <a:gd name="T30" fmla="*/ 35 w 139"/>
                <a:gd name="T31" fmla="*/ 13 h 176"/>
                <a:gd name="T32" fmla="*/ 36 w 139"/>
                <a:gd name="T33" fmla="*/ 13 h 176"/>
                <a:gd name="T34" fmla="*/ 36 w 139"/>
                <a:gd name="T35" fmla="*/ 13 h 176"/>
                <a:gd name="T36" fmla="*/ 45 w 139"/>
                <a:gd name="T37" fmla="*/ 11 h 176"/>
                <a:gd name="T38" fmla="*/ 51 w 139"/>
                <a:gd name="T39" fmla="*/ 6 h 176"/>
                <a:gd name="T40" fmla="*/ 52 w 139"/>
                <a:gd name="T41" fmla="*/ 0 h 176"/>
                <a:gd name="T42" fmla="*/ 14 w 139"/>
                <a:gd name="T43" fmla="*/ 0 h 176"/>
                <a:gd name="T44" fmla="*/ 0 w 139"/>
                <a:gd name="T45" fmla="*/ 16 h 176"/>
                <a:gd name="T46" fmla="*/ 0 w 139"/>
                <a:gd name="T47" fmla="*/ 161 h 176"/>
                <a:gd name="T48" fmla="*/ 14 w 139"/>
                <a:gd name="T49" fmla="*/ 176 h 176"/>
                <a:gd name="T50" fmla="*/ 124 w 139"/>
                <a:gd name="T51" fmla="*/ 176 h 176"/>
                <a:gd name="T52" fmla="*/ 139 w 139"/>
                <a:gd name="T53" fmla="*/ 161 h 176"/>
                <a:gd name="T54" fmla="*/ 139 w 139"/>
                <a:gd name="T55" fmla="*/ 16 h 176"/>
                <a:gd name="T56" fmla="*/ 124 w 139"/>
                <a:gd name="T57" fmla="*/ 0 h 176"/>
                <a:gd name="T58" fmla="*/ 97 w 139"/>
                <a:gd name="T59" fmla="*/ 166 h 176"/>
                <a:gd name="T60" fmla="*/ 97 w 139"/>
                <a:gd name="T61" fmla="*/ 147 h 176"/>
                <a:gd name="T62" fmla="*/ 105 w 139"/>
                <a:gd name="T63" fmla="*/ 138 h 176"/>
                <a:gd name="T64" fmla="*/ 125 w 139"/>
                <a:gd name="T65" fmla="*/ 138 h 176"/>
                <a:gd name="T66" fmla="*/ 97 w 139"/>
                <a:gd name="T6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9" h="176">
                  <a:moveTo>
                    <a:pt x="124" y="0"/>
                  </a:moveTo>
                  <a:cubicBezTo>
                    <a:pt x="87" y="0"/>
                    <a:pt x="87" y="0"/>
                    <a:pt x="87" y="0"/>
                  </a:cubicBezTo>
                  <a:cubicBezTo>
                    <a:pt x="87" y="3"/>
                    <a:pt x="88" y="5"/>
                    <a:pt x="88" y="6"/>
                  </a:cubicBezTo>
                  <a:cubicBezTo>
                    <a:pt x="89" y="8"/>
                    <a:pt x="90" y="9"/>
                    <a:pt x="91" y="10"/>
                  </a:cubicBezTo>
                  <a:cubicBezTo>
                    <a:pt x="94" y="12"/>
                    <a:pt x="98" y="13"/>
                    <a:pt x="103" y="13"/>
                  </a:cubicBezTo>
                  <a:cubicBezTo>
                    <a:pt x="104" y="13"/>
                    <a:pt x="104" y="13"/>
                    <a:pt x="104" y="13"/>
                  </a:cubicBezTo>
                  <a:cubicBezTo>
                    <a:pt x="105" y="13"/>
                    <a:pt x="105" y="13"/>
                    <a:pt x="106" y="13"/>
                  </a:cubicBezTo>
                  <a:cubicBezTo>
                    <a:pt x="122" y="13"/>
                    <a:pt x="122" y="13"/>
                    <a:pt x="122" y="13"/>
                  </a:cubicBezTo>
                  <a:cubicBezTo>
                    <a:pt x="122" y="131"/>
                    <a:pt x="122" y="131"/>
                    <a:pt x="122" y="131"/>
                  </a:cubicBezTo>
                  <a:cubicBezTo>
                    <a:pt x="104" y="131"/>
                    <a:pt x="104" y="131"/>
                    <a:pt x="104" y="131"/>
                  </a:cubicBezTo>
                  <a:cubicBezTo>
                    <a:pt x="97" y="131"/>
                    <a:pt x="90" y="138"/>
                    <a:pt x="90" y="146"/>
                  </a:cubicBezTo>
                  <a:cubicBezTo>
                    <a:pt x="90" y="163"/>
                    <a:pt x="90" y="163"/>
                    <a:pt x="90" y="163"/>
                  </a:cubicBezTo>
                  <a:cubicBezTo>
                    <a:pt x="14" y="163"/>
                    <a:pt x="14" y="163"/>
                    <a:pt x="14" y="163"/>
                  </a:cubicBezTo>
                  <a:cubicBezTo>
                    <a:pt x="14" y="13"/>
                    <a:pt x="14" y="13"/>
                    <a:pt x="14" y="13"/>
                  </a:cubicBezTo>
                  <a:cubicBezTo>
                    <a:pt x="33" y="13"/>
                    <a:pt x="33" y="13"/>
                    <a:pt x="33" y="13"/>
                  </a:cubicBezTo>
                  <a:cubicBezTo>
                    <a:pt x="34" y="13"/>
                    <a:pt x="34" y="13"/>
                    <a:pt x="35" y="13"/>
                  </a:cubicBezTo>
                  <a:cubicBezTo>
                    <a:pt x="36" y="13"/>
                    <a:pt x="36" y="13"/>
                    <a:pt x="36" y="13"/>
                  </a:cubicBezTo>
                  <a:cubicBezTo>
                    <a:pt x="36" y="13"/>
                    <a:pt x="36" y="13"/>
                    <a:pt x="36" y="13"/>
                  </a:cubicBezTo>
                  <a:cubicBezTo>
                    <a:pt x="40" y="13"/>
                    <a:pt x="43" y="12"/>
                    <a:pt x="45" y="11"/>
                  </a:cubicBezTo>
                  <a:cubicBezTo>
                    <a:pt x="48" y="10"/>
                    <a:pt x="49" y="8"/>
                    <a:pt x="51" y="6"/>
                  </a:cubicBezTo>
                  <a:cubicBezTo>
                    <a:pt x="51" y="5"/>
                    <a:pt x="52" y="3"/>
                    <a:pt x="52" y="0"/>
                  </a:cubicBezTo>
                  <a:cubicBezTo>
                    <a:pt x="14" y="0"/>
                    <a:pt x="14" y="0"/>
                    <a:pt x="14" y="0"/>
                  </a:cubicBezTo>
                  <a:cubicBezTo>
                    <a:pt x="6" y="0"/>
                    <a:pt x="0" y="8"/>
                    <a:pt x="0" y="16"/>
                  </a:cubicBezTo>
                  <a:cubicBezTo>
                    <a:pt x="0" y="16"/>
                    <a:pt x="0" y="31"/>
                    <a:pt x="0" y="161"/>
                  </a:cubicBezTo>
                  <a:cubicBezTo>
                    <a:pt x="0" y="169"/>
                    <a:pt x="6" y="176"/>
                    <a:pt x="14" y="176"/>
                  </a:cubicBezTo>
                  <a:cubicBezTo>
                    <a:pt x="124" y="176"/>
                    <a:pt x="124" y="176"/>
                    <a:pt x="124" y="176"/>
                  </a:cubicBezTo>
                  <a:cubicBezTo>
                    <a:pt x="132" y="176"/>
                    <a:pt x="139" y="169"/>
                    <a:pt x="139" y="161"/>
                  </a:cubicBezTo>
                  <a:cubicBezTo>
                    <a:pt x="139" y="31"/>
                    <a:pt x="139" y="16"/>
                    <a:pt x="139" y="16"/>
                  </a:cubicBezTo>
                  <a:cubicBezTo>
                    <a:pt x="139" y="8"/>
                    <a:pt x="132" y="0"/>
                    <a:pt x="124" y="0"/>
                  </a:cubicBezTo>
                  <a:close/>
                  <a:moveTo>
                    <a:pt x="97" y="166"/>
                  </a:moveTo>
                  <a:cubicBezTo>
                    <a:pt x="97" y="147"/>
                    <a:pt x="97" y="147"/>
                    <a:pt x="97" y="147"/>
                  </a:cubicBezTo>
                  <a:cubicBezTo>
                    <a:pt x="97" y="142"/>
                    <a:pt x="100" y="138"/>
                    <a:pt x="105" y="138"/>
                  </a:cubicBezTo>
                  <a:cubicBezTo>
                    <a:pt x="125" y="138"/>
                    <a:pt x="125" y="138"/>
                    <a:pt x="125" y="138"/>
                  </a:cubicBezTo>
                  <a:lnTo>
                    <a:pt x="97"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4" name="Freeform 20">
              <a:extLst>
                <a:ext uri="{FF2B5EF4-FFF2-40B4-BE49-F238E27FC236}">
                  <a16:creationId xmlns:a16="http://schemas.microsoft.com/office/drawing/2014/main" id="{963DF613-769F-40BC-9920-21C0BD7BB3C0}"/>
                </a:ext>
              </a:extLst>
            </p:cNvPr>
            <p:cNvSpPr>
              <a:spLocks noEditPoints="1"/>
            </p:cNvSpPr>
            <p:nvPr/>
          </p:nvSpPr>
          <p:spPr bwMode="auto">
            <a:xfrm>
              <a:off x="6130925" y="615950"/>
              <a:ext cx="528638" cy="260350"/>
            </a:xfrm>
            <a:custGeom>
              <a:avLst/>
              <a:gdLst>
                <a:gd name="T0" fmla="*/ 12 w 91"/>
                <a:gd name="T1" fmla="*/ 32 h 45"/>
                <a:gd name="T2" fmla="*/ 33 w 91"/>
                <a:gd name="T3" fmla="*/ 12 h 45"/>
                <a:gd name="T4" fmla="*/ 33 w 91"/>
                <a:gd name="T5" fmla="*/ 12 h 45"/>
                <a:gd name="T6" fmla="*/ 33 w 91"/>
                <a:gd name="T7" fmla="*/ 12 h 45"/>
                <a:gd name="T8" fmla="*/ 45 w 91"/>
                <a:gd name="T9" fmla="*/ 0 h 45"/>
                <a:gd name="T10" fmla="*/ 46 w 91"/>
                <a:gd name="T11" fmla="*/ 0 h 45"/>
                <a:gd name="T12" fmla="*/ 58 w 91"/>
                <a:gd name="T13" fmla="*/ 12 h 45"/>
                <a:gd name="T14" fmla="*/ 58 w 91"/>
                <a:gd name="T15" fmla="*/ 12 h 45"/>
                <a:gd name="T16" fmla="*/ 58 w 91"/>
                <a:gd name="T17" fmla="*/ 12 h 45"/>
                <a:gd name="T18" fmla="*/ 79 w 91"/>
                <a:gd name="T19" fmla="*/ 32 h 45"/>
                <a:gd name="T20" fmla="*/ 80 w 91"/>
                <a:gd name="T21" fmla="*/ 32 h 45"/>
                <a:gd name="T22" fmla="*/ 91 w 91"/>
                <a:gd name="T23" fmla="*/ 45 h 45"/>
                <a:gd name="T24" fmla="*/ 0 w 91"/>
                <a:gd name="T25" fmla="*/ 45 h 45"/>
                <a:gd name="T26" fmla="*/ 11 w 91"/>
                <a:gd name="T27" fmla="*/ 32 h 45"/>
                <a:gd name="T28" fmla="*/ 12 w 91"/>
                <a:gd name="T29" fmla="*/ 32 h 45"/>
                <a:gd name="T30" fmla="*/ 46 w 91"/>
                <a:gd name="T31" fmla="*/ 6 h 45"/>
                <a:gd name="T32" fmla="*/ 40 w 91"/>
                <a:gd name="T33" fmla="*/ 11 h 45"/>
                <a:gd name="T34" fmla="*/ 46 w 91"/>
                <a:gd name="T35" fmla="*/ 16 h 45"/>
                <a:gd name="T36" fmla="*/ 51 w 91"/>
                <a:gd name="T37" fmla="*/ 11 h 45"/>
                <a:gd name="T38" fmla="*/ 46 w 91"/>
                <a:gd name="T39"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45">
                  <a:moveTo>
                    <a:pt x="12" y="32"/>
                  </a:moveTo>
                  <a:cubicBezTo>
                    <a:pt x="24" y="31"/>
                    <a:pt x="33" y="27"/>
                    <a:pt x="33" y="12"/>
                  </a:cubicBezTo>
                  <a:cubicBezTo>
                    <a:pt x="33" y="12"/>
                    <a:pt x="33" y="12"/>
                    <a:pt x="33" y="12"/>
                  </a:cubicBezTo>
                  <a:cubicBezTo>
                    <a:pt x="33" y="12"/>
                    <a:pt x="33" y="12"/>
                    <a:pt x="33" y="12"/>
                  </a:cubicBezTo>
                  <a:cubicBezTo>
                    <a:pt x="33" y="3"/>
                    <a:pt x="39" y="0"/>
                    <a:pt x="45" y="0"/>
                  </a:cubicBezTo>
                  <a:cubicBezTo>
                    <a:pt x="46" y="0"/>
                    <a:pt x="46" y="0"/>
                    <a:pt x="46" y="0"/>
                  </a:cubicBezTo>
                  <a:cubicBezTo>
                    <a:pt x="52" y="0"/>
                    <a:pt x="58" y="3"/>
                    <a:pt x="58" y="12"/>
                  </a:cubicBezTo>
                  <a:cubicBezTo>
                    <a:pt x="58" y="12"/>
                    <a:pt x="58" y="12"/>
                    <a:pt x="58" y="12"/>
                  </a:cubicBezTo>
                  <a:cubicBezTo>
                    <a:pt x="58" y="12"/>
                    <a:pt x="58" y="12"/>
                    <a:pt x="58" y="12"/>
                  </a:cubicBezTo>
                  <a:cubicBezTo>
                    <a:pt x="58" y="27"/>
                    <a:pt x="67" y="31"/>
                    <a:pt x="79" y="32"/>
                  </a:cubicBezTo>
                  <a:cubicBezTo>
                    <a:pt x="80" y="32"/>
                    <a:pt x="80" y="32"/>
                    <a:pt x="80" y="32"/>
                  </a:cubicBezTo>
                  <a:cubicBezTo>
                    <a:pt x="87" y="32"/>
                    <a:pt x="91" y="39"/>
                    <a:pt x="91" y="45"/>
                  </a:cubicBezTo>
                  <a:cubicBezTo>
                    <a:pt x="0" y="45"/>
                    <a:pt x="0" y="45"/>
                    <a:pt x="0" y="45"/>
                  </a:cubicBezTo>
                  <a:cubicBezTo>
                    <a:pt x="0" y="39"/>
                    <a:pt x="4" y="32"/>
                    <a:pt x="11" y="32"/>
                  </a:cubicBezTo>
                  <a:lnTo>
                    <a:pt x="12" y="32"/>
                  </a:lnTo>
                  <a:close/>
                  <a:moveTo>
                    <a:pt x="46" y="6"/>
                  </a:moveTo>
                  <a:cubicBezTo>
                    <a:pt x="43" y="6"/>
                    <a:pt x="40" y="8"/>
                    <a:pt x="40" y="11"/>
                  </a:cubicBezTo>
                  <a:cubicBezTo>
                    <a:pt x="40" y="13"/>
                    <a:pt x="43" y="16"/>
                    <a:pt x="46" y="16"/>
                  </a:cubicBezTo>
                  <a:cubicBezTo>
                    <a:pt x="48" y="16"/>
                    <a:pt x="51" y="13"/>
                    <a:pt x="51" y="11"/>
                  </a:cubicBezTo>
                  <a:cubicBezTo>
                    <a:pt x="51" y="8"/>
                    <a:pt x="48" y="6"/>
                    <a:pt x="4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5" name="Rectangle 21">
              <a:extLst>
                <a:ext uri="{FF2B5EF4-FFF2-40B4-BE49-F238E27FC236}">
                  <a16:creationId xmlns:a16="http://schemas.microsoft.com/office/drawing/2014/main" id="{D5788444-AF7C-46EC-8CD5-89DEB954A9BD}"/>
                </a:ext>
              </a:extLst>
            </p:cNvPr>
            <p:cNvSpPr>
              <a:spLocks noChangeArrowheads="1"/>
            </p:cNvSpPr>
            <p:nvPr/>
          </p:nvSpPr>
          <p:spPr bwMode="auto">
            <a:xfrm>
              <a:off x="6357938" y="957263"/>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6" name="Rectangle 22">
              <a:extLst>
                <a:ext uri="{FF2B5EF4-FFF2-40B4-BE49-F238E27FC236}">
                  <a16:creationId xmlns:a16="http://schemas.microsoft.com/office/drawing/2014/main" id="{CB838D6D-0871-4136-9AC8-0314E08483E1}"/>
                </a:ext>
              </a:extLst>
            </p:cNvPr>
            <p:cNvSpPr>
              <a:spLocks noChangeArrowheads="1"/>
            </p:cNvSpPr>
            <p:nvPr/>
          </p:nvSpPr>
          <p:spPr bwMode="auto">
            <a:xfrm>
              <a:off x="6357938" y="998538"/>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8" name="Rectangle 23">
              <a:extLst>
                <a:ext uri="{FF2B5EF4-FFF2-40B4-BE49-F238E27FC236}">
                  <a16:creationId xmlns:a16="http://schemas.microsoft.com/office/drawing/2014/main" id="{B6FAA211-1888-4C3B-A2DF-2A39A6D5FBB6}"/>
                </a:ext>
              </a:extLst>
            </p:cNvPr>
            <p:cNvSpPr>
              <a:spLocks noChangeArrowheads="1"/>
            </p:cNvSpPr>
            <p:nvPr/>
          </p:nvSpPr>
          <p:spPr bwMode="auto">
            <a:xfrm>
              <a:off x="6357938" y="1044575"/>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9" name="Freeform 24">
              <a:extLst>
                <a:ext uri="{FF2B5EF4-FFF2-40B4-BE49-F238E27FC236}">
                  <a16:creationId xmlns:a16="http://schemas.microsoft.com/office/drawing/2014/main" id="{214F0F37-4FF6-48A8-9030-7339D5ECA94C}"/>
                </a:ext>
              </a:extLst>
            </p:cNvPr>
            <p:cNvSpPr>
              <a:spLocks noEditPoints="1"/>
            </p:cNvSpPr>
            <p:nvPr/>
          </p:nvSpPr>
          <p:spPr bwMode="auto">
            <a:xfrm>
              <a:off x="6165850" y="904875"/>
              <a:ext cx="192088" cy="174625"/>
            </a:xfrm>
            <a:custGeom>
              <a:avLst/>
              <a:gdLst>
                <a:gd name="T0" fmla="*/ 33 w 33"/>
                <a:gd name="T1" fmla="*/ 0 h 30"/>
                <a:gd name="T2" fmla="*/ 28 w 33"/>
                <a:gd name="T3" fmla="*/ 2 h 30"/>
                <a:gd name="T4" fmla="*/ 25 w 33"/>
                <a:gd name="T5" fmla="*/ 5 h 30"/>
                <a:gd name="T6" fmla="*/ 25 w 33"/>
                <a:gd name="T7" fmla="*/ 5 h 30"/>
                <a:gd name="T8" fmla="*/ 1 w 33"/>
                <a:gd name="T9" fmla="*/ 5 h 30"/>
                <a:gd name="T10" fmla="*/ 0 w 33"/>
                <a:gd name="T11" fmla="*/ 5 h 30"/>
                <a:gd name="T12" fmla="*/ 0 w 33"/>
                <a:gd name="T13" fmla="*/ 30 h 30"/>
                <a:gd name="T14" fmla="*/ 1 w 33"/>
                <a:gd name="T15" fmla="*/ 30 h 30"/>
                <a:gd name="T16" fmla="*/ 25 w 33"/>
                <a:gd name="T17" fmla="*/ 30 h 30"/>
                <a:gd name="T18" fmla="*/ 26 w 33"/>
                <a:gd name="T19" fmla="*/ 30 h 30"/>
                <a:gd name="T20" fmla="*/ 26 w 33"/>
                <a:gd name="T21" fmla="*/ 7 h 30"/>
                <a:gd name="T22" fmla="*/ 33 w 33"/>
                <a:gd name="T23" fmla="*/ 0 h 30"/>
                <a:gd name="T24" fmla="*/ 24 w 33"/>
                <a:gd name="T25" fmla="*/ 28 h 30"/>
                <a:gd name="T26" fmla="*/ 23 w 33"/>
                <a:gd name="T27" fmla="*/ 28 h 30"/>
                <a:gd name="T28" fmla="*/ 3 w 33"/>
                <a:gd name="T29" fmla="*/ 28 h 30"/>
                <a:gd name="T30" fmla="*/ 2 w 33"/>
                <a:gd name="T31" fmla="*/ 28 h 30"/>
                <a:gd name="T32" fmla="*/ 2 w 33"/>
                <a:gd name="T33" fmla="*/ 8 h 30"/>
                <a:gd name="T34" fmla="*/ 3 w 33"/>
                <a:gd name="T35" fmla="*/ 7 h 30"/>
                <a:gd name="T36" fmla="*/ 23 w 33"/>
                <a:gd name="T37" fmla="*/ 7 h 30"/>
                <a:gd name="T38" fmla="*/ 23 w 33"/>
                <a:gd name="T39" fmla="*/ 7 h 30"/>
                <a:gd name="T40" fmla="*/ 15 w 33"/>
                <a:gd name="T41" fmla="*/ 20 h 30"/>
                <a:gd name="T42" fmla="*/ 8 w 33"/>
                <a:gd name="T43" fmla="*/ 14 h 30"/>
                <a:gd name="T44" fmla="*/ 4 w 33"/>
                <a:gd name="T45" fmla="*/ 16 h 30"/>
                <a:gd name="T46" fmla="*/ 13 w 33"/>
                <a:gd name="T47" fmla="*/ 27 h 30"/>
                <a:gd name="T48" fmla="*/ 18 w 33"/>
                <a:gd name="T49" fmla="*/ 24 h 30"/>
                <a:gd name="T50" fmla="*/ 24 w 33"/>
                <a:gd name="T51" fmla="*/ 10 h 30"/>
                <a:gd name="T52" fmla="*/ 24 w 33"/>
                <a:gd name="T53"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0">
                  <a:moveTo>
                    <a:pt x="33" y="0"/>
                  </a:moveTo>
                  <a:cubicBezTo>
                    <a:pt x="32" y="1"/>
                    <a:pt x="30" y="1"/>
                    <a:pt x="28" y="2"/>
                  </a:cubicBezTo>
                  <a:cubicBezTo>
                    <a:pt x="27" y="3"/>
                    <a:pt x="26" y="4"/>
                    <a:pt x="25" y="5"/>
                  </a:cubicBezTo>
                  <a:cubicBezTo>
                    <a:pt x="25" y="5"/>
                    <a:pt x="25" y="5"/>
                    <a:pt x="25" y="5"/>
                  </a:cubicBezTo>
                  <a:cubicBezTo>
                    <a:pt x="1" y="5"/>
                    <a:pt x="1" y="5"/>
                    <a:pt x="1" y="5"/>
                  </a:cubicBezTo>
                  <a:cubicBezTo>
                    <a:pt x="0" y="5"/>
                    <a:pt x="0" y="5"/>
                    <a:pt x="0" y="5"/>
                  </a:cubicBezTo>
                  <a:cubicBezTo>
                    <a:pt x="0" y="30"/>
                    <a:pt x="0" y="30"/>
                    <a:pt x="0" y="30"/>
                  </a:cubicBezTo>
                  <a:cubicBezTo>
                    <a:pt x="0" y="30"/>
                    <a:pt x="0" y="30"/>
                    <a:pt x="1" y="30"/>
                  </a:cubicBezTo>
                  <a:cubicBezTo>
                    <a:pt x="25" y="30"/>
                    <a:pt x="25" y="30"/>
                    <a:pt x="25" y="30"/>
                  </a:cubicBezTo>
                  <a:cubicBezTo>
                    <a:pt x="25" y="30"/>
                    <a:pt x="26" y="30"/>
                    <a:pt x="26" y="30"/>
                  </a:cubicBezTo>
                  <a:cubicBezTo>
                    <a:pt x="26" y="7"/>
                    <a:pt x="26" y="7"/>
                    <a:pt x="26" y="7"/>
                  </a:cubicBezTo>
                  <a:cubicBezTo>
                    <a:pt x="28" y="4"/>
                    <a:pt x="30" y="2"/>
                    <a:pt x="33" y="0"/>
                  </a:cubicBezTo>
                  <a:close/>
                  <a:moveTo>
                    <a:pt x="24" y="28"/>
                  </a:moveTo>
                  <a:cubicBezTo>
                    <a:pt x="24" y="28"/>
                    <a:pt x="23" y="28"/>
                    <a:pt x="23" y="28"/>
                  </a:cubicBezTo>
                  <a:cubicBezTo>
                    <a:pt x="3" y="28"/>
                    <a:pt x="3" y="28"/>
                    <a:pt x="3" y="28"/>
                  </a:cubicBezTo>
                  <a:cubicBezTo>
                    <a:pt x="2" y="28"/>
                    <a:pt x="2" y="28"/>
                    <a:pt x="2" y="28"/>
                  </a:cubicBezTo>
                  <a:cubicBezTo>
                    <a:pt x="2" y="8"/>
                    <a:pt x="2" y="8"/>
                    <a:pt x="2" y="8"/>
                  </a:cubicBezTo>
                  <a:cubicBezTo>
                    <a:pt x="2" y="7"/>
                    <a:pt x="2" y="7"/>
                    <a:pt x="3" y="7"/>
                  </a:cubicBezTo>
                  <a:cubicBezTo>
                    <a:pt x="23" y="7"/>
                    <a:pt x="23" y="7"/>
                    <a:pt x="23" y="7"/>
                  </a:cubicBezTo>
                  <a:cubicBezTo>
                    <a:pt x="23" y="7"/>
                    <a:pt x="23" y="7"/>
                    <a:pt x="23" y="7"/>
                  </a:cubicBezTo>
                  <a:cubicBezTo>
                    <a:pt x="20" y="11"/>
                    <a:pt x="17" y="15"/>
                    <a:pt x="15" y="20"/>
                  </a:cubicBezTo>
                  <a:cubicBezTo>
                    <a:pt x="13" y="18"/>
                    <a:pt x="11" y="15"/>
                    <a:pt x="8" y="14"/>
                  </a:cubicBezTo>
                  <a:cubicBezTo>
                    <a:pt x="8" y="13"/>
                    <a:pt x="4" y="17"/>
                    <a:pt x="4" y="16"/>
                  </a:cubicBezTo>
                  <a:cubicBezTo>
                    <a:pt x="8" y="18"/>
                    <a:pt x="11" y="23"/>
                    <a:pt x="13" y="27"/>
                  </a:cubicBezTo>
                  <a:cubicBezTo>
                    <a:pt x="13" y="27"/>
                    <a:pt x="17" y="25"/>
                    <a:pt x="18" y="24"/>
                  </a:cubicBezTo>
                  <a:cubicBezTo>
                    <a:pt x="19" y="19"/>
                    <a:pt x="21" y="14"/>
                    <a:pt x="24" y="10"/>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1" name="Rectangle 25">
              <a:extLst>
                <a:ext uri="{FF2B5EF4-FFF2-40B4-BE49-F238E27FC236}">
                  <a16:creationId xmlns:a16="http://schemas.microsoft.com/office/drawing/2014/main" id="{FD0EA5E5-9B5B-4067-B47B-96E9B8D7FE72}"/>
                </a:ext>
              </a:extLst>
            </p:cNvPr>
            <p:cNvSpPr>
              <a:spLocks noChangeArrowheads="1"/>
            </p:cNvSpPr>
            <p:nvPr/>
          </p:nvSpPr>
          <p:spPr bwMode="auto">
            <a:xfrm>
              <a:off x="6357938" y="1149350"/>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4" name="Rectangle 26">
              <a:extLst>
                <a:ext uri="{FF2B5EF4-FFF2-40B4-BE49-F238E27FC236}">
                  <a16:creationId xmlns:a16="http://schemas.microsoft.com/office/drawing/2014/main" id="{3D5EF6D4-5C8C-4B5E-B905-8BB6AC68B0DD}"/>
                </a:ext>
              </a:extLst>
            </p:cNvPr>
            <p:cNvSpPr>
              <a:spLocks noChangeArrowheads="1"/>
            </p:cNvSpPr>
            <p:nvPr/>
          </p:nvSpPr>
          <p:spPr bwMode="auto">
            <a:xfrm>
              <a:off x="6357938" y="1190625"/>
              <a:ext cx="2667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5" name="Rectangle 27">
              <a:extLst>
                <a:ext uri="{FF2B5EF4-FFF2-40B4-BE49-F238E27FC236}">
                  <a16:creationId xmlns:a16="http://schemas.microsoft.com/office/drawing/2014/main" id="{57E8F946-DBD5-48BC-90D3-7E5700B67648}"/>
                </a:ext>
              </a:extLst>
            </p:cNvPr>
            <p:cNvSpPr>
              <a:spLocks noChangeArrowheads="1"/>
            </p:cNvSpPr>
            <p:nvPr/>
          </p:nvSpPr>
          <p:spPr bwMode="auto">
            <a:xfrm>
              <a:off x="6357938" y="1230313"/>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6" name="Freeform 28">
              <a:extLst>
                <a:ext uri="{FF2B5EF4-FFF2-40B4-BE49-F238E27FC236}">
                  <a16:creationId xmlns:a16="http://schemas.microsoft.com/office/drawing/2014/main" id="{B1ED3944-73A3-4E3F-979B-F808D630035B}"/>
                </a:ext>
              </a:extLst>
            </p:cNvPr>
            <p:cNvSpPr>
              <a:spLocks noEditPoints="1"/>
            </p:cNvSpPr>
            <p:nvPr/>
          </p:nvSpPr>
          <p:spPr bwMode="auto">
            <a:xfrm>
              <a:off x="6165850" y="1092200"/>
              <a:ext cx="192088" cy="179388"/>
            </a:xfrm>
            <a:custGeom>
              <a:avLst/>
              <a:gdLst>
                <a:gd name="T0" fmla="*/ 33 w 33"/>
                <a:gd name="T1" fmla="*/ 0 h 31"/>
                <a:gd name="T2" fmla="*/ 28 w 33"/>
                <a:gd name="T3" fmla="*/ 3 h 31"/>
                <a:gd name="T4" fmla="*/ 25 w 33"/>
                <a:gd name="T5" fmla="*/ 5 h 31"/>
                <a:gd name="T6" fmla="*/ 25 w 33"/>
                <a:gd name="T7" fmla="*/ 5 h 31"/>
                <a:gd name="T8" fmla="*/ 1 w 33"/>
                <a:gd name="T9" fmla="*/ 5 h 31"/>
                <a:gd name="T10" fmla="*/ 0 w 33"/>
                <a:gd name="T11" fmla="*/ 6 h 31"/>
                <a:gd name="T12" fmla="*/ 0 w 33"/>
                <a:gd name="T13" fmla="*/ 30 h 31"/>
                <a:gd name="T14" fmla="*/ 1 w 33"/>
                <a:gd name="T15" fmla="*/ 31 h 31"/>
                <a:gd name="T16" fmla="*/ 25 w 33"/>
                <a:gd name="T17" fmla="*/ 31 h 31"/>
                <a:gd name="T18" fmla="*/ 26 w 33"/>
                <a:gd name="T19" fmla="*/ 30 h 31"/>
                <a:gd name="T20" fmla="*/ 26 w 33"/>
                <a:gd name="T21" fmla="*/ 7 h 31"/>
                <a:gd name="T22" fmla="*/ 33 w 33"/>
                <a:gd name="T23" fmla="*/ 0 h 31"/>
                <a:gd name="T24" fmla="*/ 24 w 33"/>
                <a:gd name="T25" fmla="*/ 28 h 31"/>
                <a:gd name="T26" fmla="*/ 23 w 33"/>
                <a:gd name="T27" fmla="*/ 29 h 31"/>
                <a:gd name="T28" fmla="*/ 3 w 33"/>
                <a:gd name="T29" fmla="*/ 29 h 31"/>
                <a:gd name="T30" fmla="*/ 2 w 33"/>
                <a:gd name="T31" fmla="*/ 28 h 31"/>
                <a:gd name="T32" fmla="*/ 2 w 33"/>
                <a:gd name="T33" fmla="*/ 8 h 31"/>
                <a:gd name="T34" fmla="*/ 3 w 33"/>
                <a:gd name="T35" fmla="*/ 7 h 31"/>
                <a:gd name="T36" fmla="*/ 23 w 33"/>
                <a:gd name="T37" fmla="*/ 7 h 31"/>
                <a:gd name="T38" fmla="*/ 23 w 33"/>
                <a:gd name="T39" fmla="*/ 7 h 31"/>
                <a:gd name="T40" fmla="*/ 15 w 33"/>
                <a:gd name="T41" fmla="*/ 21 h 31"/>
                <a:gd name="T42" fmla="*/ 8 w 33"/>
                <a:gd name="T43" fmla="*/ 14 h 31"/>
                <a:gd name="T44" fmla="*/ 4 w 33"/>
                <a:gd name="T45" fmla="*/ 17 h 31"/>
                <a:gd name="T46" fmla="*/ 13 w 33"/>
                <a:gd name="T47" fmla="*/ 27 h 31"/>
                <a:gd name="T48" fmla="*/ 18 w 33"/>
                <a:gd name="T49" fmla="*/ 25 h 31"/>
                <a:gd name="T50" fmla="*/ 24 w 33"/>
                <a:gd name="T51" fmla="*/ 10 h 31"/>
                <a:gd name="T52" fmla="*/ 24 w 33"/>
                <a:gd name="T53"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1">
                  <a:moveTo>
                    <a:pt x="33" y="0"/>
                  </a:moveTo>
                  <a:cubicBezTo>
                    <a:pt x="32" y="1"/>
                    <a:pt x="30" y="1"/>
                    <a:pt x="28" y="3"/>
                  </a:cubicBezTo>
                  <a:cubicBezTo>
                    <a:pt x="27" y="3"/>
                    <a:pt x="26" y="4"/>
                    <a:pt x="25" y="5"/>
                  </a:cubicBezTo>
                  <a:cubicBezTo>
                    <a:pt x="25" y="5"/>
                    <a:pt x="25" y="5"/>
                    <a:pt x="25" y="5"/>
                  </a:cubicBezTo>
                  <a:cubicBezTo>
                    <a:pt x="1" y="5"/>
                    <a:pt x="1" y="5"/>
                    <a:pt x="1" y="5"/>
                  </a:cubicBezTo>
                  <a:cubicBezTo>
                    <a:pt x="0" y="5"/>
                    <a:pt x="0" y="5"/>
                    <a:pt x="0" y="6"/>
                  </a:cubicBezTo>
                  <a:cubicBezTo>
                    <a:pt x="0" y="30"/>
                    <a:pt x="0" y="30"/>
                    <a:pt x="0" y="30"/>
                  </a:cubicBezTo>
                  <a:cubicBezTo>
                    <a:pt x="0" y="31"/>
                    <a:pt x="0" y="31"/>
                    <a:pt x="1" y="31"/>
                  </a:cubicBezTo>
                  <a:cubicBezTo>
                    <a:pt x="25" y="31"/>
                    <a:pt x="25" y="31"/>
                    <a:pt x="25" y="31"/>
                  </a:cubicBezTo>
                  <a:cubicBezTo>
                    <a:pt x="25" y="31"/>
                    <a:pt x="26" y="31"/>
                    <a:pt x="26" y="30"/>
                  </a:cubicBezTo>
                  <a:cubicBezTo>
                    <a:pt x="26" y="7"/>
                    <a:pt x="26" y="7"/>
                    <a:pt x="26" y="7"/>
                  </a:cubicBezTo>
                  <a:cubicBezTo>
                    <a:pt x="28" y="4"/>
                    <a:pt x="30" y="2"/>
                    <a:pt x="33" y="0"/>
                  </a:cubicBezTo>
                  <a:close/>
                  <a:moveTo>
                    <a:pt x="24" y="28"/>
                  </a:moveTo>
                  <a:cubicBezTo>
                    <a:pt x="24" y="28"/>
                    <a:pt x="23" y="29"/>
                    <a:pt x="23" y="29"/>
                  </a:cubicBezTo>
                  <a:cubicBezTo>
                    <a:pt x="3" y="29"/>
                    <a:pt x="3" y="29"/>
                    <a:pt x="3" y="29"/>
                  </a:cubicBezTo>
                  <a:cubicBezTo>
                    <a:pt x="2" y="29"/>
                    <a:pt x="2" y="28"/>
                    <a:pt x="2" y="28"/>
                  </a:cubicBezTo>
                  <a:cubicBezTo>
                    <a:pt x="2" y="8"/>
                    <a:pt x="2" y="8"/>
                    <a:pt x="2" y="8"/>
                  </a:cubicBezTo>
                  <a:cubicBezTo>
                    <a:pt x="2" y="7"/>
                    <a:pt x="2" y="7"/>
                    <a:pt x="3" y="7"/>
                  </a:cubicBezTo>
                  <a:cubicBezTo>
                    <a:pt x="23" y="7"/>
                    <a:pt x="23" y="7"/>
                    <a:pt x="23" y="7"/>
                  </a:cubicBezTo>
                  <a:cubicBezTo>
                    <a:pt x="23" y="7"/>
                    <a:pt x="23" y="7"/>
                    <a:pt x="23" y="7"/>
                  </a:cubicBezTo>
                  <a:cubicBezTo>
                    <a:pt x="20" y="11"/>
                    <a:pt x="17" y="16"/>
                    <a:pt x="15" y="21"/>
                  </a:cubicBezTo>
                  <a:cubicBezTo>
                    <a:pt x="13" y="18"/>
                    <a:pt x="11" y="16"/>
                    <a:pt x="8" y="14"/>
                  </a:cubicBezTo>
                  <a:cubicBezTo>
                    <a:pt x="8" y="13"/>
                    <a:pt x="4" y="17"/>
                    <a:pt x="4" y="17"/>
                  </a:cubicBezTo>
                  <a:cubicBezTo>
                    <a:pt x="8" y="19"/>
                    <a:pt x="11" y="23"/>
                    <a:pt x="13" y="27"/>
                  </a:cubicBezTo>
                  <a:cubicBezTo>
                    <a:pt x="13" y="27"/>
                    <a:pt x="17" y="25"/>
                    <a:pt x="18" y="25"/>
                  </a:cubicBezTo>
                  <a:cubicBezTo>
                    <a:pt x="19" y="20"/>
                    <a:pt x="21" y="15"/>
                    <a:pt x="24" y="10"/>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7" name="Rectangle 29">
              <a:extLst>
                <a:ext uri="{FF2B5EF4-FFF2-40B4-BE49-F238E27FC236}">
                  <a16:creationId xmlns:a16="http://schemas.microsoft.com/office/drawing/2014/main" id="{A83588F2-14B6-4A37-A1A0-840A6D5B0332}"/>
                </a:ext>
              </a:extLst>
            </p:cNvPr>
            <p:cNvSpPr>
              <a:spLocks noChangeArrowheads="1"/>
            </p:cNvSpPr>
            <p:nvPr/>
          </p:nvSpPr>
          <p:spPr bwMode="auto">
            <a:xfrm>
              <a:off x="6357938" y="1335088"/>
              <a:ext cx="2667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1" name="Rectangle 30">
              <a:extLst>
                <a:ext uri="{FF2B5EF4-FFF2-40B4-BE49-F238E27FC236}">
                  <a16:creationId xmlns:a16="http://schemas.microsoft.com/office/drawing/2014/main" id="{E345CC1C-33F6-4B26-936D-1FF15091AA02}"/>
                </a:ext>
              </a:extLst>
            </p:cNvPr>
            <p:cNvSpPr>
              <a:spLocks noChangeArrowheads="1"/>
            </p:cNvSpPr>
            <p:nvPr/>
          </p:nvSpPr>
          <p:spPr bwMode="auto">
            <a:xfrm>
              <a:off x="6357938" y="1376363"/>
              <a:ext cx="26670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3" name="Rectangle 31">
              <a:extLst>
                <a:ext uri="{FF2B5EF4-FFF2-40B4-BE49-F238E27FC236}">
                  <a16:creationId xmlns:a16="http://schemas.microsoft.com/office/drawing/2014/main" id="{61F6F3BB-E975-4BD0-AEE4-FB6786D87701}"/>
                </a:ext>
              </a:extLst>
            </p:cNvPr>
            <p:cNvSpPr>
              <a:spLocks noChangeArrowheads="1"/>
            </p:cNvSpPr>
            <p:nvPr/>
          </p:nvSpPr>
          <p:spPr bwMode="auto">
            <a:xfrm>
              <a:off x="6357938" y="1422400"/>
              <a:ext cx="26670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4" name="Freeform 32">
              <a:extLst>
                <a:ext uri="{FF2B5EF4-FFF2-40B4-BE49-F238E27FC236}">
                  <a16:creationId xmlns:a16="http://schemas.microsoft.com/office/drawing/2014/main" id="{E8813E29-0B0B-40D5-9082-8BCECBE5166E}"/>
                </a:ext>
              </a:extLst>
            </p:cNvPr>
            <p:cNvSpPr>
              <a:spLocks noEditPoints="1"/>
            </p:cNvSpPr>
            <p:nvPr/>
          </p:nvSpPr>
          <p:spPr bwMode="auto">
            <a:xfrm>
              <a:off x="6165850" y="1277938"/>
              <a:ext cx="192088" cy="179388"/>
            </a:xfrm>
            <a:custGeom>
              <a:avLst/>
              <a:gdLst>
                <a:gd name="T0" fmla="*/ 33 w 33"/>
                <a:gd name="T1" fmla="*/ 0 h 31"/>
                <a:gd name="T2" fmla="*/ 28 w 33"/>
                <a:gd name="T3" fmla="*/ 3 h 31"/>
                <a:gd name="T4" fmla="*/ 25 w 33"/>
                <a:gd name="T5" fmla="*/ 6 h 31"/>
                <a:gd name="T6" fmla="*/ 25 w 33"/>
                <a:gd name="T7" fmla="*/ 5 h 31"/>
                <a:gd name="T8" fmla="*/ 1 w 33"/>
                <a:gd name="T9" fmla="*/ 5 h 31"/>
                <a:gd name="T10" fmla="*/ 0 w 33"/>
                <a:gd name="T11" fmla="*/ 6 h 31"/>
                <a:gd name="T12" fmla="*/ 0 w 33"/>
                <a:gd name="T13" fmla="*/ 30 h 31"/>
                <a:gd name="T14" fmla="*/ 1 w 33"/>
                <a:gd name="T15" fmla="*/ 31 h 31"/>
                <a:gd name="T16" fmla="*/ 25 w 33"/>
                <a:gd name="T17" fmla="*/ 31 h 31"/>
                <a:gd name="T18" fmla="*/ 26 w 33"/>
                <a:gd name="T19" fmla="*/ 30 h 31"/>
                <a:gd name="T20" fmla="*/ 26 w 33"/>
                <a:gd name="T21" fmla="*/ 8 h 31"/>
                <a:gd name="T22" fmla="*/ 33 w 33"/>
                <a:gd name="T23" fmla="*/ 0 h 31"/>
                <a:gd name="T24" fmla="*/ 24 w 33"/>
                <a:gd name="T25" fmla="*/ 28 h 31"/>
                <a:gd name="T26" fmla="*/ 23 w 33"/>
                <a:gd name="T27" fmla="*/ 29 h 31"/>
                <a:gd name="T28" fmla="*/ 3 w 33"/>
                <a:gd name="T29" fmla="*/ 29 h 31"/>
                <a:gd name="T30" fmla="*/ 2 w 33"/>
                <a:gd name="T31" fmla="*/ 28 h 31"/>
                <a:gd name="T32" fmla="*/ 2 w 33"/>
                <a:gd name="T33" fmla="*/ 8 h 31"/>
                <a:gd name="T34" fmla="*/ 3 w 33"/>
                <a:gd name="T35" fmla="*/ 7 h 31"/>
                <a:gd name="T36" fmla="*/ 23 w 33"/>
                <a:gd name="T37" fmla="*/ 7 h 31"/>
                <a:gd name="T38" fmla="*/ 23 w 33"/>
                <a:gd name="T39" fmla="*/ 8 h 31"/>
                <a:gd name="T40" fmla="*/ 15 w 33"/>
                <a:gd name="T41" fmla="*/ 21 h 31"/>
                <a:gd name="T42" fmla="*/ 8 w 33"/>
                <a:gd name="T43" fmla="*/ 14 h 31"/>
                <a:gd name="T44" fmla="*/ 4 w 33"/>
                <a:gd name="T45" fmla="*/ 17 h 31"/>
                <a:gd name="T46" fmla="*/ 13 w 33"/>
                <a:gd name="T47" fmla="*/ 28 h 31"/>
                <a:gd name="T48" fmla="*/ 18 w 33"/>
                <a:gd name="T49" fmla="*/ 25 h 31"/>
                <a:gd name="T50" fmla="*/ 24 w 33"/>
                <a:gd name="T51" fmla="*/ 11 h 31"/>
                <a:gd name="T52" fmla="*/ 24 w 33"/>
                <a:gd name="T53"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3" h="31">
                  <a:moveTo>
                    <a:pt x="33" y="0"/>
                  </a:moveTo>
                  <a:cubicBezTo>
                    <a:pt x="32" y="1"/>
                    <a:pt x="30" y="2"/>
                    <a:pt x="28" y="3"/>
                  </a:cubicBezTo>
                  <a:cubicBezTo>
                    <a:pt x="27" y="4"/>
                    <a:pt x="26" y="5"/>
                    <a:pt x="25" y="6"/>
                  </a:cubicBezTo>
                  <a:cubicBezTo>
                    <a:pt x="25" y="6"/>
                    <a:pt x="25" y="5"/>
                    <a:pt x="25" y="5"/>
                  </a:cubicBezTo>
                  <a:cubicBezTo>
                    <a:pt x="1" y="5"/>
                    <a:pt x="1" y="5"/>
                    <a:pt x="1" y="5"/>
                  </a:cubicBezTo>
                  <a:cubicBezTo>
                    <a:pt x="0" y="5"/>
                    <a:pt x="0" y="6"/>
                    <a:pt x="0" y="6"/>
                  </a:cubicBezTo>
                  <a:cubicBezTo>
                    <a:pt x="0" y="30"/>
                    <a:pt x="0" y="30"/>
                    <a:pt x="0" y="30"/>
                  </a:cubicBezTo>
                  <a:cubicBezTo>
                    <a:pt x="0" y="31"/>
                    <a:pt x="0" y="31"/>
                    <a:pt x="1" y="31"/>
                  </a:cubicBezTo>
                  <a:cubicBezTo>
                    <a:pt x="25" y="31"/>
                    <a:pt x="25" y="31"/>
                    <a:pt x="25" y="31"/>
                  </a:cubicBezTo>
                  <a:cubicBezTo>
                    <a:pt x="25" y="31"/>
                    <a:pt x="26" y="31"/>
                    <a:pt x="26" y="30"/>
                  </a:cubicBezTo>
                  <a:cubicBezTo>
                    <a:pt x="26" y="8"/>
                    <a:pt x="26" y="8"/>
                    <a:pt x="26" y="8"/>
                  </a:cubicBezTo>
                  <a:cubicBezTo>
                    <a:pt x="28" y="5"/>
                    <a:pt x="30" y="2"/>
                    <a:pt x="33" y="0"/>
                  </a:cubicBezTo>
                  <a:close/>
                  <a:moveTo>
                    <a:pt x="24" y="28"/>
                  </a:moveTo>
                  <a:cubicBezTo>
                    <a:pt x="24" y="29"/>
                    <a:pt x="23" y="29"/>
                    <a:pt x="23" y="29"/>
                  </a:cubicBezTo>
                  <a:cubicBezTo>
                    <a:pt x="3" y="29"/>
                    <a:pt x="3" y="29"/>
                    <a:pt x="3" y="29"/>
                  </a:cubicBezTo>
                  <a:cubicBezTo>
                    <a:pt x="2" y="29"/>
                    <a:pt x="2" y="29"/>
                    <a:pt x="2" y="28"/>
                  </a:cubicBezTo>
                  <a:cubicBezTo>
                    <a:pt x="2" y="8"/>
                    <a:pt x="2" y="8"/>
                    <a:pt x="2" y="8"/>
                  </a:cubicBezTo>
                  <a:cubicBezTo>
                    <a:pt x="2" y="8"/>
                    <a:pt x="2" y="7"/>
                    <a:pt x="3" y="7"/>
                  </a:cubicBezTo>
                  <a:cubicBezTo>
                    <a:pt x="23" y="7"/>
                    <a:pt x="23" y="7"/>
                    <a:pt x="23" y="7"/>
                  </a:cubicBezTo>
                  <a:cubicBezTo>
                    <a:pt x="23" y="7"/>
                    <a:pt x="23" y="8"/>
                    <a:pt x="23" y="8"/>
                  </a:cubicBezTo>
                  <a:cubicBezTo>
                    <a:pt x="20" y="12"/>
                    <a:pt x="17" y="16"/>
                    <a:pt x="15" y="21"/>
                  </a:cubicBezTo>
                  <a:cubicBezTo>
                    <a:pt x="13" y="18"/>
                    <a:pt x="11" y="16"/>
                    <a:pt x="8" y="14"/>
                  </a:cubicBezTo>
                  <a:cubicBezTo>
                    <a:pt x="8" y="14"/>
                    <a:pt x="4" y="17"/>
                    <a:pt x="4" y="17"/>
                  </a:cubicBezTo>
                  <a:cubicBezTo>
                    <a:pt x="8" y="19"/>
                    <a:pt x="11" y="24"/>
                    <a:pt x="13" y="28"/>
                  </a:cubicBezTo>
                  <a:cubicBezTo>
                    <a:pt x="13" y="28"/>
                    <a:pt x="17" y="25"/>
                    <a:pt x="18" y="25"/>
                  </a:cubicBezTo>
                  <a:cubicBezTo>
                    <a:pt x="19" y="20"/>
                    <a:pt x="21" y="15"/>
                    <a:pt x="24" y="11"/>
                  </a:cubicBezTo>
                  <a:lnTo>
                    <a:pt x="2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96" name="Group 95">
            <a:extLst>
              <a:ext uri="{FF2B5EF4-FFF2-40B4-BE49-F238E27FC236}">
                <a16:creationId xmlns:a16="http://schemas.microsoft.com/office/drawing/2014/main" id="{322B813F-1140-4A9A-B591-8B7DE9560A74}"/>
              </a:ext>
            </a:extLst>
          </p:cNvPr>
          <p:cNvGrpSpPr/>
          <p:nvPr/>
        </p:nvGrpSpPr>
        <p:grpSpPr>
          <a:xfrm rot="1976107">
            <a:off x="203684" y="3472709"/>
            <a:ext cx="471833" cy="672864"/>
            <a:chOff x="2221872" y="5021922"/>
            <a:chExt cx="755651" cy="804866"/>
          </a:xfrm>
        </p:grpSpPr>
        <p:sp>
          <p:nvSpPr>
            <p:cNvPr id="88" name="Freeform 42">
              <a:extLst>
                <a:ext uri="{FF2B5EF4-FFF2-40B4-BE49-F238E27FC236}">
                  <a16:creationId xmlns:a16="http://schemas.microsoft.com/office/drawing/2014/main" id="{DF782886-4809-43C4-801E-C14E4134DA99}"/>
                </a:ext>
              </a:extLst>
            </p:cNvPr>
            <p:cNvSpPr>
              <a:spLocks noEditPoints="1"/>
            </p:cNvSpPr>
            <p:nvPr/>
          </p:nvSpPr>
          <p:spPr bwMode="auto">
            <a:xfrm>
              <a:off x="2221872" y="5021926"/>
              <a:ext cx="755650" cy="804862"/>
            </a:xfrm>
            <a:custGeom>
              <a:avLst/>
              <a:gdLst>
                <a:gd name="T0" fmla="*/ 303 w 303"/>
                <a:gd name="T1" fmla="*/ 145 h 323"/>
                <a:gd name="T2" fmla="*/ 235 w 303"/>
                <a:gd name="T3" fmla="*/ 235 h 323"/>
                <a:gd name="T4" fmla="*/ 265 w 303"/>
                <a:gd name="T5" fmla="*/ 183 h 323"/>
                <a:gd name="T6" fmla="*/ 213 w 303"/>
                <a:gd name="T7" fmla="*/ 123 h 323"/>
                <a:gd name="T8" fmla="*/ 213 w 303"/>
                <a:gd name="T9" fmla="*/ 177 h 323"/>
                <a:gd name="T10" fmla="*/ 113 w 303"/>
                <a:gd name="T11" fmla="*/ 88 h 323"/>
                <a:gd name="T12" fmla="*/ 213 w 303"/>
                <a:gd name="T13" fmla="*/ 0 h 323"/>
                <a:gd name="T14" fmla="*/ 213 w 303"/>
                <a:gd name="T15" fmla="*/ 51 h 323"/>
                <a:gd name="T16" fmla="*/ 303 w 303"/>
                <a:gd name="T17" fmla="*/ 145 h 323"/>
                <a:gd name="T18" fmla="*/ 90 w 303"/>
                <a:gd name="T19" fmla="*/ 272 h 323"/>
                <a:gd name="T20" fmla="*/ 90 w 303"/>
                <a:gd name="T21" fmla="*/ 323 h 323"/>
                <a:gd name="T22" fmla="*/ 190 w 303"/>
                <a:gd name="T23" fmla="*/ 235 h 323"/>
                <a:gd name="T24" fmla="*/ 90 w 303"/>
                <a:gd name="T25" fmla="*/ 147 h 323"/>
                <a:gd name="T26" fmla="*/ 90 w 303"/>
                <a:gd name="T27" fmla="*/ 200 h 323"/>
                <a:gd name="T28" fmla="*/ 38 w 303"/>
                <a:gd name="T29" fmla="*/ 140 h 323"/>
                <a:gd name="T30" fmla="*/ 68 w 303"/>
                <a:gd name="T31" fmla="*/ 88 h 323"/>
                <a:gd name="T32" fmla="*/ 0 w 303"/>
                <a:gd name="T33" fmla="*/ 178 h 323"/>
                <a:gd name="T34" fmla="*/ 90 w 303"/>
                <a:gd name="T35" fmla="*/ 272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323">
                  <a:moveTo>
                    <a:pt x="303" y="145"/>
                  </a:moveTo>
                  <a:cubicBezTo>
                    <a:pt x="303" y="188"/>
                    <a:pt x="274" y="224"/>
                    <a:pt x="235" y="235"/>
                  </a:cubicBezTo>
                  <a:cubicBezTo>
                    <a:pt x="253" y="225"/>
                    <a:pt x="265" y="205"/>
                    <a:pt x="265" y="183"/>
                  </a:cubicBezTo>
                  <a:cubicBezTo>
                    <a:pt x="265" y="153"/>
                    <a:pt x="242" y="128"/>
                    <a:pt x="213" y="123"/>
                  </a:cubicBezTo>
                  <a:cubicBezTo>
                    <a:pt x="213" y="177"/>
                    <a:pt x="213" y="177"/>
                    <a:pt x="213" y="177"/>
                  </a:cubicBezTo>
                  <a:cubicBezTo>
                    <a:pt x="113" y="88"/>
                    <a:pt x="113" y="88"/>
                    <a:pt x="113" y="88"/>
                  </a:cubicBezTo>
                  <a:cubicBezTo>
                    <a:pt x="213" y="0"/>
                    <a:pt x="213" y="0"/>
                    <a:pt x="213" y="0"/>
                  </a:cubicBezTo>
                  <a:cubicBezTo>
                    <a:pt x="213" y="51"/>
                    <a:pt x="213" y="51"/>
                    <a:pt x="213" y="51"/>
                  </a:cubicBezTo>
                  <a:cubicBezTo>
                    <a:pt x="263" y="54"/>
                    <a:pt x="303" y="95"/>
                    <a:pt x="303" y="145"/>
                  </a:cubicBezTo>
                  <a:close/>
                  <a:moveTo>
                    <a:pt x="90" y="272"/>
                  </a:moveTo>
                  <a:cubicBezTo>
                    <a:pt x="90" y="323"/>
                    <a:pt x="90" y="323"/>
                    <a:pt x="90" y="323"/>
                  </a:cubicBezTo>
                  <a:cubicBezTo>
                    <a:pt x="190" y="235"/>
                    <a:pt x="190" y="235"/>
                    <a:pt x="190" y="235"/>
                  </a:cubicBezTo>
                  <a:cubicBezTo>
                    <a:pt x="90" y="147"/>
                    <a:pt x="90" y="147"/>
                    <a:pt x="90" y="147"/>
                  </a:cubicBezTo>
                  <a:cubicBezTo>
                    <a:pt x="90" y="200"/>
                    <a:pt x="90" y="200"/>
                    <a:pt x="90" y="200"/>
                  </a:cubicBezTo>
                  <a:cubicBezTo>
                    <a:pt x="60" y="196"/>
                    <a:pt x="38" y="171"/>
                    <a:pt x="38" y="140"/>
                  </a:cubicBezTo>
                  <a:cubicBezTo>
                    <a:pt x="38" y="118"/>
                    <a:pt x="50" y="99"/>
                    <a:pt x="68" y="88"/>
                  </a:cubicBezTo>
                  <a:cubicBezTo>
                    <a:pt x="29" y="99"/>
                    <a:pt x="0" y="136"/>
                    <a:pt x="0" y="178"/>
                  </a:cubicBezTo>
                  <a:cubicBezTo>
                    <a:pt x="0" y="229"/>
                    <a:pt x="40" y="270"/>
                    <a:pt x="90" y="27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9" name="Rectangle 88">
              <a:extLst>
                <a:ext uri="{FF2B5EF4-FFF2-40B4-BE49-F238E27FC236}">
                  <a16:creationId xmlns:a16="http://schemas.microsoft.com/office/drawing/2014/main" id="{AEA00535-4943-4656-A446-B1FF1D0535C1}"/>
                </a:ext>
              </a:extLst>
            </p:cNvPr>
            <p:cNvSpPr/>
            <p:nvPr/>
          </p:nvSpPr>
          <p:spPr bwMode="gray">
            <a:xfrm>
              <a:off x="2457398" y="5021922"/>
              <a:ext cx="482016" cy="334290"/>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sp>
          <p:nvSpPr>
            <p:cNvPr id="90" name="Rectangle 89">
              <a:extLst>
                <a:ext uri="{FF2B5EF4-FFF2-40B4-BE49-F238E27FC236}">
                  <a16:creationId xmlns:a16="http://schemas.microsoft.com/office/drawing/2014/main" id="{E283049C-8826-4281-BA74-3FB89FAE33D4}"/>
                </a:ext>
              </a:extLst>
            </p:cNvPr>
            <p:cNvSpPr/>
            <p:nvPr/>
          </p:nvSpPr>
          <p:spPr bwMode="gray">
            <a:xfrm>
              <a:off x="2626272" y="5150592"/>
              <a:ext cx="351251" cy="302217"/>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sp>
          <p:nvSpPr>
            <p:cNvPr id="92" name="Rectangle 91">
              <a:extLst>
                <a:ext uri="{FF2B5EF4-FFF2-40B4-BE49-F238E27FC236}">
                  <a16:creationId xmlns:a16="http://schemas.microsoft.com/office/drawing/2014/main" id="{9DC6F40A-CD64-4A29-A4DE-71F2B0DF48B1}"/>
                </a:ext>
              </a:extLst>
            </p:cNvPr>
            <p:cNvSpPr/>
            <p:nvPr/>
          </p:nvSpPr>
          <p:spPr bwMode="gray">
            <a:xfrm>
              <a:off x="2772278" y="5313235"/>
              <a:ext cx="205245" cy="319598"/>
            </a:xfrm>
            <a:prstGeom prst="rect">
              <a:avLst/>
            </a:prstGeom>
            <a:solidFill>
              <a:schemeClr val="bg1"/>
            </a:solidFill>
            <a:ln w="1905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Bef>
                  <a:spcPts val="500"/>
                </a:spcBef>
              </a:pPr>
              <a:endParaRPr lang="en-GB" sz="1000" dirty="0">
                <a:solidFill>
                  <a:schemeClr val="bg1"/>
                </a:solidFill>
              </a:endParaRPr>
            </a:p>
          </p:txBody>
        </p:sp>
      </p:grpSp>
      <p:sp>
        <p:nvSpPr>
          <p:cNvPr id="80" name="Rectangle 79"/>
          <p:cNvSpPr/>
          <p:nvPr/>
        </p:nvSpPr>
        <p:spPr>
          <a:xfrm>
            <a:off x="106096" y="2665515"/>
            <a:ext cx="3671791" cy="2253698"/>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100" dirty="0">
              <a:solidFill>
                <a:schemeClr val="accent5"/>
              </a:solidFill>
            </a:endParaRPr>
          </a:p>
        </p:txBody>
      </p:sp>
      <p:sp>
        <p:nvSpPr>
          <p:cNvPr id="26" name="TextBox 25">
            <a:extLst>
              <a:ext uri="{FF2B5EF4-FFF2-40B4-BE49-F238E27FC236}">
                <a16:creationId xmlns:a16="http://schemas.microsoft.com/office/drawing/2014/main" id="{7E1028B1-8F09-4591-BDDF-C18B1A4A5AA7}"/>
              </a:ext>
            </a:extLst>
          </p:cNvPr>
          <p:cNvSpPr txBox="1"/>
          <p:nvPr/>
        </p:nvSpPr>
        <p:spPr bwMode="gray">
          <a:xfrm>
            <a:off x="632989" y="2762763"/>
            <a:ext cx="3044247" cy="969496"/>
          </a:xfrm>
          <a:prstGeom prst="rect">
            <a:avLst/>
          </a:prstGeom>
          <a:noFill/>
        </p:spPr>
        <p:txBody>
          <a:bodyPr wrap="square" lIns="0" tIns="0" rIns="0" bIns="0" rtlCol="0">
            <a:spAutoFit/>
          </a:bodyPr>
          <a:lstStyle/>
          <a:p>
            <a:pPr algn="just">
              <a:spcBef>
                <a:spcPts val="500"/>
              </a:spcBef>
            </a:pPr>
            <a:r>
              <a:rPr lang="en-GB" sz="1050" dirty="0">
                <a:latin typeface="Calibri" panose="020F0502020204030204" pitchFamily="34" charset="0"/>
              </a:rPr>
              <a:t>DTG is part of the </a:t>
            </a:r>
            <a:r>
              <a:rPr lang="en-GB" sz="1050" b="1" dirty="0">
                <a:latin typeface="Calibri" panose="020F0502020204030204" pitchFamily="34" charset="0"/>
              </a:rPr>
              <a:t>preferred paediatric first-line (1L) regimen for all CLHIV at least 4 weeks and ≥3 kg</a:t>
            </a:r>
            <a:r>
              <a:rPr lang="en-GB" sz="1050" dirty="0">
                <a:latin typeface="Calibri" panose="020F0502020204030204" pitchFamily="34" charset="0"/>
              </a:rPr>
              <a:t>. pDTG also provides an optimal formulation for DTG use in second-line (2L) in younger CLHIV with confirmed 1L treatment failure of a non-DTG regimen (e.g. LPV/r, NVP, or EFV). </a:t>
            </a:r>
          </a:p>
        </p:txBody>
      </p:sp>
      <p:sp>
        <p:nvSpPr>
          <p:cNvPr id="83" name="Rectangle 82">
            <a:extLst>
              <a:ext uri="{FF2B5EF4-FFF2-40B4-BE49-F238E27FC236}">
                <a16:creationId xmlns:a16="http://schemas.microsoft.com/office/drawing/2014/main" id="{72464AEB-0332-43D6-BBFA-8514673853B0}"/>
              </a:ext>
            </a:extLst>
          </p:cNvPr>
          <p:cNvSpPr/>
          <p:nvPr/>
        </p:nvSpPr>
        <p:spPr>
          <a:xfrm>
            <a:off x="508128" y="3769994"/>
            <a:ext cx="3169107" cy="1356782"/>
          </a:xfrm>
          <a:prstGeom prst="rect">
            <a:avLst/>
          </a:prstGeom>
          <a:noFill/>
        </p:spPr>
        <p:txBody>
          <a:bodyPr wrap="square" lIns="0" tIns="0" rIns="0" bIns="0" rtlCol="0">
            <a:spAutoFit/>
          </a:bodyPr>
          <a:lstStyle/>
          <a:p>
            <a:pPr algn="just">
              <a:spcBef>
                <a:spcPts val="500"/>
              </a:spcBef>
            </a:pPr>
            <a:r>
              <a:rPr lang="en-GB" sz="1050" b="1" dirty="0">
                <a:latin typeface="Calibri" panose="020F0502020204030204" pitchFamily="34" charset="0"/>
              </a:rPr>
              <a:t>All newly initiating CLHIV on ART and existing virally suppressed children at least 4 weeks and weigh 3 to &lt;20 kg should be transitioned to pDTG. </a:t>
            </a:r>
            <a:r>
              <a:rPr lang="en-GB" sz="1050" dirty="0">
                <a:latin typeface="Calibri" panose="020F0502020204030204" pitchFamily="34" charset="0"/>
              </a:rPr>
              <a:t>Viral suppression is defined as HIV-1 RNA &lt;1,000 copies/ml from a test completed within the past 12 months. However, viral load testing should </a:t>
            </a:r>
            <a:r>
              <a:rPr lang="en-GB" sz="1050" u="sng" dirty="0">
                <a:latin typeface="Calibri" panose="020F0502020204030204" pitchFamily="34" charset="0"/>
              </a:rPr>
              <a:t>not</a:t>
            </a:r>
            <a:r>
              <a:rPr lang="en-GB" sz="1050" dirty="0">
                <a:latin typeface="Calibri" panose="020F0502020204030204" pitchFamily="34" charset="0"/>
              </a:rPr>
              <a:t> be a barrier to </a:t>
            </a:r>
            <a:r>
              <a:rPr lang="en-GB" sz="1050" dirty="0" err="1">
                <a:latin typeface="Calibri" panose="020F0502020204030204" pitchFamily="34" charset="0"/>
              </a:rPr>
              <a:t>pDTG</a:t>
            </a:r>
            <a:r>
              <a:rPr lang="en-GB" sz="1050" dirty="0">
                <a:latin typeface="Calibri" panose="020F0502020204030204" pitchFamily="34" charset="0"/>
              </a:rPr>
              <a:t> access and all stable and unstable patients should be moved to </a:t>
            </a:r>
            <a:r>
              <a:rPr lang="en-GB" sz="1050" dirty="0" err="1">
                <a:latin typeface="Calibri" panose="020F0502020204030204" pitchFamily="34" charset="0"/>
              </a:rPr>
              <a:t>pDTG</a:t>
            </a:r>
            <a:r>
              <a:rPr lang="en-GB" sz="1050" dirty="0">
                <a:latin typeface="Calibri" panose="020F0502020204030204" pitchFamily="34" charset="0"/>
              </a:rPr>
              <a:t>. </a:t>
            </a:r>
          </a:p>
          <a:p>
            <a:pPr algn="just">
              <a:spcBef>
                <a:spcPts val="500"/>
              </a:spcBef>
            </a:pPr>
            <a:endParaRPr lang="en-GB" sz="1050" dirty="0">
              <a:latin typeface="Calibri" panose="020F0502020204030204" pitchFamily="34" charset="0"/>
            </a:endParaRPr>
          </a:p>
        </p:txBody>
      </p:sp>
      <p:sp>
        <p:nvSpPr>
          <p:cNvPr id="43" name="Text Box 2">
            <a:extLst>
              <a:ext uri="{FF2B5EF4-FFF2-40B4-BE49-F238E27FC236}">
                <a16:creationId xmlns:a16="http://schemas.microsoft.com/office/drawing/2014/main" id="{4ACD4484-CE2D-42F3-BCEE-D696E3DC7457}"/>
              </a:ext>
            </a:extLst>
          </p:cNvPr>
          <p:cNvSpPr txBox="1">
            <a:spLocks noChangeArrowheads="1"/>
          </p:cNvSpPr>
          <p:nvPr/>
        </p:nvSpPr>
        <p:spPr bwMode="auto">
          <a:xfrm>
            <a:off x="106200" y="2460826"/>
            <a:ext cx="3671687"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Which children are eligible for pDTG?</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grpSp>
        <p:nvGrpSpPr>
          <p:cNvPr id="95" name="Group 94">
            <a:extLst>
              <a:ext uri="{FF2B5EF4-FFF2-40B4-BE49-F238E27FC236}">
                <a16:creationId xmlns:a16="http://schemas.microsoft.com/office/drawing/2014/main" id="{130301A0-2A3C-496A-B0BA-4DFF77BE5308}"/>
              </a:ext>
            </a:extLst>
          </p:cNvPr>
          <p:cNvGrpSpPr/>
          <p:nvPr/>
        </p:nvGrpSpPr>
        <p:grpSpPr>
          <a:xfrm>
            <a:off x="135519" y="2848258"/>
            <a:ext cx="448265" cy="621572"/>
            <a:chOff x="615951" y="615950"/>
            <a:chExt cx="752473" cy="1108075"/>
          </a:xfrm>
          <a:solidFill>
            <a:schemeClr val="accent1"/>
          </a:solidFill>
        </p:grpSpPr>
        <p:sp>
          <p:nvSpPr>
            <p:cNvPr id="98" name="Freeform 6">
              <a:extLst>
                <a:ext uri="{FF2B5EF4-FFF2-40B4-BE49-F238E27FC236}">
                  <a16:creationId xmlns:a16="http://schemas.microsoft.com/office/drawing/2014/main" id="{B898F321-63B1-488C-8821-FE0714671235}"/>
                </a:ext>
              </a:extLst>
            </p:cNvPr>
            <p:cNvSpPr>
              <a:spLocks/>
            </p:cNvSpPr>
            <p:nvPr/>
          </p:nvSpPr>
          <p:spPr bwMode="auto">
            <a:xfrm>
              <a:off x="776288" y="1173163"/>
              <a:ext cx="465137" cy="315913"/>
            </a:xfrm>
            <a:custGeom>
              <a:avLst/>
              <a:gdLst>
                <a:gd name="T0" fmla="*/ 0 w 1006"/>
                <a:gd name="T1" fmla="*/ 677 h 684"/>
                <a:gd name="T2" fmla="*/ 232 w 1006"/>
                <a:gd name="T3" fmla="*/ 0 h 684"/>
                <a:gd name="T4" fmla="*/ 763 w 1006"/>
                <a:gd name="T5" fmla="*/ 0 h 684"/>
                <a:gd name="T6" fmla="*/ 1006 w 1006"/>
                <a:gd name="T7" fmla="*/ 677 h 684"/>
                <a:gd name="T8" fmla="*/ 0 w 1006"/>
                <a:gd name="T9" fmla="*/ 677 h 684"/>
              </a:gdLst>
              <a:ahLst/>
              <a:cxnLst>
                <a:cxn ang="0">
                  <a:pos x="T0" y="T1"/>
                </a:cxn>
                <a:cxn ang="0">
                  <a:pos x="T2" y="T3"/>
                </a:cxn>
                <a:cxn ang="0">
                  <a:pos x="T4" y="T5"/>
                </a:cxn>
                <a:cxn ang="0">
                  <a:pos x="T6" y="T7"/>
                </a:cxn>
                <a:cxn ang="0">
                  <a:pos x="T8" y="T9"/>
                </a:cxn>
              </a:cxnLst>
              <a:rect l="0" t="0" r="r" b="b"/>
              <a:pathLst>
                <a:path w="1006" h="684">
                  <a:moveTo>
                    <a:pt x="0" y="677"/>
                  </a:moveTo>
                  <a:cubicBezTo>
                    <a:pt x="232" y="0"/>
                    <a:pt x="232" y="0"/>
                    <a:pt x="232" y="0"/>
                  </a:cubicBezTo>
                  <a:cubicBezTo>
                    <a:pt x="763" y="0"/>
                    <a:pt x="763" y="0"/>
                    <a:pt x="763" y="0"/>
                  </a:cubicBezTo>
                  <a:cubicBezTo>
                    <a:pt x="763" y="0"/>
                    <a:pt x="951" y="480"/>
                    <a:pt x="1006" y="677"/>
                  </a:cubicBezTo>
                  <a:cubicBezTo>
                    <a:pt x="757" y="684"/>
                    <a:pt x="272" y="673"/>
                    <a:pt x="0" y="6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99" name="Freeform 7">
              <a:extLst>
                <a:ext uri="{FF2B5EF4-FFF2-40B4-BE49-F238E27FC236}">
                  <a16:creationId xmlns:a16="http://schemas.microsoft.com/office/drawing/2014/main" id="{FDD5C752-D9CE-421B-9E4A-EF96ED116D65}"/>
                </a:ext>
              </a:extLst>
            </p:cNvPr>
            <p:cNvSpPr>
              <a:spLocks/>
            </p:cNvSpPr>
            <p:nvPr/>
          </p:nvSpPr>
          <p:spPr bwMode="auto">
            <a:xfrm>
              <a:off x="615951" y="1355725"/>
              <a:ext cx="296862" cy="233363"/>
            </a:xfrm>
            <a:custGeom>
              <a:avLst/>
              <a:gdLst>
                <a:gd name="T0" fmla="*/ 459 w 644"/>
                <a:gd name="T1" fmla="*/ 0 h 506"/>
                <a:gd name="T2" fmla="*/ 644 w 644"/>
                <a:gd name="T3" fmla="*/ 169 h 506"/>
                <a:gd name="T4" fmla="*/ 182 w 644"/>
                <a:gd name="T5" fmla="*/ 479 h 506"/>
                <a:gd name="T6" fmla="*/ 39 w 644"/>
                <a:gd name="T7" fmla="*/ 428 h 506"/>
                <a:gd name="T8" fmla="*/ 42 w 644"/>
                <a:gd name="T9" fmla="*/ 280 h 506"/>
                <a:gd name="T10" fmla="*/ 459 w 644"/>
                <a:gd name="T11" fmla="*/ 0 h 506"/>
              </a:gdLst>
              <a:ahLst/>
              <a:cxnLst>
                <a:cxn ang="0">
                  <a:pos x="T0" y="T1"/>
                </a:cxn>
                <a:cxn ang="0">
                  <a:pos x="T2" y="T3"/>
                </a:cxn>
                <a:cxn ang="0">
                  <a:pos x="T4" y="T5"/>
                </a:cxn>
                <a:cxn ang="0">
                  <a:pos x="T6" y="T7"/>
                </a:cxn>
                <a:cxn ang="0">
                  <a:pos x="T8" y="T9"/>
                </a:cxn>
                <a:cxn ang="0">
                  <a:pos x="T10" y="T11"/>
                </a:cxn>
              </a:cxnLst>
              <a:rect l="0" t="0" r="r" b="b"/>
              <a:pathLst>
                <a:path w="644" h="506">
                  <a:moveTo>
                    <a:pt x="459" y="0"/>
                  </a:moveTo>
                  <a:cubicBezTo>
                    <a:pt x="521" y="56"/>
                    <a:pt x="583" y="112"/>
                    <a:pt x="644" y="169"/>
                  </a:cubicBezTo>
                  <a:cubicBezTo>
                    <a:pt x="182" y="479"/>
                    <a:pt x="182" y="479"/>
                    <a:pt x="182" y="479"/>
                  </a:cubicBezTo>
                  <a:cubicBezTo>
                    <a:pt x="142" y="506"/>
                    <a:pt x="78" y="483"/>
                    <a:pt x="39" y="428"/>
                  </a:cubicBezTo>
                  <a:cubicBezTo>
                    <a:pt x="0" y="373"/>
                    <a:pt x="1" y="307"/>
                    <a:pt x="42" y="280"/>
                  </a:cubicBezTo>
                  <a:lnTo>
                    <a:pt x="4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0" name="Freeform 8">
              <a:extLst>
                <a:ext uri="{FF2B5EF4-FFF2-40B4-BE49-F238E27FC236}">
                  <a16:creationId xmlns:a16="http://schemas.microsoft.com/office/drawing/2014/main" id="{7CA7B79E-D4A2-49C8-861E-E058267BB57D}"/>
                </a:ext>
              </a:extLst>
            </p:cNvPr>
            <p:cNvSpPr>
              <a:spLocks/>
            </p:cNvSpPr>
            <p:nvPr/>
          </p:nvSpPr>
          <p:spPr bwMode="auto">
            <a:xfrm>
              <a:off x="1058863" y="1441450"/>
              <a:ext cx="153987" cy="282575"/>
            </a:xfrm>
            <a:custGeom>
              <a:avLst/>
              <a:gdLst>
                <a:gd name="T0" fmla="*/ 254 w 333"/>
                <a:gd name="T1" fmla="*/ 7 h 613"/>
                <a:gd name="T2" fmla="*/ 326 w 333"/>
                <a:gd name="T3" fmla="*/ 499 h 613"/>
                <a:gd name="T4" fmla="*/ 214 w 333"/>
                <a:gd name="T5" fmla="*/ 602 h 613"/>
                <a:gd name="T6" fmla="*/ 78 w 333"/>
                <a:gd name="T7" fmla="*/ 537 h 613"/>
                <a:gd name="T8" fmla="*/ 0 w 333"/>
                <a:gd name="T9" fmla="*/ 1 h 613"/>
                <a:gd name="T10" fmla="*/ 254 w 333"/>
                <a:gd name="T11" fmla="*/ 7 h 613"/>
              </a:gdLst>
              <a:ahLst/>
              <a:cxnLst>
                <a:cxn ang="0">
                  <a:pos x="T0" y="T1"/>
                </a:cxn>
                <a:cxn ang="0">
                  <a:pos x="T2" y="T3"/>
                </a:cxn>
                <a:cxn ang="0">
                  <a:pos x="T4" y="T5"/>
                </a:cxn>
                <a:cxn ang="0">
                  <a:pos x="T6" y="T7"/>
                </a:cxn>
                <a:cxn ang="0">
                  <a:pos x="T8" y="T9"/>
                </a:cxn>
                <a:cxn ang="0">
                  <a:pos x="T10" y="T11"/>
                </a:cxn>
              </a:cxnLst>
              <a:rect l="0" t="0" r="r" b="b"/>
              <a:pathLst>
                <a:path w="333" h="613">
                  <a:moveTo>
                    <a:pt x="254" y="7"/>
                  </a:moveTo>
                  <a:cubicBezTo>
                    <a:pt x="326" y="499"/>
                    <a:pt x="326" y="499"/>
                    <a:pt x="326" y="499"/>
                  </a:cubicBezTo>
                  <a:cubicBezTo>
                    <a:pt x="333" y="546"/>
                    <a:pt x="283" y="592"/>
                    <a:pt x="214" y="602"/>
                  </a:cubicBezTo>
                  <a:cubicBezTo>
                    <a:pt x="146" y="613"/>
                    <a:pt x="85" y="584"/>
                    <a:pt x="78" y="537"/>
                  </a:cubicBezTo>
                  <a:cubicBezTo>
                    <a:pt x="0" y="1"/>
                    <a:pt x="0" y="1"/>
                    <a:pt x="0" y="1"/>
                  </a:cubicBezTo>
                  <a:cubicBezTo>
                    <a:pt x="85" y="0"/>
                    <a:pt x="169" y="1"/>
                    <a:pt x="25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1" name="Freeform 9">
              <a:extLst>
                <a:ext uri="{FF2B5EF4-FFF2-40B4-BE49-F238E27FC236}">
                  <a16:creationId xmlns:a16="http://schemas.microsoft.com/office/drawing/2014/main" id="{9FBC062B-4848-4762-A5CF-73E11D02C808}"/>
                </a:ext>
              </a:extLst>
            </p:cNvPr>
            <p:cNvSpPr>
              <a:spLocks/>
            </p:cNvSpPr>
            <p:nvPr/>
          </p:nvSpPr>
          <p:spPr bwMode="auto">
            <a:xfrm>
              <a:off x="625475" y="688975"/>
              <a:ext cx="742949" cy="560388"/>
            </a:xfrm>
            <a:custGeom>
              <a:avLst/>
              <a:gdLst>
                <a:gd name="T0" fmla="*/ 1582 w 1606"/>
                <a:gd name="T1" fmla="*/ 1095 h 1218"/>
                <a:gd name="T2" fmla="*/ 1140 w 1606"/>
                <a:gd name="T3" fmla="*/ 545 h 1218"/>
                <a:gd name="T4" fmla="*/ 1043 w 1606"/>
                <a:gd name="T5" fmla="*/ 492 h 1218"/>
                <a:gd name="T6" fmla="*/ 588 w 1606"/>
                <a:gd name="T7" fmla="*/ 493 h 1218"/>
                <a:gd name="T8" fmla="*/ 547 w 1606"/>
                <a:gd name="T9" fmla="*/ 508 h 1218"/>
                <a:gd name="T10" fmla="*/ 149 w 1606"/>
                <a:gd name="T11" fmla="*/ 29 h 1218"/>
                <a:gd name="T12" fmla="*/ 45 w 1606"/>
                <a:gd name="T13" fmla="*/ 35 h 1218"/>
                <a:gd name="T14" fmla="*/ 25 w 1606"/>
                <a:gd name="T15" fmla="*/ 144 h 1218"/>
                <a:gd name="T16" fmla="*/ 508 w 1606"/>
                <a:gd name="T17" fmla="*/ 738 h 1218"/>
                <a:gd name="T18" fmla="*/ 556 w 1606"/>
                <a:gd name="T19" fmla="*/ 1061 h 1218"/>
                <a:gd name="T20" fmla="*/ 1089 w 1606"/>
                <a:gd name="T21" fmla="*/ 1061 h 1218"/>
                <a:gd name="T22" fmla="*/ 1122 w 1606"/>
                <a:gd name="T23" fmla="*/ 837 h 1218"/>
                <a:gd name="T24" fmla="*/ 1412 w 1606"/>
                <a:gd name="T25" fmla="*/ 1186 h 1218"/>
                <a:gd name="T26" fmla="*/ 1541 w 1606"/>
                <a:gd name="T27" fmla="*/ 1193 h 1218"/>
                <a:gd name="T28" fmla="*/ 1582 w 1606"/>
                <a:gd name="T29" fmla="*/ 1095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6" h="1218">
                  <a:moveTo>
                    <a:pt x="1582" y="1095"/>
                  </a:moveTo>
                  <a:cubicBezTo>
                    <a:pt x="1582" y="1095"/>
                    <a:pt x="1193" y="602"/>
                    <a:pt x="1140" y="545"/>
                  </a:cubicBezTo>
                  <a:cubicBezTo>
                    <a:pt x="1116" y="517"/>
                    <a:pt x="1057" y="501"/>
                    <a:pt x="1043" y="492"/>
                  </a:cubicBezTo>
                  <a:cubicBezTo>
                    <a:pt x="979" y="462"/>
                    <a:pt x="662" y="456"/>
                    <a:pt x="588" y="493"/>
                  </a:cubicBezTo>
                  <a:cubicBezTo>
                    <a:pt x="574" y="500"/>
                    <a:pt x="559" y="502"/>
                    <a:pt x="547" y="508"/>
                  </a:cubicBezTo>
                  <a:cubicBezTo>
                    <a:pt x="149" y="29"/>
                    <a:pt x="149" y="29"/>
                    <a:pt x="149" y="29"/>
                  </a:cubicBezTo>
                  <a:cubicBezTo>
                    <a:pt x="124" y="0"/>
                    <a:pt x="76" y="13"/>
                    <a:pt x="45" y="35"/>
                  </a:cubicBezTo>
                  <a:cubicBezTo>
                    <a:pt x="1" y="66"/>
                    <a:pt x="0" y="115"/>
                    <a:pt x="25" y="144"/>
                  </a:cubicBezTo>
                  <a:cubicBezTo>
                    <a:pt x="25" y="144"/>
                    <a:pt x="448" y="665"/>
                    <a:pt x="508" y="738"/>
                  </a:cubicBezTo>
                  <a:cubicBezTo>
                    <a:pt x="527" y="868"/>
                    <a:pt x="556" y="1061"/>
                    <a:pt x="556" y="1061"/>
                  </a:cubicBezTo>
                  <a:cubicBezTo>
                    <a:pt x="1089" y="1061"/>
                    <a:pt x="1089" y="1061"/>
                    <a:pt x="1089" y="1061"/>
                  </a:cubicBezTo>
                  <a:cubicBezTo>
                    <a:pt x="1122" y="837"/>
                    <a:pt x="1122" y="837"/>
                    <a:pt x="1122" y="837"/>
                  </a:cubicBezTo>
                  <a:cubicBezTo>
                    <a:pt x="1412" y="1186"/>
                    <a:pt x="1412" y="1186"/>
                    <a:pt x="1412" y="1186"/>
                  </a:cubicBezTo>
                  <a:cubicBezTo>
                    <a:pt x="1437" y="1215"/>
                    <a:pt x="1494" y="1218"/>
                    <a:pt x="1541" y="1193"/>
                  </a:cubicBezTo>
                  <a:cubicBezTo>
                    <a:pt x="1588" y="1168"/>
                    <a:pt x="1606" y="1124"/>
                    <a:pt x="1582" y="10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02" name="Freeform 10">
              <a:extLst>
                <a:ext uri="{FF2B5EF4-FFF2-40B4-BE49-F238E27FC236}">
                  <a16:creationId xmlns:a16="http://schemas.microsoft.com/office/drawing/2014/main" id="{50E26262-44AF-4A22-928F-39172D02A769}"/>
                </a:ext>
              </a:extLst>
            </p:cNvPr>
            <p:cNvSpPr>
              <a:spLocks/>
            </p:cNvSpPr>
            <p:nvPr/>
          </p:nvSpPr>
          <p:spPr bwMode="auto">
            <a:xfrm>
              <a:off x="858838" y="615950"/>
              <a:ext cx="296862" cy="266700"/>
            </a:xfrm>
            <a:custGeom>
              <a:avLst/>
              <a:gdLst>
                <a:gd name="T0" fmla="*/ 410 w 640"/>
                <a:gd name="T1" fmla="*/ 557 h 579"/>
                <a:gd name="T2" fmla="*/ 315 w 640"/>
                <a:gd name="T3" fmla="*/ 579 h 579"/>
                <a:gd name="T4" fmla="*/ 220 w 640"/>
                <a:gd name="T5" fmla="*/ 557 h 579"/>
                <a:gd name="T6" fmla="*/ 28 w 640"/>
                <a:gd name="T7" fmla="*/ 557 h 579"/>
                <a:gd name="T8" fmla="*/ 9 w 640"/>
                <a:gd name="T9" fmla="*/ 332 h 579"/>
                <a:gd name="T10" fmla="*/ 320 w 640"/>
                <a:gd name="T11" fmla="*/ 0 h 579"/>
                <a:gd name="T12" fmla="*/ 631 w 640"/>
                <a:gd name="T13" fmla="*/ 332 h 579"/>
                <a:gd name="T14" fmla="*/ 612 w 640"/>
                <a:gd name="T15" fmla="*/ 557 h 579"/>
                <a:gd name="T16" fmla="*/ 410 w 640"/>
                <a:gd name="T17" fmla="*/ 55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0" h="579">
                  <a:moveTo>
                    <a:pt x="410" y="557"/>
                  </a:moveTo>
                  <a:cubicBezTo>
                    <a:pt x="382" y="571"/>
                    <a:pt x="349" y="579"/>
                    <a:pt x="315" y="579"/>
                  </a:cubicBezTo>
                  <a:cubicBezTo>
                    <a:pt x="281" y="579"/>
                    <a:pt x="249" y="571"/>
                    <a:pt x="220" y="557"/>
                  </a:cubicBezTo>
                  <a:cubicBezTo>
                    <a:pt x="28" y="557"/>
                    <a:pt x="28" y="557"/>
                    <a:pt x="28" y="557"/>
                  </a:cubicBezTo>
                  <a:cubicBezTo>
                    <a:pt x="15" y="503"/>
                    <a:pt x="0" y="464"/>
                    <a:pt x="9" y="332"/>
                  </a:cubicBezTo>
                  <a:cubicBezTo>
                    <a:pt x="22" y="155"/>
                    <a:pt x="129" y="3"/>
                    <a:pt x="320" y="0"/>
                  </a:cubicBezTo>
                  <a:cubicBezTo>
                    <a:pt x="511" y="3"/>
                    <a:pt x="618" y="155"/>
                    <a:pt x="631" y="332"/>
                  </a:cubicBezTo>
                  <a:cubicBezTo>
                    <a:pt x="640" y="464"/>
                    <a:pt x="625" y="503"/>
                    <a:pt x="612" y="557"/>
                  </a:cubicBezTo>
                  <a:lnTo>
                    <a:pt x="410" y="5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21" name="Rectangle 20">
            <a:extLst>
              <a:ext uri="{FF2B5EF4-FFF2-40B4-BE49-F238E27FC236}">
                <a16:creationId xmlns:a16="http://schemas.microsoft.com/office/drawing/2014/main" id="{12E32A10-CC58-4F30-92D4-4123FBA2C93E}"/>
              </a:ext>
            </a:extLst>
          </p:cNvPr>
          <p:cNvSpPr/>
          <p:nvPr/>
        </p:nvSpPr>
        <p:spPr>
          <a:xfrm>
            <a:off x="3903121" y="2687901"/>
            <a:ext cx="3763079" cy="3630821"/>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100" dirty="0">
              <a:solidFill>
                <a:schemeClr val="accent5"/>
              </a:solidFill>
            </a:endParaRPr>
          </a:p>
        </p:txBody>
      </p:sp>
      <p:sp>
        <p:nvSpPr>
          <p:cNvPr id="22" name="Text Box 2">
            <a:extLst>
              <a:ext uri="{FF2B5EF4-FFF2-40B4-BE49-F238E27FC236}">
                <a16:creationId xmlns:a16="http://schemas.microsoft.com/office/drawing/2014/main" id="{A6980A36-6011-4470-8978-913451B37CEE}"/>
              </a:ext>
            </a:extLst>
          </p:cNvPr>
          <p:cNvSpPr txBox="1">
            <a:spLocks noChangeArrowheads="1"/>
          </p:cNvSpPr>
          <p:nvPr/>
        </p:nvSpPr>
        <p:spPr bwMode="auto">
          <a:xfrm>
            <a:off x="3903225" y="2460826"/>
            <a:ext cx="3762975"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lang="en-GB" sz="1400" b="1" kern="0" dirty="0">
                <a:solidFill>
                  <a:srgbClr val="FFFFFF"/>
                </a:solidFill>
                <a:latin typeface="Calibri" panose="020F0502020204030204" pitchFamily="34" charset="0"/>
                <a:ea typeface="Calibri"/>
                <a:cs typeface="Times New Roman"/>
              </a:rPr>
              <a:t>What is the dosing guidance for pDTG?</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sp>
        <p:nvSpPr>
          <p:cNvPr id="23" name="Isosceles Triangle 22">
            <a:extLst>
              <a:ext uri="{FF2B5EF4-FFF2-40B4-BE49-F238E27FC236}">
                <a16:creationId xmlns:a16="http://schemas.microsoft.com/office/drawing/2014/main" id="{A999FB7D-1618-467C-9988-AAF60F23F292}"/>
              </a:ext>
            </a:extLst>
          </p:cNvPr>
          <p:cNvSpPr/>
          <p:nvPr/>
        </p:nvSpPr>
        <p:spPr>
          <a:xfrm rot="10800000">
            <a:off x="3984818" y="3853383"/>
            <a:ext cx="3583383" cy="96229"/>
          </a:xfrm>
          <a:prstGeom prst="triangle">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0A99714-1E6E-4F13-A41C-5C45BC4C34B4}"/>
              </a:ext>
            </a:extLst>
          </p:cNvPr>
          <p:cNvSpPr txBox="1"/>
          <p:nvPr/>
        </p:nvSpPr>
        <p:spPr bwMode="gray">
          <a:xfrm>
            <a:off x="3984821" y="3975179"/>
            <a:ext cx="3583383" cy="161583"/>
          </a:xfrm>
          <a:prstGeom prst="rect">
            <a:avLst/>
          </a:prstGeom>
          <a:noFill/>
        </p:spPr>
        <p:txBody>
          <a:bodyPr wrap="square" lIns="0" tIns="0" rIns="0" bIns="0" rtlCol="0">
            <a:spAutoFit/>
          </a:bodyPr>
          <a:lstStyle/>
          <a:p>
            <a:pPr>
              <a:spcBef>
                <a:spcPts val="500"/>
              </a:spcBef>
            </a:pPr>
            <a:r>
              <a:rPr lang="en-GB" sz="1050" b="1" dirty="0">
                <a:latin typeface="Calibri" panose="020F0502020204030204" pitchFamily="34" charset="0"/>
              </a:rPr>
              <a:t>A child should switch to DTG adult formulations after 20 kg</a:t>
            </a:r>
          </a:p>
        </p:txBody>
      </p:sp>
      <p:sp>
        <p:nvSpPr>
          <p:cNvPr id="29" name="Rectangle 28">
            <a:extLst>
              <a:ext uri="{FF2B5EF4-FFF2-40B4-BE49-F238E27FC236}">
                <a16:creationId xmlns:a16="http://schemas.microsoft.com/office/drawing/2014/main" id="{829A6263-A2A9-4FA8-A66A-780408A391C4}"/>
              </a:ext>
            </a:extLst>
          </p:cNvPr>
          <p:cNvSpPr/>
          <p:nvPr/>
        </p:nvSpPr>
        <p:spPr>
          <a:xfrm>
            <a:off x="3903121" y="5515232"/>
            <a:ext cx="3756288" cy="7891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500"/>
              </a:spcBef>
            </a:pPr>
            <a:r>
              <a:rPr lang="en-GB" sz="1000" b="1" dirty="0">
                <a:solidFill>
                  <a:schemeClr val="tx1"/>
                </a:solidFill>
              </a:rPr>
              <a:t>Note: </a:t>
            </a:r>
            <a:r>
              <a:rPr lang="en-GB" sz="1000" dirty="0">
                <a:solidFill>
                  <a:schemeClr val="tx1"/>
                </a:solidFill>
              </a:rPr>
              <a:t>Dispersible tablets (DT) have greater bioavailability than film-coated tablets (FCT). For e.g., DTG dose exposure of 50 mg FCT is approximately equal to 30 mg of DT</a:t>
            </a:r>
            <a:r>
              <a:rPr lang="en-GB" sz="1000" dirty="0">
                <a:solidFill>
                  <a:srgbClr val="FF0000"/>
                </a:solidFill>
              </a:rPr>
              <a:t> </a:t>
            </a:r>
            <a:r>
              <a:rPr lang="en-GB" sz="1000" dirty="0">
                <a:solidFill>
                  <a:schemeClr val="tx1"/>
                </a:solidFill>
              </a:rPr>
              <a:t>(i.e., 3 x 10 mg DTs). In the event that there is need for transition between the two formulations, ensure appropriate DTG dosing, especially in older children.</a:t>
            </a:r>
          </a:p>
        </p:txBody>
      </p:sp>
      <p:grpSp>
        <p:nvGrpSpPr>
          <p:cNvPr id="7" name="Group 6">
            <a:extLst>
              <a:ext uri="{FF2B5EF4-FFF2-40B4-BE49-F238E27FC236}">
                <a16:creationId xmlns:a16="http://schemas.microsoft.com/office/drawing/2014/main" id="{E5E6F55C-F3FC-4D65-AF21-87B006F6AC88}"/>
              </a:ext>
            </a:extLst>
          </p:cNvPr>
          <p:cNvGrpSpPr/>
          <p:nvPr/>
        </p:nvGrpSpPr>
        <p:grpSpPr>
          <a:xfrm>
            <a:off x="106096" y="4968531"/>
            <a:ext cx="3671895" cy="1475673"/>
            <a:chOff x="106096" y="4978861"/>
            <a:chExt cx="3671895" cy="1475673"/>
          </a:xfrm>
        </p:grpSpPr>
        <p:sp>
          <p:nvSpPr>
            <p:cNvPr id="48" name="Rectangle 47">
              <a:extLst>
                <a:ext uri="{FF2B5EF4-FFF2-40B4-BE49-F238E27FC236}">
                  <a16:creationId xmlns:a16="http://schemas.microsoft.com/office/drawing/2014/main" id="{B577D544-FC89-4AE2-B0BC-1E2319648D62}"/>
                </a:ext>
              </a:extLst>
            </p:cNvPr>
            <p:cNvSpPr/>
            <p:nvPr/>
          </p:nvSpPr>
          <p:spPr>
            <a:xfrm>
              <a:off x="106096" y="5194862"/>
              <a:ext cx="3671895" cy="1259672"/>
            </a:xfrm>
            <a:prstGeom prst="rect">
              <a:avLst/>
            </a:prstGeom>
            <a:noFill/>
            <a:ln w="19050" cap="flat" cmpd="sng" algn="ctr">
              <a:solidFill>
                <a:schemeClr val="accent1"/>
              </a:solidFill>
              <a:prstDash val="solid"/>
            </a:ln>
            <a:effectLst/>
          </p:spPr>
          <p:txBody>
            <a:bodyPr rtlCol="0" anchor="ctr"/>
            <a:lstStyle/>
            <a:p>
              <a:pPr algn="just">
                <a:spcBef>
                  <a:spcPts val="500"/>
                </a:spcBef>
              </a:pPr>
              <a:endParaRPr lang="en-GB" sz="1050" dirty="0">
                <a:solidFill>
                  <a:schemeClr val="tx1"/>
                </a:solidFill>
                <a:latin typeface="Calibri" panose="020F0502020204030204" pitchFamily="34" charset="0"/>
              </a:endParaRPr>
            </a:p>
          </p:txBody>
        </p:sp>
        <p:pic>
          <p:nvPicPr>
            <p:cNvPr id="42" name="Picture 41">
              <a:extLst>
                <a:ext uri="{FF2B5EF4-FFF2-40B4-BE49-F238E27FC236}">
                  <a16:creationId xmlns:a16="http://schemas.microsoft.com/office/drawing/2014/main" id="{CAD1D93A-308C-3143-B019-DB239A263268}"/>
                </a:ext>
              </a:extLst>
            </p:cNvPr>
            <p:cNvPicPr>
              <a:picLocks noChangeAspect="1"/>
            </p:cNvPicPr>
            <p:nvPr/>
          </p:nvPicPr>
          <p:blipFill rotWithShape="1">
            <a:blip r:embed="rId7">
              <a:duotone>
                <a:schemeClr val="accent1">
                  <a:shade val="45000"/>
                  <a:satMod val="135000"/>
                </a:schemeClr>
                <a:prstClr val="white"/>
              </a:duotone>
            </a:blip>
            <a:srcRect t="12548"/>
            <a:stretch/>
          </p:blipFill>
          <p:spPr>
            <a:xfrm>
              <a:off x="159852" y="5221121"/>
              <a:ext cx="363417" cy="317815"/>
            </a:xfrm>
            <a:prstGeom prst="rect">
              <a:avLst/>
            </a:prstGeom>
          </p:spPr>
        </p:pic>
        <p:sp>
          <p:nvSpPr>
            <p:cNvPr id="50" name="Text Box 2">
              <a:extLst>
                <a:ext uri="{FF2B5EF4-FFF2-40B4-BE49-F238E27FC236}">
                  <a16:creationId xmlns:a16="http://schemas.microsoft.com/office/drawing/2014/main" id="{2CD72A6E-A42F-46AB-9632-DBA9056D483A}"/>
                </a:ext>
              </a:extLst>
            </p:cNvPr>
            <p:cNvSpPr txBox="1">
              <a:spLocks noChangeArrowheads="1"/>
            </p:cNvSpPr>
            <p:nvPr/>
          </p:nvSpPr>
          <p:spPr bwMode="auto">
            <a:xfrm>
              <a:off x="106199" y="4978861"/>
              <a:ext cx="3671791" cy="216000"/>
            </a:xfrm>
            <a:prstGeom prst="rect">
              <a:avLst/>
            </a:prstGeom>
            <a:solidFill>
              <a:schemeClr val="accent1"/>
            </a:solidFill>
            <a:ln w="19050" cap="flat" cmpd="sng" algn="ctr">
              <a:solidFill>
                <a:schemeClr val="accent1"/>
              </a:solidFill>
              <a:prstDash val="solid"/>
              <a:headEnd/>
              <a:tailEnd/>
            </a:ln>
            <a:effectLst/>
          </p:spPr>
          <p:txBody>
            <a:bodyPr rot="0" vert="horz" wrap="square" lIns="91440" tIns="45720" rIns="91440" bIns="45720" anchor="ctr" anchorCtr="0">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en-GB" sz="1400" b="1" i="0" u="none" strike="noStrike" kern="0" cap="none" spc="0" normalizeH="0" baseline="0" dirty="0">
                  <a:ln>
                    <a:noFill/>
                  </a:ln>
                  <a:solidFill>
                    <a:srgbClr val="FFFFFF"/>
                  </a:solidFill>
                  <a:effectLst/>
                  <a:uLnTx/>
                  <a:uFillTx/>
                  <a:latin typeface="Calibri" panose="020F0502020204030204" pitchFamily="34" charset="0"/>
                  <a:ea typeface="Calibri"/>
                  <a:cs typeface="Times New Roman"/>
                </a:rPr>
                <a:t>How should pDTG be used in CLHIV with TB? </a:t>
              </a:r>
              <a:endParaRPr kumimoji="0" lang="en-GB" sz="1400" b="0" i="0" u="none" strike="noStrike" kern="0" cap="none" spc="0" normalizeH="0" baseline="0" dirty="0">
                <a:ln>
                  <a:noFill/>
                </a:ln>
                <a:solidFill>
                  <a:prstClr val="black"/>
                </a:solidFill>
                <a:effectLst/>
                <a:uLnTx/>
                <a:uFillTx/>
                <a:latin typeface="Calibri" panose="020F0502020204030204" pitchFamily="34" charset="0"/>
                <a:ea typeface="Calibri"/>
                <a:cs typeface="Times New Roman"/>
              </a:endParaRPr>
            </a:p>
          </p:txBody>
        </p:sp>
        <p:sp>
          <p:nvSpPr>
            <p:cNvPr id="69" name="Rectangle 68">
              <a:extLst>
                <a:ext uri="{FF2B5EF4-FFF2-40B4-BE49-F238E27FC236}">
                  <a16:creationId xmlns:a16="http://schemas.microsoft.com/office/drawing/2014/main" id="{D3720664-D8AF-4EEB-AAF3-EAB23CEF2F05}"/>
                </a:ext>
              </a:extLst>
            </p:cNvPr>
            <p:cNvSpPr/>
            <p:nvPr/>
          </p:nvSpPr>
          <p:spPr>
            <a:xfrm>
              <a:off x="568634" y="5239587"/>
              <a:ext cx="3108601" cy="292388"/>
            </a:xfrm>
            <a:prstGeom prst="rect">
              <a:avLst/>
            </a:prstGeom>
            <a:noFill/>
          </p:spPr>
          <p:txBody>
            <a:bodyPr wrap="square" lIns="0" tIns="0" rIns="0" bIns="0" rtlCol="0">
              <a:spAutoFit/>
            </a:bodyPr>
            <a:lstStyle/>
            <a:p>
              <a:pPr algn="just">
                <a:lnSpc>
                  <a:spcPct val="95000"/>
                </a:lnSpc>
                <a:spcBef>
                  <a:spcPts val="500"/>
                </a:spcBef>
              </a:pPr>
              <a:r>
                <a:rPr lang="en-GB" sz="1000" dirty="0">
                  <a:solidFill>
                    <a:schemeClr val="tx1"/>
                  </a:solidFill>
                  <a:latin typeface="Calibri" panose="020F0502020204030204" pitchFamily="34" charset="0"/>
                </a:rPr>
                <a:t>DTG </a:t>
              </a:r>
              <a:r>
                <a:rPr lang="en-GB" sz="1000" dirty="0">
                  <a:latin typeface="Calibri" panose="020F0502020204030204" pitchFamily="34" charset="0"/>
                </a:rPr>
                <a:t>interacts with the TB medicine rifampicin (RIF). </a:t>
              </a:r>
              <a:r>
                <a:rPr lang="en-GB" sz="1000" dirty="0">
                  <a:solidFill>
                    <a:schemeClr val="tx1"/>
                  </a:solidFill>
                  <a:latin typeface="Calibri" panose="020F0502020204030204" pitchFamily="34" charset="0"/>
                </a:rPr>
                <a:t>Children receiving TB treatment should have </a:t>
              </a:r>
              <a:r>
                <a:rPr lang="en-GB" sz="1000" b="1" dirty="0">
                  <a:solidFill>
                    <a:schemeClr val="tx1"/>
                  </a:solidFill>
                  <a:latin typeface="Calibri" panose="020F0502020204030204" pitchFamily="34" charset="0"/>
                </a:rPr>
                <a:t>their daily</a:t>
              </a:r>
              <a:endParaRPr lang="en-GB" sz="1000" b="1" dirty="0">
                <a:solidFill>
                  <a:schemeClr val="bg1"/>
                </a:solidFill>
                <a:latin typeface="Calibri" panose="020F0502020204030204" pitchFamily="34" charset="0"/>
              </a:endParaRPr>
            </a:p>
          </p:txBody>
        </p:sp>
        <p:sp>
          <p:nvSpPr>
            <p:cNvPr id="70" name="Rectangle 69">
              <a:extLst>
                <a:ext uri="{FF2B5EF4-FFF2-40B4-BE49-F238E27FC236}">
                  <a16:creationId xmlns:a16="http://schemas.microsoft.com/office/drawing/2014/main" id="{0184CD8E-6157-4C6F-925F-EB61AF394746}"/>
                </a:ext>
              </a:extLst>
            </p:cNvPr>
            <p:cNvSpPr/>
            <p:nvPr/>
          </p:nvSpPr>
          <p:spPr>
            <a:xfrm>
              <a:off x="173062" y="5551813"/>
              <a:ext cx="3522638" cy="877163"/>
            </a:xfrm>
            <a:prstGeom prst="rect">
              <a:avLst/>
            </a:prstGeom>
            <a:noFill/>
          </p:spPr>
          <p:txBody>
            <a:bodyPr wrap="square" lIns="0" tIns="0" rIns="0" bIns="0" rtlCol="0">
              <a:spAutoFit/>
            </a:bodyPr>
            <a:lstStyle/>
            <a:p>
              <a:pPr algn="just">
                <a:lnSpc>
                  <a:spcPct val="95000"/>
                </a:lnSpc>
                <a:spcBef>
                  <a:spcPts val="500"/>
                </a:spcBef>
              </a:pPr>
              <a:r>
                <a:rPr lang="en-GB" sz="1000" b="1" dirty="0">
                  <a:solidFill>
                    <a:schemeClr val="tx1"/>
                  </a:solidFill>
                  <a:latin typeface="Calibri" panose="020F0502020204030204" pitchFamily="34" charset="0"/>
                </a:rPr>
                <a:t>standard dose of </a:t>
              </a:r>
              <a:r>
                <a:rPr lang="en-GB" sz="1000" b="1" dirty="0" err="1">
                  <a:solidFill>
                    <a:schemeClr val="tx1"/>
                  </a:solidFill>
                  <a:latin typeface="Calibri" panose="020F0502020204030204" pitchFamily="34" charset="0"/>
                </a:rPr>
                <a:t>pDTG</a:t>
              </a:r>
              <a:r>
                <a:rPr lang="en-GB" sz="1000" b="1" dirty="0">
                  <a:solidFill>
                    <a:srgbClr val="FF0000"/>
                  </a:solidFill>
                  <a:latin typeface="Calibri" panose="020F0502020204030204" pitchFamily="34" charset="0"/>
                </a:rPr>
                <a:t> </a:t>
              </a:r>
              <a:r>
                <a:rPr lang="en-GB" sz="1000" b="1" dirty="0">
                  <a:latin typeface="Calibri" panose="020F0502020204030204" pitchFamily="34" charset="0"/>
                </a:rPr>
                <a:t>doubled </a:t>
              </a:r>
              <a:r>
                <a:rPr lang="en-GB" sz="1000" dirty="0">
                  <a:latin typeface="Calibri" panose="020F0502020204030204" pitchFamily="34" charset="0"/>
                </a:rPr>
                <a:t>for the duration of TB treatment (they should be given their daily standard dose twice a day – once in the morning and once in the evening). </a:t>
              </a:r>
              <a:r>
                <a:rPr lang="en-GB" sz="1000" dirty="0">
                  <a:solidFill>
                    <a:schemeClr val="tx1"/>
                  </a:solidFill>
                  <a:latin typeface="Calibri" panose="020F0502020204030204" pitchFamily="34" charset="0"/>
                </a:rPr>
                <a:t>This has been evaluated in the ongoing ODYSSEY trial and shown to be safe in </a:t>
              </a:r>
              <a:r>
                <a:rPr lang="en-GB" sz="1000" dirty="0">
                  <a:latin typeface="Calibri" panose="020F0502020204030204" pitchFamily="34" charset="0"/>
                </a:rPr>
                <a:t>CLHIV &gt;6 years and &gt;20 kg</a:t>
              </a:r>
              <a:r>
                <a:rPr lang="en-GB" sz="1000" dirty="0">
                  <a:solidFill>
                    <a:schemeClr val="tx1"/>
                  </a:solidFill>
                  <a:latin typeface="Calibri" panose="020F0502020204030204" pitchFamily="34" charset="0"/>
                </a:rPr>
                <a:t>. Caregivers should </a:t>
              </a:r>
              <a:r>
                <a:rPr lang="en-GB" sz="1000" dirty="0">
                  <a:latin typeface="Calibri" panose="020F0502020204030204" pitchFamily="34" charset="0"/>
                </a:rPr>
                <a:t>follow local guidelines on when to switch back to standard doses after a child completes TB therapy.</a:t>
              </a:r>
            </a:p>
          </p:txBody>
        </p:sp>
      </p:grpSp>
    </p:spTree>
    <p:extLst>
      <p:ext uri="{BB962C8B-B14F-4D97-AF65-F5344CB8AC3E}">
        <p14:creationId xmlns:p14="http://schemas.microsoft.com/office/powerpoint/2010/main" val="33187062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1138</Words>
  <Application>Microsoft Office PowerPoint</Application>
  <PresentationFormat>Custom</PresentationFormat>
  <Paragraphs>50</Paragraphs>
  <Slides>1</Slides>
  <Notes>0</Notes>
  <HiddenSlides>0</HiddenSlides>
  <MMClips>0</MMClips>
  <ScaleCrop>false</ScaleCrop>
  <HeadingPairs>
    <vt:vector size="8" baseType="variant">
      <vt:variant>
        <vt:lpstr>Fonts Used</vt:lpstr>
      </vt:variant>
      <vt:variant>
        <vt:i4>2</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6" baseType="lpstr">
      <vt:lpstr>Arial</vt:lpstr>
      <vt:lpstr>Calibri</vt:lpstr>
      <vt:lpstr>ABC3_Portrait_NoLogo_010115</vt:lpstr>
      <vt:lpstr>Office Theme</vt:lpstr>
      <vt:lpstr>think-cell Slide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2015-06-29T15:12:14Z</dcterms:created>
  <dcterms:modified xsi:type="dcterms:W3CDTF">2021-10-14T04:11:52Z</dcterms:modified>
</cp:coreProperties>
</file>