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48" r:id="rId2"/>
  </p:sldIdLst>
  <p:sldSz cx="9144000" cy="6858000" type="screen4x3"/>
  <p:notesSz cx="6881813" cy="966152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345" userDrawn="1">
          <p15:clr>
            <a:srgbClr val="A4A3A4"/>
          </p15:clr>
        </p15:guide>
        <p15:guide id="2" pos="2082" userDrawn="1">
          <p15:clr>
            <a:srgbClr val="A4A3A4"/>
          </p15:clr>
        </p15:guide>
        <p15:guide id="3" orient="horz" pos="3042" userDrawn="1">
          <p15:clr>
            <a:srgbClr val="A4A3A4"/>
          </p15:clr>
        </p15:guide>
        <p15:guide id="4" pos="216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F412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721" autoAdjust="0"/>
    <p:restoredTop sz="94825" autoAdjust="0"/>
  </p:normalViewPr>
  <p:slideViewPr>
    <p:cSldViewPr snapToGrid="0" snapToObjects="1">
      <p:cViewPr varScale="1">
        <p:scale>
          <a:sx n="90" d="100"/>
          <a:sy n="90" d="100"/>
        </p:scale>
        <p:origin x="1278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1" d="100"/>
        <a:sy n="121" d="100"/>
      </p:scale>
      <p:origin x="0" y="0"/>
    </p:cViewPr>
  </p:sorterViewPr>
  <p:notesViewPr>
    <p:cSldViewPr snapToGrid="0" snapToObjects="1">
      <p:cViewPr varScale="1">
        <p:scale>
          <a:sx n="52" d="100"/>
          <a:sy n="52" d="100"/>
        </p:scale>
        <p:origin x="2958" y="96"/>
      </p:cViewPr>
      <p:guideLst>
        <p:guide orient="horz" pos="3345"/>
        <p:guide pos="2082"/>
        <p:guide orient="horz" pos="3042"/>
        <p:guide pos="2168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82869" cy="48361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97337" y="1"/>
            <a:ext cx="2982869" cy="48361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A625521-94A0-460B-B873-2E433DA52D80}" type="datetimeFigureOut">
              <a:rPr lang="en-GB" smtClean="0"/>
              <a:t>31/05/2024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76363"/>
            <a:ext cx="2982869" cy="48361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97337" y="9176363"/>
            <a:ext cx="2982869" cy="48361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DFDDCCF-4F6E-433A-B627-E700498FE5DF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2699681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82869" cy="48361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97337" y="1"/>
            <a:ext cx="2982869" cy="48361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817F186-FC03-405E-860F-709BB63673E4}" type="datetimeFigureOut">
              <a:rPr lang="en-ZA" smtClean="0"/>
              <a:t>2024/05/31</a:t>
            </a:fld>
            <a:endParaRPr lang="en-Z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68413" y="1208088"/>
            <a:ext cx="4344987" cy="32607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Z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7861" y="4649214"/>
            <a:ext cx="5506093" cy="380404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7909"/>
            <a:ext cx="2982869" cy="48361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97337" y="9177909"/>
            <a:ext cx="2982869" cy="48361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77A3A7-9B6E-4314-91DA-E2EC724F1667}" type="slidenum">
              <a:rPr lang="en-ZA" smtClean="0"/>
              <a:t>‹N°›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2167920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Minimum</a:t>
            </a:r>
            <a:r>
              <a:rPr lang="en-US" baseline="0" dirty="0"/>
              <a:t> package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477A3A7-9B6E-4314-91DA-E2EC724F1667}" type="slidenum">
              <a:rPr lang="en-ZA" smtClean="0"/>
              <a:t>1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3797867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lang="en-AU" dirty="0"/>
              <a:t>Click to enter 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AU" dirty="0"/>
              <a:t>Click to enter presenter name</a:t>
            </a:r>
            <a:endParaRPr lang="en-US" dirty="0"/>
          </a:p>
        </p:txBody>
      </p:sp>
      <p:pic>
        <p:nvPicPr>
          <p:cNvPr id="4" name="Picture 2" descr="C:\Users\helenbygrave\Documents\desktop june\msf_logo_lowresjpeg.jpg"/>
          <p:cNvPicPr>
            <a:picLocks noChangeAspect="1" noChangeArrowheads="1"/>
          </p:cNvPicPr>
          <p:nvPr userDrawn="1"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76084" y="6125383"/>
            <a:ext cx="1482811" cy="623860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87" y="274639"/>
            <a:ext cx="8018280" cy="652118"/>
          </a:xfrm>
          <a:solidFill>
            <a:srgbClr val="0070C0"/>
          </a:solidFill>
          <a:ln>
            <a:solidFill>
              <a:srgbClr val="0070C0"/>
            </a:solidFill>
          </a:ln>
        </p:spPr>
        <p:txBody>
          <a:bodyPr>
            <a:normAutofit/>
          </a:bodyPr>
          <a:lstStyle>
            <a:lvl1pPr>
              <a:defRPr sz="40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66487" y="1600201"/>
            <a:ext cx="8018280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10"/>
          </p:nvPr>
        </p:nvSpPr>
        <p:spPr>
          <a:xfrm>
            <a:off x="1028700" y="6515100"/>
            <a:ext cx="914400" cy="9144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pic>
        <p:nvPicPr>
          <p:cNvPr id="8" name="Picture 2" descr="C:\Users\helenbygrave\Documents\desktop june\msf_logo_lowresjpeg.jpg"/>
          <p:cNvPicPr>
            <a:picLocks noChangeAspect="1" noChangeArrowheads="1"/>
          </p:cNvPicPr>
          <p:nvPr userDrawn="1"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25081" y="6126164"/>
            <a:ext cx="1482811" cy="623860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0853" y="4406901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085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86" y="274639"/>
            <a:ext cx="8018313" cy="615047"/>
          </a:xfrm>
          <a:solidFill>
            <a:srgbClr val="EF4129"/>
          </a:solidFill>
        </p:spPr>
        <p:txBody>
          <a:bodyPr/>
          <a:lstStyle>
            <a:lvl1pPr>
              <a:defRPr sz="40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66486" y="1600201"/>
            <a:ext cx="3836708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55594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86" y="274639"/>
            <a:ext cx="8018313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86" y="1535113"/>
            <a:ext cx="3838296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66486" y="2174875"/>
            <a:ext cx="3838296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2421" y="1535113"/>
            <a:ext cx="4041775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52421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86" y="274639"/>
            <a:ext cx="8018313" cy="627404"/>
          </a:xfrm>
          <a:solidFill>
            <a:srgbClr val="EF4129"/>
          </a:solidFill>
        </p:spPr>
        <p:txBody>
          <a:bodyPr>
            <a:noAutofit/>
          </a:bodyPr>
          <a:lstStyle>
            <a:lvl1pPr>
              <a:defRPr sz="40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87" y="273049"/>
            <a:ext cx="2797026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73017" y="273052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87" y="1435102"/>
            <a:ext cx="279702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86" y="274639"/>
            <a:ext cx="8018313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66486" y="1600201"/>
            <a:ext cx="8018313" cy="452596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9"/>
            <a:ext cx="8229600" cy="1143000"/>
          </a:xfrm>
          <a:prstGeom prst="rect">
            <a:avLst/>
          </a:prstGeom>
          <a:solidFill>
            <a:srgbClr val="0070C0"/>
          </a:solidFill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2206DA-4705-844F-8F0B-F43945BCDB13}" type="slidenum">
              <a:rPr lang="en-US" smtClean="0"/>
              <a:pPr/>
              <a:t>‹N°›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6" r:id="rId7"/>
    <p:sldLayoutId id="2147483657" r:id="rId8"/>
    <p:sldLayoutId id="2147483658" r:id="rId9"/>
    <p:sldLayoutId id="2147483660" r:id="rId10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bg1"/>
          </a:solidFill>
          <a:latin typeface="Calibri" panose="020F0502020204030204" pitchFamily="34" charset="0"/>
          <a:ea typeface="+mj-ea"/>
          <a:cs typeface="Arial" pitchFamily="34" charset="0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Calibri" panose="020F0502020204030204" pitchFamily="34" charset="0"/>
          <a:ea typeface="+mn-ea"/>
          <a:cs typeface="Arial" pitchFamily="34" charset="0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Calibri" panose="020F0502020204030204" pitchFamily="34" charset="0"/>
          <a:ea typeface="+mn-ea"/>
          <a:cs typeface="Arial" pitchFamily="34" charset="0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Calibri" panose="020F0502020204030204" pitchFamily="34" charset="0"/>
          <a:ea typeface="+mn-ea"/>
          <a:cs typeface="Arial" pitchFamily="34" charset="0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Calibri" panose="020F0502020204030204" pitchFamily="34" charset="0"/>
          <a:ea typeface="+mn-ea"/>
          <a:cs typeface="Arial" pitchFamily="34" charset="0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Calibri" panose="020F0502020204030204" pitchFamily="34" charset="0"/>
          <a:ea typeface="+mn-ea"/>
          <a:cs typeface="Arial" pitchFamily="34" charset="0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-1406"/>
            <a:ext cx="9144000" cy="652118"/>
          </a:xfrm>
          <a:solidFill>
            <a:schemeClr val="tx2"/>
          </a:solidFill>
          <a:ln>
            <a:solidFill>
              <a:schemeClr val="tx2"/>
            </a:solidFill>
          </a:ln>
        </p:spPr>
        <p:txBody>
          <a:bodyPr>
            <a:noAutofit/>
          </a:bodyPr>
          <a:lstStyle/>
          <a:p>
            <a:r>
              <a:rPr lang="fr-BE" sz="2400" dirty="0"/>
              <a:t>Équipement de diagnostic minimum (niveau hôpital de référence)</a:t>
            </a:r>
            <a:endParaRPr lang="en-US" sz="24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34FF5A2-DDF4-F3E1-9959-92192F21A467}"/>
              </a:ext>
            </a:extLst>
          </p:cNvPr>
          <p:cNvSpPr txBox="1"/>
          <p:nvPr/>
        </p:nvSpPr>
        <p:spPr>
          <a:xfrm>
            <a:off x="290384" y="661347"/>
            <a:ext cx="856323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BE" sz="1600" b="1" dirty="0"/>
              <a:t>Investigations pour patients VIH/TB </a:t>
            </a:r>
            <a:r>
              <a:rPr lang="fr-BE" sz="1600" b="1" dirty="0" smtClean="0"/>
              <a:t>hospitalisés</a:t>
            </a:r>
            <a:endParaRPr lang="fr-BE" sz="1600" b="1" dirty="0"/>
          </a:p>
          <a:p>
            <a:pPr algn="ctr"/>
            <a:r>
              <a:rPr lang="fr-BE" sz="1600" b="1" dirty="0"/>
              <a:t>Assurer un système de retour des résultats rapides (LCR endéans les 2 h ; sang : 4h et Expert :  24h)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52A4652-4C16-885A-F58F-7B4F43CC139F}"/>
              </a:ext>
            </a:extLst>
          </p:cNvPr>
          <p:cNvSpPr txBox="1"/>
          <p:nvPr/>
        </p:nvSpPr>
        <p:spPr>
          <a:xfrm>
            <a:off x="132003" y="2231537"/>
            <a:ext cx="2249189" cy="3108543"/>
          </a:xfrm>
          <a:prstGeom prst="rect">
            <a:avLst/>
          </a:prstGeom>
          <a:noFill/>
          <a:ln w="19050">
            <a:noFill/>
          </a:ln>
        </p:spPr>
        <p:txBody>
          <a:bodyPr wrap="square" rtlCol="0">
            <a:spAutoFit/>
          </a:bodyPr>
          <a:lstStyle/>
          <a:p>
            <a:pPr algn="ctr">
              <a:spcAft>
                <a:spcPts val="800"/>
              </a:spcAft>
            </a:pPr>
            <a:r>
              <a:rPr lang="fr-FR" sz="1200" b="1" dirty="0">
                <a:solidFill>
                  <a:srgbClr val="FF0000"/>
                </a:solidFill>
              </a:rPr>
              <a:t>Paquet minimum tests </a:t>
            </a:r>
            <a:r>
              <a:rPr lang="fr-FR" sz="1200" b="1" dirty="0" smtClean="0">
                <a:solidFill>
                  <a:srgbClr val="FF0000"/>
                </a:solidFill>
              </a:rPr>
              <a:t>rapides</a:t>
            </a:r>
            <a:endParaRPr lang="fr-FR" sz="1200" b="1" dirty="0">
              <a:solidFill>
                <a:srgbClr val="FF0000"/>
              </a:solidFill>
            </a:endParaRPr>
          </a:p>
          <a:p>
            <a:pPr algn="just">
              <a:spcAft>
                <a:spcPts val="400"/>
              </a:spcAft>
            </a:pPr>
            <a:r>
              <a:rPr lang="fr-FR" sz="1200" dirty="0">
                <a:solidFill>
                  <a:srgbClr val="FF0000"/>
                </a:solidFill>
              </a:rPr>
              <a:t>Assurer dispos 24/24h et 7j/7j dans </a:t>
            </a:r>
            <a:r>
              <a:rPr lang="fr-FR" sz="1200" dirty="0" smtClean="0">
                <a:solidFill>
                  <a:srgbClr val="FF0000"/>
                </a:solidFill>
              </a:rPr>
              <a:t>tous </a:t>
            </a:r>
            <a:r>
              <a:rPr lang="fr-FR" sz="1200" dirty="0">
                <a:solidFill>
                  <a:srgbClr val="FF0000"/>
                </a:solidFill>
              </a:rPr>
              <a:t>les sites de PEC :</a:t>
            </a: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Tests rapides </a:t>
            </a:r>
            <a:r>
              <a:rPr lang="fr-FR" sz="1200" dirty="0" smtClean="0">
                <a:solidFill>
                  <a:srgbClr val="FF0000"/>
                </a:solidFill>
              </a:rPr>
              <a:t>VIH</a:t>
            </a:r>
            <a:endParaRPr lang="fr-FR" sz="1200" dirty="0">
              <a:solidFill>
                <a:srgbClr val="FF0000"/>
              </a:solidFill>
            </a:endParaRP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CD4 semi quant Visitect</a:t>
            </a: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 CrAg sérique/LCR </a:t>
            </a: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TB LAM</a:t>
            </a: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Tests malaria </a:t>
            </a: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Glycémie (LCR)</a:t>
            </a: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Hémoglobine </a:t>
            </a: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Créatinine </a:t>
            </a: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Bandelettes urinaires </a:t>
            </a:r>
          </a:p>
          <a:p>
            <a:pPr marL="171450" indent="-171450">
              <a:spcAft>
                <a:spcPts val="4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Tests de grossesse </a:t>
            </a:r>
            <a:endParaRPr lang="en-ZA" sz="1200" dirty="0">
              <a:solidFill>
                <a:srgbClr val="FF0000"/>
              </a:solidFill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032ACBB-9560-65E0-37B9-517AAA6FBDDE}"/>
              </a:ext>
            </a:extLst>
          </p:cNvPr>
          <p:cNvSpPr txBox="1"/>
          <p:nvPr/>
        </p:nvSpPr>
        <p:spPr>
          <a:xfrm>
            <a:off x="4804292" y="4841985"/>
            <a:ext cx="1880924" cy="461665"/>
          </a:xfrm>
          <a:prstGeom prst="rect">
            <a:avLst/>
          </a:prstGeom>
          <a:noFill/>
          <a:ln w="1905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Radiographie </a:t>
            </a:r>
            <a:r>
              <a:rPr lang="fr-FR" sz="12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pulmonaire       </a:t>
            </a:r>
            <a:r>
              <a:rPr lang="fr-FR" sz="12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(</a:t>
            </a:r>
            <a:r>
              <a:rPr lang="fr-FR" sz="1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ambulatoire si possible)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8A991F5-77BC-424F-0CDB-EA314C3516F4}"/>
              </a:ext>
            </a:extLst>
          </p:cNvPr>
          <p:cNvSpPr txBox="1"/>
          <p:nvPr/>
        </p:nvSpPr>
        <p:spPr>
          <a:xfrm>
            <a:off x="395490" y="1419024"/>
            <a:ext cx="1722213" cy="646331"/>
          </a:xfrm>
          <a:prstGeom prst="rect">
            <a:avLst/>
          </a:prstGeom>
          <a:noFill/>
          <a:ln w="1905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>
                <a:solidFill>
                  <a:srgbClr val="FF0000"/>
                </a:solidFill>
              </a:rPr>
              <a:t>Tests CD4 </a:t>
            </a:r>
          </a:p>
          <a:p>
            <a:pPr algn="just"/>
            <a:r>
              <a:rPr lang="fr-FR" sz="1200" dirty="0">
                <a:solidFill>
                  <a:srgbClr val="FF0000"/>
                </a:solidFill>
              </a:rPr>
              <a:t>Si pas de tests </a:t>
            </a:r>
            <a:r>
              <a:rPr lang="fr-FR" sz="1200" dirty="0" smtClean="0">
                <a:solidFill>
                  <a:srgbClr val="FF0000"/>
                </a:solidFill>
              </a:rPr>
              <a:t>rapides, </a:t>
            </a:r>
          </a:p>
          <a:p>
            <a:pPr algn="just"/>
            <a:r>
              <a:rPr lang="fr-FR" sz="1200" dirty="0" smtClean="0">
                <a:solidFill>
                  <a:srgbClr val="FF0000"/>
                </a:solidFill>
              </a:rPr>
              <a:t>à </a:t>
            </a:r>
            <a:r>
              <a:rPr lang="fr-FR" sz="1200" dirty="0">
                <a:solidFill>
                  <a:srgbClr val="FF0000"/>
                </a:solidFill>
              </a:rPr>
              <a:t>minima </a:t>
            </a:r>
            <a:r>
              <a:rPr lang="fr-FR" sz="1200" dirty="0" smtClean="0">
                <a:solidFill>
                  <a:srgbClr val="FF0000"/>
                </a:solidFill>
              </a:rPr>
              <a:t>dispos </a:t>
            </a:r>
            <a:r>
              <a:rPr lang="fr-FR" sz="1200" dirty="0">
                <a:solidFill>
                  <a:srgbClr val="FF0000"/>
                </a:solidFill>
              </a:rPr>
              <a:t>sur site 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77C585B-4D1A-8CF5-695A-3890D31CC676}"/>
              </a:ext>
            </a:extLst>
          </p:cNvPr>
          <p:cNvSpPr txBox="1"/>
          <p:nvPr/>
        </p:nvSpPr>
        <p:spPr>
          <a:xfrm>
            <a:off x="2455623" y="1814423"/>
            <a:ext cx="2112745" cy="3329116"/>
          </a:xfrm>
          <a:prstGeom prst="rect">
            <a:avLst/>
          </a:prstGeom>
          <a:noFill/>
          <a:ln w="19050">
            <a:noFill/>
          </a:ln>
        </p:spPr>
        <p:txBody>
          <a:bodyPr wrap="square" rtlCol="0">
            <a:spAutoFit/>
          </a:bodyPr>
          <a:lstStyle/>
          <a:p>
            <a:pPr algn="ctr">
              <a:spcAft>
                <a:spcPts val="200"/>
              </a:spcAft>
            </a:pPr>
            <a:r>
              <a:rPr lang="fr-FR" sz="1200" b="1" dirty="0"/>
              <a:t>TB</a:t>
            </a:r>
          </a:p>
          <a:p>
            <a:pPr>
              <a:spcAft>
                <a:spcPts val="200"/>
              </a:spcAft>
            </a:pPr>
            <a:r>
              <a:rPr lang="fr-FR" sz="1200" dirty="0">
                <a:solidFill>
                  <a:schemeClr val="accent3">
                    <a:lumMod val="75000"/>
                  </a:schemeClr>
                </a:solidFill>
              </a:rPr>
              <a:t>Echantillons crachats et autres  avec option de </a:t>
            </a:r>
            <a:r>
              <a:rPr lang="fr-FR" sz="1200" dirty="0" smtClean="0">
                <a:solidFill>
                  <a:schemeClr val="accent3">
                    <a:lumMod val="75000"/>
                  </a:schemeClr>
                </a:solidFill>
              </a:rPr>
              <a:t>centrifugation</a:t>
            </a:r>
          </a:p>
          <a:p>
            <a:pPr>
              <a:spcAft>
                <a:spcPts val="200"/>
              </a:spcAft>
            </a:pPr>
            <a:endParaRPr lang="fr-FR" sz="1200" b="1" dirty="0">
              <a:solidFill>
                <a:schemeClr val="accent3">
                  <a:lumMod val="75000"/>
                </a:schemeClr>
              </a:solidFill>
            </a:endParaRPr>
          </a:p>
          <a:p>
            <a:pPr algn="ctr">
              <a:spcAft>
                <a:spcPts val="200"/>
              </a:spcAft>
            </a:pPr>
            <a:r>
              <a:rPr lang="fr-FR" sz="1200" b="1" dirty="0" smtClean="0"/>
              <a:t>VIH </a:t>
            </a:r>
            <a:endParaRPr lang="fr-FR" sz="1200" b="1" dirty="0"/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chemeClr val="accent3">
                    <a:lumMod val="75000"/>
                  </a:schemeClr>
                </a:solidFill>
              </a:rPr>
              <a:t>Diagnostic enfants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chemeClr val="accent3">
                    <a:lumMod val="75000"/>
                  </a:schemeClr>
                </a:solidFill>
              </a:rPr>
              <a:t>Charges virales </a:t>
            </a:r>
            <a:endParaRPr lang="fr-FR" sz="1200" dirty="0" smtClean="0">
              <a:solidFill>
                <a:schemeClr val="accent3">
                  <a:lumMod val="75000"/>
                </a:schemeClr>
              </a:solidFill>
            </a:endParaRPr>
          </a:p>
          <a:p>
            <a:pPr>
              <a:spcAft>
                <a:spcPts val="200"/>
              </a:spcAft>
            </a:pPr>
            <a:endParaRPr lang="fr-FR" sz="1200" dirty="0">
              <a:solidFill>
                <a:schemeClr val="accent3">
                  <a:lumMod val="75000"/>
                </a:schemeClr>
              </a:solidFill>
            </a:endParaRPr>
          </a:p>
          <a:p>
            <a:pPr algn="ctr">
              <a:spcAft>
                <a:spcPts val="200"/>
              </a:spcAft>
            </a:pPr>
            <a:r>
              <a:rPr lang="fr-FR" sz="1200" b="1" dirty="0"/>
              <a:t>Ultrasons abdominaux</a:t>
            </a:r>
            <a:endParaRPr lang="fr-FR" sz="1200" b="1" dirty="0">
              <a:solidFill>
                <a:srgbClr val="00B050"/>
              </a:solidFill>
            </a:endParaRP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chemeClr val="accent3">
                    <a:lumMod val="75000"/>
                  </a:schemeClr>
                </a:solidFill>
              </a:rPr>
              <a:t>Portable si possible (FASH pour autres lésions et guider ponctions épanchements) </a:t>
            </a:r>
            <a:endParaRPr lang="fr-FR" sz="1200" dirty="0" smtClean="0">
              <a:solidFill>
                <a:schemeClr val="accent3">
                  <a:lumMod val="75000"/>
                </a:schemeClr>
              </a:solidFill>
            </a:endParaRP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endParaRPr lang="fr-FR" sz="1200" dirty="0">
              <a:solidFill>
                <a:schemeClr val="accent3">
                  <a:lumMod val="75000"/>
                </a:schemeClr>
              </a:solidFill>
            </a:endParaRPr>
          </a:p>
          <a:p>
            <a:pPr algn="ctr">
              <a:spcAft>
                <a:spcPts val="200"/>
              </a:spcAft>
            </a:pPr>
            <a:r>
              <a:rPr lang="fr-FR" sz="1200" b="1" dirty="0" smtClean="0"/>
              <a:t>Pan-ophtalmoscope </a:t>
            </a:r>
            <a:endParaRPr lang="fr-FR" sz="1200" b="1" dirty="0"/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chemeClr val="accent3">
                    <a:lumMod val="75000"/>
                  </a:schemeClr>
                </a:solidFill>
              </a:rPr>
              <a:t>CD&lt;100 Gene Expert 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4904688-5799-722C-408D-8B03635F98DD}"/>
              </a:ext>
            </a:extLst>
          </p:cNvPr>
          <p:cNvSpPr txBox="1"/>
          <p:nvPr/>
        </p:nvSpPr>
        <p:spPr>
          <a:xfrm>
            <a:off x="4578345" y="1492078"/>
            <a:ext cx="2385310" cy="3123932"/>
          </a:xfrm>
          <a:prstGeom prst="rect">
            <a:avLst/>
          </a:prstGeom>
          <a:noFill/>
          <a:ln w="19050">
            <a:noFill/>
          </a:ln>
        </p:spPr>
        <p:txBody>
          <a:bodyPr wrap="square" rtlCol="0">
            <a:spAutoFit/>
          </a:bodyPr>
          <a:lstStyle/>
          <a:p>
            <a:pPr algn="ctr">
              <a:spcAft>
                <a:spcPts val="200"/>
              </a:spcAft>
            </a:pPr>
            <a:r>
              <a:rPr lang="fr-FR" sz="12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Microscopie directe </a:t>
            </a:r>
          </a:p>
          <a:p>
            <a:pPr algn="ctr">
              <a:spcAft>
                <a:spcPts val="200"/>
              </a:spcAft>
            </a:pPr>
            <a:r>
              <a:rPr lang="fr-BE" sz="1200" i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Important pour LCR /autres fluides </a:t>
            </a:r>
          </a:p>
          <a:p>
            <a:pPr marL="171450" indent="-171450" algn="just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BE" sz="1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NFS ( </a:t>
            </a:r>
            <a:r>
              <a:rPr lang="fr-BE" sz="12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lympho</a:t>
            </a:r>
            <a:r>
              <a:rPr lang="fr-BE" sz="1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/neutrophiles/GR)</a:t>
            </a:r>
          </a:p>
          <a:p>
            <a:pPr algn="just">
              <a:spcAft>
                <a:spcPts val="200"/>
              </a:spcAft>
            </a:pPr>
            <a:endParaRPr lang="fr-BE" sz="12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algn="ctr">
              <a:spcAft>
                <a:spcPts val="200"/>
              </a:spcAft>
            </a:pPr>
            <a:r>
              <a:rPr lang="fr-BE" sz="12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Coloration de Gram  </a:t>
            </a:r>
          </a:p>
          <a:p>
            <a:pPr marL="171450" indent="-171450" algn="just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BE" sz="12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Tout épanchement, </a:t>
            </a:r>
            <a:r>
              <a:rPr lang="fr-BE" sz="1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LCR, pus 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endParaRPr lang="fr-BE" sz="12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algn="ctr">
              <a:spcAft>
                <a:spcPts val="200"/>
              </a:spcAft>
            </a:pPr>
            <a:r>
              <a:rPr lang="fr-BE" sz="1200" b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Tests </a:t>
            </a:r>
            <a:r>
              <a:rPr lang="fr-BE" sz="12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biochimiques</a:t>
            </a:r>
          </a:p>
          <a:p>
            <a:pPr algn="ctr">
              <a:spcAft>
                <a:spcPts val="200"/>
              </a:spcAft>
            </a:pPr>
            <a:r>
              <a:rPr lang="fr-BE" sz="1200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(mesure </a:t>
            </a:r>
            <a:r>
              <a:rPr lang="fr-BE" sz="1200" i="1" dirty="0">
                <a:solidFill>
                  <a:schemeClr val="tx2">
                    <a:lumMod val="60000"/>
                    <a:lumOff val="40000"/>
                  </a:schemeClr>
                </a:solidFill>
              </a:rPr>
              <a:t>protéinémie) 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BE" sz="12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Pandy</a:t>
            </a:r>
            <a:endParaRPr lang="fr-BE" sz="12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BE" sz="1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LSR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BE" sz="12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Rivalta</a:t>
            </a:r>
            <a:r>
              <a:rPr lang="fr-BE" sz="1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pour ascites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fr-BE" sz="1200" dirty="0"/>
          </a:p>
          <a:p>
            <a:pPr algn="just"/>
            <a:r>
              <a:rPr lang="fr-BE" sz="1050" i="1" dirty="0"/>
              <a:t>Si pas accès à la protéinémie avec tests biochimiques, utilisez ces tests rapides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42A74F4-CEEE-5EDB-EBCB-8EF9814F34E9}"/>
              </a:ext>
            </a:extLst>
          </p:cNvPr>
          <p:cNvSpPr txBox="1"/>
          <p:nvPr/>
        </p:nvSpPr>
        <p:spPr>
          <a:xfrm>
            <a:off x="6974957" y="1567063"/>
            <a:ext cx="2111239" cy="2092881"/>
          </a:xfrm>
          <a:prstGeom prst="rect">
            <a:avLst/>
          </a:prstGeom>
          <a:noFill/>
          <a:ln w="19050">
            <a:noFill/>
          </a:ln>
        </p:spPr>
        <p:txBody>
          <a:bodyPr wrap="square" rtlCol="0">
            <a:spAutoFit/>
          </a:bodyPr>
          <a:lstStyle/>
          <a:p>
            <a:pPr algn="ctr">
              <a:spcAft>
                <a:spcPts val="200"/>
              </a:spcAft>
            </a:pPr>
            <a:r>
              <a:rPr lang="fr-FR" sz="1200" b="1" dirty="0"/>
              <a:t>Tests sanguins 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/>
              <a:t>Créatinine, sodium et potassium 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/>
              <a:t> NFS 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rgbClr val="FF0000"/>
                </a:solidFill>
              </a:rPr>
              <a:t>test rapide VDRL 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BE" sz="1200" dirty="0">
                <a:solidFill>
                  <a:srgbClr val="FF0000"/>
                </a:solidFill>
              </a:rPr>
              <a:t>test rapide pour  hépatite B </a:t>
            </a:r>
            <a:r>
              <a:rPr lang="fr-BE" sz="1200" dirty="0">
                <a:solidFill>
                  <a:schemeClr val="accent3">
                    <a:lumMod val="75000"/>
                  </a:schemeClr>
                </a:solidFill>
              </a:rPr>
              <a:t>(hépatite C)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BE" sz="1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Bilirubine et ALT 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BE" sz="1200" dirty="0">
                <a:solidFill>
                  <a:schemeClr val="accent3">
                    <a:lumMod val="75000"/>
                  </a:schemeClr>
                </a:solidFill>
              </a:rPr>
              <a:t>GGT/ AST/ALT/</a:t>
            </a:r>
            <a:r>
              <a:rPr lang="fr-BE" sz="1200" dirty="0" err="1">
                <a:solidFill>
                  <a:schemeClr val="accent3">
                    <a:lumMod val="75000"/>
                  </a:schemeClr>
                </a:solidFill>
              </a:rPr>
              <a:t>Alk.phos</a:t>
            </a:r>
            <a:r>
              <a:rPr lang="fr-BE" sz="1200" dirty="0">
                <a:solidFill>
                  <a:schemeClr val="accent3">
                    <a:lumMod val="75000"/>
                  </a:schemeClr>
                </a:solidFill>
              </a:rPr>
              <a:t>. accessoires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E9F7288F-B6F6-9443-1402-4C0804A44DE9}"/>
              </a:ext>
            </a:extLst>
          </p:cNvPr>
          <p:cNvSpPr txBox="1"/>
          <p:nvPr/>
        </p:nvSpPr>
        <p:spPr>
          <a:xfrm>
            <a:off x="7079198" y="3905900"/>
            <a:ext cx="1858640" cy="1092607"/>
          </a:xfrm>
          <a:prstGeom prst="rect">
            <a:avLst/>
          </a:prstGeom>
          <a:noFill/>
          <a:ln w="19050">
            <a:noFill/>
          </a:ln>
        </p:spPr>
        <p:txBody>
          <a:bodyPr wrap="square" rtlCol="0">
            <a:spAutoFit/>
          </a:bodyPr>
          <a:lstStyle/>
          <a:p>
            <a:pPr algn="ctr">
              <a:spcAft>
                <a:spcPts val="200"/>
              </a:spcAft>
            </a:pPr>
            <a:r>
              <a:rPr lang="fr-FR" sz="1200" b="1" dirty="0">
                <a:solidFill>
                  <a:schemeClr val="accent3">
                    <a:lumMod val="75000"/>
                  </a:schemeClr>
                </a:solidFill>
              </a:rPr>
              <a:t>Cultures </a:t>
            </a:r>
            <a:r>
              <a:rPr lang="fr-FR" sz="1200" b="1" dirty="0" smtClean="0">
                <a:solidFill>
                  <a:schemeClr val="accent3">
                    <a:lumMod val="75000"/>
                  </a:schemeClr>
                </a:solidFill>
              </a:rPr>
              <a:t>bactériologiques </a:t>
            </a:r>
            <a:r>
              <a:rPr lang="fr-FR" sz="1200" dirty="0">
                <a:solidFill>
                  <a:schemeClr val="accent3">
                    <a:lumMod val="75000"/>
                  </a:schemeClr>
                </a:solidFill>
              </a:rPr>
              <a:t>Idéalement : 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chemeClr val="accent3">
                    <a:lumMod val="75000"/>
                  </a:schemeClr>
                </a:solidFill>
              </a:rPr>
              <a:t>Sang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chemeClr val="accent3">
                    <a:lumMod val="75000"/>
                  </a:schemeClr>
                </a:solidFill>
              </a:rPr>
              <a:t>Urine</a:t>
            </a:r>
          </a:p>
          <a:p>
            <a:pPr marL="171450" indent="-171450">
              <a:spcAft>
                <a:spcPts val="200"/>
              </a:spcAft>
              <a:buFont typeface="Arial" panose="020B0604020202020204" pitchFamily="34" charset="0"/>
              <a:buChar char="•"/>
            </a:pPr>
            <a:r>
              <a:rPr lang="fr-FR" sz="1200" dirty="0">
                <a:solidFill>
                  <a:schemeClr val="accent3">
                    <a:lumMod val="75000"/>
                  </a:schemeClr>
                </a:solidFill>
              </a:rPr>
              <a:t>LCR  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612D913E-54D5-BBAF-BEEE-F0625646691C}"/>
              </a:ext>
            </a:extLst>
          </p:cNvPr>
          <p:cNvSpPr txBox="1"/>
          <p:nvPr/>
        </p:nvSpPr>
        <p:spPr>
          <a:xfrm>
            <a:off x="1828800" y="5629990"/>
            <a:ext cx="7130395" cy="1210588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txBody>
          <a:bodyPr wrap="square" rtlCol="0">
            <a:spAutoFit/>
          </a:bodyPr>
          <a:lstStyle/>
          <a:p>
            <a:pPr>
              <a:spcAft>
                <a:spcPts val="400"/>
              </a:spcAft>
            </a:pPr>
            <a:r>
              <a:rPr lang="fr-FR" sz="1100" dirty="0">
                <a:solidFill>
                  <a:srgbClr val="FF0000"/>
                </a:solidFill>
              </a:rPr>
              <a:t>Tests rouges : paquet minimum en tests rapides pour UPEC charge  périphériques  avec équipement/staff minimum et </a:t>
            </a:r>
            <a:r>
              <a:rPr lang="fr-FR" sz="1100" dirty="0">
                <a:solidFill>
                  <a:srgbClr val="FF0000"/>
                </a:solidFill>
              </a:rPr>
              <a:t>é</a:t>
            </a:r>
            <a:r>
              <a:rPr lang="fr-FR" sz="1100" dirty="0" smtClean="0">
                <a:solidFill>
                  <a:srgbClr val="FF0000"/>
                </a:solidFill>
              </a:rPr>
              <a:t>nergie aléatoire</a:t>
            </a:r>
            <a:endParaRPr lang="fr-FR" sz="1100" dirty="0">
              <a:solidFill>
                <a:srgbClr val="FF0000"/>
              </a:solidFill>
            </a:endParaRPr>
          </a:p>
          <a:p>
            <a:pPr>
              <a:spcAft>
                <a:spcPts val="400"/>
              </a:spcAft>
            </a:pPr>
            <a:r>
              <a:rPr lang="fr-FR" sz="1100" dirty="0">
                <a:solidFill>
                  <a:schemeClr val="accent3">
                    <a:lumMod val="75000"/>
                  </a:schemeClr>
                </a:solidFill>
              </a:rPr>
              <a:t>Niveau médian : paquet de test a rajouter en </a:t>
            </a:r>
            <a:r>
              <a:rPr lang="fr-FR" sz="1100" dirty="0" smtClean="0">
                <a:solidFill>
                  <a:schemeClr val="accent3">
                    <a:lumMod val="75000"/>
                  </a:schemeClr>
                </a:solidFill>
              </a:rPr>
              <a:t>priorité </a:t>
            </a:r>
            <a:r>
              <a:rPr lang="fr-FR" sz="1100" dirty="0">
                <a:solidFill>
                  <a:schemeClr val="accent3">
                    <a:lumMod val="75000"/>
                  </a:schemeClr>
                </a:solidFill>
              </a:rPr>
              <a:t>au paquet précédent si staff disponible et lits d’hospitalisation/observation</a:t>
            </a:r>
          </a:p>
          <a:p>
            <a:pPr>
              <a:spcAft>
                <a:spcPts val="400"/>
              </a:spcAft>
            </a:pPr>
            <a:r>
              <a:rPr lang="fr-FR" sz="11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Niveau supérieur : tests additionnels pour niveau de </a:t>
            </a:r>
            <a:r>
              <a:rPr lang="fr-FR" sz="11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référence </a:t>
            </a:r>
            <a:r>
              <a:rPr lang="fr-FR" sz="11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avec équipement </a:t>
            </a:r>
            <a:r>
              <a:rPr lang="fr-FR" sz="11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adhoc</a:t>
            </a:r>
            <a:r>
              <a:rPr lang="fr-FR" sz="11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y compris labo microbio et options de culture </a:t>
            </a:r>
            <a:r>
              <a:rPr lang="fr-FR" sz="11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bactériologique </a:t>
            </a:r>
            <a:r>
              <a:rPr lang="fr-FR" sz="11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(référence éventuelle</a:t>
            </a:r>
            <a:r>
              <a:rPr lang="fr-FR" sz="11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)</a:t>
            </a:r>
            <a:endParaRPr lang="fr-FR" sz="11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Rectangle à coins arrondis 2"/>
          <p:cNvSpPr/>
          <p:nvPr/>
        </p:nvSpPr>
        <p:spPr>
          <a:xfrm>
            <a:off x="99434" y="2129153"/>
            <a:ext cx="2281757" cy="3228247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Rectangle à coins arrondis 12"/>
          <p:cNvSpPr/>
          <p:nvPr/>
        </p:nvSpPr>
        <p:spPr>
          <a:xfrm>
            <a:off x="2488190" y="1763225"/>
            <a:ext cx="1985245" cy="3426676"/>
          </a:xfrm>
          <a:prstGeom prst="roundRect">
            <a:avLst/>
          </a:prstGeom>
          <a:noFill/>
          <a:ln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Rectangle à coins arrondis 13"/>
          <p:cNvSpPr/>
          <p:nvPr/>
        </p:nvSpPr>
        <p:spPr>
          <a:xfrm>
            <a:off x="4578345" y="1393710"/>
            <a:ext cx="2332818" cy="3337778"/>
          </a:xfrm>
          <a:prstGeom prst="roundRect">
            <a:avLst/>
          </a:prstGeom>
          <a:noFill/>
          <a:ln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 à coins arrondis 15"/>
          <p:cNvSpPr/>
          <p:nvPr/>
        </p:nvSpPr>
        <p:spPr>
          <a:xfrm>
            <a:off x="7026797" y="1512754"/>
            <a:ext cx="1932397" cy="2147190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Rectangle à coins arrondis 16"/>
          <p:cNvSpPr/>
          <p:nvPr/>
        </p:nvSpPr>
        <p:spPr>
          <a:xfrm>
            <a:off x="7026706" y="3801711"/>
            <a:ext cx="1911132" cy="1196796"/>
          </a:xfrm>
          <a:prstGeom prst="roundRect">
            <a:avLst/>
          </a:prstGeom>
          <a:noFill/>
          <a:ln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Rectangle à coins arrondis 17"/>
          <p:cNvSpPr/>
          <p:nvPr/>
        </p:nvSpPr>
        <p:spPr>
          <a:xfrm>
            <a:off x="4578345" y="4800984"/>
            <a:ext cx="2332818" cy="532479"/>
          </a:xfrm>
          <a:prstGeom prst="roundRect">
            <a:avLst/>
          </a:prstGeom>
          <a:noFill/>
          <a:ln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Rectangle à coins arrondis 18"/>
          <p:cNvSpPr/>
          <p:nvPr/>
        </p:nvSpPr>
        <p:spPr>
          <a:xfrm>
            <a:off x="132003" y="1411575"/>
            <a:ext cx="2229264" cy="618051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20" name="Connecteur droit 19"/>
          <p:cNvCxnSpPr/>
          <p:nvPr/>
        </p:nvCxnSpPr>
        <p:spPr>
          <a:xfrm>
            <a:off x="132003" y="5587458"/>
            <a:ext cx="8827101" cy="0"/>
          </a:xfrm>
          <a:prstGeom prst="line">
            <a:avLst/>
          </a:prstGeom>
          <a:ln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77690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IDS 2016_Templat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Differentiated care for stable patients . E.Goemaere. Durban IAS 2016" id="{5E34055C-14B8-4511-BC65-14FEC4DC9976}" vid="{10E586DF-1E25-4395-9566-DDC52AD571A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24753</TotalTime>
  <Words>281</Words>
  <Application>Microsoft Office PowerPoint</Application>
  <PresentationFormat>Affichage à l'écran (4:3)</PresentationFormat>
  <Paragraphs>61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Calibri</vt:lpstr>
      <vt:lpstr>AIDS 2016_Template</vt:lpstr>
      <vt:lpstr>Équipement de diagnostic minimum (niveau hôpital de référence)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Can Differentiated care accelerate the implementation of HIV treatment for all ? Eric Goemaere, IAPAC Symposium , Geneva Oct 13th 2016 Southern African MSF medical unit  School of public health , Cape Town university</dc:title>
  <dc:creator>MSFUser</dc:creator>
  <cp:lastModifiedBy>Chloe HARNOIS</cp:lastModifiedBy>
  <cp:revision>177</cp:revision>
  <cp:lastPrinted>2024-05-29T11:07:21Z</cp:lastPrinted>
  <dcterms:created xsi:type="dcterms:W3CDTF">2016-10-06T09:41:26Z</dcterms:created>
  <dcterms:modified xsi:type="dcterms:W3CDTF">2024-05-31T09:29:11Z</dcterms:modified>
</cp:coreProperties>
</file>