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  <p:sldMasterId id="2147483682" r:id="rId3"/>
  </p:sldMasterIdLst>
  <p:notesMasterIdLst>
    <p:notesMasterId r:id="rId32"/>
  </p:notesMasterIdLst>
  <p:sldIdLst>
    <p:sldId id="1287" r:id="rId4"/>
    <p:sldId id="1348" r:id="rId5"/>
    <p:sldId id="1349" r:id="rId6"/>
    <p:sldId id="1350" r:id="rId7"/>
    <p:sldId id="1351" r:id="rId8"/>
    <p:sldId id="1352" r:id="rId9"/>
    <p:sldId id="1353" r:id="rId10"/>
    <p:sldId id="1354" r:id="rId11"/>
    <p:sldId id="1355" r:id="rId12"/>
    <p:sldId id="1325" r:id="rId13"/>
    <p:sldId id="1339" r:id="rId14"/>
    <p:sldId id="1327" r:id="rId15"/>
    <p:sldId id="1328" r:id="rId16"/>
    <p:sldId id="1345" r:id="rId17"/>
    <p:sldId id="1341" r:id="rId18"/>
    <p:sldId id="1331" r:id="rId19"/>
    <p:sldId id="1332" r:id="rId20"/>
    <p:sldId id="1333" r:id="rId21"/>
    <p:sldId id="1334" r:id="rId22"/>
    <p:sldId id="1335" r:id="rId23"/>
    <p:sldId id="1336" r:id="rId24"/>
    <p:sldId id="1337" r:id="rId25"/>
    <p:sldId id="1346" r:id="rId26"/>
    <p:sldId id="1347" r:id="rId27"/>
    <p:sldId id="1343" r:id="rId28"/>
    <p:sldId id="1344" r:id="rId29"/>
    <p:sldId id="1338" r:id="rId30"/>
    <p:sldId id="1296" r:id="rId31"/>
  </p:sldIdLst>
  <p:sldSz cx="12192000" cy="6858000"/>
  <p:notesSz cx="9661525" cy="688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B9E1"/>
    <a:srgbClr val="FEEAEE"/>
    <a:srgbClr val="F28B77"/>
    <a:srgbClr val="FFFFFF"/>
    <a:srgbClr val="D9DDF2"/>
    <a:srgbClr val="8FDAF7"/>
    <a:srgbClr val="A6F3F3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32" autoAdjust="0"/>
    <p:restoredTop sz="93979" autoAdjust="0"/>
  </p:normalViewPr>
  <p:slideViewPr>
    <p:cSldViewPr snapToGrid="0">
      <p:cViewPr varScale="1">
        <p:scale>
          <a:sx n="69" d="100"/>
          <a:sy n="69" d="100"/>
        </p:scale>
        <p:origin x="816" y="44"/>
      </p:cViewPr>
      <p:guideLst/>
    </p:cSldViewPr>
  </p:slideViewPr>
  <p:outlineViewPr>
    <p:cViewPr>
      <p:scale>
        <a:sx n="33" d="100"/>
        <a:sy n="33" d="100"/>
      </p:scale>
      <p:origin x="0" y="-9588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30" d="100"/>
        <a:sy n="130" d="100"/>
      </p:scale>
      <p:origin x="0" y="-11444"/>
    </p:cViewPr>
  </p:sorterViewPr>
  <p:notesViewPr>
    <p:cSldViewPr snapToGrid="0">
      <p:cViewPr varScale="1">
        <p:scale>
          <a:sx n="65" d="100"/>
          <a:sy n="65" d="100"/>
        </p:scale>
        <p:origin x="1920" y="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86661" cy="345286"/>
          </a:xfrm>
          <a:prstGeom prst="rect">
            <a:avLst/>
          </a:prstGeom>
        </p:spPr>
        <p:txBody>
          <a:bodyPr vert="horz" lIns="94523" tIns="47262" rIns="94523" bIns="4726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472628" y="0"/>
            <a:ext cx="4186661" cy="345286"/>
          </a:xfrm>
          <a:prstGeom prst="rect">
            <a:avLst/>
          </a:prstGeom>
        </p:spPr>
        <p:txBody>
          <a:bodyPr vert="horz" lIns="94523" tIns="47262" rIns="94523" bIns="47262" rtlCol="0"/>
          <a:lstStyle>
            <a:lvl1pPr algn="r">
              <a:defRPr sz="1200"/>
            </a:lvl1pPr>
          </a:lstStyle>
          <a:p>
            <a:fld id="{C8E537D4-14B8-43DB-97EA-C9510F1F6CB2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767013" y="860425"/>
            <a:ext cx="4127500" cy="2322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23" tIns="47262" rIns="94523" bIns="47262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66153" y="3311873"/>
            <a:ext cx="7729220" cy="2709714"/>
          </a:xfrm>
          <a:prstGeom prst="rect">
            <a:avLst/>
          </a:prstGeom>
        </p:spPr>
        <p:txBody>
          <a:bodyPr vert="horz" lIns="94523" tIns="47262" rIns="94523" bIns="47262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36528"/>
            <a:ext cx="4186661" cy="345285"/>
          </a:xfrm>
          <a:prstGeom prst="rect">
            <a:avLst/>
          </a:prstGeom>
        </p:spPr>
        <p:txBody>
          <a:bodyPr vert="horz" lIns="94523" tIns="47262" rIns="94523" bIns="4726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472628" y="6536528"/>
            <a:ext cx="4186661" cy="345285"/>
          </a:xfrm>
          <a:prstGeom prst="rect">
            <a:avLst/>
          </a:prstGeom>
        </p:spPr>
        <p:txBody>
          <a:bodyPr vert="horz" lIns="94523" tIns="47262" rIns="94523" bIns="47262" rtlCol="0" anchor="b"/>
          <a:lstStyle>
            <a:lvl1pPr algn="r">
              <a:defRPr sz="1200"/>
            </a:lvl1pPr>
          </a:lstStyle>
          <a:p>
            <a:fld id="{83BDE73E-1760-4779-B439-9EC0A4E384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317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Suggestion : séparer section adulte et pédiatrique vu services en général différents et guidelines OMS </a:t>
            </a:r>
            <a:r>
              <a:rPr lang="fr-FR" dirty="0" err="1"/>
              <a:t>differents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43662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Ici changement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53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855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000" b="0" dirty="0" err="1">
                <a:latin typeface="+mj-lt"/>
              </a:rPr>
              <a:t>References</a:t>
            </a:r>
            <a:r>
              <a:rPr lang="fr-FR" sz="500" b="0" dirty="0"/>
              <a:t>: </a:t>
            </a:r>
            <a:r>
              <a:rPr lang="fr-FR" sz="500" b="0" dirty="0" err="1"/>
              <a:t>Updated</a:t>
            </a:r>
            <a:r>
              <a:rPr lang="fr-FR" sz="500" b="0" dirty="0"/>
              <a:t> </a:t>
            </a:r>
            <a:r>
              <a:rPr lang="fr-FR" sz="500" b="0" dirty="0" err="1"/>
              <a:t>recommendations</a:t>
            </a:r>
            <a:r>
              <a:rPr lang="fr-FR" sz="500" b="0" dirty="0"/>
              <a:t> on HIV </a:t>
            </a:r>
            <a:r>
              <a:rPr lang="fr-FR" sz="500" b="0" dirty="0" err="1"/>
              <a:t>prevention</a:t>
            </a:r>
            <a:r>
              <a:rPr lang="fr-FR" sz="500" b="0" dirty="0"/>
              <a:t>, infant </a:t>
            </a:r>
            <a:r>
              <a:rPr lang="fr-FR" sz="500" b="0" dirty="0" err="1"/>
              <a:t>diagnosis</a:t>
            </a:r>
            <a:r>
              <a:rPr lang="fr-FR" sz="500" b="0" dirty="0"/>
              <a:t>, </a:t>
            </a:r>
            <a:r>
              <a:rPr lang="fr-FR" sz="500" b="0" dirty="0" err="1"/>
              <a:t>antiretroviral</a:t>
            </a:r>
            <a:r>
              <a:rPr lang="fr-FR" sz="500" b="0" dirty="0"/>
              <a:t> initiation and monitoring. March 2021</a:t>
            </a:r>
          </a:p>
          <a:p>
            <a:r>
              <a:rPr lang="fr-FR" sz="500" b="0" dirty="0"/>
              <a:t>2023 ART </a:t>
            </a:r>
            <a:r>
              <a:rPr lang="fr-FR" sz="500" b="0" dirty="0" err="1"/>
              <a:t>Clinical</a:t>
            </a:r>
            <a:r>
              <a:rPr lang="fr-FR" sz="500" b="0" dirty="0"/>
              <a:t> Guidelines for the Management of HIV in </a:t>
            </a:r>
            <a:r>
              <a:rPr lang="fr-FR" sz="500" b="0" dirty="0" err="1"/>
              <a:t>Adults</a:t>
            </a:r>
            <a:r>
              <a:rPr lang="fr-FR" sz="500" b="0" dirty="0"/>
              <a:t>, </a:t>
            </a:r>
            <a:r>
              <a:rPr lang="fr-FR" sz="500" b="0" dirty="0" err="1"/>
              <a:t>Pregnancy</a:t>
            </a:r>
            <a:r>
              <a:rPr lang="fr-FR" sz="500" b="0" dirty="0"/>
              <a:t> and </a:t>
            </a:r>
            <a:r>
              <a:rPr lang="fr-FR" sz="500" b="0" dirty="0" err="1"/>
              <a:t>Breastfeeding</a:t>
            </a:r>
            <a:r>
              <a:rPr lang="fr-FR" sz="500" b="0" dirty="0"/>
              <a:t>, Adolescents, </a:t>
            </a:r>
            <a:r>
              <a:rPr lang="fr-FR" sz="500" b="0" dirty="0" err="1"/>
              <a:t>Children</a:t>
            </a:r>
            <a:r>
              <a:rPr lang="fr-FR" sz="500" b="0" dirty="0"/>
              <a:t>, Infants and </a:t>
            </a:r>
            <a:r>
              <a:rPr lang="fr-FR" sz="500" b="0" dirty="0" err="1"/>
              <a:t>Neonates</a:t>
            </a:r>
            <a:r>
              <a:rPr lang="fr-FR" sz="500" b="0" dirty="0"/>
              <a:t> </a:t>
            </a:r>
            <a:r>
              <a:rPr lang="fr-FR" sz="500" b="0" dirty="0" err="1"/>
              <a:t>June</a:t>
            </a:r>
            <a:r>
              <a:rPr lang="fr-FR" sz="500" b="0" dirty="0"/>
              <a:t> 2023 Version 4  </a:t>
            </a:r>
            <a:r>
              <a:rPr lang="fr-FR" sz="500" b="0" dirty="0" err="1"/>
              <a:t>Republic</a:t>
            </a:r>
            <a:r>
              <a:rPr lang="fr-FR" sz="500" b="0" dirty="0"/>
              <a:t> of South </a:t>
            </a:r>
            <a:r>
              <a:rPr lang="fr-FR" sz="500" b="0" dirty="0" err="1"/>
              <a:t>Africa</a:t>
            </a:r>
            <a:r>
              <a:rPr lang="fr-FR" sz="500" b="0" dirty="0"/>
              <a:t> National </a:t>
            </a:r>
            <a:r>
              <a:rPr lang="fr-FR" sz="500" b="0" dirty="0" err="1"/>
              <a:t>Department</a:t>
            </a:r>
            <a:r>
              <a:rPr lang="fr-FR" sz="500" b="0" dirty="0"/>
              <a:t> of </a:t>
            </a:r>
            <a:r>
              <a:rPr lang="fr-FR" sz="500" b="0" dirty="0" err="1"/>
              <a:t>Health</a:t>
            </a:r>
            <a:r>
              <a:rPr lang="fr-FR" sz="500" b="0" dirty="0"/>
              <a:t> </a:t>
            </a:r>
          </a:p>
          <a:p>
            <a:r>
              <a:rPr lang="fr-FR" sz="500" dirty="0"/>
              <a:t> </a:t>
            </a:r>
          </a:p>
          <a:p>
            <a:endParaRPr lang="fr-FR" sz="5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4951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6898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E5BEE4-754C-EB4B-87DB-2356F46E4CA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8208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5BEE4-754C-EB4B-87DB-2356F46E4CA2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371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0D83AD6-A30E-46FE-9569-09E9EE4D9EA2}" type="slidenum">
              <a:rPr lang="en-US" sz="1200"/>
              <a:pPr eaLnBrk="1" hangingPunct="1"/>
              <a:t>22</a:t>
            </a:fld>
            <a:endParaRPr lang="en-US" sz="1200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48392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0550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2032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See Box 2 (11,12). </a:t>
            </a:r>
          </a:p>
          <a:p>
            <a:r>
              <a:rPr lang="en-US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See text for when to discontinue. </a:t>
            </a:r>
          </a:p>
          <a:p>
            <a:r>
              <a:rPr lang="en-US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Screening for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cryptococcal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antigen followed by pre-emptive antifungal therapy among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cryptococcal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antigen–positive adolescents to prevent the development of invasive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cryptococcal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disease is recommended before initiating or reinitiating antiretroviral therapy for adolescents living with HIV who have a CD4 cell count &lt;100 cells/mm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(strong recommendation; moderate-certainty evidence) and may be considered at a higher CD4 cell count threshold of &lt;200 cells/mm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(conditional recommendation; moderate certainty evidence). When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cryptococcal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antigen screening is not available, fluconazole primary prophylaxis should be given to adolescents living with HIV who have a CD4 cell count &lt;100 cells/mm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(strong recommendation; moderate-certainty evidence) and may be considered at a higher CD4 cell count threshold of &lt;200 cells/mm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(conditional recommendation; moderate-certainty evidence). Screening and primary prophylaxis are not recommended for children younger than 10 years, given the low incidence of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cryptococcal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meningitis in this age group (13).</a:t>
            </a:r>
            <a:endParaRPr lang="fr-FR" sz="9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355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04965-E883-384B-969E-413AD598C1A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83996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13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E99CF-5411-BE79-FDCA-76D40564C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4145547-00E7-E13E-E9F8-14C355FB25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A2192BE-BCDD-2595-78B1-2615537DEB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3DFB4E7-BF9B-7ECF-5A60-EB7C4139DD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2207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36DF1-6C0B-3A3D-57EE-13FD3649E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88D6FCC-FA28-E80C-AD75-DC8A483676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45C214E-C521-E2FF-10A3-54AFC08F86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D216FD4-14F5-9356-EDEA-0FC9A5BB07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723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725BE-F0B7-6219-33EB-A4F02B8E9B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1466F6E-7B7E-F91F-8E0D-9B11657C9E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4B82270-E6CF-D9F9-B358-B83EF0084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D5F876-B83E-F09B-2FA2-B000EE4502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952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D326C-298E-B04A-09BA-3D9403876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4F4021C-473C-FA38-4040-FA627B33AA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E484E43-9E62-1B20-7FF7-6DFF60742A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CE0A6F8-84A2-6730-DD59-3C6966C995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6021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5F300A-3078-AD06-9D44-14B13EDA1F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25434C6-1ACF-00B3-FCB2-5D4C3A662C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4E5A444-412D-3EC5-F0AD-4152EEFF69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58B072-044E-FEA3-03D5-5D6931808B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490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446B-1A2E-6677-A1C4-99D7C6D99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8E64BCA-EE51-FA17-4F9B-4E80BEE64E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9C75E76-005A-C639-182F-174DD2AD26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04497D3-BA2B-515A-3A67-1CE698A573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224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5F6339-E7A5-6D60-6463-C52AB31733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F99F69C-53E5-3BA6-BE21-8C25C3AE80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042BA35-A8E8-1043-5C2A-FCD70AD670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E5AFF1E-50A5-FC9A-AC36-E8F998E13C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0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32E07-7C9B-81A7-1176-EE5C31BBF1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97B2E2-E25D-6021-BC01-035D466347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761DD-7D4F-CA9F-7E94-59EA9789D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5222-9890-4B6E-A646-CD3D0624ADA7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E497B-5235-1CFB-317A-D81A66962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1B338-556B-25B4-89A5-5FD958CFB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9162-64FC-4581-A1C7-C046CE248D65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96225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F4EE5-8206-36A8-686F-CAA220D77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51A6B5-E2E7-F924-53F6-F320986959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DCECA-3102-DCC5-F0DD-89156F261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5222-9890-4B6E-A646-CD3D0624ADA7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C7F33-3575-98E1-DE6F-788443A0B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B930D-B194-F3B8-373B-DF7F0B341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9162-64FC-4581-A1C7-C046CE248D65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92293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332307-88E6-E7E9-1A3D-2C33FCCA07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4422F-C72B-688F-E1C1-C841D8A12F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D4AFA-9651-327B-8DA5-2F86C0701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5222-9890-4B6E-A646-CD3D0624ADA7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9C108-A495-5496-86C9-B7963912A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DDD52-70D9-77A1-28D3-201ECCC80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9162-64FC-4581-A1C7-C046CE248D65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02080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457A797-8139-74F6-0073-C0C4FAFA4BD6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Google Shape;32;p3">
            <a:extLst>
              <a:ext uri="{FF2B5EF4-FFF2-40B4-BE49-F238E27FC236}">
                <a16:creationId xmlns:a16="http://schemas.microsoft.com/office/drawing/2014/main" id="{E74CFCC0-CBC0-BE48-70DC-9F61A6E20CF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Sommaire</a:t>
            </a:r>
            <a:endParaRPr dirty="0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5550E230-A932-EA88-5FB0-703CFD4F7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91" y="1592232"/>
            <a:ext cx="11573950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Titre 01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8C1443-46A1-6DC3-6D22-DCEF720D7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7234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-18247" y="-129515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8103E-81D9-894B-824A-DA429A6279F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B7896C7-C8A2-FF78-171F-D1D52163AE6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21" name="Image 20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45E2CCC-2E06-B4FB-65E9-0B4BC05CA2E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22" name="Google Shape;19;p2">
              <a:extLst>
                <a:ext uri="{FF2B5EF4-FFF2-40B4-BE49-F238E27FC236}">
                  <a16:creationId xmlns:a16="http://schemas.microsoft.com/office/drawing/2014/main" id="{07FD9524-27AE-3F09-3FFF-39B90014D643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" name="Google Shape;19;p2">
              <a:extLst>
                <a:ext uri="{FF2B5EF4-FFF2-40B4-BE49-F238E27FC236}">
                  <a16:creationId xmlns:a16="http://schemas.microsoft.com/office/drawing/2014/main" id="{08A9BF90-8AD7-19EA-CC25-965D6C63719B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" name="Google Shape;19;p2">
              <a:extLst>
                <a:ext uri="{FF2B5EF4-FFF2-40B4-BE49-F238E27FC236}">
                  <a16:creationId xmlns:a16="http://schemas.microsoft.com/office/drawing/2014/main" id="{46DDBD12-8AC5-AD92-DAAD-83B4D843CA6F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71A95E1-683E-E4E5-28F9-879D99F2C3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F95F901-3294-ECC3-AEC0-0DF2F35BC1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47597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2879CA-0839-1345-9C73-3C318E701A4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F87E9C7-D8BE-FC23-9ABD-CDC8985B11B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4" name="Image 3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A1070F3-5F1D-4AC3-E81D-868B1B10D9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5" name="Google Shape;19;p2">
              <a:extLst>
                <a:ext uri="{FF2B5EF4-FFF2-40B4-BE49-F238E27FC236}">
                  <a16:creationId xmlns:a16="http://schemas.microsoft.com/office/drawing/2014/main" id="{E3F192D3-D7B3-E6D9-1193-441C5B6FE549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Google Shape;19;p2">
              <a:extLst>
                <a:ext uri="{FF2B5EF4-FFF2-40B4-BE49-F238E27FC236}">
                  <a16:creationId xmlns:a16="http://schemas.microsoft.com/office/drawing/2014/main" id="{AC232198-D664-2AFE-9B45-01066AAB4128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Google Shape;19;p2">
              <a:extLst>
                <a:ext uri="{FF2B5EF4-FFF2-40B4-BE49-F238E27FC236}">
                  <a16:creationId xmlns:a16="http://schemas.microsoft.com/office/drawing/2014/main" id="{FDC69B94-6582-A203-356F-55E6EC3B772C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65482C2-62F9-EF28-A9BE-A35B233AC6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7D171FB5-551B-8F6F-E60F-2824FE1C65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1794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457A797-8139-74F6-0073-C0C4FAFA4BD6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Google Shape;32;p3">
            <a:extLst>
              <a:ext uri="{FF2B5EF4-FFF2-40B4-BE49-F238E27FC236}">
                <a16:creationId xmlns:a16="http://schemas.microsoft.com/office/drawing/2014/main" id="{E74CFCC0-CBC0-BE48-70DC-9F61A6E20CF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Sommaire</a:t>
            </a:r>
            <a:endParaRPr dirty="0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5550E230-A932-EA88-5FB0-703CFD4F7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91" y="1592232"/>
            <a:ext cx="11573950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Titre 01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8C1443-46A1-6DC3-6D22-DCEF720D7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3970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BC6EDF-1099-EB35-4C73-1FE780D5B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6C24A-C5DD-CE49-B666-1EB2B8545059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6895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7443FE-698C-4DE7-D7DF-58322EB54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117D8-138F-DD4A-9C2E-93F8C0A67031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65214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4BAC7B0-43C5-2A2A-7E62-476CE90329EC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4858FAB-CBC3-3583-D1A8-69BB128D843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0" name="Image 9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A5CCD2D-6BD5-CBB8-4488-E646C6CEB80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1" name="Google Shape;19;p2">
              <a:extLst>
                <a:ext uri="{FF2B5EF4-FFF2-40B4-BE49-F238E27FC236}">
                  <a16:creationId xmlns:a16="http://schemas.microsoft.com/office/drawing/2014/main" id="{650037FE-5F71-367D-2A74-AE165DC2CB4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2" name="Google Shape;16;p2">
            <a:extLst>
              <a:ext uri="{FF2B5EF4-FFF2-40B4-BE49-F238E27FC236}">
                <a16:creationId xmlns:a16="http://schemas.microsoft.com/office/drawing/2014/main" id="{CC969F90-3148-58B5-30A8-D649407A5342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3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0A8599-B110-A62D-D587-28333C008C9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22;p2">
            <a:extLst>
              <a:ext uri="{FF2B5EF4-FFF2-40B4-BE49-F238E27FC236}">
                <a16:creationId xmlns:a16="http://schemas.microsoft.com/office/drawing/2014/main" id="{C5657015-890C-7196-F157-4333429DA31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5" name="Google Shape;21;p2">
            <a:extLst>
              <a:ext uri="{FF2B5EF4-FFF2-40B4-BE49-F238E27FC236}">
                <a16:creationId xmlns:a16="http://schemas.microsoft.com/office/drawing/2014/main" id="{F993BDB6-3AF5-E9FF-181C-29010C087A9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493204A-9942-4032-5C82-A9AE689B7B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ED4518C-B315-1D70-D45D-B2E5AC428E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6CEA99A-40FC-32C4-A6C0-5E40B8DA21F8}"/>
              </a:ext>
            </a:extLst>
          </p:cNvPr>
          <p:cNvSpPr/>
          <p:nvPr userDrawn="1"/>
        </p:nvSpPr>
        <p:spPr>
          <a:xfrm>
            <a:off x="12939" y="1415203"/>
            <a:ext cx="1303448" cy="1411408"/>
          </a:xfrm>
          <a:prstGeom prst="rect">
            <a:avLst/>
          </a:prstGeom>
          <a:pattFill prst="pct8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47F7943C-048D-3E8B-0C8B-7C160604B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241BCC-E445-BAFD-B362-7D016C98D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3FC2D6-8AA4-DF46-92A2-04070572E472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23110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9F80AA-56A4-C03B-1E16-0DFAD546763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E096717D-372F-E314-8353-ED39007C9F0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2" name="Image 11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142A32A-7CAA-D531-3418-F3FFE84439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3" name="Google Shape;19;p2">
              <a:extLst>
                <a:ext uri="{FF2B5EF4-FFF2-40B4-BE49-F238E27FC236}">
                  <a16:creationId xmlns:a16="http://schemas.microsoft.com/office/drawing/2014/main" id="{20A6AB5F-CEA6-06E3-522F-E8503ABC4C9A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4" name="Google Shape;16;p2">
            <a:extLst>
              <a:ext uri="{FF2B5EF4-FFF2-40B4-BE49-F238E27FC236}">
                <a16:creationId xmlns:a16="http://schemas.microsoft.com/office/drawing/2014/main" id="{1F1D2E83-EA4E-38BC-25E1-E6FF8D545EC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4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5D590B-F422-3515-A959-FFFF111C0664}"/>
              </a:ext>
            </a:extLst>
          </p:cNvPr>
          <p:cNvSpPr/>
          <p:nvPr userDrawn="1"/>
        </p:nvSpPr>
        <p:spPr>
          <a:xfrm>
            <a:off x="-142653" y="1680987"/>
            <a:ext cx="11671124" cy="448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640588-517D-C72A-FAB7-90BE8C71CB6A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Google Shape;22;p2">
            <a:extLst>
              <a:ext uri="{FF2B5EF4-FFF2-40B4-BE49-F238E27FC236}">
                <a16:creationId xmlns:a16="http://schemas.microsoft.com/office/drawing/2014/main" id="{82E5B49B-94EB-94CE-036C-05B284271C1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7" name="Google Shape;21;p2">
            <a:extLst>
              <a:ext uri="{FF2B5EF4-FFF2-40B4-BE49-F238E27FC236}">
                <a16:creationId xmlns:a16="http://schemas.microsoft.com/office/drawing/2014/main" id="{062D4104-0B8F-84B1-C7A4-439889ED16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6AE5AC90-BCA0-34AB-E3AE-59F84C2D71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7592502-8242-F83B-FA58-7FB53F7989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C761DAC-890B-1D5B-FB07-E6BFEE3AA21E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4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57CE212E-2DE1-9E36-772C-C044F67F61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D8F68666-3D96-B6B6-9F2B-C5106887F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DA99D1-B734-2E42-AB58-EDC5840F41B8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9885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52D46-7907-8292-4B78-CD2DA438B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47F9C-9996-21C8-5E50-64522C23CD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60F1D-7F08-6763-666A-3614934F1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5222-9890-4B6E-A646-CD3D0624ADA7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1E561-3408-3837-28D1-BF8EBDCAB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91D18-6453-8EDF-4D78-F976BBEEB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9162-64FC-4581-A1C7-C046CE248D65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74355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C61640A-0EB2-DA24-427B-F9B24CEA3138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3401F91-3B70-A50E-1233-94BF218D260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8" name="Image 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C2D65CD-7896-7E2B-E11A-BB0FA509D5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9" name="Google Shape;19;p2">
              <a:extLst>
                <a:ext uri="{FF2B5EF4-FFF2-40B4-BE49-F238E27FC236}">
                  <a16:creationId xmlns:a16="http://schemas.microsoft.com/office/drawing/2014/main" id="{150CAE0E-AA6A-ECD7-DB5D-6E4351DAF59B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" name="Google Shape;16;p2">
            <a:extLst>
              <a:ext uri="{FF2B5EF4-FFF2-40B4-BE49-F238E27FC236}">
                <a16:creationId xmlns:a16="http://schemas.microsoft.com/office/drawing/2014/main" id="{D0FEAE0E-8829-B8FA-CFC2-8445CC136441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2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055174-FFFD-1FD4-117B-53196DFCBEC7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22;p2">
            <a:extLst>
              <a:ext uri="{FF2B5EF4-FFF2-40B4-BE49-F238E27FC236}">
                <a16:creationId xmlns:a16="http://schemas.microsoft.com/office/drawing/2014/main" id="{34FB7AE6-2C59-9E5D-6CE0-86A8AB65B8E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3" name="Google Shape;21;p2">
            <a:extLst>
              <a:ext uri="{FF2B5EF4-FFF2-40B4-BE49-F238E27FC236}">
                <a16:creationId xmlns:a16="http://schemas.microsoft.com/office/drawing/2014/main" id="{692FE2C4-B68B-0D32-D1AA-6E68F04A1E5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D6D55666-3195-70A1-D74A-BE13B109D3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A850427-5C3B-DD0E-7FE5-6E5EB1FD41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7C5D7D5-C8AE-E8EF-5A56-3B3117292C23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space réservé pour une image  7">
            <a:extLst>
              <a:ext uri="{FF2B5EF4-FFF2-40B4-BE49-F238E27FC236}">
                <a16:creationId xmlns:a16="http://schemas.microsoft.com/office/drawing/2014/main" id="{DF1793FB-00A0-503A-A418-849BB0B40F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6176D6-5562-9EE1-BF65-A5A8E4C0B8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6B777C-352B-A54C-BC71-D44C289EF143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4595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EB6C9C1-7512-4EA7-AC0B-3243BEF8BEF7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9A1BF0D-E547-ADC5-C0F1-A345413DE23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D572F86-7595-56BA-8A6B-BAC517ED039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8" name="Google Shape;19;p2">
              <a:extLst>
                <a:ext uri="{FF2B5EF4-FFF2-40B4-BE49-F238E27FC236}">
                  <a16:creationId xmlns:a16="http://schemas.microsoft.com/office/drawing/2014/main" id="{B66939AB-FE91-677B-AE69-620D078903D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" name="Google Shape;16;p2">
            <a:extLst>
              <a:ext uri="{FF2B5EF4-FFF2-40B4-BE49-F238E27FC236}">
                <a16:creationId xmlns:a16="http://schemas.microsoft.com/office/drawing/2014/main" id="{29269735-2143-D6B9-D487-EDD61819E48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1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F3B1B-A43D-74E1-7235-B90EF33A3302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22;p2">
            <a:extLst>
              <a:ext uri="{FF2B5EF4-FFF2-40B4-BE49-F238E27FC236}">
                <a16:creationId xmlns:a16="http://schemas.microsoft.com/office/drawing/2014/main" id="{5DFAF8DA-49C7-9AFC-6BDE-54CC89F99A7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2" name="Google Shape;21;p2">
            <a:extLst>
              <a:ext uri="{FF2B5EF4-FFF2-40B4-BE49-F238E27FC236}">
                <a16:creationId xmlns:a16="http://schemas.microsoft.com/office/drawing/2014/main" id="{DC09E6C0-4E05-B39A-2442-B3AFA5842D0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D7D1B36-AAE6-8486-EC74-F9A46BE441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5A3172A-D6C0-6D77-5E23-C199A88AD7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4EE977D-9F9A-4F20-37D0-7F3455B1AC68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space réservé pour une image  7">
            <a:extLst>
              <a:ext uri="{FF2B5EF4-FFF2-40B4-BE49-F238E27FC236}">
                <a16:creationId xmlns:a16="http://schemas.microsoft.com/office/drawing/2014/main" id="{8B20F986-52A2-CC9A-C227-EC7EEA7E48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486EA33-D5DA-6047-6787-48CFC651C5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8FB55B-9F19-1D4D-BB74-A2C81EA5BCC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6222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795455-BE03-883C-0579-43C6F16B4EE6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6E4CFE-80AD-6215-F20A-DEC07972634B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3579E11F-7109-AC0A-7526-5BB9609D42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A0EE15EA-391F-45B1-E649-081EF95F3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B573F618-B247-FF50-F2C6-5D004CA39A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EC0E69-56D8-AC4B-85C8-C6862AED298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FEE9E5-3F57-9C7B-37F1-8633B37FE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2B62C6-85FD-804D-948F-9F670594D09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05903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D90D1F-4CE2-42FD-499F-52B9843D04BF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EAAA66-392E-F3BC-A30A-39B24F93F0C5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28A49AD1-6262-5CA3-C1DA-1AA48E38B0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15914621-FEE0-0944-4FCC-56C751A359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0F7E226E-46B2-7347-A28E-B24F04A9AC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7ECE1E-EEA7-A95B-4E59-B6D293B45918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1D5D28-1154-F108-1341-0DB546429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3D6C02-9943-9B44-B3AA-8152DCE4E2A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86612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B531A8-247C-4E50-DC14-AE2B426F1003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0F135F-124A-7ECE-A3C1-21BA2296933E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B336A8D5-7E0D-B912-2101-A735961579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09821356-B350-B37F-0E6F-60116F7F4B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BD850399-5B15-C504-3035-8852E74989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0B63CD-AAF8-8584-DA99-452E804E38D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B81DD6-5AF8-0463-305E-9136BDBFF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58033-9D7D-ED48-8179-EBB9A33098B0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8721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42865-F4CF-058B-C59E-09E6CA6CB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1FC59B-95C4-E640-B1A7-3D7EBF29B754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57528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E0AC1E-191B-0E89-4B49-2495207B64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362213-7B07-E549-B774-E8715178387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81755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graphique 22">
            <a:extLst>
              <a:ext uri="{FF2B5EF4-FFF2-40B4-BE49-F238E27FC236}">
                <a16:creationId xmlns:a16="http://schemas.microsoft.com/office/drawing/2014/main" id="{2096CE77-1B56-9145-BD88-FF85A89C6BCA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096567" y="1592036"/>
            <a:ext cx="5786976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5" name="Espace réservé de la date 1">
            <a:extLst>
              <a:ext uri="{FF2B5EF4-FFF2-40B4-BE49-F238E27FC236}">
                <a16:creationId xmlns:a16="http://schemas.microsoft.com/office/drawing/2014/main" id="{C0304336-3BAF-42B2-5C67-FFF94AB70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1EA6E-C498-6D47-A6B3-7490CFA2DDE6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17741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graphique SmartArt 11">
            <a:extLst>
              <a:ext uri="{FF2B5EF4-FFF2-40B4-BE49-F238E27FC236}">
                <a16:creationId xmlns:a16="http://schemas.microsoft.com/office/drawing/2014/main" id="{937FA7F8-6EF2-E877-E468-72259059ED5A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6096567" y="1592036"/>
            <a:ext cx="5763161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4" name="Espace réservé de la date 1">
            <a:extLst>
              <a:ext uri="{FF2B5EF4-FFF2-40B4-BE49-F238E27FC236}">
                <a16:creationId xmlns:a16="http://schemas.microsoft.com/office/drawing/2014/main" id="{75E08884-CB3B-101A-07DA-7061ACB1E7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C36D9-4F51-D540-B6B4-5F3FF22C8012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46896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CC2BCEB5-3355-7F7B-E665-9E7D2D03F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2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14296" indent="-128574">
              <a:buClr>
                <a:schemeClr val="tx1"/>
              </a:buClr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A33A98B-5EE3-439A-45FF-C9ECD8F252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2137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89833" indent="-204111">
              <a:buClr>
                <a:schemeClr val="tx1"/>
              </a:buClr>
              <a:buFont typeface="Arial" panose="020B0604020202020204" pitchFamily="34" charset="0"/>
              <a:buChar char="•"/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F19A5409-4629-3915-8C88-77360B57B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772F9E-C4F7-C247-9B26-98C31F25691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8775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1F9DF-AB5D-5E57-8FF0-29DA9C1B6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D5CBC-CB01-B813-4936-3FA979426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21FEF-3828-A060-DCFA-FDC45E90B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5222-9890-4B6E-A646-CD3D0624ADA7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6A1F4-CEEF-91B2-DBFF-E3AE4446A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3ACF0-93B1-8EF9-6533-3E7948DA1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9162-64FC-4581-A1C7-C046CE248D65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436445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56216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5191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26" name="Image 25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27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ZoneTexte 27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</p:spTree>
    <p:extLst>
      <p:ext uri="{BB962C8B-B14F-4D97-AF65-F5344CB8AC3E}">
        <p14:creationId xmlns:p14="http://schemas.microsoft.com/office/powerpoint/2010/main" val="35195715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  <p:sp>
        <p:nvSpPr>
          <p:cNvPr id="23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29050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-18247" y="-129515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08103E-81D9-894B-824A-DA429A6279F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B7896C7-C8A2-FF78-171F-D1D52163AE6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21" name="Image 20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45E2CCC-2E06-B4FB-65E9-0B4BC05CA2E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22" name="Google Shape;19;p2">
              <a:extLst>
                <a:ext uri="{FF2B5EF4-FFF2-40B4-BE49-F238E27FC236}">
                  <a16:creationId xmlns:a16="http://schemas.microsoft.com/office/drawing/2014/main" id="{07FD9524-27AE-3F09-3FFF-39B90014D643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" name="Google Shape;19;p2">
              <a:extLst>
                <a:ext uri="{FF2B5EF4-FFF2-40B4-BE49-F238E27FC236}">
                  <a16:creationId xmlns:a16="http://schemas.microsoft.com/office/drawing/2014/main" id="{08A9BF90-8AD7-19EA-CC25-965D6C63719B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" name="Google Shape;19;p2">
              <a:extLst>
                <a:ext uri="{FF2B5EF4-FFF2-40B4-BE49-F238E27FC236}">
                  <a16:creationId xmlns:a16="http://schemas.microsoft.com/office/drawing/2014/main" id="{46DDBD12-8AC5-AD92-DAAD-83B4D843CA6F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71A95E1-683E-E4E5-28F9-879D99F2C3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F95F901-3294-ECC3-AEC0-0DF2F35BC1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2158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2879CA-0839-1345-9C73-3C318E701A4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F87E9C7-D8BE-FC23-9ABD-CDC8985B11B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4" name="Image 3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A1070F3-5F1D-4AC3-E81D-868B1B10D9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5" name="Google Shape;19;p2">
              <a:extLst>
                <a:ext uri="{FF2B5EF4-FFF2-40B4-BE49-F238E27FC236}">
                  <a16:creationId xmlns:a16="http://schemas.microsoft.com/office/drawing/2014/main" id="{E3F192D3-D7B3-E6D9-1193-441C5B6FE549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Google Shape;19;p2">
              <a:extLst>
                <a:ext uri="{FF2B5EF4-FFF2-40B4-BE49-F238E27FC236}">
                  <a16:creationId xmlns:a16="http://schemas.microsoft.com/office/drawing/2014/main" id="{AC232198-D664-2AFE-9B45-01066AAB4128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Google Shape;19;p2">
              <a:extLst>
                <a:ext uri="{FF2B5EF4-FFF2-40B4-BE49-F238E27FC236}">
                  <a16:creationId xmlns:a16="http://schemas.microsoft.com/office/drawing/2014/main" id="{FDC69B94-6582-A203-356F-55E6EC3B772C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65482C2-62F9-EF28-A9BE-A35B233AC6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7D171FB5-551B-8F6F-E60F-2824FE1C65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95405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457A797-8139-74F6-0073-C0C4FAFA4BD6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Google Shape;32;p3">
            <a:extLst>
              <a:ext uri="{FF2B5EF4-FFF2-40B4-BE49-F238E27FC236}">
                <a16:creationId xmlns:a16="http://schemas.microsoft.com/office/drawing/2014/main" id="{E74CFCC0-CBC0-BE48-70DC-9F61A6E20CF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Sommaire</a:t>
            </a:r>
            <a:endParaRPr dirty="0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5550E230-A932-EA88-5FB0-703CFD4F7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91" y="1592232"/>
            <a:ext cx="11573950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Titre 01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8C1443-46A1-6DC3-6D22-DCEF720D7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364975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BC6EDF-1099-EB35-4C73-1FE780D5B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6C24A-C5DD-CE49-B666-1EB2B8545059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34602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7443FE-698C-4DE7-D7DF-58322EB54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B117D8-138F-DD4A-9C2E-93F8C0A67031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17819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4BAC7B0-43C5-2A2A-7E62-476CE90329EC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4858FAB-CBC3-3583-D1A8-69BB128D843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0" name="Image 9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A5CCD2D-6BD5-CBB8-4488-E646C6CEB80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1" name="Google Shape;19;p2">
              <a:extLst>
                <a:ext uri="{FF2B5EF4-FFF2-40B4-BE49-F238E27FC236}">
                  <a16:creationId xmlns:a16="http://schemas.microsoft.com/office/drawing/2014/main" id="{650037FE-5F71-367D-2A74-AE165DC2CB4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2" name="Google Shape;16;p2">
            <a:extLst>
              <a:ext uri="{FF2B5EF4-FFF2-40B4-BE49-F238E27FC236}">
                <a16:creationId xmlns:a16="http://schemas.microsoft.com/office/drawing/2014/main" id="{CC969F90-3148-58B5-30A8-D649407A5342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3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0A8599-B110-A62D-D587-28333C008C9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22;p2">
            <a:extLst>
              <a:ext uri="{FF2B5EF4-FFF2-40B4-BE49-F238E27FC236}">
                <a16:creationId xmlns:a16="http://schemas.microsoft.com/office/drawing/2014/main" id="{C5657015-890C-7196-F157-4333429DA31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5" name="Google Shape;21;p2">
            <a:extLst>
              <a:ext uri="{FF2B5EF4-FFF2-40B4-BE49-F238E27FC236}">
                <a16:creationId xmlns:a16="http://schemas.microsoft.com/office/drawing/2014/main" id="{F993BDB6-3AF5-E9FF-181C-29010C087A9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493204A-9942-4032-5C82-A9AE689B7B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ED4518C-B315-1D70-D45D-B2E5AC428E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6CEA99A-40FC-32C4-A6C0-5E40B8DA21F8}"/>
              </a:ext>
            </a:extLst>
          </p:cNvPr>
          <p:cNvSpPr/>
          <p:nvPr userDrawn="1"/>
        </p:nvSpPr>
        <p:spPr>
          <a:xfrm>
            <a:off x="12939" y="1415203"/>
            <a:ext cx="1303448" cy="1411408"/>
          </a:xfrm>
          <a:prstGeom prst="rect">
            <a:avLst/>
          </a:prstGeom>
          <a:pattFill prst="pct8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47F7943C-048D-3E8B-0C8B-7C160604B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241BCC-E445-BAFD-B362-7D016C98D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3FC2D6-8AA4-DF46-92A2-04070572E472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412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2EC3D-6E3D-7DBE-2900-A69D20D0A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DC98F-3459-8CCD-C840-A7F9A3470D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D35B6-022A-7679-589F-DD664EC56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7A6D25-3991-767D-6A02-2E759C7EA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5222-9890-4B6E-A646-CD3D0624ADA7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D5839-3266-E05C-8C17-0E7DEFAEE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C79025-2D6E-8C42-646F-FA6D40A7A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9162-64FC-4581-A1C7-C046CE248D65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434748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9F80AA-56A4-C03B-1E16-0DFAD546763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E096717D-372F-E314-8353-ED39007C9F0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2" name="Image 11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142A32A-7CAA-D531-3418-F3FFE84439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3" name="Google Shape;19;p2">
              <a:extLst>
                <a:ext uri="{FF2B5EF4-FFF2-40B4-BE49-F238E27FC236}">
                  <a16:creationId xmlns:a16="http://schemas.microsoft.com/office/drawing/2014/main" id="{20A6AB5F-CEA6-06E3-522F-E8503ABC4C9A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4" name="Google Shape;16;p2">
            <a:extLst>
              <a:ext uri="{FF2B5EF4-FFF2-40B4-BE49-F238E27FC236}">
                <a16:creationId xmlns:a16="http://schemas.microsoft.com/office/drawing/2014/main" id="{1F1D2E83-EA4E-38BC-25E1-E6FF8D545EC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4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5D590B-F422-3515-A959-FFFF111C0664}"/>
              </a:ext>
            </a:extLst>
          </p:cNvPr>
          <p:cNvSpPr/>
          <p:nvPr userDrawn="1"/>
        </p:nvSpPr>
        <p:spPr>
          <a:xfrm>
            <a:off x="-142653" y="1680987"/>
            <a:ext cx="11671124" cy="448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640588-517D-C72A-FAB7-90BE8C71CB6A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Google Shape;22;p2">
            <a:extLst>
              <a:ext uri="{FF2B5EF4-FFF2-40B4-BE49-F238E27FC236}">
                <a16:creationId xmlns:a16="http://schemas.microsoft.com/office/drawing/2014/main" id="{82E5B49B-94EB-94CE-036C-05B284271C1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7" name="Google Shape;21;p2">
            <a:extLst>
              <a:ext uri="{FF2B5EF4-FFF2-40B4-BE49-F238E27FC236}">
                <a16:creationId xmlns:a16="http://schemas.microsoft.com/office/drawing/2014/main" id="{062D4104-0B8F-84B1-C7A4-439889ED16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6AE5AC90-BCA0-34AB-E3AE-59F84C2D71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7592502-8242-F83B-FA58-7FB53F7989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C761DAC-890B-1D5B-FB07-E6BFEE3AA21E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4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57CE212E-2DE1-9E36-772C-C044F67F61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D8F68666-3D96-B6B6-9F2B-C5106887F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DA99D1-B734-2E42-AB58-EDC5840F41B8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90300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C61640A-0EB2-DA24-427B-F9B24CEA3138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3401F91-3B70-A50E-1233-94BF218D260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8" name="Image 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C2D65CD-7896-7E2B-E11A-BB0FA509D5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9" name="Google Shape;19;p2">
              <a:extLst>
                <a:ext uri="{FF2B5EF4-FFF2-40B4-BE49-F238E27FC236}">
                  <a16:creationId xmlns:a16="http://schemas.microsoft.com/office/drawing/2014/main" id="{150CAE0E-AA6A-ECD7-DB5D-6E4351DAF59B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" name="Google Shape;16;p2">
            <a:extLst>
              <a:ext uri="{FF2B5EF4-FFF2-40B4-BE49-F238E27FC236}">
                <a16:creationId xmlns:a16="http://schemas.microsoft.com/office/drawing/2014/main" id="{D0FEAE0E-8829-B8FA-CFC2-8445CC136441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2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055174-FFFD-1FD4-117B-53196DFCBEC7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22;p2">
            <a:extLst>
              <a:ext uri="{FF2B5EF4-FFF2-40B4-BE49-F238E27FC236}">
                <a16:creationId xmlns:a16="http://schemas.microsoft.com/office/drawing/2014/main" id="{34FB7AE6-2C59-9E5D-6CE0-86A8AB65B8E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3" name="Google Shape;21;p2">
            <a:extLst>
              <a:ext uri="{FF2B5EF4-FFF2-40B4-BE49-F238E27FC236}">
                <a16:creationId xmlns:a16="http://schemas.microsoft.com/office/drawing/2014/main" id="{692FE2C4-B68B-0D32-D1AA-6E68F04A1E5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D6D55666-3195-70A1-D74A-BE13B109D3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A850427-5C3B-DD0E-7FE5-6E5EB1FD41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7C5D7D5-C8AE-E8EF-5A56-3B3117292C23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space réservé pour une image  7">
            <a:extLst>
              <a:ext uri="{FF2B5EF4-FFF2-40B4-BE49-F238E27FC236}">
                <a16:creationId xmlns:a16="http://schemas.microsoft.com/office/drawing/2014/main" id="{DF1793FB-00A0-503A-A418-849BB0B40F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6176D6-5562-9EE1-BF65-A5A8E4C0B8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6B777C-352B-A54C-BC71-D44C289EF143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9816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EB6C9C1-7512-4EA7-AC0B-3243BEF8BEF7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9A1BF0D-E547-ADC5-C0F1-A345413DE23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D572F86-7595-56BA-8A6B-BAC517ED039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8" name="Google Shape;19;p2">
              <a:extLst>
                <a:ext uri="{FF2B5EF4-FFF2-40B4-BE49-F238E27FC236}">
                  <a16:creationId xmlns:a16="http://schemas.microsoft.com/office/drawing/2014/main" id="{B66939AB-FE91-677B-AE69-620D078903D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" name="Google Shape;16;p2">
            <a:extLst>
              <a:ext uri="{FF2B5EF4-FFF2-40B4-BE49-F238E27FC236}">
                <a16:creationId xmlns:a16="http://schemas.microsoft.com/office/drawing/2014/main" id="{29269735-2143-D6B9-D487-EDD61819E48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1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F3B1B-A43D-74E1-7235-B90EF33A3302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22;p2">
            <a:extLst>
              <a:ext uri="{FF2B5EF4-FFF2-40B4-BE49-F238E27FC236}">
                <a16:creationId xmlns:a16="http://schemas.microsoft.com/office/drawing/2014/main" id="{5DFAF8DA-49C7-9AFC-6BDE-54CC89F99A7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2" name="Google Shape;21;p2">
            <a:extLst>
              <a:ext uri="{FF2B5EF4-FFF2-40B4-BE49-F238E27FC236}">
                <a16:creationId xmlns:a16="http://schemas.microsoft.com/office/drawing/2014/main" id="{DC09E6C0-4E05-B39A-2442-B3AFA5842D0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D7D1B36-AAE6-8486-EC74-F9A46BE441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5A3172A-D6C0-6D77-5E23-C199A88AD7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4EE977D-9F9A-4F20-37D0-7F3455B1AC68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space réservé pour une image  7">
            <a:extLst>
              <a:ext uri="{FF2B5EF4-FFF2-40B4-BE49-F238E27FC236}">
                <a16:creationId xmlns:a16="http://schemas.microsoft.com/office/drawing/2014/main" id="{8B20F986-52A2-CC9A-C227-EC7EEA7E48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486EA33-D5DA-6047-6787-48CFC651C5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8FB55B-9F19-1D4D-BB74-A2C81EA5BCC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17542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795455-BE03-883C-0579-43C6F16B4EE6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6E4CFE-80AD-6215-F20A-DEC07972634B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3579E11F-7109-AC0A-7526-5BB9609D42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A0EE15EA-391F-45B1-E649-081EF95F3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B573F618-B247-FF50-F2C6-5D004CA39A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EC0E69-56D8-AC4B-85C8-C6862AED298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FEE9E5-3F57-9C7B-37F1-8633B37FE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2B62C6-85FD-804D-948F-9F670594D09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44266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D90D1F-4CE2-42FD-499F-52B9843D04BF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EAAA66-392E-F3BC-A30A-39B24F93F0C5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28A49AD1-6262-5CA3-C1DA-1AA48E38B0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15914621-FEE0-0944-4FCC-56C751A359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0F7E226E-46B2-7347-A28E-B24F04A9AC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7ECE1E-EEA7-A95B-4E59-B6D293B45918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1D5D28-1154-F108-1341-0DB546429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33D6C02-9943-9B44-B3AA-8152DCE4E2A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8373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B531A8-247C-4E50-DC14-AE2B426F1003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0F135F-124A-7ECE-A3C1-21BA2296933E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B336A8D5-7E0D-B912-2101-A735961579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09821356-B350-B37F-0E6F-60116F7F4B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BD850399-5B15-C504-3035-8852E74989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0B63CD-AAF8-8584-DA99-452E804E38D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B81DD6-5AF8-0463-305E-9136BDBFF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858033-9D7D-ED48-8179-EBB9A33098B0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94083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42865-F4CF-058B-C59E-09E6CA6CB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1FC59B-95C4-E640-B1A7-3D7EBF29B754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95186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E0AC1E-191B-0E89-4B49-2495207B64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362213-7B07-E549-B774-E8715178387F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90182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graphique 22">
            <a:extLst>
              <a:ext uri="{FF2B5EF4-FFF2-40B4-BE49-F238E27FC236}">
                <a16:creationId xmlns:a16="http://schemas.microsoft.com/office/drawing/2014/main" id="{2096CE77-1B56-9145-BD88-FF85A89C6BCA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096567" y="1592036"/>
            <a:ext cx="5786976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5" name="Espace réservé de la date 1">
            <a:extLst>
              <a:ext uri="{FF2B5EF4-FFF2-40B4-BE49-F238E27FC236}">
                <a16:creationId xmlns:a16="http://schemas.microsoft.com/office/drawing/2014/main" id="{C0304336-3BAF-42B2-5C67-FFF94AB70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1EA6E-C498-6D47-A6B3-7490CFA2DDE6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6209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graphique SmartArt 11">
            <a:extLst>
              <a:ext uri="{FF2B5EF4-FFF2-40B4-BE49-F238E27FC236}">
                <a16:creationId xmlns:a16="http://schemas.microsoft.com/office/drawing/2014/main" id="{937FA7F8-6EF2-E877-E468-72259059ED5A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6096567" y="1592036"/>
            <a:ext cx="5763161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4" name="Espace réservé de la date 1">
            <a:extLst>
              <a:ext uri="{FF2B5EF4-FFF2-40B4-BE49-F238E27FC236}">
                <a16:creationId xmlns:a16="http://schemas.microsoft.com/office/drawing/2014/main" id="{75E08884-CB3B-101A-07DA-7061ACB1E7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C36D9-4F51-D540-B6B4-5F3FF22C8012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369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A98E0-A0B1-2D9D-BE56-8CCC1CFEF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A478C-FDBB-ECB0-367B-CF610EF4D0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3FA8F3-C1A0-E19B-F96E-7D7C5A486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0F9BCE-85EC-8C30-2ABC-CF9295E88E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46005C-8014-BC7D-0254-B370B01483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EEEE04-1376-D4BE-3E60-19B77D5A9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5222-9890-4B6E-A646-CD3D0624ADA7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34E594-FC0C-E5A9-861A-BCBD8246E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550EC4-0D5B-75FA-F437-7E929C7A4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9162-64FC-4581-A1C7-C046CE248D65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007613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CC2BCEB5-3355-7F7B-E665-9E7D2D03F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2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14296" indent="-128574">
              <a:buClr>
                <a:schemeClr val="tx1"/>
              </a:buClr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A33A98B-5EE3-439A-45FF-C9ECD8F252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2137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89833" indent="-204111">
              <a:buClr>
                <a:schemeClr val="tx1"/>
              </a:buClr>
              <a:buFont typeface="Arial" panose="020B0604020202020204" pitchFamily="34" charset="0"/>
              <a:buChar char="•"/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F19A5409-4629-3915-8C88-77360B57B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772F9E-C4F7-C247-9B26-98C31F25691B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78248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39947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6276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26" name="Image 25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27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ZoneTexte 27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</p:spTree>
    <p:extLst>
      <p:ext uri="{BB962C8B-B14F-4D97-AF65-F5344CB8AC3E}">
        <p14:creationId xmlns:p14="http://schemas.microsoft.com/office/powerpoint/2010/main" val="31616815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  <p:sp>
        <p:nvSpPr>
          <p:cNvPr id="23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086148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BE"/>
              <a:t>Cliquez et modifiez le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nl-BE"/>
              <a:t>Cliquez pour modifier les styles du texte du masque</a:t>
            </a:r>
          </a:p>
          <a:p>
            <a:pPr lvl="1" eaLnBrk="1" latinLnBrk="0" hangingPunct="1"/>
            <a:r>
              <a:rPr lang="nl-BE"/>
              <a:t>Deuxième niveau</a:t>
            </a:r>
          </a:p>
          <a:p>
            <a:pPr lvl="2" eaLnBrk="1" latinLnBrk="0" hangingPunct="1"/>
            <a:r>
              <a:rPr lang="nl-BE"/>
              <a:t>Troisième niveau</a:t>
            </a:r>
          </a:p>
          <a:p>
            <a:pPr lvl="3" eaLnBrk="1" latinLnBrk="0" hangingPunct="1"/>
            <a:r>
              <a:rPr lang="nl-BE"/>
              <a:t>Quatrième niveau</a:t>
            </a:r>
          </a:p>
          <a:p>
            <a:pPr lvl="4" eaLnBrk="1" latinLnBrk="0" hangingPunct="1"/>
            <a:r>
              <a:rPr lang="nl-BE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nl-BE"/>
              <a:t>Cliquez pour modifier les styles du texte du masque</a:t>
            </a:r>
          </a:p>
          <a:p>
            <a:pPr lvl="1" eaLnBrk="1" latinLnBrk="0" hangingPunct="1"/>
            <a:r>
              <a:rPr lang="nl-BE"/>
              <a:t>Deuxième niveau</a:t>
            </a:r>
          </a:p>
          <a:p>
            <a:pPr lvl="2" eaLnBrk="1" latinLnBrk="0" hangingPunct="1"/>
            <a:r>
              <a:rPr lang="nl-BE"/>
              <a:t>Troisième niveau</a:t>
            </a:r>
          </a:p>
          <a:p>
            <a:pPr lvl="3" eaLnBrk="1" latinLnBrk="0" hangingPunct="1"/>
            <a:r>
              <a:rPr lang="nl-BE"/>
              <a:t>Quatrième niveau</a:t>
            </a:r>
          </a:p>
          <a:p>
            <a:pPr lvl="4" eaLnBrk="1" latinLnBrk="0" hangingPunct="1"/>
            <a:r>
              <a:rPr lang="nl-BE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F46CBFC-BA86-DF4A-9259-541092C652D4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C86BE83-49D7-CC4E-A824-1F29273156CC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31547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6CBFC-BA86-DF4A-9259-541092C652D4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86BE83-49D7-CC4E-A824-1F29273156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0511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BE"/>
              <a:t>Cliquez et modifiez le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6CBFC-BA86-DF4A-9259-541092C652D4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86BE83-49D7-CC4E-A824-1F29273156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626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BE"/>
              <a:t>Cliquez et modifiez le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6CBFC-BA86-DF4A-9259-541092C652D4}" type="datetimeFigureOut">
              <a:rPr lang="fr-FR" smtClean="0"/>
              <a:t>15/10/2024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86BE83-49D7-CC4E-A824-1F29273156CC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BE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nl-BE"/>
              <a:t>Cliquez pour modifier les styles du texte du masque</a:t>
            </a:r>
          </a:p>
          <a:p>
            <a:pPr lvl="1" eaLnBrk="1" latinLnBrk="0" hangingPunct="1"/>
            <a:r>
              <a:rPr lang="nl-BE"/>
              <a:t>Deuxième niveau</a:t>
            </a:r>
          </a:p>
          <a:p>
            <a:pPr lvl="2" eaLnBrk="1" latinLnBrk="0" hangingPunct="1"/>
            <a:r>
              <a:rPr lang="nl-BE"/>
              <a:t>Troisième niveau</a:t>
            </a:r>
          </a:p>
          <a:p>
            <a:pPr lvl="3" eaLnBrk="1" latinLnBrk="0" hangingPunct="1"/>
            <a:r>
              <a:rPr lang="nl-BE"/>
              <a:t>Quatrième niveau</a:t>
            </a:r>
          </a:p>
          <a:p>
            <a:pPr lvl="4" eaLnBrk="1" latinLnBrk="0" hangingPunct="1"/>
            <a:r>
              <a:rPr lang="nl-BE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0926634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5B94A5BB-087B-4C1F-87B3-0BF43A7909D3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5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56C9D-E399-DD75-A6F9-3102EA95B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120DD-3DC1-ABEF-8118-4AA15C4C8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5222-9890-4B6E-A646-CD3D0624ADA7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417309-4000-EBE6-5C17-B661CF202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BF17D8-261A-CA10-6213-58C96D822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9162-64FC-4581-A1C7-C046CE248D65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59819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0487C7-6871-1FF5-2678-38E2DE804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5222-9890-4B6E-A646-CD3D0624ADA7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CA790-7865-617A-556A-FE1E24B8F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DD0CDB-A4D6-C9D2-7E64-EC61FF325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9162-64FC-4581-A1C7-C046CE248D65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25758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6A7B4-20A2-BB51-DFE3-3150830F7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4E729-8242-3233-0AC1-406246FF7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F8E8BA-614F-7CE1-1D19-BF009D3436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68E0BC-67AD-F1F9-500F-A1F9C1095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5222-9890-4B6E-A646-CD3D0624ADA7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2B2DE-0203-1A7B-2876-44C5774C6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F8A2A-8700-58C2-DD92-E059BD24A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9162-64FC-4581-A1C7-C046CE248D65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8444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82211-77B5-212B-A5E0-182FF4683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078289-83FB-D8C0-E47F-D35186828F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75522F-AF7F-40E4-415E-59BEB4A8C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021933-0B86-3C2F-6355-885002434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5222-9890-4B6E-A646-CD3D0624ADA7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0154C-E011-A3C2-99BD-542E68E92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D61BEA-F9FA-5038-A216-905B9C3F3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69162-64FC-4581-A1C7-C046CE248D65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21153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image" Target="../media/image2.jpeg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slideLayout" Target="../slideLayouts/slideLayout51.xml"/><Relationship Id="rId26" Type="http://schemas.openxmlformats.org/officeDocument/2006/relationships/slideLayout" Target="../slideLayouts/slideLayout59.xml"/><Relationship Id="rId3" Type="http://schemas.openxmlformats.org/officeDocument/2006/relationships/slideLayout" Target="../slideLayouts/slideLayout36.xml"/><Relationship Id="rId21" Type="http://schemas.openxmlformats.org/officeDocument/2006/relationships/slideLayout" Target="../slideLayouts/slideLayout54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5" Type="http://schemas.openxmlformats.org/officeDocument/2006/relationships/slideLayout" Target="../slideLayouts/slideLayout58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slideLayout" Target="../slideLayouts/slideLayout53.xml"/><Relationship Id="rId29" Type="http://schemas.openxmlformats.org/officeDocument/2006/relationships/image" Target="../media/image2.jpe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slideLayout" Target="../slideLayouts/slideLayout57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slideLayout" Target="../slideLayouts/slideLayout56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52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slideLayout" Target="../slideLayouts/slideLayout55.xml"/><Relationship Id="rId2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8A9760-6688-C264-9B89-E79677FD1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31F0D1-95B7-BC51-A504-70A028463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2E78C-9E6A-15D4-6AEF-BE0BBF428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05222-9890-4B6E-A646-CD3D0624ADA7}" type="datetimeFigureOut">
              <a:rPr lang="en-ZA" smtClean="0"/>
              <a:t>2024/10/15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6F58B-5C90-4D93-4B04-7F9EF5108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640F0-BDF0-4794-4C25-08273AEC57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69162-64FC-4581-A1C7-C046CE248D65}" type="slidenum">
              <a:rPr lang="en-ZA" smtClean="0"/>
              <a:t>‹N°›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6511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4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8458" y="772930"/>
            <a:ext cx="11573951" cy="86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8458" y="1825625"/>
            <a:ext cx="116136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458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5337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888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E899F7-2146-4647-BE4A-0093A588BC85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fld id="{5127E141-1DFE-0542-A775-70613543583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5337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DD7EAC0-A496-33AC-C791-053EFEA3D823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6BA341A5-7C3C-50F1-FEDD-D93A83AF8F8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1106" y="71898"/>
            <a:ext cx="1019000" cy="52164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87BD8B6-439C-A8E4-F1BA-81F190E07E06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9795" y="-3929"/>
            <a:ext cx="1702288" cy="65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258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ftr="0"/>
  <p:txStyles>
    <p:titleStyle>
      <a:lvl1pPr algn="l" defTabSz="914353" rtl="0" eaLnBrk="1" latinLnBrk="0" hangingPunct="1">
        <a:lnSpc>
          <a:spcPct val="90000"/>
        </a:lnSpc>
        <a:spcBef>
          <a:spcPct val="0"/>
        </a:spcBef>
        <a:buNone/>
        <a:defRPr sz="2857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88" indent="-228588" algn="l" defTabSz="91435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6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14" b="1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4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29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1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43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9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7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7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0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59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5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24">
          <p15:clr>
            <a:srgbClr val="F26B43"/>
          </p15:clr>
        </p15:guide>
        <p15:guide id="2" pos="537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8458" y="772930"/>
            <a:ext cx="11573951" cy="86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8458" y="1825625"/>
            <a:ext cx="116136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458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5337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888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E899F7-2146-4647-BE4A-0093A588BC85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fld id="{5127E141-1DFE-0542-A775-70613543583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25337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5337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DD7EAC0-A496-33AC-C791-053EFEA3D823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6BA341A5-7C3C-50F1-FEDD-D93A83AF8F88}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1106" y="71898"/>
            <a:ext cx="1019000" cy="52164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87BD8B6-439C-A8E4-F1BA-81F190E07E06}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9795" y="-3929"/>
            <a:ext cx="1702288" cy="65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2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49" r:id="rId22"/>
    <p:sldLayoutId id="2147483750" r:id="rId23"/>
    <p:sldLayoutId id="2147483751" r:id="rId24"/>
    <p:sldLayoutId id="2147483752" r:id="rId25"/>
    <p:sldLayoutId id="2147483753" r:id="rId26"/>
  </p:sldLayoutIdLst>
  <p:hf hdr="0" ftr="0"/>
  <p:txStyles>
    <p:titleStyle>
      <a:lvl1pPr algn="l" defTabSz="914353" rtl="0" eaLnBrk="1" latinLnBrk="0" hangingPunct="1">
        <a:lnSpc>
          <a:spcPct val="90000"/>
        </a:lnSpc>
        <a:spcBef>
          <a:spcPct val="0"/>
        </a:spcBef>
        <a:buNone/>
        <a:defRPr sz="2857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88" indent="-228588" algn="l" defTabSz="91435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6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14" b="1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4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29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1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43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9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7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7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0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59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5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24">
          <p15:clr>
            <a:srgbClr val="F26B43"/>
          </p15:clr>
        </p15:guide>
        <p15:guide id="2" pos="537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linitiative.expertisefrance.fr/ressource/transition-vers-le-dolutegravir-pediatrique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microsoft.com/office/2007/relationships/hdphoto" Target="../media/hdphoto2.wdp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09350B-581C-CF64-78DE-3A726DC339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09855" y="1871434"/>
            <a:ext cx="5209309" cy="1557566"/>
          </a:xfrm>
        </p:spPr>
        <p:txBody>
          <a:bodyPr/>
          <a:lstStyle/>
          <a:p>
            <a:r>
              <a:rPr lang="fr-FR" dirty="0"/>
              <a:t>Prise en charge </a:t>
            </a:r>
            <a:r>
              <a:rPr lang="fr-FR" dirty="0" err="1"/>
              <a:t>vih</a:t>
            </a:r>
            <a:r>
              <a:rPr lang="fr-FR" dirty="0"/>
              <a:t> pédiatrique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477E624-8C7E-FD90-83B3-5CF334ACE7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Boîte à outils VIH avancé</a:t>
            </a:r>
          </a:p>
          <a:p>
            <a:r>
              <a:rPr lang="fr-FR" b="1" dirty="0"/>
              <a:t>Section 3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2ED64D8-1786-5131-F468-06043139B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27017CF1-1203-18C5-42F9-2F3217B7B6E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6C24A-C5DD-CE49-B666-1EB2B8545059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857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fld id="{D92EDA0F-8E0B-AD49-88BD-82EA2AD17347}" type="slidenum"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8" name="Picture 4" descr="Ruban Rouge à La Main. Symbole De La Lutte Contre Le Sida. Illustration  Vectorielle De La Sensibilisation Au Vih, Sida. | Vecteur Premium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5" b="225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743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8241372" y="4821393"/>
            <a:ext cx="3696942" cy="1371600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247377" y="947506"/>
            <a:ext cx="7785634" cy="53628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081" name="Titre 1"/>
          <p:cNvSpPr>
            <a:spLocks noGrp="1"/>
          </p:cNvSpPr>
          <p:nvPr>
            <p:ph type="title"/>
          </p:nvPr>
        </p:nvSpPr>
        <p:spPr>
          <a:xfrm>
            <a:off x="309591" y="87453"/>
            <a:ext cx="11573950" cy="548511"/>
          </a:xfrm>
        </p:spPr>
        <p:txBody>
          <a:bodyPr/>
          <a:lstStyle/>
          <a:p>
            <a:pPr eaLnBrk="1" hangingPunct="1"/>
            <a:r>
              <a:rPr lang="fr-FR" dirty="0"/>
              <a:t> </a:t>
            </a:r>
            <a:r>
              <a:rPr lang="fr-FR" sz="2400" dirty="0"/>
              <a:t>Examen</a:t>
            </a:r>
            <a:r>
              <a:rPr lang="fr-FR" dirty="0"/>
              <a:t> </a:t>
            </a:r>
            <a:r>
              <a:rPr lang="fr-FR" sz="2400" dirty="0"/>
              <a:t>clinique – </a:t>
            </a:r>
            <a:r>
              <a:rPr lang="fr-FR" sz="2400" dirty="0" err="1"/>
              <a:t>vih</a:t>
            </a:r>
            <a:r>
              <a:rPr lang="fr-FR" sz="2400" dirty="0"/>
              <a:t> pédiatrique</a:t>
            </a:r>
          </a:p>
        </p:txBody>
      </p:sp>
      <p:sp>
        <p:nvSpPr>
          <p:cNvPr id="46082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55738" y="1064847"/>
            <a:ext cx="7368912" cy="512814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FR" u="sng" dirty="0">
                <a:solidFill>
                  <a:schemeClr val="tx1"/>
                </a:solidFill>
              </a:rPr>
              <a:t>Courbe de croissance : à faire à chaque consultation !!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sz="1800" dirty="0">
              <a:solidFill>
                <a:schemeClr val="tx1"/>
              </a:solidFill>
            </a:endParaRPr>
          </a:p>
          <a:p>
            <a:pPr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lang="fr-FR" sz="1800" b="1" dirty="0">
                <a:solidFill>
                  <a:schemeClr val="tx2"/>
                </a:solidFill>
              </a:rPr>
              <a:t>Paramètres vitaux </a:t>
            </a:r>
            <a:r>
              <a:rPr lang="fr-FR" sz="1800" dirty="0">
                <a:solidFill>
                  <a:schemeClr val="tx1"/>
                </a:solidFill>
              </a:rPr>
              <a:t>- fièvre ?, ↑ rythme respiratoire ? </a:t>
            </a:r>
          </a:p>
          <a:p>
            <a:pPr>
              <a:spcBef>
                <a:spcPct val="30000"/>
              </a:spcBef>
              <a:buFont typeface="Wingdings" panose="05000000000000000000" pitchFamily="2" charset="2"/>
              <a:buChar char="Ø"/>
            </a:pPr>
            <a:endParaRPr lang="fr-FR" sz="1800" dirty="0">
              <a:solidFill>
                <a:schemeClr val="tx1"/>
              </a:solidFill>
            </a:endParaRPr>
          </a:p>
          <a:p>
            <a:pPr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lang="fr-FR" sz="1800" b="1" dirty="0">
                <a:solidFill>
                  <a:schemeClr val="tx2"/>
                </a:solidFill>
              </a:rPr>
              <a:t>Auscultation pulmonaire</a:t>
            </a:r>
            <a:r>
              <a:rPr lang="fr-FR" sz="1800" dirty="0">
                <a:solidFill>
                  <a:schemeClr val="tx1"/>
                </a:solidFill>
              </a:rPr>
              <a:t> - Détresse respiratoire ? Sifflements ? … </a:t>
            </a:r>
          </a:p>
          <a:p>
            <a:pPr marL="0" indent="0">
              <a:spcBef>
                <a:spcPct val="30000"/>
              </a:spcBef>
              <a:buNone/>
            </a:pPr>
            <a:endParaRPr lang="fr-FR" sz="1800" dirty="0">
              <a:solidFill>
                <a:schemeClr val="tx1"/>
              </a:solidFill>
            </a:endParaRPr>
          </a:p>
          <a:p>
            <a:pPr>
              <a:spcBef>
                <a:spcPct val="30000"/>
              </a:spcBef>
              <a:buFont typeface="Wingdings" panose="05000000000000000000" pitchFamily="2" charset="2"/>
              <a:buChar char="Ø"/>
            </a:pPr>
            <a:r>
              <a:rPr lang="fr-FR" sz="1800" b="1" dirty="0">
                <a:solidFill>
                  <a:schemeClr val="tx2"/>
                </a:solidFill>
              </a:rPr>
              <a:t>Autres Signes </a:t>
            </a:r>
          </a:p>
          <a:p>
            <a:pPr lvl="1">
              <a:spcBef>
                <a:spcPct val="30000"/>
              </a:spcBef>
            </a:pPr>
            <a:r>
              <a:rPr lang="fr-FR" sz="1800" dirty="0">
                <a:solidFill>
                  <a:schemeClr val="tx1"/>
                </a:solidFill>
              </a:rPr>
              <a:t>Sites d’atteinte extra-pulmonaire ?</a:t>
            </a:r>
          </a:p>
          <a:p>
            <a:pPr marL="1200162" lvl="2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fr-FR" sz="1800" dirty="0" err="1">
                <a:solidFill>
                  <a:schemeClr val="tx1"/>
                </a:solidFill>
              </a:rPr>
              <a:t>Lymphadénopathies</a:t>
            </a:r>
            <a:r>
              <a:rPr lang="fr-FR" sz="1800" dirty="0">
                <a:solidFill>
                  <a:schemeClr val="tx1"/>
                </a:solidFill>
              </a:rPr>
              <a:t> : non douloureuses, fistulisation</a:t>
            </a:r>
          </a:p>
          <a:p>
            <a:pPr marL="1200162" lvl="2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Symptômes neurologiques </a:t>
            </a:r>
          </a:p>
          <a:p>
            <a:pPr marL="1200162" lvl="2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Déformation ostéoarticulaire</a:t>
            </a:r>
          </a:p>
          <a:p>
            <a:pPr marL="1200162" lvl="2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Ascite</a:t>
            </a:r>
          </a:p>
          <a:p>
            <a:pPr lvl="1">
              <a:spcBef>
                <a:spcPct val="30000"/>
              </a:spcBef>
            </a:pPr>
            <a:r>
              <a:rPr lang="fr-FR" sz="1800" dirty="0">
                <a:solidFill>
                  <a:schemeClr val="tx1"/>
                </a:solidFill>
              </a:rPr>
              <a:t>Autres pathologies : anémie ? (déparasitage), candidose orale ou œsophagienne ?</a:t>
            </a:r>
          </a:p>
          <a:p>
            <a:pPr lvl="1">
              <a:spcBef>
                <a:spcPct val="30000"/>
              </a:spcBef>
            </a:pPr>
            <a:r>
              <a:rPr lang="fr-FR" sz="1800" dirty="0">
                <a:solidFill>
                  <a:schemeClr val="tx1"/>
                </a:solidFill>
              </a:rPr>
              <a:t>Co morbidités</a:t>
            </a:r>
          </a:p>
        </p:txBody>
      </p:sp>
      <p:pic>
        <p:nvPicPr>
          <p:cNvPr id="46083" name="Picture 2" descr="G:\2- FOTOS\11- Tete\IMG_0453.JPG"/>
          <p:cNvPicPr>
            <a:picLocks noChangeAspect="1" noChangeArrowheads="1"/>
          </p:cNvPicPr>
          <p:nvPr/>
        </p:nvPicPr>
        <p:blipFill>
          <a:blip r:embed="rId2"/>
          <a:srcRect l="26559" r="12875" b="3667"/>
          <a:stretch>
            <a:fillRect/>
          </a:stretch>
        </p:blipFill>
        <p:spPr bwMode="auto">
          <a:xfrm>
            <a:off x="9209312" y="1064847"/>
            <a:ext cx="1770652" cy="3359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Text Box 6"/>
          <p:cNvSpPr txBox="1">
            <a:spLocks noChangeArrowheads="1"/>
          </p:cNvSpPr>
          <p:nvPr/>
        </p:nvSpPr>
        <p:spPr bwMode="auto">
          <a:xfrm>
            <a:off x="8283510" y="5045528"/>
            <a:ext cx="3612666" cy="92333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buClr>
                <a:schemeClr val="accent1"/>
              </a:buClr>
              <a:buSzPct val="100000"/>
            </a:pPr>
            <a:r>
              <a:rPr lang="fr-FR" b="1" dirty="0">
                <a:solidFill>
                  <a:schemeClr val="tx2"/>
                </a:solidFill>
              </a:rPr>
              <a:t>L'examen clinique ne révèle aucun signe spécifique permettant de confirmer une TB pulmonaire.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252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1354749" y="3695282"/>
            <a:ext cx="9483634" cy="2638643"/>
          </a:xfrm>
          <a:prstGeom prst="roundRect">
            <a:avLst/>
          </a:prstGeom>
          <a:solidFill>
            <a:srgbClr val="FEEAEE"/>
          </a:solidFill>
          <a:ln>
            <a:solidFill>
              <a:srgbClr val="FEEAE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9591" y="87455"/>
            <a:ext cx="11573950" cy="548511"/>
          </a:xfrm>
        </p:spPr>
        <p:txBody>
          <a:bodyPr/>
          <a:lstStyle/>
          <a:p>
            <a:r>
              <a:rPr lang="fr-FR" sz="2400"/>
              <a:t>Pathologies respiratoires - </a:t>
            </a:r>
            <a:r>
              <a:rPr lang="fr-FR" sz="2400" dirty="0" err="1"/>
              <a:t>vih</a:t>
            </a:r>
            <a:r>
              <a:rPr lang="fr-FR" sz="2400" dirty="0"/>
              <a:t> pédiatrique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1149532" y="3876602"/>
            <a:ext cx="9901646" cy="2276004"/>
          </a:xfrm>
        </p:spPr>
        <p:txBody>
          <a:bodyPr/>
          <a:lstStyle/>
          <a:p>
            <a:pPr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fr-FR" sz="1800" dirty="0">
                <a:solidFill>
                  <a:schemeClr val="tx1"/>
                </a:solidFill>
              </a:rPr>
              <a:t>1</a:t>
            </a:r>
            <a:r>
              <a:rPr lang="fr-FR" sz="1800" baseline="30000" dirty="0">
                <a:solidFill>
                  <a:schemeClr val="tx1"/>
                </a:solidFill>
              </a:rPr>
              <a:t>ère</a:t>
            </a:r>
            <a:r>
              <a:rPr lang="fr-FR" sz="1800" dirty="0">
                <a:solidFill>
                  <a:schemeClr val="tx1"/>
                </a:solidFill>
              </a:rPr>
              <a:t> cause d’hospitalisation</a:t>
            </a:r>
          </a:p>
          <a:p>
            <a:pPr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fr-FR" sz="1800" dirty="0">
                <a:solidFill>
                  <a:schemeClr val="tx1"/>
                </a:solidFill>
              </a:rPr>
              <a:t>1</a:t>
            </a:r>
            <a:r>
              <a:rPr lang="fr-FR" sz="1800" baseline="30000" dirty="0">
                <a:solidFill>
                  <a:schemeClr val="tx1"/>
                </a:solidFill>
              </a:rPr>
              <a:t>ère</a:t>
            </a:r>
            <a:r>
              <a:rPr lang="fr-FR" sz="1800" dirty="0">
                <a:solidFill>
                  <a:schemeClr val="tx1"/>
                </a:solidFill>
              </a:rPr>
              <a:t> cause de décès</a:t>
            </a:r>
          </a:p>
          <a:p>
            <a:pPr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fr-FR" sz="1800" dirty="0">
                <a:solidFill>
                  <a:schemeClr val="tx1"/>
                </a:solidFill>
              </a:rPr>
              <a:t>Evolution plus défavorable chez les enfants atteints du VIH</a:t>
            </a:r>
          </a:p>
          <a:p>
            <a:pPr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fr-FR" sz="1800" dirty="0">
                <a:solidFill>
                  <a:schemeClr val="tx1"/>
                </a:solidFill>
              </a:rPr>
              <a:t>Haut taux d’échec de traitement</a:t>
            </a:r>
          </a:p>
          <a:p>
            <a:pPr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fr-FR" sz="1800" dirty="0">
                <a:solidFill>
                  <a:schemeClr val="tx1"/>
                </a:solidFill>
              </a:rPr>
              <a:t>Pathologies respiratoires chroniques fréquentes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857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Poumons Avec Un Médecin Et Un Personnage De Dessin Animé D'infirmière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141" y="833222"/>
            <a:ext cx="4800850" cy="269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743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5925616" y="1280160"/>
            <a:ext cx="5439070" cy="499001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58" y="182880"/>
            <a:ext cx="11573951" cy="470261"/>
          </a:xfrm>
        </p:spPr>
        <p:txBody>
          <a:bodyPr>
            <a:normAutofit/>
          </a:bodyPr>
          <a:lstStyle/>
          <a:p>
            <a:r>
              <a:rPr lang="fr-FR" sz="2400" dirty="0"/>
              <a:t>PCP avec complication de pneumothorax : </a:t>
            </a:r>
            <a:r>
              <a:rPr lang="en-US" sz="2400" dirty="0"/>
              <a:t>Rx thorax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 t="-9345" b="-9345"/>
          <a:stretch>
            <a:fillRect/>
          </a:stretch>
        </p:blipFill>
        <p:spPr>
          <a:xfrm>
            <a:off x="1132947" y="880727"/>
            <a:ext cx="4268801" cy="5832600"/>
          </a:xfrm>
          <a:prstGeom prst="rect">
            <a:avLst/>
          </a:prstGeom>
        </p:spPr>
      </p:pic>
      <p:sp>
        <p:nvSpPr>
          <p:cNvPr id="13317" name="Text Box 12"/>
          <p:cNvSpPr txBox="1">
            <a:spLocks noChangeArrowheads="1"/>
          </p:cNvSpPr>
          <p:nvPr/>
        </p:nvSpPr>
        <p:spPr bwMode="auto">
          <a:xfrm>
            <a:off x="6340884" y="1811868"/>
            <a:ext cx="4932362" cy="397031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Incidence max à 2-6 mois</a:t>
            </a:r>
          </a:p>
          <a:p>
            <a:pPr eaLnBrk="1" hangingPunct="1">
              <a:spcBef>
                <a:spcPct val="50000"/>
              </a:spcBef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Souvent 1</a:t>
            </a:r>
            <a:r>
              <a:rPr lang="fr-FR" baseline="30000" dirty="0">
                <a:latin typeface="Arial" panose="020B0604020202020204" pitchFamily="34" charset="0"/>
                <a:cs typeface="Arial" panose="020B0604020202020204" pitchFamily="34" charset="0"/>
              </a:rPr>
              <a:t>ère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manifestation du VIH</a:t>
            </a:r>
          </a:p>
          <a:p>
            <a:pPr eaLnBrk="1" hangingPunct="1">
              <a:spcBef>
                <a:spcPct val="50000"/>
              </a:spcBef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CD4 pauvre prédicteur de PCP si &lt; 1 an</a:t>
            </a:r>
          </a:p>
          <a:p>
            <a:pPr eaLnBrk="1" hangingPunct="1">
              <a:spcBef>
                <a:spcPct val="50000"/>
              </a:spcBef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Brève histoire de toux , dyspnée, fièvre</a:t>
            </a:r>
          </a:p>
          <a:p>
            <a:pPr eaLnBrk="1" hangingPunct="1">
              <a:spcBef>
                <a:spcPct val="50000"/>
              </a:spcBef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Signes: tachypnée, rétractions cage thoracique, grognements, battement ailes du nez ,hypoxie persistante (saturation O2 &lt; 90%). </a:t>
            </a:r>
          </a:p>
          <a:p>
            <a:pPr eaLnBrk="1" hangingPunct="1">
              <a:spcBef>
                <a:spcPct val="50000"/>
              </a:spcBef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Auscultation pauvre</a:t>
            </a:r>
          </a:p>
          <a:p>
            <a:pPr eaLnBrk="1" hangingPunct="1">
              <a:spcBef>
                <a:spcPct val="50000"/>
              </a:spcBef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Coïnfection bactérienne et virale (CMV) fréquente</a:t>
            </a:r>
            <a:endParaRPr lang="fr-FR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93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691521" y="862148"/>
            <a:ext cx="5006914" cy="5724181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1499938" y="3653931"/>
            <a:ext cx="3096344" cy="8925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Risque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faible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de transmission du VIH</a:t>
            </a:r>
          </a:p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99938" y="5203762"/>
            <a:ext cx="3096344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NVP pendant 6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semaines chez le bébé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09591" y="87447"/>
            <a:ext cx="11573950" cy="548511"/>
          </a:xfrm>
        </p:spPr>
        <p:txBody>
          <a:bodyPr/>
          <a:lstStyle/>
          <a:p>
            <a:r>
              <a:rPr lang="en-US" sz="2400" dirty="0" err="1"/>
              <a:t>Prophylaxie</a:t>
            </a:r>
            <a:r>
              <a:rPr lang="en-US" sz="2400" dirty="0"/>
              <a:t> du </a:t>
            </a:r>
            <a:r>
              <a:rPr lang="en-US" sz="2400" dirty="0" err="1"/>
              <a:t>nourrisson</a:t>
            </a:r>
            <a:r>
              <a:rPr lang="en-US" sz="2400" dirty="0"/>
              <a:t> exposé</a:t>
            </a:r>
            <a:endParaRPr lang="fr-FR" sz="2400" dirty="0"/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906AD81C-AEA6-9520-D4FE-998A1867C82C}"/>
              </a:ext>
            </a:extLst>
          </p:cNvPr>
          <p:cNvSpPr txBox="1"/>
          <p:nvPr/>
        </p:nvSpPr>
        <p:spPr>
          <a:xfrm>
            <a:off x="7462137" y="4806194"/>
            <a:ext cx="3096344" cy="166199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Bithérapie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AZT + NVP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trithérapie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AZT-3TC+NVP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pendant 6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semaines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Puis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NVP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seule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pendant 6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semaines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supplémentaires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5E83B716-2E14-1AFD-D43C-F9BC2E71C70B}"/>
              </a:ext>
            </a:extLst>
          </p:cNvPr>
          <p:cNvSpPr txBox="1"/>
          <p:nvPr/>
        </p:nvSpPr>
        <p:spPr>
          <a:xfrm>
            <a:off x="1060175" y="1047328"/>
            <a:ext cx="4200938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Femme enceinte sous TARV depuis plus de 4 semaines au moment de l’accouchement (et bien observante)</a:t>
            </a:r>
          </a:p>
          <a:p>
            <a:pPr algn="ctr"/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Et/ou CV indétectable dans les jours qui précèdent l’accouchement </a:t>
            </a:r>
          </a:p>
        </p:txBody>
      </p:sp>
      <p:sp>
        <p:nvSpPr>
          <p:cNvPr id="11" name="Rectangle à coins arrondis 7">
            <a:extLst>
              <a:ext uri="{FF2B5EF4-FFF2-40B4-BE49-F238E27FC236}">
                <a16:creationId xmlns:a16="http://schemas.microsoft.com/office/drawing/2014/main" id="{2342FB74-0FB4-D7AC-4A71-EFCE83FBD9CA}"/>
              </a:ext>
            </a:extLst>
          </p:cNvPr>
          <p:cNvSpPr/>
          <p:nvPr/>
        </p:nvSpPr>
        <p:spPr>
          <a:xfrm>
            <a:off x="6506852" y="875167"/>
            <a:ext cx="5006914" cy="5724181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Down Arrow 11"/>
          <p:cNvSpPr/>
          <p:nvPr/>
        </p:nvSpPr>
        <p:spPr>
          <a:xfrm>
            <a:off x="2868090" y="4698605"/>
            <a:ext cx="360040" cy="630597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2868090" y="2999305"/>
            <a:ext cx="360040" cy="621041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1DCBF3E5-F6CC-EBB2-184F-9E25777D5872}"/>
              </a:ext>
            </a:extLst>
          </p:cNvPr>
          <p:cNvSpPr txBox="1"/>
          <p:nvPr/>
        </p:nvSpPr>
        <p:spPr>
          <a:xfrm>
            <a:off x="6909840" y="1047328"/>
            <a:ext cx="4200938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Femme enceinte sous TARV depuis moins de 4 semaines au moment de l’accouchement ou </a:t>
            </a:r>
            <a:r>
              <a:rPr 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inobservante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Ou CV détectable dans les jours qui précèdent l’accouchement </a:t>
            </a: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5BC84E67-E07B-095F-E491-CA9AB0CA2767}"/>
              </a:ext>
            </a:extLst>
          </p:cNvPr>
          <p:cNvSpPr txBox="1"/>
          <p:nvPr/>
        </p:nvSpPr>
        <p:spPr>
          <a:xfrm>
            <a:off x="7462137" y="3496130"/>
            <a:ext cx="3096344" cy="8925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Risque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élevé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de transmission du VIH</a:t>
            </a:r>
          </a:p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Down Arrow 6">
            <a:extLst>
              <a:ext uri="{FF2B5EF4-FFF2-40B4-BE49-F238E27FC236}">
                <a16:creationId xmlns:a16="http://schemas.microsoft.com/office/drawing/2014/main" id="{9C81764B-7426-19BA-96D2-65A9FA03ECCD}"/>
              </a:ext>
            </a:extLst>
          </p:cNvPr>
          <p:cNvSpPr/>
          <p:nvPr/>
        </p:nvSpPr>
        <p:spPr>
          <a:xfrm>
            <a:off x="8830289" y="2865692"/>
            <a:ext cx="360040" cy="621041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1">
            <a:extLst>
              <a:ext uri="{FF2B5EF4-FFF2-40B4-BE49-F238E27FC236}">
                <a16:creationId xmlns:a16="http://schemas.microsoft.com/office/drawing/2014/main" id="{1C106A15-42DC-BE55-A27E-62E9E64A14D9}"/>
              </a:ext>
            </a:extLst>
          </p:cNvPr>
          <p:cNvSpPr/>
          <p:nvPr/>
        </p:nvSpPr>
        <p:spPr>
          <a:xfrm>
            <a:off x="8830289" y="4312592"/>
            <a:ext cx="360040" cy="630597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11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102150"/>
            <a:ext cx="11573950" cy="548511"/>
          </a:xfrm>
        </p:spPr>
        <p:txBody>
          <a:bodyPr/>
          <a:lstStyle/>
          <a:p>
            <a:r>
              <a:rPr lang="fr-FR" sz="2400" dirty="0"/>
              <a:t>Formulations pédiatriques (&lt; 30KG)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857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fld id="{D92EDA0F-8E0B-AD49-88BD-82EA2AD17347}" type="slidenum"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3E58E303-099F-D9D8-535A-5776AEA932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704187"/>
              </p:ext>
            </p:extLst>
          </p:nvPr>
        </p:nvGraphicFramePr>
        <p:xfrm>
          <a:off x="6466114" y="2017497"/>
          <a:ext cx="5360310" cy="303217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284515">
                  <a:extLst>
                    <a:ext uri="{9D8B030D-6E8A-4147-A177-3AD203B41FA5}">
                      <a16:colId xmlns:a16="http://schemas.microsoft.com/office/drawing/2014/main" val="4086005604"/>
                    </a:ext>
                  </a:extLst>
                </a:gridCol>
                <a:gridCol w="1349828">
                  <a:extLst>
                    <a:ext uri="{9D8B030D-6E8A-4147-A177-3AD203B41FA5}">
                      <a16:colId xmlns:a16="http://schemas.microsoft.com/office/drawing/2014/main" val="1188875672"/>
                    </a:ext>
                  </a:extLst>
                </a:gridCol>
                <a:gridCol w="2725967">
                  <a:extLst>
                    <a:ext uri="{9D8B030D-6E8A-4147-A177-3AD203B41FA5}">
                      <a16:colId xmlns:a16="http://schemas.microsoft.com/office/drawing/2014/main" val="2246004416"/>
                    </a:ext>
                  </a:extLst>
                </a:gridCol>
              </a:tblGrid>
              <a:tr h="5515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12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27305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Nouveau-nés</a:t>
                      </a:r>
                      <a:endParaRPr lang="fr-FR" sz="12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27305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Enfants (a partir de 4 semaines</a:t>
                      </a:r>
                      <a:r>
                        <a:rPr lang="fr-FR" sz="1200" kern="1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poids &gt;3kg)</a:t>
                      </a:r>
                      <a:endParaRPr lang="fr-FR" sz="12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27305" marB="0" anchor="ctr"/>
                </a:tc>
                <a:extLst>
                  <a:ext uri="{0D108BD9-81ED-4DB2-BD59-A6C34878D82A}">
                    <a16:rowId xmlns:a16="http://schemas.microsoft.com/office/drawing/2014/main" val="1210009735"/>
                  </a:ext>
                </a:extLst>
              </a:tr>
              <a:tr h="41961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Préférés</a:t>
                      </a:r>
                      <a:endParaRPr lang="fr-FR" sz="12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27305" marB="0" anchor="ctr"/>
                </a:tc>
                <a:tc>
                  <a:txBody>
                    <a:bodyPr/>
                    <a:lstStyle/>
                    <a:p>
                      <a:pPr marL="1270" marR="0" indent="0" algn="ctr" defTabSz="91435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AZT/3TC+RAL</a:t>
                      </a:r>
                      <a:r>
                        <a:rPr lang="fr-FR" sz="1200" kern="1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fr-FR" sz="1200" kern="100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27305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 + 3TC + DTG</a:t>
                      </a:r>
                      <a:endParaRPr lang="fr-FR" sz="12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27305" marB="0" anchor="ctr"/>
                </a:tc>
                <a:extLst>
                  <a:ext uri="{0D108BD9-81ED-4DB2-BD59-A6C34878D82A}">
                    <a16:rowId xmlns:a16="http://schemas.microsoft.com/office/drawing/2014/main" val="999036693"/>
                  </a:ext>
                </a:extLst>
              </a:tr>
              <a:tr h="107053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Alternatives</a:t>
                      </a:r>
                      <a:endParaRPr lang="fr-FR" sz="12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27305" marB="0" anchor="ctr"/>
                </a:tc>
                <a:tc>
                  <a:txBody>
                    <a:bodyPr/>
                    <a:lstStyle/>
                    <a:p>
                      <a:pPr marL="1270" marR="0" indent="0" algn="ctr" defTabSz="91435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AZT/3TC/NVP</a:t>
                      </a:r>
                      <a:endParaRPr lang="fr-FR" sz="1200" kern="100" baseline="300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27305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8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 + 3TC + </a:t>
                      </a:r>
                      <a:r>
                        <a:rPr lang="fr-FR" sz="12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LPVr</a:t>
                      </a:r>
                      <a:endParaRPr lang="fr-FR" sz="12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270" algn="ctr">
                        <a:lnSpc>
                          <a:spcPct val="107000"/>
                        </a:lnSpc>
                        <a:spcAft>
                          <a:spcPts val="160"/>
                        </a:spcAft>
                      </a:pPr>
                      <a:r>
                        <a:rPr lang="fr-FR" sz="12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TAF</a:t>
                      </a:r>
                      <a:r>
                        <a:rPr lang="fr-FR" sz="1200" kern="100" baseline="30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+ 3TC (ou FTC) + DTG</a:t>
                      </a:r>
                    </a:p>
                    <a:p>
                      <a:pPr marL="12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 + 3TC + </a:t>
                      </a:r>
                      <a:r>
                        <a:rPr lang="fr-FR" sz="12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RAL</a:t>
                      </a:r>
                      <a:r>
                        <a:rPr lang="fr-FR" sz="1200" kern="100" baseline="30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fr-FR" sz="12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27305" marB="0" anchor="ctr"/>
                </a:tc>
                <a:extLst>
                  <a:ext uri="{0D108BD9-81ED-4DB2-BD59-A6C34878D82A}">
                    <a16:rowId xmlns:a16="http://schemas.microsoft.com/office/drawing/2014/main" val="3409631057"/>
                  </a:ext>
                </a:extLst>
              </a:tr>
              <a:tr h="99049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Circonstances </a:t>
                      </a:r>
                      <a:r>
                        <a:rPr lang="fr-FR" sz="12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particulières</a:t>
                      </a:r>
                      <a:r>
                        <a:rPr lang="fr-FR" sz="1200" kern="100" baseline="30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fr-FR" sz="1200" kern="1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fr-FR" sz="12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27305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AZT/3TC+LPVr</a:t>
                      </a:r>
                      <a:r>
                        <a:rPr lang="fr-FR" sz="1200" kern="1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fr-FR" sz="1200" kern="100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27305" marB="0" anchor="ctr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23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 + 3TC + </a:t>
                      </a:r>
                      <a:r>
                        <a:rPr lang="fr-FR" sz="12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EFV</a:t>
                      </a:r>
                      <a:r>
                        <a:rPr lang="fr-FR" sz="1200" kern="100" baseline="30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(ou </a:t>
                      </a:r>
                      <a:r>
                        <a:rPr lang="fr-FR" sz="12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NVP</a:t>
                      </a:r>
                      <a:r>
                        <a:rPr lang="fr-FR" sz="1200" kern="100" baseline="30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1270" algn="ctr">
                        <a:lnSpc>
                          <a:spcPct val="107000"/>
                        </a:lnSpc>
                        <a:spcAft>
                          <a:spcPts val="34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AZT + 3TC + </a:t>
                      </a:r>
                      <a:r>
                        <a:rPr lang="fr-FR" sz="12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EFV</a:t>
                      </a:r>
                      <a:r>
                        <a:rPr lang="fr-FR" sz="1200" kern="100" baseline="30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(ou </a:t>
                      </a:r>
                      <a:r>
                        <a:rPr lang="fr-FR" sz="12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NVP</a:t>
                      </a:r>
                      <a:r>
                        <a:rPr lang="fr-FR" sz="1200" kern="100" baseline="30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12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AZT + 3TC + </a:t>
                      </a:r>
                      <a:r>
                        <a:rPr lang="fr-FR" sz="12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LPVr</a:t>
                      </a:r>
                      <a:r>
                        <a:rPr lang="fr-FR" sz="12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(ou RAL)</a:t>
                      </a:r>
                      <a:endParaRPr lang="fr-FR" sz="12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27305" marB="0" anchor="ctr"/>
                </a:tc>
                <a:extLst>
                  <a:ext uri="{0D108BD9-81ED-4DB2-BD59-A6C34878D82A}">
                    <a16:rowId xmlns:a16="http://schemas.microsoft.com/office/drawing/2014/main" val="1416296955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ECEE9437-DE7C-159C-0FF9-58D7F11328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98318"/>
              </p:ext>
            </p:extLst>
          </p:nvPr>
        </p:nvGraphicFramePr>
        <p:xfrm>
          <a:off x="756968" y="2017496"/>
          <a:ext cx="5214257" cy="303217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07785">
                  <a:extLst>
                    <a:ext uri="{9D8B030D-6E8A-4147-A177-3AD203B41FA5}">
                      <a16:colId xmlns:a16="http://schemas.microsoft.com/office/drawing/2014/main" val="1070510440"/>
                    </a:ext>
                  </a:extLst>
                </a:gridCol>
                <a:gridCol w="3606472">
                  <a:extLst>
                    <a:ext uri="{9D8B030D-6E8A-4147-A177-3AD203B41FA5}">
                      <a16:colId xmlns:a16="http://schemas.microsoft.com/office/drawing/2014/main" val="2759325977"/>
                    </a:ext>
                  </a:extLst>
                </a:gridCol>
              </a:tblGrid>
              <a:tr h="7580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BE" sz="1600" dirty="0">
                          <a:effectLst/>
                        </a:rPr>
                        <a:t>Poids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BE" sz="1600" dirty="0">
                          <a:effectLst/>
                        </a:rPr>
                        <a:t>Formulation ARV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967082"/>
                  </a:ext>
                </a:extLst>
              </a:tr>
              <a:tr h="7580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BE" sz="1600" dirty="0">
                          <a:effectLst/>
                        </a:rPr>
                        <a:t>3-19.9 kg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BE" sz="1600" dirty="0">
                          <a:effectLst/>
                        </a:rPr>
                        <a:t>ABC/3TC + pDTG</a:t>
                      </a:r>
                      <a:r>
                        <a:rPr lang="fr-BE" sz="1600" baseline="-25000" dirty="0">
                          <a:effectLst/>
                        </a:rPr>
                        <a:t>10mg</a:t>
                      </a:r>
                      <a:endParaRPr lang="fr-FR" sz="1600" baseline="-25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3288369"/>
                  </a:ext>
                </a:extLst>
              </a:tr>
              <a:tr h="7580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BE" sz="1600" dirty="0">
                          <a:effectLst/>
                        </a:rPr>
                        <a:t>20-29.9 kg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BE" sz="1600" dirty="0">
                          <a:effectLst/>
                        </a:rPr>
                        <a:t>ABC/3TC + DTG</a:t>
                      </a:r>
                      <a:r>
                        <a:rPr lang="fr-BE" sz="1600" baseline="-25000" dirty="0">
                          <a:effectLst/>
                        </a:rPr>
                        <a:t>50mg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0334102"/>
                  </a:ext>
                </a:extLst>
              </a:tr>
              <a:tr h="7580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BE" sz="1600" dirty="0">
                          <a:effectLst/>
                        </a:rPr>
                        <a:t>&gt;30 kg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fr-BE" sz="1600" dirty="0">
                          <a:effectLst/>
                        </a:rPr>
                        <a:t>TLD</a:t>
                      </a:r>
                      <a:endParaRPr lang="fr-FR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6553406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561056" y="1223079"/>
            <a:ext cx="51704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fr-FR" sz="1400" b="1" u="sng" dirty="0">
                <a:latin typeface="Arial" panose="020B0604020202020204" pitchFamily="34" charset="0"/>
                <a:ea typeface="Calibri" panose="020F0502020204030204" pitchFamily="34" charset="0"/>
              </a:rPr>
              <a:t>Traitements antirétroviraux de première intention, préférés et alternatifs, pour les nouveau-nés et les enfants </a:t>
            </a:r>
            <a:endParaRPr lang="fr-FR" sz="1400" b="1" u="sng" dirty="0"/>
          </a:p>
        </p:txBody>
      </p:sp>
      <p:sp>
        <p:nvSpPr>
          <p:cNvPr id="12" name="Rectangle 11"/>
          <p:cNvSpPr/>
          <p:nvPr/>
        </p:nvSpPr>
        <p:spPr>
          <a:xfrm>
            <a:off x="452169" y="5556779"/>
            <a:ext cx="114751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 </a:t>
            </a: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Pendant la durée la plus courte possible, jusqu'à ce qu'une formulation de DTG puisse être administrée en toute sécurité. </a:t>
            </a:r>
            <a:r>
              <a:rPr lang="fr-FR" altLang="fr-FR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  </a:t>
            </a: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À partir de l'âge de deux semaines, des formulations buvables ou de granulés peuvent être utilisées. </a:t>
            </a:r>
            <a:r>
              <a:rPr lang="fr-FR" altLang="fr-FR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Depuis janvier 2020, le TAF est approuvé à partir de 25 kg (dose adulte).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Dans des circonstances particulières, lorsque les régimes privilégiés et alternatifs ne sont pas disponibles ou ne peuvent pas être utilisés. </a:t>
            </a:r>
            <a:r>
              <a:rPr lang="fr-FR" altLang="fr-FR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À partir de trois ans.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 </a:t>
            </a: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Uniquement dans les cas où aucune autre alternative n'est disponible.</a:t>
            </a:r>
            <a:endParaRPr lang="fr-FR" altLang="fr-FR" sz="11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8097" y="1069191"/>
            <a:ext cx="56119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Transition au 3-1 avec DTG pédiatrique </a:t>
            </a:r>
          </a:p>
          <a:p>
            <a:pPr algn="ctr"/>
            <a:r>
              <a:rPr lang="fr-FR" sz="16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 mg </a:t>
            </a:r>
            <a:r>
              <a:rPr lang="fr-FR" sz="1600" b="1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dispersible</a:t>
            </a:r>
            <a:r>
              <a:rPr lang="fr-FR" sz="1600" b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1600" i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fr-FR" sz="1600" i="1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cf</a:t>
            </a:r>
            <a:r>
              <a:rPr lang="fr-FR" sz="1600" i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boîte a outils « </a:t>
            </a:r>
            <a:r>
              <a:rPr lang="fr-FR" sz="1600" i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transition vers le DTG pédiatrique </a:t>
            </a:r>
            <a:r>
              <a:rPr lang="fr-FR" sz="1600" i="1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») </a:t>
            </a:r>
            <a:endParaRPr lang="fr-FR" sz="16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402771" y="905693"/>
            <a:ext cx="5845629" cy="4509573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6089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102150"/>
            <a:ext cx="11573950" cy="548511"/>
          </a:xfrm>
        </p:spPr>
        <p:txBody>
          <a:bodyPr/>
          <a:lstStyle/>
          <a:p>
            <a:r>
              <a:rPr lang="fr-FR" sz="2400" dirty="0"/>
              <a:t>Formulations pédiatriques (&lt; 30KG)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8768" y="2208579"/>
            <a:ext cx="6466239" cy="2670096"/>
          </a:xfrm>
        </p:spPr>
        <p:txBody>
          <a:bodyPr/>
          <a:lstStyle/>
          <a:p>
            <a:pPr indent="0" algn="just">
              <a:buNone/>
            </a:pPr>
            <a:r>
              <a:rPr lang="fr-FR" u="sng" dirty="0">
                <a:solidFill>
                  <a:schemeClr val="bg1"/>
                </a:solidFill>
              </a:rPr>
              <a:t>Régime TARV de 1ère ligne pour patients naïfs ou non </a:t>
            </a:r>
            <a:r>
              <a:rPr lang="fr-FR" dirty="0">
                <a:solidFill>
                  <a:schemeClr val="bg1"/>
                </a:solidFill>
              </a:rPr>
              <a:t>:</a:t>
            </a:r>
          </a:p>
          <a:p>
            <a:pPr indent="0" algn="just">
              <a:buNone/>
            </a:pPr>
            <a:r>
              <a:rPr lang="fr-FR" dirty="0">
                <a:solidFill>
                  <a:schemeClr val="bg1"/>
                </a:solidFill>
              </a:rPr>
              <a:t>TDF 300 mg quotidien + 3TC 300 mg ( ou </a:t>
            </a:r>
          </a:p>
          <a:p>
            <a:pPr indent="0" algn="just">
              <a:buNone/>
            </a:pPr>
            <a:r>
              <a:rPr lang="fr-FR" dirty="0">
                <a:solidFill>
                  <a:schemeClr val="bg1"/>
                </a:solidFill>
              </a:rPr>
              <a:t>FTC 200 mg)  quotidien</a:t>
            </a:r>
          </a:p>
          <a:p>
            <a:pPr indent="0" algn="just">
              <a:buNone/>
            </a:pPr>
            <a:r>
              <a:rPr lang="fr-FR" dirty="0">
                <a:solidFill>
                  <a:schemeClr val="bg1"/>
                </a:solidFill>
              </a:rPr>
              <a:t>DTG 50 mg quotidien </a:t>
            </a:r>
          </a:p>
          <a:p>
            <a:pPr indent="0" algn="just">
              <a:buNone/>
            </a:pPr>
            <a:r>
              <a:rPr lang="fr-FR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fr-FR" dirty="0">
                <a:solidFill>
                  <a:schemeClr val="bg1"/>
                </a:solidFill>
              </a:rPr>
              <a:t> TLD 1 pilule/jour a prendre matin ou soir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857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fld id="{D92EDA0F-8E0B-AD49-88BD-82EA2AD17347}" type="slidenum"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C9F5C09C-77C7-B9C9-7CB9-987462E006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809179"/>
              </p:ext>
            </p:extLst>
          </p:nvPr>
        </p:nvGraphicFramePr>
        <p:xfrm>
          <a:off x="499564" y="2719709"/>
          <a:ext cx="8072699" cy="2630905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571319">
                  <a:extLst>
                    <a:ext uri="{9D8B030D-6E8A-4147-A177-3AD203B41FA5}">
                      <a16:colId xmlns:a16="http://schemas.microsoft.com/office/drawing/2014/main" val="2961886698"/>
                    </a:ext>
                  </a:extLst>
                </a:gridCol>
                <a:gridCol w="2350700">
                  <a:extLst>
                    <a:ext uri="{9D8B030D-6E8A-4147-A177-3AD203B41FA5}">
                      <a16:colId xmlns:a16="http://schemas.microsoft.com/office/drawing/2014/main" val="3714926898"/>
                    </a:ext>
                  </a:extLst>
                </a:gridCol>
                <a:gridCol w="3150680">
                  <a:extLst>
                    <a:ext uri="{9D8B030D-6E8A-4147-A177-3AD203B41FA5}">
                      <a16:colId xmlns:a16="http://schemas.microsoft.com/office/drawing/2014/main" val="3093479161"/>
                    </a:ext>
                  </a:extLst>
                </a:gridCol>
              </a:tblGrid>
              <a:tr h="6895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 de première intention</a:t>
                      </a:r>
                      <a:endParaRPr lang="fr-FR" sz="14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 de deuxième </a:t>
                      </a:r>
                      <a:r>
                        <a:rPr lang="fr-FR" sz="14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ligne</a:t>
                      </a:r>
                      <a:r>
                        <a:rPr lang="fr-FR" sz="1400" kern="100" baseline="30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fr-FR" sz="14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 de troisième ligne</a:t>
                      </a:r>
                      <a:endParaRPr lang="fr-FR" sz="14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0" marB="0" anchor="ctr"/>
                </a:tc>
                <a:extLst>
                  <a:ext uri="{0D108BD9-81ED-4DB2-BD59-A6C34878D82A}">
                    <a16:rowId xmlns:a16="http://schemas.microsoft.com/office/drawing/2014/main" val="4274641944"/>
                  </a:ext>
                </a:extLst>
              </a:tr>
              <a:tr h="60339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Deux INTI + </a:t>
                      </a:r>
                      <a:r>
                        <a:rPr lang="fr-FR" sz="14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LPVr</a:t>
                      </a:r>
                      <a:endParaRPr lang="fr-FR" sz="14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Deux INTI + DTG</a:t>
                      </a:r>
                      <a:endParaRPr lang="fr-FR" sz="14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DRV/r + </a:t>
                      </a:r>
                      <a:r>
                        <a:rPr lang="fr-FR" sz="14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DTG</a:t>
                      </a:r>
                      <a:r>
                        <a:rPr lang="fr-FR" sz="1400" kern="100" baseline="30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fr-F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avec ou sans INTI </a:t>
                      </a:r>
                      <a:endParaRPr lang="fr-FR" sz="14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0" marB="0" anchor="ctr"/>
                </a:tc>
                <a:extLst>
                  <a:ext uri="{0D108BD9-81ED-4DB2-BD59-A6C34878D82A}">
                    <a16:rowId xmlns:a16="http://schemas.microsoft.com/office/drawing/2014/main" val="801063878"/>
                  </a:ext>
                </a:extLst>
              </a:tr>
              <a:tr h="7859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strike="noStrike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Deux INTI + EFV ou NVP</a:t>
                      </a:r>
                      <a:endParaRPr lang="fr-FR" sz="1400" strike="noStrike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Deux INTI + DTG </a:t>
                      </a:r>
                      <a:endParaRPr lang="fr-FR" sz="14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Dans la mesure du possible, envisagez l'optimisation à l'aide du génotypage</a:t>
                      </a:r>
                      <a:endParaRPr lang="fr-FR" sz="14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0" marB="0" anchor="ctr"/>
                </a:tc>
                <a:extLst>
                  <a:ext uri="{0D108BD9-81ED-4DB2-BD59-A6C34878D82A}">
                    <a16:rowId xmlns:a16="http://schemas.microsoft.com/office/drawing/2014/main" val="2458814008"/>
                  </a:ext>
                </a:extLst>
              </a:tr>
              <a:tr h="55201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Deux INTI + DTG ou RAL</a:t>
                      </a:r>
                      <a:endParaRPr lang="fr-FR" sz="14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Deux INTI + </a:t>
                      </a:r>
                      <a:r>
                        <a:rPr lang="fr-FR" sz="14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LPVr</a:t>
                      </a:r>
                      <a:r>
                        <a:rPr lang="fr-FR" sz="1400" kern="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ou </a:t>
                      </a:r>
                      <a:r>
                        <a:rPr lang="fr-FR" sz="1400" kern="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ATVr</a:t>
                      </a:r>
                      <a:endParaRPr lang="fr-FR" sz="14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1755" marR="73025" marT="0" marB="0"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79447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290067" y="1736640"/>
            <a:ext cx="6491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b="1" u="sng" dirty="0">
                <a:solidFill>
                  <a:schemeClr val="accent5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Résumé des options de séquençage du TAR chez l'enfant après échec thérapeutique </a:t>
            </a:r>
            <a:endParaRPr lang="fr-FR" altLang="fr-FR" b="1" u="sng" dirty="0">
              <a:solidFill>
                <a:schemeClr val="accent5"/>
              </a:solidFill>
              <a:latin typeface="Arial" panose="020B0604020202020204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t="833" b="1322"/>
          <a:stretch/>
        </p:blipFill>
        <p:spPr>
          <a:xfrm>
            <a:off x="8781348" y="1463842"/>
            <a:ext cx="2970645" cy="41388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EE2311-3ADC-0F17-67C1-457B7199AE54}"/>
              </a:ext>
            </a:extLst>
          </p:cNvPr>
          <p:cNvSpPr/>
          <p:nvPr/>
        </p:nvSpPr>
        <p:spPr>
          <a:xfrm>
            <a:off x="452169" y="5556779"/>
            <a:ext cx="114751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 </a:t>
            </a: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 la combinaison n’est pas suffisamment puissante (réplication persistante à quelques centaines de copies/ml malgré une bonne observance) et en l’absence d’accès au génotypage, la posologie du DTG peut être doublée (administrer la dose adaptée au poids le matin et le soir)  </a:t>
            </a:r>
            <a:endParaRPr lang="fr-FR" altLang="fr-FR" sz="11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3298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312647" y="1012097"/>
            <a:ext cx="5910732" cy="2580189"/>
          </a:xfrm>
          <a:prstGeom prst="roundRect">
            <a:avLst/>
          </a:prstGeom>
          <a:noFill/>
          <a:ln w="28575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2647" y="174525"/>
            <a:ext cx="8153400" cy="465555"/>
          </a:xfrm>
        </p:spPr>
        <p:txBody>
          <a:bodyPr>
            <a:normAutofit/>
          </a:bodyPr>
          <a:lstStyle/>
          <a:p>
            <a:r>
              <a:rPr lang="fr-FR" sz="2400" dirty="0"/>
              <a:t>SUIVI DES ENFANTS STABLES SOUS TARV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37323" y="1372164"/>
            <a:ext cx="5461379" cy="211914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800" dirty="0">
                <a:solidFill>
                  <a:schemeClr val="tx1"/>
                </a:solidFill>
              </a:rPr>
              <a:t>Visite tous les 1 à 3 mois: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800" b="1" dirty="0">
                <a:solidFill>
                  <a:schemeClr val="tx1"/>
                </a:solidFill>
              </a:rPr>
              <a:t>Courbe de croissance</a:t>
            </a:r>
            <a:endParaRPr lang="fr-FR" sz="1800" dirty="0">
              <a:solidFill>
                <a:schemeClr val="tx1"/>
              </a:solidFill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800" b="1" dirty="0">
                <a:solidFill>
                  <a:schemeClr val="tx1"/>
                </a:solidFill>
              </a:rPr>
              <a:t>Développement neurologique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800" dirty="0">
                <a:solidFill>
                  <a:schemeClr val="tx1"/>
                </a:solidFill>
              </a:rPr>
              <a:t>Vaccinations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800" dirty="0">
                <a:solidFill>
                  <a:schemeClr val="tx1"/>
                </a:solidFill>
              </a:rPr>
              <a:t>Prophylaxies : </a:t>
            </a:r>
            <a:r>
              <a:rPr lang="fr-FR" sz="1800" dirty="0" err="1">
                <a:solidFill>
                  <a:schemeClr val="tx1"/>
                </a:solidFill>
              </a:rPr>
              <a:t>Cotrim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600" dirty="0">
                <a:solidFill>
                  <a:schemeClr val="tx1"/>
                </a:solidFill>
              </a:rPr>
              <a:t>(</a:t>
            </a:r>
            <a:r>
              <a:rPr lang="fr-FR" sz="1600" dirty="0" err="1">
                <a:solidFill>
                  <a:schemeClr val="tx1"/>
                </a:solidFill>
              </a:rPr>
              <a:t>cf</a:t>
            </a:r>
            <a:r>
              <a:rPr lang="fr-FR" sz="1600" dirty="0">
                <a:solidFill>
                  <a:schemeClr val="tx1"/>
                </a:solidFill>
              </a:rPr>
              <a:t> diapo 18)</a:t>
            </a:r>
            <a:r>
              <a:rPr lang="fr-FR" sz="1800" dirty="0">
                <a:solidFill>
                  <a:schemeClr val="tx1"/>
                </a:solidFill>
              </a:rPr>
              <a:t> et TPT </a:t>
            </a:r>
            <a:r>
              <a:rPr lang="fr-FR" sz="1600" dirty="0">
                <a:solidFill>
                  <a:schemeClr val="tx1"/>
                </a:solidFill>
              </a:rPr>
              <a:t>(diapo 15)</a:t>
            </a:r>
            <a:endParaRPr lang="fr-FR" sz="1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amener l'enfant au rendez-vous à l'hôpital illustration vectorielle de ...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312" y="1697596"/>
            <a:ext cx="5299058" cy="385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8763D56-E910-6036-FE2C-BBE58A9DE0F4}"/>
              </a:ext>
            </a:extLst>
          </p:cNvPr>
          <p:cNvSpPr txBox="1"/>
          <p:nvPr/>
        </p:nvSpPr>
        <p:spPr>
          <a:xfrm>
            <a:off x="640080" y="4151993"/>
            <a:ext cx="5358622" cy="1703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4" algn="just">
              <a:lnSpc>
                <a:spcPct val="110000"/>
              </a:lnSpc>
              <a:spcAft>
                <a:spcPts val="400"/>
              </a:spcAft>
            </a:pPr>
            <a:r>
              <a:rPr lang="fr-FR" b="0" dirty="0">
                <a:solidFill>
                  <a:schemeClr val="tx1"/>
                </a:solidFill>
              </a:rPr>
              <a:t>Alimentation du nourrisson: </a:t>
            </a:r>
          </a:p>
          <a:p>
            <a:pPr indent="-24" algn="just">
              <a:lnSpc>
                <a:spcPct val="110000"/>
              </a:lnSpc>
              <a:spcAft>
                <a:spcPts val="400"/>
              </a:spcAft>
            </a:pPr>
            <a:r>
              <a:rPr lang="fr-FR" b="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fr-FR" b="0" dirty="0">
                <a:solidFill>
                  <a:schemeClr val="tx1"/>
                </a:solidFill>
              </a:rPr>
              <a:t>allaitement exclusif 6 mois </a:t>
            </a:r>
          </a:p>
          <a:p>
            <a:pPr indent="-24" algn="just">
              <a:lnSpc>
                <a:spcPct val="110000"/>
              </a:lnSpc>
              <a:spcAft>
                <a:spcPts val="400"/>
              </a:spcAft>
            </a:pPr>
            <a:r>
              <a:rPr lang="fr-FR" b="0" dirty="0">
                <a:solidFill>
                  <a:schemeClr val="tx1"/>
                </a:solidFill>
                <a:sym typeface="Wingdings" pitchFamily="2" charset="2"/>
              </a:rPr>
              <a:t> Introduction alimentation diversifiée à l’âge de 6 mois en poursuivant l’</a:t>
            </a:r>
            <a:r>
              <a:rPr lang="fr-FR" b="0" dirty="0">
                <a:solidFill>
                  <a:schemeClr val="tx1"/>
                </a:solidFill>
                <a:sym typeface="Wingdings"/>
              </a:rPr>
              <a:t>allaitement maternel </a:t>
            </a:r>
            <a:r>
              <a:rPr lang="fr-FR" dirty="0">
                <a:sym typeface="Wingdings"/>
              </a:rPr>
              <a:t>+</a:t>
            </a:r>
            <a:r>
              <a:rPr lang="fr-FR" b="0" dirty="0">
                <a:solidFill>
                  <a:schemeClr val="tx1"/>
                </a:solidFill>
                <a:sym typeface="Wingdings"/>
              </a:rPr>
              <a:t> jusqu’à 24 mois (chez les nourrissons infectés)</a:t>
            </a:r>
            <a:endParaRPr lang="fr-FR" b="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3">
            <a:extLst>
              <a:ext uri="{FF2B5EF4-FFF2-40B4-BE49-F238E27FC236}">
                <a16:creationId xmlns:a16="http://schemas.microsoft.com/office/drawing/2014/main" id="{9F84A27F-F28D-5654-124D-F1833522873B}"/>
              </a:ext>
            </a:extLst>
          </p:cNvPr>
          <p:cNvSpPr/>
          <p:nvPr/>
        </p:nvSpPr>
        <p:spPr>
          <a:xfrm>
            <a:off x="312646" y="3947999"/>
            <a:ext cx="5910732" cy="2204607"/>
          </a:xfrm>
          <a:prstGeom prst="roundRect">
            <a:avLst/>
          </a:prstGeom>
          <a:noFill/>
          <a:ln w="28575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811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52-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225" y="1266661"/>
            <a:ext cx="7168587" cy="5004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4" descr="IMG_8967.JP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5544" y="2653850"/>
            <a:ext cx="2769758" cy="18465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055" y="245655"/>
            <a:ext cx="11182064" cy="731446"/>
          </a:xfrm>
        </p:spPr>
        <p:txBody>
          <a:bodyPr>
            <a:noAutofit/>
          </a:bodyPr>
          <a:lstStyle/>
          <a:p>
            <a:r>
              <a:rPr lang="fr-FR" sz="2400" dirty="0"/>
              <a:t>Priorité de monitoring </a:t>
            </a:r>
            <a:br>
              <a:rPr lang="fr-FR" sz="2400" dirty="0"/>
            </a:br>
            <a:r>
              <a:rPr lang="fr-FR" sz="1800" dirty="0"/>
              <a:t>courbe de croissance pondérale et signes de décrochage</a:t>
            </a:r>
          </a:p>
        </p:txBody>
      </p:sp>
      <p:pic>
        <p:nvPicPr>
          <p:cNvPr id="1026" name="Picture 2" descr="rapport d'analyse icône de style plat équipement de soins de santé ...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915" y="924849"/>
            <a:ext cx="1267374" cy="126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à coins arrondis 7">
            <a:extLst>
              <a:ext uri="{FF2B5EF4-FFF2-40B4-BE49-F238E27FC236}">
                <a16:creationId xmlns:a16="http://schemas.microsoft.com/office/drawing/2014/main" id="{A3C18240-C342-88EA-5907-1B2583183E96}"/>
              </a:ext>
            </a:extLst>
          </p:cNvPr>
          <p:cNvSpPr/>
          <p:nvPr/>
        </p:nvSpPr>
        <p:spPr>
          <a:xfrm>
            <a:off x="156754" y="5107575"/>
            <a:ext cx="4153989" cy="1685109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9D9D3D4C-B6B2-2221-76B2-131F7C8B2426}"/>
              </a:ext>
            </a:extLst>
          </p:cNvPr>
          <p:cNvSpPr txBox="1"/>
          <p:nvPr/>
        </p:nvSpPr>
        <p:spPr>
          <a:xfrm>
            <a:off x="268992" y="5193816"/>
            <a:ext cx="3937248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Cassure courbe de croissance, envisager: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Apports nutritionnels insuffisants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Echec thérapeutique de PEC VIH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Tuberculose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226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à coins arrondis 19"/>
          <p:cNvSpPr/>
          <p:nvPr/>
        </p:nvSpPr>
        <p:spPr>
          <a:xfrm>
            <a:off x="6580694" y="4335595"/>
            <a:ext cx="2852382" cy="16902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à coins arrondis 18"/>
          <p:cNvSpPr/>
          <p:nvPr/>
        </p:nvSpPr>
        <p:spPr>
          <a:xfrm>
            <a:off x="3159371" y="4337477"/>
            <a:ext cx="2852382" cy="16902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à coins arrondis 17"/>
          <p:cNvSpPr/>
          <p:nvPr/>
        </p:nvSpPr>
        <p:spPr>
          <a:xfrm>
            <a:off x="6580694" y="2373068"/>
            <a:ext cx="2852382" cy="16902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3159371" y="2373068"/>
            <a:ext cx="2852382" cy="16902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c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9591" y="94468"/>
            <a:ext cx="11573950" cy="548511"/>
          </a:xfrm>
        </p:spPr>
        <p:txBody>
          <a:bodyPr/>
          <a:lstStyle/>
          <a:p>
            <a:r>
              <a:rPr lang="fr-FR" sz="2400" dirty="0"/>
              <a:t>Développement neurologique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33623" y="1248257"/>
            <a:ext cx="60099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S’assurer que l’enfant atteint les cibles </a:t>
            </a:r>
            <a:r>
              <a:rPr lang="fr-FR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</a:t>
            </a:r>
            <a:r>
              <a:rPr lang="fr-FR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âge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623380" y="2895047"/>
            <a:ext cx="19243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Motricité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Fine </a:t>
            </a:r>
          </a:p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  <a:endParaRPr lang="en-Z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33651" y="3031664"/>
            <a:ext cx="12506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Motricité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3295899" y="4859456"/>
            <a:ext cx="25793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dirty="0" err="1"/>
              <a:t>Indépendance</a:t>
            </a:r>
            <a:endParaRPr lang="en-US" sz="2000" dirty="0"/>
          </a:p>
          <a:p>
            <a:pPr algn="ctr" eaLnBrk="1" hangingPunct="1"/>
            <a:r>
              <a:rPr lang="en-US" sz="2000" dirty="0"/>
              <a:t>Socio-</a:t>
            </a:r>
            <a:r>
              <a:rPr lang="en-US" sz="2000" dirty="0" err="1"/>
              <a:t>émotionelle</a:t>
            </a:r>
            <a:endParaRPr lang="en-ZA" sz="2000" dirty="0"/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7149635" y="4857574"/>
            <a:ext cx="17145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1" dirty="0"/>
              <a:t>Language</a:t>
            </a:r>
          </a:p>
          <a:p>
            <a:pPr algn="ctr" eaLnBrk="1" hangingPunct="1"/>
            <a:r>
              <a:rPr lang="en-US" sz="2000" dirty="0"/>
              <a:t>Audition</a:t>
            </a:r>
            <a:endParaRPr lang="en-ZA" sz="2000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2932993" y="1055049"/>
            <a:ext cx="6728686" cy="786525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2" name="Picture 4" descr="Brain Head - Brain png download - 1093*1145 - Free Transparent png ...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707" y="3427731"/>
            <a:ext cx="1471598" cy="154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467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08458" y="145129"/>
            <a:ext cx="11573951" cy="556140"/>
          </a:xfrm>
        </p:spPr>
        <p:txBody>
          <a:bodyPr>
            <a:normAutofit/>
          </a:bodyPr>
          <a:lstStyle/>
          <a:p>
            <a:r>
              <a:rPr lang="fr-FR" sz="2400" dirty="0"/>
              <a:t>CALENDRIER VACCINAL</a:t>
            </a:r>
          </a:p>
        </p:txBody>
      </p:sp>
      <p:graphicFrame>
        <p:nvGraphicFramePr>
          <p:cNvPr id="5" name="Group 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6290526"/>
              </p:ext>
            </p:extLst>
          </p:nvPr>
        </p:nvGraphicFramePr>
        <p:xfrm>
          <a:off x="470263" y="769655"/>
          <a:ext cx="11412145" cy="4940572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{00A15C55-8517-42AA-B614-E9B94910E393}</a:tableStyleId>
              </a:tblPr>
              <a:tblGrid>
                <a:gridCol w="2966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6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6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61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589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Vaccin</a:t>
                      </a:r>
                      <a:endParaRPr kumimoji="0" lang="fr-FR" sz="2000" b="1" i="0" u="none" strike="noStrike" cap="none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HIV (+)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Asymptomatique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HIV (+)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Symptomatique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Timing Optimal 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30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BCG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Voir niveau CD4</a:t>
                      </a:r>
                      <a:endParaRPr kumimoji="0" lang="fr-FR" sz="18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Attendre CD4 &gt; 25% ou nourrisson asymptomatique sous TARV</a:t>
                      </a:r>
                      <a:endParaRPr kumimoji="0" lang="fr-FR" sz="1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8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Hexavalent (DTP Coqueluche Hib, Hep B)</a:t>
                      </a:r>
                      <a:endParaRPr kumimoji="0" lang="fr-FR" sz="1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 10, 14 semaines</a:t>
                      </a:r>
                      <a:endParaRPr kumimoji="0" lang="fr-FR" sz="1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8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Polio</a:t>
                      </a:r>
                      <a:r>
                        <a:rPr kumimoji="0" lang="fr-FR" sz="1800" u="none" strike="noStrike" cap="none" normalizeH="0" baseline="30000" noProof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kumimoji="0" lang="fr-FR" sz="1800" b="0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Dose à la naissance puis combiné dans l’hexavalent</a:t>
                      </a:r>
                      <a:endParaRPr kumimoji="0" lang="fr-FR" sz="1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05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Rougeole</a:t>
                      </a:r>
                      <a:r>
                        <a:rPr kumimoji="0" lang="fr-FR" sz="1800" u="none" strike="noStrike" cap="none" normalizeH="0" baseline="30000" noProof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kumimoji="0" lang="fr-FR" sz="1800" b="0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Voir niveau CD4</a:t>
                      </a:r>
                      <a:endParaRPr kumimoji="0" lang="fr-FR" sz="1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Attendre CD4 &gt;25 % sous TARV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96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Hepatite</a:t>
                      </a: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fr-FR" sz="1800" u="none" strike="noStrike" cap="none" normalizeH="0" baseline="0" noProof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kumimoji="0" lang="fr-FR" sz="1800" u="none" strike="noStrike" cap="none" normalizeH="0" baseline="30000" noProof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(dans le vaccin combiné)</a:t>
                      </a:r>
                      <a:endParaRPr kumimoji="0" lang="fr-FR" sz="1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24h </a:t>
                      </a:r>
                      <a:r>
                        <a:rPr kumimoji="0" lang="fr-FR" sz="1800" u="none" strike="noStrike" cap="none" normalizeH="0" baseline="0" noProof="0" dirty="0" err="1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Naiss</a:t>
                      </a: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+ rappels (dans le vaccin l’hexavalent)</a:t>
                      </a:r>
                      <a:endParaRPr kumimoji="0" lang="fr-FR" sz="1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8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Pneumo (9 ou 13)</a:t>
                      </a:r>
                      <a:r>
                        <a:rPr kumimoji="0" lang="fr-FR" sz="1800" u="none" strike="noStrike" cap="none" normalizeH="0" baseline="3000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kumimoji="0" lang="fr-FR" sz="1800" b="0" i="0" u="none" strike="noStrike" cap="none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 10, 14 semaines </a:t>
                      </a:r>
                      <a:endParaRPr kumimoji="0" lang="fr-FR" sz="1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88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HPV</a:t>
                      </a:r>
                      <a:endParaRPr kumimoji="0" lang="fr-FR" sz="1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u="none" strike="noStrike" cap="none" normalizeH="0" baseline="0" noProof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  <a:endParaRPr kumimoji="0" lang="fr-FR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u="none" strike="noStrike" cap="none" normalizeH="0" baseline="0" noProof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doses  &gt; 9 ans </a:t>
                      </a:r>
                      <a:endParaRPr kumimoji="0" lang="fr-FR" sz="1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977902281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62B53C5B-9C5F-1F79-BFF5-967DD66F4442}"/>
              </a:ext>
            </a:extLst>
          </p:cNvPr>
          <p:cNvSpPr txBox="1"/>
          <p:nvPr/>
        </p:nvSpPr>
        <p:spPr>
          <a:xfrm>
            <a:off x="-1329070" y="13290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54A2ABE-37F2-DBFF-ABA6-025BCF40FBB1}"/>
              </a:ext>
            </a:extLst>
          </p:cNvPr>
          <p:cNvSpPr/>
          <p:nvPr/>
        </p:nvSpPr>
        <p:spPr>
          <a:xfrm>
            <a:off x="615757" y="5817995"/>
            <a:ext cx="109593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 </a:t>
            </a: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vaccin contre la polio est administré sous forme orale à la naissance, puis généralement inclus dans le vaccin hexavalent (diphtérie, tétanos, coqueluche, polio, Haemophilus B et hépatite B). </a:t>
            </a:r>
            <a:r>
              <a:rPr lang="fr-FR" altLang="fr-FR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une injection additionnelle à l’âge de 6 mois est recommandée, en plus des vaccins réalisés à 9 et 18 mois. A différer si nourrisson symptomatique ou immunodéprimé. </a:t>
            </a:r>
            <a:r>
              <a:rPr lang="fr-FR" altLang="fr-FR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Le vaccin monovalent de l’hépatite B à la naissance est recommandé si la mère est porteuse de l’antigène </a:t>
            </a:r>
            <a:r>
              <a:rPr lang="fr-FR" altLang="fr-FR" sz="1200" dirty="0" err="1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HBs</a:t>
            </a: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Ce vaccin est ensuite inclus dans l’hexavalent. </a:t>
            </a:r>
            <a:r>
              <a:rPr lang="fr-FR" altLang="fr-FR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Vaccination à administrer en même temps que le vaccin hexavalent.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Remarque: certains PEV incluent le vaccin contre le rotavirus. Vaccin à différer en cas d’immunodépression sévère ou stade clinique III/IV</a:t>
            </a:r>
            <a:endParaRPr lang="fr-FR" altLang="fr-FR" sz="11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440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191EA6E-C498-6D47-A6B3-7490CFA2DDE6}" type="datetime1">
              <a:rPr lang="fr-FR" smtClean="0"/>
              <a:pPr/>
              <a:t>15/10/2024</a:t>
            </a:fld>
            <a:r>
              <a:rPr lang="fr-FR" smtClean="0"/>
              <a:t> - </a:t>
            </a:r>
            <a:fld id="{D92EDA0F-8E0B-AD49-88BD-82EA2AD17347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253017" y="54429"/>
            <a:ext cx="11572874" cy="548511"/>
          </a:xfrm>
        </p:spPr>
        <p:txBody>
          <a:bodyPr/>
          <a:lstStyle/>
          <a:p>
            <a:r>
              <a:rPr lang="fr-FR" dirty="0"/>
              <a:t>VIH avancé chez les </a:t>
            </a:r>
            <a:r>
              <a:rPr lang="fr-FR" dirty="0" smtClean="0"/>
              <a:t>enfants, définition </a:t>
            </a:r>
            <a:endParaRPr lang="fr-FR" dirty="0"/>
          </a:p>
        </p:txBody>
      </p:sp>
      <p:sp>
        <p:nvSpPr>
          <p:cNvPr id="9" name="Rectangle : coins arrondis 5">
            <a:extLst>
              <a:ext uri="{FF2B5EF4-FFF2-40B4-BE49-F238E27FC236}">
                <a16:creationId xmlns:a16="http://schemas.microsoft.com/office/drawing/2014/main" id="{DD9FBD20-AB8D-3F6A-107D-4A2F66AA6BDB}"/>
              </a:ext>
            </a:extLst>
          </p:cNvPr>
          <p:cNvSpPr/>
          <p:nvPr/>
        </p:nvSpPr>
        <p:spPr>
          <a:xfrm>
            <a:off x="2490652" y="3037650"/>
            <a:ext cx="7210697" cy="21488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chemeClr val="tx1"/>
                </a:solidFill>
              </a:rPr>
              <a:t>Chez l’enfant de moins de 5 ans : </a:t>
            </a:r>
          </a:p>
          <a:p>
            <a:r>
              <a:rPr lang="fr-FR" sz="2000" dirty="0">
                <a:solidFill>
                  <a:schemeClr val="tx1"/>
                </a:solidFill>
              </a:rPr>
              <a:t>Tout enfant au moment du diagnostic</a:t>
            </a:r>
          </a:p>
          <a:p>
            <a:pPr algn="ctr"/>
            <a:r>
              <a:rPr lang="fr-FR" sz="1714" dirty="0">
                <a:solidFill>
                  <a:schemeClr val="tx1"/>
                </a:solidFill>
              </a:rPr>
              <a:t>Lié au risque d’évolution rapide sans traitement (formes aiguës)</a:t>
            </a:r>
          </a:p>
          <a:p>
            <a:pPr algn="ctr"/>
            <a:endParaRPr lang="fr-FR" sz="1714" dirty="0">
              <a:solidFill>
                <a:schemeClr val="tx1"/>
              </a:solidFill>
            </a:endParaRPr>
          </a:p>
          <a:p>
            <a:r>
              <a:rPr lang="fr-FR" sz="2000" dirty="0">
                <a:solidFill>
                  <a:schemeClr val="tx1"/>
                </a:solidFill>
              </a:rPr>
              <a:t>Sous ARV &gt; 1 an et cliniquement stable (+/- CV&lt;40copies/ml) </a:t>
            </a:r>
          </a:p>
          <a:p>
            <a:r>
              <a:rPr lang="fr-FR" sz="1714" dirty="0">
                <a:solidFill>
                  <a:schemeClr val="tx1"/>
                </a:solidFill>
                <a:sym typeface="Wingdings" pitchFamily="2" charset="2"/>
              </a:rPr>
              <a:t>	 Sortie des critères du VIH avancé</a:t>
            </a:r>
            <a:endParaRPr lang="fr-FR" sz="1714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8">
            <a:extLst>
              <a:ext uri="{FF2B5EF4-FFF2-40B4-BE49-F238E27FC236}">
                <a16:creationId xmlns:a16="http://schemas.microsoft.com/office/drawing/2014/main" id="{AA90EE58-9377-89B5-0A2E-E221C57133B2}"/>
              </a:ext>
            </a:extLst>
          </p:cNvPr>
          <p:cNvSpPr/>
          <p:nvPr/>
        </p:nvSpPr>
        <p:spPr>
          <a:xfrm>
            <a:off x="2490652" y="1671503"/>
            <a:ext cx="7210697" cy="86214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chemeClr val="tx1"/>
                </a:solidFill>
              </a:rPr>
              <a:t>Chez l’enfant de plus de 5 ans, critères identiques à l’adulte :</a:t>
            </a:r>
          </a:p>
          <a:p>
            <a:pPr algn="ctr"/>
            <a:r>
              <a:rPr lang="fr-FR" sz="2000" dirty="0">
                <a:solidFill>
                  <a:schemeClr val="tx1"/>
                </a:solidFill>
              </a:rPr>
              <a:t>Stade III ou IV ou CD4 &lt; 200</a:t>
            </a:r>
          </a:p>
        </p:txBody>
      </p:sp>
    </p:spTree>
    <p:extLst>
      <p:ext uri="{BB962C8B-B14F-4D97-AF65-F5344CB8AC3E}">
        <p14:creationId xmlns:p14="http://schemas.microsoft.com/office/powerpoint/2010/main" val="369226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/>
          <p:cNvSpPr/>
          <p:nvPr/>
        </p:nvSpPr>
        <p:spPr>
          <a:xfrm>
            <a:off x="3926542" y="874058"/>
            <a:ext cx="7849423" cy="547679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649" name="Titre 1"/>
          <p:cNvSpPr>
            <a:spLocks noGrp="1"/>
          </p:cNvSpPr>
          <p:nvPr>
            <p:ph type="title"/>
          </p:nvPr>
        </p:nvSpPr>
        <p:spPr>
          <a:xfrm>
            <a:off x="309591" y="92068"/>
            <a:ext cx="11573950" cy="548511"/>
          </a:xfrm>
        </p:spPr>
        <p:txBody>
          <a:bodyPr>
            <a:normAutofit/>
          </a:bodyPr>
          <a:lstStyle/>
          <a:p>
            <a:r>
              <a:rPr lang="fr-FR" sz="2400" dirty="0"/>
              <a:t>Tuberculose</a:t>
            </a:r>
            <a:r>
              <a:rPr lang="fr-FR" sz="3200" dirty="0"/>
              <a:t> </a:t>
            </a:r>
            <a:r>
              <a:rPr lang="fr-FR" sz="2400" dirty="0"/>
              <a:t>pédiatrique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521764" y="3037965"/>
            <a:ext cx="3011833" cy="2738685"/>
          </a:xfrm>
        </p:spPr>
        <p:txBody>
          <a:bodyPr>
            <a:normAutofit lnSpcReduction="10000"/>
          </a:bodyPr>
          <a:lstStyle/>
          <a:p>
            <a:pPr indent="0" algn="ctr" eaLnBrk="1" hangingPunct="1">
              <a:lnSpc>
                <a:spcPct val="90000"/>
              </a:lnSpc>
              <a:buNone/>
            </a:pPr>
            <a:r>
              <a:rPr lang="fr-FR" sz="1800" b="1" dirty="0">
                <a:solidFill>
                  <a:schemeClr val="tx2"/>
                </a:solidFill>
              </a:rPr>
              <a:t>Facteurs de risque clefs </a:t>
            </a:r>
          </a:p>
          <a:p>
            <a:pPr indent="0" algn="ctr" eaLnBrk="1" hangingPunct="1">
              <a:lnSpc>
                <a:spcPct val="90000"/>
              </a:lnSpc>
              <a:buNone/>
            </a:pPr>
            <a:r>
              <a:rPr lang="en-US" sz="1800" dirty="0">
                <a:solidFill>
                  <a:schemeClr val="tx1"/>
                </a:solidFill>
              </a:rPr>
              <a:t>Contact au domicile avec expectorations +</a:t>
            </a:r>
            <a:r>
              <a:rPr lang="en-US" sz="1800" dirty="0" err="1">
                <a:solidFill>
                  <a:schemeClr val="tx1"/>
                </a:solidFill>
              </a:rPr>
              <a:t>ve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indent="0" algn="ctr" eaLnBrk="1" hangingPunct="1">
              <a:lnSpc>
                <a:spcPct val="90000"/>
              </a:lnSpc>
              <a:buNone/>
            </a:pPr>
            <a:r>
              <a:rPr lang="en-US" sz="1800" dirty="0">
                <a:solidFill>
                  <a:schemeClr val="tx1"/>
                </a:solidFill>
              </a:rPr>
              <a:t>Age &lt; 5 ans.</a:t>
            </a:r>
          </a:p>
          <a:p>
            <a:pPr indent="0" algn="ctr" eaLnBrk="1" hangingPunct="1">
              <a:lnSpc>
                <a:spcPct val="90000"/>
              </a:lnSpc>
              <a:buNone/>
            </a:pPr>
            <a:r>
              <a:rPr lang="en-US" sz="1800" dirty="0">
                <a:solidFill>
                  <a:schemeClr val="tx1"/>
                </a:solidFill>
              </a:rPr>
              <a:t>Infection VIH.</a:t>
            </a:r>
          </a:p>
          <a:p>
            <a:pPr indent="0" algn="ctr">
              <a:lnSpc>
                <a:spcPct val="90000"/>
              </a:lnSpc>
              <a:buNone/>
            </a:pPr>
            <a:r>
              <a:rPr lang="en-US" sz="1800" dirty="0">
                <a:solidFill>
                  <a:schemeClr val="tx1"/>
                </a:solidFill>
              </a:rPr>
              <a:t>Malnutrition </a:t>
            </a:r>
            <a:r>
              <a:rPr lang="en-US" sz="1800" dirty="0" err="1">
                <a:solidFill>
                  <a:schemeClr val="tx1"/>
                </a:solidFill>
              </a:rPr>
              <a:t>sévère</a:t>
            </a:r>
            <a:endParaRPr lang="en-US" sz="1800" dirty="0">
              <a:solidFill>
                <a:schemeClr val="tx1"/>
              </a:solidFill>
            </a:endParaRPr>
          </a:p>
          <a:p>
            <a:pPr algn="ctr"/>
            <a:endParaRPr lang="fr-FR" sz="1800" dirty="0"/>
          </a:p>
        </p:txBody>
      </p:sp>
      <p:sp>
        <p:nvSpPr>
          <p:cNvPr id="27650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4283300" y="1980106"/>
            <a:ext cx="7135906" cy="4076216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1800" b="1" dirty="0">
                <a:solidFill>
                  <a:schemeClr val="tx1"/>
                </a:solidFill>
              </a:rPr>
              <a:t>Tendance à développer une infection primaire active (0-4ans)</a:t>
            </a: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1800" b="1" dirty="0">
                <a:solidFill>
                  <a:schemeClr val="tx1"/>
                </a:solidFill>
              </a:rPr>
              <a:t>Plus grande probabilité de faire un TB extra-pulmonaire, notamment TB méningée</a:t>
            </a:r>
          </a:p>
          <a:p>
            <a:pPr eaLnBrk="1" hangingPunct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1800" b="1" dirty="0">
                <a:solidFill>
                  <a:schemeClr val="tx1"/>
                </a:solidFill>
              </a:rPr>
              <a:t>Diagnostic plus difficile</a:t>
            </a:r>
          </a:p>
          <a:p>
            <a:pPr lvl="1">
              <a:lnSpc>
                <a:spcPct val="100000"/>
              </a:lnSpc>
            </a:pPr>
            <a:r>
              <a:rPr lang="fr-FR" sz="1800" b="0" dirty="0">
                <a:solidFill>
                  <a:schemeClr val="tx1"/>
                </a:solidFill>
              </a:rPr>
              <a:t>Production </a:t>
            </a:r>
            <a:r>
              <a:rPr lang="fr-FR" sz="1800" b="0" dirty="0" err="1">
                <a:solidFill>
                  <a:schemeClr val="tx1"/>
                </a:solidFill>
              </a:rPr>
              <a:t>sputum</a:t>
            </a:r>
            <a:r>
              <a:rPr lang="fr-FR" sz="1800" b="0" dirty="0">
                <a:solidFill>
                  <a:schemeClr val="tx1"/>
                </a:solidFill>
              </a:rPr>
              <a:t> difficile chez jeune enfant</a:t>
            </a:r>
          </a:p>
          <a:p>
            <a:pPr lvl="1">
              <a:lnSpc>
                <a:spcPct val="100000"/>
              </a:lnSpc>
            </a:pPr>
            <a:r>
              <a:rPr lang="fr-FR" sz="1800" b="0" dirty="0">
                <a:solidFill>
                  <a:schemeClr val="tx1"/>
                </a:solidFill>
              </a:rPr>
              <a:t>Localisation TB atypiques </a:t>
            </a:r>
          </a:p>
          <a:p>
            <a:pPr lvl="1">
              <a:lnSpc>
                <a:spcPct val="100000"/>
              </a:lnSpc>
            </a:pPr>
            <a:r>
              <a:rPr lang="fr-FR" sz="1800" b="0" dirty="0">
                <a:solidFill>
                  <a:schemeClr val="tx1"/>
                </a:solidFill>
              </a:rPr>
              <a:t>Diagnostic : 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voir symptômes TB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TM LAM sur urines / selles/aspirations épanchements  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fr-FR" sz="1800" dirty="0">
                <a:solidFill>
                  <a:schemeClr val="tx1"/>
                </a:solidFill>
              </a:rPr>
              <a:t>sensibilité/spécificité faible (réaction croisée avec candida) et si CD4 &gt; 200 ou entre 100 et 200 mais absence de symptômes </a:t>
            </a:r>
            <a:r>
              <a:rPr lang="fr-FR" sz="18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Xpert</a:t>
            </a:r>
            <a:r>
              <a:rPr lang="fr-FR" sz="1800" dirty="0">
                <a:solidFill>
                  <a:schemeClr val="tx1"/>
                </a:solidFill>
              </a:rPr>
              <a:t> MTB/Rif ou </a:t>
            </a:r>
            <a:r>
              <a:rPr lang="fr-FR" sz="1800" dirty="0" err="1">
                <a:solidFill>
                  <a:schemeClr val="tx1"/>
                </a:solidFill>
              </a:rPr>
              <a:t>Xpert</a:t>
            </a:r>
            <a:r>
              <a:rPr lang="fr-FR" sz="1800" dirty="0">
                <a:solidFill>
                  <a:schemeClr val="tx1"/>
                </a:solidFill>
              </a:rPr>
              <a:t> Ultra</a:t>
            </a:r>
          </a:p>
        </p:txBody>
      </p:sp>
      <p:sp>
        <p:nvSpPr>
          <p:cNvPr id="3" name="Rectangle 2"/>
          <p:cNvSpPr/>
          <p:nvPr/>
        </p:nvSpPr>
        <p:spPr>
          <a:xfrm>
            <a:off x="4541692" y="1305237"/>
            <a:ext cx="66191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Spécificités comparées aux adultes, les enfants ont :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485580" y="2720435"/>
            <a:ext cx="3084203" cy="3350747"/>
          </a:xfrm>
          <a:prstGeom prst="roundRect">
            <a:avLst/>
          </a:prstGeom>
          <a:noFill/>
          <a:ln w="2857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76" name="Picture 4" descr="Style D'illustration Du Vecteur De Risque Pour La Santé | Vecteur Premium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004" y="1212743"/>
            <a:ext cx="1109352" cy="110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557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340655" y="5453686"/>
            <a:ext cx="11506200" cy="65710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327212" y="3786206"/>
            <a:ext cx="11506200" cy="14675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327212" y="1048870"/>
            <a:ext cx="11506200" cy="25374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12" y="107579"/>
            <a:ext cx="8766048" cy="560294"/>
          </a:xfrm>
        </p:spPr>
        <p:txBody>
          <a:bodyPr>
            <a:normAutofit/>
          </a:bodyPr>
          <a:lstStyle/>
          <a:p>
            <a:r>
              <a:rPr lang="fr-FR" sz="2400" dirty="0"/>
              <a:t>Présentations TB chez jeune enfant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sz="quarter" idx="4294967295"/>
          </p:nvPr>
        </p:nvSpPr>
        <p:spPr bwMode="auto">
          <a:xfrm>
            <a:off x="1295397" y="1248770"/>
            <a:ext cx="9596717" cy="217495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fr-FR" altLang="fr-FR" sz="1800" b="1" dirty="0">
                <a:solidFill>
                  <a:schemeClr val="tx2"/>
                </a:solidFill>
              </a:rPr>
              <a:t>Majorité des cas suspects = TB mais positivité frottis rare 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fr-FR" altLang="fr-FR" sz="1800" b="0" dirty="0">
                <a:solidFill>
                  <a:schemeClr val="tx1"/>
                </a:solidFill>
              </a:rPr>
              <a:t>Pneumonie sévère aiguë, surtout chez les nourrissons et les enfants infectés par le VIH 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fr-FR" altLang="fr-FR" sz="1800" b="0" dirty="0">
                <a:solidFill>
                  <a:schemeClr val="tx1"/>
                </a:solidFill>
              </a:rPr>
              <a:t>Respiration sifflante   </a:t>
            </a:r>
          </a:p>
          <a:p>
            <a:pPr lvl="2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</a:pPr>
            <a:r>
              <a:rPr lang="fr-FR" altLang="fr-FR" sz="1800" dirty="0">
                <a:solidFill>
                  <a:schemeClr val="tx1"/>
                </a:solidFill>
              </a:rPr>
              <a:t>Suspicion de  TB si respiration sifflante  asymétrique, persistante, non sensible aux bronchodilatateurs </a:t>
            </a:r>
          </a:p>
          <a:p>
            <a:pPr lvl="2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</a:pPr>
            <a:r>
              <a:rPr lang="fr-FR" altLang="fr-FR" sz="1800" dirty="0">
                <a:solidFill>
                  <a:schemeClr val="tx1"/>
                </a:solidFill>
              </a:rPr>
              <a:t>Investiguer si autres caractéristiques typiques de la tuberculose </a:t>
            </a:r>
          </a:p>
        </p:txBody>
      </p:sp>
      <p:sp>
        <p:nvSpPr>
          <p:cNvPr id="3" name="Rectangle 2"/>
          <p:cNvSpPr/>
          <p:nvPr/>
        </p:nvSpPr>
        <p:spPr>
          <a:xfrm>
            <a:off x="1611406" y="3930091"/>
            <a:ext cx="8937811" cy="1179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</a:pPr>
            <a:r>
              <a:rPr lang="fr-FR" altLang="fr-FR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Tuberculoses extra-pulmonaire &gt;&gt; que adultes et sites liés à l'âge 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Chez les jeunes enfants - la tuberculose miliaire, la méningite (formes sévères ) 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Chez les enfants plus âgés - TB ganglionnaire, ostéo-articulaire </a:t>
            </a:r>
          </a:p>
        </p:txBody>
      </p:sp>
      <p:sp>
        <p:nvSpPr>
          <p:cNvPr id="5" name="Rectangle 4"/>
          <p:cNvSpPr/>
          <p:nvPr/>
        </p:nvSpPr>
        <p:spPr>
          <a:xfrm>
            <a:off x="2185143" y="5597571"/>
            <a:ext cx="7817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</a:pPr>
            <a:r>
              <a:rPr lang="fr-FR" altLang="fr-FR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Présentation similaire aux adulte majoritaires chez enfants &gt; 10 ans </a:t>
            </a:r>
          </a:p>
        </p:txBody>
      </p:sp>
    </p:spTree>
    <p:extLst>
      <p:ext uri="{BB962C8B-B14F-4D97-AF65-F5344CB8AC3E}">
        <p14:creationId xmlns:p14="http://schemas.microsoft.com/office/powerpoint/2010/main" val="11360950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à coins arrondis 11"/>
          <p:cNvSpPr/>
          <p:nvPr/>
        </p:nvSpPr>
        <p:spPr>
          <a:xfrm>
            <a:off x="6615953" y="1894748"/>
            <a:ext cx="4854388" cy="151951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300" name="Text Box 5"/>
          <p:cNvSpPr txBox="1">
            <a:spLocks noChangeArrowheads="1"/>
          </p:cNvSpPr>
          <p:nvPr/>
        </p:nvSpPr>
        <p:spPr bwMode="auto">
          <a:xfrm>
            <a:off x="7333434" y="2038954"/>
            <a:ext cx="3419425" cy="123110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800" dirty="0" err="1">
                <a:cs typeface="Arial" panose="020B0604020202020204" pitchFamily="34" charset="0"/>
              </a:rPr>
              <a:t>Positif</a:t>
            </a:r>
            <a:r>
              <a:rPr lang="en-US" sz="1800" dirty="0">
                <a:cs typeface="Arial" panose="020B0604020202020204" pitchFamily="34" charset="0"/>
              </a:rPr>
              <a:t> </a:t>
            </a:r>
            <a:r>
              <a:rPr lang="en-US" sz="1800" dirty="0" err="1">
                <a:cs typeface="Arial" panose="020B0604020202020204" pitchFamily="34" charset="0"/>
              </a:rPr>
              <a:t>si</a:t>
            </a:r>
            <a:r>
              <a:rPr lang="en-US" sz="1800" dirty="0">
                <a:cs typeface="Arial" panose="020B0604020202020204" pitchFamily="34" charset="0"/>
              </a:rPr>
              <a:t> </a:t>
            </a:r>
          </a:p>
          <a:p>
            <a:pPr algn="ctr" eaLnBrk="1" hangingPunct="1"/>
            <a:r>
              <a:rPr lang="en-US" sz="1800" dirty="0">
                <a:cs typeface="Arial" panose="020B0604020202020204" pitchFamily="34" charset="0"/>
              </a:rPr>
              <a:t>≥ 5 mm </a:t>
            </a:r>
            <a:r>
              <a:rPr lang="en-US" sz="1800" dirty="0" err="1">
                <a:cs typeface="Arial" panose="020B0604020202020204" pitchFamily="34" charset="0"/>
              </a:rPr>
              <a:t>si</a:t>
            </a:r>
            <a:r>
              <a:rPr lang="en-US" sz="1800" dirty="0">
                <a:cs typeface="Arial" panose="020B0604020202020204" pitchFamily="34" charset="0"/>
              </a:rPr>
              <a:t> VIH (+)</a:t>
            </a:r>
          </a:p>
          <a:p>
            <a:pPr algn="ctr" eaLnBrk="1" hangingPunct="1"/>
            <a:r>
              <a:rPr lang="en-US" sz="1800" dirty="0">
                <a:cs typeface="Arial" panose="020B0604020202020204" pitchFamily="34" charset="0"/>
              </a:rPr>
              <a:t>Si (+) 60% culture (+)</a:t>
            </a:r>
          </a:p>
          <a:p>
            <a:pPr algn="ctr" eaLnBrk="1" hangingPunct="1"/>
            <a:r>
              <a:rPr lang="en-US" sz="1800" dirty="0" err="1">
                <a:cs typeface="Arial" panose="020B0604020202020204" pitchFamily="34" charset="0"/>
              </a:rPr>
              <a:t>Schaaf</a:t>
            </a:r>
            <a:r>
              <a:rPr lang="en-US" sz="1800" dirty="0">
                <a:cs typeface="Arial" panose="020B0604020202020204" pitchFamily="34" charset="0"/>
              </a:rPr>
              <a:t> BMC ID 2007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09591" y="92068"/>
            <a:ext cx="11573950" cy="548511"/>
          </a:xfrm>
        </p:spPr>
        <p:txBody>
          <a:bodyPr/>
          <a:lstStyle/>
          <a:p>
            <a:r>
              <a:rPr lang="en-US" sz="2400" dirty="0"/>
              <a:t>IDR </a:t>
            </a:r>
            <a:r>
              <a:rPr lang="en-US" sz="2400" dirty="0" err="1"/>
              <a:t>ou</a:t>
            </a:r>
            <a:r>
              <a:rPr lang="en-US" sz="2400" dirty="0"/>
              <a:t> Test de </a:t>
            </a:r>
            <a:r>
              <a:rPr lang="en-US" sz="2400" dirty="0" err="1"/>
              <a:t>Mantoux</a:t>
            </a:r>
            <a:endParaRPr lang="fr-FR" sz="2400" dirty="0"/>
          </a:p>
        </p:txBody>
      </p:sp>
      <p:sp>
        <p:nvSpPr>
          <p:cNvPr id="5" name="Rectangle 4"/>
          <p:cNvSpPr/>
          <p:nvPr/>
        </p:nvSpPr>
        <p:spPr>
          <a:xfrm>
            <a:off x="6891893" y="3855746"/>
            <a:ext cx="4385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Un test de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Mantoux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positif reste utile chez les enfants infectés par le VIH, quel que soit leur âge. Il confirme la présence d'une infection tuberculeuse.</a:t>
            </a:r>
          </a:p>
        </p:txBody>
      </p:sp>
      <p:pic>
        <p:nvPicPr>
          <p:cNvPr id="4098" name="Picture 2" descr="Técnicas y procedimientos de Enfermería: TÉCNICA DE MANTOUX (II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36" y="1787172"/>
            <a:ext cx="5445330" cy="363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51236" y="5419165"/>
            <a:ext cx="26821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enfermeras-enproceso.blogspot.com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6615953" y="3632690"/>
            <a:ext cx="4854388" cy="1587397"/>
          </a:xfrm>
          <a:prstGeom prst="roundRect">
            <a:avLst/>
          </a:prstGeom>
          <a:noFill/>
          <a:ln w="2857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2195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9591" y="92061"/>
            <a:ext cx="11573950" cy="548511"/>
          </a:xfrm>
        </p:spPr>
        <p:txBody>
          <a:bodyPr/>
          <a:lstStyle/>
          <a:p>
            <a:r>
              <a:rPr lang="fr-FR" sz="2400" dirty="0"/>
              <a:t>Traitement préventif de la </a:t>
            </a:r>
            <a:r>
              <a:rPr lang="fr-FR" sz="2400" dirty="0" err="1"/>
              <a:t>tb</a:t>
            </a:r>
            <a:r>
              <a:rPr lang="fr-FR" sz="2400" dirty="0"/>
              <a:t> (</a:t>
            </a:r>
            <a:r>
              <a:rPr lang="fr-FR" sz="2400" dirty="0" err="1"/>
              <a:t>tpt</a:t>
            </a:r>
            <a:r>
              <a:rPr lang="fr-FR" sz="2400" dirty="0"/>
              <a:t>)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8149" y="740335"/>
            <a:ext cx="115168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Recommandations pour le traitement de l’infection latente de la TB (ITL), quel que soit le statut VIH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6 ou 9 mois d'isoniazide quotidien, ou un schéma de 3 mois de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rifapentine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hebdomadaire plus isoniazide, ou un schéma de 3 mois d'isoniazide quotidien plus rifampicine.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Un traitement d'un mois à base de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rifapentine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quotidienne et d'isoniazide ou un traitement de 4 mois à base de rifampicine quotidienne seule peuvent également être proposés comme alternatives.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533388"/>
              </p:ext>
            </p:extLst>
          </p:nvPr>
        </p:nvGraphicFramePr>
        <p:xfrm>
          <a:off x="338149" y="2027659"/>
          <a:ext cx="11545394" cy="470984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20834">
                  <a:extLst>
                    <a:ext uri="{9D8B030D-6E8A-4147-A177-3AD203B41FA5}">
                      <a16:colId xmlns:a16="http://schemas.microsoft.com/office/drawing/2014/main" val="4271742058"/>
                    </a:ext>
                  </a:extLst>
                </a:gridCol>
                <a:gridCol w="1998617">
                  <a:extLst>
                    <a:ext uri="{9D8B030D-6E8A-4147-A177-3AD203B41FA5}">
                      <a16:colId xmlns:a16="http://schemas.microsoft.com/office/drawing/2014/main" val="4039028387"/>
                    </a:ext>
                  </a:extLst>
                </a:gridCol>
                <a:gridCol w="1384663">
                  <a:extLst>
                    <a:ext uri="{9D8B030D-6E8A-4147-A177-3AD203B41FA5}">
                      <a16:colId xmlns:a16="http://schemas.microsoft.com/office/drawing/2014/main" val="392993437"/>
                    </a:ext>
                  </a:extLst>
                </a:gridCol>
                <a:gridCol w="2050868">
                  <a:extLst>
                    <a:ext uri="{9D8B030D-6E8A-4147-A177-3AD203B41FA5}">
                      <a16:colId xmlns:a16="http://schemas.microsoft.com/office/drawing/2014/main" val="3716501479"/>
                    </a:ext>
                  </a:extLst>
                </a:gridCol>
                <a:gridCol w="1632858">
                  <a:extLst>
                    <a:ext uri="{9D8B030D-6E8A-4147-A177-3AD203B41FA5}">
                      <a16:colId xmlns:a16="http://schemas.microsoft.com/office/drawing/2014/main" val="1136990019"/>
                    </a:ext>
                  </a:extLst>
                </a:gridCol>
                <a:gridCol w="1508212">
                  <a:extLst>
                    <a:ext uri="{9D8B030D-6E8A-4147-A177-3AD203B41FA5}">
                      <a16:colId xmlns:a16="http://schemas.microsoft.com/office/drawing/2014/main" val="3817024461"/>
                    </a:ext>
                  </a:extLst>
                </a:gridCol>
                <a:gridCol w="1649342">
                  <a:extLst>
                    <a:ext uri="{9D8B030D-6E8A-4147-A177-3AD203B41FA5}">
                      <a16:colId xmlns:a16="http://schemas.microsoft.com/office/drawing/2014/main" val="2671388372"/>
                    </a:ext>
                  </a:extLst>
                </a:gridCol>
              </a:tblGrid>
              <a:tr h="515856">
                <a:tc>
                  <a:txBody>
                    <a:bodyPr/>
                    <a:lstStyle/>
                    <a:p>
                      <a:pPr algn="ctr"/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3HP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1HP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 + B6 + CPT </a:t>
                      </a:r>
                    </a:p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(Q-TIB)</a:t>
                      </a:r>
                      <a:endParaRPr lang="fr-FR" sz="1400" b="0" i="0" u="none" strike="noStrike" kern="1200" baseline="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9316813"/>
                  </a:ext>
                </a:extLst>
              </a:tr>
              <a:tr h="1122608">
                <a:tc>
                  <a:txBody>
                    <a:bodyPr/>
                    <a:lstStyle/>
                    <a:p>
                      <a:r>
                        <a:rPr lang="fr-F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Médicament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Isoniazide 	</a:t>
                      </a:r>
                      <a:endParaRPr lang="fr-FR" sz="14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Isoniazide + rifapentine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Isoniazide + rifampicine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Rifampicine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Isoniazide + rifapentine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Isoniazide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</a:t>
                      </a:r>
                    </a:p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pyridoxine +</a:t>
                      </a:r>
                    </a:p>
                    <a:p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cotrimoxazole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uniquement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pour les PVVIH)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7728081"/>
                  </a:ext>
                </a:extLst>
              </a:tr>
              <a:tr h="410741">
                <a:tc>
                  <a:txBody>
                    <a:bodyPr/>
                    <a:lstStyle/>
                    <a:p>
                      <a:r>
                        <a:rPr lang="fr-F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Durée (mois)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2942168"/>
                  </a:ext>
                </a:extLst>
              </a:tr>
              <a:tr h="351940">
                <a:tc>
                  <a:txBody>
                    <a:bodyPr/>
                    <a:lstStyle/>
                    <a:p>
                      <a:r>
                        <a:rPr lang="fr-F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Quotidienne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Hebdomadaire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Quotidienne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Quotidienne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Quotidienne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Quotidienne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429289"/>
                  </a:ext>
                </a:extLst>
              </a:tr>
              <a:tr h="1934304">
                <a:tc>
                  <a:txBody>
                    <a:bodyPr/>
                    <a:lstStyle/>
                    <a:p>
                      <a:r>
                        <a:rPr lang="fr-F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Enfants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Tous âges ;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formulation adaptée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à l’enfant disponible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(comprimés</a:t>
                      </a:r>
                    </a:p>
                    <a:p>
                      <a:r>
                        <a:rPr lang="fr-FR" sz="130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dispersibles</a:t>
                      </a:r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;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préconisée pour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enfants VIH+ sous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LPV-RTV, NVP ou DTG</a:t>
                      </a:r>
                      <a:endParaRPr lang="fr-FR" sz="13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 2 ans ; pas de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formulation adaptée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à l’enfant disponible</a:t>
                      </a:r>
                      <a:endParaRPr lang="fr-FR" sz="13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Tous âges ;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formulation adaptée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à l’enfant disponible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(comprimés</a:t>
                      </a:r>
                    </a:p>
                    <a:p>
                      <a:r>
                        <a:rPr lang="fr-FR" sz="130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dispersibles</a:t>
                      </a:r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;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recommandée jusqu’à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kg</a:t>
                      </a:r>
                      <a:endParaRPr lang="fr-FR" sz="13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Tous âges ; pas de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formulation adaptée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à l’enfant disponible,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 de formulation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disponible pour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nourrissons pesant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moins de 8 kg</a:t>
                      </a:r>
                      <a:endParaRPr lang="fr-FR" sz="13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12 ans ; pas de dosage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</a:t>
                      </a:r>
                      <a:r>
                        <a:rPr lang="fr-FR" sz="1300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rifapentine</a:t>
                      </a:r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disponible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jusqu’à l’âge de 13 ans</a:t>
                      </a:r>
                      <a:endParaRPr lang="fr-FR" sz="13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Tous âges ; nécessité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casser un comprimé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sécable pour adultes ;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plus faible dose de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comprimé adaptée à</a:t>
                      </a:r>
                    </a:p>
                    <a:p>
                      <a:r>
                        <a:rPr lang="fr-FR" sz="13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l’enfant pas disponible)</a:t>
                      </a:r>
                      <a:endParaRPr lang="fr-FR" sz="13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759663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09591" y="6508463"/>
            <a:ext cx="309461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pratique de l’OMS sur la tuberculose </a:t>
            </a:r>
            <a:r>
              <a:rPr lang="fr-FR" sz="9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9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2021) </a:t>
            </a:r>
            <a:endParaRPr lang="fr-FR" sz="9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1701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9591" y="92061"/>
            <a:ext cx="11573950" cy="548511"/>
          </a:xfrm>
        </p:spPr>
        <p:txBody>
          <a:bodyPr/>
          <a:lstStyle/>
          <a:p>
            <a:r>
              <a:rPr lang="fr-FR" sz="2400" dirty="0"/>
              <a:t>Traitement préventif de la </a:t>
            </a:r>
            <a:r>
              <a:rPr lang="fr-FR" sz="2400" dirty="0" err="1"/>
              <a:t>tb</a:t>
            </a:r>
            <a:r>
              <a:rPr lang="fr-FR" sz="2400" dirty="0"/>
              <a:t> (</a:t>
            </a:r>
            <a:r>
              <a:rPr lang="fr-FR" sz="2400" dirty="0" err="1"/>
              <a:t>tpt</a:t>
            </a:r>
            <a:r>
              <a:rPr lang="fr-FR" sz="2400" dirty="0"/>
              <a:t>)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267957"/>
              </p:ext>
            </p:extLst>
          </p:nvPr>
        </p:nvGraphicFramePr>
        <p:xfrm>
          <a:off x="309591" y="821908"/>
          <a:ext cx="11545394" cy="441022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39510">
                  <a:extLst>
                    <a:ext uri="{9D8B030D-6E8A-4147-A177-3AD203B41FA5}">
                      <a16:colId xmlns:a16="http://schemas.microsoft.com/office/drawing/2014/main" val="4271742058"/>
                    </a:ext>
                  </a:extLst>
                </a:gridCol>
                <a:gridCol w="1441525">
                  <a:extLst>
                    <a:ext uri="{9D8B030D-6E8A-4147-A177-3AD203B41FA5}">
                      <a16:colId xmlns:a16="http://schemas.microsoft.com/office/drawing/2014/main" val="4039028387"/>
                    </a:ext>
                  </a:extLst>
                </a:gridCol>
                <a:gridCol w="2155909">
                  <a:extLst>
                    <a:ext uri="{9D8B030D-6E8A-4147-A177-3AD203B41FA5}">
                      <a16:colId xmlns:a16="http://schemas.microsoft.com/office/drawing/2014/main" val="392993437"/>
                    </a:ext>
                  </a:extLst>
                </a:gridCol>
                <a:gridCol w="2077225">
                  <a:extLst>
                    <a:ext uri="{9D8B030D-6E8A-4147-A177-3AD203B41FA5}">
                      <a16:colId xmlns:a16="http://schemas.microsoft.com/office/drawing/2014/main" val="3716501479"/>
                    </a:ext>
                  </a:extLst>
                </a:gridCol>
                <a:gridCol w="1952608">
                  <a:extLst>
                    <a:ext uri="{9D8B030D-6E8A-4147-A177-3AD203B41FA5}">
                      <a16:colId xmlns:a16="http://schemas.microsoft.com/office/drawing/2014/main" val="1136990019"/>
                    </a:ext>
                  </a:extLst>
                </a:gridCol>
                <a:gridCol w="1613552">
                  <a:extLst>
                    <a:ext uri="{9D8B030D-6E8A-4147-A177-3AD203B41FA5}">
                      <a16:colId xmlns:a16="http://schemas.microsoft.com/office/drawing/2014/main" val="3817024461"/>
                    </a:ext>
                  </a:extLst>
                </a:gridCol>
                <a:gridCol w="1065065">
                  <a:extLst>
                    <a:ext uri="{9D8B030D-6E8A-4147-A177-3AD203B41FA5}">
                      <a16:colId xmlns:a16="http://schemas.microsoft.com/office/drawing/2014/main" val="2671388372"/>
                    </a:ext>
                  </a:extLst>
                </a:gridCol>
              </a:tblGrid>
              <a:tr h="803878">
                <a:tc>
                  <a:txBody>
                    <a:bodyPr/>
                    <a:lstStyle/>
                    <a:p>
                      <a:pPr algn="ctr"/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3HP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1HP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 + B6 + CPT (Q-TIB)</a:t>
                      </a:r>
                      <a:endParaRPr lang="fr-FR" sz="1400" b="0" i="0" u="none" strike="noStrike" kern="1200" baseline="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9316813"/>
                  </a:ext>
                </a:extLst>
              </a:tr>
              <a:tr h="934533">
                <a:tc>
                  <a:txBody>
                    <a:bodyPr/>
                    <a:lstStyle/>
                    <a:p>
                      <a:r>
                        <a:rPr lang="fr-FR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Interactions</a:t>
                      </a:r>
                      <a:r>
                        <a:rPr lang="fr-FR" sz="12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avec TARV</a:t>
                      </a:r>
                      <a:endParaRPr lang="fr-FR" sz="1200" b="1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Aucune restriction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Contre-indiqués</a:t>
                      </a:r>
                      <a:r>
                        <a:rPr lang="fr-FR" sz="11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: Tous les IP, NVP/INNTI, TAF </a:t>
                      </a:r>
                      <a:r>
                        <a:rPr lang="fr-FR" sz="1100" b="1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Utilisation</a:t>
                      </a:r>
                      <a:r>
                        <a:rPr lang="fr-FR" sz="11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: TDF, EFV (600 mg), DTG, RAL</a:t>
                      </a:r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b="1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Contre-indiqués :</a:t>
                      </a:r>
                    </a:p>
                    <a:p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Tous les IP, NVP/ la plupart des INNTI </a:t>
                      </a:r>
                      <a:r>
                        <a:rPr lang="fr-FR" sz="1100" b="1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Utiliser avec</a:t>
                      </a:r>
                    </a:p>
                    <a:p>
                      <a:r>
                        <a:rPr lang="fr-FR" sz="1100" b="1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précaution : </a:t>
                      </a:r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TAF </a:t>
                      </a:r>
                      <a:r>
                        <a:rPr lang="fr-FR" sz="1100" b="1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Ajuster la dose : </a:t>
                      </a:r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DTG, RAL </a:t>
                      </a:r>
                      <a:r>
                        <a:rPr lang="fr-FR" sz="1100" b="1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Utilisation : </a:t>
                      </a:r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TDF, EFV (600 mg)</a:t>
                      </a:r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b="1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Contre-indiqués :</a:t>
                      </a:r>
                    </a:p>
                    <a:p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Tous les IP, NVP/ la</a:t>
                      </a:r>
                    </a:p>
                    <a:p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plupart des INNTI, TAF</a:t>
                      </a:r>
                    </a:p>
                    <a:p>
                      <a:r>
                        <a:rPr lang="fr-FR" sz="1100" b="1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Ajuster la dose : </a:t>
                      </a:r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DTG,</a:t>
                      </a:r>
                    </a:p>
                    <a:p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RAL </a:t>
                      </a:r>
                      <a:r>
                        <a:rPr lang="fr-FR" sz="1100" b="1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Utilisation : </a:t>
                      </a:r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TDF, EFV</a:t>
                      </a:r>
                    </a:p>
                    <a:p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(600 mg)</a:t>
                      </a:r>
                      <a:r>
                        <a:rPr lang="en-US" sz="1100" u="none" strike="noStrike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	</a:t>
                      </a:r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b="1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Contre-indiqués :</a:t>
                      </a:r>
                    </a:p>
                    <a:p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Tous les IP, NVP/ la</a:t>
                      </a:r>
                    </a:p>
                    <a:p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plupart des INNTI, TA</a:t>
                      </a:r>
                      <a:r>
                        <a:rPr lang="fr-FR" sz="1100" b="1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</a:p>
                    <a:p>
                      <a:r>
                        <a:rPr lang="fr-FR" sz="1100" b="1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Utilisation : </a:t>
                      </a:r>
                      <a:r>
                        <a:rPr lang="fr-FR" sz="1100" b="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TDF, EFV (600 mg), DTG, RAL</a:t>
                      </a:r>
                      <a:endParaRPr lang="en-US" sz="1100" b="0" i="0" u="none" strike="noStrike" kern="1200" baseline="300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Aucune restriction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3124724"/>
                  </a:ext>
                </a:extLst>
              </a:tr>
              <a:tr h="1411787">
                <a:tc>
                  <a:txBody>
                    <a:bodyPr/>
                    <a:lstStyle/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Toxicité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Hépatotoxicité</a:t>
                      </a:r>
                      <a:r>
                        <a:rPr lang="fr-FR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(plus</a:t>
                      </a:r>
                    </a:p>
                    <a:p>
                      <a:r>
                        <a:rPr lang="fr-FR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forte), neuropathie</a:t>
                      </a:r>
                    </a:p>
                    <a:p>
                      <a:r>
                        <a:rPr lang="fr-FR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périphérique, éruption, problèmes</a:t>
                      </a:r>
                    </a:p>
                    <a:p>
                      <a:r>
                        <a:rPr lang="fr-FR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gastro-intestinaux</a:t>
                      </a:r>
                      <a:endParaRPr lang="fr-FR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Syndrome de type grippal, réactions d’hypersensibilité,</a:t>
                      </a:r>
                    </a:p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problèmes </a:t>
                      </a:r>
                      <a:r>
                        <a:rPr lang="fr-FR" sz="1100" u="none" strike="noStrike" kern="12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gastrointestinaux</a:t>
                      </a:r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Coloration orangée des liquides</a:t>
                      </a:r>
                    </a:p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biologiques, éruption, </a:t>
                      </a:r>
                      <a:r>
                        <a:rPr lang="fr-FR" sz="1100" u="none" strike="noStrike" kern="12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hépatotoxicité</a:t>
                      </a:r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(moindre)</a:t>
                      </a:r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Réactions d’hypersensibilité,</a:t>
                      </a:r>
                    </a:p>
                    <a:p>
                      <a:r>
                        <a:rPr lang="fr-FR" sz="1100" u="none" strike="noStrike" kern="12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Hépatotoxicité</a:t>
                      </a:r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(moindre), éruption, problèmes </a:t>
                      </a:r>
                      <a:r>
                        <a:rPr lang="fr-FR" sz="1100" u="none" strike="noStrike" kern="12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gastrointestinaux</a:t>
                      </a:r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</a:p>
                    <a:p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hypoprothrombinémie, coloration orangée des liquides biologiques</a:t>
                      </a:r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Hépatotoxicité</a:t>
                      </a:r>
                      <a:r>
                        <a:rPr lang="fr-FR" sz="11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(plus</a:t>
                      </a:r>
                    </a:p>
                    <a:p>
                      <a:r>
                        <a:rPr lang="fr-FR" sz="11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forte), réactions</a:t>
                      </a:r>
                    </a:p>
                    <a:p>
                      <a:r>
                        <a:rPr lang="fr-FR" sz="11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d’hypersensibilité, éruption, problèmes</a:t>
                      </a:r>
                    </a:p>
                    <a:p>
                      <a:r>
                        <a:rPr lang="fr-FR" sz="11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gastro-intestinaux,</a:t>
                      </a:r>
                    </a:p>
                    <a:p>
                      <a:r>
                        <a:rPr lang="fr-FR" sz="11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coloration orangée des</a:t>
                      </a:r>
                    </a:p>
                    <a:p>
                      <a:r>
                        <a:rPr lang="fr-FR" sz="11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liquides biologiques</a:t>
                      </a:r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Hépatotoxicité</a:t>
                      </a:r>
                      <a:r>
                        <a:rPr lang="fr-FR" sz="11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(plus forte), réactions d’hypersensibilité, éruption, problèmes gastro-intestinaux, coloration orangée des liquides biologiques</a:t>
                      </a:r>
                      <a:endParaRPr lang="en-US" sz="1100" b="0" i="0" u="none" strike="noStrike" kern="1200" baseline="300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Hépato-toxicité éruption, problèmes</a:t>
                      </a:r>
                    </a:p>
                    <a:p>
                      <a:r>
                        <a:rPr lang="fr-FR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gastro-intestinaux</a:t>
                      </a:r>
                      <a:endParaRPr lang="fr-FR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7143185"/>
                  </a:ext>
                </a:extLst>
              </a:tr>
              <a:tr h="934533">
                <a:tc>
                  <a:txBody>
                    <a:bodyPr/>
                    <a:lstStyle/>
                    <a:p>
                      <a:r>
                        <a:rPr lang="fr-F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Absorption</a:t>
                      </a:r>
                      <a:endParaRPr lang="fr-FR" sz="1400" b="1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Mieux absorbé dans un estomac vide ; jusqu’à 50 % de baisse dans le pic de concentration après un repas gras</a:t>
                      </a:r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 biodisponibilité de la </a:t>
                      </a:r>
                      <a:r>
                        <a:rPr lang="fr-FR" sz="1100" u="none" strike="noStrike" kern="12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rifapentine</a:t>
                      </a:r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par voie orale est de 70 % (pas dans l’association HP) ; le pic de concentration augmente si administré pendant un repas</a:t>
                      </a:r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fr-FR" sz="1100" u="none" strike="noStrike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L'absorption de la rifampicine est rapide mais peut être retardée ou diminuée par des repas </a:t>
                      </a:r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très gras.</a:t>
                      </a:r>
                      <a:endParaRPr lang="en-US" sz="11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2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Pareil qu’avec </a:t>
                      </a:r>
                      <a:r>
                        <a:rPr lang="fr-FR" sz="1100" u="none" strike="noStrike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3HP</a:t>
                      </a:r>
                      <a:endParaRPr lang="fr-FR" sz="11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u="none" strike="noStrike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Pareil qu’avec </a:t>
                      </a:r>
                      <a:r>
                        <a:rPr lang="fr-FR" sz="1100" u="none" strike="noStrike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6H</a:t>
                      </a:r>
                      <a:endParaRPr lang="fr-FR" sz="11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4084192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09591" y="5435200"/>
            <a:ext cx="115453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u="sng" dirty="0"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B6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pyridoxine,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CPT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cotrimoxazole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DTG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dolutegravir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EFV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efavirenz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Isoniazid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LPV–RTV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lopinavir-ritonavir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NNRTI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non-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nucleoside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reverse transcriptase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NVP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nevirapine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rifapentine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PIs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protease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inhibitors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rifampicin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RAL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raltegravir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TAF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tenofovir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alafenamide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TDF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tenofovir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disoproxil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fumarate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91" y="6160120"/>
            <a:ext cx="115168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Indique que l'interaction médicamenteuse a été étudiée chez les adultes et non chez les enfants ; s'applique uniquement aux adultes prenant du DTG ou du RAL.	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9591" y="6508463"/>
            <a:ext cx="309461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pratique de l’OMS sur la tuberculose </a:t>
            </a:r>
            <a:r>
              <a:rPr lang="fr-FR" sz="9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900" i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2021) </a:t>
            </a:r>
            <a:endParaRPr lang="fr-FR" sz="9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560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9591" y="448492"/>
            <a:ext cx="11573950" cy="54851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FR" sz="2400" dirty="0"/>
              <a:t>Infections opportunistes autres</a:t>
            </a:r>
            <a:br>
              <a:rPr lang="fr-FR" sz="2400" dirty="0"/>
            </a:br>
            <a:r>
              <a:rPr lang="fr-FR" sz="1800" dirty="0"/>
              <a:t>Dépistage, Diagnostic et prophylaxie</a:t>
            </a:r>
            <a:endParaRPr lang="fr-FR" sz="24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477469"/>
              </p:ext>
            </p:extLst>
          </p:nvPr>
        </p:nvGraphicFramePr>
        <p:xfrm>
          <a:off x="309591" y="1324456"/>
          <a:ext cx="11516835" cy="4737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03367">
                  <a:extLst>
                    <a:ext uri="{9D8B030D-6E8A-4147-A177-3AD203B41FA5}">
                      <a16:colId xmlns:a16="http://schemas.microsoft.com/office/drawing/2014/main" val="2232008923"/>
                    </a:ext>
                  </a:extLst>
                </a:gridCol>
                <a:gridCol w="5817609">
                  <a:extLst>
                    <a:ext uri="{9D8B030D-6E8A-4147-A177-3AD203B41FA5}">
                      <a16:colId xmlns:a16="http://schemas.microsoft.com/office/drawing/2014/main" val="1025907683"/>
                    </a:ext>
                  </a:extLst>
                </a:gridCol>
                <a:gridCol w="1065974">
                  <a:extLst>
                    <a:ext uri="{9D8B030D-6E8A-4147-A177-3AD203B41FA5}">
                      <a16:colId xmlns:a16="http://schemas.microsoft.com/office/drawing/2014/main" val="3350039889"/>
                    </a:ext>
                  </a:extLst>
                </a:gridCol>
                <a:gridCol w="1145754">
                  <a:extLst>
                    <a:ext uri="{9D8B030D-6E8A-4147-A177-3AD203B41FA5}">
                      <a16:colId xmlns:a16="http://schemas.microsoft.com/office/drawing/2014/main" val="2999800843"/>
                    </a:ext>
                  </a:extLst>
                </a:gridCol>
                <a:gridCol w="1184131">
                  <a:extLst>
                    <a:ext uri="{9D8B030D-6E8A-4147-A177-3AD203B41FA5}">
                      <a16:colId xmlns:a16="http://schemas.microsoft.com/office/drawing/2014/main" val="286588249"/>
                    </a:ext>
                  </a:extLst>
                </a:gridCol>
              </a:tblGrid>
              <a:tr h="404052"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Intervention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5 ans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– 9 ans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10-19 ans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3662188"/>
                  </a:ext>
                </a:extLst>
              </a:tr>
              <a:tr h="716997">
                <a:tc rowSpan="3"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Dépistage et</a:t>
                      </a:r>
                    </a:p>
                    <a:p>
                      <a:pPr algn="ctr"/>
                      <a:r>
                        <a:rPr lang="fr-F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diagnostic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Test LF-LAM pour detection de la TB à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l’aide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d’un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algorithme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Clinique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suivi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d’une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radiographie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quand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indiqué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et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disponible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Xpert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® MTB/RIF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ou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Xpert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® Ultra assay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comme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premier test</a:t>
                      </a:r>
                    </a:p>
                    <a:p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Sur expectoration (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induite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ou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spontanée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), aspiration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gastrique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selles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ou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aspiration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nasopharyngée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ou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autres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échantillons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extrapulmonaires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5004159"/>
                  </a:ext>
                </a:extLst>
              </a:tr>
              <a:tr h="370205"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Test LF-LAM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4895082"/>
                  </a:ext>
                </a:extLst>
              </a:tr>
              <a:tr h="771181"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Dépistage de l'antigène </a:t>
                      </a:r>
                      <a:r>
                        <a:rPr lang="fr-FR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cryptococcique</a:t>
                      </a:r>
                      <a:endParaRPr lang="fr-FR" sz="14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Echantillon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 </a:t>
                      </a:r>
                      <a:r>
                        <a:rPr lang="pt-BR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Sérum, plasma ou sang total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</a:t>
                      </a:r>
                    </a:p>
                    <a:p>
                      <a:r>
                        <a:rPr lang="fr-FR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 l'antigène </a:t>
                      </a:r>
                      <a:r>
                        <a:rPr lang="fr-FR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cryptococcique</a:t>
                      </a:r>
                      <a:r>
                        <a:rPr lang="fr-FR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sanguin est positif ou symptomatique, pratiquer une ponction lombaire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5623648"/>
                  </a:ext>
                </a:extLst>
              </a:tr>
              <a:tr h="388161">
                <a:tc rowSpan="4">
                  <a:txBody>
                    <a:bodyPr/>
                    <a:lstStyle/>
                    <a:p>
                      <a:pPr marL="0" marR="0" indent="0" algn="ctr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Prévention, prophylaxie et traitement préventif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	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Vaccin anti-pneumocoque conjugué (rattrapage)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413131"/>
                  </a:ext>
                </a:extLst>
              </a:tr>
              <a:tr h="386828"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Cotrimoxazole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3309644"/>
                  </a:ext>
                </a:extLst>
              </a:tr>
              <a:tr h="368597"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Traitement préventif de la TB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1675471"/>
                  </a:ext>
                </a:extLst>
              </a:tr>
              <a:tr h="716997"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3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Thérapie préemptive au </a:t>
                      </a:r>
                      <a:r>
                        <a:rPr lang="fr-FR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fluconazole</a:t>
                      </a:r>
                      <a:r>
                        <a:rPr lang="fr-FR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en cas d'antigène </a:t>
                      </a:r>
                      <a:r>
                        <a:rPr lang="fr-FR" sz="14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cryptococcique</a:t>
                      </a:r>
                      <a:r>
                        <a:rPr lang="fr-FR" sz="1400" b="0" i="0" u="none" strike="noStrike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positif sans preuve de méningite. </a:t>
                      </a:r>
                      <a:endParaRPr lang="en-US" sz="1400" b="0" i="0" u="none" strike="noStrike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 Applicable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 Applicable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0402457"/>
                  </a:ext>
                </a:extLst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309591" y="6278221"/>
            <a:ext cx="9307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</a:t>
            </a:r>
            <a:r>
              <a:rPr lang="fr-FR" sz="1200" i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</a:t>
            </a:r>
            <a:r>
              <a:rPr lang="fr-FR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i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brief</a:t>
            </a:r>
            <a:r>
              <a:rPr lang="fr-FR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Package of care for children and adolescents with AHD : STOP AIDS (2020)</a:t>
            </a:r>
            <a:endParaRPr lang="fr-FR" sz="12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9374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9591" y="245661"/>
            <a:ext cx="11573950" cy="72372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FR" sz="2400" dirty="0"/>
              <a:t>Infections opportunistes autres</a:t>
            </a:r>
            <a:br>
              <a:rPr lang="fr-FR" sz="2400" dirty="0"/>
            </a:br>
            <a:r>
              <a:rPr lang="fr-FR" sz="1800" dirty="0"/>
              <a:t>Prophylaxie en fonction du poids – administration quotidienne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</a:t>
            </a:r>
            <a:fld id="{D92EDA0F-8E0B-AD49-88BD-82EA2AD17347}" type="slidenum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003198"/>
              </p:ext>
            </p:extLst>
          </p:nvPr>
        </p:nvGraphicFramePr>
        <p:xfrm>
          <a:off x="309591" y="1175751"/>
          <a:ext cx="11573950" cy="530735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64870">
                  <a:extLst>
                    <a:ext uri="{9D8B030D-6E8A-4147-A177-3AD203B41FA5}">
                      <a16:colId xmlns:a16="http://schemas.microsoft.com/office/drawing/2014/main" val="3633196245"/>
                    </a:ext>
                  </a:extLst>
                </a:gridCol>
                <a:gridCol w="1951630">
                  <a:extLst>
                    <a:ext uri="{9D8B030D-6E8A-4147-A177-3AD203B41FA5}">
                      <a16:colId xmlns:a16="http://schemas.microsoft.com/office/drawing/2014/main" val="1577367932"/>
                    </a:ext>
                  </a:extLst>
                </a:gridCol>
                <a:gridCol w="2852382">
                  <a:extLst>
                    <a:ext uri="{9D8B030D-6E8A-4147-A177-3AD203B41FA5}">
                      <a16:colId xmlns:a16="http://schemas.microsoft.com/office/drawing/2014/main" val="1148075002"/>
                    </a:ext>
                  </a:extLst>
                </a:gridCol>
                <a:gridCol w="764274">
                  <a:extLst>
                    <a:ext uri="{9D8B030D-6E8A-4147-A177-3AD203B41FA5}">
                      <a16:colId xmlns:a16="http://schemas.microsoft.com/office/drawing/2014/main" val="3084463344"/>
                    </a:ext>
                  </a:extLst>
                </a:gridCol>
                <a:gridCol w="723332">
                  <a:extLst>
                    <a:ext uri="{9D8B030D-6E8A-4147-A177-3AD203B41FA5}">
                      <a16:colId xmlns:a16="http://schemas.microsoft.com/office/drawing/2014/main" val="145688876"/>
                    </a:ext>
                  </a:extLst>
                </a:gridCol>
                <a:gridCol w="750626">
                  <a:extLst>
                    <a:ext uri="{9D8B030D-6E8A-4147-A177-3AD203B41FA5}">
                      <a16:colId xmlns:a16="http://schemas.microsoft.com/office/drawing/2014/main" val="2371145587"/>
                    </a:ext>
                  </a:extLst>
                </a:gridCol>
                <a:gridCol w="709684">
                  <a:extLst>
                    <a:ext uri="{9D8B030D-6E8A-4147-A177-3AD203B41FA5}">
                      <a16:colId xmlns:a16="http://schemas.microsoft.com/office/drawing/2014/main" val="1401080228"/>
                    </a:ext>
                  </a:extLst>
                </a:gridCol>
                <a:gridCol w="750627">
                  <a:extLst>
                    <a:ext uri="{9D8B030D-6E8A-4147-A177-3AD203B41FA5}">
                      <a16:colId xmlns:a16="http://schemas.microsoft.com/office/drawing/2014/main" val="2280764829"/>
                    </a:ext>
                  </a:extLst>
                </a:gridCol>
                <a:gridCol w="736979">
                  <a:extLst>
                    <a:ext uri="{9D8B030D-6E8A-4147-A177-3AD203B41FA5}">
                      <a16:colId xmlns:a16="http://schemas.microsoft.com/office/drawing/2014/main" val="1422054383"/>
                    </a:ext>
                  </a:extLst>
                </a:gridCol>
                <a:gridCol w="569546">
                  <a:extLst>
                    <a:ext uri="{9D8B030D-6E8A-4147-A177-3AD203B41FA5}">
                      <a16:colId xmlns:a16="http://schemas.microsoft.com/office/drawing/2014/main" val="221240600"/>
                    </a:ext>
                  </a:extLst>
                </a:gridCol>
              </a:tblGrid>
              <a:tr h="464021">
                <a:tc rowSpan="2"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Médicament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Dosage quotidien recommandé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Formulation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Dosage par kg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7696"/>
                  </a:ext>
                </a:extLst>
              </a:tr>
              <a:tr h="411717"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fr-FR" sz="14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à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</a:t>
                      </a:r>
                    </a:p>
                  </a:txBody>
                  <a:tcPr anchor="ctr">
                    <a:solidFill>
                      <a:srgbClr val="14B9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fr-FR" sz="14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à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9.9</a:t>
                      </a:r>
                    </a:p>
                  </a:txBody>
                  <a:tcPr anchor="ctr">
                    <a:solidFill>
                      <a:srgbClr val="14B9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fr-FR" sz="14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à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13.9</a:t>
                      </a:r>
                    </a:p>
                  </a:txBody>
                  <a:tcPr anchor="ctr">
                    <a:solidFill>
                      <a:srgbClr val="14B9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r>
                        <a:rPr lang="fr-FR" sz="14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à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19.9</a:t>
                      </a:r>
                    </a:p>
                  </a:txBody>
                  <a:tcPr anchor="ctr">
                    <a:solidFill>
                      <a:srgbClr val="14B9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r>
                        <a:rPr lang="fr-FR" sz="14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à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24.9</a:t>
                      </a:r>
                    </a:p>
                  </a:txBody>
                  <a:tcPr anchor="ctr">
                    <a:solidFill>
                      <a:srgbClr val="14B9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r>
                        <a:rPr lang="fr-FR" sz="14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à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29.9</a:t>
                      </a:r>
                    </a:p>
                  </a:txBody>
                  <a:tcPr anchor="ctr">
                    <a:solidFill>
                      <a:srgbClr val="14B9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&gt;30</a:t>
                      </a:r>
                    </a:p>
                  </a:txBody>
                  <a:tcPr anchor="ctr">
                    <a:solidFill>
                      <a:srgbClr val="14B9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514656"/>
                  </a:ext>
                </a:extLst>
              </a:tr>
              <a:tr h="556574">
                <a:tc rowSpan="4"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Co-</a:t>
                      </a:r>
                      <a:r>
                        <a:rPr lang="fr-FR" sz="14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trimoxazole</a:t>
                      </a:r>
                      <a:endParaRPr lang="fr-FR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Trimethoprim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5–10 mg/kg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 jour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Suspension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(200 mg de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sulfamethoxazole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 40 mg de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trimethoprim par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mL)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 </a:t>
                      </a:r>
                      <a:r>
                        <a:rPr lang="fr-FR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fr-FR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fr-FR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fr-FR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fr-FR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4146767"/>
                  </a:ext>
                </a:extLst>
              </a:tr>
              <a:tr h="379408"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Comprimés</a:t>
                      </a:r>
                      <a:r>
                        <a:rPr lang="fr-FR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fr-FR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dispersibles</a:t>
                      </a:r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fr-FR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100/20 mg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1524994"/>
                  </a:ext>
                </a:extLst>
              </a:tr>
              <a:tr h="409433"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Comprimés (sécables)</a:t>
                      </a:r>
                      <a:r>
                        <a:rPr lang="fr-FR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400/80 mg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5522113"/>
                  </a:ext>
                </a:extLst>
              </a:tr>
              <a:tr h="423080"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Comprimés (sécables) 800/160 mg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8311811"/>
                  </a:ext>
                </a:extLst>
              </a:tr>
              <a:tr h="450376">
                <a:tc rowSpan="2">
                  <a:txBody>
                    <a:bodyPr/>
                    <a:lstStyle/>
                    <a:p>
                      <a:pPr algn="ctr"/>
                      <a:r>
                        <a:rPr lang="fr-FR" sz="14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Isoniazid</a:t>
                      </a:r>
                      <a:endParaRPr lang="fr-FR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10–15 mg/kg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 jour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(maximum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 mg)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mg (sécables,</a:t>
                      </a:r>
                      <a:r>
                        <a:rPr lang="fr-FR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dispersibles</a:t>
                      </a:r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6227655"/>
                  </a:ext>
                </a:extLst>
              </a:tr>
              <a:tr h="409433"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 mg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5887550"/>
                  </a:ext>
                </a:extLst>
              </a:tr>
              <a:tr h="55657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Isoniazid,</a:t>
                      </a:r>
                      <a:r>
                        <a:rPr lang="en-US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co-</a:t>
                      </a:r>
                      <a:r>
                        <a:rPr lang="en-US" sz="14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trimoxazole</a:t>
                      </a:r>
                      <a:r>
                        <a:rPr lang="en-US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vitamin B6</a:t>
                      </a:r>
                      <a:endParaRPr lang="fr-FR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Isoniazid: 10–15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mg/kg par jour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(maximum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 mg)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300/960/25 mg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0841333"/>
                  </a:ext>
                </a:extLst>
              </a:tr>
              <a:tr h="556574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Fluconazole</a:t>
                      </a:r>
                      <a:endParaRPr lang="fr-FR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mg/kg par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jour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(maximum</a:t>
                      </a:r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mg)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mg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1736354"/>
                  </a:ext>
                </a:extLst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309591" y="6513439"/>
            <a:ext cx="9307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</a:t>
            </a:r>
            <a:r>
              <a:rPr lang="fr-FR" sz="1200" i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</a:t>
            </a:r>
            <a:r>
              <a:rPr lang="fr-FR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i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brief</a:t>
            </a:r>
            <a:r>
              <a:rPr lang="fr-FR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Package of care for children and adolescents with AHD : STOP AIDS (2020)</a:t>
            </a:r>
            <a:endParaRPr lang="fr-FR" sz="12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6178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5647765" y="1573890"/>
            <a:ext cx="6141647" cy="465699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09591" y="215155"/>
            <a:ext cx="11573950" cy="86917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FR" sz="2400" dirty="0"/>
              <a:t>L’annonce : facteur clef d’adhérence </a:t>
            </a:r>
            <a:br>
              <a:rPr lang="fr-FR" sz="2400" dirty="0"/>
            </a:br>
            <a:r>
              <a:rPr lang="fr-FR" sz="2400" dirty="0"/>
              <a:t>avant l’entrée dans l’adolescence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type="body" sz="quarter" idx="10"/>
          </p:nvPr>
        </p:nvSpPr>
        <p:spPr>
          <a:xfrm>
            <a:off x="5948649" y="1968751"/>
            <a:ext cx="5539880" cy="3867274"/>
          </a:xfrm>
        </p:spPr>
        <p:txBody>
          <a:bodyPr>
            <a:normAutofit/>
          </a:bodyPr>
          <a:lstStyle/>
          <a:p>
            <a:pPr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fr-FR" sz="1800" b="1" dirty="0">
                <a:solidFill>
                  <a:schemeClr val="tx2"/>
                </a:solidFill>
              </a:rPr>
              <a:t>Avant 7 ans</a:t>
            </a:r>
          </a:p>
          <a:p>
            <a:pPr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fr-FR" sz="1800" dirty="0">
                <a:solidFill>
                  <a:schemeClr val="tx1"/>
                </a:solidFill>
              </a:rPr>
              <a:t>Pas de concept cause </a:t>
            </a:r>
            <a:r>
              <a:rPr lang="fr-FR" sz="1800" dirty="0">
                <a:solidFill>
                  <a:schemeClr val="tx1"/>
                </a:solidFill>
                <a:sym typeface="Wingdings"/>
              </a:rPr>
              <a:t> effet : parler de la santé</a:t>
            </a:r>
          </a:p>
          <a:p>
            <a:pPr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fr-FR" sz="1800" dirty="0">
              <a:solidFill>
                <a:schemeClr val="tx1"/>
              </a:solidFill>
              <a:sym typeface="Wingdings"/>
            </a:endParaRPr>
          </a:p>
          <a:p>
            <a:pPr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fr-FR" sz="1800" b="1" dirty="0">
                <a:solidFill>
                  <a:schemeClr val="tx2"/>
                </a:solidFill>
                <a:sym typeface="Wingdings"/>
              </a:rPr>
              <a:t>7 – 11 ans</a:t>
            </a:r>
          </a:p>
          <a:p>
            <a:pPr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fr-FR" sz="1800" dirty="0">
                <a:solidFill>
                  <a:schemeClr val="tx1"/>
                </a:solidFill>
                <a:sym typeface="Wingdings"/>
              </a:rPr>
              <a:t>Enfant peut raisonner : expliquer les concepts de base de cellules, défenses, maladie</a:t>
            </a:r>
          </a:p>
          <a:p>
            <a:pPr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fr-FR" sz="1800" dirty="0">
              <a:solidFill>
                <a:schemeClr val="tx1"/>
              </a:solidFill>
              <a:sym typeface="Wingdings"/>
            </a:endParaRPr>
          </a:p>
          <a:p>
            <a:pPr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fr-FR" sz="1800" b="1" dirty="0">
                <a:solidFill>
                  <a:schemeClr val="tx2"/>
                </a:solidFill>
                <a:sym typeface="Wingdings"/>
              </a:rPr>
              <a:t>A 12 ans</a:t>
            </a:r>
          </a:p>
          <a:p>
            <a:pPr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fr-FR" sz="1800" dirty="0">
                <a:solidFill>
                  <a:schemeClr val="tx1"/>
                </a:solidFill>
                <a:sym typeface="Wingdings"/>
              </a:rPr>
              <a:t>Les enfants doivent avoir une connaissance claire de leur diagnostic</a:t>
            </a:r>
            <a:endParaRPr lang="fr-FR" sz="1800" dirty="0">
              <a:solidFill>
                <a:schemeClr val="tx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7237" t="8631" r="16749" b="1895"/>
          <a:stretch/>
        </p:blipFill>
        <p:spPr>
          <a:xfrm>
            <a:off x="648817" y="1693859"/>
            <a:ext cx="4478957" cy="466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483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808285" y="1973908"/>
            <a:ext cx="10576560" cy="4112636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Références et réseaux partenaires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15/10/2024</a:t>
            </a:fld>
            <a:r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857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fld id="{D92EDA0F-8E0B-AD49-88BD-82EA2AD17347}" type="slidenum"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Images de Boite A Outils – Téléchargement gratuit sur Freepik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759" y="2189432"/>
            <a:ext cx="1537612" cy="153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 txBox="1">
            <a:spLocks/>
          </p:cNvSpPr>
          <p:nvPr/>
        </p:nvSpPr>
        <p:spPr>
          <a:xfrm>
            <a:off x="1361224" y="4150574"/>
            <a:ext cx="9470683" cy="15678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-385722" algn="l" defTabSz="914353" rtl="0" eaLnBrk="1" latinLnBrk="0" hangingPunct="1">
              <a:lnSpc>
                <a:spcPct val="90000"/>
              </a:lnSpc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6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14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2941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29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118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43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29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471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47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0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353" rtl="0" eaLnBrk="1" fontAlgn="auto" latinLnBrk="0" hangingPunct="1">
              <a:lnSpc>
                <a:spcPct val="100000"/>
              </a:lnSpc>
              <a:spcBef>
                <a:spcPts val="857"/>
              </a:spcBef>
              <a:spcAft>
                <a:spcPts val="1400"/>
              </a:spcAft>
              <a:buClr>
                <a:srgbClr val="253375"/>
              </a:buClr>
              <a:buSzPct val="150000"/>
              <a:buFont typeface="+mj-lt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Cette boîte à outils a été élaborée dans le cadre d’une large</a:t>
            </a:r>
            <a:r>
              <a:rPr kumimoji="0" lang="fr-FR" sz="1800" b="0" i="0" u="none" strike="noStrike" kern="1200" cap="none" spc="0" normalizeH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consultation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auprès de nombreux partenaires dont le CNLS du Cameroun, l’OMS Cameroun, le Fonds Mondial de lutte contre le VIH, la tuberculose et le paludisme, la Clinton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Health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Access Initiative, UNITAID,</a:t>
            </a:r>
            <a:r>
              <a:rPr kumimoji="0" lang="fr-FR" sz="1800" b="0" i="0" u="none" strike="noStrike" kern="1200" cap="none" spc="0" normalizeH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1800" b="0" i="0" u="none" strike="noStrike" kern="1200" cap="none" spc="0" normalizeH="0" noProof="0" dirty="0" err="1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Solthis</a:t>
            </a:r>
            <a:r>
              <a:rPr kumimoji="0" lang="fr-FR" sz="1800" b="0" i="0" u="none" strike="noStrike" kern="1200" cap="none" spc="0" normalizeH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1800" b="0" i="0" u="none" strike="noStrike" kern="1200" cap="none" spc="0" normalizeH="0" noProof="0" dirty="0" err="1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Aurum</a:t>
            </a:r>
            <a:r>
              <a:rPr kumimoji="0" lang="fr-FR" sz="1800" b="0" i="0" u="none" strike="noStrike" kern="1200" cap="none" spc="0" normalizeH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Médecins Sans Frontières, Elizabeth Glaser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Pediatric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AIDS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Foundation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et a été rendu possible grâce à l’Initiative-Expertise France .</a:t>
            </a:r>
          </a:p>
        </p:txBody>
      </p:sp>
    </p:spTree>
    <p:extLst>
      <p:ext uri="{BB962C8B-B14F-4D97-AF65-F5344CB8AC3E}">
        <p14:creationId xmlns:p14="http://schemas.microsoft.com/office/powerpoint/2010/main" val="195224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501903-FA82-BCE5-E0C2-84614DD24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0AB845-7A57-F983-0298-7F27F251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29" y="87766"/>
            <a:ext cx="11572874" cy="548460"/>
          </a:xfrm>
        </p:spPr>
        <p:txBody>
          <a:bodyPr/>
          <a:lstStyle/>
          <a:p>
            <a:r>
              <a:rPr lang="fr-FR" sz="2400" dirty="0">
                <a:solidFill>
                  <a:srgbClr val="253375"/>
                </a:solidFill>
              </a:rPr>
              <a:t>Présentations cliniques du VIH avancé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60B11A-E049-2F1B-1AA8-AA5419ADEB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62">
              <a:defRPr/>
            </a:pPr>
            <a:fld id="{BBC42BC2-714B-E74C-96FD-84AD3A69805C}" type="datetime1">
              <a:rPr lang="fr-FR">
                <a:latin typeface="Calibri" panose="020F0502020204030204"/>
              </a:rPr>
              <a:pPr defTabSz="326562">
                <a:defRPr/>
              </a:pPr>
              <a:t>15/10/2024</a:t>
            </a:fld>
            <a:r>
              <a:rPr lang="fr-FR">
                <a:latin typeface="Calibri" panose="020F0502020204030204"/>
              </a:rPr>
              <a:t> </a:t>
            </a:r>
            <a:r>
              <a:rPr lang="fr-FR" dirty="0">
                <a:latin typeface="Calibri" panose="020F0502020204030204"/>
              </a:rPr>
              <a:t>- </a:t>
            </a:r>
            <a:fld id="{D92EDA0F-8E0B-AD49-88BD-82EA2AD17347}" type="slidenum">
              <a:rPr lang="fr-FR">
                <a:latin typeface="Calibri" panose="020F0502020204030204"/>
              </a:rPr>
              <a:pPr defTabSz="326562">
                <a:defRPr/>
              </a:pPr>
              <a:t>3</a:t>
            </a:fld>
            <a:endParaRPr lang="fr-FR" dirty="0">
              <a:latin typeface="Calibri" panose="020F0502020204030204"/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5F21D09-5544-B2CC-653C-4187202DC46D}"/>
              </a:ext>
            </a:extLst>
          </p:cNvPr>
          <p:cNvSpPr/>
          <p:nvPr/>
        </p:nvSpPr>
        <p:spPr>
          <a:xfrm>
            <a:off x="1024600" y="926825"/>
            <a:ext cx="3389061" cy="10849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Troubles de la croissance très fréquents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CCC1233A-D55B-0249-205D-7F8C939DAECF}"/>
              </a:ext>
            </a:extLst>
          </p:cNvPr>
          <p:cNvSpPr/>
          <p:nvPr/>
        </p:nvSpPr>
        <p:spPr>
          <a:xfrm>
            <a:off x="377358" y="3653004"/>
            <a:ext cx="3476519" cy="12991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Infections bactériennes sévères (pulmonaire +++) et/ou répétées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3AF642A-B3EC-CBB0-046F-9E3A69EBE478}"/>
              </a:ext>
            </a:extLst>
          </p:cNvPr>
          <p:cNvSpPr/>
          <p:nvPr/>
        </p:nvSpPr>
        <p:spPr>
          <a:xfrm>
            <a:off x="4351488" y="3656804"/>
            <a:ext cx="3489024" cy="12991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Tuberculose, volontiers disséminée chez nourrisson /jeune enfant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8A71F67-FED3-C535-0006-103078FA8A59}"/>
              </a:ext>
            </a:extLst>
          </p:cNvPr>
          <p:cNvSpPr/>
          <p:nvPr/>
        </p:nvSpPr>
        <p:spPr>
          <a:xfrm>
            <a:off x="4705960" y="924625"/>
            <a:ext cx="4515563" cy="52420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Retard de croissance en taille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10815939-5433-D5D6-D821-6C4386A6042F}"/>
              </a:ext>
            </a:extLst>
          </p:cNvPr>
          <p:cNvSpPr/>
          <p:nvPr/>
        </p:nvSpPr>
        <p:spPr>
          <a:xfrm>
            <a:off x="5259566" y="1602921"/>
            <a:ext cx="4515563" cy="52420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Croissance pondérale médiocre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4D9ADDD-1737-1BAC-6102-7B933B575A54}"/>
              </a:ext>
            </a:extLst>
          </p:cNvPr>
          <p:cNvSpPr/>
          <p:nvPr/>
        </p:nvSpPr>
        <p:spPr>
          <a:xfrm>
            <a:off x="5787434" y="2281217"/>
            <a:ext cx="4515563" cy="8767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Malnutrition aiguë modérée à sévère (marasme &gt; Kwashiorkor)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A4E5E5BB-205A-96EB-3581-F1ABD77BAE16}"/>
              </a:ext>
            </a:extLst>
          </p:cNvPr>
          <p:cNvSpPr/>
          <p:nvPr/>
        </p:nvSpPr>
        <p:spPr>
          <a:xfrm>
            <a:off x="8229403" y="3700000"/>
            <a:ext cx="3790367" cy="17244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Diarrhées chroniques, fièvre prolongée, infections ORL récidivantes, dermatoses chroniques, …</a:t>
            </a:r>
          </a:p>
        </p:txBody>
      </p:sp>
    </p:spTree>
    <p:extLst>
      <p:ext uri="{BB962C8B-B14F-4D97-AF65-F5344CB8AC3E}">
        <p14:creationId xmlns:p14="http://schemas.microsoft.com/office/powerpoint/2010/main" val="130116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08449B-1B18-FA6D-026A-42BA6BC42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6E021B-0919-F5B5-ACF2-196C31147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29" y="87766"/>
            <a:ext cx="11572874" cy="548460"/>
          </a:xfrm>
        </p:spPr>
        <p:txBody>
          <a:bodyPr/>
          <a:lstStyle/>
          <a:p>
            <a:r>
              <a:rPr lang="fr-FR" sz="2400" dirty="0"/>
              <a:t>Présentations cliniques avant l’initiation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1F437A-2262-E42E-5991-534A9D20D5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62">
              <a:defRPr/>
            </a:pPr>
            <a:fld id="{BBC42BC2-714B-E74C-96FD-84AD3A69805C}" type="datetime1">
              <a:rPr lang="fr-FR">
                <a:latin typeface="Calibri" panose="020F0502020204030204"/>
              </a:rPr>
              <a:pPr defTabSz="326562">
                <a:defRPr/>
              </a:pPr>
              <a:t>15/10/2024</a:t>
            </a:fld>
            <a:r>
              <a:rPr lang="fr-FR">
                <a:latin typeface="Calibri" panose="020F0502020204030204"/>
              </a:rPr>
              <a:t> </a:t>
            </a:r>
            <a:r>
              <a:rPr lang="fr-FR" dirty="0">
                <a:latin typeface="Calibri" panose="020F0502020204030204"/>
              </a:rPr>
              <a:t>- </a:t>
            </a:r>
            <a:fld id="{D92EDA0F-8E0B-AD49-88BD-82EA2AD17347}" type="slidenum">
              <a:rPr lang="fr-FR">
                <a:latin typeface="Calibri" panose="020F0502020204030204"/>
              </a:rPr>
              <a:pPr defTabSz="326562">
                <a:defRPr/>
              </a:pPr>
              <a:t>4</a:t>
            </a:fld>
            <a:endParaRPr lang="fr-FR" dirty="0">
              <a:latin typeface="Calibri" panose="020F0502020204030204"/>
            </a:endParaRP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DBF2B63-457D-7D06-5D95-76062B7CB6ED}"/>
              </a:ext>
            </a:extLst>
          </p:cNvPr>
          <p:cNvSpPr/>
          <p:nvPr/>
        </p:nvSpPr>
        <p:spPr>
          <a:xfrm>
            <a:off x="1953077" y="826497"/>
            <a:ext cx="8285847" cy="16341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Symptomatologie très variée, qui peut être longtemps confondue avec des pathologies pédiatriques courantes si le diagnostic du VIH n’est pas évoqué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7B4837D-D8BE-A1B0-33F6-4AFFF602F337}"/>
              </a:ext>
            </a:extLst>
          </p:cNvPr>
          <p:cNvSpPr/>
          <p:nvPr/>
        </p:nvSpPr>
        <p:spPr>
          <a:xfrm>
            <a:off x="475018" y="4403499"/>
            <a:ext cx="10844879" cy="54224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800" dirty="0">
                <a:solidFill>
                  <a:srgbClr val="253375"/>
                </a:solidFill>
              </a:rPr>
              <a:t>Toute manifestation sévère ou récidivante (pulmonaire, digestive, ORL,…)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F077A78B-F7D7-8608-A418-51B6C90122AE}"/>
              </a:ext>
            </a:extLst>
          </p:cNvPr>
          <p:cNvSpPr/>
          <p:nvPr/>
        </p:nvSpPr>
        <p:spPr>
          <a:xfrm>
            <a:off x="475017" y="2863142"/>
            <a:ext cx="3490021" cy="1226337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800" dirty="0">
                <a:solidFill>
                  <a:schemeClr val="tx1"/>
                </a:solidFill>
                <a:sym typeface="Wingdings" pitchFamily="2" charset="2"/>
              </a:rPr>
              <a:t>Le test VIH devrait être proposé devant: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FC588213-CD4D-D2C7-B7EA-8547EBC518C6}"/>
              </a:ext>
            </a:extLst>
          </p:cNvPr>
          <p:cNvSpPr/>
          <p:nvPr/>
        </p:nvSpPr>
        <p:spPr>
          <a:xfrm>
            <a:off x="4525500" y="2859637"/>
            <a:ext cx="4625050" cy="54224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Toute forme de tuberculose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AD304448-71BB-02C6-CB34-A85823E07A4B}"/>
              </a:ext>
            </a:extLst>
          </p:cNvPr>
          <p:cNvSpPr/>
          <p:nvPr/>
        </p:nvSpPr>
        <p:spPr>
          <a:xfrm>
            <a:off x="4525500" y="3542417"/>
            <a:ext cx="5989689" cy="54846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Toute malnutrition (surtout si sévère)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6E78E296-2B2F-D3FE-C7CA-DE78A5E6C217}"/>
              </a:ext>
            </a:extLst>
          </p:cNvPr>
          <p:cNvSpPr/>
          <p:nvPr/>
        </p:nvSpPr>
        <p:spPr>
          <a:xfrm>
            <a:off x="475018" y="6167533"/>
            <a:ext cx="4629132" cy="4703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253375"/>
                </a:solidFill>
              </a:rPr>
              <a:t>Candidose orale ou œsophagienne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F7DF7C1-C317-8109-2C38-B219B50866EB}"/>
              </a:ext>
            </a:extLst>
          </p:cNvPr>
          <p:cNvSpPr/>
          <p:nvPr/>
        </p:nvSpPr>
        <p:spPr>
          <a:xfrm>
            <a:off x="8790678" y="5471063"/>
            <a:ext cx="3252542" cy="129917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6" rIns="35996" rtlCol="0" anchor="ctr"/>
          <a:lstStyle/>
          <a:p>
            <a:pPr algn="ctr"/>
            <a:r>
              <a:rPr lang="fr-FR" sz="2400" dirty="0">
                <a:solidFill>
                  <a:srgbClr val="253375"/>
                </a:solidFill>
              </a:rPr>
              <a:t>Dermatose inhabituelle (zona), sévère (HSV), disséminée ou trainante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84FA8737-863D-52A7-6836-89D6C9054B5A}"/>
              </a:ext>
            </a:extLst>
          </p:cNvPr>
          <p:cNvSpPr/>
          <p:nvPr/>
        </p:nvSpPr>
        <p:spPr>
          <a:xfrm>
            <a:off x="475017" y="5384951"/>
            <a:ext cx="6959041" cy="4703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6" rIns="35996" rtlCol="0" anchor="ctr"/>
          <a:lstStyle/>
          <a:p>
            <a:r>
              <a:rPr lang="fr-FR" sz="2800" dirty="0">
                <a:solidFill>
                  <a:srgbClr val="253375"/>
                </a:solidFill>
              </a:rPr>
              <a:t>Toute manifestation inhabituelle chez l’enfant</a:t>
            </a: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FE8D892-5547-45CC-6CCA-AA6D95DF50FF}"/>
              </a:ext>
            </a:extLst>
          </p:cNvPr>
          <p:cNvSpPr/>
          <p:nvPr/>
        </p:nvSpPr>
        <p:spPr>
          <a:xfrm>
            <a:off x="5321142" y="6152940"/>
            <a:ext cx="3252542" cy="4703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253375"/>
                </a:solidFill>
              </a:rPr>
              <a:t>Troubles neurologiques</a:t>
            </a:r>
          </a:p>
        </p:txBody>
      </p:sp>
    </p:spTree>
    <p:extLst>
      <p:ext uri="{BB962C8B-B14F-4D97-AF65-F5344CB8AC3E}">
        <p14:creationId xmlns:p14="http://schemas.microsoft.com/office/powerpoint/2010/main" val="233961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04A82-F54F-6864-5563-9CE709EC9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810656B7-E9EF-109F-72F0-BB3F17559847}"/>
              </a:ext>
            </a:extLst>
          </p:cNvPr>
          <p:cNvSpPr/>
          <p:nvPr/>
        </p:nvSpPr>
        <p:spPr>
          <a:xfrm>
            <a:off x="514435" y="3479941"/>
            <a:ext cx="3730405" cy="3074326"/>
          </a:xfrm>
          <a:prstGeom prst="roundRect">
            <a:avLst>
              <a:gd name="adj" fmla="val 4927"/>
            </a:avLst>
          </a:prstGeom>
          <a:solidFill>
            <a:schemeClr val="accent2">
              <a:lumMod val="20000"/>
              <a:lumOff val="80000"/>
              <a:alpha val="12803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8A98FE42-8A58-C0EC-1F4F-558BCD2F0281}"/>
              </a:ext>
            </a:extLst>
          </p:cNvPr>
          <p:cNvSpPr/>
          <p:nvPr/>
        </p:nvSpPr>
        <p:spPr>
          <a:xfrm>
            <a:off x="1959597" y="4483658"/>
            <a:ext cx="2116420" cy="54249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Toxoplasmose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24DE71F6-A3F8-3E20-84C5-89C6BDE505AB}"/>
              </a:ext>
            </a:extLst>
          </p:cNvPr>
          <p:cNvSpPr/>
          <p:nvPr/>
        </p:nvSpPr>
        <p:spPr>
          <a:xfrm>
            <a:off x="1698036" y="5226392"/>
            <a:ext cx="1104579" cy="54249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CMV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328277E-D10E-4847-CA71-1981D00EA646}"/>
              </a:ext>
            </a:extLst>
          </p:cNvPr>
          <p:cNvSpPr/>
          <p:nvPr/>
        </p:nvSpPr>
        <p:spPr>
          <a:xfrm>
            <a:off x="1407307" y="5912870"/>
            <a:ext cx="2668710" cy="54249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Sarcome de Kaposi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27E2776-C596-D610-0B30-D5985887625F}"/>
              </a:ext>
            </a:extLst>
          </p:cNvPr>
          <p:cNvSpPr/>
          <p:nvPr/>
        </p:nvSpPr>
        <p:spPr>
          <a:xfrm>
            <a:off x="2971438" y="5226392"/>
            <a:ext cx="1104579" cy="54249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HSV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65117EF-9062-F221-8659-8BF7F72BF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29" y="87766"/>
            <a:ext cx="11572874" cy="548460"/>
          </a:xfrm>
        </p:spPr>
        <p:txBody>
          <a:bodyPr/>
          <a:lstStyle/>
          <a:p>
            <a:r>
              <a:rPr lang="fr-FR" sz="2400" dirty="0">
                <a:solidFill>
                  <a:srgbClr val="253375"/>
                </a:solidFill>
              </a:rPr>
              <a:t>Présentations cliniques (germes opportunistes)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026FE7-7401-538A-971E-50AF6F80FE2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62">
              <a:defRPr/>
            </a:pPr>
            <a:fld id="{BBC42BC2-714B-E74C-96FD-84AD3A69805C}" type="datetime1">
              <a:rPr lang="fr-FR">
                <a:latin typeface="Calibri" panose="020F0502020204030204"/>
              </a:rPr>
              <a:pPr defTabSz="326562">
                <a:defRPr/>
              </a:pPr>
              <a:t>15/10/2024</a:t>
            </a:fld>
            <a:r>
              <a:rPr lang="fr-FR">
                <a:latin typeface="Calibri" panose="020F0502020204030204"/>
              </a:rPr>
              <a:t> </a:t>
            </a:r>
            <a:r>
              <a:rPr lang="fr-FR" dirty="0">
                <a:latin typeface="Calibri" panose="020F0502020204030204"/>
              </a:rPr>
              <a:t>- </a:t>
            </a:r>
            <a:fld id="{D92EDA0F-8E0B-AD49-88BD-82EA2AD17347}" type="slidenum">
              <a:rPr lang="fr-FR">
                <a:latin typeface="Calibri" panose="020F0502020204030204"/>
              </a:rPr>
              <a:pPr defTabSz="326562">
                <a:defRPr/>
              </a:pPr>
              <a:t>5</a:t>
            </a:fld>
            <a:endParaRPr lang="fr-FR" dirty="0">
              <a:latin typeface="Calibri" panose="020F0502020204030204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95B61786-6E48-ECE4-4F13-6B2649A3397F}"/>
              </a:ext>
            </a:extLst>
          </p:cNvPr>
          <p:cNvSpPr/>
          <p:nvPr/>
        </p:nvSpPr>
        <p:spPr>
          <a:xfrm>
            <a:off x="853928" y="749340"/>
            <a:ext cx="10094037" cy="816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Infections liées aux germes opportunistes : </a:t>
            </a:r>
          </a:p>
          <a:p>
            <a:r>
              <a:rPr lang="fr-FR" sz="2400" dirty="0">
                <a:solidFill>
                  <a:schemeClr val="tx1"/>
                </a:solidFill>
                <a:sym typeface="Wingdings" pitchFamily="2" charset="2"/>
              </a:rPr>
              <a:t> P</a:t>
            </a:r>
            <a:r>
              <a:rPr lang="fr-FR" sz="2400" dirty="0">
                <a:solidFill>
                  <a:schemeClr val="tx1"/>
                </a:solidFill>
              </a:rPr>
              <a:t>résentations variables et parfois non liée à l’immunodépression 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1F9C9BA8-167B-FC5D-8C05-DF92D1B8BB33}"/>
              </a:ext>
            </a:extLst>
          </p:cNvPr>
          <p:cNvSpPr/>
          <p:nvPr/>
        </p:nvSpPr>
        <p:spPr>
          <a:xfrm>
            <a:off x="436988" y="1669376"/>
            <a:ext cx="3979125" cy="170672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Chez l’adulte : réactivation d’une infection ancienne favorisée par l’immunodépression sévère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4557B5F0-5FBC-26AA-7439-35C2D815FF8B}"/>
              </a:ext>
            </a:extLst>
          </p:cNvPr>
          <p:cNvSpPr/>
          <p:nvPr/>
        </p:nvSpPr>
        <p:spPr>
          <a:xfrm>
            <a:off x="746411" y="3727432"/>
            <a:ext cx="2116420" cy="54249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Exemples</a:t>
            </a:r>
          </a:p>
        </p:txBody>
      </p:sp>
      <p:pic>
        <p:nvPicPr>
          <p:cNvPr id="41" name="Imag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0822" y="2103077"/>
            <a:ext cx="6358117" cy="349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82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D438D-930E-141A-6F17-4E7D69FC0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207B7E57-4433-5BC9-C78F-9194A5AC32AA}"/>
              </a:ext>
            </a:extLst>
          </p:cNvPr>
          <p:cNvSpPr/>
          <p:nvPr/>
        </p:nvSpPr>
        <p:spPr>
          <a:xfrm>
            <a:off x="524393" y="852089"/>
            <a:ext cx="5142206" cy="748862"/>
          </a:xfrm>
          <a:prstGeom prst="roundRect">
            <a:avLst>
              <a:gd name="adj" fmla="val 4927"/>
            </a:avLst>
          </a:prstGeom>
          <a:solidFill>
            <a:schemeClr val="accent2">
              <a:lumMod val="20000"/>
              <a:lumOff val="80000"/>
              <a:alpha val="12803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D434AEE-C395-7D80-11C8-035CA530B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29" y="87766"/>
            <a:ext cx="11572874" cy="548460"/>
          </a:xfrm>
        </p:spPr>
        <p:txBody>
          <a:bodyPr/>
          <a:lstStyle/>
          <a:p>
            <a:r>
              <a:rPr lang="fr-FR" sz="2400" dirty="0">
                <a:solidFill>
                  <a:srgbClr val="253375"/>
                </a:solidFill>
              </a:rPr>
              <a:t>Présentations cliniques avant l’initiation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DA562E-9151-E383-4F52-A046BBB868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62">
              <a:defRPr/>
            </a:pPr>
            <a:fld id="{BBC42BC2-714B-E74C-96FD-84AD3A69805C}" type="datetime1">
              <a:rPr lang="fr-FR">
                <a:latin typeface="Calibri" panose="020F0502020204030204"/>
              </a:rPr>
              <a:pPr defTabSz="326562">
                <a:defRPr/>
              </a:pPr>
              <a:t>15/10/2024</a:t>
            </a:fld>
            <a:r>
              <a:rPr lang="fr-FR">
                <a:latin typeface="Calibri" panose="020F0502020204030204"/>
              </a:rPr>
              <a:t> </a:t>
            </a:r>
            <a:r>
              <a:rPr lang="fr-FR" dirty="0">
                <a:latin typeface="Calibri" panose="020F0502020204030204"/>
              </a:rPr>
              <a:t>- </a:t>
            </a:r>
            <a:fld id="{D92EDA0F-8E0B-AD49-88BD-82EA2AD17347}" type="slidenum">
              <a:rPr lang="fr-FR">
                <a:latin typeface="Calibri" panose="020F0502020204030204"/>
              </a:rPr>
              <a:pPr defTabSz="326562">
                <a:defRPr/>
              </a:pPr>
              <a:t>6</a:t>
            </a:fld>
            <a:endParaRPr lang="fr-FR" dirty="0">
              <a:latin typeface="Calibri" panose="020F0502020204030204"/>
            </a:endParaRP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A64246A2-1C1F-A2FA-2916-229A864351C7}"/>
              </a:ext>
            </a:extLst>
          </p:cNvPr>
          <p:cNvSpPr/>
          <p:nvPr/>
        </p:nvSpPr>
        <p:spPr>
          <a:xfrm>
            <a:off x="524393" y="2412500"/>
            <a:ext cx="3254446" cy="62545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6" rIns="35996"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Manifestation cutanées possibles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4EFC7625-F48A-D12B-838C-3A1960B6F081}"/>
              </a:ext>
            </a:extLst>
          </p:cNvPr>
          <p:cNvSpPr/>
          <p:nvPr/>
        </p:nvSpPr>
        <p:spPr>
          <a:xfrm>
            <a:off x="624891" y="4824726"/>
            <a:ext cx="3348566" cy="7342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6" rIns="35996" rtlCol="0" anchor="ctr"/>
          <a:lstStyle/>
          <a:p>
            <a:pPr algn="ctr"/>
            <a:r>
              <a:rPr lang="fr-FR" sz="2000" dirty="0">
                <a:solidFill>
                  <a:srgbClr val="253375"/>
                </a:solidFill>
              </a:rPr>
              <a:t>Parfois, uniquement (volumineuses) adénopathies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5DACC1E-6848-9F22-16C0-81A9560FF8D3}"/>
              </a:ext>
            </a:extLst>
          </p:cNvPr>
          <p:cNvSpPr/>
          <p:nvPr/>
        </p:nvSpPr>
        <p:spPr>
          <a:xfrm>
            <a:off x="724792" y="978545"/>
            <a:ext cx="4707882" cy="51693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Exemple : sarcome de Kaposi</a:t>
            </a:r>
          </a:p>
        </p:txBody>
      </p:sp>
      <p:pic>
        <p:nvPicPr>
          <p:cNvPr id="3" name="Image 2" descr="Une image contenant personne, peau, joue, gros plan&#10;&#10;Description générée automatiquement">
            <a:extLst>
              <a:ext uri="{FF2B5EF4-FFF2-40B4-BE49-F238E27FC236}">
                <a16:creationId xmlns:a16="http://schemas.microsoft.com/office/drawing/2014/main" id="{A9DEB4F3-45BC-7577-8CF0-D72822D053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485" y="4310483"/>
            <a:ext cx="1734229" cy="1762752"/>
          </a:xfrm>
          <a:prstGeom prst="rect">
            <a:avLst/>
          </a:prstGeom>
          <a:noFill/>
        </p:spPr>
      </p:pic>
      <p:pic>
        <p:nvPicPr>
          <p:cNvPr id="5" name="Picture 6" descr="Une image contenant personne, garçon, noir et blanc, enfant&#10;&#10;Description générée automatiquement">
            <a:extLst>
              <a:ext uri="{FF2B5EF4-FFF2-40B4-BE49-F238E27FC236}">
                <a16:creationId xmlns:a16="http://schemas.microsoft.com/office/drawing/2014/main" id="{FD293FA7-896C-7F26-0F2A-9EAEFC6C33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6"/>
          <a:stretch/>
        </p:blipFill>
        <p:spPr bwMode="auto">
          <a:xfrm>
            <a:off x="7664678" y="3909404"/>
            <a:ext cx="2043631" cy="2564907"/>
          </a:xfrm>
          <a:prstGeom prst="rect">
            <a:avLst/>
          </a:prstGeom>
          <a:noFill/>
        </p:spPr>
      </p:pic>
      <p:pic>
        <p:nvPicPr>
          <p:cNvPr id="7" name="Image 6" descr="Une image contenant personne, peau, Visage humain, joue&#10;&#10;Description générée automatiquement">
            <a:extLst>
              <a:ext uri="{FF2B5EF4-FFF2-40B4-BE49-F238E27FC236}">
                <a16:creationId xmlns:a16="http://schemas.microsoft.com/office/drawing/2014/main" id="{047303C8-71F6-13F5-AFB4-123022F8C9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3037" y="1816814"/>
            <a:ext cx="2552126" cy="181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17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1FBAA-B8F3-8F6C-D781-ED454B7EEB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9C39FC-6BFD-3F03-B2BD-EC6A879D6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29" y="87766"/>
            <a:ext cx="11572874" cy="548460"/>
          </a:xfrm>
        </p:spPr>
        <p:txBody>
          <a:bodyPr/>
          <a:lstStyle/>
          <a:p>
            <a:r>
              <a:rPr lang="fr-FR" sz="2400" dirty="0"/>
              <a:t>Présentations spécifiques (ou plus fréquentes)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DE81C7-15D3-8516-EF1B-0FC2376A7F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62">
              <a:defRPr/>
            </a:pPr>
            <a:fld id="{BBC42BC2-714B-E74C-96FD-84AD3A69805C}" type="datetime1">
              <a:rPr lang="fr-FR">
                <a:latin typeface="Calibri" panose="020F0502020204030204"/>
              </a:rPr>
              <a:pPr defTabSz="326562">
                <a:defRPr/>
              </a:pPr>
              <a:t>15/10/2024</a:t>
            </a:fld>
            <a:r>
              <a:rPr lang="fr-FR">
                <a:latin typeface="Calibri" panose="020F0502020204030204"/>
              </a:rPr>
              <a:t> </a:t>
            </a:r>
            <a:r>
              <a:rPr lang="fr-FR" dirty="0">
                <a:latin typeface="Calibri" panose="020F0502020204030204"/>
              </a:rPr>
              <a:t>- </a:t>
            </a:r>
            <a:fld id="{D92EDA0F-8E0B-AD49-88BD-82EA2AD17347}" type="slidenum">
              <a:rPr lang="fr-FR">
                <a:latin typeface="Calibri" panose="020F0502020204030204"/>
              </a:rPr>
              <a:pPr defTabSz="326562">
                <a:defRPr/>
              </a:pPr>
              <a:t>7</a:t>
            </a:fld>
            <a:endParaRPr lang="fr-FR" dirty="0">
              <a:latin typeface="Calibri" panose="020F0502020204030204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5995BF41-8474-174D-5EE1-E51F0E5A0D77}"/>
              </a:ext>
            </a:extLst>
          </p:cNvPr>
          <p:cNvSpPr/>
          <p:nvPr/>
        </p:nvSpPr>
        <p:spPr>
          <a:xfrm>
            <a:off x="853927" y="749340"/>
            <a:ext cx="2279514" cy="816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Pneumocystose pulmonaire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C660564-B4F4-331C-9E89-143626DBEA2A}"/>
              </a:ext>
            </a:extLst>
          </p:cNvPr>
          <p:cNvSpPr/>
          <p:nvPr/>
        </p:nvSpPr>
        <p:spPr>
          <a:xfrm>
            <a:off x="3444037" y="3012894"/>
            <a:ext cx="3245661" cy="9700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253375"/>
                </a:solidFill>
              </a:rPr>
              <a:t>Pneumonie interstitielle lymphoïde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9B125FDD-FC61-474D-CC27-B5AB5493D487}"/>
              </a:ext>
            </a:extLst>
          </p:cNvPr>
          <p:cNvSpPr/>
          <p:nvPr/>
        </p:nvSpPr>
        <p:spPr>
          <a:xfrm>
            <a:off x="7866434" y="1332076"/>
            <a:ext cx="4016569" cy="97009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Encéphalopathie à VIH du nourrisson/jeune enfant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901C3D8D-D499-4E62-285C-FCA6E35DA770}"/>
              </a:ext>
            </a:extLst>
          </p:cNvPr>
          <p:cNvSpPr/>
          <p:nvPr/>
        </p:nvSpPr>
        <p:spPr>
          <a:xfrm>
            <a:off x="7522228" y="5117986"/>
            <a:ext cx="3489024" cy="97009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rgbClr val="253375"/>
                </a:solidFill>
              </a:rPr>
              <a:t>Association fréquente VIH + TB + MAS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AFE1CA20-4D97-D0E4-4EBE-FA10431FA334}"/>
              </a:ext>
            </a:extLst>
          </p:cNvPr>
          <p:cNvSpPr/>
          <p:nvPr/>
        </p:nvSpPr>
        <p:spPr>
          <a:xfrm>
            <a:off x="806034" y="5005155"/>
            <a:ext cx="1680523" cy="5978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Parotidite</a:t>
            </a:r>
          </a:p>
        </p:txBody>
      </p:sp>
      <p:pic>
        <p:nvPicPr>
          <p:cNvPr id="23" name="Image 22" descr="Une image contenant film radiographique, Imagerie médicale, radiologie, radiographie&#10;&#10;Description générée automatiquement">
            <a:extLst>
              <a:ext uri="{FF2B5EF4-FFF2-40B4-BE49-F238E27FC236}">
                <a16:creationId xmlns:a16="http://schemas.microsoft.com/office/drawing/2014/main" id="{B53C4F2D-1AAE-60B1-AB67-5ED1ED8722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8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396" y="801923"/>
            <a:ext cx="2403219" cy="1681759"/>
          </a:xfrm>
          <a:prstGeom prst="rect">
            <a:avLst/>
          </a:prstGeom>
        </p:spPr>
      </p:pic>
      <p:pic>
        <p:nvPicPr>
          <p:cNvPr id="24" name="Image 23" descr="Une image contenant film radiographique, Imagerie médicale, radiologie, radiographie&#10;&#10;Description générée automatiquement">
            <a:extLst>
              <a:ext uri="{FF2B5EF4-FFF2-40B4-BE49-F238E27FC236}">
                <a16:creationId xmlns:a16="http://schemas.microsoft.com/office/drawing/2014/main" id="{83C2FCE1-4815-C2DC-3B26-382FF67709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33" y="2574789"/>
            <a:ext cx="2479316" cy="172211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15893B1C-295F-5D29-2677-0AF60A4C5A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7135" y="4610823"/>
            <a:ext cx="1418525" cy="1654946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97F4553-4BDA-16F8-D07F-0957591441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394" y="4595147"/>
            <a:ext cx="1418524" cy="1636759"/>
          </a:xfrm>
          <a:prstGeom prst="rect">
            <a:avLst/>
          </a:prstGeom>
        </p:spPr>
      </p:pic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FB5AB10A-6451-205E-C3B4-10908521DCAA}"/>
              </a:ext>
            </a:extLst>
          </p:cNvPr>
          <p:cNvSpPr/>
          <p:nvPr/>
        </p:nvSpPr>
        <p:spPr>
          <a:xfrm>
            <a:off x="7772245" y="2531521"/>
            <a:ext cx="4221982" cy="138267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dirty="0">
                <a:solidFill>
                  <a:srgbClr val="253375"/>
                </a:solidFill>
              </a:rPr>
              <a:t>A distinguer des infections </a:t>
            </a:r>
            <a:r>
              <a:rPr lang="fr-FR" sz="2000" dirty="0" err="1">
                <a:solidFill>
                  <a:srgbClr val="253375"/>
                </a:solidFill>
              </a:rPr>
              <a:t>materno</a:t>
            </a:r>
            <a:r>
              <a:rPr lang="fr-FR" sz="2000" dirty="0">
                <a:solidFill>
                  <a:srgbClr val="253375"/>
                </a:solidFill>
              </a:rPr>
              <a:t>-fœtales (CMV, </a:t>
            </a:r>
            <a:r>
              <a:rPr lang="fr-FR" sz="2000" dirty="0" err="1">
                <a:solidFill>
                  <a:srgbClr val="253375"/>
                </a:solidFill>
              </a:rPr>
              <a:t>toxo</a:t>
            </a:r>
            <a:r>
              <a:rPr lang="fr-FR" sz="2000" dirty="0">
                <a:solidFill>
                  <a:srgbClr val="253375"/>
                </a:solidFill>
              </a:rPr>
              <a:t>) et de la paralysie cérébrale (anoxie per-partum)</a:t>
            </a:r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F2FFEE34-815A-C224-2DE1-C7E36C92529D}"/>
              </a:ext>
            </a:extLst>
          </p:cNvPr>
          <p:cNvSpPr/>
          <p:nvPr/>
        </p:nvSpPr>
        <p:spPr>
          <a:xfrm>
            <a:off x="672177" y="1642802"/>
            <a:ext cx="2612970" cy="6180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dirty="0">
                <a:solidFill>
                  <a:srgbClr val="253375"/>
                </a:solidFill>
              </a:rPr>
              <a:t>Pic de fréquence avant l’âge de 1 an</a:t>
            </a:r>
          </a:p>
        </p:txBody>
      </p:sp>
    </p:spTree>
    <p:extLst>
      <p:ext uri="{BB962C8B-B14F-4D97-AF65-F5344CB8AC3E}">
        <p14:creationId xmlns:p14="http://schemas.microsoft.com/office/powerpoint/2010/main" val="398295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9202F-965B-2477-75E6-753654C0A3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983947-1A0A-7AE5-01CE-63817C5A2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29" y="87766"/>
            <a:ext cx="11572874" cy="548460"/>
          </a:xfrm>
        </p:spPr>
        <p:txBody>
          <a:bodyPr/>
          <a:lstStyle/>
          <a:p>
            <a:r>
              <a:rPr lang="fr-FR" sz="2400" dirty="0"/>
              <a:t>difficultés diagnostiques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05C5F4-57E0-DC9A-342B-34E97D067B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62">
              <a:defRPr/>
            </a:pPr>
            <a:fld id="{BBC42BC2-714B-E74C-96FD-84AD3A69805C}" type="datetime1">
              <a:rPr lang="fr-FR">
                <a:latin typeface="Calibri" panose="020F0502020204030204"/>
              </a:rPr>
              <a:pPr defTabSz="326562">
                <a:defRPr/>
              </a:pPr>
              <a:t>15/10/2024</a:t>
            </a:fld>
            <a:r>
              <a:rPr lang="fr-FR">
                <a:latin typeface="Calibri" panose="020F0502020204030204"/>
              </a:rPr>
              <a:t> </a:t>
            </a:r>
            <a:r>
              <a:rPr lang="fr-FR" dirty="0">
                <a:latin typeface="Calibri" panose="020F0502020204030204"/>
              </a:rPr>
              <a:t>- </a:t>
            </a:r>
            <a:fld id="{D92EDA0F-8E0B-AD49-88BD-82EA2AD17347}" type="slidenum">
              <a:rPr lang="fr-FR">
                <a:latin typeface="Calibri" panose="020F0502020204030204"/>
              </a:rPr>
              <a:pPr defTabSz="326562">
                <a:defRPr/>
              </a:pPr>
              <a:t>8</a:t>
            </a:fld>
            <a:endParaRPr lang="fr-FR" dirty="0">
              <a:latin typeface="Calibri" panose="020F0502020204030204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909" y="1013648"/>
            <a:ext cx="8117134" cy="517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57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4C114-E331-79E8-1260-8EA9D57A8B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D9A3DB-DBBC-0C3E-7ACF-29F1EEF26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29" y="87766"/>
            <a:ext cx="11572874" cy="548460"/>
          </a:xfrm>
        </p:spPr>
        <p:txBody>
          <a:bodyPr/>
          <a:lstStyle/>
          <a:p>
            <a:r>
              <a:rPr lang="fr-FR" sz="2400" dirty="0"/>
              <a:t>difficultés thérapeutiques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C944A8-0FB2-8877-6E8E-35694B87ACA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62">
              <a:defRPr/>
            </a:pPr>
            <a:fld id="{BBC42BC2-714B-E74C-96FD-84AD3A69805C}" type="datetime1">
              <a:rPr lang="fr-FR">
                <a:latin typeface="Calibri" panose="020F0502020204030204"/>
              </a:rPr>
              <a:pPr defTabSz="326562">
                <a:defRPr/>
              </a:pPr>
              <a:t>15/10/2024</a:t>
            </a:fld>
            <a:r>
              <a:rPr lang="fr-FR">
                <a:latin typeface="Calibri" panose="020F0502020204030204"/>
              </a:rPr>
              <a:t> </a:t>
            </a:r>
            <a:r>
              <a:rPr lang="fr-FR" dirty="0">
                <a:latin typeface="Calibri" panose="020F0502020204030204"/>
              </a:rPr>
              <a:t>- </a:t>
            </a:r>
            <a:fld id="{D92EDA0F-8E0B-AD49-88BD-82EA2AD17347}" type="slidenum">
              <a:rPr lang="fr-FR">
                <a:latin typeface="Calibri" panose="020F0502020204030204"/>
              </a:rPr>
              <a:pPr defTabSz="326562">
                <a:defRPr/>
              </a:pPr>
              <a:t>9</a:t>
            </a:fld>
            <a:endParaRPr lang="fr-FR" dirty="0">
              <a:latin typeface="Calibri" panose="020F0502020204030204"/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A41F4B6-AB7C-668E-26A5-876DA788E65A}"/>
              </a:ext>
            </a:extLst>
          </p:cNvPr>
          <p:cNvSpPr/>
          <p:nvPr/>
        </p:nvSpPr>
        <p:spPr>
          <a:xfrm>
            <a:off x="310129" y="1193936"/>
            <a:ext cx="9290744" cy="81619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Manque de thérapeutiques : traitements chers, non commandés par les programmes nationaux, ou traitements sans AMM en pédiatrie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B25CCFE-4CF2-021F-FBE2-324E07A458D4}"/>
              </a:ext>
            </a:extLst>
          </p:cNvPr>
          <p:cNvSpPr/>
          <p:nvPr/>
        </p:nvSpPr>
        <p:spPr>
          <a:xfrm>
            <a:off x="310130" y="2570247"/>
            <a:ext cx="5257002" cy="10240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Manque de galéniques adaptées pour les nourrissons et jeunes enfants</a:t>
            </a: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9A60D597-312B-AA20-803A-E5BDF853A8A7}"/>
              </a:ext>
            </a:extLst>
          </p:cNvPr>
          <p:cNvSpPr/>
          <p:nvPr/>
        </p:nvSpPr>
        <p:spPr>
          <a:xfrm>
            <a:off x="310130" y="4282222"/>
            <a:ext cx="9062166" cy="113130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Manque d’arbres décisionnels adaptés aux enfants immunodéprimés pour les situations courantes (dyspnée, diarrhée, anémie, …)</a:t>
            </a:r>
          </a:p>
        </p:txBody>
      </p:sp>
    </p:spTree>
    <p:extLst>
      <p:ext uri="{BB962C8B-B14F-4D97-AF65-F5344CB8AC3E}">
        <p14:creationId xmlns:p14="http://schemas.microsoft.com/office/powerpoint/2010/main" val="356469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Charte Initiative">
      <a:dk1>
        <a:srgbClr val="253375"/>
      </a:dk1>
      <a:lt1>
        <a:srgbClr val="FFFFFF"/>
      </a:lt1>
      <a:dk2>
        <a:srgbClr val="FF7F00"/>
      </a:dk2>
      <a:lt2>
        <a:srgbClr val="FFFFFF"/>
      </a:lt2>
      <a:accent1>
        <a:srgbClr val="FFB300"/>
      </a:accent1>
      <a:accent2>
        <a:srgbClr val="87CD28"/>
      </a:accent2>
      <a:accent3>
        <a:srgbClr val="FF005C"/>
      </a:accent3>
      <a:accent4>
        <a:srgbClr val="14B9E1"/>
      </a:accent4>
      <a:accent5>
        <a:srgbClr val="FF7F00"/>
      </a:accent5>
      <a:accent6>
        <a:srgbClr val="253375"/>
      </a:accent6>
      <a:hlink>
        <a:srgbClr val="FF7F00"/>
      </a:hlink>
      <a:folHlink>
        <a:srgbClr val="213274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Thème Office">
  <a:themeElements>
    <a:clrScheme name="Charte Initiative">
      <a:dk1>
        <a:srgbClr val="253375"/>
      </a:dk1>
      <a:lt1>
        <a:srgbClr val="FFFFFF"/>
      </a:lt1>
      <a:dk2>
        <a:srgbClr val="FF7F00"/>
      </a:dk2>
      <a:lt2>
        <a:srgbClr val="FFFFFF"/>
      </a:lt2>
      <a:accent1>
        <a:srgbClr val="FFB300"/>
      </a:accent1>
      <a:accent2>
        <a:srgbClr val="87CD28"/>
      </a:accent2>
      <a:accent3>
        <a:srgbClr val="FF005C"/>
      </a:accent3>
      <a:accent4>
        <a:srgbClr val="14B9E1"/>
      </a:accent4>
      <a:accent5>
        <a:srgbClr val="FF7F00"/>
      </a:accent5>
      <a:accent6>
        <a:srgbClr val="253375"/>
      </a:accent6>
      <a:hlink>
        <a:srgbClr val="FF7F00"/>
      </a:hlink>
      <a:folHlink>
        <a:srgbClr val="213274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43912</TotalTime>
  <Words>3108</Words>
  <Application>Microsoft Office PowerPoint</Application>
  <PresentationFormat>Grand écran</PresentationFormat>
  <Paragraphs>557</Paragraphs>
  <Slides>28</Slides>
  <Notes>20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28</vt:i4>
      </vt:variant>
    </vt:vector>
  </HeadingPairs>
  <TitlesOfParts>
    <vt:vector size="39" baseType="lpstr">
      <vt:lpstr>ＭＳ Ｐゴシック</vt:lpstr>
      <vt:lpstr>Arial</vt:lpstr>
      <vt:lpstr>Arial Black</vt:lpstr>
      <vt:lpstr>Calibri</vt:lpstr>
      <vt:lpstr>Calibri Light</vt:lpstr>
      <vt:lpstr>Courier New</vt:lpstr>
      <vt:lpstr>Verdana</vt:lpstr>
      <vt:lpstr>Wingdings</vt:lpstr>
      <vt:lpstr>Office Theme</vt:lpstr>
      <vt:lpstr>Thème Office</vt:lpstr>
      <vt:lpstr>3_Thème Office</vt:lpstr>
      <vt:lpstr>Prise en charge vih pédiatrique</vt:lpstr>
      <vt:lpstr>VIH avancé chez les enfants, définition </vt:lpstr>
      <vt:lpstr>Présentations cliniques du VIH avancé</vt:lpstr>
      <vt:lpstr>Présentations cliniques avant l’initiation</vt:lpstr>
      <vt:lpstr>Présentations cliniques (germes opportunistes)</vt:lpstr>
      <vt:lpstr>Présentations cliniques avant l’initiation</vt:lpstr>
      <vt:lpstr>Présentations spécifiques (ou plus fréquentes)</vt:lpstr>
      <vt:lpstr>difficultés diagnostiques</vt:lpstr>
      <vt:lpstr>difficultés thérapeutiques</vt:lpstr>
      <vt:lpstr> Examen clinique – vih pédiatrique</vt:lpstr>
      <vt:lpstr>Pathologies respiratoires - vih pédiatrique</vt:lpstr>
      <vt:lpstr>PCP avec complication de pneumothorax : Rx thorax</vt:lpstr>
      <vt:lpstr>Prophylaxie du nourrisson exposé</vt:lpstr>
      <vt:lpstr>Formulations pédiatriques (&lt; 30KG)</vt:lpstr>
      <vt:lpstr>Formulations pédiatriques (&lt; 30KG)</vt:lpstr>
      <vt:lpstr>SUIVI DES ENFANTS STABLES SOUS TARV</vt:lpstr>
      <vt:lpstr>Priorité de monitoring  courbe de croissance pondérale et signes de décrochage</vt:lpstr>
      <vt:lpstr>Développement neurologique</vt:lpstr>
      <vt:lpstr>CALENDRIER VACCINAL</vt:lpstr>
      <vt:lpstr>Tuberculose pédiatrique</vt:lpstr>
      <vt:lpstr>Présentations TB chez jeune enfant</vt:lpstr>
      <vt:lpstr>IDR ou Test de Mantoux</vt:lpstr>
      <vt:lpstr>Traitement préventif de la tb (tpt)</vt:lpstr>
      <vt:lpstr>Traitement préventif de la tb (tpt)</vt:lpstr>
      <vt:lpstr>Infections opportunistes autres Dépistage, Diagnostic et prophylaxie</vt:lpstr>
      <vt:lpstr>Infections opportunistes autres Prophylaxie en fonction du poids – administration quotidienne</vt:lpstr>
      <vt:lpstr>L’annonce : facteur clef d’adhérence  avant l’entrée dans l’adolescence </vt:lpstr>
      <vt:lpstr>Références et réseaux partenaires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Screening and Initiation of treatment</dc:title>
  <dc:creator>Karin Hatzold</dc:creator>
  <cp:lastModifiedBy>Jane DEUVE</cp:lastModifiedBy>
  <cp:revision>403</cp:revision>
  <cp:lastPrinted>2024-05-21T09:00:37Z</cp:lastPrinted>
  <dcterms:created xsi:type="dcterms:W3CDTF">2023-02-05T15:14:37Z</dcterms:created>
  <dcterms:modified xsi:type="dcterms:W3CDTF">2024-10-15T06:21:50Z</dcterms:modified>
</cp:coreProperties>
</file>