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4.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 id="2147483682" r:id="rId3"/>
    <p:sldMasterId id="2147483704" r:id="rId4"/>
    <p:sldMasterId id="2147483726" r:id="rId5"/>
  </p:sldMasterIdLst>
  <p:notesMasterIdLst>
    <p:notesMasterId r:id="rId37"/>
  </p:notesMasterIdLst>
  <p:sldIdLst>
    <p:sldId id="1287" r:id="rId6"/>
    <p:sldId id="1289" r:id="rId7"/>
    <p:sldId id="1290" r:id="rId8"/>
    <p:sldId id="1288" r:id="rId9"/>
    <p:sldId id="1293" r:id="rId10"/>
    <p:sldId id="1322" r:id="rId11"/>
    <p:sldId id="1323" r:id="rId12"/>
    <p:sldId id="1324" r:id="rId13"/>
    <p:sldId id="1309" r:id="rId14"/>
    <p:sldId id="1310" r:id="rId15"/>
    <p:sldId id="1316" r:id="rId16"/>
    <p:sldId id="1313" r:id="rId17"/>
    <p:sldId id="1304" r:id="rId18"/>
    <p:sldId id="584" r:id="rId19"/>
    <p:sldId id="1295" r:id="rId20"/>
    <p:sldId id="1297" r:id="rId21"/>
    <p:sldId id="1298" r:id="rId22"/>
    <p:sldId id="1300" r:id="rId23"/>
    <p:sldId id="1306" r:id="rId24"/>
    <p:sldId id="574" r:id="rId25"/>
    <p:sldId id="575" r:id="rId26"/>
    <p:sldId id="576" r:id="rId27"/>
    <p:sldId id="1301" r:id="rId28"/>
    <p:sldId id="580" r:id="rId29"/>
    <p:sldId id="1317" r:id="rId30"/>
    <p:sldId id="581" r:id="rId31"/>
    <p:sldId id="1318" r:id="rId32"/>
    <p:sldId id="1319" r:id="rId33"/>
    <p:sldId id="1320" r:id="rId34"/>
    <p:sldId id="1321" r:id="rId35"/>
    <p:sldId id="1325" r:id="rId36"/>
  </p:sldIdLst>
  <p:sldSz cx="12192000" cy="6858000"/>
  <p:notesSz cx="9661525" cy="688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8B77"/>
    <a:srgbClr val="FFFFFF"/>
    <a:srgbClr val="D9DDF2"/>
    <a:srgbClr val="8FDAF7"/>
    <a:srgbClr val="A6F3F3"/>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29" autoAdjust="0"/>
    <p:restoredTop sz="93690" autoAdjust="0"/>
  </p:normalViewPr>
  <p:slideViewPr>
    <p:cSldViewPr snapToGrid="0">
      <p:cViewPr varScale="1">
        <p:scale>
          <a:sx n="66" d="100"/>
          <a:sy n="66" d="100"/>
        </p:scale>
        <p:origin x="336" y="32"/>
      </p:cViewPr>
      <p:guideLst/>
    </p:cSldViewPr>
  </p:slideViewPr>
  <p:outlineViewPr>
    <p:cViewPr>
      <p:scale>
        <a:sx n="33" d="100"/>
        <a:sy n="33" d="100"/>
      </p:scale>
      <p:origin x="0" y="-9588"/>
    </p:cViewPr>
  </p:outlineViewPr>
  <p:notesTextViewPr>
    <p:cViewPr>
      <p:scale>
        <a:sx n="200" d="100"/>
        <a:sy n="200" d="100"/>
      </p:scale>
      <p:origin x="0" y="0"/>
    </p:cViewPr>
  </p:notesTextViewPr>
  <p:sorterViewPr>
    <p:cViewPr>
      <p:scale>
        <a:sx n="140" d="100"/>
        <a:sy n="140" d="100"/>
      </p:scale>
      <p:origin x="0" y="-1828"/>
    </p:cViewPr>
  </p:sorterViewPr>
  <p:notesViewPr>
    <p:cSldViewPr snapToGrid="0">
      <p:cViewPr varScale="1">
        <p:scale>
          <a:sx n="65" d="100"/>
          <a:sy n="65" d="100"/>
        </p:scale>
        <p:origin x="1920" y="3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186661" cy="345286"/>
          </a:xfrm>
          <a:prstGeom prst="rect">
            <a:avLst/>
          </a:prstGeom>
        </p:spPr>
        <p:txBody>
          <a:bodyPr vert="horz" lIns="94523" tIns="47262" rIns="94523" bIns="47262" rtlCol="0"/>
          <a:lstStyle>
            <a:lvl1pPr algn="l">
              <a:defRPr sz="1200"/>
            </a:lvl1pPr>
          </a:lstStyle>
          <a:p>
            <a:endParaRPr lang="fr-FR"/>
          </a:p>
        </p:txBody>
      </p:sp>
      <p:sp>
        <p:nvSpPr>
          <p:cNvPr id="3" name="Espace réservé de la date 2"/>
          <p:cNvSpPr>
            <a:spLocks noGrp="1"/>
          </p:cNvSpPr>
          <p:nvPr>
            <p:ph type="dt" idx="1"/>
          </p:nvPr>
        </p:nvSpPr>
        <p:spPr>
          <a:xfrm>
            <a:off x="5472628" y="0"/>
            <a:ext cx="4186661" cy="345286"/>
          </a:xfrm>
          <a:prstGeom prst="rect">
            <a:avLst/>
          </a:prstGeom>
        </p:spPr>
        <p:txBody>
          <a:bodyPr vert="horz" lIns="94523" tIns="47262" rIns="94523" bIns="47262" rtlCol="0"/>
          <a:lstStyle>
            <a:lvl1pPr algn="r">
              <a:defRPr sz="1200"/>
            </a:lvl1pPr>
          </a:lstStyle>
          <a:p>
            <a:fld id="{C8E537D4-14B8-43DB-97EA-C9510F1F6CB2}" type="datetimeFigureOut">
              <a:rPr lang="fr-FR" smtClean="0"/>
              <a:t>20/09/2024</a:t>
            </a:fld>
            <a:endParaRPr lang="fr-FR"/>
          </a:p>
        </p:txBody>
      </p:sp>
      <p:sp>
        <p:nvSpPr>
          <p:cNvPr id="4" name="Espace réservé de l'image des diapositives 3"/>
          <p:cNvSpPr>
            <a:spLocks noGrp="1" noRot="1" noChangeAspect="1"/>
          </p:cNvSpPr>
          <p:nvPr>
            <p:ph type="sldImg" idx="2"/>
          </p:nvPr>
        </p:nvSpPr>
        <p:spPr>
          <a:xfrm>
            <a:off x="2767013" y="860425"/>
            <a:ext cx="4127500" cy="2322513"/>
          </a:xfrm>
          <a:prstGeom prst="rect">
            <a:avLst/>
          </a:prstGeom>
          <a:noFill/>
          <a:ln w="12700">
            <a:solidFill>
              <a:prstClr val="black"/>
            </a:solidFill>
          </a:ln>
        </p:spPr>
        <p:txBody>
          <a:bodyPr vert="horz" lIns="94523" tIns="47262" rIns="94523" bIns="47262" rtlCol="0" anchor="ctr"/>
          <a:lstStyle/>
          <a:p>
            <a:endParaRPr lang="fr-FR"/>
          </a:p>
        </p:txBody>
      </p:sp>
      <p:sp>
        <p:nvSpPr>
          <p:cNvPr id="5" name="Espace réservé des notes 4"/>
          <p:cNvSpPr>
            <a:spLocks noGrp="1"/>
          </p:cNvSpPr>
          <p:nvPr>
            <p:ph type="body" sz="quarter" idx="3"/>
          </p:nvPr>
        </p:nvSpPr>
        <p:spPr>
          <a:xfrm>
            <a:off x="966153" y="3311873"/>
            <a:ext cx="7729220" cy="2709714"/>
          </a:xfrm>
          <a:prstGeom prst="rect">
            <a:avLst/>
          </a:prstGeom>
        </p:spPr>
        <p:txBody>
          <a:bodyPr vert="horz" lIns="94523" tIns="47262" rIns="94523" bIns="47262"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536528"/>
            <a:ext cx="4186661" cy="345285"/>
          </a:xfrm>
          <a:prstGeom prst="rect">
            <a:avLst/>
          </a:prstGeom>
        </p:spPr>
        <p:txBody>
          <a:bodyPr vert="horz" lIns="94523" tIns="47262" rIns="94523" bIns="47262"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472628" y="6536528"/>
            <a:ext cx="4186661" cy="345285"/>
          </a:xfrm>
          <a:prstGeom prst="rect">
            <a:avLst/>
          </a:prstGeom>
        </p:spPr>
        <p:txBody>
          <a:bodyPr vert="horz" lIns="94523" tIns="47262" rIns="94523" bIns="47262" rtlCol="0" anchor="b"/>
          <a:lstStyle>
            <a:lvl1pPr algn="r">
              <a:defRPr sz="1200"/>
            </a:lvl1pPr>
          </a:lstStyle>
          <a:p>
            <a:fld id="{83BDE73E-1760-4779-B439-9EC0A4E3840B}" type="slidenum">
              <a:rPr lang="fr-FR" smtClean="0"/>
              <a:t>‹N°›</a:t>
            </a:fld>
            <a:endParaRPr lang="fr-FR"/>
          </a:p>
        </p:txBody>
      </p:sp>
    </p:spTree>
    <p:extLst>
      <p:ext uri="{BB962C8B-B14F-4D97-AF65-F5344CB8AC3E}">
        <p14:creationId xmlns:p14="http://schemas.microsoft.com/office/powerpoint/2010/main" val="2371317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Suggestion : séparer section adulte et pédiatrique vu services en général différents et guidelines OMS </a:t>
            </a:r>
            <a:r>
              <a:rPr lang="fr-FR" dirty="0" err="1"/>
              <a:t>differents</a:t>
            </a:r>
            <a:endParaRPr lang="fr-FR" dirty="0"/>
          </a:p>
        </p:txBody>
      </p:sp>
      <p:sp>
        <p:nvSpPr>
          <p:cNvPr id="4" name="Espace réservé du numéro de diapositive 3"/>
          <p:cNvSpPr>
            <a:spLocks noGrp="1"/>
          </p:cNvSpPr>
          <p:nvPr>
            <p:ph type="sldNum" sz="quarter" idx="5"/>
          </p:nvPr>
        </p:nvSpPr>
        <p:spPr/>
        <p:txBody>
          <a:bodyPr/>
          <a:lstStyle/>
          <a:p>
            <a:fld id="{83BDE73E-1760-4779-B439-9EC0A4E3840B}" type="slidenum">
              <a:rPr lang="fr-FR" smtClean="0"/>
              <a:t>1</a:t>
            </a:fld>
            <a:endParaRPr lang="fr-FR"/>
          </a:p>
        </p:txBody>
      </p:sp>
    </p:spTree>
    <p:extLst>
      <p:ext uri="{BB962C8B-B14F-4D97-AF65-F5344CB8AC3E}">
        <p14:creationId xmlns:p14="http://schemas.microsoft.com/office/powerpoint/2010/main" val="4084366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1" dirty="0"/>
          </a:p>
        </p:txBody>
      </p:sp>
      <p:sp>
        <p:nvSpPr>
          <p:cNvPr id="4" name="Espace réservé du numéro de diapositive 3"/>
          <p:cNvSpPr>
            <a:spLocks noGrp="1"/>
          </p:cNvSpPr>
          <p:nvPr>
            <p:ph type="sldNum" sz="quarter" idx="5"/>
          </p:nvPr>
        </p:nvSpPr>
        <p:spPr/>
        <p:txBody>
          <a:bodyPr/>
          <a:lstStyle/>
          <a:p>
            <a:fld id="{83BDE73E-1760-4779-B439-9EC0A4E3840B}" type="slidenum">
              <a:rPr lang="fr-FR" smtClean="0"/>
              <a:t>13</a:t>
            </a:fld>
            <a:endParaRPr lang="fr-FR"/>
          </a:p>
        </p:txBody>
      </p:sp>
    </p:spTree>
    <p:extLst>
      <p:ext uri="{BB962C8B-B14F-4D97-AF65-F5344CB8AC3E}">
        <p14:creationId xmlns:p14="http://schemas.microsoft.com/office/powerpoint/2010/main" val="1744766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700" dirty="0"/>
          </a:p>
        </p:txBody>
      </p:sp>
      <p:sp>
        <p:nvSpPr>
          <p:cNvPr id="4" name="Espace réservé du numéro de diapositive 3"/>
          <p:cNvSpPr>
            <a:spLocks noGrp="1"/>
          </p:cNvSpPr>
          <p:nvPr>
            <p:ph type="sldNum" sz="quarter" idx="5"/>
          </p:nvPr>
        </p:nvSpPr>
        <p:spPr/>
        <p:txBody>
          <a:bodyPr/>
          <a:lstStyle/>
          <a:p>
            <a:fld id="{83BDE73E-1760-4779-B439-9EC0A4E3840B}" type="slidenum">
              <a:rPr lang="fr-FR" smtClean="0"/>
              <a:t>14</a:t>
            </a:fld>
            <a:endParaRPr lang="fr-FR"/>
          </a:p>
        </p:txBody>
      </p:sp>
    </p:spTree>
    <p:extLst>
      <p:ext uri="{BB962C8B-B14F-4D97-AF65-F5344CB8AC3E}">
        <p14:creationId xmlns:p14="http://schemas.microsoft.com/office/powerpoint/2010/main" val="714526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600" dirty="0"/>
              <a:t>Pas</a:t>
            </a:r>
            <a:r>
              <a:rPr lang="fr-FR" sz="600" baseline="0" dirty="0"/>
              <a:t> de diagnostic, traitement préventif ou </a:t>
            </a:r>
            <a:r>
              <a:rPr lang="fr-FR" sz="600" baseline="0" dirty="0" err="1"/>
              <a:t>pré-emptif</a:t>
            </a:r>
            <a:endParaRPr lang="fr-FR" sz="600" dirty="0"/>
          </a:p>
        </p:txBody>
      </p:sp>
      <p:sp>
        <p:nvSpPr>
          <p:cNvPr id="4" name="Espace réservé du numéro de diapositive 3"/>
          <p:cNvSpPr>
            <a:spLocks noGrp="1"/>
          </p:cNvSpPr>
          <p:nvPr>
            <p:ph type="sldNum" sz="quarter" idx="10"/>
          </p:nvPr>
        </p:nvSpPr>
        <p:spPr/>
        <p:txBody>
          <a:bodyPr/>
          <a:lstStyle/>
          <a:p>
            <a:fld id="{83BDE73E-1760-4779-B439-9EC0A4E3840B}" type="slidenum">
              <a:rPr lang="fr-FR" smtClean="0"/>
              <a:t>15</a:t>
            </a:fld>
            <a:endParaRPr lang="fr-FR"/>
          </a:p>
        </p:txBody>
      </p:sp>
    </p:spTree>
    <p:extLst>
      <p:ext uri="{BB962C8B-B14F-4D97-AF65-F5344CB8AC3E}">
        <p14:creationId xmlns:p14="http://schemas.microsoft.com/office/powerpoint/2010/main" val="156119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Pas</a:t>
            </a:r>
            <a:r>
              <a:rPr lang="fr-FR" baseline="0" dirty="0"/>
              <a:t> de diagnostic, traitement préventif ou </a:t>
            </a:r>
            <a:r>
              <a:rPr lang="fr-FR" baseline="0" dirty="0" err="1"/>
              <a:t>pré-emptif</a:t>
            </a:r>
            <a:endParaRPr lang="fr-FR" dirty="0"/>
          </a:p>
        </p:txBody>
      </p:sp>
      <p:sp>
        <p:nvSpPr>
          <p:cNvPr id="4" name="Espace réservé du numéro de diapositive 3"/>
          <p:cNvSpPr>
            <a:spLocks noGrp="1"/>
          </p:cNvSpPr>
          <p:nvPr>
            <p:ph type="sldNum" sz="quarter" idx="10"/>
          </p:nvPr>
        </p:nvSpPr>
        <p:spPr/>
        <p:txBody>
          <a:bodyPr/>
          <a:lstStyle/>
          <a:p>
            <a:fld id="{83BDE73E-1760-4779-B439-9EC0A4E3840B}" type="slidenum">
              <a:rPr lang="fr-FR" smtClean="0"/>
              <a:t>16</a:t>
            </a:fld>
            <a:endParaRPr lang="fr-FR"/>
          </a:p>
        </p:txBody>
      </p:sp>
    </p:spTree>
    <p:extLst>
      <p:ext uri="{BB962C8B-B14F-4D97-AF65-F5344CB8AC3E}">
        <p14:creationId xmlns:p14="http://schemas.microsoft.com/office/powerpoint/2010/main" val="131275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000" dirty="0">
              <a:solidFill>
                <a:srgbClr val="FF0000"/>
              </a:solidFill>
            </a:endParaRPr>
          </a:p>
        </p:txBody>
      </p:sp>
      <p:sp>
        <p:nvSpPr>
          <p:cNvPr id="4" name="Espace réservé du numéro de diapositive 3"/>
          <p:cNvSpPr>
            <a:spLocks noGrp="1"/>
          </p:cNvSpPr>
          <p:nvPr>
            <p:ph type="sldNum" sz="quarter" idx="10"/>
          </p:nvPr>
        </p:nvSpPr>
        <p:spPr/>
        <p:txBody>
          <a:bodyPr/>
          <a:lstStyle/>
          <a:p>
            <a:fld id="{83BDE73E-1760-4779-B439-9EC0A4E3840B}" type="slidenum">
              <a:rPr lang="fr-FR" smtClean="0"/>
              <a:t>17</a:t>
            </a:fld>
            <a:endParaRPr lang="fr-FR"/>
          </a:p>
        </p:txBody>
      </p:sp>
    </p:spTree>
    <p:extLst>
      <p:ext uri="{BB962C8B-B14F-4D97-AF65-F5344CB8AC3E}">
        <p14:creationId xmlns:p14="http://schemas.microsoft.com/office/powerpoint/2010/main" val="1400927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Pas</a:t>
            </a:r>
            <a:r>
              <a:rPr lang="fr-FR" baseline="0" dirty="0"/>
              <a:t> de diagnostic, traitement préventif ou </a:t>
            </a:r>
            <a:r>
              <a:rPr lang="fr-FR" baseline="0" dirty="0" err="1"/>
              <a:t>pré-emptif</a:t>
            </a:r>
            <a:endParaRPr lang="fr-FR" dirty="0"/>
          </a:p>
        </p:txBody>
      </p:sp>
      <p:sp>
        <p:nvSpPr>
          <p:cNvPr id="4" name="Espace réservé du numéro de diapositive 3"/>
          <p:cNvSpPr>
            <a:spLocks noGrp="1"/>
          </p:cNvSpPr>
          <p:nvPr>
            <p:ph type="sldNum" sz="quarter" idx="10"/>
          </p:nvPr>
        </p:nvSpPr>
        <p:spPr/>
        <p:txBody>
          <a:bodyPr/>
          <a:lstStyle/>
          <a:p>
            <a:fld id="{83BDE73E-1760-4779-B439-9EC0A4E3840B}" type="slidenum">
              <a:rPr lang="fr-FR" smtClean="0"/>
              <a:t>18</a:t>
            </a:fld>
            <a:endParaRPr lang="fr-FR"/>
          </a:p>
        </p:txBody>
      </p:sp>
    </p:spTree>
    <p:extLst>
      <p:ext uri="{BB962C8B-B14F-4D97-AF65-F5344CB8AC3E}">
        <p14:creationId xmlns:p14="http://schemas.microsoft.com/office/powerpoint/2010/main" val="17942098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3BDE73E-1760-4779-B439-9EC0A4E3840B}" type="slidenum">
              <a:rPr lang="fr-FR" smtClean="0"/>
              <a:t>19</a:t>
            </a:fld>
            <a:endParaRPr lang="fr-FR"/>
          </a:p>
        </p:txBody>
      </p:sp>
    </p:spTree>
    <p:extLst>
      <p:ext uri="{BB962C8B-B14F-4D97-AF65-F5344CB8AC3E}">
        <p14:creationId xmlns:p14="http://schemas.microsoft.com/office/powerpoint/2010/main" val="3797340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300" dirty="0"/>
          </a:p>
        </p:txBody>
      </p:sp>
      <p:sp>
        <p:nvSpPr>
          <p:cNvPr id="4" name="Espace réservé du numéro de diapositive 3"/>
          <p:cNvSpPr>
            <a:spLocks noGrp="1"/>
          </p:cNvSpPr>
          <p:nvPr>
            <p:ph type="sldNum" sz="quarter" idx="5"/>
          </p:nvPr>
        </p:nvSpPr>
        <p:spPr/>
        <p:txBody>
          <a:bodyPr/>
          <a:lstStyle/>
          <a:p>
            <a:fld id="{83BDE73E-1760-4779-B439-9EC0A4E3840B}" type="slidenum">
              <a:rPr lang="fr-FR" smtClean="0"/>
              <a:t>21</a:t>
            </a:fld>
            <a:endParaRPr lang="fr-FR"/>
          </a:p>
        </p:txBody>
      </p:sp>
    </p:spTree>
    <p:extLst>
      <p:ext uri="{BB962C8B-B14F-4D97-AF65-F5344CB8AC3E}">
        <p14:creationId xmlns:p14="http://schemas.microsoft.com/office/powerpoint/2010/main" val="34025490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400" dirty="0"/>
          </a:p>
        </p:txBody>
      </p:sp>
      <p:sp>
        <p:nvSpPr>
          <p:cNvPr id="4" name="Espace réservé du numéro de diapositive 3"/>
          <p:cNvSpPr>
            <a:spLocks noGrp="1"/>
          </p:cNvSpPr>
          <p:nvPr>
            <p:ph type="sldNum" sz="quarter" idx="5"/>
          </p:nvPr>
        </p:nvSpPr>
        <p:spPr/>
        <p:txBody>
          <a:bodyPr/>
          <a:lstStyle/>
          <a:p>
            <a:fld id="{83BDE73E-1760-4779-B439-9EC0A4E3840B}" type="slidenum">
              <a:rPr lang="fr-FR" smtClean="0"/>
              <a:t>22</a:t>
            </a:fld>
            <a:endParaRPr lang="fr-FR"/>
          </a:p>
        </p:txBody>
      </p:sp>
    </p:spTree>
    <p:extLst>
      <p:ext uri="{BB962C8B-B14F-4D97-AF65-F5344CB8AC3E}">
        <p14:creationId xmlns:p14="http://schemas.microsoft.com/office/powerpoint/2010/main" val="3109333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800" b="1" dirty="0"/>
              <a:t>Je propose de laisser dans un chapitre : prophylaxie et thérapie préventive </a:t>
            </a:r>
          </a:p>
          <a:p>
            <a:r>
              <a:rPr lang="fr-FR" sz="800" b="1" dirty="0"/>
              <a:t>Ajouter au chapitre : prévention TB avec nouveaux schémas courts </a:t>
            </a:r>
          </a:p>
        </p:txBody>
      </p:sp>
      <p:sp>
        <p:nvSpPr>
          <p:cNvPr id="4" name="Espace réservé du numéro de diapositive 3"/>
          <p:cNvSpPr>
            <a:spLocks noGrp="1"/>
          </p:cNvSpPr>
          <p:nvPr>
            <p:ph type="sldNum" sz="quarter" idx="10"/>
          </p:nvPr>
        </p:nvSpPr>
        <p:spPr/>
        <p:txBody>
          <a:bodyPr/>
          <a:lstStyle/>
          <a:p>
            <a:fld id="{83BDE73E-1760-4779-B439-9EC0A4E3840B}" type="slidenum">
              <a:rPr lang="fr-FR" smtClean="0"/>
              <a:t>23</a:t>
            </a:fld>
            <a:endParaRPr lang="fr-FR"/>
          </a:p>
        </p:txBody>
      </p:sp>
    </p:spTree>
    <p:extLst>
      <p:ext uri="{BB962C8B-B14F-4D97-AF65-F5344CB8AC3E}">
        <p14:creationId xmlns:p14="http://schemas.microsoft.com/office/powerpoint/2010/main" val="2412282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500" dirty="0"/>
              <a:t>DCIP: diagnostique</a:t>
            </a:r>
            <a:r>
              <a:rPr lang="fr-FR" sz="500" baseline="0" dirty="0"/>
              <a:t> et </a:t>
            </a:r>
            <a:r>
              <a:rPr lang="fr-FR" sz="500" baseline="0" dirty="0" err="1"/>
              <a:t>testing</a:t>
            </a:r>
            <a:r>
              <a:rPr lang="fr-FR" sz="500" dirty="0"/>
              <a:t> a</a:t>
            </a:r>
            <a:r>
              <a:rPr lang="fr-FR" sz="500" baseline="0" dirty="0"/>
              <a:t> l’initiative du clinicien</a:t>
            </a:r>
          </a:p>
          <a:p>
            <a:r>
              <a:rPr lang="fr-FR" sz="500" baseline="0" dirty="0"/>
              <a:t>CSB: centre sante de bases</a:t>
            </a:r>
          </a:p>
          <a:p>
            <a:endParaRPr lang="fr-FR" baseline="0" dirty="0"/>
          </a:p>
        </p:txBody>
      </p:sp>
      <p:sp>
        <p:nvSpPr>
          <p:cNvPr id="4" name="Espace réservé du numéro de diapositive 3"/>
          <p:cNvSpPr>
            <a:spLocks noGrp="1"/>
          </p:cNvSpPr>
          <p:nvPr>
            <p:ph type="sldNum" sz="quarter" idx="5"/>
          </p:nvPr>
        </p:nvSpPr>
        <p:spPr/>
        <p:txBody>
          <a:bodyPr/>
          <a:lstStyle/>
          <a:p>
            <a:fld id="{83BDE73E-1760-4779-B439-9EC0A4E3840B}" type="slidenum">
              <a:rPr lang="fr-FR" smtClean="0"/>
              <a:t>2</a:t>
            </a:fld>
            <a:endParaRPr lang="fr-FR"/>
          </a:p>
        </p:txBody>
      </p:sp>
    </p:spTree>
    <p:extLst>
      <p:ext uri="{BB962C8B-B14F-4D97-AF65-F5344CB8AC3E}">
        <p14:creationId xmlns:p14="http://schemas.microsoft.com/office/powerpoint/2010/main" val="3047100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3BDE73E-1760-4779-B439-9EC0A4E3840B}" type="slidenum">
              <a:rPr lang="fr-FR" smtClean="0"/>
              <a:t>3</a:t>
            </a:fld>
            <a:endParaRPr lang="fr-FR"/>
          </a:p>
        </p:txBody>
      </p:sp>
    </p:spTree>
    <p:extLst>
      <p:ext uri="{BB962C8B-B14F-4D97-AF65-F5344CB8AC3E}">
        <p14:creationId xmlns:p14="http://schemas.microsoft.com/office/powerpoint/2010/main" val="4185577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83BDE73E-1760-4779-B439-9EC0A4E3840B}" type="slidenum">
              <a:rPr lang="fr-FR" smtClean="0"/>
              <a:t>4</a:t>
            </a:fld>
            <a:endParaRPr lang="fr-FR"/>
          </a:p>
        </p:txBody>
      </p:sp>
    </p:spTree>
    <p:extLst>
      <p:ext uri="{BB962C8B-B14F-4D97-AF65-F5344CB8AC3E}">
        <p14:creationId xmlns:p14="http://schemas.microsoft.com/office/powerpoint/2010/main" val="2266123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BDE73E-1760-4779-B439-9EC0A4E3840B}" type="slidenum">
              <a:rPr lang="fr-FR" smtClean="0"/>
              <a:t>5</a:t>
            </a:fld>
            <a:endParaRPr lang="fr-FR"/>
          </a:p>
        </p:txBody>
      </p:sp>
    </p:spTree>
    <p:extLst>
      <p:ext uri="{BB962C8B-B14F-4D97-AF65-F5344CB8AC3E}">
        <p14:creationId xmlns:p14="http://schemas.microsoft.com/office/powerpoint/2010/main" val="1645422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sahivsoc.org</a:t>
            </a:r>
            <a:r>
              <a:rPr lang="en-US" dirty="0"/>
              <a:t>/Guidelines/Module26</a:t>
            </a:r>
          </a:p>
          <a:p>
            <a:r>
              <a:rPr lang="en-US" dirty="0"/>
              <a:t/>
            </a:r>
            <a:br>
              <a:rPr lang="en-US" dirty="0"/>
            </a:br>
            <a:r>
              <a:rPr lang="en-US" b="1" dirty="0"/>
              <a:t>2023 ART Clinical Guidelines </a:t>
            </a:r>
            <a:endParaRPr lang="en-US" dirty="0"/>
          </a:p>
          <a:p>
            <a:r>
              <a:rPr lang="en-US" b="1" dirty="0"/>
              <a:t>for the Management of HIV in Adults, Pregnancy and Breastfeeding, Adolescents, Children, Infants and Neonates </a:t>
            </a:r>
            <a:endParaRPr lang="en-US" dirty="0"/>
          </a:p>
          <a:p>
            <a:r>
              <a:rPr lang="en-US" dirty="0"/>
              <a:t>June 2023 Version 4 </a:t>
            </a:r>
          </a:p>
          <a:p>
            <a:r>
              <a:rPr lang="en-US" dirty="0"/>
              <a:t>Republic of South Africa National Department of Health </a:t>
            </a:r>
          </a:p>
          <a:p>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83BDE73E-1760-4779-B439-9EC0A4E3840B}" type="slidenum">
              <a:rPr lang="fr-FR" smtClean="0"/>
              <a:t>9</a:t>
            </a:fld>
            <a:endParaRPr lang="fr-FR"/>
          </a:p>
        </p:txBody>
      </p:sp>
    </p:spTree>
    <p:extLst>
      <p:ext uri="{BB962C8B-B14F-4D97-AF65-F5344CB8AC3E}">
        <p14:creationId xmlns:p14="http://schemas.microsoft.com/office/powerpoint/2010/main" val="1327874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600" dirty="0" err="1"/>
              <a:t>Meintjes</a:t>
            </a:r>
            <a:r>
              <a:rPr lang="en-US" sz="600" dirty="0"/>
              <a:t> G, Wilkinson RJ, </a:t>
            </a:r>
            <a:r>
              <a:rPr lang="en-US" sz="600" dirty="0" err="1"/>
              <a:t>Morroni</a:t>
            </a:r>
            <a:r>
              <a:rPr lang="en-US" sz="600" dirty="0"/>
              <a:t> C, et al. Randomized placebo-controlled trial of prednisone for paradoxical </a:t>
            </a:r>
            <a:r>
              <a:rPr lang="en-US" sz="600" dirty="0" err="1"/>
              <a:t>tuberculosisassociated</a:t>
            </a:r>
            <a:r>
              <a:rPr lang="en-US" sz="600" dirty="0"/>
              <a:t> immune reconstitution inflammatory syndrome. AIDS. Sep 24 2010;24(15):2381-2390.</a:t>
            </a:r>
          </a:p>
          <a:p>
            <a:r>
              <a:rPr lang="en-US" dirty="0"/>
              <a:t/>
            </a:r>
            <a:br>
              <a:rPr lang="en-US" dirty="0"/>
            </a:br>
            <a:r>
              <a:rPr lang="en-US" dirty="0" err="1"/>
              <a:t>Meintjes</a:t>
            </a:r>
            <a:r>
              <a:rPr lang="en-US" dirty="0"/>
              <a:t> G, </a:t>
            </a:r>
            <a:r>
              <a:rPr lang="en-US" dirty="0" err="1"/>
              <a:t>Sonderup</a:t>
            </a:r>
            <a:r>
              <a:rPr lang="en-US" dirty="0"/>
              <a:t> MW. A practical approach to the diagnosis and management of paradoxical tuberculosis immune reconstitution inflammatory syndrome. Continuing Medical Education. 2011;29(10):410-417.</a:t>
            </a:r>
          </a:p>
          <a:p>
            <a:endParaRPr lang="en-US" dirty="0"/>
          </a:p>
          <a:p>
            <a:r>
              <a:rPr lang="en-US" dirty="0"/>
              <a:t>https://</a:t>
            </a:r>
            <a:r>
              <a:rPr lang="en-US" dirty="0" err="1"/>
              <a:t>sahivsoc.org</a:t>
            </a:r>
            <a:r>
              <a:rPr lang="en-US" dirty="0"/>
              <a:t>/Guidelines/Module26</a:t>
            </a:r>
            <a:br>
              <a:rPr lang="en-US" dirty="0"/>
            </a:br>
            <a:endParaRPr lang="en-US" dirty="0"/>
          </a:p>
        </p:txBody>
      </p:sp>
      <p:sp>
        <p:nvSpPr>
          <p:cNvPr id="4" name="Slide Number Placeholder 3"/>
          <p:cNvSpPr>
            <a:spLocks noGrp="1"/>
          </p:cNvSpPr>
          <p:nvPr>
            <p:ph type="sldNum" sz="quarter" idx="10"/>
          </p:nvPr>
        </p:nvSpPr>
        <p:spPr/>
        <p:txBody>
          <a:bodyPr/>
          <a:lstStyle/>
          <a:p>
            <a:fld id="{83BDE73E-1760-4779-B439-9EC0A4E3840B}" type="slidenum">
              <a:rPr lang="fr-FR" smtClean="0"/>
              <a:t>10</a:t>
            </a:fld>
            <a:endParaRPr lang="fr-FR"/>
          </a:p>
        </p:txBody>
      </p:sp>
    </p:spTree>
    <p:extLst>
      <p:ext uri="{BB962C8B-B14F-4D97-AF65-F5344CB8AC3E}">
        <p14:creationId xmlns:p14="http://schemas.microsoft.com/office/powerpoint/2010/main" val="130965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sahivsoc.org</a:t>
            </a:r>
            <a:r>
              <a:rPr lang="en-US" dirty="0"/>
              <a:t>/Guidelines/Module26</a:t>
            </a:r>
          </a:p>
          <a:p>
            <a:r>
              <a:rPr lang="en-US" dirty="0"/>
              <a:t/>
            </a:r>
            <a:br>
              <a:rPr lang="en-US" dirty="0"/>
            </a:br>
            <a:r>
              <a:rPr lang="en-US" b="1" dirty="0"/>
              <a:t>2023 ART Clinical Guidelines </a:t>
            </a:r>
            <a:endParaRPr lang="en-US" dirty="0"/>
          </a:p>
          <a:p>
            <a:r>
              <a:rPr lang="en-US" b="1" dirty="0"/>
              <a:t>for the Management of HIV in Adults, Pregnancy and Breastfeeding, Adolescents, Children, Infants and Neonates </a:t>
            </a:r>
            <a:endParaRPr lang="en-US" dirty="0"/>
          </a:p>
          <a:p>
            <a:r>
              <a:rPr lang="en-US" dirty="0"/>
              <a:t>June 2023 Version 4 </a:t>
            </a:r>
          </a:p>
          <a:p>
            <a:r>
              <a:rPr lang="en-US" dirty="0"/>
              <a:t>Republic of South Africa National Department of Health </a:t>
            </a:r>
          </a:p>
          <a:p>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83BDE73E-1760-4779-B439-9EC0A4E3840B}" type="slidenum">
              <a:rPr lang="fr-FR" smtClean="0"/>
              <a:t>11</a:t>
            </a:fld>
            <a:endParaRPr lang="fr-FR"/>
          </a:p>
        </p:txBody>
      </p:sp>
    </p:spTree>
    <p:extLst>
      <p:ext uri="{BB962C8B-B14F-4D97-AF65-F5344CB8AC3E}">
        <p14:creationId xmlns:p14="http://schemas.microsoft.com/office/powerpoint/2010/main" val="4044174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300" dirty="0"/>
          </a:p>
        </p:txBody>
      </p:sp>
      <p:sp>
        <p:nvSpPr>
          <p:cNvPr id="4" name="Espace réservé du numéro de diapositive 3"/>
          <p:cNvSpPr>
            <a:spLocks noGrp="1"/>
          </p:cNvSpPr>
          <p:nvPr>
            <p:ph type="sldNum" sz="quarter" idx="5"/>
          </p:nvPr>
        </p:nvSpPr>
        <p:spPr/>
        <p:txBody>
          <a:bodyPr/>
          <a:lstStyle/>
          <a:p>
            <a:fld id="{83BDE73E-1760-4779-B439-9EC0A4E3840B}" type="slidenum">
              <a:rPr lang="fr-FR" smtClean="0"/>
              <a:t>12</a:t>
            </a:fld>
            <a:endParaRPr lang="fr-FR"/>
          </a:p>
        </p:txBody>
      </p:sp>
    </p:spTree>
    <p:extLst>
      <p:ext uri="{BB962C8B-B14F-4D97-AF65-F5344CB8AC3E}">
        <p14:creationId xmlns:p14="http://schemas.microsoft.com/office/powerpoint/2010/main" val="4053202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32E07-7C9B-81A7-1176-EE5C31BBF1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FF97B2E2-E25D-6021-BC01-035D466347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DD7761DD-7D4F-CA9F-7E94-59EA9789D41F}"/>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5" name="Footer Placeholder 4">
            <a:extLst>
              <a:ext uri="{FF2B5EF4-FFF2-40B4-BE49-F238E27FC236}">
                <a16:creationId xmlns:a16="http://schemas.microsoft.com/office/drawing/2014/main" id="{EBAE497B-5235-1CFB-317A-D81A669627FD}"/>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7091B338-556B-25B4-89A5-5FD958CFBE35}"/>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2596225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F4EE5-8206-36A8-686F-CAA220D77A20}"/>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CA51A6B5-E2E7-F924-53F6-F3209869595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4A1DCECA-3102-DCC5-F0DD-89156F261F99}"/>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5" name="Footer Placeholder 4">
            <a:extLst>
              <a:ext uri="{FF2B5EF4-FFF2-40B4-BE49-F238E27FC236}">
                <a16:creationId xmlns:a16="http://schemas.microsoft.com/office/drawing/2014/main" id="{5B1C7F33-3575-98E1-DE6F-788443A0B4C8}"/>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5E7B930D-B194-F3B8-373B-DF7F0B341F84}"/>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2792293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332307-88E6-E7E9-1A3D-2C33FCCA079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FD24422F-C72B-688F-E1C1-C841D8A12F8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F3DD4AFA-9651-327B-8DA5-2F86C0701A8E}"/>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5" name="Footer Placeholder 4">
            <a:extLst>
              <a:ext uri="{FF2B5EF4-FFF2-40B4-BE49-F238E27FC236}">
                <a16:creationId xmlns:a16="http://schemas.microsoft.com/office/drawing/2014/main" id="{5E49C108-A495-5496-86C9-B7963912A9AA}"/>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BAEDDD52-70D9-77A1-28D3-201ECCC8039A}"/>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1002080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cxnSp>
        <p:nvCxnSpPr>
          <p:cNvPr id="7" name="Connecteur droit 6">
            <a:extLst>
              <a:ext uri="{FF2B5EF4-FFF2-40B4-BE49-F238E27FC236}">
                <a16:creationId xmlns:a16="http://schemas.microsoft.com/office/drawing/2014/main" id="{4457A797-8139-74F6-0073-C0C4FAFA4BD6}"/>
              </a:ext>
            </a:extLst>
          </p:cNvPr>
          <p:cNvCxnSpPr>
            <a:cxnSpLocks/>
          </p:cNvCxnSpPr>
          <p:nvPr userDrawn="1"/>
        </p:nvCxnSpPr>
        <p:spPr>
          <a:xfrm flipH="1">
            <a:off x="309591" y="646479"/>
            <a:ext cx="11573951" cy="0"/>
          </a:xfrm>
          <a:prstGeom prst="line">
            <a:avLst/>
          </a:prstGeom>
        </p:spPr>
        <p:style>
          <a:lnRef idx="1">
            <a:schemeClr val="dk1"/>
          </a:lnRef>
          <a:fillRef idx="0">
            <a:schemeClr val="dk1"/>
          </a:fillRef>
          <a:effectRef idx="0">
            <a:schemeClr val="dk1"/>
          </a:effectRef>
          <a:fontRef idx="minor">
            <a:schemeClr val="tx1"/>
          </a:fontRef>
        </p:style>
      </p:cxnSp>
      <p:sp>
        <p:nvSpPr>
          <p:cNvPr id="8" name="Google Shape;32;p3">
            <a:extLst>
              <a:ext uri="{FF2B5EF4-FFF2-40B4-BE49-F238E27FC236}">
                <a16:creationId xmlns:a16="http://schemas.microsoft.com/office/drawing/2014/main" id="{E74CFCC0-CBC0-BE48-70DC-9F61A6E20CFF}"/>
              </a:ext>
            </a:extLst>
          </p:cNvPr>
          <p:cNvSpPr txBox="1">
            <a:spLocks noGrp="1"/>
          </p:cNvSpPr>
          <p:nvPr>
            <p:ph type="title" hasCustomPrompt="1"/>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Sommaire</a:t>
            </a:r>
            <a:endParaRPr dirty="0"/>
          </a:p>
        </p:txBody>
      </p:sp>
      <p:sp>
        <p:nvSpPr>
          <p:cNvPr id="9" name="Espace réservé du texte 16">
            <a:extLst>
              <a:ext uri="{FF2B5EF4-FFF2-40B4-BE49-F238E27FC236}">
                <a16:creationId xmlns:a16="http://schemas.microsoft.com/office/drawing/2014/main" id="{5550E230-A932-EA88-5FB0-703CFD4F79C4}"/>
              </a:ext>
            </a:extLst>
          </p:cNvPr>
          <p:cNvSpPr>
            <a:spLocks noGrp="1"/>
          </p:cNvSpPr>
          <p:nvPr>
            <p:ph type="body" sz="quarter" idx="10" hasCustomPrompt="1"/>
          </p:nvPr>
        </p:nvSpPr>
        <p:spPr>
          <a:xfrm>
            <a:off x="309591" y="1592232"/>
            <a:ext cx="11573950" cy="4619289"/>
          </a:xfrm>
        </p:spPr>
        <p:txBody>
          <a:bodyPr>
            <a:noAutofit/>
          </a:bodyPr>
          <a:lstStyle>
            <a:lvl1pPr marL="0" indent="-385722">
              <a:spcBef>
                <a:spcPts val="857"/>
              </a:spcBef>
              <a:spcAft>
                <a:spcPts val="1286"/>
              </a:spcAft>
              <a:buClr>
                <a:schemeClr val="tx1"/>
              </a:buClr>
              <a:buSzPct val="150000"/>
              <a:buFont typeface="+mj-lt"/>
              <a:buAutoNum type="arabicPeriod"/>
              <a:defRPr sz="2000">
                <a:solidFill>
                  <a:schemeClr val="tx1">
                    <a:lumMod val="50000"/>
                  </a:schemeClr>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Titre 01</a:t>
            </a:r>
          </a:p>
        </p:txBody>
      </p:sp>
      <p:sp>
        <p:nvSpPr>
          <p:cNvPr id="2" name="Espace réservé de la date 1">
            <a:extLst>
              <a:ext uri="{FF2B5EF4-FFF2-40B4-BE49-F238E27FC236}">
                <a16:creationId xmlns:a16="http://schemas.microsoft.com/office/drawing/2014/main" id="{1B8C1443-46A1-6DC3-6D22-DCEF720D72BD}"/>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7234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0EA0112-3E53-D750-F7D6-87909A70F064}"/>
              </a:ext>
            </a:extLst>
          </p:cNvPr>
          <p:cNvSpPr/>
          <p:nvPr userDrawn="1"/>
        </p:nvSpPr>
        <p:spPr>
          <a:xfrm>
            <a:off x="-18247" y="-129515"/>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3" name="Image 22">
            <a:extLst>
              <a:ext uri="{FF2B5EF4-FFF2-40B4-BE49-F238E27FC236}">
                <a16:creationId xmlns:a16="http://schemas.microsoft.com/office/drawing/2014/main" id="{16824AC7-8E5E-AF7F-724A-73E4634541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4" name="Google Shape;16;p2">
            <a:extLst>
              <a:ext uri="{FF2B5EF4-FFF2-40B4-BE49-F238E27FC236}">
                <a16:creationId xmlns:a16="http://schemas.microsoft.com/office/drawing/2014/main" id="{19E7BB38-5A6C-4860-1068-B0CB429F71FF}"/>
              </a:ext>
            </a:extLst>
          </p:cNvPr>
          <p:cNvSpPr/>
          <p:nvPr userDrawn="1"/>
        </p:nvSpPr>
        <p:spPr>
          <a:xfrm>
            <a:off x="0" y="1710160"/>
            <a:ext cx="11826423" cy="4750661"/>
          </a:xfrm>
          <a:prstGeom prst="rect">
            <a:avLst/>
          </a:prstGeom>
          <a:solidFill>
            <a:schemeClr val="tx2">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5" name="Rectangle 24">
            <a:extLst>
              <a:ext uri="{FF2B5EF4-FFF2-40B4-BE49-F238E27FC236}">
                <a16:creationId xmlns:a16="http://schemas.microsoft.com/office/drawing/2014/main" id="{17B06E80-B7B5-9499-892C-42A195C02C15}"/>
              </a:ext>
            </a:extLst>
          </p:cNvPr>
          <p:cNvSpPr/>
          <p:nvPr userDrawn="1"/>
        </p:nvSpPr>
        <p:spPr>
          <a:xfrm>
            <a:off x="0" y="1415204"/>
            <a:ext cx="11528470" cy="47506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6" name="Google Shape;17;p2" descr="Une image contenant regardant, debout, femme&#10;&#10;Description générée automatiquement">
            <a:extLst>
              <a:ext uri="{FF2B5EF4-FFF2-40B4-BE49-F238E27FC236}">
                <a16:creationId xmlns:a16="http://schemas.microsoft.com/office/drawing/2014/main" id="{936693A5-257A-8449-62EC-00E21E323C3E}"/>
              </a:ext>
            </a:extLst>
          </p:cNvPr>
          <p:cNvPicPr preferRelativeResize="0"/>
          <p:nvPr userDrawn="1"/>
        </p:nvPicPr>
        <p:blipFill rotWithShape="1">
          <a:blip r:embed="rId3" cstate="email">
            <a:alphaModFix amt="20000"/>
            <a:extLst>
              <a:ext uri="{28A0092B-C50C-407E-A947-70E740481C1C}">
                <a14:useLocalDpi xmlns:a14="http://schemas.microsoft.com/office/drawing/2010/main"/>
              </a:ext>
            </a:extLst>
          </a:blip>
          <a:srcRect l="24349" t="3847"/>
          <a:stretch/>
        </p:blipFill>
        <p:spPr>
          <a:xfrm>
            <a:off x="-11459" y="1418172"/>
            <a:ext cx="7586372" cy="4750661"/>
          </a:xfrm>
          <a:custGeom>
            <a:avLst/>
            <a:gdLst/>
            <a:ahLst/>
            <a:cxnLst/>
            <a:rect l="l" t="t" r="r" b="b"/>
            <a:pathLst>
              <a:path w="10344421" h="6478381" extrusionOk="0">
                <a:moveTo>
                  <a:pt x="0" y="0"/>
                </a:moveTo>
                <a:lnTo>
                  <a:pt x="9187538" y="0"/>
                </a:lnTo>
                <a:lnTo>
                  <a:pt x="10344421" y="0"/>
                </a:lnTo>
                <a:lnTo>
                  <a:pt x="10344421" y="6478381"/>
                </a:lnTo>
                <a:lnTo>
                  <a:pt x="0" y="6478381"/>
                </a:lnTo>
                <a:close/>
              </a:path>
            </a:pathLst>
          </a:custGeom>
          <a:noFill/>
          <a:ln>
            <a:noFill/>
          </a:ln>
        </p:spPr>
      </p:pic>
      <p:sp>
        <p:nvSpPr>
          <p:cNvPr id="27" name="Google Shape;22;p2">
            <a:extLst>
              <a:ext uri="{FF2B5EF4-FFF2-40B4-BE49-F238E27FC236}">
                <a16:creationId xmlns:a16="http://schemas.microsoft.com/office/drawing/2014/main" id="{E498C239-4492-6D26-97E0-BB3D5306D497}"/>
              </a:ext>
            </a:extLst>
          </p:cNvPr>
          <p:cNvSpPr txBox="1">
            <a:spLocks noGrp="1"/>
          </p:cNvSpPr>
          <p:nvPr>
            <p:ph type="ctrTitle"/>
          </p:nvPr>
        </p:nvSpPr>
        <p:spPr>
          <a:xfrm>
            <a:off x="6001784"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28" name="Google Shape;21;p2">
            <a:extLst>
              <a:ext uri="{FF2B5EF4-FFF2-40B4-BE49-F238E27FC236}">
                <a16:creationId xmlns:a16="http://schemas.microsoft.com/office/drawing/2014/main" id="{5D38D045-D23B-2FB9-19C9-8E78AE229B60}"/>
              </a:ext>
            </a:extLst>
          </p:cNvPr>
          <p:cNvSpPr txBox="1">
            <a:spLocks noGrp="1"/>
          </p:cNvSpPr>
          <p:nvPr>
            <p:ph type="subTitle" idx="1"/>
          </p:nvPr>
        </p:nvSpPr>
        <p:spPr>
          <a:xfrm>
            <a:off x="6012670"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29" name="Espace réservé du texte 2">
            <a:extLst>
              <a:ext uri="{FF2B5EF4-FFF2-40B4-BE49-F238E27FC236}">
                <a16:creationId xmlns:a16="http://schemas.microsoft.com/office/drawing/2014/main" id="{35C08B96-90F3-E5E2-1B33-B17F6995F9A5}"/>
              </a:ext>
            </a:extLst>
          </p:cNvPr>
          <p:cNvSpPr>
            <a:spLocks noGrp="1"/>
          </p:cNvSpPr>
          <p:nvPr>
            <p:ph type="body" sz="quarter" idx="10"/>
          </p:nvPr>
        </p:nvSpPr>
        <p:spPr>
          <a:xfrm>
            <a:off x="5998144"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30" name="Espace réservé de la date 1">
            <a:extLst>
              <a:ext uri="{FF2B5EF4-FFF2-40B4-BE49-F238E27FC236}">
                <a16:creationId xmlns:a16="http://schemas.microsoft.com/office/drawing/2014/main" id="{D1A733A3-B83F-B1BA-00E7-99EA359E651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4008103E-81D9-894B-824A-DA429A6279F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pSp>
        <p:nvGrpSpPr>
          <p:cNvPr id="7" name="Groupe 6">
            <a:extLst>
              <a:ext uri="{FF2B5EF4-FFF2-40B4-BE49-F238E27FC236}">
                <a16:creationId xmlns:a16="http://schemas.microsoft.com/office/drawing/2014/main" id="{9B7896C7-C8A2-FF78-171F-D1D52163AE62}"/>
              </a:ext>
            </a:extLst>
          </p:cNvPr>
          <p:cNvGrpSpPr/>
          <p:nvPr userDrawn="1"/>
        </p:nvGrpSpPr>
        <p:grpSpPr>
          <a:xfrm>
            <a:off x="5000988" y="290731"/>
            <a:ext cx="6950391" cy="933629"/>
            <a:chOff x="7000732" y="407024"/>
            <a:chExt cx="9729642" cy="1307080"/>
          </a:xfrm>
        </p:grpSpPr>
        <p:pic>
          <p:nvPicPr>
            <p:cNvPr id="21" name="Image 20" descr="Une image contenant texte&#10;&#10;Description générée automatiquement">
              <a:extLst>
                <a:ext uri="{FF2B5EF4-FFF2-40B4-BE49-F238E27FC236}">
                  <a16:creationId xmlns:a16="http://schemas.microsoft.com/office/drawing/2014/main" id="{745E2CCC-2E06-B4FB-65E9-0B4BC05CA2E4}"/>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8300378" y="629815"/>
              <a:ext cx="1601434" cy="845323"/>
            </a:xfrm>
            <a:prstGeom prst="rect">
              <a:avLst/>
            </a:prstGeom>
          </p:spPr>
        </p:pic>
        <p:sp>
          <p:nvSpPr>
            <p:cNvPr id="22" name="Google Shape;19;p2">
              <a:extLst>
                <a:ext uri="{FF2B5EF4-FFF2-40B4-BE49-F238E27FC236}">
                  <a16:creationId xmlns:a16="http://schemas.microsoft.com/office/drawing/2014/main" id="{07FD9524-27AE-3F09-3FFF-39B90014D643}"/>
                </a:ext>
              </a:extLst>
            </p:cNvPr>
            <p:cNvSpPr txBox="1"/>
            <p:nvPr userDrawn="1"/>
          </p:nvSpPr>
          <p:spPr>
            <a:xfrm>
              <a:off x="7000732"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ŒUVRE</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PAR</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3" name="Google Shape;19;p2">
              <a:extLst>
                <a:ext uri="{FF2B5EF4-FFF2-40B4-BE49-F238E27FC236}">
                  <a16:creationId xmlns:a16="http://schemas.microsoft.com/office/drawing/2014/main" id="{08A9BF90-8AD7-19EA-CC25-965D6C63719B}"/>
                </a:ext>
              </a:extLst>
            </p:cNvPr>
            <p:cNvSpPr txBox="1"/>
            <p:nvPr userDrawn="1"/>
          </p:nvSpPr>
          <p:spPr>
            <a:xfrm>
              <a:off x="10404811"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FINANCÉE ET</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PLACÉE SOUS</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TUTELLE DU </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4" name="Google Shape;19;p2">
              <a:extLst>
                <a:ext uri="{FF2B5EF4-FFF2-40B4-BE49-F238E27FC236}">
                  <a16:creationId xmlns:a16="http://schemas.microsoft.com/office/drawing/2014/main" id="{46DDBD12-8AC5-AD92-DAAD-83B4D843CA6F}"/>
                </a:ext>
              </a:extLst>
            </p:cNvPr>
            <p:cNvSpPr txBox="1"/>
            <p:nvPr userDrawn="1"/>
          </p:nvSpPr>
          <p:spPr>
            <a:xfrm>
              <a:off x="13561646"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DANS LE CADRE DE</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CONTRIBUTION FRANÇAISE AU</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pic>
          <p:nvPicPr>
            <p:cNvPr id="5" name="Image 4">
              <a:extLst>
                <a:ext uri="{FF2B5EF4-FFF2-40B4-BE49-F238E27FC236}">
                  <a16:creationId xmlns:a16="http://schemas.microsoft.com/office/drawing/2014/main" id="{D71A95E1-683E-E4E5-28F9-879D99F2C346}"/>
                </a:ext>
              </a:extLst>
            </p:cNvPr>
            <p:cNvPicPr>
              <a:picLocks noChangeAspect="1"/>
            </p:cNvPicPr>
            <p:nvPr userDrawn="1"/>
          </p:nvPicPr>
          <p:blipFill>
            <a:blip r:embed="rId5"/>
            <a:srcRect/>
            <a:stretch/>
          </p:blipFill>
          <p:spPr>
            <a:xfrm>
              <a:off x="11765532" y="407024"/>
              <a:ext cx="1409779" cy="1307080"/>
            </a:xfrm>
            <a:prstGeom prst="rect">
              <a:avLst/>
            </a:prstGeom>
          </p:spPr>
        </p:pic>
        <p:pic>
          <p:nvPicPr>
            <p:cNvPr id="6" name="Image 5">
              <a:extLst>
                <a:ext uri="{FF2B5EF4-FFF2-40B4-BE49-F238E27FC236}">
                  <a16:creationId xmlns:a16="http://schemas.microsoft.com/office/drawing/2014/main" id="{2F95F901-3294-ECC3-AEC0-0DF2F35BC153}"/>
                </a:ext>
              </a:extLst>
            </p:cNvPr>
            <p:cNvPicPr>
              <a:picLocks noChangeAspect="1"/>
            </p:cNvPicPr>
            <p:nvPr userDrawn="1"/>
          </p:nvPicPr>
          <p:blipFill>
            <a:blip r:embed="rId6"/>
            <a:srcRect/>
            <a:stretch/>
          </p:blipFill>
          <p:spPr>
            <a:xfrm>
              <a:off x="14976913" y="675167"/>
              <a:ext cx="1753461" cy="719661"/>
            </a:xfrm>
            <a:prstGeom prst="rect">
              <a:avLst/>
            </a:prstGeom>
          </p:spPr>
        </p:pic>
      </p:grpSp>
    </p:spTree>
    <p:extLst>
      <p:ext uri="{BB962C8B-B14F-4D97-AF65-F5344CB8AC3E}">
        <p14:creationId xmlns:p14="http://schemas.microsoft.com/office/powerpoint/2010/main" val="3504759785"/>
      </p:ext>
    </p:extLst>
  </p:cSld>
  <p:clrMapOvr>
    <a:masterClrMapping/>
  </p:clrMapOvr>
  <p:extLst>
    <p:ext uri="{DCECCB84-F9BA-43D5-87BE-67443E8EF086}">
      <p15:sldGuideLst xmlns:p15="http://schemas.microsoft.com/office/powerpoint/2012/main">
        <p15:guide id="1" orient="horz" pos="3024">
          <p15:clr>
            <a:srgbClr val="FBAE40"/>
          </p15:clr>
        </p15:guide>
        <p15:guide id="2" pos="537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0EA0112-3E53-D750-F7D6-87909A70F064}"/>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3" name="Image 22">
            <a:extLst>
              <a:ext uri="{FF2B5EF4-FFF2-40B4-BE49-F238E27FC236}">
                <a16:creationId xmlns:a16="http://schemas.microsoft.com/office/drawing/2014/main" id="{16824AC7-8E5E-AF7F-724A-73E4634541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4" name="Google Shape;16;p2">
            <a:extLst>
              <a:ext uri="{FF2B5EF4-FFF2-40B4-BE49-F238E27FC236}">
                <a16:creationId xmlns:a16="http://schemas.microsoft.com/office/drawing/2014/main" id="{19E7BB38-5A6C-4860-1068-B0CB429F71FF}"/>
              </a:ext>
            </a:extLst>
          </p:cNvPr>
          <p:cNvSpPr/>
          <p:nvPr userDrawn="1"/>
        </p:nvSpPr>
        <p:spPr>
          <a:xfrm>
            <a:off x="0" y="1710160"/>
            <a:ext cx="11826423" cy="4750661"/>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5" name="Rectangle 24">
            <a:extLst>
              <a:ext uri="{FF2B5EF4-FFF2-40B4-BE49-F238E27FC236}">
                <a16:creationId xmlns:a16="http://schemas.microsoft.com/office/drawing/2014/main" id="{17B06E80-B7B5-9499-892C-42A195C02C15}"/>
              </a:ext>
            </a:extLst>
          </p:cNvPr>
          <p:cNvSpPr/>
          <p:nvPr userDrawn="1"/>
        </p:nvSpPr>
        <p:spPr>
          <a:xfrm>
            <a:off x="0" y="1415204"/>
            <a:ext cx="11528470" cy="47506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6" name="Google Shape;17;p2" descr="Une image contenant regardant, debout, femme&#10;&#10;Description générée automatiquement">
            <a:extLst>
              <a:ext uri="{FF2B5EF4-FFF2-40B4-BE49-F238E27FC236}">
                <a16:creationId xmlns:a16="http://schemas.microsoft.com/office/drawing/2014/main" id="{936693A5-257A-8449-62EC-00E21E323C3E}"/>
              </a:ext>
            </a:extLst>
          </p:cNvPr>
          <p:cNvPicPr preferRelativeResize="0"/>
          <p:nvPr userDrawn="1"/>
        </p:nvPicPr>
        <p:blipFill rotWithShape="1">
          <a:blip r:embed="rId3" cstate="email">
            <a:alphaModFix amt="20000"/>
            <a:extLst>
              <a:ext uri="{28A0092B-C50C-407E-A947-70E740481C1C}">
                <a14:useLocalDpi xmlns:a14="http://schemas.microsoft.com/office/drawing/2010/main"/>
              </a:ext>
            </a:extLst>
          </a:blip>
          <a:srcRect l="24349" t="3847"/>
          <a:stretch/>
        </p:blipFill>
        <p:spPr>
          <a:xfrm>
            <a:off x="-11459" y="1418172"/>
            <a:ext cx="7586372" cy="4750661"/>
          </a:xfrm>
          <a:custGeom>
            <a:avLst/>
            <a:gdLst/>
            <a:ahLst/>
            <a:cxnLst/>
            <a:rect l="l" t="t" r="r" b="b"/>
            <a:pathLst>
              <a:path w="10344421" h="6478381" extrusionOk="0">
                <a:moveTo>
                  <a:pt x="0" y="0"/>
                </a:moveTo>
                <a:lnTo>
                  <a:pt x="9187538" y="0"/>
                </a:lnTo>
                <a:lnTo>
                  <a:pt x="10344421" y="0"/>
                </a:lnTo>
                <a:lnTo>
                  <a:pt x="10344421" y="6478381"/>
                </a:lnTo>
                <a:lnTo>
                  <a:pt x="0" y="6478381"/>
                </a:lnTo>
                <a:close/>
              </a:path>
            </a:pathLst>
          </a:custGeom>
          <a:noFill/>
          <a:ln>
            <a:noFill/>
          </a:ln>
        </p:spPr>
      </p:pic>
      <p:sp>
        <p:nvSpPr>
          <p:cNvPr id="27" name="Google Shape;22;p2">
            <a:extLst>
              <a:ext uri="{FF2B5EF4-FFF2-40B4-BE49-F238E27FC236}">
                <a16:creationId xmlns:a16="http://schemas.microsoft.com/office/drawing/2014/main" id="{E498C239-4492-6D26-97E0-BB3D5306D497}"/>
              </a:ext>
            </a:extLst>
          </p:cNvPr>
          <p:cNvSpPr txBox="1">
            <a:spLocks noGrp="1"/>
          </p:cNvSpPr>
          <p:nvPr>
            <p:ph type="ctrTitle"/>
          </p:nvPr>
        </p:nvSpPr>
        <p:spPr>
          <a:xfrm>
            <a:off x="6001784"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2"/>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28" name="Google Shape;21;p2">
            <a:extLst>
              <a:ext uri="{FF2B5EF4-FFF2-40B4-BE49-F238E27FC236}">
                <a16:creationId xmlns:a16="http://schemas.microsoft.com/office/drawing/2014/main" id="{5D38D045-D23B-2FB9-19C9-8E78AE229B60}"/>
              </a:ext>
            </a:extLst>
          </p:cNvPr>
          <p:cNvSpPr txBox="1">
            <a:spLocks noGrp="1"/>
          </p:cNvSpPr>
          <p:nvPr>
            <p:ph type="subTitle" idx="1"/>
          </p:nvPr>
        </p:nvSpPr>
        <p:spPr>
          <a:xfrm>
            <a:off x="6012670"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29" name="Espace réservé du texte 2">
            <a:extLst>
              <a:ext uri="{FF2B5EF4-FFF2-40B4-BE49-F238E27FC236}">
                <a16:creationId xmlns:a16="http://schemas.microsoft.com/office/drawing/2014/main" id="{35C08B96-90F3-E5E2-1B33-B17F6995F9A5}"/>
              </a:ext>
            </a:extLst>
          </p:cNvPr>
          <p:cNvSpPr>
            <a:spLocks noGrp="1"/>
          </p:cNvSpPr>
          <p:nvPr>
            <p:ph type="body" sz="quarter" idx="10"/>
          </p:nvPr>
        </p:nvSpPr>
        <p:spPr>
          <a:xfrm>
            <a:off x="5998144"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30" name="Espace réservé de la date 1">
            <a:extLst>
              <a:ext uri="{FF2B5EF4-FFF2-40B4-BE49-F238E27FC236}">
                <a16:creationId xmlns:a16="http://schemas.microsoft.com/office/drawing/2014/main" id="{D1A733A3-B83F-B1BA-00E7-99EA359E651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32879CA-0839-1345-9C73-3C318E701A4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pSp>
        <p:nvGrpSpPr>
          <p:cNvPr id="3" name="Groupe 2">
            <a:extLst>
              <a:ext uri="{FF2B5EF4-FFF2-40B4-BE49-F238E27FC236}">
                <a16:creationId xmlns:a16="http://schemas.microsoft.com/office/drawing/2014/main" id="{7F87E9C7-D8BE-FC23-9ABD-CDC8985B11B2}"/>
              </a:ext>
            </a:extLst>
          </p:cNvPr>
          <p:cNvGrpSpPr/>
          <p:nvPr userDrawn="1"/>
        </p:nvGrpSpPr>
        <p:grpSpPr>
          <a:xfrm>
            <a:off x="5000988" y="290731"/>
            <a:ext cx="6950391" cy="933629"/>
            <a:chOff x="7000732" y="407024"/>
            <a:chExt cx="9729642" cy="1307080"/>
          </a:xfrm>
        </p:grpSpPr>
        <p:pic>
          <p:nvPicPr>
            <p:cNvPr id="4" name="Image 3" descr="Une image contenant texte&#10;&#10;Description générée automatiquement">
              <a:extLst>
                <a:ext uri="{FF2B5EF4-FFF2-40B4-BE49-F238E27FC236}">
                  <a16:creationId xmlns:a16="http://schemas.microsoft.com/office/drawing/2014/main" id="{3A1070F3-5F1D-4AC3-E81D-868B1B10D92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8300378" y="629815"/>
              <a:ext cx="1601434" cy="845323"/>
            </a:xfrm>
            <a:prstGeom prst="rect">
              <a:avLst/>
            </a:prstGeom>
          </p:spPr>
        </p:pic>
        <p:sp>
          <p:nvSpPr>
            <p:cNvPr id="5" name="Google Shape;19;p2">
              <a:extLst>
                <a:ext uri="{FF2B5EF4-FFF2-40B4-BE49-F238E27FC236}">
                  <a16:creationId xmlns:a16="http://schemas.microsoft.com/office/drawing/2014/main" id="{E3F192D3-D7B3-E6D9-1193-441C5B6FE549}"/>
                </a:ext>
              </a:extLst>
            </p:cNvPr>
            <p:cNvSpPr txBox="1"/>
            <p:nvPr userDrawn="1"/>
          </p:nvSpPr>
          <p:spPr>
            <a:xfrm>
              <a:off x="7000732"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ŒUVRE</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PAR</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6" name="Google Shape;19;p2">
              <a:extLst>
                <a:ext uri="{FF2B5EF4-FFF2-40B4-BE49-F238E27FC236}">
                  <a16:creationId xmlns:a16="http://schemas.microsoft.com/office/drawing/2014/main" id="{AC232198-D664-2AFE-9B45-01066AAB4128}"/>
                </a:ext>
              </a:extLst>
            </p:cNvPr>
            <p:cNvSpPr txBox="1"/>
            <p:nvPr userDrawn="1"/>
          </p:nvSpPr>
          <p:spPr>
            <a:xfrm>
              <a:off x="10404811"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FINANCÉE ET</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PLACÉE SOUS</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TUTELLE DU </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7" name="Google Shape;19;p2">
              <a:extLst>
                <a:ext uri="{FF2B5EF4-FFF2-40B4-BE49-F238E27FC236}">
                  <a16:creationId xmlns:a16="http://schemas.microsoft.com/office/drawing/2014/main" id="{FDC69B94-6582-A203-356F-55E6EC3B772C}"/>
                </a:ext>
              </a:extLst>
            </p:cNvPr>
            <p:cNvSpPr txBox="1"/>
            <p:nvPr userDrawn="1"/>
          </p:nvSpPr>
          <p:spPr>
            <a:xfrm>
              <a:off x="13561646"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DANS LE CADRE DE</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CONTRIBUTION FRANÇAISE AU</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pic>
          <p:nvPicPr>
            <p:cNvPr id="8" name="Image 7">
              <a:extLst>
                <a:ext uri="{FF2B5EF4-FFF2-40B4-BE49-F238E27FC236}">
                  <a16:creationId xmlns:a16="http://schemas.microsoft.com/office/drawing/2014/main" id="{C65482C2-62F9-EF28-A9BE-A35B233AC680}"/>
                </a:ext>
              </a:extLst>
            </p:cNvPr>
            <p:cNvPicPr>
              <a:picLocks noChangeAspect="1"/>
            </p:cNvPicPr>
            <p:nvPr userDrawn="1"/>
          </p:nvPicPr>
          <p:blipFill>
            <a:blip r:embed="rId5"/>
            <a:srcRect/>
            <a:stretch/>
          </p:blipFill>
          <p:spPr>
            <a:xfrm>
              <a:off x="11765532" y="407024"/>
              <a:ext cx="1409779" cy="1307080"/>
            </a:xfrm>
            <a:prstGeom prst="rect">
              <a:avLst/>
            </a:prstGeom>
          </p:spPr>
        </p:pic>
        <p:pic>
          <p:nvPicPr>
            <p:cNvPr id="9" name="Image 8">
              <a:extLst>
                <a:ext uri="{FF2B5EF4-FFF2-40B4-BE49-F238E27FC236}">
                  <a16:creationId xmlns:a16="http://schemas.microsoft.com/office/drawing/2014/main" id="{7D171FB5-551B-8F6F-E60F-2824FE1C651F}"/>
                </a:ext>
              </a:extLst>
            </p:cNvPr>
            <p:cNvPicPr>
              <a:picLocks noChangeAspect="1"/>
            </p:cNvPicPr>
            <p:nvPr userDrawn="1"/>
          </p:nvPicPr>
          <p:blipFill>
            <a:blip r:embed="rId6"/>
            <a:srcRect/>
            <a:stretch/>
          </p:blipFill>
          <p:spPr>
            <a:xfrm>
              <a:off x="14976913" y="675167"/>
              <a:ext cx="1753461" cy="719661"/>
            </a:xfrm>
            <a:prstGeom prst="rect">
              <a:avLst/>
            </a:prstGeom>
          </p:spPr>
        </p:pic>
      </p:grpSp>
    </p:spTree>
    <p:extLst>
      <p:ext uri="{BB962C8B-B14F-4D97-AF65-F5344CB8AC3E}">
        <p14:creationId xmlns:p14="http://schemas.microsoft.com/office/powerpoint/2010/main" val="1891794977"/>
      </p:ext>
    </p:extLst>
  </p:cSld>
  <p:clrMapOvr>
    <a:masterClrMapping/>
  </p:clrMapOvr>
  <p:extLst>
    <p:ext uri="{DCECCB84-F9BA-43D5-87BE-67443E8EF086}">
      <p15:sldGuideLst xmlns:p15="http://schemas.microsoft.com/office/powerpoint/2012/main">
        <p15:guide id="1" orient="horz" pos="3024">
          <p15:clr>
            <a:srgbClr val="FBAE40"/>
          </p15:clr>
        </p15:guide>
        <p15:guide id="2" pos="5376">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7" name="Connecteur droit 6">
            <a:extLst>
              <a:ext uri="{FF2B5EF4-FFF2-40B4-BE49-F238E27FC236}">
                <a16:creationId xmlns:a16="http://schemas.microsoft.com/office/drawing/2014/main" id="{4457A797-8139-74F6-0073-C0C4FAFA4BD6}"/>
              </a:ext>
            </a:extLst>
          </p:cNvPr>
          <p:cNvCxnSpPr>
            <a:cxnSpLocks/>
          </p:cNvCxnSpPr>
          <p:nvPr userDrawn="1"/>
        </p:nvCxnSpPr>
        <p:spPr>
          <a:xfrm flipH="1">
            <a:off x="309591" y="646479"/>
            <a:ext cx="11573951" cy="0"/>
          </a:xfrm>
          <a:prstGeom prst="line">
            <a:avLst/>
          </a:prstGeom>
        </p:spPr>
        <p:style>
          <a:lnRef idx="1">
            <a:schemeClr val="dk1"/>
          </a:lnRef>
          <a:fillRef idx="0">
            <a:schemeClr val="dk1"/>
          </a:fillRef>
          <a:effectRef idx="0">
            <a:schemeClr val="dk1"/>
          </a:effectRef>
          <a:fontRef idx="minor">
            <a:schemeClr val="tx1"/>
          </a:fontRef>
        </p:style>
      </p:cxnSp>
      <p:sp>
        <p:nvSpPr>
          <p:cNvPr id="8" name="Google Shape;32;p3">
            <a:extLst>
              <a:ext uri="{FF2B5EF4-FFF2-40B4-BE49-F238E27FC236}">
                <a16:creationId xmlns:a16="http://schemas.microsoft.com/office/drawing/2014/main" id="{E74CFCC0-CBC0-BE48-70DC-9F61A6E20CFF}"/>
              </a:ext>
            </a:extLst>
          </p:cNvPr>
          <p:cNvSpPr txBox="1">
            <a:spLocks noGrp="1"/>
          </p:cNvSpPr>
          <p:nvPr>
            <p:ph type="title" hasCustomPrompt="1"/>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Sommaire</a:t>
            </a:r>
            <a:endParaRPr dirty="0"/>
          </a:p>
        </p:txBody>
      </p:sp>
      <p:sp>
        <p:nvSpPr>
          <p:cNvPr id="9" name="Espace réservé du texte 16">
            <a:extLst>
              <a:ext uri="{FF2B5EF4-FFF2-40B4-BE49-F238E27FC236}">
                <a16:creationId xmlns:a16="http://schemas.microsoft.com/office/drawing/2014/main" id="{5550E230-A932-EA88-5FB0-703CFD4F79C4}"/>
              </a:ext>
            </a:extLst>
          </p:cNvPr>
          <p:cNvSpPr>
            <a:spLocks noGrp="1"/>
          </p:cNvSpPr>
          <p:nvPr>
            <p:ph type="body" sz="quarter" idx="10" hasCustomPrompt="1"/>
          </p:nvPr>
        </p:nvSpPr>
        <p:spPr>
          <a:xfrm>
            <a:off x="309591" y="1592232"/>
            <a:ext cx="11573950" cy="4619289"/>
          </a:xfrm>
        </p:spPr>
        <p:txBody>
          <a:bodyPr>
            <a:noAutofit/>
          </a:bodyPr>
          <a:lstStyle>
            <a:lvl1pPr marL="0" indent="-385722">
              <a:spcBef>
                <a:spcPts val="857"/>
              </a:spcBef>
              <a:spcAft>
                <a:spcPts val="1286"/>
              </a:spcAft>
              <a:buClr>
                <a:schemeClr val="tx1"/>
              </a:buClr>
              <a:buSzPct val="150000"/>
              <a:buFont typeface="+mj-lt"/>
              <a:buAutoNum type="arabicPeriod"/>
              <a:defRPr sz="2000">
                <a:solidFill>
                  <a:schemeClr val="tx1">
                    <a:lumMod val="50000"/>
                  </a:schemeClr>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Titre 01</a:t>
            </a:r>
          </a:p>
        </p:txBody>
      </p:sp>
      <p:sp>
        <p:nvSpPr>
          <p:cNvPr id="2" name="Espace réservé de la date 1">
            <a:extLst>
              <a:ext uri="{FF2B5EF4-FFF2-40B4-BE49-F238E27FC236}">
                <a16:creationId xmlns:a16="http://schemas.microsoft.com/office/drawing/2014/main" id="{1B8C1443-46A1-6DC3-6D22-DCEF720D72BD}"/>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3970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4C64931-2231-4176-851D-12126D4EAEB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8" name="Groupe 7">
            <a:extLst>
              <a:ext uri="{FF2B5EF4-FFF2-40B4-BE49-F238E27FC236}">
                <a16:creationId xmlns:a16="http://schemas.microsoft.com/office/drawing/2014/main" id="{7B2F6E0C-1B93-0215-02E9-A20027545CFE}"/>
              </a:ext>
            </a:extLst>
          </p:cNvPr>
          <p:cNvGrpSpPr/>
          <p:nvPr userDrawn="1"/>
        </p:nvGrpSpPr>
        <p:grpSpPr>
          <a:xfrm>
            <a:off x="9325497" y="390905"/>
            <a:ext cx="2500926" cy="725896"/>
            <a:chOff x="13054482" y="611435"/>
            <a:chExt cx="3500971" cy="1016254"/>
          </a:xfrm>
        </p:grpSpPr>
        <p:pic>
          <p:nvPicPr>
            <p:cNvPr id="9" name="Image 8" descr="Une image contenant texte&#10;&#10;Description générée automatiquement">
              <a:extLst>
                <a:ext uri="{FF2B5EF4-FFF2-40B4-BE49-F238E27FC236}">
                  <a16:creationId xmlns:a16="http://schemas.microsoft.com/office/drawing/2014/main" id="{8A846EA4-ED88-8A6A-63B3-19D19DB4DD6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0" name="Google Shape;19;p2">
              <a:extLst>
                <a:ext uri="{FF2B5EF4-FFF2-40B4-BE49-F238E27FC236}">
                  <a16:creationId xmlns:a16="http://schemas.microsoft.com/office/drawing/2014/main" id="{24A52B69-AE9F-9216-664B-477D30542E43}"/>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1" name="Google Shape;16;p2">
            <a:extLst>
              <a:ext uri="{FF2B5EF4-FFF2-40B4-BE49-F238E27FC236}">
                <a16:creationId xmlns:a16="http://schemas.microsoft.com/office/drawing/2014/main" id="{7B8F3964-64AB-8D3D-F32B-9FC4A873AAED}"/>
              </a:ext>
            </a:extLst>
          </p:cNvPr>
          <p:cNvSpPr/>
          <p:nvPr userDrawn="1"/>
        </p:nvSpPr>
        <p:spPr>
          <a:xfrm>
            <a:off x="0" y="1710160"/>
            <a:ext cx="11826423" cy="4750661"/>
          </a:xfrm>
          <a:prstGeom prst="rect">
            <a:avLst/>
          </a:prstGeom>
          <a:solidFill>
            <a:schemeClr val="tx2">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2" name="Rectangle 11">
            <a:extLst>
              <a:ext uri="{FF2B5EF4-FFF2-40B4-BE49-F238E27FC236}">
                <a16:creationId xmlns:a16="http://schemas.microsoft.com/office/drawing/2014/main" id="{BBA8B2C0-0FA6-56DC-77A3-FA04CB575DD3}"/>
              </a:ext>
            </a:extLst>
          </p:cNvPr>
          <p:cNvSpPr/>
          <p:nvPr userDrawn="1"/>
        </p:nvSpPr>
        <p:spPr>
          <a:xfrm>
            <a:off x="0" y="1415204"/>
            <a:ext cx="11528470" cy="47506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Google Shape;22;p2">
            <a:extLst>
              <a:ext uri="{FF2B5EF4-FFF2-40B4-BE49-F238E27FC236}">
                <a16:creationId xmlns:a16="http://schemas.microsoft.com/office/drawing/2014/main" id="{B33A6332-A68E-15B2-F615-CD30BE78184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4" name="Google Shape;21;p2">
            <a:extLst>
              <a:ext uri="{FF2B5EF4-FFF2-40B4-BE49-F238E27FC236}">
                <a16:creationId xmlns:a16="http://schemas.microsoft.com/office/drawing/2014/main" id="{7C7E87AD-CA9A-893B-AF37-17ABBA3BED3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5" name="Espace réservé du texte 2">
            <a:extLst>
              <a:ext uri="{FF2B5EF4-FFF2-40B4-BE49-F238E27FC236}">
                <a16:creationId xmlns:a16="http://schemas.microsoft.com/office/drawing/2014/main" id="{6969B917-5231-7925-D415-56A829879A40}"/>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6" name="Image 15">
            <a:extLst>
              <a:ext uri="{FF2B5EF4-FFF2-40B4-BE49-F238E27FC236}">
                <a16:creationId xmlns:a16="http://schemas.microsoft.com/office/drawing/2014/main" id="{116B92DA-9642-764B-8897-C424551FA5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7" name="Rectangle 16">
            <a:extLst>
              <a:ext uri="{FF2B5EF4-FFF2-40B4-BE49-F238E27FC236}">
                <a16:creationId xmlns:a16="http://schemas.microsoft.com/office/drawing/2014/main" id="{FFB3114E-48DB-ABC1-6EC9-4C7FFD7F86D0}"/>
              </a:ext>
            </a:extLst>
          </p:cNvPr>
          <p:cNvSpPr/>
          <p:nvPr userDrawn="1"/>
        </p:nvSpPr>
        <p:spPr>
          <a:xfrm>
            <a:off x="0" y="1415204"/>
            <a:ext cx="1303448" cy="1411408"/>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9" name="Espace réservé pour une image  7">
            <a:extLst>
              <a:ext uri="{FF2B5EF4-FFF2-40B4-BE49-F238E27FC236}">
                <a16:creationId xmlns:a16="http://schemas.microsoft.com/office/drawing/2014/main" id="{31EC39B5-C6AB-F942-0532-55322504C00D}"/>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E0BC6EDF-1099-EB35-4C73-1FE780D5BB8F}"/>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A26C24A-C5DD-CE49-B666-1EB2B8545059}"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68951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4C64931-2231-4176-851D-12126D4EAEB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8" name="Groupe 7">
            <a:extLst>
              <a:ext uri="{FF2B5EF4-FFF2-40B4-BE49-F238E27FC236}">
                <a16:creationId xmlns:a16="http://schemas.microsoft.com/office/drawing/2014/main" id="{7B2F6E0C-1B93-0215-02E9-A20027545CFE}"/>
              </a:ext>
            </a:extLst>
          </p:cNvPr>
          <p:cNvGrpSpPr/>
          <p:nvPr userDrawn="1"/>
        </p:nvGrpSpPr>
        <p:grpSpPr>
          <a:xfrm>
            <a:off x="9325497" y="390905"/>
            <a:ext cx="2500926" cy="725896"/>
            <a:chOff x="13054482" y="611435"/>
            <a:chExt cx="3500971" cy="1016254"/>
          </a:xfrm>
        </p:grpSpPr>
        <p:pic>
          <p:nvPicPr>
            <p:cNvPr id="9" name="Image 8" descr="Une image contenant texte&#10;&#10;Description générée automatiquement">
              <a:extLst>
                <a:ext uri="{FF2B5EF4-FFF2-40B4-BE49-F238E27FC236}">
                  <a16:creationId xmlns:a16="http://schemas.microsoft.com/office/drawing/2014/main" id="{8A846EA4-ED88-8A6A-63B3-19D19DB4DD6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0" name="Google Shape;19;p2">
              <a:extLst>
                <a:ext uri="{FF2B5EF4-FFF2-40B4-BE49-F238E27FC236}">
                  <a16:creationId xmlns:a16="http://schemas.microsoft.com/office/drawing/2014/main" id="{24A52B69-AE9F-9216-664B-477D30542E43}"/>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1" name="Google Shape;16;p2">
            <a:extLst>
              <a:ext uri="{FF2B5EF4-FFF2-40B4-BE49-F238E27FC236}">
                <a16:creationId xmlns:a16="http://schemas.microsoft.com/office/drawing/2014/main" id="{7B8F3964-64AB-8D3D-F32B-9FC4A873AAED}"/>
              </a:ext>
            </a:extLst>
          </p:cNvPr>
          <p:cNvSpPr/>
          <p:nvPr userDrawn="1"/>
        </p:nvSpPr>
        <p:spPr>
          <a:xfrm>
            <a:off x="0" y="1710160"/>
            <a:ext cx="11826423" cy="4750661"/>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2" name="Rectangle 11">
            <a:extLst>
              <a:ext uri="{FF2B5EF4-FFF2-40B4-BE49-F238E27FC236}">
                <a16:creationId xmlns:a16="http://schemas.microsoft.com/office/drawing/2014/main" id="{BBA8B2C0-0FA6-56DC-77A3-FA04CB575DD3}"/>
              </a:ext>
            </a:extLst>
          </p:cNvPr>
          <p:cNvSpPr/>
          <p:nvPr userDrawn="1"/>
        </p:nvSpPr>
        <p:spPr>
          <a:xfrm>
            <a:off x="0" y="1415204"/>
            <a:ext cx="11528470" cy="47506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Google Shape;22;p2">
            <a:extLst>
              <a:ext uri="{FF2B5EF4-FFF2-40B4-BE49-F238E27FC236}">
                <a16:creationId xmlns:a16="http://schemas.microsoft.com/office/drawing/2014/main" id="{B33A6332-A68E-15B2-F615-CD30BE78184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2"/>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4" name="Google Shape;21;p2">
            <a:extLst>
              <a:ext uri="{FF2B5EF4-FFF2-40B4-BE49-F238E27FC236}">
                <a16:creationId xmlns:a16="http://schemas.microsoft.com/office/drawing/2014/main" id="{7C7E87AD-CA9A-893B-AF37-17ABBA3BED3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5" name="Espace réservé du texte 2">
            <a:extLst>
              <a:ext uri="{FF2B5EF4-FFF2-40B4-BE49-F238E27FC236}">
                <a16:creationId xmlns:a16="http://schemas.microsoft.com/office/drawing/2014/main" id="{6969B917-5231-7925-D415-56A829879A40}"/>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6" name="Image 15">
            <a:extLst>
              <a:ext uri="{FF2B5EF4-FFF2-40B4-BE49-F238E27FC236}">
                <a16:creationId xmlns:a16="http://schemas.microsoft.com/office/drawing/2014/main" id="{116B92DA-9642-764B-8897-C424551FA5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7" name="Rectangle 16">
            <a:extLst>
              <a:ext uri="{FF2B5EF4-FFF2-40B4-BE49-F238E27FC236}">
                <a16:creationId xmlns:a16="http://schemas.microsoft.com/office/drawing/2014/main" id="{FFB3114E-48DB-ABC1-6EC9-4C7FFD7F86D0}"/>
              </a:ext>
            </a:extLst>
          </p:cNvPr>
          <p:cNvSpPr/>
          <p:nvPr userDrawn="1"/>
        </p:nvSpPr>
        <p:spPr>
          <a:xfrm>
            <a:off x="0" y="1415204"/>
            <a:ext cx="1303448" cy="1411408"/>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9" name="Espace réservé pour une image  7">
            <a:extLst>
              <a:ext uri="{FF2B5EF4-FFF2-40B4-BE49-F238E27FC236}">
                <a16:creationId xmlns:a16="http://schemas.microsoft.com/office/drawing/2014/main" id="{31EC39B5-C6AB-F942-0532-55322504C00D}"/>
              </a:ext>
            </a:extLst>
          </p:cNvPr>
          <p:cNvSpPr>
            <a:spLocks noGrp="1"/>
          </p:cNvSpPr>
          <p:nvPr>
            <p:ph type="pic" sz="quarter" idx="11"/>
          </p:nvPr>
        </p:nvSpPr>
        <p:spPr>
          <a:xfrm>
            <a:off x="321446" y="1680988"/>
            <a:ext cx="5420444" cy="5177012"/>
          </a:xfrm>
        </p:spPr>
        <p:txBody>
          <a:bodyPr/>
          <a:lstStyle>
            <a:lvl1pPr marL="0" indent="0">
              <a:buNone/>
              <a:defRPr sz="2000">
                <a:solidFill>
                  <a:schemeClr val="bg1"/>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667443FE-698C-4DE7-D7DF-58322EB54EA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88B117D8-138F-DD4A-9C2E-93F8C0A67031}"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65214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4BAC7B0-43C5-2A2A-7E62-476CE90329EC}"/>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9" name="Groupe 8">
            <a:extLst>
              <a:ext uri="{FF2B5EF4-FFF2-40B4-BE49-F238E27FC236}">
                <a16:creationId xmlns:a16="http://schemas.microsoft.com/office/drawing/2014/main" id="{A4858FAB-CBC3-3583-D1A8-69BB128D8439}"/>
              </a:ext>
            </a:extLst>
          </p:cNvPr>
          <p:cNvGrpSpPr/>
          <p:nvPr userDrawn="1"/>
        </p:nvGrpSpPr>
        <p:grpSpPr>
          <a:xfrm>
            <a:off x="9325497" y="390905"/>
            <a:ext cx="2500926" cy="725896"/>
            <a:chOff x="13054482" y="611435"/>
            <a:chExt cx="3500971" cy="1016254"/>
          </a:xfrm>
        </p:grpSpPr>
        <p:pic>
          <p:nvPicPr>
            <p:cNvPr id="10" name="Image 9" descr="Une image contenant texte&#10;&#10;Description générée automatiquement">
              <a:extLst>
                <a:ext uri="{FF2B5EF4-FFF2-40B4-BE49-F238E27FC236}">
                  <a16:creationId xmlns:a16="http://schemas.microsoft.com/office/drawing/2014/main" id="{FA5CCD2D-6BD5-CBB8-4488-E646C6CEB80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1" name="Google Shape;19;p2">
              <a:extLst>
                <a:ext uri="{FF2B5EF4-FFF2-40B4-BE49-F238E27FC236}">
                  <a16:creationId xmlns:a16="http://schemas.microsoft.com/office/drawing/2014/main" id="{650037FE-5F71-367D-2A74-AE165DC2CB42}"/>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2" name="Google Shape;16;p2">
            <a:extLst>
              <a:ext uri="{FF2B5EF4-FFF2-40B4-BE49-F238E27FC236}">
                <a16:creationId xmlns:a16="http://schemas.microsoft.com/office/drawing/2014/main" id="{CC969F90-3148-58B5-30A8-D649407A5342}"/>
              </a:ext>
            </a:extLst>
          </p:cNvPr>
          <p:cNvSpPr/>
          <p:nvPr userDrawn="1"/>
        </p:nvSpPr>
        <p:spPr>
          <a:xfrm>
            <a:off x="0" y="1710160"/>
            <a:ext cx="11826423" cy="4750661"/>
          </a:xfrm>
          <a:prstGeom prst="rect">
            <a:avLst/>
          </a:prstGeom>
          <a:solidFill>
            <a:schemeClr val="accent3">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3" name="Rectangle 12">
            <a:extLst>
              <a:ext uri="{FF2B5EF4-FFF2-40B4-BE49-F238E27FC236}">
                <a16:creationId xmlns:a16="http://schemas.microsoft.com/office/drawing/2014/main" id="{230A8599-B110-A62D-D587-28333C008C95}"/>
              </a:ext>
            </a:extLst>
          </p:cNvPr>
          <p:cNvSpPr/>
          <p:nvPr userDrawn="1"/>
        </p:nvSpPr>
        <p:spPr>
          <a:xfrm>
            <a:off x="0" y="1415204"/>
            <a:ext cx="11528470" cy="475066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4" name="Google Shape;22;p2">
            <a:extLst>
              <a:ext uri="{FF2B5EF4-FFF2-40B4-BE49-F238E27FC236}">
                <a16:creationId xmlns:a16="http://schemas.microsoft.com/office/drawing/2014/main" id="{C5657015-890C-7196-F157-4333429DA314}"/>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5" name="Google Shape;21;p2">
            <a:extLst>
              <a:ext uri="{FF2B5EF4-FFF2-40B4-BE49-F238E27FC236}">
                <a16:creationId xmlns:a16="http://schemas.microsoft.com/office/drawing/2014/main" id="{F993BDB6-3AF5-E9FF-181C-29010C087A90}"/>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6" name="Espace réservé du texte 2">
            <a:extLst>
              <a:ext uri="{FF2B5EF4-FFF2-40B4-BE49-F238E27FC236}">
                <a16:creationId xmlns:a16="http://schemas.microsoft.com/office/drawing/2014/main" id="{A493204A-9942-4032-5C82-A9AE689B7B47}"/>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9" name="Image 18">
            <a:extLst>
              <a:ext uri="{FF2B5EF4-FFF2-40B4-BE49-F238E27FC236}">
                <a16:creationId xmlns:a16="http://schemas.microsoft.com/office/drawing/2014/main" id="{EED4518C-B315-1D70-D45D-B2E5AC428E2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0" name="Rectangle 19">
            <a:extLst>
              <a:ext uri="{FF2B5EF4-FFF2-40B4-BE49-F238E27FC236}">
                <a16:creationId xmlns:a16="http://schemas.microsoft.com/office/drawing/2014/main" id="{86CEA99A-40FC-32C4-A6C0-5E40B8DA21F8}"/>
              </a:ext>
            </a:extLst>
          </p:cNvPr>
          <p:cNvSpPr/>
          <p:nvPr userDrawn="1"/>
        </p:nvSpPr>
        <p:spPr>
          <a:xfrm>
            <a:off x="12939" y="1415203"/>
            <a:ext cx="1303448" cy="1411408"/>
          </a:xfrm>
          <a:prstGeom prst="rect">
            <a:avLst/>
          </a:prstGeom>
          <a:pattFill prst="pct80">
            <a:fgClr>
              <a:schemeClr val="accent3">
                <a:lumMod val="60000"/>
                <a:lumOff val="4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2" name="Espace réservé pour une image  7">
            <a:extLst>
              <a:ext uri="{FF2B5EF4-FFF2-40B4-BE49-F238E27FC236}">
                <a16:creationId xmlns:a16="http://schemas.microsoft.com/office/drawing/2014/main" id="{47F7943C-048D-3E8B-0C8B-7C160604B15C}"/>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CA241BCC-E445-BAFD-B362-7D016C98D53A}"/>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53FC2D6-8AA4-DF46-92A2-04070572E472}"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23110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49F80AA-56A4-C03B-1E16-0DFAD546763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11" name="Groupe 10">
            <a:extLst>
              <a:ext uri="{FF2B5EF4-FFF2-40B4-BE49-F238E27FC236}">
                <a16:creationId xmlns:a16="http://schemas.microsoft.com/office/drawing/2014/main" id="{E096717D-372F-E314-8353-ED39007C9F09}"/>
              </a:ext>
            </a:extLst>
          </p:cNvPr>
          <p:cNvGrpSpPr/>
          <p:nvPr userDrawn="1"/>
        </p:nvGrpSpPr>
        <p:grpSpPr>
          <a:xfrm>
            <a:off x="9325497" y="390905"/>
            <a:ext cx="2500926" cy="725896"/>
            <a:chOff x="13054482" y="611435"/>
            <a:chExt cx="3500971" cy="1016254"/>
          </a:xfrm>
        </p:grpSpPr>
        <p:pic>
          <p:nvPicPr>
            <p:cNvPr id="12" name="Image 11" descr="Une image contenant texte&#10;&#10;Description générée automatiquement">
              <a:extLst>
                <a:ext uri="{FF2B5EF4-FFF2-40B4-BE49-F238E27FC236}">
                  <a16:creationId xmlns:a16="http://schemas.microsoft.com/office/drawing/2014/main" id="{D142A32A-7CAA-D531-3418-F3FFE84439D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3" name="Google Shape;19;p2">
              <a:extLst>
                <a:ext uri="{FF2B5EF4-FFF2-40B4-BE49-F238E27FC236}">
                  <a16:creationId xmlns:a16="http://schemas.microsoft.com/office/drawing/2014/main" id="{20A6AB5F-CEA6-06E3-522F-E8503ABC4C9A}"/>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4" name="Google Shape;16;p2">
            <a:extLst>
              <a:ext uri="{FF2B5EF4-FFF2-40B4-BE49-F238E27FC236}">
                <a16:creationId xmlns:a16="http://schemas.microsoft.com/office/drawing/2014/main" id="{1F1D2E83-EA4E-38BC-25E1-E6FF8D545ECA}"/>
              </a:ext>
            </a:extLst>
          </p:cNvPr>
          <p:cNvSpPr/>
          <p:nvPr userDrawn="1"/>
        </p:nvSpPr>
        <p:spPr>
          <a:xfrm>
            <a:off x="0" y="1710160"/>
            <a:ext cx="11826423" cy="4750661"/>
          </a:xfrm>
          <a:prstGeom prst="rect">
            <a:avLst/>
          </a:prstGeom>
          <a:solidFill>
            <a:schemeClr val="accent4">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 name="Rectangle 1">
            <a:extLst>
              <a:ext uri="{FF2B5EF4-FFF2-40B4-BE49-F238E27FC236}">
                <a16:creationId xmlns:a16="http://schemas.microsoft.com/office/drawing/2014/main" id="{665D590B-F422-3515-A959-FFFF111C0664}"/>
              </a:ext>
            </a:extLst>
          </p:cNvPr>
          <p:cNvSpPr/>
          <p:nvPr userDrawn="1"/>
        </p:nvSpPr>
        <p:spPr>
          <a:xfrm>
            <a:off x="-142653" y="1680987"/>
            <a:ext cx="11671124" cy="448487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0640588-517D-C72A-FAB7-90BE8C71CB6A}"/>
              </a:ext>
            </a:extLst>
          </p:cNvPr>
          <p:cNvSpPr/>
          <p:nvPr userDrawn="1"/>
        </p:nvSpPr>
        <p:spPr>
          <a:xfrm>
            <a:off x="0" y="1415204"/>
            <a:ext cx="11528470" cy="475066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6" name="Google Shape;22;p2">
            <a:extLst>
              <a:ext uri="{FF2B5EF4-FFF2-40B4-BE49-F238E27FC236}">
                <a16:creationId xmlns:a16="http://schemas.microsoft.com/office/drawing/2014/main" id="{82E5B49B-94EB-94CE-036C-05B284271C13}"/>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7" name="Google Shape;21;p2">
            <a:extLst>
              <a:ext uri="{FF2B5EF4-FFF2-40B4-BE49-F238E27FC236}">
                <a16:creationId xmlns:a16="http://schemas.microsoft.com/office/drawing/2014/main" id="{062D4104-0B8F-84B1-C7A4-439889ED1660}"/>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8" name="Espace réservé du texte 2">
            <a:extLst>
              <a:ext uri="{FF2B5EF4-FFF2-40B4-BE49-F238E27FC236}">
                <a16:creationId xmlns:a16="http://schemas.microsoft.com/office/drawing/2014/main" id="{6AE5AC90-BCA0-34AB-E3AE-59F84C2D715F}"/>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9" name="Image 18">
            <a:extLst>
              <a:ext uri="{FF2B5EF4-FFF2-40B4-BE49-F238E27FC236}">
                <a16:creationId xmlns:a16="http://schemas.microsoft.com/office/drawing/2014/main" id="{67592502-8242-F83B-FA58-7FB53F7989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0" name="Rectangle 19">
            <a:extLst>
              <a:ext uri="{FF2B5EF4-FFF2-40B4-BE49-F238E27FC236}">
                <a16:creationId xmlns:a16="http://schemas.microsoft.com/office/drawing/2014/main" id="{7C761DAC-890B-1D5B-FB07-E6BFEE3AA21E}"/>
              </a:ext>
            </a:extLst>
          </p:cNvPr>
          <p:cNvSpPr/>
          <p:nvPr userDrawn="1"/>
        </p:nvSpPr>
        <p:spPr>
          <a:xfrm>
            <a:off x="0" y="1415203"/>
            <a:ext cx="1303448" cy="1411408"/>
          </a:xfrm>
          <a:prstGeom prst="rect">
            <a:avLst/>
          </a:prstGeom>
          <a:pattFill prst="pct80">
            <a:fgClr>
              <a:schemeClr val="accent4">
                <a:lumMod val="60000"/>
                <a:lumOff val="4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2" name="Espace réservé pour une image  7">
            <a:extLst>
              <a:ext uri="{FF2B5EF4-FFF2-40B4-BE49-F238E27FC236}">
                <a16:creationId xmlns:a16="http://schemas.microsoft.com/office/drawing/2014/main" id="{57CE212E-2DE1-9E36-772C-C044F67F6158}"/>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3" name="Espace réservé de la date 1">
            <a:extLst>
              <a:ext uri="{FF2B5EF4-FFF2-40B4-BE49-F238E27FC236}">
                <a16:creationId xmlns:a16="http://schemas.microsoft.com/office/drawing/2014/main" id="{D8F68666-3D96-B6B6-9F2B-C5106887FF5B}"/>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9CDA99D1-B734-2E42-AB58-EDC5840F41B8}"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9885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52D46-7907-8292-4B78-CD2DA438B489}"/>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47247F9C-9996-21C8-5E50-64522C23CD6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4E260F1D-7F08-6763-666A-3614934F170F}"/>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5" name="Footer Placeholder 4">
            <a:extLst>
              <a:ext uri="{FF2B5EF4-FFF2-40B4-BE49-F238E27FC236}">
                <a16:creationId xmlns:a16="http://schemas.microsoft.com/office/drawing/2014/main" id="{E2C1E561-3408-3837-28D1-BF8EBDCABBBE}"/>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8CE91D18-6453-8EDF-4D78-F976BBEEBCF2}"/>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3674355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C61640A-0EB2-DA24-427B-F9B24CEA3138}"/>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7" name="Groupe 6">
            <a:extLst>
              <a:ext uri="{FF2B5EF4-FFF2-40B4-BE49-F238E27FC236}">
                <a16:creationId xmlns:a16="http://schemas.microsoft.com/office/drawing/2014/main" id="{D3401F91-3B70-A50E-1233-94BF218D260E}"/>
              </a:ext>
            </a:extLst>
          </p:cNvPr>
          <p:cNvGrpSpPr/>
          <p:nvPr userDrawn="1"/>
        </p:nvGrpSpPr>
        <p:grpSpPr>
          <a:xfrm>
            <a:off x="9325497" y="390905"/>
            <a:ext cx="2500926" cy="725896"/>
            <a:chOff x="13054482" y="611435"/>
            <a:chExt cx="3500971" cy="1016254"/>
          </a:xfrm>
        </p:grpSpPr>
        <p:pic>
          <p:nvPicPr>
            <p:cNvPr id="8" name="Image 7" descr="Une image contenant texte&#10;&#10;Description générée automatiquement">
              <a:extLst>
                <a:ext uri="{FF2B5EF4-FFF2-40B4-BE49-F238E27FC236}">
                  <a16:creationId xmlns:a16="http://schemas.microsoft.com/office/drawing/2014/main" id="{4C2D65CD-7896-7E2B-E11A-BB0FA509D57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9" name="Google Shape;19;p2">
              <a:extLst>
                <a:ext uri="{FF2B5EF4-FFF2-40B4-BE49-F238E27FC236}">
                  <a16:creationId xmlns:a16="http://schemas.microsoft.com/office/drawing/2014/main" id="{150CAE0E-AA6A-ECD7-DB5D-6E4351DAF59B}"/>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0" name="Google Shape;16;p2">
            <a:extLst>
              <a:ext uri="{FF2B5EF4-FFF2-40B4-BE49-F238E27FC236}">
                <a16:creationId xmlns:a16="http://schemas.microsoft.com/office/drawing/2014/main" id="{D0FEAE0E-8829-B8FA-CFC2-8445CC136441}"/>
              </a:ext>
            </a:extLst>
          </p:cNvPr>
          <p:cNvSpPr/>
          <p:nvPr userDrawn="1"/>
        </p:nvSpPr>
        <p:spPr>
          <a:xfrm>
            <a:off x="0" y="1710160"/>
            <a:ext cx="11826423" cy="4750661"/>
          </a:xfrm>
          <a:prstGeom prst="rect">
            <a:avLst/>
          </a:prstGeom>
          <a:solidFill>
            <a:schemeClr val="accent2">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1" name="Rectangle 10">
            <a:extLst>
              <a:ext uri="{FF2B5EF4-FFF2-40B4-BE49-F238E27FC236}">
                <a16:creationId xmlns:a16="http://schemas.microsoft.com/office/drawing/2014/main" id="{B6055174-FFFD-1FD4-117B-53196DFCBEC7}"/>
              </a:ext>
            </a:extLst>
          </p:cNvPr>
          <p:cNvSpPr/>
          <p:nvPr userDrawn="1"/>
        </p:nvSpPr>
        <p:spPr>
          <a:xfrm>
            <a:off x="0" y="1415204"/>
            <a:ext cx="11528470" cy="47506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2" name="Google Shape;22;p2">
            <a:extLst>
              <a:ext uri="{FF2B5EF4-FFF2-40B4-BE49-F238E27FC236}">
                <a16:creationId xmlns:a16="http://schemas.microsoft.com/office/drawing/2014/main" id="{34FB7AE6-2C59-9E5D-6CE0-86A8AB65B8E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3" name="Google Shape;21;p2">
            <a:extLst>
              <a:ext uri="{FF2B5EF4-FFF2-40B4-BE49-F238E27FC236}">
                <a16:creationId xmlns:a16="http://schemas.microsoft.com/office/drawing/2014/main" id="{692FE2C4-B68B-0D32-D1AA-6E68F04A1E5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4" name="Espace réservé du texte 2">
            <a:extLst>
              <a:ext uri="{FF2B5EF4-FFF2-40B4-BE49-F238E27FC236}">
                <a16:creationId xmlns:a16="http://schemas.microsoft.com/office/drawing/2014/main" id="{D6D55666-3195-70A1-D74A-BE13B109D3C6}"/>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5" name="Image 14">
            <a:extLst>
              <a:ext uri="{FF2B5EF4-FFF2-40B4-BE49-F238E27FC236}">
                <a16:creationId xmlns:a16="http://schemas.microsoft.com/office/drawing/2014/main" id="{8A850427-5C3B-DD0E-7FE5-6E5EB1FD41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6" name="Rectangle 15">
            <a:extLst>
              <a:ext uri="{FF2B5EF4-FFF2-40B4-BE49-F238E27FC236}">
                <a16:creationId xmlns:a16="http://schemas.microsoft.com/office/drawing/2014/main" id="{C7C5D7D5-C8AE-E8EF-5A56-3B3117292C23}"/>
              </a:ext>
            </a:extLst>
          </p:cNvPr>
          <p:cNvSpPr/>
          <p:nvPr userDrawn="1"/>
        </p:nvSpPr>
        <p:spPr>
          <a:xfrm>
            <a:off x="0" y="1415203"/>
            <a:ext cx="1303448" cy="1411408"/>
          </a:xfrm>
          <a:prstGeom prst="rect">
            <a:avLst/>
          </a:prstGeom>
          <a:pattFill prst="pct80">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 name="Espace réservé pour une image  7">
            <a:extLst>
              <a:ext uri="{FF2B5EF4-FFF2-40B4-BE49-F238E27FC236}">
                <a16:creationId xmlns:a16="http://schemas.microsoft.com/office/drawing/2014/main" id="{DF1793FB-00A0-503A-A418-849BB0B40FCC}"/>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AB6176D6-5562-9EE1-BF65-A5A8E4C0B84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A66B777C-352B-A54C-BC71-D44C289EF143}"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45954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EB6C9C1-7512-4EA7-AC0B-3243BEF8BEF7}"/>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6" name="Groupe 5">
            <a:extLst>
              <a:ext uri="{FF2B5EF4-FFF2-40B4-BE49-F238E27FC236}">
                <a16:creationId xmlns:a16="http://schemas.microsoft.com/office/drawing/2014/main" id="{59A1BF0D-E547-ADC5-C0F1-A345413DE23E}"/>
              </a:ext>
            </a:extLst>
          </p:cNvPr>
          <p:cNvGrpSpPr/>
          <p:nvPr userDrawn="1"/>
        </p:nvGrpSpPr>
        <p:grpSpPr>
          <a:xfrm>
            <a:off x="9325497" y="390905"/>
            <a:ext cx="2500926" cy="725896"/>
            <a:chOff x="13054482" y="611435"/>
            <a:chExt cx="3500971" cy="1016254"/>
          </a:xfrm>
        </p:grpSpPr>
        <p:pic>
          <p:nvPicPr>
            <p:cNvPr id="7" name="Image 6" descr="Une image contenant texte&#10;&#10;Description générée automatiquement">
              <a:extLst>
                <a:ext uri="{FF2B5EF4-FFF2-40B4-BE49-F238E27FC236}">
                  <a16:creationId xmlns:a16="http://schemas.microsoft.com/office/drawing/2014/main" id="{2D572F86-7595-56BA-8A6B-BAC517ED0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8" name="Google Shape;19;p2">
              <a:extLst>
                <a:ext uri="{FF2B5EF4-FFF2-40B4-BE49-F238E27FC236}">
                  <a16:creationId xmlns:a16="http://schemas.microsoft.com/office/drawing/2014/main" id="{B66939AB-FE91-677B-AE69-620D078903D2}"/>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9" name="Google Shape;16;p2">
            <a:extLst>
              <a:ext uri="{FF2B5EF4-FFF2-40B4-BE49-F238E27FC236}">
                <a16:creationId xmlns:a16="http://schemas.microsoft.com/office/drawing/2014/main" id="{29269735-2143-D6B9-D487-EDD61819E48A}"/>
              </a:ext>
            </a:extLst>
          </p:cNvPr>
          <p:cNvSpPr/>
          <p:nvPr userDrawn="1"/>
        </p:nvSpPr>
        <p:spPr>
          <a:xfrm>
            <a:off x="0" y="1710160"/>
            <a:ext cx="11826423" cy="4750661"/>
          </a:xfrm>
          <a:prstGeom prst="rect">
            <a:avLst/>
          </a:prstGeom>
          <a:solidFill>
            <a:schemeClr val="accent1">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0" name="Rectangle 9">
            <a:extLst>
              <a:ext uri="{FF2B5EF4-FFF2-40B4-BE49-F238E27FC236}">
                <a16:creationId xmlns:a16="http://schemas.microsoft.com/office/drawing/2014/main" id="{3DFF3B1B-A43D-74E1-7235-B90EF33A3302}"/>
              </a:ext>
            </a:extLst>
          </p:cNvPr>
          <p:cNvSpPr/>
          <p:nvPr userDrawn="1"/>
        </p:nvSpPr>
        <p:spPr>
          <a:xfrm>
            <a:off x="0" y="1415204"/>
            <a:ext cx="11528470" cy="47506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1" name="Google Shape;22;p2">
            <a:extLst>
              <a:ext uri="{FF2B5EF4-FFF2-40B4-BE49-F238E27FC236}">
                <a16:creationId xmlns:a16="http://schemas.microsoft.com/office/drawing/2014/main" id="{5DFAF8DA-49C7-9AFC-6BDE-54CC89F99A76}"/>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2" name="Google Shape;21;p2">
            <a:extLst>
              <a:ext uri="{FF2B5EF4-FFF2-40B4-BE49-F238E27FC236}">
                <a16:creationId xmlns:a16="http://schemas.microsoft.com/office/drawing/2014/main" id="{DC09E6C0-4E05-B39A-2442-B3AFA5842D09}"/>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3" name="Espace réservé du texte 2">
            <a:extLst>
              <a:ext uri="{FF2B5EF4-FFF2-40B4-BE49-F238E27FC236}">
                <a16:creationId xmlns:a16="http://schemas.microsoft.com/office/drawing/2014/main" id="{AD7D1B36-AAE6-8486-EC74-F9A46BE441CA}"/>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4" name="Image 13">
            <a:extLst>
              <a:ext uri="{FF2B5EF4-FFF2-40B4-BE49-F238E27FC236}">
                <a16:creationId xmlns:a16="http://schemas.microsoft.com/office/drawing/2014/main" id="{D5A3172A-D6C0-6D77-5E23-C199A88AD75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5" name="Rectangle 14">
            <a:extLst>
              <a:ext uri="{FF2B5EF4-FFF2-40B4-BE49-F238E27FC236}">
                <a16:creationId xmlns:a16="http://schemas.microsoft.com/office/drawing/2014/main" id="{24EE977D-9F9A-4F20-37D0-7F3455B1AC68}"/>
              </a:ext>
            </a:extLst>
          </p:cNvPr>
          <p:cNvSpPr/>
          <p:nvPr userDrawn="1"/>
        </p:nvSpPr>
        <p:spPr>
          <a:xfrm>
            <a:off x="0" y="1415203"/>
            <a:ext cx="1303448" cy="1411408"/>
          </a:xfrm>
          <a:prstGeom prst="rect">
            <a:avLst/>
          </a:prstGeom>
          <a:pattFill prst="pct80">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 name="Espace réservé pour une image  7">
            <a:extLst>
              <a:ext uri="{FF2B5EF4-FFF2-40B4-BE49-F238E27FC236}">
                <a16:creationId xmlns:a16="http://schemas.microsoft.com/office/drawing/2014/main" id="{8B20F986-52A2-CC9A-C227-EC7EEA7E4868}"/>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4486EA33-D5DA-6047-6787-48CFC651C5AB}"/>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28FB55B-9F19-1D4D-BB74-A2C81EA5BCC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6222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795455-BE03-883C-0579-43C6F16B4EE6}"/>
              </a:ext>
            </a:extLst>
          </p:cNvPr>
          <p:cNvSpPr/>
          <p:nvPr userDrawn="1"/>
        </p:nvSpPr>
        <p:spPr>
          <a:xfrm>
            <a:off x="4627921" y="4276045"/>
            <a:ext cx="2342986" cy="2250281"/>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66E4CFE-80AD-6215-F20A-DEC07972634B}"/>
              </a:ext>
            </a:extLst>
          </p:cNvPr>
          <p:cNvSpPr/>
          <p:nvPr userDrawn="1"/>
        </p:nvSpPr>
        <p:spPr>
          <a:xfrm>
            <a:off x="0" y="1255258"/>
            <a:ext cx="6654512" cy="49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 name="Google Shape;58;p5">
            <a:extLst>
              <a:ext uri="{FF2B5EF4-FFF2-40B4-BE49-F238E27FC236}">
                <a16:creationId xmlns:a16="http://schemas.microsoft.com/office/drawing/2014/main" id="{3579E11F-7109-AC0A-7526-5BB9609D4235}"/>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tx2"/>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1" name="Espace réservé pour une image  10">
            <a:extLst>
              <a:ext uri="{FF2B5EF4-FFF2-40B4-BE49-F238E27FC236}">
                <a16:creationId xmlns:a16="http://schemas.microsoft.com/office/drawing/2014/main" id="{A0EE15EA-391F-45B1-E649-081EF95F3EDC}"/>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2" name="Espace réservé pour une image  12">
            <a:extLst>
              <a:ext uri="{FF2B5EF4-FFF2-40B4-BE49-F238E27FC236}">
                <a16:creationId xmlns:a16="http://schemas.microsoft.com/office/drawing/2014/main" id="{B573F618-B247-FF50-F2C6-5D004CA39A67}"/>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83EC0E69-56D8-AC4B-85C8-C6862AED2986}"/>
              </a:ext>
            </a:extLst>
          </p:cNvPr>
          <p:cNvSpPr/>
          <p:nvPr userDrawn="1"/>
        </p:nvSpPr>
        <p:spPr>
          <a:xfrm>
            <a:off x="0" y="956965"/>
            <a:ext cx="4627921" cy="298293"/>
          </a:xfrm>
          <a:prstGeom prst="rect">
            <a:avLst/>
          </a:prstGeom>
          <a:pattFill prst="pct2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26FEE9E5-3F57-9C7B-37F1-8633B37FE013}"/>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3D2B62C6-85FD-804D-948F-9F670594D09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05903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D90D1F-4CE2-42FD-499F-52B9843D04BF}"/>
              </a:ext>
            </a:extLst>
          </p:cNvPr>
          <p:cNvSpPr/>
          <p:nvPr userDrawn="1"/>
        </p:nvSpPr>
        <p:spPr>
          <a:xfrm>
            <a:off x="4627921" y="4276045"/>
            <a:ext cx="2342986" cy="2250281"/>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30EAAA66-392E-F3BC-A30A-39B24F93F0C5}"/>
              </a:ext>
            </a:extLst>
          </p:cNvPr>
          <p:cNvSpPr/>
          <p:nvPr userDrawn="1"/>
        </p:nvSpPr>
        <p:spPr>
          <a:xfrm>
            <a:off x="0" y="1255258"/>
            <a:ext cx="6654512" cy="49496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 name="Google Shape;58;p5">
            <a:extLst>
              <a:ext uri="{FF2B5EF4-FFF2-40B4-BE49-F238E27FC236}">
                <a16:creationId xmlns:a16="http://schemas.microsoft.com/office/drawing/2014/main" id="{28A49AD1-6262-5CA3-C1DA-1AA48E38B094}"/>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3"/>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1" name="Espace réservé pour une image  10">
            <a:extLst>
              <a:ext uri="{FF2B5EF4-FFF2-40B4-BE49-F238E27FC236}">
                <a16:creationId xmlns:a16="http://schemas.microsoft.com/office/drawing/2014/main" id="{15914621-FEE0-0944-4FCC-56C751A35950}"/>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2" name="Espace réservé pour une image  12">
            <a:extLst>
              <a:ext uri="{FF2B5EF4-FFF2-40B4-BE49-F238E27FC236}">
                <a16:creationId xmlns:a16="http://schemas.microsoft.com/office/drawing/2014/main" id="{0F7E226E-46B2-7347-A28E-B24F04A9ACB6}"/>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C57ECE1E-EEA7-A95B-4E59-B6D293B45918}"/>
              </a:ext>
            </a:extLst>
          </p:cNvPr>
          <p:cNvSpPr/>
          <p:nvPr userDrawn="1"/>
        </p:nvSpPr>
        <p:spPr>
          <a:xfrm>
            <a:off x="0" y="956965"/>
            <a:ext cx="4627921" cy="298293"/>
          </a:xfrm>
          <a:prstGeom prst="rect">
            <a:avLst/>
          </a:prstGeom>
          <a:pattFill prst="pct20">
            <a:fgClr>
              <a:schemeClr val="accent3"/>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B11D5D28-1154-F108-1341-0DB546429D57}"/>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33D6C02-9943-9B44-B3AA-8152DCE4E2A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86612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2B531A8-247C-4E50-DC14-AE2B426F1003}"/>
              </a:ext>
            </a:extLst>
          </p:cNvPr>
          <p:cNvSpPr/>
          <p:nvPr userDrawn="1"/>
        </p:nvSpPr>
        <p:spPr>
          <a:xfrm>
            <a:off x="4627921" y="4276045"/>
            <a:ext cx="2342986" cy="225028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50F135F-124A-7ECE-A3C1-21BA2296933E}"/>
              </a:ext>
            </a:extLst>
          </p:cNvPr>
          <p:cNvSpPr/>
          <p:nvPr userDrawn="1"/>
        </p:nvSpPr>
        <p:spPr>
          <a:xfrm>
            <a:off x="0" y="1255258"/>
            <a:ext cx="6654512" cy="49496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B336A8D5-7E0D-B912-2101-A7359615793B}"/>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4"/>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09821356-B350-B37F-0E6F-60116F7F4BB9}"/>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1" name="Espace réservé pour une image  12">
            <a:extLst>
              <a:ext uri="{FF2B5EF4-FFF2-40B4-BE49-F238E27FC236}">
                <a16:creationId xmlns:a16="http://schemas.microsoft.com/office/drawing/2014/main" id="{BD850399-5B15-C504-3035-8852E7498998}"/>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8B0B63CD-AAF8-8584-DA99-452E804E38D6}"/>
              </a:ext>
            </a:extLst>
          </p:cNvPr>
          <p:cNvSpPr/>
          <p:nvPr userDrawn="1"/>
        </p:nvSpPr>
        <p:spPr>
          <a:xfrm>
            <a:off x="0" y="956965"/>
            <a:ext cx="4627921" cy="298293"/>
          </a:xfrm>
          <a:prstGeom prst="rect">
            <a:avLst/>
          </a:prstGeom>
          <a:pattFill prst="pct20">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74B81DD6-5AF8-0463-305E-9136BDBFFAB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E8858033-9D7D-ED48-8179-EBB9A33098B0}"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08721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1CBE17-E660-C4AF-C0CF-3D78F49E7C54}"/>
              </a:ext>
            </a:extLst>
          </p:cNvPr>
          <p:cNvSpPr/>
          <p:nvPr userDrawn="1"/>
        </p:nvSpPr>
        <p:spPr>
          <a:xfrm>
            <a:off x="4627921" y="4276045"/>
            <a:ext cx="2342986" cy="225028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74CF4F5C-6C45-D84D-BB25-48523F9BBA07}"/>
              </a:ext>
            </a:extLst>
          </p:cNvPr>
          <p:cNvSpPr/>
          <p:nvPr userDrawn="1"/>
        </p:nvSpPr>
        <p:spPr>
          <a:xfrm>
            <a:off x="0" y="1255258"/>
            <a:ext cx="6654512" cy="4949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11AF9ACE-2025-0721-9592-5D721F9FBE9C}"/>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2"/>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98128B1B-C343-3D3F-F040-9B0515DCEA98}"/>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defRPr>
            </a:lvl1pPr>
          </a:lstStyle>
          <a:p>
            <a:endParaRPr lang="fr-FR" dirty="0"/>
          </a:p>
        </p:txBody>
      </p:sp>
      <p:sp>
        <p:nvSpPr>
          <p:cNvPr id="11" name="Espace réservé pour une image  12">
            <a:extLst>
              <a:ext uri="{FF2B5EF4-FFF2-40B4-BE49-F238E27FC236}">
                <a16:creationId xmlns:a16="http://schemas.microsoft.com/office/drawing/2014/main" id="{E80AD59B-A628-0500-53F4-398001F5D460}"/>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defRPr>
            </a:lvl1pPr>
          </a:lstStyle>
          <a:p>
            <a:endParaRPr lang="fr-FR" dirty="0"/>
          </a:p>
        </p:txBody>
      </p:sp>
      <p:sp>
        <p:nvSpPr>
          <p:cNvPr id="12" name="Rectangle 11">
            <a:extLst>
              <a:ext uri="{FF2B5EF4-FFF2-40B4-BE49-F238E27FC236}">
                <a16:creationId xmlns:a16="http://schemas.microsoft.com/office/drawing/2014/main" id="{9DF4D03D-C883-0597-3ED5-FB2087DC1C13}"/>
              </a:ext>
            </a:extLst>
          </p:cNvPr>
          <p:cNvSpPr/>
          <p:nvPr userDrawn="1"/>
        </p:nvSpPr>
        <p:spPr>
          <a:xfrm>
            <a:off x="0" y="956965"/>
            <a:ext cx="4627921" cy="298293"/>
          </a:xfrm>
          <a:prstGeom prst="rect">
            <a:avLst/>
          </a:prstGeom>
          <a:pattFill prst="pct20">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0AF42865-F4CF-058B-C59E-09E6CA6CBAC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621FC59B-95C4-E640-B1A7-3D7EBF29B754}"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57528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re vertical et tex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1CBE17-E660-C4AF-C0CF-3D78F49E7C54}"/>
              </a:ext>
            </a:extLst>
          </p:cNvPr>
          <p:cNvSpPr/>
          <p:nvPr userDrawn="1"/>
        </p:nvSpPr>
        <p:spPr>
          <a:xfrm>
            <a:off x="4627921" y="4276045"/>
            <a:ext cx="2342986" cy="225028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74CF4F5C-6C45-D84D-BB25-48523F9BBA07}"/>
              </a:ext>
            </a:extLst>
          </p:cNvPr>
          <p:cNvSpPr/>
          <p:nvPr userDrawn="1"/>
        </p:nvSpPr>
        <p:spPr>
          <a:xfrm>
            <a:off x="0" y="1255258"/>
            <a:ext cx="6654512" cy="494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11AF9ACE-2025-0721-9592-5D721F9FBE9C}"/>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98128B1B-C343-3D3F-F040-9B0515DCEA98}"/>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defRPr>
            </a:lvl1pPr>
          </a:lstStyle>
          <a:p>
            <a:endParaRPr lang="fr-FR" dirty="0"/>
          </a:p>
        </p:txBody>
      </p:sp>
      <p:sp>
        <p:nvSpPr>
          <p:cNvPr id="11" name="Espace réservé pour une image  12">
            <a:extLst>
              <a:ext uri="{FF2B5EF4-FFF2-40B4-BE49-F238E27FC236}">
                <a16:creationId xmlns:a16="http://schemas.microsoft.com/office/drawing/2014/main" id="{E80AD59B-A628-0500-53F4-398001F5D460}"/>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defRPr>
            </a:lvl1pPr>
          </a:lstStyle>
          <a:p>
            <a:endParaRPr lang="fr-FR" dirty="0"/>
          </a:p>
        </p:txBody>
      </p:sp>
      <p:sp>
        <p:nvSpPr>
          <p:cNvPr id="12" name="Rectangle 11">
            <a:extLst>
              <a:ext uri="{FF2B5EF4-FFF2-40B4-BE49-F238E27FC236}">
                <a16:creationId xmlns:a16="http://schemas.microsoft.com/office/drawing/2014/main" id="{9DF4D03D-C883-0597-3ED5-FB2087DC1C13}"/>
              </a:ext>
            </a:extLst>
          </p:cNvPr>
          <p:cNvSpPr/>
          <p:nvPr userDrawn="1"/>
        </p:nvSpPr>
        <p:spPr>
          <a:xfrm>
            <a:off x="0" y="956965"/>
            <a:ext cx="4627921" cy="298293"/>
          </a:xfrm>
          <a:prstGeom prst="rect">
            <a:avLst/>
          </a:prstGeom>
          <a:pattFill prst="pct20">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73E0AC1E-191B-0E89-4B49-2495207B6449}"/>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2F362213-7B07-E549-B774-E8715178387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1755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3" name="Espace réservé du texte 16">
            <a:extLst>
              <a:ext uri="{FF2B5EF4-FFF2-40B4-BE49-F238E27FC236}">
                <a16:creationId xmlns:a16="http://schemas.microsoft.com/office/drawing/2014/main" id="{500FB858-7C00-3269-EF3A-CC4F46A279C2}"/>
              </a:ext>
            </a:extLst>
          </p:cNvPr>
          <p:cNvSpPr>
            <a:spLocks noGrp="1"/>
          </p:cNvSpPr>
          <p:nvPr>
            <p:ph type="body" sz="quarter" idx="10"/>
          </p:nvPr>
        </p:nvSpPr>
        <p:spPr>
          <a:xfrm>
            <a:off x="309591" y="1592232"/>
            <a:ext cx="5589654" cy="4619289"/>
          </a:xfrm>
        </p:spPr>
        <p:txBody>
          <a:bodyPr>
            <a:noAutofit/>
          </a:bodyPr>
          <a:lstStyle>
            <a:lvl1pPr marL="0" indent="-385722">
              <a:spcBef>
                <a:spcPts val="857"/>
              </a:spcBef>
              <a:spcAft>
                <a:spcPts val="1286"/>
              </a:spcAft>
              <a:buClr>
                <a:schemeClr val="tx1"/>
              </a:buClr>
              <a:buSzPct val="150000"/>
              <a:buFont typeface="+mj-lt"/>
              <a:buAutoNum type="arabicPeriod"/>
              <a:defRPr>
                <a:latin typeface="Arial" panose="020B0604020202020204" pitchFamily="34" charset="0"/>
                <a:cs typeface="Arial" panose="020B0604020202020204" pitchFamily="34" charset="0"/>
              </a:defRPr>
            </a:lvl1pPr>
            <a:lvl2pPr>
              <a:defRPr b="1">
                <a:solidFill>
                  <a:schemeClr val="tx2"/>
                </a:solidFill>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solidFill>
                  <a:schemeClr val="tx2"/>
                </a:solidFill>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graphique 22">
            <a:extLst>
              <a:ext uri="{FF2B5EF4-FFF2-40B4-BE49-F238E27FC236}">
                <a16:creationId xmlns:a16="http://schemas.microsoft.com/office/drawing/2014/main" id="{2096CE77-1B56-9145-BD88-FF85A89C6BCA}"/>
              </a:ext>
            </a:extLst>
          </p:cNvPr>
          <p:cNvSpPr>
            <a:spLocks noGrp="1"/>
          </p:cNvSpPr>
          <p:nvPr>
            <p:ph type="chart" sz="quarter" idx="11"/>
          </p:nvPr>
        </p:nvSpPr>
        <p:spPr>
          <a:xfrm>
            <a:off x="6096567" y="1592036"/>
            <a:ext cx="5786976" cy="4619625"/>
          </a:xfrm>
        </p:spPr>
        <p:txBody>
          <a:bodyPr/>
          <a:lstStyle>
            <a:lvl1pPr marL="0" indent="0">
              <a:buNone/>
              <a:defRPr/>
            </a:lvl1pPr>
          </a:lstStyle>
          <a:p>
            <a:endParaRPr lang="fr-FR" dirty="0"/>
          </a:p>
        </p:txBody>
      </p:sp>
      <p:sp>
        <p:nvSpPr>
          <p:cNvPr id="5" name="Espace réservé de la date 1">
            <a:extLst>
              <a:ext uri="{FF2B5EF4-FFF2-40B4-BE49-F238E27FC236}">
                <a16:creationId xmlns:a16="http://schemas.microsoft.com/office/drawing/2014/main" id="{C0304336-3BAF-42B2-5C67-FFF94AB70504}"/>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B191EA6E-C498-6D47-A6B3-7490CFA2DDE6}"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217741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3" name="Espace réservé du texte 16">
            <a:extLst>
              <a:ext uri="{FF2B5EF4-FFF2-40B4-BE49-F238E27FC236}">
                <a16:creationId xmlns:a16="http://schemas.microsoft.com/office/drawing/2014/main" id="{500FB858-7C00-3269-EF3A-CC4F46A279C2}"/>
              </a:ext>
            </a:extLst>
          </p:cNvPr>
          <p:cNvSpPr>
            <a:spLocks noGrp="1"/>
          </p:cNvSpPr>
          <p:nvPr>
            <p:ph type="body" sz="quarter" idx="10"/>
          </p:nvPr>
        </p:nvSpPr>
        <p:spPr>
          <a:xfrm>
            <a:off x="309591" y="1592232"/>
            <a:ext cx="5589654" cy="4619289"/>
          </a:xfrm>
        </p:spPr>
        <p:txBody>
          <a:bodyPr>
            <a:noAutofit/>
          </a:bodyPr>
          <a:lstStyle>
            <a:lvl1pPr marL="0" indent="-385722">
              <a:spcBef>
                <a:spcPts val="857"/>
              </a:spcBef>
              <a:spcAft>
                <a:spcPts val="1286"/>
              </a:spcAft>
              <a:buClr>
                <a:schemeClr val="tx1"/>
              </a:buClr>
              <a:buSzPct val="150000"/>
              <a:buFont typeface="+mj-lt"/>
              <a:buAutoNum type="arabicPeriod"/>
              <a:defRPr>
                <a:latin typeface="Arial" panose="020B0604020202020204" pitchFamily="34" charset="0"/>
                <a:cs typeface="Arial" panose="020B0604020202020204" pitchFamily="34" charset="0"/>
              </a:defRPr>
            </a:lvl1pPr>
            <a:lvl2pPr>
              <a:defRPr b="1">
                <a:solidFill>
                  <a:schemeClr val="tx2"/>
                </a:solidFill>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solidFill>
                  <a:schemeClr val="tx2"/>
                </a:solidFill>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graphique SmartArt 11">
            <a:extLst>
              <a:ext uri="{FF2B5EF4-FFF2-40B4-BE49-F238E27FC236}">
                <a16:creationId xmlns:a16="http://schemas.microsoft.com/office/drawing/2014/main" id="{937FA7F8-6EF2-E877-E468-72259059ED5A}"/>
              </a:ext>
            </a:extLst>
          </p:cNvPr>
          <p:cNvSpPr>
            <a:spLocks noGrp="1"/>
          </p:cNvSpPr>
          <p:nvPr>
            <p:ph type="dgm" sz="quarter" idx="12"/>
          </p:nvPr>
        </p:nvSpPr>
        <p:spPr>
          <a:xfrm>
            <a:off x="6096567" y="1592036"/>
            <a:ext cx="5763161" cy="4619625"/>
          </a:xfrm>
        </p:spPr>
        <p:txBody>
          <a:bodyPr/>
          <a:lstStyle>
            <a:lvl1pPr marL="0" indent="0">
              <a:buNone/>
              <a:defRPr/>
            </a:lvl1pPr>
          </a:lstStyle>
          <a:p>
            <a:endParaRPr lang="fr-FR" dirty="0"/>
          </a:p>
        </p:txBody>
      </p:sp>
      <p:sp>
        <p:nvSpPr>
          <p:cNvPr id="4" name="Espace réservé de la date 1">
            <a:extLst>
              <a:ext uri="{FF2B5EF4-FFF2-40B4-BE49-F238E27FC236}">
                <a16:creationId xmlns:a16="http://schemas.microsoft.com/office/drawing/2014/main" id="{75E08884-CB3B-101A-07DA-7061ACB1E7C4}"/>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3BC36D9-4F51-D540-B6B4-5F3FF22C8012}"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46896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4" name="Espace réservé du texte 2">
            <a:extLst>
              <a:ext uri="{FF2B5EF4-FFF2-40B4-BE49-F238E27FC236}">
                <a16:creationId xmlns:a16="http://schemas.microsoft.com/office/drawing/2014/main" id="{CC2BCEB5-3355-7F7B-E665-9E7D2D03F8DC}"/>
              </a:ext>
            </a:extLst>
          </p:cNvPr>
          <p:cNvSpPr>
            <a:spLocks noGrp="1"/>
          </p:cNvSpPr>
          <p:nvPr>
            <p:ph type="body" sz="quarter" idx="10"/>
          </p:nvPr>
        </p:nvSpPr>
        <p:spPr>
          <a:xfrm>
            <a:off x="309592" y="1592232"/>
            <a:ext cx="5548829" cy="4653447"/>
          </a:xfrm>
        </p:spPr>
        <p:txBody>
          <a:bodyPr/>
          <a:lstStyle>
            <a:lvl1pPr marL="0" indent="0">
              <a:spcBef>
                <a:spcPts val="0"/>
              </a:spcBef>
              <a:buNone/>
              <a:defRPr sz="1857">
                <a:latin typeface="Arial" panose="020B0604020202020204" pitchFamily="34" charset="0"/>
                <a:cs typeface="Arial" panose="020B0604020202020204" pitchFamily="34" charset="0"/>
              </a:defRPr>
            </a:lvl1pPr>
            <a:lvl2pPr marL="385722" indent="-180004">
              <a:buClr>
                <a:schemeClr val="tx2"/>
              </a:buClr>
              <a:defRPr sz="1571" b="1">
                <a:solidFill>
                  <a:schemeClr val="tx2"/>
                </a:solidFill>
                <a:latin typeface="Arial" panose="020B0604020202020204" pitchFamily="34" charset="0"/>
                <a:cs typeface="Arial" panose="020B0604020202020204" pitchFamily="34" charset="0"/>
              </a:defRPr>
            </a:lvl2pPr>
            <a:lvl3pPr marL="514296" indent="-128574">
              <a:buClr>
                <a:schemeClr val="tx1"/>
              </a:buClr>
              <a:defRPr sz="1286">
                <a:latin typeface="Arial" panose="020B0604020202020204" pitchFamily="34" charset="0"/>
                <a:cs typeface="Arial" panose="020B0604020202020204" pitchFamily="34" charset="0"/>
              </a:defRPr>
            </a:lvl3pPr>
            <a:lvl4pPr marL="642870" indent="-77144">
              <a:buClr>
                <a:schemeClr val="tx2"/>
              </a:buClr>
              <a:defRPr sz="1000">
                <a:solidFill>
                  <a:schemeClr val="tx2"/>
                </a:solidFill>
                <a:latin typeface="Arial" panose="020B0604020202020204" pitchFamily="34" charset="0"/>
                <a:cs typeface="Arial" panose="020B0604020202020204" pitchFamily="34" charset="0"/>
              </a:defRPr>
            </a:lvl4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6" name="Espace réservé du texte 2">
            <a:extLst>
              <a:ext uri="{FF2B5EF4-FFF2-40B4-BE49-F238E27FC236}">
                <a16:creationId xmlns:a16="http://schemas.microsoft.com/office/drawing/2014/main" id="{1A33A98B-5EE3-439A-45FF-C9ECD8F252E7}"/>
              </a:ext>
            </a:extLst>
          </p:cNvPr>
          <p:cNvSpPr>
            <a:spLocks noGrp="1"/>
          </p:cNvSpPr>
          <p:nvPr>
            <p:ph type="body" sz="quarter" idx="11"/>
          </p:nvPr>
        </p:nvSpPr>
        <p:spPr>
          <a:xfrm>
            <a:off x="6372137" y="1592232"/>
            <a:ext cx="5548829" cy="4653447"/>
          </a:xfrm>
        </p:spPr>
        <p:txBody>
          <a:bodyPr/>
          <a:lstStyle>
            <a:lvl1pPr marL="0" indent="0">
              <a:spcBef>
                <a:spcPts val="0"/>
              </a:spcBef>
              <a:buNone/>
              <a:defRPr sz="1857">
                <a:latin typeface="Arial" panose="020B0604020202020204" pitchFamily="34" charset="0"/>
                <a:cs typeface="Arial" panose="020B0604020202020204" pitchFamily="34" charset="0"/>
              </a:defRPr>
            </a:lvl1pPr>
            <a:lvl2pPr marL="385722" indent="-180004">
              <a:buClr>
                <a:schemeClr val="tx2"/>
              </a:buClr>
              <a:defRPr sz="1571" b="1">
                <a:solidFill>
                  <a:schemeClr val="tx2"/>
                </a:solidFill>
                <a:latin typeface="Arial" panose="020B0604020202020204" pitchFamily="34" charset="0"/>
                <a:cs typeface="Arial" panose="020B0604020202020204" pitchFamily="34" charset="0"/>
              </a:defRPr>
            </a:lvl2pPr>
            <a:lvl3pPr marL="589833" indent="-204111">
              <a:buClr>
                <a:schemeClr val="tx1"/>
              </a:buClr>
              <a:buFont typeface="Arial" panose="020B0604020202020204" pitchFamily="34" charset="0"/>
              <a:buChar char="•"/>
              <a:defRPr sz="1286">
                <a:latin typeface="Arial" panose="020B0604020202020204" pitchFamily="34" charset="0"/>
                <a:cs typeface="Arial" panose="020B0604020202020204" pitchFamily="34" charset="0"/>
              </a:defRPr>
            </a:lvl3pPr>
            <a:lvl4pPr marL="642870" indent="-77144">
              <a:buClr>
                <a:schemeClr val="tx2"/>
              </a:buClr>
              <a:defRPr sz="1000">
                <a:solidFill>
                  <a:schemeClr val="tx2"/>
                </a:solidFill>
                <a:latin typeface="Arial" panose="020B0604020202020204" pitchFamily="34" charset="0"/>
                <a:cs typeface="Arial" panose="020B0604020202020204" pitchFamily="34" charset="0"/>
              </a:defRPr>
            </a:lvl4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3" name="Espace réservé de la date 1">
            <a:extLst>
              <a:ext uri="{FF2B5EF4-FFF2-40B4-BE49-F238E27FC236}">
                <a16:creationId xmlns:a16="http://schemas.microsoft.com/office/drawing/2014/main" id="{F19A5409-4629-3915-8C88-77360B57B3E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FB772F9E-C4F7-C247-9B26-98C31F25691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8775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1F9DF-AB5D-5E57-8FF0-29DA9C1B6AF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61CD5CBC-CB01-B813-4936-3FA9794264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D21FEF-3828-A060-DCFA-FDC45E90B03B}"/>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5" name="Footer Placeholder 4">
            <a:extLst>
              <a:ext uri="{FF2B5EF4-FFF2-40B4-BE49-F238E27FC236}">
                <a16:creationId xmlns:a16="http://schemas.microsoft.com/office/drawing/2014/main" id="{E0B6A1F4-CEEF-91B2-DBFF-E3AE4446A51A}"/>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21E3ACF0-93B1-8EF9-6533-3E7948DA1031}"/>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39436445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9" name="Image 8">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10" name="Rectangle 9">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1" name="Image 10">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3" name="Google Shape;135;p14">
            <a:extLst>
              <a:ext uri="{FF2B5EF4-FFF2-40B4-BE49-F238E27FC236}">
                <a16:creationId xmlns:a16="http://schemas.microsoft.com/office/drawing/2014/main" id="{9DC0BB8B-5A3A-2ADD-ACFD-06FAB4E1BDDD}"/>
              </a:ext>
            </a:extLst>
          </p:cNvPr>
          <p:cNvSpPr/>
          <p:nvPr userDrawn="1"/>
        </p:nvSpPr>
        <p:spPr>
          <a:xfrm>
            <a:off x="0" y="2261928"/>
            <a:ext cx="5861334"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publique, Expertise France est l’acteur interministériel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 la coopération technique internationale, filiale du groupe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française de développement (groupe AFD).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Deuxième agence par sa taille en Europe,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conçoit et met en œuvre des projets qui renforcent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durablement les politiques publiques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dans les pays en développement et émergents.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Gouvernance, sécurité, climat, santé, éducation…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intervient sur des domaines clés du développement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et contribue aux côtés de ses partenaires à la concrétisation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des objectifs de développement durable (ODD).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Pour un monde en commun.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En savoir plus : </a:t>
            </a:r>
            <a:r>
              <a:rPr kumimoji="0" lang="fr-FR"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endParaRPr kumimoji="0"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endParaRPr>
          </a:p>
        </p:txBody>
      </p:sp>
      <p:sp>
        <p:nvSpPr>
          <p:cNvPr id="14"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5" name="ZoneTexte 14"/>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6"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19"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2">
              <a:lumMod val="60000"/>
              <a:lumOff val="4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4056216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_Titre vertical et text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0"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pic>
        <p:nvPicPr>
          <p:cNvPr id="7" name="Image 6">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8" name="Image 7">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9" name="Rectangle 8">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0" name="Image 9">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3" name="Google Shape;135;p14">
            <a:extLst>
              <a:ext uri="{FF2B5EF4-FFF2-40B4-BE49-F238E27FC236}">
                <a16:creationId xmlns:a16="http://schemas.microsoft.com/office/drawing/2014/main" id="{9DC0BB8B-5A3A-2ADD-ACFD-06FAB4E1BDDD}"/>
              </a:ext>
            </a:extLst>
          </p:cNvPr>
          <p:cNvSpPr/>
          <p:nvPr userDrawn="1"/>
        </p:nvSpPr>
        <p:spPr>
          <a:xfrm>
            <a:off x="0" y="2261928"/>
            <a:ext cx="5861334"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publique, Expertise France est l’acteur interministériel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 la coopération technique internationale, filiale du groupe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française de développement (groupe AFD).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Deuxième agence par sa taille en Europe,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conçoit et met en œuvre des projets qui renforcent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durablement les politiques publiques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dans les pays en développement et émergents.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Gouvernance, sécurité, climat, santé, éducation…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intervient sur des domaines clés du développement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et contribue aux côtés de ses partenaires à la concrétisation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des objectifs de développement durable (ODD).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Pour un monde en commun.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En savoir plus : </a:t>
            </a:r>
            <a:r>
              <a:rPr kumimoji="0" lang="fr-FR"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endParaRPr kumimoji="0"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endParaRPr>
          </a:p>
        </p:txBody>
      </p:sp>
      <p:sp>
        <p:nvSpPr>
          <p:cNvPr id="18"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4" name="ZoneTexte 13"/>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5"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5191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_Titre vertical et text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2" name="Image 21">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23" name="Image 22">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24" name="Rectangle 23">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5" name="Image 24">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26" name="Image 25"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27"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28" name="ZoneTexte 27"/>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29"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32"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2">
              <a:lumMod val="60000"/>
              <a:lumOff val="4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33" name="Google Shape;135;p14">
            <a:extLst>
              <a:ext uri="{FF2B5EF4-FFF2-40B4-BE49-F238E27FC236}">
                <a16:creationId xmlns:a16="http://schemas.microsoft.com/office/drawing/2014/main" id="{9DC0BB8B-5A3A-2ADD-ACFD-06FAB4E1BDDD}"/>
              </a:ext>
            </a:extLst>
          </p:cNvPr>
          <p:cNvSpPr/>
          <p:nvPr userDrawn="1"/>
        </p:nvSpPr>
        <p:spPr>
          <a:xfrm>
            <a:off x="1" y="2261928"/>
            <a:ext cx="5634547"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Expertise France (EF) is a government agency and an inter-ministerial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stakeholder in international technical cooperation. It is also a subsidiary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of the French Development Agency (AFD) group.</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As the second largest agency of its kind in Europe,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designs and implements projects that strengthen sustainable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public policies in developing and emerging countries.</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Governance, security, climate, health, education…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operates in key development areas and alongside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its partners contributes to achieving the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Sustainable Development Goals (SDGs).</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For a world in common.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Find out more: </a:t>
            </a:r>
            <a:r>
              <a:rPr kumimoji="0" lang="en-US"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p>
        </p:txBody>
      </p:sp>
    </p:spTree>
    <p:extLst>
      <p:ext uri="{BB962C8B-B14F-4D97-AF65-F5344CB8AC3E}">
        <p14:creationId xmlns:p14="http://schemas.microsoft.com/office/powerpoint/2010/main" val="35195715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_Titre vertical et text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7" name="Image 6">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8" name="Image 7">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9" name="Rectangle 8">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0" name="Image 9">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8"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4" name="ZoneTexte 13"/>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5"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22" name="Google Shape;135;p14">
            <a:extLst>
              <a:ext uri="{FF2B5EF4-FFF2-40B4-BE49-F238E27FC236}">
                <a16:creationId xmlns:a16="http://schemas.microsoft.com/office/drawing/2014/main" id="{9DC0BB8B-5A3A-2ADD-ACFD-06FAB4E1BDDD}"/>
              </a:ext>
            </a:extLst>
          </p:cNvPr>
          <p:cNvSpPr/>
          <p:nvPr userDrawn="1"/>
        </p:nvSpPr>
        <p:spPr>
          <a:xfrm>
            <a:off x="1" y="2261928"/>
            <a:ext cx="5634547"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Expertise France (EF) is a government agency and an inter-ministerial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stakeholder in international technical cooperation. It is also a subsidiary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of the French Development Agency (AFD) group.</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As the second largest agency of its kind in Europe,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designs and implements projects that strengthen sustainable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public policies in developing and emerging countries.</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Governance, security, climate, health, education…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operates in key development areas and alongside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its partners contributes to achieving the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Sustainable Development Goals (SDGs).</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For a world in common.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Find out more: </a:t>
            </a:r>
            <a:r>
              <a:rPr kumimoji="0" lang="en-US"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p>
        </p:txBody>
      </p:sp>
      <p:sp>
        <p:nvSpPr>
          <p:cNvPr id="23"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2629050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0EA0112-3E53-D750-F7D6-87909A70F064}"/>
              </a:ext>
            </a:extLst>
          </p:cNvPr>
          <p:cNvSpPr/>
          <p:nvPr userDrawn="1"/>
        </p:nvSpPr>
        <p:spPr>
          <a:xfrm>
            <a:off x="-18247" y="-129515"/>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3" name="Image 22">
            <a:extLst>
              <a:ext uri="{FF2B5EF4-FFF2-40B4-BE49-F238E27FC236}">
                <a16:creationId xmlns:a16="http://schemas.microsoft.com/office/drawing/2014/main" id="{16824AC7-8E5E-AF7F-724A-73E4634541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4" name="Google Shape;16;p2">
            <a:extLst>
              <a:ext uri="{FF2B5EF4-FFF2-40B4-BE49-F238E27FC236}">
                <a16:creationId xmlns:a16="http://schemas.microsoft.com/office/drawing/2014/main" id="{19E7BB38-5A6C-4860-1068-B0CB429F71FF}"/>
              </a:ext>
            </a:extLst>
          </p:cNvPr>
          <p:cNvSpPr/>
          <p:nvPr userDrawn="1"/>
        </p:nvSpPr>
        <p:spPr>
          <a:xfrm>
            <a:off x="0" y="1710160"/>
            <a:ext cx="11826423" cy="4750661"/>
          </a:xfrm>
          <a:prstGeom prst="rect">
            <a:avLst/>
          </a:prstGeom>
          <a:solidFill>
            <a:schemeClr val="tx2">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5" name="Rectangle 24">
            <a:extLst>
              <a:ext uri="{FF2B5EF4-FFF2-40B4-BE49-F238E27FC236}">
                <a16:creationId xmlns:a16="http://schemas.microsoft.com/office/drawing/2014/main" id="{17B06E80-B7B5-9499-892C-42A195C02C15}"/>
              </a:ext>
            </a:extLst>
          </p:cNvPr>
          <p:cNvSpPr/>
          <p:nvPr userDrawn="1"/>
        </p:nvSpPr>
        <p:spPr>
          <a:xfrm>
            <a:off x="0" y="1415204"/>
            <a:ext cx="11528470" cy="47506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6" name="Google Shape;17;p2" descr="Une image contenant regardant, debout, femme&#10;&#10;Description générée automatiquement">
            <a:extLst>
              <a:ext uri="{FF2B5EF4-FFF2-40B4-BE49-F238E27FC236}">
                <a16:creationId xmlns:a16="http://schemas.microsoft.com/office/drawing/2014/main" id="{936693A5-257A-8449-62EC-00E21E323C3E}"/>
              </a:ext>
            </a:extLst>
          </p:cNvPr>
          <p:cNvPicPr preferRelativeResize="0"/>
          <p:nvPr userDrawn="1"/>
        </p:nvPicPr>
        <p:blipFill rotWithShape="1">
          <a:blip r:embed="rId3" cstate="email">
            <a:alphaModFix amt="20000"/>
            <a:extLst>
              <a:ext uri="{28A0092B-C50C-407E-A947-70E740481C1C}">
                <a14:useLocalDpi xmlns:a14="http://schemas.microsoft.com/office/drawing/2010/main"/>
              </a:ext>
            </a:extLst>
          </a:blip>
          <a:srcRect l="24349" t="3847"/>
          <a:stretch/>
        </p:blipFill>
        <p:spPr>
          <a:xfrm>
            <a:off x="-11459" y="1418172"/>
            <a:ext cx="7586372" cy="4750661"/>
          </a:xfrm>
          <a:custGeom>
            <a:avLst/>
            <a:gdLst/>
            <a:ahLst/>
            <a:cxnLst/>
            <a:rect l="l" t="t" r="r" b="b"/>
            <a:pathLst>
              <a:path w="10344421" h="6478381" extrusionOk="0">
                <a:moveTo>
                  <a:pt x="0" y="0"/>
                </a:moveTo>
                <a:lnTo>
                  <a:pt x="9187538" y="0"/>
                </a:lnTo>
                <a:lnTo>
                  <a:pt x="10344421" y="0"/>
                </a:lnTo>
                <a:lnTo>
                  <a:pt x="10344421" y="6478381"/>
                </a:lnTo>
                <a:lnTo>
                  <a:pt x="0" y="6478381"/>
                </a:lnTo>
                <a:close/>
              </a:path>
            </a:pathLst>
          </a:custGeom>
          <a:noFill/>
          <a:ln>
            <a:noFill/>
          </a:ln>
        </p:spPr>
      </p:pic>
      <p:sp>
        <p:nvSpPr>
          <p:cNvPr id="27" name="Google Shape;22;p2">
            <a:extLst>
              <a:ext uri="{FF2B5EF4-FFF2-40B4-BE49-F238E27FC236}">
                <a16:creationId xmlns:a16="http://schemas.microsoft.com/office/drawing/2014/main" id="{E498C239-4492-6D26-97E0-BB3D5306D497}"/>
              </a:ext>
            </a:extLst>
          </p:cNvPr>
          <p:cNvSpPr txBox="1">
            <a:spLocks noGrp="1"/>
          </p:cNvSpPr>
          <p:nvPr>
            <p:ph type="ctrTitle"/>
          </p:nvPr>
        </p:nvSpPr>
        <p:spPr>
          <a:xfrm>
            <a:off x="6001784"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28" name="Google Shape;21;p2">
            <a:extLst>
              <a:ext uri="{FF2B5EF4-FFF2-40B4-BE49-F238E27FC236}">
                <a16:creationId xmlns:a16="http://schemas.microsoft.com/office/drawing/2014/main" id="{5D38D045-D23B-2FB9-19C9-8E78AE229B60}"/>
              </a:ext>
            </a:extLst>
          </p:cNvPr>
          <p:cNvSpPr txBox="1">
            <a:spLocks noGrp="1"/>
          </p:cNvSpPr>
          <p:nvPr>
            <p:ph type="subTitle" idx="1"/>
          </p:nvPr>
        </p:nvSpPr>
        <p:spPr>
          <a:xfrm>
            <a:off x="6012670"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29" name="Espace réservé du texte 2">
            <a:extLst>
              <a:ext uri="{FF2B5EF4-FFF2-40B4-BE49-F238E27FC236}">
                <a16:creationId xmlns:a16="http://schemas.microsoft.com/office/drawing/2014/main" id="{35C08B96-90F3-E5E2-1B33-B17F6995F9A5}"/>
              </a:ext>
            </a:extLst>
          </p:cNvPr>
          <p:cNvSpPr>
            <a:spLocks noGrp="1"/>
          </p:cNvSpPr>
          <p:nvPr>
            <p:ph type="body" sz="quarter" idx="10"/>
          </p:nvPr>
        </p:nvSpPr>
        <p:spPr>
          <a:xfrm>
            <a:off x="5998144"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30" name="Espace réservé de la date 1">
            <a:extLst>
              <a:ext uri="{FF2B5EF4-FFF2-40B4-BE49-F238E27FC236}">
                <a16:creationId xmlns:a16="http://schemas.microsoft.com/office/drawing/2014/main" id="{D1A733A3-B83F-B1BA-00E7-99EA359E651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4008103E-81D9-894B-824A-DA429A6279F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pSp>
        <p:nvGrpSpPr>
          <p:cNvPr id="7" name="Groupe 6">
            <a:extLst>
              <a:ext uri="{FF2B5EF4-FFF2-40B4-BE49-F238E27FC236}">
                <a16:creationId xmlns:a16="http://schemas.microsoft.com/office/drawing/2014/main" id="{9B7896C7-C8A2-FF78-171F-D1D52163AE62}"/>
              </a:ext>
            </a:extLst>
          </p:cNvPr>
          <p:cNvGrpSpPr/>
          <p:nvPr userDrawn="1"/>
        </p:nvGrpSpPr>
        <p:grpSpPr>
          <a:xfrm>
            <a:off x="5000988" y="290731"/>
            <a:ext cx="6950391" cy="933629"/>
            <a:chOff x="7000732" y="407024"/>
            <a:chExt cx="9729642" cy="1307080"/>
          </a:xfrm>
        </p:grpSpPr>
        <p:pic>
          <p:nvPicPr>
            <p:cNvPr id="21" name="Image 20" descr="Une image contenant texte&#10;&#10;Description générée automatiquement">
              <a:extLst>
                <a:ext uri="{FF2B5EF4-FFF2-40B4-BE49-F238E27FC236}">
                  <a16:creationId xmlns:a16="http://schemas.microsoft.com/office/drawing/2014/main" id="{745E2CCC-2E06-B4FB-65E9-0B4BC05CA2E4}"/>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8300378" y="629815"/>
              <a:ext cx="1601434" cy="845323"/>
            </a:xfrm>
            <a:prstGeom prst="rect">
              <a:avLst/>
            </a:prstGeom>
          </p:spPr>
        </p:pic>
        <p:sp>
          <p:nvSpPr>
            <p:cNvPr id="22" name="Google Shape;19;p2">
              <a:extLst>
                <a:ext uri="{FF2B5EF4-FFF2-40B4-BE49-F238E27FC236}">
                  <a16:creationId xmlns:a16="http://schemas.microsoft.com/office/drawing/2014/main" id="{07FD9524-27AE-3F09-3FFF-39B90014D643}"/>
                </a:ext>
              </a:extLst>
            </p:cNvPr>
            <p:cNvSpPr txBox="1"/>
            <p:nvPr userDrawn="1"/>
          </p:nvSpPr>
          <p:spPr>
            <a:xfrm>
              <a:off x="7000732"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ŒUVRE</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PAR</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3" name="Google Shape;19;p2">
              <a:extLst>
                <a:ext uri="{FF2B5EF4-FFF2-40B4-BE49-F238E27FC236}">
                  <a16:creationId xmlns:a16="http://schemas.microsoft.com/office/drawing/2014/main" id="{08A9BF90-8AD7-19EA-CC25-965D6C63719B}"/>
                </a:ext>
              </a:extLst>
            </p:cNvPr>
            <p:cNvSpPr txBox="1"/>
            <p:nvPr userDrawn="1"/>
          </p:nvSpPr>
          <p:spPr>
            <a:xfrm>
              <a:off x="10404811"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FINANCÉE ET</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PLACÉE SOUS</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TUTELLE DU </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4" name="Google Shape;19;p2">
              <a:extLst>
                <a:ext uri="{FF2B5EF4-FFF2-40B4-BE49-F238E27FC236}">
                  <a16:creationId xmlns:a16="http://schemas.microsoft.com/office/drawing/2014/main" id="{46DDBD12-8AC5-AD92-DAAD-83B4D843CA6F}"/>
                </a:ext>
              </a:extLst>
            </p:cNvPr>
            <p:cNvSpPr txBox="1"/>
            <p:nvPr userDrawn="1"/>
          </p:nvSpPr>
          <p:spPr>
            <a:xfrm>
              <a:off x="13561646"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DANS LE CADRE DE</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CONTRIBUTION FRANÇAISE AU</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pic>
          <p:nvPicPr>
            <p:cNvPr id="5" name="Image 4">
              <a:extLst>
                <a:ext uri="{FF2B5EF4-FFF2-40B4-BE49-F238E27FC236}">
                  <a16:creationId xmlns:a16="http://schemas.microsoft.com/office/drawing/2014/main" id="{D71A95E1-683E-E4E5-28F9-879D99F2C346}"/>
                </a:ext>
              </a:extLst>
            </p:cNvPr>
            <p:cNvPicPr>
              <a:picLocks noChangeAspect="1"/>
            </p:cNvPicPr>
            <p:nvPr userDrawn="1"/>
          </p:nvPicPr>
          <p:blipFill>
            <a:blip r:embed="rId5"/>
            <a:srcRect/>
            <a:stretch/>
          </p:blipFill>
          <p:spPr>
            <a:xfrm>
              <a:off x="11765532" y="407024"/>
              <a:ext cx="1409779" cy="1307080"/>
            </a:xfrm>
            <a:prstGeom prst="rect">
              <a:avLst/>
            </a:prstGeom>
          </p:spPr>
        </p:pic>
        <p:pic>
          <p:nvPicPr>
            <p:cNvPr id="6" name="Image 5">
              <a:extLst>
                <a:ext uri="{FF2B5EF4-FFF2-40B4-BE49-F238E27FC236}">
                  <a16:creationId xmlns:a16="http://schemas.microsoft.com/office/drawing/2014/main" id="{2F95F901-3294-ECC3-AEC0-0DF2F35BC153}"/>
                </a:ext>
              </a:extLst>
            </p:cNvPr>
            <p:cNvPicPr>
              <a:picLocks noChangeAspect="1"/>
            </p:cNvPicPr>
            <p:nvPr userDrawn="1"/>
          </p:nvPicPr>
          <p:blipFill>
            <a:blip r:embed="rId6"/>
            <a:srcRect/>
            <a:stretch/>
          </p:blipFill>
          <p:spPr>
            <a:xfrm>
              <a:off x="14976913" y="675167"/>
              <a:ext cx="1753461" cy="719661"/>
            </a:xfrm>
            <a:prstGeom prst="rect">
              <a:avLst/>
            </a:prstGeom>
          </p:spPr>
        </p:pic>
      </p:grpSp>
    </p:spTree>
    <p:extLst>
      <p:ext uri="{BB962C8B-B14F-4D97-AF65-F5344CB8AC3E}">
        <p14:creationId xmlns:p14="http://schemas.microsoft.com/office/powerpoint/2010/main" val="2142158808"/>
      </p:ext>
    </p:extLst>
  </p:cSld>
  <p:clrMapOvr>
    <a:masterClrMapping/>
  </p:clrMapOvr>
  <p:extLst>
    <p:ext uri="{DCECCB84-F9BA-43D5-87BE-67443E8EF086}">
      <p15:sldGuideLst xmlns:p15="http://schemas.microsoft.com/office/powerpoint/2012/main">
        <p15:guide id="1" orient="horz" pos="3024">
          <p15:clr>
            <a:srgbClr val="FBAE40"/>
          </p15:clr>
        </p15:guide>
        <p15:guide id="2" pos="537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0EA0112-3E53-D750-F7D6-87909A70F064}"/>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3" name="Image 22">
            <a:extLst>
              <a:ext uri="{FF2B5EF4-FFF2-40B4-BE49-F238E27FC236}">
                <a16:creationId xmlns:a16="http://schemas.microsoft.com/office/drawing/2014/main" id="{16824AC7-8E5E-AF7F-724A-73E4634541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4" name="Google Shape;16;p2">
            <a:extLst>
              <a:ext uri="{FF2B5EF4-FFF2-40B4-BE49-F238E27FC236}">
                <a16:creationId xmlns:a16="http://schemas.microsoft.com/office/drawing/2014/main" id="{19E7BB38-5A6C-4860-1068-B0CB429F71FF}"/>
              </a:ext>
            </a:extLst>
          </p:cNvPr>
          <p:cNvSpPr/>
          <p:nvPr userDrawn="1"/>
        </p:nvSpPr>
        <p:spPr>
          <a:xfrm>
            <a:off x="0" y="1710160"/>
            <a:ext cx="11826423" cy="4750661"/>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5" name="Rectangle 24">
            <a:extLst>
              <a:ext uri="{FF2B5EF4-FFF2-40B4-BE49-F238E27FC236}">
                <a16:creationId xmlns:a16="http://schemas.microsoft.com/office/drawing/2014/main" id="{17B06E80-B7B5-9499-892C-42A195C02C15}"/>
              </a:ext>
            </a:extLst>
          </p:cNvPr>
          <p:cNvSpPr/>
          <p:nvPr userDrawn="1"/>
        </p:nvSpPr>
        <p:spPr>
          <a:xfrm>
            <a:off x="0" y="1415204"/>
            <a:ext cx="11528470" cy="47506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6" name="Google Shape;17;p2" descr="Une image contenant regardant, debout, femme&#10;&#10;Description générée automatiquement">
            <a:extLst>
              <a:ext uri="{FF2B5EF4-FFF2-40B4-BE49-F238E27FC236}">
                <a16:creationId xmlns:a16="http://schemas.microsoft.com/office/drawing/2014/main" id="{936693A5-257A-8449-62EC-00E21E323C3E}"/>
              </a:ext>
            </a:extLst>
          </p:cNvPr>
          <p:cNvPicPr preferRelativeResize="0"/>
          <p:nvPr userDrawn="1"/>
        </p:nvPicPr>
        <p:blipFill rotWithShape="1">
          <a:blip r:embed="rId3" cstate="email">
            <a:alphaModFix amt="20000"/>
            <a:extLst>
              <a:ext uri="{28A0092B-C50C-407E-A947-70E740481C1C}">
                <a14:useLocalDpi xmlns:a14="http://schemas.microsoft.com/office/drawing/2010/main"/>
              </a:ext>
            </a:extLst>
          </a:blip>
          <a:srcRect l="24349" t="3847"/>
          <a:stretch/>
        </p:blipFill>
        <p:spPr>
          <a:xfrm>
            <a:off x="-11459" y="1418172"/>
            <a:ext cx="7586372" cy="4750661"/>
          </a:xfrm>
          <a:custGeom>
            <a:avLst/>
            <a:gdLst/>
            <a:ahLst/>
            <a:cxnLst/>
            <a:rect l="l" t="t" r="r" b="b"/>
            <a:pathLst>
              <a:path w="10344421" h="6478381" extrusionOk="0">
                <a:moveTo>
                  <a:pt x="0" y="0"/>
                </a:moveTo>
                <a:lnTo>
                  <a:pt x="9187538" y="0"/>
                </a:lnTo>
                <a:lnTo>
                  <a:pt x="10344421" y="0"/>
                </a:lnTo>
                <a:lnTo>
                  <a:pt x="10344421" y="6478381"/>
                </a:lnTo>
                <a:lnTo>
                  <a:pt x="0" y="6478381"/>
                </a:lnTo>
                <a:close/>
              </a:path>
            </a:pathLst>
          </a:custGeom>
          <a:noFill/>
          <a:ln>
            <a:noFill/>
          </a:ln>
        </p:spPr>
      </p:pic>
      <p:sp>
        <p:nvSpPr>
          <p:cNvPr id="27" name="Google Shape;22;p2">
            <a:extLst>
              <a:ext uri="{FF2B5EF4-FFF2-40B4-BE49-F238E27FC236}">
                <a16:creationId xmlns:a16="http://schemas.microsoft.com/office/drawing/2014/main" id="{E498C239-4492-6D26-97E0-BB3D5306D497}"/>
              </a:ext>
            </a:extLst>
          </p:cNvPr>
          <p:cNvSpPr txBox="1">
            <a:spLocks noGrp="1"/>
          </p:cNvSpPr>
          <p:nvPr>
            <p:ph type="ctrTitle"/>
          </p:nvPr>
        </p:nvSpPr>
        <p:spPr>
          <a:xfrm>
            <a:off x="6001784"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2"/>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28" name="Google Shape;21;p2">
            <a:extLst>
              <a:ext uri="{FF2B5EF4-FFF2-40B4-BE49-F238E27FC236}">
                <a16:creationId xmlns:a16="http://schemas.microsoft.com/office/drawing/2014/main" id="{5D38D045-D23B-2FB9-19C9-8E78AE229B60}"/>
              </a:ext>
            </a:extLst>
          </p:cNvPr>
          <p:cNvSpPr txBox="1">
            <a:spLocks noGrp="1"/>
          </p:cNvSpPr>
          <p:nvPr>
            <p:ph type="subTitle" idx="1"/>
          </p:nvPr>
        </p:nvSpPr>
        <p:spPr>
          <a:xfrm>
            <a:off x="6012670"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29" name="Espace réservé du texte 2">
            <a:extLst>
              <a:ext uri="{FF2B5EF4-FFF2-40B4-BE49-F238E27FC236}">
                <a16:creationId xmlns:a16="http://schemas.microsoft.com/office/drawing/2014/main" id="{35C08B96-90F3-E5E2-1B33-B17F6995F9A5}"/>
              </a:ext>
            </a:extLst>
          </p:cNvPr>
          <p:cNvSpPr>
            <a:spLocks noGrp="1"/>
          </p:cNvSpPr>
          <p:nvPr>
            <p:ph type="body" sz="quarter" idx="10"/>
          </p:nvPr>
        </p:nvSpPr>
        <p:spPr>
          <a:xfrm>
            <a:off x="5998144"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30" name="Espace réservé de la date 1">
            <a:extLst>
              <a:ext uri="{FF2B5EF4-FFF2-40B4-BE49-F238E27FC236}">
                <a16:creationId xmlns:a16="http://schemas.microsoft.com/office/drawing/2014/main" id="{D1A733A3-B83F-B1BA-00E7-99EA359E651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32879CA-0839-1345-9C73-3C318E701A4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pSp>
        <p:nvGrpSpPr>
          <p:cNvPr id="3" name="Groupe 2">
            <a:extLst>
              <a:ext uri="{FF2B5EF4-FFF2-40B4-BE49-F238E27FC236}">
                <a16:creationId xmlns:a16="http://schemas.microsoft.com/office/drawing/2014/main" id="{7F87E9C7-D8BE-FC23-9ABD-CDC8985B11B2}"/>
              </a:ext>
            </a:extLst>
          </p:cNvPr>
          <p:cNvGrpSpPr/>
          <p:nvPr userDrawn="1"/>
        </p:nvGrpSpPr>
        <p:grpSpPr>
          <a:xfrm>
            <a:off x="5000988" y="290731"/>
            <a:ext cx="6950391" cy="933629"/>
            <a:chOff x="7000732" y="407024"/>
            <a:chExt cx="9729642" cy="1307080"/>
          </a:xfrm>
        </p:grpSpPr>
        <p:pic>
          <p:nvPicPr>
            <p:cNvPr id="4" name="Image 3" descr="Une image contenant texte&#10;&#10;Description générée automatiquement">
              <a:extLst>
                <a:ext uri="{FF2B5EF4-FFF2-40B4-BE49-F238E27FC236}">
                  <a16:creationId xmlns:a16="http://schemas.microsoft.com/office/drawing/2014/main" id="{3A1070F3-5F1D-4AC3-E81D-868B1B10D92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8300378" y="629815"/>
              <a:ext cx="1601434" cy="845323"/>
            </a:xfrm>
            <a:prstGeom prst="rect">
              <a:avLst/>
            </a:prstGeom>
          </p:spPr>
        </p:pic>
        <p:sp>
          <p:nvSpPr>
            <p:cNvPr id="5" name="Google Shape;19;p2">
              <a:extLst>
                <a:ext uri="{FF2B5EF4-FFF2-40B4-BE49-F238E27FC236}">
                  <a16:creationId xmlns:a16="http://schemas.microsoft.com/office/drawing/2014/main" id="{E3F192D3-D7B3-E6D9-1193-441C5B6FE549}"/>
                </a:ext>
              </a:extLst>
            </p:cNvPr>
            <p:cNvSpPr txBox="1"/>
            <p:nvPr userDrawn="1"/>
          </p:nvSpPr>
          <p:spPr>
            <a:xfrm>
              <a:off x="7000732"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ŒUVRE</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PAR</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6" name="Google Shape;19;p2">
              <a:extLst>
                <a:ext uri="{FF2B5EF4-FFF2-40B4-BE49-F238E27FC236}">
                  <a16:creationId xmlns:a16="http://schemas.microsoft.com/office/drawing/2014/main" id="{AC232198-D664-2AFE-9B45-01066AAB4128}"/>
                </a:ext>
              </a:extLst>
            </p:cNvPr>
            <p:cNvSpPr txBox="1"/>
            <p:nvPr userDrawn="1"/>
          </p:nvSpPr>
          <p:spPr>
            <a:xfrm>
              <a:off x="10404811"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FINANCÉE ET</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PLACÉE SOUS</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TUTELLE DU </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7" name="Google Shape;19;p2">
              <a:extLst>
                <a:ext uri="{FF2B5EF4-FFF2-40B4-BE49-F238E27FC236}">
                  <a16:creationId xmlns:a16="http://schemas.microsoft.com/office/drawing/2014/main" id="{FDC69B94-6582-A203-356F-55E6EC3B772C}"/>
                </a:ext>
              </a:extLst>
            </p:cNvPr>
            <p:cNvSpPr txBox="1"/>
            <p:nvPr userDrawn="1"/>
          </p:nvSpPr>
          <p:spPr>
            <a:xfrm>
              <a:off x="13561646"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DANS LE CADRE DE</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CONTRIBUTION FRANÇAISE AU</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pic>
          <p:nvPicPr>
            <p:cNvPr id="8" name="Image 7">
              <a:extLst>
                <a:ext uri="{FF2B5EF4-FFF2-40B4-BE49-F238E27FC236}">
                  <a16:creationId xmlns:a16="http://schemas.microsoft.com/office/drawing/2014/main" id="{C65482C2-62F9-EF28-A9BE-A35B233AC680}"/>
                </a:ext>
              </a:extLst>
            </p:cNvPr>
            <p:cNvPicPr>
              <a:picLocks noChangeAspect="1"/>
            </p:cNvPicPr>
            <p:nvPr userDrawn="1"/>
          </p:nvPicPr>
          <p:blipFill>
            <a:blip r:embed="rId5"/>
            <a:srcRect/>
            <a:stretch/>
          </p:blipFill>
          <p:spPr>
            <a:xfrm>
              <a:off x="11765532" y="407024"/>
              <a:ext cx="1409779" cy="1307080"/>
            </a:xfrm>
            <a:prstGeom prst="rect">
              <a:avLst/>
            </a:prstGeom>
          </p:spPr>
        </p:pic>
        <p:pic>
          <p:nvPicPr>
            <p:cNvPr id="9" name="Image 8">
              <a:extLst>
                <a:ext uri="{FF2B5EF4-FFF2-40B4-BE49-F238E27FC236}">
                  <a16:creationId xmlns:a16="http://schemas.microsoft.com/office/drawing/2014/main" id="{7D171FB5-551B-8F6F-E60F-2824FE1C651F}"/>
                </a:ext>
              </a:extLst>
            </p:cNvPr>
            <p:cNvPicPr>
              <a:picLocks noChangeAspect="1"/>
            </p:cNvPicPr>
            <p:nvPr userDrawn="1"/>
          </p:nvPicPr>
          <p:blipFill>
            <a:blip r:embed="rId6"/>
            <a:srcRect/>
            <a:stretch/>
          </p:blipFill>
          <p:spPr>
            <a:xfrm>
              <a:off x="14976913" y="675167"/>
              <a:ext cx="1753461" cy="719661"/>
            </a:xfrm>
            <a:prstGeom prst="rect">
              <a:avLst/>
            </a:prstGeom>
          </p:spPr>
        </p:pic>
      </p:grpSp>
    </p:spTree>
    <p:extLst>
      <p:ext uri="{BB962C8B-B14F-4D97-AF65-F5344CB8AC3E}">
        <p14:creationId xmlns:p14="http://schemas.microsoft.com/office/powerpoint/2010/main" val="819540566"/>
      </p:ext>
    </p:extLst>
  </p:cSld>
  <p:clrMapOvr>
    <a:masterClrMapping/>
  </p:clrMapOvr>
  <p:extLst>
    <p:ext uri="{DCECCB84-F9BA-43D5-87BE-67443E8EF086}">
      <p15:sldGuideLst xmlns:p15="http://schemas.microsoft.com/office/powerpoint/2012/main">
        <p15:guide id="1" orient="horz" pos="3024">
          <p15:clr>
            <a:srgbClr val="FBAE40"/>
          </p15:clr>
        </p15:guide>
        <p15:guide id="2" pos="5376">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7" name="Connecteur droit 6">
            <a:extLst>
              <a:ext uri="{FF2B5EF4-FFF2-40B4-BE49-F238E27FC236}">
                <a16:creationId xmlns:a16="http://schemas.microsoft.com/office/drawing/2014/main" id="{4457A797-8139-74F6-0073-C0C4FAFA4BD6}"/>
              </a:ext>
            </a:extLst>
          </p:cNvPr>
          <p:cNvCxnSpPr>
            <a:cxnSpLocks/>
          </p:cNvCxnSpPr>
          <p:nvPr userDrawn="1"/>
        </p:nvCxnSpPr>
        <p:spPr>
          <a:xfrm flipH="1">
            <a:off x="309591" y="646479"/>
            <a:ext cx="11573951" cy="0"/>
          </a:xfrm>
          <a:prstGeom prst="line">
            <a:avLst/>
          </a:prstGeom>
        </p:spPr>
        <p:style>
          <a:lnRef idx="1">
            <a:schemeClr val="dk1"/>
          </a:lnRef>
          <a:fillRef idx="0">
            <a:schemeClr val="dk1"/>
          </a:fillRef>
          <a:effectRef idx="0">
            <a:schemeClr val="dk1"/>
          </a:effectRef>
          <a:fontRef idx="minor">
            <a:schemeClr val="tx1"/>
          </a:fontRef>
        </p:style>
      </p:cxnSp>
      <p:sp>
        <p:nvSpPr>
          <p:cNvPr id="8" name="Google Shape;32;p3">
            <a:extLst>
              <a:ext uri="{FF2B5EF4-FFF2-40B4-BE49-F238E27FC236}">
                <a16:creationId xmlns:a16="http://schemas.microsoft.com/office/drawing/2014/main" id="{E74CFCC0-CBC0-BE48-70DC-9F61A6E20CFF}"/>
              </a:ext>
            </a:extLst>
          </p:cNvPr>
          <p:cNvSpPr txBox="1">
            <a:spLocks noGrp="1"/>
          </p:cNvSpPr>
          <p:nvPr>
            <p:ph type="title" hasCustomPrompt="1"/>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Sommaire</a:t>
            </a:r>
            <a:endParaRPr dirty="0"/>
          </a:p>
        </p:txBody>
      </p:sp>
      <p:sp>
        <p:nvSpPr>
          <p:cNvPr id="9" name="Espace réservé du texte 16">
            <a:extLst>
              <a:ext uri="{FF2B5EF4-FFF2-40B4-BE49-F238E27FC236}">
                <a16:creationId xmlns:a16="http://schemas.microsoft.com/office/drawing/2014/main" id="{5550E230-A932-EA88-5FB0-703CFD4F79C4}"/>
              </a:ext>
            </a:extLst>
          </p:cNvPr>
          <p:cNvSpPr>
            <a:spLocks noGrp="1"/>
          </p:cNvSpPr>
          <p:nvPr>
            <p:ph type="body" sz="quarter" idx="10" hasCustomPrompt="1"/>
          </p:nvPr>
        </p:nvSpPr>
        <p:spPr>
          <a:xfrm>
            <a:off x="309591" y="1592232"/>
            <a:ext cx="11573950" cy="4619289"/>
          </a:xfrm>
        </p:spPr>
        <p:txBody>
          <a:bodyPr>
            <a:noAutofit/>
          </a:bodyPr>
          <a:lstStyle>
            <a:lvl1pPr marL="0" indent="-385722">
              <a:spcBef>
                <a:spcPts val="857"/>
              </a:spcBef>
              <a:spcAft>
                <a:spcPts val="1286"/>
              </a:spcAft>
              <a:buClr>
                <a:schemeClr val="tx1"/>
              </a:buClr>
              <a:buSzPct val="150000"/>
              <a:buFont typeface="+mj-lt"/>
              <a:buAutoNum type="arabicPeriod"/>
              <a:defRPr sz="2000">
                <a:solidFill>
                  <a:schemeClr val="tx1">
                    <a:lumMod val="50000"/>
                  </a:schemeClr>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Titre 01</a:t>
            </a:r>
          </a:p>
        </p:txBody>
      </p:sp>
      <p:sp>
        <p:nvSpPr>
          <p:cNvPr id="2" name="Espace réservé de la date 1">
            <a:extLst>
              <a:ext uri="{FF2B5EF4-FFF2-40B4-BE49-F238E27FC236}">
                <a16:creationId xmlns:a16="http://schemas.microsoft.com/office/drawing/2014/main" id="{1B8C1443-46A1-6DC3-6D22-DCEF720D72BD}"/>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36497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4C64931-2231-4176-851D-12126D4EAEB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8" name="Groupe 7">
            <a:extLst>
              <a:ext uri="{FF2B5EF4-FFF2-40B4-BE49-F238E27FC236}">
                <a16:creationId xmlns:a16="http://schemas.microsoft.com/office/drawing/2014/main" id="{7B2F6E0C-1B93-0215-02E9-A20027545CFE}"/>
              </a:ext>
            </a:extLst>
          </p:cNvPr>
          <p:cNvGrpSpPr/>
          <p:nvPr userDrawn="1"/>
        </p:nvGrpSpPr>
        <p:grpSpPr>
          <a:xfrm>
            <a:off x="9325497" y="390905"/>
            <a:ext cx="2500926" cy="725896"/>
            <a:chOff x="13054482" y="611435"/>
            <a:chExt cx="3500971" cy="1016254"/>
          </a:xfrm>
        </p:grpSpPr>
        <p:pic>
          <p:nvPicPr>
            <p:cNvPr id="9" name="Image 8" descr="Une image contenant texte&#10;&#10;Description générée automatiquement">
              <a:extLst>
                <a:ext uri="{FF2B5EF4-FFF2-40B4-BE49-F238E27FC236}">
                  <a16:creationId xmlns:a16="http://schemas.microsoft.com/office/drawing/2014/main" id="{8A846EA4-ED88-8A6A-63B3-19D19DB4DD6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0" name="Google Shape;19;p2">
              <a:extLst>
                <a:ext uri="{FF2B5EF4-FFF2-40B4-BE49-F238E27FC236}">
                  <a16:creationId xmlns:a16="http://schemas.microsoft.com/office/drawing/2014/main" id="{24A52B69-AE9F-9216-664B-477D30542E43}"/>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1" name="Google Shape;16;p2">
            <a:extLst>
              <a:ext uri="{FF2B5EF4-FFF2-40B4-BE49-F238E27FC236}">
                <a16:creationId xmlns:a16="http://schemas.microsoft.com/office/drawing/2014/main" id="{7B8F3964-64AB-8D3D-F32B-9FC4A873AAED}"/>
              </a:ext>
            </a:extLst>
          </p:cNvPr>
          <p:cNvSpPr/>
          <p:nvPr userDrawn="1"/>
        </p:nvSpPr>
        <p:spPr>
          <a:xfrm>
            <a:off x="0" y="1710160"/>
            <a:ext cx="11826423" cy="4750661"/>
          </a:xfrm>
          <a:prstGeom prst="rect">
            <a:avLst/>
          </a:prstGeom>
          <a:solidFill>
            <a:schemeClr val="tx2">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2" name="Rectangle 11">
            <a:extLst>
              <a:ext uri="{FF2B5EF4-FFF2-40B4-BE49-F238E27FC236}">
                <a16:creationId xmlns:a16="http://schemas.microsoft.com/office/drawing/2014/main" id="{BBA8B2C0-0FA6-56DC-77A3-FA04CB575DD3}"/>
              </a:ext>
            </a:extLst>
          </p:cNvPr>
          <p:cNvSpPr/>
          <p:nvPr userDrawn="1"/>
        </p:nvSpPr>
        <p:spPr>
          <a:xfrm>
            <a:off x="0" y="1415204"/>
            <a:ext cx="11528470" cy="47506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Google Shape;22;p2">
            <a:extLst>
              <a:ext uri="{FF2B5EF4-FFF2-40B4-BE49-F238E27FC236}">
                <a16:creationId xmlns:a16="http://schemas.microsoft.com/office/drawing/2014/main" id="{B33A6332-A68E-15B2-F615-CD30BE78184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4" name="Google Shape;21;p2">
            <a:extLst>
              <a:ext uri="{FF2B5EF4-FFF2-40B4-BE49-F238E27FC236}">
                <a16:creationId xmlns:a16="http://schemas.microsoft.com/office/drawing/2014/main" id="{7C7E87AD-CA9A-893B-AF37-17ABBA3BED3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5" name="Espace réservé du texte 2">
            <a:extLst>
              <a:ext uri="{FF2B5EF4-FFF2-40B4-BE49-F238E27FC236}">
                <a16:creationId xmlns:a16="http://schemas.microsoft.com/office/drawing/2014/main" id="{6969B917-5231-7925-D415-56A829879A40}"/>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6" name="Image 15">
            <a:extLst>
              <a:ext uri="{FF2B5EF4-FFF2-40B4-BE49-F238E27FC236}">
                <a16:creationId xmlns:a16="http://schemas.microsoft.com/office/drawing/2014/main" id="{116B92DA-9642-764B-8897-C424551FA5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7" name="Rectangle 16">
            <a:extLst>
              <a:ext uri="{FF2B5EF4-FFF2-40B4-BE49-F238E27FC236}">
                <a16:creationId xmlns:a16="http://schemas.microsoft.com/office/drawing/2014/main" id="{FFB3114E-48DB-ABC1-6EC9-4C7FFD7F86D0}"/>
              </a:ext>
            </a:extLst>
          </p:cNvPr>
          <p:cNvSpPr/>
          <p:nvPr userDrawn="1"/>
        </p:nvSpPr>
        <p:spPr>
          <a:xfrm>
            <a:off x="0" y="1415204"/>
            <a:ext cx="1303448" cy="1411408"/>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9" name="Espace réservé pour une image  7">
            <a:extLst>
              <a:ext uri="{FF2B5EF4-FFF2-40B4-BE49-F238E27FC236}">
                <a16:creationId xmlns:a16="http://schemas.microsoft.com/office/drawing/2014/main" id="{31EC39B5-C6AB-F942-0532-55322504C00D}"/>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E0BC6EDF-1099-EB35-4C73-1FE780D5BB8F}"/>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A26C24A-C5DD-CE49-B666-1EB2B8545059}"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34602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4C64931-2231-4176-851D-12126D4EAEB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8" name="Groupe 7">
            <a:extLst>
              <a:ext uri="{FF2B5EF4-FFF2-40B4-BE49-F238E27FC236}">
                <a16:creationId xmlns:a16="http://schemas.microsoft.com/office/drawing/2014/main" id="{7B2F6E0C-1B93-0215-02E9-A20027545CFE}"/>
              </a:ext>
            </a:extLst>
          </p:cNvPr>
          <p:cNvGrpSpPr/>
          <p:nvPr userDrawn="1"/>
        </p:nvGrpSpPr>
        <p:grpSpPr>
          <a:xfrm>
            <a:off x="9325497" y="390905"/>
            <a:ext cx="2500926" cy="725896"/>
            <a:chOff x="13054482" y="611435"/>
            <a:chExt cx="3500971" cy="1016254"/>
          </a:xfrm>
        </p:grpSpPr>
        <p:pic>
          <p:nvPicPr>
            <p:cNvPr id="9" name="Image 8" descr="Une image contenant texte&#10;&#10;Description générée automatiquement">
              <a:extLst>
                <a:ext uri="{FF2B5EF4-FFF2-40B4-BE49-F238E27FC236}">
                  <a16:creationId xmlns:a16="http://schemas.microsoft.com/office/drawing/2014/main" id="{8A846EA4-ED88-8A6A-63B3-19D19DB4DD6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0" name="Google Shape;19;p2">
              <a:extLst>
                <a:ext uri="{FF2B5EF4-FFF2-40B4-BE49-F238E27FC236}">
                  <a16:creationId xmlns:a16="http://schemas.microsoft.com/office/drawing/2014/main" id="{24A52B69-AE9F-9216-664B-477D30542E43}"/>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1" name="Google Shape;16;p2">
            <a:extLst>
              <a:ext uri="{FF2B5EF4-FFF2-40B4-BE49-F238E27FC236}">
                <a16:creationId xmlns:a16="http://schemas.microsoft.com/office/drawing/2014/main" id="{7B8F3964-64AB-8D3D-F32B-9FC4A873AAED}"/>
              </a:ext>
            </a:extLst>
          </p:cNvPr>
          <p:cNvSpPr/>
          <p:nvPr userDrawn="1"/>
        </p:nvSpPr>
        <p:spPr>
          <a:xfrm>
            <a:off x="0" y="1710160"/>
            <a:ext cx="11826423" cy="4750661"/>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2" name="Rectangle 11">
            <a:extLst>
              <a:ext uri="{FF2B5EF4-FFF2-40B4-BE49-F238E27FC236}">
                <a16:creationId xmlns:a16="http://schemas.microsoft.com/office/drawing/2014/main" id="{BBA8B2C0-0FA6-56DC-77A3-FA04CB575DD3}"/>
              </a:ext>
            </a:extLst>
          </p:cNvPr>
          <p:cNvSpPr/>
          <p:nvPr userDrawn="1"/>
        </p:nvSpPr>
        <p:spPr>
          <a:xfrm>
            <a:off x="0" y="1415204"/>
            <a:ext cx="11528470" cy="47506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Google Shape;22;p2">
            <a:extLst>
              <a:ext uri="{FF2B5EF4-FFF2-40B4-BE49-F238E27FC236}">
                <a16:creationId xmlns:a16="http://schemas.microsoft.com/office/drawing/2014/main" id="{B33A6332-A68E-15B2-F615-CD30BE78184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2"/>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4" name="Google Shape;21;p2">
            <a:extLst>
              <a:ext uri="{FF2B5EF4-FFF2-40B4-BE49-F238E27FC236}">
                <a16:creationId xmlns:a16="http://schemas.microsoft.com/office/drawing/2014/main" id="{7C7E87AD-CA9A-893B-AF37-17ABBA3BED3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5" name="Espace réservé du texte 2">
            <a:extLst>
              <a:ext uri="{FF2B5EF4-FFF2-40B4-BE49-F238E27FC236}">
                <a16:creationId xmlns:a16="http://schemas.microsoft.com/office/drawing/2014/main" id="{6969B917-5231-7925-D415-56A829879A40}"/>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6" name="Image 15">
            <a:extLst>
              <a:ext uri="{FF2B5EF4-FFF2-40B4-BE49-F238E27FC236}">
                <a16:creationId xmlns:a16="http://schemas.microsoft.com/office/drawing/2014/main" id="{116B92DA-9642-764B-8897-C424551FA5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7" name="Rectangle 16">
            <a:extLst>
              <a:ext uri="{FF2B5EF4-FFF2-40B4-BE49-F238E27FC236}">
                <a16:creationId xmlns:a16="http://schemas.microsoft.com/office/drawing/2014/main" id="{FFB3114E-48DB-ABC1-6EC9-4C7FFD7F86D0}"/>
              </a:ext>
            </a:extLst>
          </p:cNvPr>
          <p:cNvSpPr/>
          <p:nvPr userDrawn="1"/>
        </p:nvSpPr>
        <p:spPr>
          <a:xfrm>
            <a:off x="0" y="1415204"/>
            <a:ext cx="1303448" cy="1411408"/>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9" name="Espace réservé pour une image  7">
            <a:extLst>
              <a:ext uri="{FF2B5EF4-FFF2-40B4-BE49-F238E27FC236}">
                <a16:creationId xmlns:a16="http://schemas.microsoft.com/office/drawing/2014/main" id="{31EC39B5-C6AB-F942-0532-55322504C00D}"/>
              </a:ext>
            </a:extLst>
          </p:cNvPr>
          <p:cNvSpPr>
            <a:spLocks noGrp="1"/>
          </p:cNvSpPr>
          <p:nvPr>
            <p:ph type="pic" sz="quarter" idx="11"/>
          </p:nvPr>
        </p:nvSpPr>
        <p:spPr>
          <a:xfrm>
            <a:off x="321446" y="1680988"/>
            <a:ext cx="5420444" cy="5177012"/>
          </a:xfrm>
        </p:spPr>
        <p:txBody>
          <a:bodyPr/>
          <a:lstStyle>
            <a:lvl1pPr marL="0" indent="0">
              <a:buNone/>
              <a:defRPr sz="2000">
                <a:solidFill>
                  <a:schemeClr val="bg1"/>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667443FE-698C-4DE7-D7DF-58322EB54EA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88B117D8-138F-DD4A-9C2E-93F8C0A67031}"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17819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4BAC7B0-43C5-2A2A-7E62-476CE90329EC}"/>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9" name="Groupe 8">
            <a:extLst>
              <a:ext uri="{FF2B5EF4-FFF2-40B4-BE49-F238E27FC236}">
                <a16:creationId xmlns:a16="http://schemas.microsoft.com/office/drawing/2014/main" id="{A4858FAB-CBC3-3583-D1A8-69BB128D8439}"/>
              </a:ext>
            </a:extLst>
          </p:cNvPr>
          <p:cNvGrpSpPr/>
          <p:nvPr userDrawn="1"/>
        </p:nvGrpSpPr>
        <p:grpSpPr>
          <a:xfrm>
            <a:off x="9325497" y="390905"/>
            <a:ext cx="2500926" cy="725896"/>
            <a:chOff x="13054482" y="611435"/>
            <a:chExt cx="3500971" cy="1016254"/>
          </a:xfrm>
        </p:grpSpPr>
        <p:pic>
          <p:nvPicPr>
            <p:cNvPr id="10" name="Image 9" descr="Une image contenant texte&#10;&#10;Description générée automatiquement">
              <a:extLst>
                <a:ext uri="{FF2B5EF4-FFF2-40B4-BE49-F238E27FC236}">
                  <a16:creationId xmlns:a16="http://schemas.microsoft.com/office/drawing/2014/main" id="{FA5CCD2D-6BD5-CBB8-4488-E646C6CEB80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1" name="Google Shape;19;p2">
              <a:extLst>
                <a:ext uri="{FF2B5EF4-FFF2-40B4-BE49-F238E27FC236}">
                  <a16:creationId xmlns:a16="http://schemas.microsoft.com/office/drawing/2014/main" id="{650037FE-5F71-367D-2A74-AE165DC2CB42}"/>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2" name="Google Shape;16;p2">
            <a:extLst>
              <a:ext uri="{FF2B5EF4-FFF2-40B4-BE49-F238E27FC236}">
                <a16:creationId xmlns:a16="http://schemas.microsoft.com/office/drawing/2014/main" id="{CC969F90-3148-58B5-30A8-D649407A5342}"/>
              </a:ext>
            </a:extLst>
          </p:cNvPr>
          <p:cNvSpPr/>
          <p:nvPr userDrawn="1"/>
        </p:nvSpPr>
        <p:spPr>
          <a:xfrm>
            <a:off x="0" y="1710160"/>
            <a:ext cx="11826423" cy="4750661"/>
          </a:xfrm>
          <a:prstGeom prst="rect">
            <a:avLst/>
          </a:prstGeom>
          <a:solidFill>
            <a:schemeClr val="accent3">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3" name="Rectangle 12">
            <a:extLst>
              <a:ext uri="{FF2B5EF4-FFF2-40B4-BE49-F238E27FC236}">
                <a16:creationId xmlns:a16="http://schemas.microsoft.com/office/drawing/2014/main" id="{230A8599-B110-A62D-D587-28333C008C95}"/>
              </a:ext>
            </a:extLst>
          </p:cNvPr>
          <p:cNvSpPr/>
          <p:nvPr userDrawn="1"/>
        </p:nvSpPr>
        <p:spPr>
          <a:xfrm>
            <a:off x="0" y="1415204"/>
            <a:ext cx="11528470" cy="475066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4" name="Google Shape;22;p2">
            <a:extLst>
              <a:ext uri="{FF2B5EF4-FFF2-40B4-BE49-F238E27FC236}">
                <a16:creationId xmlns:a16="http://schemas.microsoft.com/office/drawing/2014/main" id="{C5657015-890C-7196-F157-4333429DA314}"/>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5" name="Google Shape;21;p2">
            <a:extLst>
              <a:ext uri="{FF2B5EF4-FFF2-40B4-BE49-F238E27FC236}">
                <a16:creationId xmlns:a16="http://schemas.microsoft.com/office/drawing/2014/main" id="{F993BDB6-3AF5-E9FF-181C-29010C087A90}"/>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6" name="Espace réservé du texte 2">
            <a:extLst>
              <a:ext uri="{FF2B5EF4-FFF2-40B4-BE49-F238E27FC236}">
                <a16:creationId xmlns:a16="http://schemas.microsoft.com/office/drawing/2014/main" id="{A493204A-9942-4032-5C82-A9AE689B7B47}"/>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9" name="Image 18">
            <a:extLst>
              <a:ext uri="{FF2B5EF4-FFF2-40B4-BE49-F238E27FC236}">
                <a16:creationId xmlns:a16="http://schemas.microsoft.com/office/drawing/2014/main" id="{EED4518C-B315-1D70-D45D-B2E5AC428E2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0" name="Rectangle 19">
            <a:extLst>
              <a:ext uri="{FF2B5EF4-FFF2-40B4-BE49-F238E27FC236}">
                <a16:creationId xmlns:a16="http://schemas.microsoft.com/office/drawing/2014/main" id="{86CEA99A-40FC-32C4-A6C0-5E40B8DA21F8}"/>
              </a:ext>
            </a:extLst>
          </p:cNvPr>
          <p:cNvSpPr/>
          <p:nvPr userDrawn="1"/>
        </p:nvSpPr>
        <p:spPr>
          <a:xfrm>
            <a:off x="12939" y="1415203"/>
            <a:ext cx="1303448" cy="1411408"/>
          </a:xfrm>
          <a:prstGeom prst="rect">
            <a:avLst/>
          </a:prstGeom>
          <a:pattFill prst="pct80">
            <a:fgClr>
              <a:schemeClr val="accent3">
                <a:lumMod val="60000"/>
                <a:lumOff val="4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2" name="Espace réservé pour une image  7">
            <a:extLst>
              <a:ext uri="{FF2B5EF4-FFF2-40B4-BE49-F238E27FC236}">
                <a16:creationId xmlns:a16="http://schemas.microsoft.com/office/drawing/2014/main" id="{47F7943C-048D-3E8B-0C8B-7C160604B15C}"/>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CA241BCC-E445-BAFD-B362-7D016C98D53A}"/>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53FC2D6-8AA4-DF46-92A2-04070572E472}"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7412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2EC3D-6E3D-7DBE-2900-A69D20D0ADFD}"/>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779DC98F-3459-8CCD-C840-A7F9A3470DA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1D1D35B6-022A-7679-589F-DD664EC565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847A6D25-3991-767D-6A02-2E759C7EA16A}"/>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6" name="Footer Placeholder 5">
            <a:extLst>
              <a:ext uri="{FF2B5EF4-FFF2-40B4-BE49-F238E27FC236}">
                <a16:creationId xmlns:a16="http://schemas.microsoft.com/office/drawing/2014/main" id="{A69D5839-3266-E05C-8C17-0E7DEFAEE3F3}"/>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95C79025-2D6E-8C42-646F-FA6D40A7A1E5}"/>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5434748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49F80AA-56A4-C03B-1E16-0DFAD546763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11" name="Groupe 10">
            <a:extLst>
              <a:ext uri="{FF2B5EF4-FFF2-40B4-BE49-F238E27FC236}">
                <a16:creationId xmlns:a16="http://schemas.microsoft.com/office/drawing/2014/main" id="{E096717D-372F-E314-8353-ED39007C9F09}"/>
              </a:ext>
            </a:extLst>
          </p:cNvPr>
          <p:cNvGrpSpPr/>
          <p:nvPr userDrawn="1"/>
        </p:nvGrpSpPr>
        <p:grpSpPr>
          <a:xfrm>
            <a:off x="9325497" y="390905"/>
            <a:ext cx="2500926" cy="725896"/>
            <a:chOff x="13054482" y="611435"/>
            <a:chExt cx="3500971" cy="1016254"/>
          </a:xfrm>
        </p:grpSpPr>
        <p:pic>
          <p:nvPicPr>
            <p:cNvPr id="12" name="Image 11" descr="Une image contenant texte&#10;&#10;Description générée automatiquement">
              <a:extLst>
                <a:ext uri="{FF2B5EF4-FFF2-40B4-BE49-F238E27FC236}">
                  <a16:creationId xmlns:a16="http://schemas.microsoft.com/office/drawing/2014/main" id="{D142A32A-7CAA-D531-3418-F3FFE84439D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3" name="Google Shape;19;p2">
              <a:extLst>
                <a:ext uri="{FF2B5EF4-FFF2-40B4-BE49-F238E27FC236}">
                  <a16:creationId xmlns:a16="http://schemas.microsoft.com/office/drawing/2014/main" id="{20A6AB5F-CEA6-06E3-522F-E8503ABC4C9A}"/>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4" name="Google Shape;16;p2">
            <a:extLst>
              <a:ext uri="{FF2B5EF4-FFF2-40B4-BE49-F238E27FC236}">
                <a16:creationId xmlns:a16="http://schemas.microsoft.com/office/drawing/2014/main" id="{1F1D2E83-EA4E-38BC-25E1-E6FF8D545ECA}"/>
              </a:ext>
            </a:extLst>
          </p:cNvPr>
          <p:cNvSpPr/>
          <p:nvPr userDrawn="1"/>
        </p:nvSpPr>
        <p:spPr>
          <a:xfrm>
            <a:off x="0" y="1710160"/>
            <a:ext cx="11826423" cy="4750661"/>
          </a:xfrm>
          <a:prstGeom prst="rect">
            <a:avLst/>
          </a:prstGeom>
          <a:solidFill>
            <a:schemeClr val="accent4">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 name="Rectangle 1">
            <a:extLst>
              <a:ext uri="{FF2B5EF4-FFF2-40B4-BE49-F238E27FC236}">
                <a16:creationId xmlns:a16="http://schemas.microsoft.com/office/drawing/2014/main" id="{665D590B-F422-3515-A959-FFFF111C0664}"/>
              </a:ext>
            </a:extLst>
          </p:cNvPr>
          <p:cNvSpPr/>
          <p:nvPr userDrawn="1"/>
        </p:nvSpPr>
        <p:spPr>
          <a:xfrm>
            <a:off x="-142653" y="1680987"/>
            <a:ext cx="11671124" cy="448487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0640588-517D-C72A-FAB7-90BE8C71CB6A}"/>
              </a:ext>
            </a:extLst>
          </p:cNvPr>
          <p:cNvSpPr/>
          <p:nvPr userDrawn="1"/>
        </p:nvSpPr>
        <p:spPr>
          <a:xfrm>
            <a:off x="0" y="1415204"/>
            <a:ext cx="11528470" cy="475066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6" name="Google Shape;22;p2">
            <a:extLst>
              <a:ext uri="{FF2B5EF4-FFF2-40B4-BE49-F238E27FC236}">
                <a16:creationId xmlns:a16="http://schemas.microsoft.com/office/drawing/2014/main" id="{82E5B49B-94EB-94CE-036C-05B284271C13}"/>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7" name="Google Shape;21;p2">
            <a:extLst>
              <a:ext uri="{FF2B5EF4-FFF2-40B4-BE49-F238E27FC236}">
                <a16:creationId xmlns:a16="http://schemas.microsoft.com/office/drawing/2014/main" id="{062D4104-0B8F-84B1-C7A4-439889ED1660}"/>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8" name="Espace réservé du texte 2">
            <a:extLst>
              <a:ext uri="{FF2B5EF4-FFF2-40B4-BE49-F238E27FC236}">
                <a16:creationId xmlns:a16="http://schemas.microsoft.com/office/drawing/2014/main" id="{6AE5AC90-BCA0-34AB-E3AE-59F84C2D715F}"/>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9" name="Image 18">
            <a:extLst>
              <a:ext uri="{FF2B5EF4-FFF2-40B4-BE49-F238E27FC236}">
                <a16:creationId xmlns:a16="http://schemas.microsoft.com/office/drawing/2014/main" id="{67592502-8242-F83B-FA58-7FB53F7989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0" name="Rectangle 19">
            <a:extLst>
              <a:ext uri="{FF2B5EF4-FFF2-40B4-BE49-F238E27FC236}">
                <a16:creationId xmlns:a16="http://schemas.microsoft.com/office/drawing/2014/main" id="{7C761DAC-890B-1D5B-FB07-E6BFEE3AA21E}"/>
              </a:ext>
            </a:extLst>
          </p:cNvPr>
          <p:cNvSpPr/>
          <p:nvPr userDrawn="1"/>
        </p:nvSpPr>
        <p:spPr>
          <a:xfrm>
            <a:off x="0" y="1415203"/>
            <a:ext cx="1303448" cy="1411408"/>
          </a:xfrm>
          <a:prstGeom prst="rect">
            <a:avLst/>
          </a:prstGeom>
          <a:pattFill prst="pct80">
            <a:fgClr>
              <a:schemeClr val="accent4">
                <a:lumMod val="60000"/>
                <a:lumOff val="4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2" name="Espace réservé pour une image  7">
            <a:extLst>
              <a:ext uri="{FF2B5EF4-FFF2-40B4-BE49-F238E27FC236}">
                <a16:creationId xmlns:a16="http://schemas.microsoft.com/office/drawing/2014/main" id="{57CE212E-2DE1-9E36-772C-C044F67F6158}"/>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3" name="Espace réservé de la date 1">
            <a:extLst>
              <a:ext uri="{FF2B5EF4-FFF2-40B4-BE49-F238E27FC236}">
                <a16:creationId xmlns:a16="http://schemas.microsoft.com/office/drawing/2014/main" id="{D8F68666-3D96-B6B6-9F2B-C5106887FF5B}"/>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9CDA99D1-B734-2E42-AB58-EDC5840F41B8}"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90300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C61640A-0EB2-DA24-427B-F9B24CEA3138}"/>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7" name="Groupe 6">
            <a:extLst>
              <a:ext uri="{FF2B5EF4-FFF2-40B4-BE49-F238E27FC236}">
                <a16:creationId xmlns:a16="http://schemas.microsoft.com/office/drawing/2014/main" id="{D3401F91-3B70-A50E-1233-94BF218D260E}"/>
              </a:ext>
            </a:extLst>
          </p:cNvPr>
          <p:cNvGrpSpPr/>
          <p:nvPr userDrawn="1"/>
        </p:nvGrpSpPr>
        <p:grpSpPr>
          <a:xfrm>
            <a:off x="9325497" y="390905"/>
            <a:ext cx="2500926" cy="725896"/>
            <a:chOff x="13054482" y="611435"/>
            <a:chExt cx="3500971" cy="1016254"/>
          </a:xfrm>
        </p:grpSpPr>
        <p:pic>
          <p:nvPicPr>
            <p:cNvPr id="8" name="Image 7" descr="Une image contenant texte&#10;&#10;Description générée automatiquement">
              <a:extLst>
                <a:ext uri="{FF2B5EF4-FFF2-40B4-BE49-F238E27FC236}">
                  <a16:creationId xmlns:a16="http://schemas.microsoft.com/office/drawing/2014/main" id="{4C2D65CD-7896-7E2B-E11A-BB0FA509D57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9" name="Google Shape;19;p2">
              <a:extLst>
                <a:ext uri="{FF2B5EF4-FFF2-40B4-BE49-F238E27FC236}">
                  <a16:creationId xmlns:a16="http://schemas.microsoft.com/office/drawing/2014/main" id="{150CAE0E-AA6A-ECD7-DB5D-6E4351DAF59B}"/>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0" name="Google Shape;16;p2">
            <a:extLst>
              <a:ext uri="{FF2B5EF4-FFF2-40B4-BE49-F238E27FC236}">
                <a16:creationId xmlns:a16="http://schemas.microsoft.com/office/drawing/2014/main" id="{D0FEAE0E-8829-B8FA-CFC2-8445CC136441}"/>
              </a:ext>
            </a:extLst>
          </p:cNvPr>
          <p:cNvSpPr/>
          <p:nvPr userDrawn="1"/>
        </p:nvSpPr>
        <p:spPr>
          <a:xfrm>
            <a:off x="0" y="1710160"/>
            <a:ext cx="11826423" cy="4750661"/>
          </a:xfrm>
          <a:prstGeom prst="rect">
            <a:avLst/>
          </a:prstGeom>
          <a:solidFill>
            <a:schemeClr val="accent2">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1" name="Rectangle 10">
            <a:extLst>
              <a:ext uri="{FF2B5EF4-FFF2-40B4-BE49-F238E27FC236}">
                <a16:creationId xmlns:a16="http://schemas.microsoft.com/office/drawing/2014/main" id="{B6055174-FFFD-1FD4-117B-53196DFCBEC7}"/>
              </a:ext>
            </a:extLst>
          </p:cNvPr>
          <p:cNvSpPr/>
          <p:nvPr userDrawn="1"/>
        </p:nvSpPr>
        <p:spPr>
          <a:xfrm>
            <a:off x="0" y="1415204"/>
            <a:ext cx="11528470" cy="47506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2" name="Google Shape;22;p2">
            <a:extLst>
              <a:ext uri="{FF2B5EF4-FFF2-40B4-BE49-F238E27FC236}">
                <a16:creationId xmlns:a16="http://schemas.microsoft.com/office/drawing/2014/main" id="{34FB7AE6-2C59-9E5D-6CE0-86A8AB65B8E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3" name="Google Shape;21;p2">
            <a:extLst>
              <a:ext uri="{FF2B5EF4-FFF2-40B4-BE49-F238E27FC236}">
                <a16:creationId xmlns:a16="http://schemas.microsoft.com/office/drawing/2014/main" id="{692FE2C4-B68B-0D32-D1AA-6E68F04A1E5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4" name="Espace réservé du texte 2">
            <a:extLst>
              <a:ext uri="{FF2B5EF4-FFF2-40B4-BE49-F238E27FC236}">
                <a16:creationId xmlns:a16="http://schemas.microsoft.com/office/drawing/2014/main" id="{D6D55666-3195-70A1-D74A-BE13B109D3C6}"/>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5" name="Image 14">
            <a:extLst>
              <a:ext uri="{FF2B5EF4-FFF2-40B4-BE49-F238E27FC236}">
                <a16:creationId xmlns:a16="http://schemas.microsoft.com/office/drawing/2014/main" id="{8A850427-5C3B-DD0E-7FE5-6E5EB1FD41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6" name="Rectangle 15">
            <a:extLst>
              <a:ext uri="{FF2B5EF4-FFF2-40B4-BE49-F238E27FC236}">
                <a16:creationId xmlns:a16="http://schemas.microsoft.com/office/drawing/2014/main" id="{C7C5D7D5-C8AE-E8EF-5A56-3B3117292C23}"/>
              </a:ext>
            </a:extLst>
          </p:cNvPr>
          <p:cNvSpPr/>
          <p:nvPr userDrawn="1"/>
        </p:nvSpPr>
        <p:spPr>
          <a:xfrm>
            <a:off x="0" y="1415203"/>
            <a:ext cx="1303448" cy="1411408"/>
          </a:xfrm>
          <a:prstGeom prst="rect">
            <a:avLst/>
          </a:prstGeom>
          <a:pattFill prst="pct80">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 name="Espace réservé pour une image  7">
            <a:extLst>
              <a:ext uri="{FF2B5EF4-FFF2-40B4-BE49-F238E27FC236}">
                <a16:creationId xmlns:a16="http://schemas.microsoft.com/office/drawing/2014/main" id="{DF1793FB-00A0-503A-A418-849BB0B40FCC}"/>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AB6176D6-5562-9EE1-BF65-A5A8E4C0B84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A66B777C-352B-A54C-BC71-D44C289EF143}"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9816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EB6C9C1-7512-4EA7-AC0B-3243BEF8BEF7}"/>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6" name="Groupe 5">
            <a:extLst>
              <a:ext uri="{FF2B5EF4-FFF2-40B4-BE49-F238E27FC236}">
                <a16:creationId xmlns:a16="http://schemas.microsoft.com/office/drawing/2014/main" id="{59A1BF0D-E547-ADC5-C0F1-A345413DE23E}"/>
              </a:ext>
            </a:extLst>
          </p:cNvPr>
          <p:cNvGrpSpPr/>
          <p:nvPr userDrawn="1"/>
        </p:nvGrpSpPr>
        <p:grpSpPr>
          <a:xfrm>
            <a:off x="9325497" y="390905"/>
            <a:ext cx="2500926" cy="725896"/>
            <a:chOff x="13054482" y="611435"/>
            <a:chExt cx="3500971" cy="1016254"/>
          </a:xfrm>
        </p:grpSpPr>
        <p:pic>
          <p:nvPicPr>
            <p:cNvPr id="7" name="Image 6" descr="Une image contenant texte&#10;&#10;Description générée automatiquement">
              <a:extLst>
                <a:ext uri="{FF2B5EF4-FFF2-40B4-BE49-F238E27FC236}">
                  <a16:creationId xmlns:a16="http://schemas.microsoft.com/office/drawing/2014/main" id="{2D572F86-7595-56BA-8A6B-BAC517ED0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8" name="Google Shape;19;p2">
              <a:extLst>
                <a:ext uri="{FF2B5EF4-FFF2-40B4-BE49-F238E27FC236}">
                  <a16:creationId xmlns:a16="http://schemas.microsoft.com/office/drawing/2014/main" id="{B66939AB-FE91-677B-AE69-620D078903D2}"/>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9" name="Google Shape;16;p2">
            <a:extLst>
              <a:ext uri="{FF2B5EF4-FFF2-40B4-BE49-F238E27FC236}">
                <a16:creationId xmlns:a16="http://schemas.microsoft.com/office/drawing/2014/main" id="{29269735-2143-D6B9-D487-EDD61819E48A}"/>
              </a:ext>
            </a:extLst>
          </p:cNvPr>
          <p:cNvSpPr/>
          <p:nvPr userDrawn="1"/>
        </p:nvSpPr>
        <p:spPr>
          <a:xfrm>
            <a:off x="0" y="1710160"/>
            <a:ext cx="11826423" cy="4750661"/>
          </a:xfrm>
          <a:prstGeom prst="rect">
            <a:avLst/>
          </a:prstGeom>
          <a:solidFill>
            <a:schemeClr val="accent1">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0" name="Rectangle 9">
            <a:extLst>
              <a:ext uri="{FF2B5EF4-FFF2-40B4-BE49-F238E27FC236}">
                <a16:creationId xmlns:a16="http://schemas.microsoft.com/office/drawing/2014/main" id="{3DFF3B1B-A43D-74E1-7235-B90EF33A3302}"/>
              </a:ext>
            </a:extLst>
          </p:cNvPr>
          <p:cNvSpPr/>
          <p:nvPr userDrawn="1"/>
        </p:nvSpPr>
        <p:spPr>
          <a:xfrm>
            <a:off x="0" y="1415204"/>
            <a:ext cx="11528470" cy="47506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1" name="Google Shape;22;p2">
            <a:extLst>
              <a:ext uri="{FF2B5EF4-FFF2-40B4-BE49-F238E27FC236}">
                <a16:creationId xmlns:a16="http://schemas.microsoft.com/office/drawing/2014/main" id="{5DFAF8DA-49C7-9AFC-6BDE-54CC89F99A76}"/>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2" name="Google Shape;21;p2">
            <a:extLst>
              <a:ext uri="{FF2B5EF4-FFF2-40B4-BE49-F238E27FC236}">
                <a16:creationId xmlns:a16="http://schemas.microsoft.com/office/drawing/2014/main" id="{DC09E6C0-4E05-B39A-2442-B3AFA5842D09}"/>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3" name="Espace réservé du texte 2">
            <a:extLst>
              <a:ext uri="{FF2B5EF4-FFF2-40B4-BE49-F238E27FC236}">
                <a16:creationId xmlns:a16="http://schemas.microsoft.com/office/drawing/2014/main" id="{AD7D1B36-AAE6-8486-EC74-F9A46BE441CA}"/>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4" name="Image 13">
            <a:extLst>
              <a:ext uri="{FF2B5EF4-FFF2-40B4-BE49-F238E27FC236}">
                <a16:creationId xmlns:a16="http://schemas.microsoft.com/office/drawing/2014/main" id="{D5A3172A-D6C0-6D77-5E23-C199A88AD75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5" name="Rectangle 14">
            <a:extLst>
              <a:ext uri="{FF2B5EF4-FFF2-40B4-BE49-F238E27FC236}">
                <a16:creationId xmlns:a16="http://schemas.microsoft.com/office/drawing/2014/main" id="{24EE977D-9F9A-4F20-37D0-7F3455B1AC68}"/>
              </a:ext>
            </a:extLst>
          </p:cNvPr>
          <p:cNvSpPr/>
          <p:nvPr userDrawn="1"/>
        </p:nvSpPr>
        <p:spPr>
          <a:xfrm>
            <a:off x="0" y="1415203"/>
            <a:ext cx="1303448" cy="1411408"/>
          </a:xfrm>
          <a:prstGeom prst="rect">
            <a:avLst/>
          </a:prstGeom>
          <a:pattFill prst="pct80">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 name="Espace réservé pour une image  7">
            <a:extLst>
              <a:ext uri="{FF2B5EF4-FFF2-40B4-BE49-F238E27FC236}">
                <a16:creationId xmlns:a16="http://schemas.microsoft.com/office/drawing/2014/main" id="{8B20F986-52A2-CC9A-C227-EC7EEA7E4868}"/>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4486EA33-D5DA-6047-6787-48CFC651C5AB}"/>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28FB55B-9F19-1D4D-BB74-A2C81EA5BCC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17542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795455-BE03-883C-0579-43C6F16B4EE6}"/>
              </a:ext>
            </a:extLst>
          </p:cNvPr>
          <p:cNvSpPr/>
          <p:nvPr userDrawn="1"/>
        </p:nvSpPr>
        <p:spPr>
          <a:xfrm>
            <a:off x="4627921" y="4276045"/>
            <a:ext cx="2342986" cy="2250281"/>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66E4CFE-80AD-6215-F20A-DEC07972634B}"/>
              </a:ext>
            </a:extLst>
          </p:cNvPr>
          <p:cNvSpPr/>
          <p:nvPr userDrawn="1"/>
        </p:nvSpPr>
        <p:spPr>
          <a:xfrm>
            <a:off x="0" y="1255258"/>
            <a:ext cx="6654512" cy="49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 name="Google Shape;58;p5">
            <a:extLst>
              <a:ext uri="{FF2B5EF4-FFF2-40B4-BE49-F238E27FC236}">
                <a16:creationId xmlns:a16="http://schemas.microsoft.com/office/drawing/2014/main" id="{3579E11F-7109-AC0A-7526-5BB9609D4235}"/>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tx2"/>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1" name="Espace réservé pour une image  10">
            <a:extLst>
              <a:ext uri="{FF2B5EF4-FFF2-40B4-BE49-F238E27FC236}">
                <a16:creationId xmlns:a16="http://schemas.microsoft.com/office/drawing/2014/main" id="{A0EE15EA-391F-45B1-E649-081EF95F3EDC}"/>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2" name="Espace réservé pour une image  12">
            <a:extLst>
              <a:ext uri="{FF2B5EF4-FFF2-40B4-BE49-F238E27FC236}">
                <a16:creationId xmlns:a16="http://schemas.microsoft.com/office/drawing/2014/main" id="{B573F618-B247-FF50-F2C6-5D004CA39A67}"/>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83EC0E69-56D8-AC4B-85C8-C6862AED2986}"/>
              </a:ext>
            </a:extLst>
          </p:cNvPr>
          <p:cNvSpPr/>
          <p:nvPr userDrawn="1"/>
        </p:nvSpPr>
        <p:spPr>
          <a:xfrm>
            <a:off x="0" y="956965"/>
            <a:ext cx="4627921" cy="298293"/>
          </a:xfrm>
          <a:prstGeom prst="rect">
            <a:avLst/>
          </a:prstGeom>
          <a:pattFill prst="pct2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26FEE9E5-3F57-9C7B-37F1-8633B37FE013}"/>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3D2B62C6-85FD-804D-948F-9F670594D09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44266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D90D1F-4CE2-42FD-499F-52B9843D04BF}"/>
              </a:ext>
            </a:extLst>
          </p:cNvPr>
          <p:cNvSpPr/>
          <p:nvPr userDrawn="1"/>
        </p:nvSpPr>
        <p:spPr>
          <a:xfrm>
            <a:off x="4627921" y="4276045"/>
            <a:ext cx="2342986" cy="2250281"/>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30EAAA66-392E-F3BC-A30A-39B24F93F0C5}"/>
              </a:ext>
            </a:extLst>
          </p:cNvPr>
          <p:cNvSpPr/>
          <p:nvPr userDrawn="1"/>
        </p:nvSpPr>
        <p:spPr>
          <a:xfrm>
            <a:off x="0" y="1255258"/>
            <a:ext cx="6654512" cy="49496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 name="Google Shape;58;p5">
            <a:extLst>
              <a:ext uri="{FF2B5EF4-FFF2-40B4-BE49-F238E27FC236}">
                <a16:creationId xmlns:a16="http://schemas.microsoft.com/office/drawing/2014/main" id="{28A49AD1-6262-5CA3-C1DA-1AA48E38B094}"/>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3"/>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1" name="Espace réservé pour une image  10">
            <a:extLst>
              <a:ext uri="{FF2B5EF4-FFF2-40B4-BE49-F238E27FC236}">
                <a16:creationId xmlns:a16="http://schemas.microsoft.com/office/drawing/2014/main" id="{15914621-FEE0-0944-4FCC-56C751A35950}"/>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2" name="Espace réservé pour une image  12">
            <a:extLst>
              <a:ext uri="{FF2B5EF4-FFF2-40B4-BE49-F238E27FC236}">
                <a16:creationId xmlns:a16="http://schemas.microsoft.com/office/drawing/2014/main" id="{0F7E226E-46B2-7347-A28E-B24F04A9ACB6}"/>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C57ECE1E-EEA7-A95B-4E59-B6D293B45918}"/>
              </a:ext>
            </a:extLst>
          </p:cNvPr>
          <p:cNvSpPr/>
          <p:nvPr userDrawn="1"/>
        </p:nvSpPr>
        <p:spPr>
          <a:xfrm>
            <a:off x="0" y="956965"/>
            <a:ext cx="4627921" cy="298293"/>
          </a:xfrm>
          <a:prstGeom prst="rect">
            <a:avLst/>
          </a:prstGeom>
          <a:pattFill prst="pct20">
            <a:fgClr>
              <a:schemeClr val="accent3"/>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B11D5D28-1154-F108-1341-0DB546429D57}"/>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33D6C02-9943-9B44-B3AA-8152DCE4E2A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58373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2B531A8-247C-4E50-DC14-AE2B426F1003}"/>
              </a:ext>
            </a:extLst>
          </p:cNvPr>
          <p:cNvSpPr/>
          <p:nvPr userDrawn="1"/>
        </p:nvSpPr>
        <p:spPr>
          <a:xfrm>
            <a:off x="4627921" y="4276045"/>
            <a:ext cx="2342986" cy="225028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50F135F-124A-7ECE-A3C1-21BA2296933E}"/>
              </a:ext>
            </a:extLst>
          </p:cNvPr>
          <p:cNvSpPr/>
          <p:nvPr userDrawn="1"/>
        </p:nvSpPr>
        <p:spPr>
          <a:xfrm>
            <a:off x="0" y="1255258"/>
            <a:ext cx="6654512" cy="49496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B336A8D5-7E0D-B912-2101-A7359615793B}"/>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4"/>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09821356-B350-B37F-0E6F-60116F7F4BB9}"/>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1" name="Espace réservé pour une image  12">
            <a:extLst>
              <a:ext uri="{FF2B5EF4-FFF2-40B4-BE49-F238E27FC236}">
                <a16:creationId xmlns:a16="http://schemas.microsoft.com/office/drawing/2014/main" id="{BD850399-5B15-C504-3035-8852E7498998}"/>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8B0B63CD-AAF8-8584-DA99-452E804E38D6}"/>
              </a:ext>
            </a:extLst>
          </p:cNvPr>
          <p:cNvSpPr/>
          <p:nvPr userDrawn="1"/>
        </p:nvSpPr>
        <p:spPr>
          <a:xfrm>
            <a:off x="0" y="956965"/>
            <a:ext cx="4627921" cy="298293"/>
          </a:xfrm>
          <a:prstGeom prst="rect">
            <a:avLst/>
          </a:prstGeom>
          <a:pattFill prst="pct20">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74B81DD6-5AF8-0463-305E-9136BDBFFAB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E8858033-9D7D-ED48-8179-EBB9A33098B0}"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94083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1CBE17-E660-C4AF-C0CF-3D78F49E7C54}"/>
              </a:ext>
            </a:extLst>
          </p:cNvPr>
          <p:cNvSpPr/>
          <p:nvPr userDrawn="1"/>
        </p:nvSpPr>
        <p:spPr>
          <a:xfrm>
            <a:off x="4627921" y="4276045"/>
            <a:ext cx="2342986" cy="225028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74CF4F5C-6C45-D84D-BB25-48523F9BBA07}"/>
              </a:ext>
            </a:extLst>
          </p:cNvPr>
          <p:cNvSpPr/>
          <p:nvPr userDrawn="1"/>
        </p:nvSpPr>
        <p:spPr>
          <a:xfrm>
            <a:off x="0" y="1255258"/>
            <a:ext cx="6654512" cy="4949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11AF9ACE-2025-0721-9592-5D721F9FBE9C}"/>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2"/>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98128B1B-C343-3D3F-F040-9B0515DCEA98}"/>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defRPr>
            </a:lvl1pPr>
          </a:lstStyle>
          <a:p>
            <a:endParaRPr lang="fr-FR" dirty="0"/>
          </a:p>
        </p:txBody>
      </p:sp>
      <p:sp>
        <p:nvSpPr>
          <p:cNvPr id="11" name="Espace réservé pour une image  12">
            <a:extLst>
              <a:ext uri="{FF2B5EF4-FFF2-40B4-BE49-F238E27FC236}">
                <a16:creationId xmlns:a16="http://schemas.microsoft.com/office/drawing/2014/main" id="{E80AD59B-A628-0500-53F4-398001F5D460}"/>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defRPr>
            </a:lvl1pPr>
          </a:lstStyle>
          <a:p>
            <a:endParaRPr lang="fr-FR" dirty="0"/>
          </a:p>
        </p:txBody>
      </p:sp>
      <p:sp>
        <p:nvSpPr>
          <p:cNvPr id="12" name="Rectangle 11">
            <a:extLst>
              <a:ext uri="{FF2B5EF4-FFF2-40B4-BE49-F238E27FC236}">
                <a16:creationId xmlns:a16="http://schemas.microsoft.com/office/drawing/2014/main" id="{9DF4D03D-C883-0597-3ED5-FB2087DC1C13}"/>
              </a:ext>
            </a:extLst>
          </p:cNvPr>
          <p:cNvSpPr/>
          <p:nvPr userDrawn="1"/>
        </p:nvSpPr>
        <p:spPr>
          <a:xfrm>
            <a:off x="0" y="956965"/>
            <a:ext cx="4627921" cy="298293"/>
          </a:xfrm>
          <a:prstGeom prst="rect">
            <a:avLst/>
          </a:prstGeom>
          <a:pattFill prst="pct20">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0AF42865-F4CF-058B-C59E-09E6CA6CBAC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621FC59B-95C4-E640-B1A7-3D7EBF29B754}"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95186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itre vertical et tex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1CBE17-E660-C4AF-C0CF-3D78F49E7C54}"/>
              </a:ext>
            </a:extLst>
          </p:cNvPr>
          <p:cNvSpPr/>
          <p:nvPr userDrawn="1"/>
        </p:nvSpPr>
        <p:spPr>
          <a:xfrm>
            <a:off x="4627921" y="4276045"/>
            <a:ext cx="2342986" cy="225028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74CF4F5C-6C45-D84D-BB25-48523F9BBA07}"/>
              </a:ext>
            </a:extLst>
          </p:cNvPr>
          <p:cNvSpPr/>
          <p:nvPr userDrawn="1"/>
        </p:nvSpPr>
        <p:spPr>
          <a:xfrm>
            <a:off x="0" y="1255258"/>
            <a:ext cx="6654512" cy="494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11AF9ACE-2025-0721-9592-5D721F9FBE9C}"/>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98128B1B-C343-3D3F-F040-9B0515DCEA98}"/>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defRPr>
            </a:lvl1pPr>
          </a:lstStyle>
          <a:p>
            <a:endParaRPr lang="fr-FR" dirty="0"/>
          </a:p>
        </p:txBody>
      </p:sp>
      <p:sp>
        <p:nvSpPr>
          <p:cNvPr id="11" name="Espace réservé pour une image  12">
            <a:extLst>
              <a:ext uri="{FF2B5EF4-FFF2-40B4-BE49-F238E27FC236}">
                <a16:creationId xmlns:a16="http://schemas.microsoft.com/office/drawing/2014/main" id="{E80AD59B-A628-0500-53F4-398001F5D460}"/>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defRPr>
            </a:lvl1pPr>
          </a:lstStyle>
          <a:p>
            <a:endParaRPr lang="fr-FR" dirty="0"/>
          </a:p>
        </p:txBody>
      </p:sp>
      <p:sp>
        <p:nvSpPr>
          <p:cNvPr id="12" name="Rectangle 11">
            <a:extLst>
              <a:ext uri="{FF2B5EF4-FFF2-40B4-BE49-F238E27FC236}">
                <a16:creationId xmlns:a16="http://schemas.microsoft.com/office/drawing/2014/main" id="{9DF4D03D-C883-0597-3ED5-FB2087DC1C13}"/>
              </a:ext>
            </a:extLst>
          </p:cNvPr>
          <p:cNvSpPr/>
          <p:nvPr userDrawn="1"/>
        </p:nvSpPr>
        <p:spPr>
          <a:xfrm>
            <a:off x="0" y="956965"/>
            <a:ext cx="4627921" cy="298293"/>
          </a:xfrm>
          <a:prstGeom prst="rect">
            <a:avLst/>
          </a:prstGeom>
          <a:pattFill prst="pct20">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73E0AC1E-191B-0E89-4B49-2495207B6449}"/>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2F362213-7B07-E549-B774-E8715178387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90182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3" name="Espace réservé du texte 16">
            <a:extLst>
              <a:ext uri="{FF2B5EF4-FFF2-40B4-BE49-F238E27FC236}">
                <a16:creationId xmlns:a16="http://schemas.microsoft.com/office/drawing/2014/main" id="{500FB858-7C00-3269-EF3A-CC4F46A279C2}"/>
              </a:ext>
            </a:extLst>
          </p:cNvPr>
          <p:cNvSpPr>
            <a:spLocks noGrp="1"/>
          </p:cNvSpPr>
          <p:nvPr>
            <p:ph type="body" sz="quarter" idx="10"/>
          </p:nvPr>
        </p:nvSpPr>
        <p:spPr>
          <a:xfrm>
            <a:off x="309591" y="1592232"/>
            <a:ext cx="5589654" cy="4619289"/>
          </a:xfrm>
        </p:spPr>
        <p:txBody>
          <a:bodyPr>
            <a:noAutofit/>
          </a:bodyPr>
          <a:lstStyle>
            <a:lvl1pPr marL="0" indent="-385722">
              <a:spcBef>
                <a:spcPts val="857"/>
              </a:spcBef>
              <a:spcAft>
                <a:spcPts val="1286"/>
              </a:spcAft>
              <a:buClr>
                <a:schemeClr val="tx1"/>
              </a:buClr>
              <a:buSzPct val="150000"/>
              <a:buFont typeface="+mj-lt"/>
              <a:buAutoNum type="arabicPeriod"/>
              <a:defRPr>
                <a:latin typeface="Arial" panose="020B0604020202020204" pitchFamily="34" charset="0"/>
                <a:cs typeface="Arial" panose="020B0604020202020204" pitchFamily="34" charset="0"/>
              </a:defRPr>
            </a:lvl1pPr>
            <a:lvl2pPr>
              <a:defRPr b="1">
                <a:solidFill>
                  <a:schemeClr val="tx2"/>
                </a:solidFill>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solidFill>
                  <a:schemeClr val="tx2"/>
                </a:solidFill>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graphique 22">
            <a:extLst>
              <a:ext uri="{FF2B5EF4-FFF2-40B4-BE49-F238E27FC236}">
                <a16:creationId xmlns:a16="http://schemas.microsoft.com/office/drawing/2014/main" id="{2096CE77-1B56-9145-BD88-FF85A89C6BCA}"/>
              </a:ext>
            </a:extLst>
          </p:cNvPr>
          <p:cNvSpPr>
            <a:spLocks noGrp="1"/>
          </p:cNvSpPr>
          <p:nvPr>
            <p:ph type="chart" sz="quarter" idx="11"/>
          </p:nvPr>
        </p:nvSpPr>
        <p:spPr>
          <a:xfrm>
            <a:off x="6096567" y="1592036"/>
            <a:ext cx="5786976" cy="4619625"/>
          </a:xfrm>
        </p:spPr>
        <p:txBody>
          <a:bodyPr/>
          <a:lstStyle>
            <a:lvl1pPr marL="0" indent="0">
              <a:buNone/>
              <a:defRPr/>
            </a:lvl1pPr>
          </a:lstStyle>
          <a:p>
            <a:endParaRPr lang="fr-FR" dirty="0"/>
          </a:p>
        </p:txBody>
      </p:sp>
      <p:sp>
        <p:nvSpPr>
          <p:cNvPr id="5" name="Espace réservé de la date 1">
            <a:extLst>
              <a:ext uri="{FF2B5EF4-FFF2-40B4-BE49-F238E27FC236}">
                <a16:creationId xmlns:a16="http://schemas.microsoft.com/office/drawing/2014/main" id="{C0304336-3BAF-42B2-5C67-FFF94AB70504}"/>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B191EA6E-C498-6D47-A6B3-7490CFA2DDE6}"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6209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3" name="Espace réservé du texte 16">
            <a:extLst>
              <a:ext uri="{FF2B5EF4-FFF2-40B4-BE49-F238E27FC236}">
                <a16:creationId xmlns:a16="http://schemas.microsoft.com/office/drawing/2014/main" id="{500FB858-7C00-3269-EF3A-CC4F46A279C2}"/>
              </a:ext>
            </a:extLst>
          </p:cNvPr>
          <p:cNvSpPr>
            <a:spLocks noGrp="1"/>
          </p:cNvSpPr>
          <p:nvPr>
            <p:ph type="body" sz="quarter" idx="10"/>
          </p:nvPr>
        </p:nvSpPr>
        <p:spPr>
          <a:xfrm>
            <a:off x="309591" y="1592232"/>
            <a:ext cx="5589654" cy="4619289"/>
          </a:xfrm>
        </p:spPr>
        <p:txBody>
          <a:bodyPr>
            <a:noAutofit/>
          </a:bodyPr>
          <a:lstStyle>
            <a:lvl1pPr marL="0" indent="-385722">
              <a:spcBef>
                <a:spcPts val="857"/>
              </a:spcBef>
              <a:spcAft>
                <a:spcPts val="1286"/>
              </a:spcAft>
              <a:buClr>
                <a:schemeClr val="tx1"/>
              </a:buClr>
              <a:buSzPct val="150000"/>
              <a:buFont typeface="+mj-lt"/>
              <a:buAutoNum type="arabicPeriod"/>
              <a:defRPr>
                <a:latin typeface="Arial" panose="020B0604020202020204" pitchFamily="34" charset="0"/>
                <a:cs typeface="Arial" panose="020B0604020202020204" pitchFamily="34" charset="0"/>
              </a:defRPr>
            </a:lvl1pPr>
            <a:lvl2pPr>
              <a:defRPr b="1">
                <a:solidFill>
                  <a:schemeClr val="tx2"/>
                </a:solidFill>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solidFill>
                  <a:schemeClr val="tx2"/>
                </a:solidFill>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graphique SmartArt 11">
            <a:extLst>
              <a:ext uri="{FF2B5EF4-FFF2-40B4-BE49-F238E27FC236}">
                <a16:creationId xmlns:a16="http://schemas.microsoft.com/office/drawing/2014/main" id="{937FA7F8-6EF2-E877-E468-72259059ED5A}"/>
              </a:ext>
            </a:extLst>
          </p:cNvPr>
          <p:cNvSpPr>
            <a:spLocks noGrp="1"/>
          </p:cNvSpPr>
          <p:nvPr>
            <p:ph type="dgm" sz="quarter" idx="12"/>
          </p:nvPr>
        </p:nvSpPr>
        <p:spPr>
          <a:xfrm>
            <a:off x="6096567" y="1592036"/>
            <a:ext cx="5763161" cy="4619625"/>
          </a:xfrm>
        </p:spPr>
        <p:txBody>
          <a:bodyPr/>
          <a:lstStyle>
            <a:lvl1pPr marL="0" indent="0">
              <a:buNone/>
              <a:defRPr/>
            </a:lvl1pPr>
          </a:lstStyle>
          <a:p>
            <a:endParaRPr lang="fr-FR" dirty="0"/>
          </a:p>
        </p:txBody>
      </p:sp>
      <p:sp>
        <p:nvSpPr>
          <p:cNvPr id="4" name="Espace réservé de la date 1">
            <a:extLst>
              <a:ext uri="{FF2B5EF4-FFF2-40B4-BE49-F238E27FC236}">
                <a16:creationId xmlns:a16="http://schemas.microsoft.com/office/drawing/2014/main" id="{75E08884-CB3B-101A-07DA-7061ACB1E7C4}"/>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3BC36D9-4F51-D540-B6B4-5F3FF22C8012}"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3698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A98E0-A0B1-2D9D-BE56-8CCC1CFEF634}"/>
              </a:ext>
            </a:extLst>
          </p:cNvPr>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068A478C-FDBB-ECB0-367B-CF610EF4D0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3FA8F3-C1A0-E19B-F96E-7D7C5A48656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640F9BCE-85EC-8C30-2ABC-CF9295E88E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546005C-8014-BC7D-0254-B370B01483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34EEEE04-1376-D4BE-3E60-19B77D5A9136}"/>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8" name="Footer Placeholder 7">
            <a:extLst>
              <a:ext uri="{FF2B5EF4-FFF2-40B4-BE49-F238E27FC236}">
                <a16:creationId xmlns:a16="http://schemas.microsoft.com/office/drawing/2014/main" id="{1E34E594-FC0C-E5A9-861A-BCBD8246EBD9}"/>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20550EC4-0D5B-75FA-F437-7E929C7A404C}"/>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27007613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4" name="Espace réservé du texte 2">
            <a:extLst>
              <a:ext uri="{FF2B5EF4-FFF2-40B4-BE49-F238E27FC236}">
                <a16:creationId xmlns:a16="http://schemas.microsoft.com/office/drawing/2014/main" id="{CC2BCEB5-3355-7F7B-E665-9E7D2D03F8DC}"/>
              </a:ext>
            </a:extLst>
          </p:cNvPr>
          <p:cNvSpPr>
            <a:spLocks noGrp="1"/>
          </p:cNvSpPr>
          <p:nvPr>
            <p:ph type="body" sz="quarter" idx="10"/>
          </p:nvPr>
        </p:nvSpPr>
        <p:spPr>
          <a:xfrm>
            <a:off x="309592" y="1592232"/>
            <a:ext cx="5548829" cy="4653447"/>
          </a:xfrm>
        </p:spPr>
        <p:txBody>
          <a:bodyPr/>
          <a:lstStyle>
            <a:lvl1pPr marL="0" indent="0">
              <a:spcBef>
                <a:spcPts val="0"/>
              </a:spcBef>
              <a:buNone/>
              <a:defRPr sz="1857">
                <a:latin typeface="Arial" panose="020B0604020202020204" pitchFamily="34" charset="0"/>
                <a:cs typeface="Arial" panose="020B0604020202020204" pitchFamily="34" charset="0"/>
              </a:defRPr>
            </a:lvl1pPr>
            <a:lvl2pPr marL="385722" indent="-180004">
              <a:buClr>
                <a:schemeClr val="tx2"/>
              </a:buClr>
              <a:defRPr sz="1571" b="1">
                <a:solidFill>
                  <a:schemeClr val="tx2"/>
                </a:solidFill>
                <a:latin typeface="Arial" panose="020B0604020202020204" pitchFamily="34" charset="0"/>
                <a:cs typeface="Arial" panose="020B0604020202020204" pitchFamily="34" charset="0"/>
              </a:defRPr>
            </a:lvl2pPr>
            <a:lvl3pPr marL="514296" indent="-128574">
              <a:buClr>
                <a:schemeClr val="tx1"/>
              </a:buClr>
              <a:defRPr sz="1286">
                <a:latin typeface="Arial" panose="020B0604020202020204" pitchFamily="34" charset="0"/>
                <a:cs typeface="Arial" panose="020B0604020202020204" pitchFamily="34" charset="0"/>
              </a:defRPr>
            </a:lvl3pPr>
            <a:lvl4pPr marL="642870" indent="-77144">
              <a:buClr>
                <a:schemeClr val="tx2"/>
              </a:buClr>
              <a:defRPr sz="1000">
                <a:solidFill>
                  <a:schemeClr val="tx2"/>
                </a:solidFill>
                <a:latin typeface="Arial" panose="020B0604020202020204" pitchFamily="34" charset="0"/>
                <a:cs typeface="Arial" panose="020B0604020202020204" pitchFamily="34" charset="0"/>
              </a:defRPr>
            </a:lvl4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6" name="Espace réservé du texte 2">
            <a:extLst>
              <a:ext uri="{FF2B5EF4-FFF2-40B4-BE49-F238E27FC236}">
                <a16:creationId xmlns:a16="http://schemas.microsoft.com/office/drawing/2014/main" id="{1A33A98B-5EE3-439A-45FF-C9ECD8F252E7}"/>
              </a:ext>
            </a:extLst>
          </p:cNvPr>
          <p:cNvSpPr>
            <a:spLocks noGrp="1"/>
          </p:cNvSpPr>
          <p:nvPr>
            <p:ph type="body" sz="quarter" idx="11"/>
          </p:nvPr>
        </p:nvSpPr>
        <p:spPr>
          <a:xfrm>
            <a:off x="6372137" y="1592232"/>
            <a:ext cx="5548829" cy="4653447"/>
          </a:xfrm>
        </p:spPr>
        <p:txBody>
          <a:bodyPr/>
          <a:lstStyle>
            <a:lvl1pPr marL="0" indent="0">
              <a:spcBef>
                <a:spcPts val="0"/>
              </a:spcBef>
              <a:buNone/>
              <a:defRPr sz="1857">
                <a:latin typeface="Arial" panose="020B0604020202020204" pitchFamily="34" charset="0"/>
                <a:cs typeface="Arial" panose="020B0604020202020204" pitchFamily="34" charset="0"/>
              </a:defRPr>
            </a:lvl1pPr>
            <a:lvl2pPr marL="385722" indent="-180004">
              <a:buClr>
                <a:schemeClr val="tx2"/>
              </a:buClr>
              <a:defRPr sz="1571" b="1">
                <a:solidFill>
                  <a:schemeClr val="tx2"/>
                </a:solidFill>
                <a:latin typeface="Arial" panose="020B0604020202020204" pitchFamily="34" charset="0"/>
                <a:cs typeface="Arial" panose="020B0604020202020204" pitchFamily="34" charset="0"/>
              </a:defRPr>
            </a:lvl2pPr>
            <a:lvl3pPr marL="589833" indent="-204111">
              <a:buClr>
                <a:schemeClr val="tx1"/>
              </a:buClr>
              <a:buFont typeface="Arial" panose="020B0604020202020204" pitchFamily="34" charset="0"/>
              <a:buChar char="•"/>
              <a:defRPr sz="1286">
                <a:latin typeface="Arial" panose="020B0604020202020204" pitchFamily="34" charset="0"/>
                <a:cs typeface="Arial" panose="020B0604020202020204" pitchFamily="34" charset="0"/>
              </a:defRPr>
            </a:lvl3pPr>
            <a:lvl4pPr marL="642870" indent="-77144">
              <a:buClr>
                <a:schemeClr val="tx2"/>
              </a:buClr>
              <a:defRPr sz="1000">
                <a:solidFill>
                  <a:schemeClr val="tx2"/>
                </a:solidFill>
                <a:latin typeface="Arial" panose="020B0604020202020204" pitchFamily="34" charset="0"/>
                <a:cs typeface="Arial" panose="020B0604020202020204" pitchFamily="34" charset="0"/>
              </a:defRPr>
            </a:lvl4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3" name="Espace réservé de la date 1">
            <a:extLst>
              <a:ext uri="{FF2B5EF4-FFF2-40B4-BE49-F238E27FC236}">
                <a16:creationId xmlns:a16="http://schemas.microsoft.com/office/drawing/2014/main" id="{F19A5409-4629-3915-8C88-77360B57B3E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FB772F9E-C4F7-C247-9B26-98C31F25691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78248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9" name="Image 8">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10" name="Rectangle 9">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1" name="Image 10">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3" name="Google Shape;135;p14">
            <a:extLst>
              <a:ext uri="{FF2B5EF4-FFF2-40B4-BE49-F238E27FC236}">
                <a16:creationId xmlns:a16="http://schemas.microsoft.com/office/drawing/2014/main" id="{9DC0BB8B-5A3A-2ADD-ACFD-06FAB4E1BDDD}"/>
              </a:ext>
            </a:extLst>
          </p:cNvPr>
          <p:cNvSpPr/>
          <p:nvPr userDrawn="1"/>
        </p:nvSpPr>
        <p:spPr>
          <a:xfrm>
            <a:off x="0" y="2261928"/>
            <a:ext cx="5861334"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publique, Expertise France est l’acteur interministériel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 la coopération technique internationale, filiale du groupe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française de développement (groupe AFD).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Deuxième agence par sa taille en Europe,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conçoit et met en œuvre des projets qui renforcent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durablement les politiques publiques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dans les pays en développement et émergents.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Gouvernance, sécurité, climat, santé, éducation…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intervient sur des domaines clés du développement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et contribue aux côtés de ses partenaires à la concrétisation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des objectifs de développement durable (ODD).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Pour un monde en commun.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En savoir plus : </a:t>
            </a:r>
            <a:r>
              <a:rPr kumimoji="0" lang="fr-FR"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endParaRPr kumimoji="0"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endParaRPr>
          </a:p>
        </p:txBody>
      </p:sp>
      <p:sp>
        <p:nvSpPr>
          <p:cNvPr id="14"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5" name="ZoneTexte 14"/>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6"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19"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2">
              <a:lumMod val="60000"/>
              <a:lumOff val="4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2439947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_Titre vertical et text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0"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pic>
        <p:nvPicPr>
          <p:cNvPr id="7" name="Image 6">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8" name="Image 7">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9" name="Rectangle 8">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0" name="Image 9">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3" name="Google Shape;135;p14">
            <a:extLst>
              <a:ext uri="{FF2B5EF4-FFF2-40B4-BE49-F238E27FC236}">
                <a16:creationId xmlns:a16="http://schemas.microsoft.com/office/drawing/2014/main" id="{9DC0BB8B-5A3A-2ADD-ACFD-06FAB4E1BDDD}"/>
              </a:ext>
            </a:extLst>
          </p:cNvPr>
          <p:cNvSpPr/>
          <p:nvPr userDrawn="1"/>
        </p:nvSpPr>
        <p:spPr>
          <a:xfrm>
            <a:off x="0" y="2261928"/>
            <a:ext cx="5861334"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publique, Expertise France est l’acteur interministériel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 la coopération technique internationale, filiale du groupe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française de développement (groupe AFD).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Deuxième agence par sa taille en Europe,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conçoit et met en œuvre des projets qui renforcent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durablement les politiques publiques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dans les pays en développement et émergents.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Gouvernance, sécurité, climat, santé, éducation…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intervient sur des domaines clés du développement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et contribue aux côtés de ses partenaires à la concrétisation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des objectifs de développement durable (ODD).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Pour un monde en commun.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En savoir plus : </a:t>
            </a:r>
            <a:r>
              <a:rPr kumimoji="0" lang="fr-FR"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endParaRPr kumimoji="0"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endParaRPr>
          </a:p>
        </p:txBody>
      </p:sp>
      <p:sp>
        <p:nvSpPr>
          <p:cNvPr id="18"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4" name="ZoneTexte 13"/>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5"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6276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_Titre vertical et text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2" name="Image 21">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23" name="Image 22">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24" name="Rectangle 23">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5" name="Image 24">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26" name="Image 25"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27"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28" name="ZoneTexte 27"/>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29"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32"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2">
              <a:lumMod val="60000"/>
              <a:lumOff val="4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33" name="Google Shape;135;p14">
            <a:extLst>
              <a:ext uri="{FF2B5EF4-FFF2-40B4-BE49-F238E27FC236}">
                <a16:creationId xmlns:a16="http://schemas.microsoft.com/office/drawing/2014/main" id="{9DC0BB8B-5A3A-2ADD-ACFD-06FAB4E1BDDD}"/>
              </a:ext>
            </a:extLst>
          </p:cNvPr>
          <p:cNvSpPr/>
          <p:nvPr userDrawn="1"/>
        </p:nvSpPr>
        <p:spPr>
          <a:xfrm>
            <a:off x="1" y="2261928"/>
            <a:ext cx="5634547"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Expertise France (EF) is a government agency and an inter-ministerial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stakeholder in international technical cooperation. It is also a subsidiary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of the French Development Agency (AFD) group.</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As the second largest agency of its kind in Europe,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designs and implements projects that strengthen sustainable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public policies in developing and emerging countries.</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Governance, security, climate, health, education…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operates in key development areas and alongside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its partners contributes to achieving the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Sustainable Development Goals (SDGs).</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For a world in common.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Find out more: </a:t>
            </a:r>
            <a:r>
              <a:rPr kumimoji="0" lang="en-US"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p>
        </p:txBody>
      </p:sp>
    </p:spTree>
    <p:extLst>
      <p:ext uri="{BB962C8B-B14F-4D97-AF65-F5344CB8AC3E}">
        <p14:creationId xmlns:p14="http://schemas.microsoft.com/office/powerpoint/2010/main" val="3161681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7_Titre vertical et text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7" name="Image 6">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8" name="Image 7">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9" name="Rectangle 8">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0" name="Image 9">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8"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4" name="ZoneTexte 13"/>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5"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22" name="Google Shape;135;p14">
            <a:extLst>
              <a:ext uri="{FF2B5EF4-FFF2-40B4-BE49-F238E27FC236}">
                <a16:creationId xmlns:a16="http://schemas.microsoft.com/office/drawing/2014/main" id="{9DC0BB8B-5A3A-2ADD-ACFD-06FAB4E1BDDD}"/>
              </a:ext>
            </a:extLst>
          </p:cNvPr>
          <p:cNvSpPr/>
          <p:nvPr userDrawn="1"/>
        </p:nvSpPr>
        <p:spPr>
          <a:xfrm>
            <a:off x="1" y="2261928"/>
            <a:ext cx="5634547"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Expertise France (EF) is a government agency and an inter-ministerial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stakeholder in international technical cooperation. It is also a subsidiary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of the French Development Agency (AFD) group.</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As the second largest agency of its kind in Europe,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designs and implements projects that strengthen sustainable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public policies in developing and emerging countries.</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Governance, security, climate, health, education…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operates in key development areas and alongside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its partners contributes to achieving the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Sustainable Development Goals (SDGs).</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For a world in common.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Find out more: </a:t>
            </a:r>
            <a:r>
              <a:rPr kumimoji="0" lang="en-US"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p>
        </p:txBody>
      </p:sp>
      <p:sp>
        <p:nvSpPr>
          <p:cNvPr id="23"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2108614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0EA0112-3E53-D750-F7D6-87909A70F064}"/>
              </a:ext>
            </a:extLst>
          </p:cNvPr>
          <p:cNvSpPr/>
          <p:nvPr userDrawn="1"/>
        </p:nvSpPr>
        <p:spPr>
          <a:xfrm>
            <a:off x="-18247" y="-129515"/>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3" name="Image 22">
            <a:extLst>
              <a:ext uri="{FF2B5EF4-FFF2-40B4-BE49-F238E27FC236}">
                <a16:creationId xmlns:a16="http://schemas.microsoft.com/office/drawing/2014/main" id="{16824AC7-8E5E-AF7F-724A-73E4634541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4" name="Google Shape;16;p2">
            <a:extLst>
              <a:ext uri="{FF2B5EF4-FFF2-40B4-BE49-F238E27FC236}">
                <a16:creationId xmlns:a16="http://schemas.microsoft.com/office/drawing/2014/main" id="{19E7BB38-5A6C-4860-1068-B0CB429F71FF}"/>
              </a:ext>
            </a:extLst>
          </p:cNvPr>
          <p:cNvSpPr/>
          <p:nvPr userDrawn="1"/>
        </p:nvSpPr>
        <p:spPr>
          <a:xfrm>
            <a:off x="0" y="1710160"/>
            <a:ext cx="11826423" cy="4750661"/>
          </a:xfrm>
          <a:prstGeom prst="rect">
            <a:avLst/>
          </a:prstGeom>
          <a:solidFill>
            <a:schemeClr val="tx2">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5" name="Rectangle 24">
            <a:extLst>
              <a:ext uri="{FF2B5EF4-FFF2-40B4-BE49-F238E27FC236}">
                <a16:creationId xmlns:a16="http://schemas.microsoft.com/office/drawing/2014/main" id="{17B06E80-B7B5-9499-892C-42A195C02C15}"/>
              </a:ext>
            </a:extLst>
          </p:cNvPr>
          <p:cNvSpPr/>
          <p:nvPr userDrawn="1"/>
        </p:nvSpPr>
        <p:spPr>
          <a:xfrm>
            <a:off x="0" y="1415204"/>
            <a:ext cx="11528470" cy="47506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6" name="Google Shape;17;p2" descr="Une image contenant regardant, debout, femme&#10;&#10;Description générée automatiquement">
            <a:extLst>
              <a:ext uri="{FF2B5EF4-FFF2-40B4-BE49-F238E27FC236}">
                <a16:creationId xmlns:a16="http://schemas.microsoft.com/office/drawing/2014/main" id="{936693A5-257A-8449-62EC-00E21E323C3E}"/>
              </a:ext>
            </a:extLst>
          </p:cNvPr>
          <p:cNvPicPr preferRelativeResize="0"/>
          <p:nvPr userDrawn="1"/>
        </p:nvPicPr>
        <p:blipFill rotWithShape="1">
          <a:blip r:embed="rId3" cstate="email">
            <a:alphaModFix amt="20000"/>
            <a:extLst>
              <a:ext uri="{28A0092B-C50C-407E-A947-70E740481C1C}">
                <a14:useLocalDpi xmlns:a14="http://schemas.microsoft.com/office/drawing/2010/main"/>
              </a:ext>
            </a:extLst>
          </a:blip>
          <a:srcRect l="24349" t="3847"/>
          <a:stretch/>
        </p:blipFill>
        <p:spPr>
          <a:xfrm>
            <a:off x="-11459" y="1418172"/>
            <a:ext cx="7586372" cy="4750661"/>
          </a:xfrm>
          <a:custGeom>
            <a:avLst/>
            <a:gdLst/>
            <a:ahLst/>
            <a:cxnLst/>
            <a:rect l="l" t="t" r="r" b="b"/>
            <a:pathLst>
              <a:path w="10344421" h="6478381" extrusionOk="0">
                <a:moveTo>
                  <a:pt x="0" y="0"/>
                </a:moveTo>
                <a:lnTo>
                  <a:pt x="9187538" y="0"/>
                </a:lnTo>
                <a:lnTo>
                  <a:pt x="10344421" y="0"/>
                </a:lnTo>
                <a:lnTo>
                  <a:pt x="10344421" y="6478381"/>
                </a:lnTo>
                <a:lnTo>
                  <a:pt x="0" y="6478381"/>
                </a:lnTo>
                <a:close/>
              </a:path>
            </a:pathLst>
          </a:custGeom>
          <a:noFill/>
          <a:ln>
            <a:noFill/>
          </a:ln>
        </p:spPr>
      </p:pic>
      <p:sp>
        <p:nvSpPr>
          <p:cNvPr id="27" name="Google Shape;22;p2">
            <a:extLst>
              <a:ext uri="{FF2B5EF4-FFF2-40B4-BE49-F238E27FC236}">
                <a16:creationId xmlns:a16="http://schemas.microsoft.com/office/drawing/2014/main" id="{E498C239-4492-6D26-97E0-BB3D5306D497}"/>
              </a:ext>
            </a:extLst>
          </p:cNvPr>
          <p:cNvSpPr txBox="1">
            <a:spLocks noGrp="1"/>
          </p:cNvSpPr>
          <p:nvPr>
            <p:ph type="ctrTitle"/>
          </p:nvPr>
        </p:nvSpPr>
        <p:spPr>
          <a:xfrm>
            <a:off x="6001784"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28" name="Google Shape;21;p2">
            <a:extLst>
              <a:ext uri="{FF2B5EF4-FFF2-40B4-BE49-F238E27FC236}">
                <a16:creationId xmlns:a16="http://schemas.microsoft.com/office/drawing/2014/main" id="{5D38D045-D23B-2FB9-19C9-8E78AE229B60}"/>
              </a:ext>
            </a:extLst>
          </p:cNvPr>
          <p:cNvSpPr txBox="1">
            <a:spLocks noGrp="1"/>
          </p:cNvSpPr>
          <p:nvPr>
            <p:ph type="subTitle" idx="1"/>
          </p:nvPr>
        </p:nvSpPr>
        <p:spPr>
          <a:xfrm>
            <a:off x="6012670"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29" name="Espace réservé du texte 2">
            <a:extLst>
              <a:ext uri="{FF2B5EF4-FFF2-40B4-BE49-F238E27FC236}">
                <a16:creationId xmlns:a16="http://schemas.microsoft.com/office/drawing/2014/main" id="{35C08B96-90F3-E5E2-1B33-B17F6995F9A5}"/>
              </a:ext>
            </a:extLst>
          </p:cNvPr>
          <p:cNvSpPr>
            <a:spLocks noGrp="1"/>
          </p:cNvSpPr>
          <p:nvPr>
            <p:ph type="body" sz="quarter" idx="10"/>
          </p:nvPr>
        </p:nvSpPr>
        <p:spPr>
          <a:xfrm>
            <a:off x="5998144"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30" name="Espace réservé de la date 1">
            <a:extLst>
              <a:ext uri="{FF2B5EF4-FFF2-40B4-BE49-F238E27FC236}">
                <a16:creationId xmlns:a16="http://schemas.microsoft.com/office/drawing/2014/main" id="{D1A733A3-B83F-B1BA-00E7-99EA359E651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4008103E-81D9-894B-824A-DA429A6279F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pSp>
        <p:nvGrpSpPr>
          <p:cNvPr id="7" name="Groupe 6">
            <a:extLst>
              <a:ext uri="{FF2B5EF4-FFF2-40B4-BE49-F238E27FC236}">
                <a16:creationId xmlns:a16="http://schemas.microsoft.com/office/drawing/2014/main" id="{9B7896C7-C8A2-FF78-171F-D1D52163AE62}"/>
              </a:ext>
            </a:extLst>
          </p:cNvPr>
          <p:cNvGrpSpPr/>
          <p:nvPr userDrawn="1"/>
        </p:nvGrpSpPr>
        <p:grpSpPr>
          <a:xfrm>
            <a:off x="5000988" y="290731"/>
            <a:ext cx="6950391" cy="933629"/>
            <a:chOff x="7000732" y="407024"/>
            <a:chExt cx="9729642" cy="1307080"/>
          </a:xfrm>
        </p:grpSpPr>
        <p:pic>
          <p:nvPicPr>
            <p:cNvPr id="21" name="Image 20" descr="Une image contenant texte&#10;&#10;Description générée automatiquement">
              <a:extLst>
                <a:ext uri="{FF2B5EF4-FFF2-40B4-BE49-F238E27FC236}">
                  <a16:creationId xmlns:a16="http://schemas.microsoft.com/office/drawing/2014/main" id="{745E2CCC-2E06-B4FB-65E9-0B4BC05CA2E4}"/>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8300378" y="629815"/>
              <a:ext cx="1601434" cy="845323"/>
            </a:xfrm>
            <a:prstGeom prst="rect">
              <a:avLst/>
            </a:prstGeom>
          </p:spPr>
        </p:pic>
        <p:sp>
          <p:nvSpPr>
            <p:cNvPr id="22" name="Google Shape;19;p2">
              <a:extLst>
                <a:ext uri="{FF2B5EF4-FFF2-40B4-BE49-F238E27FC236}">
                  <a16:creationId xmlns:a16="http://schemas.microsoft.com/office/drawing/2014/main" id="{07FD9524-27AE-3F09-3FFF-39B90014D643}"/>
                </a:ext>
              </a:extLst>
            </p:cNvPr>
            <p:cNvSpPr txBox="1"/>
            <p:nvPr userDrawn="1"/>
          </p:nvSpPr>
          <p:spPr>
            <a:xfrm>
              <a:off x="7000732"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ŒUVRE</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PAR</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3" name="Google Shape;19;p2">
              <a:extLst>
                <a:ext uri="{FF2B5EF4-FFF2-40B4-BE49-F238E27FC236}">
                  <a16:creationId xmlns:a16="http://schemas.microsoft.com/office/drawing/2014/main" id="{08A9BF90-8AD7-19EA-CC25-965D6C63719B}"/>
                </a:ext>
              </a:extLst>
            </p:cNvPr>
            <p:cNvSpPr txBox="1"/>
            <p:nvPr userDrawn="1"/>
          </p:nvSpPr>
          <p:spPr>
            <a:xfrm>
              <a:off x="10404811"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FINANCÉE ET</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PLACÉE SOUS</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TUTELLE DU </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4" name="Google Shape;19;p2">
              <a:extLst>
                <a:ext uri="{FF2B5EF4-FFF2-40B4-BE49-F238E27FC236}">
                  <a16:creationId xmlns:a16="http://schemas.microsoft.com/office/drawing/2014/main" id="{46DDBD12-8AC5-AD92-DAAD-83B4D843CA6F}"/>
                </a:ext>
              </a:extLst>
            </p:cNvPr>
            <p:cNvSpPr txBox="1"/>
            <p:nvPr userDrawn="1"/>
          </p:nvSpPr>
          <p:spPr>
            <a:xfrm>
              <a:off x="13561646"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DANS LE CADRE DE</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CONTRIBUTION FRANÇAISE AU</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pic>
          <p:nvPicPr>
            <p:cNvPr id="5" name="Image 4">
              <a:extLst>
                <a:ext uri="{FF2B5EF4-FFF2-40B4-BE49-F238E27FC236}">
                  <a16:creationId xmlns:a16="http://schemas.microsoft.com/office/drawing/2014/main" id="{D71A95E1-683E-E4E5-28F9-879D99F2C346}"/>
                </a:ext>
              </a:extLst>
            </p:cNvPr>
            <p:cNvPicPr>
              <a:picLocks noChangeAspect="1"/>
            </p:cNvPicPr>
            <p:nvPr userDrawn="1"/>
          </p:nvPicPr>
          <p:blipFill>
            <a:blip r:embed="rId5"/>
            <a:srcRect/>
            <a:stretch/>
          </p:blipFill>
          <p:spPr>
            <a:xfrm>
              <a:off x="11765532" y="407024"/>
              <a:ext cx="1409779" cy="1307080"/>
            </a:xfrm>
            <a:prstGeom prst="rect">
              <a:avLst/>
            </a:prstGeom>
          </p:spPr>
        </p:pic>
        <p:pic>
          <p:nvPicPr>
            <p:cNvPr id="6" name="Image 5">
              <a:extLst>
                <a:ext uri="{FF2B5EF4-FFF2-40B4-BE49-F238E27FC236}">
                  <a16:creationId xmlns:a16="http://schemas.microsoft.com/office/drawing/2014/main" id="{2F95F901-3294-ECC3-AEC0-0DF2F35BC153}"/>
                </a:ext>
              </a:extLst>
            </p:cNvPr>
            <p:cNvPicPr>
              <a:picLocks noChangeAspect="1"/>
            </p:cNvPicPr>
            <p:nvPr userDrawn="1"/>
          </p:nvPicPr>
          <p:blipFill>
            <a:blip r:embed="rId6"/>
            <a:srcRect/>
            <a:stretch/>
          </p:blipFill>
          <p:spPr>
            <a:xfrm>
              <a:off x="14976913" y="675167"/>
              <a:ext cx="1753461" cy="719661"/>
            </a:xfrm>
            <a:prstGeom prst="rect">
              <a:avLst/>
            </a:prstGeom>
          </p:spPr>
        </p:pic>
      </p:grpSp>
    </p:spTree>
    <p:extLst>
      <p:ext uri="{BB962C8B-B14F-4D97-AF65-F5344CB8AC3E}">
        <p14:creationId xmlns:p14="http://schemas.microsoft.com/office/powerpoint/2010/main" val="1907465262"/>
      </p:ext>
    </p:extLst>
  </p:cSld>
  <p:clrMapOvr>
    <a:masterClrMapping/>
  </p:clrMapOvr>
  <p:extLst>
    <p:ext uri="{DCECCB84-F9BA-43D5-87BE-67443E8EF086}">
      <p15:sldGuideLst xmlns:p15="http://schemas.microsoft.com/office/powerpoint/2012/main">
        <p15:guide id="1" orient="horz" pos="3024">
          <p15:clr>
            <a:srgbClr val="FBAE40"/>
          </p15:clr>
        </p15:guide>
        <p15:guide id="2" pos="5376">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0EA0112-3E53-D750-F7D6-87909A70F064}"/>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3" name="Image 22">
            <a:extLst>
              <a:ext uri="{FF2B5EF4-FFF2-40B4-BE49-F238E27FC236}">
                <a16:creationId xmlns:a16="http://schemas.microsoft.com/office/drawing/2014/main" id="{16824AC7-8E5E-AF7F-724A-73E4634541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4" name="Google Shape;16;p2">
            <a:extLst>
              <a:ext uri="{FF2B5EF4-FFF2-40B4-BE49-F238E27FC236}">
                <a16:creationId xmlns:a16="http://schemas.microsoft.com/office/drawing/2014/main" id="{19E7BB38-5A6C-4860-1068-B0CB429F71FF}"/>
              </a:ext>
            </a:extLst>
          </p:cNvPr>
          <p:cNvSpPr/>
          <p:nvPr userDrawn="1"/>
        </p:nvSpPr>
        <p:spPr>
          <a:xfrm>
            <a:off x="0" y="1710160"/>
            <a:ext cx="11826423" cy="4750661"/>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5" name="Rectangle 24">
            <a:extLst>
              <a:ext uri="{FF2B5EF4-FFF2-40B4-BE49-F238E27FC236}">
                <a16:creationId xmlns:a16="http://schemas.microsoft.com/office/drawing/2014/main" id="{17B06E80-B7B5-9499-892C-42A195C02C15}"/>
              </a:ext>
            </a:extLst>
          </p:cNvPr>
          <p:cNvSpPr/>
          <p:nvPr userDrawn="1"/>
        </p:nvSpPr>
        <p:spPr>
          <a:xfrm>
            <a:off x="0" y="1415204"/>
            <a:ext cx="11528470" cy="47506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6" name="Google Shape;17;p2" descr="Une image contenant regardant, debout, femme&#10;&#10;Description générée automatiquement">
            <a:extLst>
              <a:ext uri="{FF2B5EF4-FFF2-40B4-BE49-F238E27FC236}">
                <a16:creationId xmlns:a16="http://schemas.microsoft.com/office/drawing/2014/main" id="{936693A5-257A-8449-62EC-00E21E323C3E}"/>
              </a:ext>
            </a:extLst>
          </p:cNvPr>
          <p:cNvPicPr preferRelativeResize="0"/>
          <p:nvPr userDrawn="1"/>
        </p:nvPicPr>
        <p:blipFill rotWithShape="1">
          <a:blip r:embed="rId3" cstate="email">
            <a:alphaModFix amt="20000"/>
            <a:extLst>
              <a:ext uri="{28A0092B-C50C-407E-A947-70E740481C1C}">
                <a14:useLocalDpi xmlns:a14="http://schemas.microsoft.com/office/drawing/2010/main"/>
              </a:ext>
            </a:extLst>
          </a:blip>
          <a:srcRect l="24349" t="3847"/>
          <a:stretch/>
        </p:blipFill>
        <p:spPr>
          <a:xfrm>
            <a:off x="-11459" y="1418172"/>
            <a:ext cx="7586372" cy="4750661"/>
          </a:xfrm>
          <a:custGeom>
            <a:avLst/>
            <a:gdLst/>
            <a:ahLst/>
            <a:cxnLst/>
            <a:rect l="l" t="t" r="r" b="b"/>
            <a:pathLst>
              <a:path w="10344421" h="6478381" extrusionOk="0">
                <a:moveTo>
                  <a:pt x="0" y="0"/>
                </a:moveTo>
                <a:lnTo>
                  <a:pt x="9187538" y="0"/>
                </a:lnTo>
                <a:lnTo>
                  <a:pt x="10344421" y="0"/>
                </a:lnTo>
                <a:lnTo>
                  <a:pt x="10344421" y="6478381"/>
                </a:lnTo>
                <a:lnTo>
                  <a:pt x="0" y="6478381"/>
                </a:lnTo>
                <a:close/>
              </a:path>
            </a:pathLst>
          </a:custGeom>
          <a:noFill/>
          <a:ln>
            <a:noFill/>
          </a:ln>
        </p:spPr>
      </p:pic>
      <p:sp>
        <p:nvSpPr>
          <p:cNvPr id="27" name="Google Shape;22;p2">
            <a:extLst>
              <a:ext uri="{FF2B5EF4-FFF2-40B4-BE49-F238E27FC236}">
                <a16:creationId xmlns:a16="http://schemas.microsoft.com/office/drawing/2014/main" id="{E498C239-4492-6D26-97E0-BB3D5306D497}"/>
              </a:ext>
            </a:extLst>
          </p:cNvPr>
          <p:cNvSpPr txBox="1">
            <a:spLocks noGrp="1"/>
          </p:cNvSpPr>
          <p:nvPr>
            <p:ph type="ctrTitle"/>
          </p:nvPr>
        </p:nvSpPr>
        <p:spPr>
          <a:xfrm>
            <a:off x="6001784"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2"/>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28" name="Google Shape;21;p2">
            <a:extLst>
              <a:ext uri="{FF2B5EF4-FFF2-40B4-BE49-F238E27FC236}">
                <a16:creationId xmlns:a16="http://schemas.microsoft.com/office/drawing/2014/main" id="{5D38D045-D23B-2FB9-19C9-8E78AE229B60}"/>
              </a:ext>
            </a:extLst>
          </p:cNvPr>
          <p:cNvSpPr txBox="1">
            <a:spLocks noGrp="1"/>
          </p:cNvSpPr>
          <p:nvPr>
            <p:ph type="subTitle" idx="1"/>
          </p:nvPr>
        </p:nvSpPr>
        <p:spPr>
          <a:xfrm>
            <a:off x="6012670"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29" name="Espace réservé du texte 2">
            <a:extLst>
              <a:ext uri="{FF2B5EF4-FFF2-40B4-BE49-F238E27FC236}">
                <a16:creationId xmlns:a16="http://schemas.microsoft.com/office/drawing/2014/main" id="{35C08B96-90F3-E5E2-1B33-B17F6995F9A5}"/>
              </a:ext>
            </a:extLst>
          </p:cNvPr>
          <p:cNvSpPr>
            <a:spLocks noGrp="1"/>
          </p:cNvSpPr>
          <p:nvPr>
            <p:ph type="body" sz="quarter" idx="10"/>
          </p:nvPr>
        </p:nvSpPr>
        <p:spPr>
          <a:xfrm>
            <a:off x="5998144"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30" name="Espace réservé de la date 1">
            <a:extLst>
              <a:ext uri="{FF2B5EF4-FFF2-40B4-BE49-F238E27FC236}">
                <a16:creationId xmlns:a16="http://schemas.microsoft.com/office/drawing/2014/main" id="{D1A733A3-B83F-B1BA-00E7-99EA359E651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32879CA-0839-1345-9C73-3C318E701A4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pSp>
        <p:nvGrpSpPr>
          <p:cNvPr id="3" name="Groupe 2">
            <a:extLst>
              <a:ext uri="{FF2B5EF4-FFF2-40B4-BE49-F238E27FC236}">
                <a16:creationId xmlns:a16="http://schemas.microsoft.com/office/drawing/2014/main" id="{7F87E9C7-D8BE-FC23-9ABD-CDC8985B11B2}"/>
              </a:ext>
            </a:extLst>
          </p:cNvPr>
          <p:cNvGrpSpPr/>
          <p:nvPr userDrawn="1"/>
        </p:nvGrpSpPr>
        <p:grpSpPr>
          <a:xfrm>
            <a:off x="5000988" y="290731"/>
            <a:ext cx="6950391" cy="933629"/>
            <a:chOff x="7000732" y="407024"/>
            <a:chExt cx="9729642" cy="1307080"/>
          </a:xfrm>
        </p:grpSpPr>
        <p:pic>
          <p:nvPicPr>
            <p:cNvPr id="4" name="Image 3" descr="Une image contenant texte&#10;&#10;Description générée automatiquement">
              <a:extLst>
                <a:ext uri="{FF2B5EF4-FFF2-40B4-BE49-F238E27FC236}">
                  <a16:creationId xmlns:a16="http://schemas.microsoft.com/office/drawing/2014/main" id="{3A1070F3-5F1D-4AC3-E81D-868B1B10D92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8300378" y="629815"/>
              <a:ext cx="1601434" cy="845323"/>
            </a:xfrm>
            <a:prstGeom prst="rect">
              <a:avLst/>
            </a:prstGeom>
          </p:spPr>
        </p:pic>
        <p:sp>
          <p:nvSpPr>
            <p:cNvPr id="5" name="Google Shape;19;p2">
              <a:extLst>
                <a:ext uri="{FF2B5EF4-FFF2-40B4-BE49-F238E27FC236}">
                  <a16:creationId xmlns:a16="http://schemas.microsoft.com/office/drawing/2014/main" id="{E3F192D3-D7B3-E6D9-1193-441C5B6FE549}"/>
                </a:ext>
              </a:extLst>
            </p:cNvPr>
            <p:cNvSpPr txBox="1"/>
            <p:nvPr userDrawn="1"/>
          </p:nvSpPr>
          <p:spPr>
            <a:xfrm>
              <a:off x="7000732"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ŒUVRE</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PAR</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6" name="Google Shape;19;p2">
              <a:extLst>
                <a:ext uri="{FF2B5EF4-FFF2-40B4-BE49-F238E27FC236}">
                  <a16:creationId xmlns:a16="http://schemas.microsoft.com/office/drawing/2014/main" id="{AC232198-D664-2AFE-9B45-01066AAB4128}"/>
                </a:ext>
              </a:extLst>
            </p:cNvPr>
            <p:cNvSpPr txBox="1"/>
            <p:nvPr userDrawn="1"/>
          </p:nvSpPr>
          <p:spPr>
            <a:xfrm>
              <a:off x="10404811"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FINANCÉE ET</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PLACÉE SOUS</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TUTELLE DU </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7" name="Google Shape;19;p2">
              <a:extLst>
                <a:ext uri="{FF2B5EF4-FFF2-40B4-BE49-F238E27FC236}">
                  <a16:creationId xmlns:a16="http://schemas.microsoft.com/office/drawing/2014/main" id="{FDC69B94-6582-A203-356F-55E6EC3B772C}"/>
                </a:ext>
              </a:extLst>
            </p:cNvPr>
            <p:cNvSpPr txBox="1"/>
            <p:nvPr userDrawn="1"/>
          </p:nvSpPr>
          <p:spPr>
            <a:xfrm>
              <a:off x="13561646"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DANS LE CADRE DE</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CONTRIBUTION FRANÇAISE AU</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pic>
          <p:nvPicPr>
            <p:cNvPr id="8" name="Image 7">
              <a:extLst>
                <a:ext uri="{FF2B5EF4-FFF2-40B4-BE49-F238E27FC236}">
                  <a16:creationId xmlns:a16="http://schemas.microsoft.com/office/drawing/2014/main" id="{C65482C2-62F9-EF28-A9BE-A35B233AC680}"/>
                </a:ext>
              </a:extLst>
            </p:cNvPr>
            <p:cNvPicPr>
              <a:picLocks noChangeAspect="1"/>
            </p:cNvPicPr>
            <p:nvPr userDrawn="1"/>
          </p:nvPicPr>
          <p:blipFill>
            <a:blip r:embed="rId5"/>
            <a:srcRect/>
            <a:stretch/>
          </p:blipFill>
          <p:spPr>
            <a:xfrm>
              <a:off x="11765532" y="407024"/>
              <a:ext cx="1409779" cy="1307080"/>
            </a:xfrm>
            <a:prstGeom prst="rect">
              <a:avLst/>
            </a:prstGeom>
          </p:spPr>
        </p:pic>
        <p:pic>
          <p:nvPicPr>
            <p:cNvPr id="9" name="Image 8">
              <a:extLst>
                <a:ext uri="{FF2B5EF4-FFF2-40B4-BE49-F238E27FC236}">
                  <a16:creationId xmlns:a16="http://schemas.microsoft.com/office/drawing/2014/main" id="{7D171FB5-551B-8F6F-E60F-2824FE1C651F}"/>
                </a:ext>
              </a:extLst>
            </p:cNvPr>
            <p:cNvPicPr>
              <a:picLocks noChangeAspect="1"/>
            </p:cNvPicPr>
            <p:nvPr userDrawn="1"/>
          </p:nvPicPr>
          <p:blipFill>
            <a:blip r:embed="rId6"/>
            <a:srcRect/>
            <a:stretch/>
          </p:blipFill>
          <p:spPr>
            <a:xfrm>
              <a:off x="14976913" y="675167"/>
              <a:ext cx="1753461" cy="719661"/>
            </a:xfrm>
            <a:prstGeom prst="rect">
              <a:avLst/>
            </a:prstGeom>
          </p:spPr>
        </p:pic>
      </p:grpSp>
    </p:spTree>
    <p:extLst>
      <p:ext uri="{BB962C8B-B14F-4D97-AF65-F5344CB8AC3E}">
        <p14:creationId xmlns:p14="http://schemas.microsoft.com/office/powerpoint/2010/main" val="4239970124"/>
      </p:ext>
    </p:extLst>
  </p:cSld>
  <p:clrMapOvr>
    <a:masterClrMapping/>
  </p:clrMapOvr>
  <p:extLst>
    <p:ext uri="{DCECCB84-F9BA-43D5-87BE-67443E8EF086}">
      <p15:sldGuideLst xmlns:p15="http://schemas.microsoft.com/office/powerpoint/2012/main">
        <p15:guide id="1" orient="horz" pos="3024">
          <p15:clr>
            <a:srgbClr val="FBAE40"/>
          </p15:clr>
        </p15:guide>
        <p15:guide id="2" pos="537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7" name="Connecteur droit 6">
            <a:extLst>
              <a:ext uri="{FF2B5EF4-FFF2-40B4-BE49-F238E27FC236}">
                <a16:creationId xmlns:a16="http://schemas.microsoft.com/office/drawing/2014/main" id="{4457A797-8139-74F6-0073-C0C4FAFA4BD6}"/>
              </a:ext>
            </a:extLst>
          </p:cNvPr>
          <p:cNvCxnSpPr>
            <a:cxnSpLocks/>
          </p:cNvCxnSpPr>
          <p:nvPr userDrawn="1"/>
        </p:nvCxnSpPr>
        <p:spPr>
          <a:xfrm flipH="1">
            <a:off x="309591" y="646479"/>
            <a:ext cx="11573951" cy="0"/>
          </a:xfrm>
          <a:prstGeom prst="line">
            <a:avLst/>
          </a:prstGeom>
        </p:spPr>
        <p:style>
          <a:lnRef idx="1">
            <a:schemeClr val="dk1"/>
          </a:lnRef>
          <a:fillRef idx="0">
            <a:schemeClr val="dk1"/>
          </a:fillRef>
          <a:effectRef idx="0">
            <a:schemeClr val="dk1"/>
          </a:effectRef>
          <a:fontRef idx="minor">
            <a:schemeClr val="tx1"/>
          </a:fontRef>
        </p:style>
      </p:cxnSp>
      <p:sp>
        <p:nvSpPr>
          <p:cNvPr id="8" name="Google Shape;32;p3">
            <a:extLst>
              <a:ext uri="{FF2B5EF4-FFF2-40B4-BE49-F238E27FC236}">
                <a16:creationId xmlns:a16="http://schemas.microsoft.com/office/drawing/2014/main" id="{E74CFCC0-CBC0-BE48-70DC-9F61A6E20CFF}"/>
              </a:ext>
            </a:extLst>
          </p:cNvPr>
          <p:cNvSpPr txBox="1">
            <a:spLocks noGrp="1"/>
          </p:cNvSpPr>
          <p:nvPr>
            <p:ph type="title" hasCustomPrompt="1"/>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Sommaire</a:t>
            </a:r>
            <a:endParaRPr dirty="0"/>
          </a:p>
        </p:txBody>
      </p:sp>
      <p:sp>
        <p:nvSpPr>
          <p:cNvPr id="9" name="Espace réservé du texte 16">
            <a:extLst>
              <a:ext uri="{FF2B5EF4-FFF2-40B4-BE49-F238E27FC236}">
                <a16:creationId xmlns:a16="http://schemas.microsoft.com/office/drawing/2014/main" id="{5550E230-A932-EA88-5FB0-703CFD4F79C4}"/>
              </a:ext>
            </a:extLst>
          </p:cNvPr>
          <p:cNvSpPr>
            <a:spLocks noGrp="1"/>
          </p:cNvSpPr>
          <p:nvPr>
            <p:ph type="body" sz="quarter" idx="10" hasCustomPrompt="1"/>
          </p:nvPr>
        </p:nvSpPr>
        <p:spPr>
          <a:xfrm>
            <a:off x="309591" y="1592232"/>
            <a:ext cx="11573950" cy="4619289"/>
          </a:xfrm>
        </p:spPr>
        <p:txBody>
          <a:bodyPr>
            <a:noAutofit/>
          </a:bodyPr>
          <a:lstStyle>
            <a:lvl1pPr marL="0" indent="-385722">
              <a:spcBef>
                <a:spcPts val="857"/>
              </a:spcBef>
              <a:spcAft>
                <a:spcPts val="1286"/>
              </a:spcAft>
              <a:buClr>
                <a:schemeClr val="tx1"/>
              </a:buClr>
              <a:buSzPct val="150000"/>
              <a:buFont typeface="+mj-lt"/>
              <a:buAutoNum type="arabicPeriod"/>
              <a:defRPr sz="2000">
                <a:solidFill>
                  <a:schemeClr val="tx1">
                    <a:lumMod val="50000"/>
                  </a:schemeClr>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Titre 01</a:t>
            </a:r>
          </a:p>
        </p:txBody>
      </p:sp>
      <p:sp>
        <p:nvSpPr>
          <p:cNvPr id="2" name="Espace réservé de la date 1">
            <a:extLst>
              <a:ext uri="{FF2B5EF4-FFF2-40B4-BE49-F238E27FC236}">
                <a16:creationId xmlns:a16="http://schemas.microsoft.com/office/drawing/2014/main" id="{1B8C1443-46A1-6DC3-6D22-DCEF720D72BD}"/>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503928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4C64931-2231-4176-851D-12126D4EAEB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8" name="Groupe 7">
            <a:extLst>
              <a:ext uri="{FF2B5EF4-FFF2-40B4-BE49-F238E27FC236}">
                <a16:creationId xmlns:a16="http://schemas.microsoft.com/office/drawing/2014/main" id="{7B2F6E0C-1B93-0215-02E9-A20027545CFE}"/>
              </a:ext>
            </a:extLst>
          </p:cNvPr>
          <p:cNvGrpSpPr/>
          <p:nvPr userDrawn="1"/>
        </p:nvGrpSpPr>
        <p:grpSpPr>
          <a:xfrm>
            <a:off x="9325497" y="390905"/>
            <a:ext cx="2500926" cy="725896"/>
            <a:chOff x="13054482" y="611435"/>
            <a:chExt cx="3500971" cy="1016254"/>
          </a:xfrm>
        </p:grpSpPr>
        <p:pic>
          <p:nvPicPr>
            <p:cNvPr id="9" name="Image 8" descr="Une image contenant texte&#10;&#10;Description générée automatiquement">
              <a:extLst>
                <a:ext uri="{FF2B5EF4-FFF2-40B4-BE49-F238E27FC236}">
                  <a16:creationId xmlns:a16="http://schemas.microsoft.com/office/drawing/2014/main" id="{8A846EA4-ED88-8A6A-63B3-19D19DB4DD6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0" name="Google Shape;19;p2">
              <a:extLst>
                <a:ext uri="{FF2B5EF4-FFF2-40B4-BE49-F238E27FC236}">
                  <a16:creationId xmlns:a16="http://schemas.microsoft.com/office/drawing/2014/main" id="{24A52B69-AE9F-9216-664B-477D30542E43}"/>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1" name="Google Shape;16;p2">
            <a:extLst>
              <a:ext uri="{FF2B5EF4-FFF2-40B4-BE49-F238E27FC236}">
                <a16:creationId xmlns:a16="http://schemas.microsoft.com/office/drawing/2014/main" id="{7B8F3964-64AB-8D3D-F32B-9FC4A873AAED}"/>
              </a:ext>
            </a:extLst>
          </p:cNvPr>
          <p:cNvSpPr/>
          <p:nvPr userDrawn="1"/>
        </p:nvSpPr>
        <p:spPr>
          <a:xfrm>
            <a:off x="0" y="1710160"/>
            <a:ext cx="11826423" cy="4750661"/>
          </a:xfrm>
          <a:prstGeom prst="rect">
            <a:avLst/>
          </a:prstGeom>
          <a:solidFill>
            <a:schemeClr val="tx2">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2" name="Rectangle 11">
            <a:extLst>
              <a:ext uri="{FF2B5EF4-FFF2-40B4-BE49-F238E27FC236}">
                <a16:creationId xmlns:a16="http://schemas.microsoft.com/office/drawing/2014/main" id="{BBA8B2C0-0FA6-56DC-77A3-FA04CB575DD3}"/>
              </a:ext>
            </a:extLst>
          </p:cNvPr>
          <p:cNvSpPr/>
          <p:nvPr userDrawn="1"/>
        </p:nvSpPr>
        <p:spPr>
          <a:xfrm>
            <a:off x="0" y="1415204"/>
            <a:ext cx="11528470" cy="47506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Google Shape;22;p2">
            <a:extLst>
              <a:ext uri="{FF2B5EF4-FFF2-40B4-BE49-F238E27FC236}">
                <a16:creationId xmlns:a16="http://schemas.microsoft.com/office/drawing/2014/main" id="{B33A6332-A68E-15B2-F615-CD30BE78184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4" name="Google Shape;21;p2">
            <a:extLst>
              <a:ext uri="{FF2B5EF4-FFF2-40B4-BE49-F238E27FC236}">
                <a16:creationId xmlns:a16="http://schemas.microsoft.com/office/drawing/2014/main" id="{7C7E87AD-CA9A-893B-AF37-17ABBA3BED3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5" name="Espace réservé du texte 2">
            <a:extLst>
              <a:ext uri="{FF2B5EF4-FFF2-40B4-BE49-F238E27FC236}">
                <a16:creationId xmlns:a16="http://schemas.microsoft.com/office/drawing/2014/main" id="{6969B917-5231-7925-D415-56A829879A40}"/>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6" name="Image 15">
            <a:extLst>
              <a:ext uri="{FF2B5EF4-FFF2-40B4-BE49-F238E27FC236}">
                <a16:creationId xmlns:a16="http://schemas.microsoft.com/office/drawing/2014/main" id="{116B92DA-9642-764B-8897-C424551FA5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7" name="Rectangle 16">
            <a:extLst>
              <a:ext uri="{FF2B5EF4-FFF2-40B4-BE49-F238E27FC236}">
                <a16:creationId xmlns:a16="http://schemas.microsoft.com/office/drawing/2014/main" id="{FFB3114E-48DB-ABC1-6EC9-4C7FFD7F86D0}"/>
              </a:ext>
            </a:extLst>
          </p:cNvPr>
          <p:cNvSpPr/>
          <p:nvPr userDrawn="1"/>
        </p:nvSpPr>
        <p:spPr>
          <a:xfrm>
            <a:off x="0" y="1415204"/>
            <a:ext cx="1303448" cy="1411408"/>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9" name="Espace réservé pour une image  7">
            <a:extLst>
              <a:ext uri="{FF2B5EF4-FFF2-40B4-BE49-F238E27FC236}">
                <a16:creationId xmlns:a16="http://schemas.microsoft.com/office/drawing/2014/main" id="{31EC39B5-C6AB-F942-0532-55322504C00D}"/>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E0BC6EDF-1099-EB35-4C73-1FE780D5BB8F}"/>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A26C24A-C5DD-CE49-B666-1EB2B8545059}"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7280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4C64931-2231-4176-851D-12126D4EAEB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8" name="Groupe 7">
            <a:extLst>
              <a:ext uri="{FF2B5EF4-FFF2-40B4-BE49-F238E27FC236}">
                <a16:creationId xmlns:a16="http://schemas.microsoft.com/office/drawing/2014/main" id="{7B2F6E0C-1B93-0215-02E9-A20027545CFE}"/>
              </a:ext>
            </a:extLst>
          </p:cNvPr>
          <p:cNvGrpSpPr/>
          <p:nvPr userDrawn="1"/>
        </p:nvGrpSpPr>
        <p:grpSpPr>
          <a:xfrm>
            <a:off x="9325497" y="390905"/>
            <a:ext cx="2500926" cy="725896"/>
            <a:chOff x="13054482" y="611435"/>
            <a:chExt cx="3500971" cy="1016254"/>
          </a:xfrm>
        </p:grpSpPr>
        <p:pic>
          <p:nvPicPr>
            <p:cNvPr id="9" name="Image 8" descr="Une image contenant texte&#10;&#10;Description générée automatiquement">
              <a:extLst>
                <a:ext uri="{FF2B5EF4-FFF2-40B4-BE49-F238E27FC236}">
                  <a16:creationId xmlns:a16="http://schemas.microsoft.com/office/drawing/2014/main" id="{8A846EA4-ED88-8A6A-63B3-19D19DB4DD6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0" name="Google Shape;19;p2">
              <a:extLst>
                <a:ext uri="{FF2B5EF4-FFF2-40B4-BE49-F238E27FC236}">
                  <a16:creationId xmlns:a16="http://schemas.microsoft.com/office/drawing/2014/main" id="{24A52B69-AE9F-9216-664B-477D30542E43}"/>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1" name="Google Shape;16;p2">
            <a:extLst>
              <a:ext uri="{FF2B5EF4-FFF2-40B4-BE49-F238E27FC236}">
                <a16:creationId xmlns:a16="http://schemas.microsoft.com/office/drawing/2014/main" id="{7B8F3964-64AB-8D3D-F32B-9FC4A873AAED}"/>
              </a:ext>
            </a:extLst>
          </p:cNvPr>
          <p:cNvSpPr/>
          <p:nvPr userDrawn="1"/>
        </p:nvSpPr>
        <p:spPr>
          <a:xfrm>
            <a:off x="0" y="1710160"/>
            <a:ext cx="11826423" cy="4750661"/>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2" name="Rectangle 11">
            <a:extLst>
              <a:ext uri="{FF2B5EF4-FFF2-40B4-BE49-F238E27FC236}">
                <a16:creationId xmlns:a16="http://schemas.microsoft.com/office/drawing/2014/main" id="{BBA8B2C0-0FA6-56DC-77A3-FA04CB575DD3}"/>
              </a:ext>
            </a:extLst>
          </p:cNvPr>
          <p:cNvSpPr/>
          <p:nvPr userDrawn="1"/>
        </p:nvSpPr>
        <p:spPr>
          <a:xfrm>
            <a:off x="0" y="1415204"/>
            <a:ext cx="11528470" cy="47506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Google Shape;22;p2">
            <a:extLst>
              <a:ext uri="{FF2B5EF4-FFF2-40B4-BE49-F238E27FC236}">
                <a16:creationId xmlns:a16="http://schemas.microsoft.com/office/drawing/2014/main" id="{B33A6332-A68E-15B2-F615-CD30BE78184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2"/>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4" name="Google Shape;21;p2">
            <a:extLst>
              <a:ext uri="{FF2B5EF4-FFF2-40B4-BE49-F238E27FC236}">
                <a16:creationId xmlns:a16="http://schemas.microsoft.com/office/drawing/2014/main" id="{7C7E87AD-CA9A-893B-AF37-17ABBA3BED3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5" name="Espace réservé du texte 2">
            <a:extLst>
              <a:ext uri="{FF2B5EF4-FFF2-40B4-BE49-F238E27FC236}">
                <a16:creationId xmlns:a16="http://schemas.microsoft.com/office/drawing/2014/main" id="{6969B917-5231-7925-D415-56A829879A40}"/>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6" name="Image 15">
            <a:extLst>
              <a:ext uri="{FF2B5EF4-FFF2-40B4-BE49-F238E27FC236}">
                <a16:creationId xmlns:a16="http://schemas.microsoft.com/office/drawing/2014/main" id="{116B92DA-9642-764B-8897-C424551FA5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7" name="Rectangle 16">
            <a:extLst>
              <a:ext uri="{FF2B5EF4-FFF2-40B4-BE49-F238E27FC236}">
                <a16:creationId xmlns:a16="http://schemas.microsoft.com/office/drawing/2014/main" id="{FFB3114E-48DB-ABC1-6EC9-4C7FFD7F86D0}"/>
              </a:ext>
            </a:extLst>
          </p:cNvPr>
          <p:cNvSpPr/>
          <p:nvPr userDrawn="1"/>
        </p:nvSpPr>
        <p:spPr>
          <a:xfrm>
            <a:off x="0" y="1415204"/>
            <a:ext cx="1303448" cy="1411408"/>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9" name="Espace réservé pour une image  7">
            <a:extLst>
              <a:ext uri="{FF2B5EF4-FFF2-40B4-BE49-F238E27FC236}">
                <a16:creationId xmlns:a16="http://schemas.microsoft.com/office/drawing/2014/main" id="{31EC39B5-C6AB-F942-0532-55322504C00D}"/>
              </a:ext>
            </a:extLst>
          </p:cNvPr>
          <p:cNvSpPr>
            <a:spLocks noGrp="1"/>
          </p:cNvSpPr>
          <p:nvPr>
            <p:ph type="pic" sz="quarter" idx="11"/>
          </p:nvPr>
        </p:nvSpPr>
        <p:spPr>
          <a:xfrm>
            <a:off x="321446" y="1680988"/>
            <a:ext cx="5420444" cy="5177012"/>
          </a:xfrm>
        </p:spPr>
        <p:txBody>
          <a:bodyPr/>
          <a:lstStyle>
            <a:lvl1pPr marL="0" indent="0">
              <a:buNone/>
              <a:defRPr sz="2000">
                <a:solidFill>
                  <a:schemeClr val="bg1"/>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667443FE-698C-4DE7-D7DF-58322EB54EA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88B117D8-138F-DD4A-9C2E-93F8C0A67031}"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6231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56C9D-E399-DD75-A6F9-3102EA95B5A7}"/>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23A120DD-3DC1-ABEF-8118-4AA15C4C8364}"/>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4" name="Footer Placeholder 3">
            <a:extLst>
              <a:ext uri="{FF2B5EF4-FFF2-40B4-BE49-F238E27FC236}">
                <a16:creationId xmlns:a16="http://schemas.microsoft.com/office/drawing/2014/main" id="{A9417309-4000-EBE6-5C17-B661CF202782}"/>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19BF17D8-261A-CA10-6213-58C96D822EBC}"/>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205981979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4BAC7B0-43C5-2A2A-7E62-476CE90329EC}"/>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9" name="Groupe 8">
            <a:extLst>
              <a:ext uri="{FF2B5EF4-FFF2-40B4-BE49-F238E27FC236}">
                <a16:creationId xmlns:a16="http://schemas.microsoft.com/office/drawing/2014/main" id="{A4858FAB-CBC3-3583-D1A8-69BB128D8439}"/>
              </a:ext>
            </a:extLst>
          </p:cNvPr>
          <p:cNvGrpSpPr/>
          <p:nvPr userDrawn="1"/>
        </p:nvGrpSpPr>
        <p:grpSpPr>
          <a:xfrm>
            <a:off x="9325497" y="390905"/>
            <a:ext cx="2500926" cy="725896"/>
            <a:chOff x="13054482" y="611435"/>
            <a:chExt cx="3500971" cy="1016254"/>
          </a:xfrm>
        </p:grpSpPr>
        <p:pic>
          <p:nvPicPr>
            <p:cNvPr id="10" name="Image 9" descr="Une image contenant texte&#10;&#10;Description générée automatiquement">
              <a:extLst>
                <a:ext uri="{FF2B5EF4-FFF2-40B4-BE49-F238E27FC236}">
                  <a16:creationId xmlns:a16="http://schemas.microsoft.com/office/drawing/2014/main" id="{FA5CCD2D-6BD5-CBB8-4488-E646C6CEB80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1" name="Google Shape;19;p2">
              <a:extLst>
                <a:ext uri="{FF2B5EF4-FFF2-40B4-BE49-F238E27FC236}">
                  <a16:creationId xmlns:a16="http://schemas.microsoft.com/office/drawing/2014/main" id="{650037FE-5F71-367D-2A74-AE165DC2CB42}"/>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2" name="Google Shape;16;p2">
            <a:extLst>
              <a:ext uri="{FF2B5EF4-FFF2-40B4-BE49-F238E27FC236}">
                <a16:creationId xmlns:a16="http://schemas.microsoft.com/office/drawing/2014/main" id="{CC969F90-3148-58B5-30A8-D649407A5342}"/>
              </a:ext>
            </a:extLst>
          </p:cNvPr>
          <p:cNvSpPr/>
          <p:nvPr userDrawn="1"/>
        </p:nvSpPr>
        <p:spPr>
          <a:xfrm>
            <a:off x="0" y="1710160"/>
            <a:ext cx="11826423" cy="4750661"/>
          </a:xfrm>
          <a:prstGeom prst="rect">
            <a:avLst/>
          </a:prstGeom>
          <a:solidFill>
            <a:schemeClr val="accent3">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3" name="Rectangle 12">
            <a:extLst>
              <a:ext uri="{FF2B5EF4-FFF2-40B4-BE49-F238E27FC236}">
                <a16:creationId xmlns:a16="http://schemas.microsoft.com/office/drawing/2014/main" id="{230A8599-B110-A62D-D587-28333C008C95}"/>
              </a:ext>
            </a:extLst>
          </p:cNvPr>
          <p:cNvSpPr/>
          <p:nvPr userDrawn="1"/>
        </p:nvSpPr>
        <p:spPr>
          <a:xfrm>
            <a:off x="0" y="1415204"/>
            <a:ext cx="11528470" cy="475066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4" name="Google Shape;22;p2">
            <a:extLst>
              <a:ext uri="{FF2B5EF4-FFF2-40B4-BE49-F238E27FC236}">
                <a16:creationId xmlns:a16="http://schemas.microsoft.com/office/drawing/2014/main" id="{C5657015-890C-7196-F157-4333429DA314}"/>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5" name="Google Shape;21;p2">
            <a:extLst>
              <a:ext uri="{FF2B5EF4-FFF2-40B4-BE49-F238E27FC236}">
                <a16:creationId xmlns:a16="http://schemas.microsoft.com/office/drawing/2014/main" id="{F993BDB6-3AF5-E9FF-181C-29010C087A90}"/>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6" name="Espace réservé du texte 2">
            <a:extLst>
              <a:ext uri="{FF2B5EF4-FFF2-40B4-BE49-F238E27FC236}">
                <a16:creationId xmlns:a16="http://schemas.microsoft.com/office/drawing/2014/main" id="{A493204A-9942-4032-5C82-A9AE689B7B47}"/>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9" name="Image 18">
            <a:extLst>
              <a:ext uri="{FF2B5EF4-FFF2-40B4-BE49-F238E27FC236}">
                <a16:creationId xmlns:a16="http://schemas.microsoft.com/office/drawing/2014/main" id="{EED4518C-B315-1D70-D45D-B2E5AC428E2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0" name="Rectangle 19">
            <a:extLst>
              <a:ext uri="{FF2B5EF4-FFF2-40B4-BE49-F238E27FC236}">
                <a16:creationId xmlns:a16="http://schemas.microsoft.com/office/drawing/2014/main" id="{86CEA99A-40FC-32C4-A6C0-5E40B8DA21F8}"/>
              </a:ext>
            </a:extLst>
          </p:cNvPr>
          <p:cNvSpPr/>
          <p:nvPr userDrawn="1"/>
        </p:nvSpPr>
        <p:spPr>
          <a:xfrm>
            <a:off x="12939" y="1415203"/>
            <a:ext cx="1303448" cy="1411408"/>
          </a:xfrm>
          <a:prstGeom prst="rect">
            <a:avLst/>
          </a:prstGeom>
          <a:pattFill prst="pct80">
            <a:fgClr>
              <a:schemeClr val="accent3">
                <a:lumMod val="60000"/>
                <a:lumOff val="4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2" name="Espace réservé pour une image  7">
            <a:extLst>
              <a:ext uri="{FF2B5EF4-FFF2-40B4-BE49-F238E27FC236}">
                <a16:creationId xmlns:a16="http://schemas.microsoft.com/office/drawing/2014/main" id="{47F7943C-048D-3E8B-0C8B-7C160604B15C}"/>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CA241BCC-E445-BAFD-B362-7D016C98D53A}"/>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53FC2D6-8AA4-DF46-92A2-04070572E472}"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44089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49F80AA-56A4-C03B-1E16-0DFAD546763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11" name="Groupe 10">
            <a:extLst>
              <a:ext uri="{FF2B5EF4-FFF2-40B4-BE49-F238E27FC236}">
                <a16:creationId xmlns:a16="http://schemas.microsoft.com/office/drawing/2014/main" id="{E096717D-372F-E314-8353-ED39007C9F09}"/>
              </a:ext>
            </a:extLst>
          </p:cNvPr>
          <p:cNvGrpSpPr/>
          <p:nvPr userDrawn="1"/>
        </p:nvGrpSpPr>
        <p:grpSpPr>
          <a:xfrm>
            <a:off x="9325497" y="390905"/>
            <a:ext cx="2500926" cy="725896"/>
            <a:chOff x="13054482" y="611435"/>
            <a:chExt cx="3500971" cy="1016254"/>
          </a:xfrm>
        </p:grpSpPr>
        <p:pic>
          <p:nvPicPr>
            <p:cNvPr id="12" name="Image 11" descr="Une image contenant texte&#10;&#10;Description générée automatiquement">
              <a:extLst>
                <a:ext uri="{FF2B5EF4-FFF2-40B4-BE49-F238E27FC236}">
                  <a16:creationId xmlns:a16="http://schemas.microsoft.com/office/drawing/2014/main" id="{D142A32A-7CAA-D531-3418-F3FFE84439D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3" name="Google Shape;19;p2">
              <a:extLst>
                <a:ext uri="{FF2B5EF4-FFF2-40B4-BE49-F238E27FC236}">
                  <a16:creationId xmlns:a16="http://schemas.microsoft.com/office/drawing/2014/main" id="{20A6AB5F-CEA6-06E3-522F-E8503ABC4C9A}"/>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4" name="Google Shape;16;p2">
            <a:extLst>
              <a:ext uri="{FF2B5EF4-FFF2-40B4-BE49-F238E27FC236}">
                <a16:creationId xmlns:a16="http://schemas.microsoft.com/office/drawing/2014/main" id="{1F1D2E83-EA4E-38BC-25E1-E6FF8D545ECA}"/>
              </a:ext>
            </a:extLst>
          </p:cNvPr>
          <p:cNvSpPr/>
          <p:nvPr userDrawn="1"/>
        </p:nvSpPr>
        <p:spPr>
          <a:xfrm>
            <a:off x="0" y="1710160"/>
            <a:ext cx="11826423" cy="4750661"/>
          </a:xfrm>
          <a:prstGeom prst="rect">
            <a:avLst/>
          </a:prstGeom>
          <a:solidFill>
            <a:schemeClr val="accent4">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 name="Rectangle 1">
            <a:extLst>
              <a:ext uri="{FF2B5EF4-FFF2-40B4-BE49-F238E27FC236}">
                <a16:creationId xmlns:a16="http://schemas.microsoft.com/office/drawing/2014/main" id="{665D590B-F422-3515-A959-FFFF111C0664}"/>
              </a:ext>
            </a:extLst>
          </p:cNvPr>
          <p:cNvSpPr/>
          <p:nvPr userDrawn="1"/>
        </p:nvSpPr>
        <p:spPr>
          <a:xfrm>
            <a:off x="-142653" y="1680987"/>
            <a:ext cx="11671124" cy="448487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0640588-517D-C72A-FAB7-90BE8C71CB6A}"/>
              </a:ext>
            </a:extLst>
          </p:cNvPr>
          <p:cNvSpPr/>
          <p:nvPr userDrawn="1"/>
        </p:nvSpPr>
        <p:spPr>
          <a:xfrm>
            <a:off x="0" y="1415204"/>
            <a:ext cx="11528470" cy="475066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6" name="Google Shape;22;p2">
            <a:extLst>
              <a:ext uri="{FF2B5EF4-FFF2-40B4-BE49-F238E27FC236}">
                <a16:creationId xmlns:a16="http://schemas.microsoft.com/office/drawing/2014/main" id="{82E5B49B-94EB-94CE-036C-05B284271C13}"/>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7" name="Google Shape;21;p2">
            <a:extLst>
              <a:ext uri="{FF2B5EF4-FFF2-40B4-BE49-F238E27FC236}">
                <a16:creationId xmlns:a16="http://schemas.microsoft.com/office/drawing/2014/main" id="{062D4104-0B8F-84B1-C7A4-439889ED1660}"/>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8" name="Espace réservé du texte 2">
            <a:extLst>
              <a:ext uri="{FF2B5EF4-FFF2-40B4-BE49-F238E27FC236}">
                <a16:creationId xmlns:a16="http://schemas.microsoft.com/office/drawing/2014/main" id="{6AE5AC90-BCA0-34AB-E3AE-59F84C2D715F}"/>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9" name="Image 18">
            <a:extLst>
              <a:ext uri="{FF2B5EF4-FFF2-40B4-BE49-F238E27FC236}">
                <a16:creationId xmlns:a16="http://schemas.microsoft.com/office/drawing/2014/main" id="{67592502-8242-F83B-FA58-7FB53F7989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0" name="Rectangle 19">
            <a:extLst>
              <a:ext uri="{FF2B5EF4-FFF2-40B4-BE49-F238E27FC236}">
                <a16:creationId xmlns:a16="http://schemas.microsoft.com/office/drawing/2014/main" id="{7C761DAC-890B-1D5B-FB07-E6BFEE3AA21E}"/>
              </a:ext>
            </a:extLst>
          </p:cNvPr>
          <p:cNvSpPr/>
          <p:nvPr userDrawn="1"/>
        </p:nvSpPr>
        <p:spPr>
          <a:xfrm>
            <a:off x="0" y="1415203"/>
            <a:ext cx="1303448" cy="1411408"/>
          </a:xfrm>
          <a:prstGeom prst="rect">
            <a:avLst/>
          </a:prstGeom>
          <a:pattFill prst="pct80">
            <a:fgClr>
              <a:schemeClr val="accent4">
                <a:lumMod val="60000"/>
                <a:lumOff val="4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2" name="Espace réservé pour une image  7">
            <a:extLst>
              <a:ext uri="{FF2B5EF4-FFF2-40B4-BE49-F238E27FC236}">
                <a16:creationId xmlns:a16="http://schemas.microsoft.com/office/drawing/2014/main" id="{57CE212E-2DE1-9E36-772C-C044F67F6158}"/>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3" name="Espace réservé de la date 1">
            <a:extLst>
              <a:ext uri="{FF2B5EF4-FFF2-40B4-BE49-F238E27FC236}">
                <a16:creationId xmlns:a16="http://schemas.microsoft.com/office/drawing/2014/main" id="{D8F68666-3D96-B6B6-9F2B-C5106887FF5B}"/>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9CDA99D1-B734-2E42-AB58-EDC5840F41B8}"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332461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C61640A-0EB2-DA24-427B-F9B24CEA3138}"/>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7" name="Groupe 6">
            <a:extLst>
              <a:ext uri="{FF2B5EF4-FFF2-40B4-BE49-F238E27FC236}">
                <a16:creationId xmlns:a16="http://schemas.microsoft.com/office/drawing/2014/main" id="{D3401F91-3B70-A50E-1233-94BF218D260E}"/>
              </a:ext>
            </a:extLst>
          </p:cNvPr>
          <p:cNvGrpSpPr/>
          <p:nvPr userDrawn="1"/>
        </p:nvGrpSpPr>
        <p:grpSpPr>
          <a:xfrm>
            <a:off x="9325497" y="390905"/>
            <a:ext cx="2500926" cy="725896"/>
            <a:chOff x="13054482" y="611435"/>
            <a:chExt cx="3500971" cy="1016254"/>
          </a:xfrm>
        </p:grpSpPr>
        <p:pic>
          <p:nvPicPr>
            <p:cNvPr id="8" name="Image 7" descr="Une image contenant texte&#10;&#10;Description générée automatiquement">
              <a:extLst>
                <a:ext uri="{FF2B5EF4-FFF2-40B4-BE49-F238E27FC236}">
                  <a16:creationId xmlns:a16="http://schemas.microsoft.com/office/drawing/2014/main" id="{4C2D65CD-7896-7E2B-E11A-BB0FA509D57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9" name="Google Shape;19;p2">
              <a:extLst>
                <a:ext uri="{FF2B5EF4-FFF2-40B4-BE49-F238E27FC236}">
                  <a16:creationId xmlns:a16="http://schemas.microsoft.com/office/drawing/2014/main" id="{150CAE0E-AA6A-ECD7-DB5D-6E4351DAF59B}"/>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0" name="Google Shape;16;p2">
            <a:extLst>
              <a:ext uri="{FF2B5EF4-FFF2-40B4-BE49-F238E27FC236}">
                <a16:creationId xmlns:a16="http://schemas.microsoft.com/office/drawing/2014/main" id="{D0FEAE0E-8829-B8FA-CFC2-8445CC136441}"/>
              </a:ext>
            </a:extLst>
          </p:cNvPr>
          <p:cNvSpPr/>
          <p:nvPr userDrawn="1"/>
        </p:nvSpPr>
        <p:spPr>
          <a:xfrm>
            <a:off x="0" y="1710160"/>
            <a:ext cx="11826423" cy="4750661"/>
          </a:xfrm>
          <a:prstGeom prst="rect">
            <a:avLst/>
          </a:prstGeom>
          <a:solidFill>
            <a:schemeClr val="accent2">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1" name="Rectangle 10">
            <a:extLst>
              <a:ext uri="{FF2B5EF4-FFF2-40B4-BE49-F238E27FC236}">
                <a16:creationId xmlns:a16="http://schemas.microsoft.com/office/drawing/2014/main" id="{B6055174-FFFD-1FD4-117B-53196DFCBEC7}"/>
              </a:ext>
            </a:extLst>
          </p:cNvPr>
          <p:cNvSpPr/>
          <p:nvPr userDrawn="1"/>
        </p:nvSpPr>
        <p:spPr>
          <a:xfrm>
            <a:off x="0" y="1415204"/>
            <a:ext cx="11528470" cy="47506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2" name="Google Shape;22;p2">
            <a:extLst>
              <a:ext uri="{FF2B5EF4-FFF2-40B4-BE49-F238E27FC236}">
                <a16:creationId xmlns:a16="http://schemas.microsoft.com/office/drawing/2014/main" id="{34FB7AE6-2C59-9E5D-6CE0-86A8AB65B8E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3" name="Google Shape;21;p2">
            <a:extLst>
              <a:ext uri="{FF2B5EF4-FFF2-40B4-BE49-F238E27FC236}">
                <a16:creationId xmlns:a16="http://schemas.microsoft.com/office/drawing/2014/main" id="{692FE2C4-B68B-0D32-D1AA-6E68F04A1E5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4" name="Espace réservé du texte 2">
            <a:extLst>
              <a:ext uri="{FF2B5EF4-FFF2-40B4-BE49-F238E27FC236}">
                <a16:creationId xmlns:a16="http://schemas.microsoft.com/office/drawing/2014/main" id="{D6D55666-3195-70A1-D74A-BE13B109D3C6}"/>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5" name="Image 14">
            <a:extLst>
              <a:ext uri="{FF2B5EF4-FFF2-40B4-BE49-F238E27FC236}">
                <a16:creationId xmlns:a16="http://schemas.microsoft.com/office/drawing/2014/main" id="{8A850427-5C3B-DD0E-7FE5-6E5EB1FD41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6" name="Rectangle 15">
            <a:extLst>
              <a:ext uri="{FF2B5EF4-FFF2-40B4-BE49-F238E27FC236}">
                <a16:creationId xmlns:a16="http://schemas.microsoft.com/office/drawing/2014/main" id="{C7C5D7D5-C8AE-E8EF-5A56-3B3117292C23}"/>
              </a:ext>
            </a:extLst>
          </p:cNvPr>
          <p:cNvSpPr/>
          <p:nvPr userDrawn="1"/>
        </p:nvSpPr>
        <p:spPr>
          <a:xfrm>
            <a:off x="0" y="1415203"/>
            <a:ext cx="1303448" cy="1411408"/>
          </a:xfrm>
          <a:prstGeom prst="rect">
            <a:avLst/>
          </a:prstGeom>
          <a:pattFill prst="pct80">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 name="Espace réservé pour une image  7">
            <a:extLst>
              <a:ext uri="{FF2B5EF4-FFF2-40B4-BE49-F238E27FC236}">
                <a16:creationId xmlns:a16="http://schemas.microsoft.com/office/drawing/2014/main" id="{DF1793FB-00A0-503A-A418-849BB0B40FCC}"/>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AB6176D6-5562-9EE1-BF65-A5A8E4C0B84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A66B777C-352B-A54C-BC71-D44C289EF143}"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23056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EB6C9C1-7512-4EA7-AC0B-3243BEF8BEF7}"/>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6" name="Groupe 5">
            <a:extLst>
              <a:ext uri="{FF2B5EF4-FFF2-40B4-BE49-F238E27FC236}">
                <a16:creationId xmlns:a16="http://schemas.microsoft.com/office/drawing/2014/main" id="{59A1BF0D-E547-ADC5-C0F1-A345413DE23E}"/>
              </a:ext>
            </a:extLst>
          </p:cNvPr>
          <p:cNvGrpSpPr/>
          <p:nvPr userDrawn="1"/>
        </p:nvGrpSpPr>
        <p:grpSpPr>
          <a:xfrm>
            <a:off x="9325497" y="390905"/>
            <a:ext cx="2500926" cy="725896"/>
            <a:chOff x="13054482" y="611435"/>
            <a:chExt cx="3500971" cy="1016254"/>
          </a:xfrm>
        </p:grpSpPr>
        <p:pic>
          <p:nvPicPr>
            <p:cNvPr id="7" name="Image 6" descr="Une image contenant texte&#10;&#10;Description générée automatiquement">
              <a:extLst>
                <a:ext uri="{FF2B5EF4-FFF2-40B4-BE49-F238E27FC236}">
                  <a16:creationId xmlns:a16="http://schemas.microsoft.com/office/drawing/2014/main" id="{2D572F86-7595-56BA-8A6B-BAC517ED0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8" name="Google Shape;19;p2">
              <a:extLst>
                <a:ext uri="{FF2B5EF4-FFF2-40B4-BE49-F238E27FC236}">
                  <a16:creationId xmlns:a16="http://schemas.microsoft.com/office/drawing/2014/main" id="{B66939AB-FE91-677B-AE69-620D078903D2}"/>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9" name="Google Shape;16;p2">
            <a:extLst>
              <a:ext uri="{FF2B5EF4-FFF2-40B4-BE49-F238E27FC236}">
                <a16:creationId xmlns:a16="http://schemas.microsoft.com/office/drawing/2014/main" id="{29269735-2143-D6B9-D487-EDD61819E48A}"/>
              </a:ext>
            </a:extLst>
          </p:cNvPr>
          <p:cNvSpPr/>
          <p:nvPr userDrawn="1"/>
        </p:nvSpPr>
        <p:spPr>
          <a:xfrm>
            <a:off x="0" y="1710160"/>
            <a:ext cx="11826423" cy="4750661"/>
          </a:xfrm>
          <a:prstGeom prst="rect">
            <a:avLst/>
          </a:prstGeom>
          <a:solidFill>
            <a:schemeClr val="accent1">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0" name="Rectangle 9">
            <a:extLst>
              <a:ext uri="{FF2B5EF4-FFF2-40B4-BE49-F238E27FC236}">
                <a16:creationId xmlns:a16="http://schemas.microsoft.com/office/drawing/2014/main" id="{3DFF3B1B-A43D-74E1-7235-B90EF33A3302}"/>
              </a:ext>
            </a:extLst>
          </p:cNvPr>
          <p:cNvSpPr/>
          <p:nvPr userDrawn="1"/>
        </p:nvSpPr>
        <p:spPr>
          <a:xfrm>
            <a:off x="0" y="1415204"/>
            <a:ext cx="11528470" cy="47506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1" name="Google Shape;22;p2">
            <a:extLst>
              <a:ext uri="{FF2B5EF4-FFF2-40B4-BE49-F238E27FC236}">
                <a16:creationId xmlns:a16="http://schemas.microsoft.com/office/drawing/2014/main" id="{5DFAF8DA-49C7-9AFC-6BDE-54CC89F99A76}"/>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2" name="Google Shape;21;p2">
            <a:extLst>
              <a:ext uri="{FF2B5EF4-FFF2-40B4-BE49-F238E27FC236}">
                <a16:creationId xmlns:a16="http://schemas.microsoft.com/office/drawing/2014/main" id="{DC09E6C0-4E05-B39A-2442-B3AFA5842D09}"/>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3" name="Espace réservé du texte 2">
            <a:extLst>
              <a:ext uri="{FF2B5EF4-FFF2-40B4-BE49-F238E27FC236}">
                <a16:creationId xmlns:a16="http://schemas.microsoft.com/office/drawing/2014/main" id="{AD7D1B36-AAE6-8486-EC74-F9A46BE441CA}"/>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4" name="Image 13">
            <a:extLst>
              <a:ext uri="{FF2B5EF4-FFF2-40B4-BE49-F238E27FC236}">
                <a16:creationId xmlns:a16="http://schemas.microsoft.com/office/drawing/2014/main" id="{D5A3172A-D6C0-6D77-5E23-C199A88AD75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5" name="Rectangle 14">
            <a:extLst>
              <a:ext uri="{FF2B5EF4-FFF2-40B4-BE49-F238E27FC236}">
                <a16:creationId xmlns:a16="http://schemas.microsoft.com/office/drawing/2014/main" id="{24EE977D-9F9A-4F20-37D0-7F3455B1AC68}"/>
              </a:ext>
            </a:extLst>
          </p:cNvPr>
          <p:cNvSpPr/>
          <p:nvPr userDrawn="1"/>
        </p:nvSpPr>
        <p:spPr>
          <a:xfrm>
            <a:off x="0" y="1415203"/>
            <a:ext cx="1303448" cy="1411408"/>
          </a:xfrm>
          <a:prstGeom prst="rect">
            <a:avLst/>
          </a:prstGeom>
          <a:pattFill prst="pct80">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 name="Espace réservé pour une image  7">
            <a:extLst>
              <a:ext uri="{FF2B5EF4-FFF2-40B4-BE49-F238E27FC236}">
                <a16:creationId xmlns:a16="http://schemas.microsoft.com/office/drawing/2014/main" id="{8B20F986-52A2-CC9A-C227-EC7EEA7E4868}"/>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4486EA33-D5DA-6047-6787-48CFC651C5AB}"/>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28FB55B-9F19-1D4D-BB74-A2C81EA5BCC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00475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795455-BE03-883C-0579-43C6F16B4EE6}"/>
              </a:ext>
            </a:extLst>
          </p:cNvPr>
          <p:cNvSpPr/>
          <p:nvPr userDrawn="1"/>
        </p:nvSpPr>
        <p:spPr>
          <a:xfrm>
            <a:off x="4627921" y="4276045"/>
            <a:ext cx="2342986" cy="2250281"/>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66E4CFE-80AD-6215-F20A-DEC07972634B}"/>
              </a:ext>
            </a:extLst>
          </p:cNvPr>
          <p:cNvSpPr/>
          <p:nvPr userDrawn="1"/>
        </p:nvSpPr>
        <p:spPr>
          <a:xfrm>
            <a:off x="0" y="1255258"/>
            <a:ext cx="6654512" cy="49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 name="Google Shape;58;p5">
            <a:extLst>
              <a:ext uri="{FF2B5EF4-FFF2-40B4-BE49-F238E27FC236}">
                <a16:creationId xmlns:a16="http://schemas.microsoft.com/office/drawing/2014/main" id="{3579E11F-7109-AC0A-7526-5BB9609D4235}"/>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tx2"/>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1" name="Espace réservé pour une image  10">
            <a:extLst>
              <a:ext uri="{FF2B5EF4-FFF2-40B4-BE49-F238E27FC236}">
                <a16:creationId xmlns:a16="http://schemas.microsoft.com/office/drawing/2014/main" id="{A0EE15EA-391F-45B1-E649-081EF95F3EDC}"/>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2" name="Espace réservé pour une image  12">
            <a:extLst>
              <a:ext uri="{FF2B5EF4-FFF2-40B4-BE49-F238E27FC236}">
                <a16:creationId xmlns:a16="http://schemas.microsoft.com/office/drawing/2014/main" id="{B573F618-B247-FF50-F2C6-5D004CA39A67}"/>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83EC0E69-56D8-AC4B-85C8-C6862AED2986}"/>
              </a:ext>
            </a:extLst>
          </p:cNvPr>
          <p:cNvSpPr/>
          <p:nvPr userDrawn="1"/>
        </p:nvSpPr>
        <p:spPr>
          <a:xfrm>
            <a:off x="0" y="956965"/>
            <a:ext cx="4627921" cy="298293"/>
          </a:xfrm>
          <a:prstGeom prst="rect">
            <a:avLst/>
          </a:prstGeom>
          <a:pattFill prst="pct2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26FEE9E5-3F57-9C7B-37F1-8633B37FE013}"/>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3D2B62C6-85FD-804D-948F-9F670594D09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52887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D90D1F-4CE2-42FD-499F-52B9843D04BF}"/>
              </a:ext>
            </a:extLst>
          </p:cNvPr>
          <p:cNvSpPr/>
          <p:nvPr userDrawn="1"/>
        </p:nvSpPr>
        <p:spPr>
          <a:xfrm>
            <a:off x="4627921" y="4276045"/>
            <a:ext cx="2342986" cy="2250281"/>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30EAAA66-392E-F3BC-A30A-39B24F93F0C5}"/>
              </a:ext>
            </a:extLst>
          </p:cNvPr>
          <p:cNvSpPr/>
          <p:nvPr userDrawn="1"/>
        </p:nvSpPr>
        <p:spPr>
          <a:xfrm>
            <a:off x="0" y="1255258"/>
            <a:ext cx="6654512" cy="49496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 name="Google Shape;58;p5">
            <a:extLst>
              <a:ext uri="{FF2B5EF4-FFF2-40B4-BE49-F238E27FC236}">
                <a16:creationId xmlns:a16="http://schemas.microsoft.com/office/drawing/2014/main" id="{28A49AD1-6262-5CA3-C1DA-1AA48E38B094}"/>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3"/>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1" name="Espace réservé pour une image  10">
            <a:extLst>
              <a:ext uri="{FF2B5EF4-FFF2-40B4-BE49-F238E27FC236}">
                <a16:creationId xmlns:a16="http://schemas.microsoft.com/office/drawing/2014/main" id="{15914621-FEE0-0944-4FCC-56C751A35950}"/>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2" name="Espace réservé pour une image  12">
            <a:extLst>
              <a:ext uri="{FF2B5EF4-FFF2-40B4-BE49-F238E27FC236}">
                <a16:creationId xmlns:a16="http://schemas.microsoft.com/office/drawing/2014/main" id="{0F7E226E-46B2-7347-A28E-B24F04A9ACB6}"/>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C57ECE1E-EEA7-A95B-4E59-B6D293B45918}"/>
              </a:ext>
            </a:extLst>
          </p:cNvPr>
          <p:cNvSpPr/>
          <p:nvPr userDrawn="1"/>
        </p:nvSpPr>
        <p:spPr>
          <a:xfrm>
            <a:off x="0" y="956965"/>
            <a:ext cx="4627921" cy="298293"/>
          </a:xfrm>
          <a:prstGeom prst="rect">
            <a:avLst/>
          </a:prstGeom>
          <a:pattFill prst="pct20">
            <a:fgClr>
              <a:schemeClr val="accent3"/>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B11D5D28-1154-F108-1341-0DB546429D57}"/>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33D6C02-9943-9B44-B3AA-8152DCE4E2A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3804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2B531A8-247C-4E50-DC14-AE2B426F1003}"/>
              </a:ext>
            </a:extLst>
          </p:cNvPr>
          <p:cNvSpPr/>
          <p:nvPr userDrawn="1"/>
        </p:nvSpPr>
        <p:spPr>
          <a:xfrm>
            <a:off x="4627921" y="4276045"/>
            <a:ext cx="2342986" cy="225028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50F135F-124A-7ECE-A3C1-21BA2296933E}"/>
              </a:ext>
            </a:extLst>
          </p:cNvPr>
          <p:cNvSpPr/>
          <p:nvPr userDrawn="1"/>
        </p:nvSpPr>
        <p:spPr>
          <a:xfrm>
            <a:off x="0" y="1255258"/>
            <a:ext cx="6654512" cy="49496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B336A8D5-7E0D-B912-2101-A7359615793B}"/>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4"/>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09821356-B350-B37F-0E6F-60116F7F4BB9}"/>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1" name="Espace réservé pour une image  12">
            <a:extLst>
              <a:ext uri="{FF2B5EF4-FFF2-40B4-BE49-F238E27FC236}">
                <a16:creationId xmlns:a16="http://schemas.microsoft.com/office/drawing/2014/main" id="{BD850399-5B15-C504-3035-8852E7498998}"/>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8B0B63CD-AAF8-8584-DA99-452E804E38D6}"/>
              </a:ext>
            </a:extLst>
          </p:cNvPr>
          <p:cNvSpPr/>
          <p:nvPr userDrawn="1"/>
        </p:nvSpPr>
        <p:spPr>
          <a:xfrm>
            <a:off x="0" y="956965"/>
            <a:ext cx="4627921" cy="298293"/>
          </a:xfrm>
          <a:prstGeom prst="rect">
            <a:avLst/>
          </a:prstGeom>
          <a:pattFill prst="pct20">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74B81DD6-5AF8-0463-305E-9136BDBFFAB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E8858033-9D7D-ED48-8179-EBB9A33098B0}"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7366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1CBE17-E660-C4AF-C0CF-3D78F49E7C54}"/>
              </a:ext>
            </a:extLst>
          </p:cNvPr>
          <p:cNvSpPr/>
          <p:nvPr userDrawn="1"/>
        </p:nvSpPr>
        <p:spPr>
          <a:xfrm>
            <a:off x="4627921" y="4276045"/>
            <a:ext cx="2342986" cy="225028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74CF4F5C-6C45-D84D-BB25-48523F9BBA07}"/>
              </a:ext>
            </a:extLst>
          </p:cNvPr>
          <p:cNvSpPr/>
          <p:nvPr userDrawn="1"/>
        </p:nvSpPr>
        <p:spPr>
          <a:xfrm>
            <a:off x="0" y="1255258"/>
            <a:ext cx="6654512" cy="4949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11AF9ACE-2025-0721-9592-5D721F9FBE9C}"/>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2"/>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98128B1B-C343-3D3F-F040-9B0515DCEA98}"/>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defRPr>
            </a:lvl1pPr>
          </a:lstStyle>
          <a:p>
            <a:endParaRPr lang="fr-FR" dirty="0"/>
          </a:p>
        </p:txBody>
      </p:sp>
      <p:sp>
        <p:nvSpPr>
          <p:cNvPr id="11" name="Espace réservé pour une image  12">
            <a:extLst>
              <a:ext uri="{FF2B5EF4-FFF2-40B4-BE49-F238E27FC236}">
                <a16:creationId xmlns:a16="http://schemas.microsoft.com/office/drawing/2014/main" id="{E80AD59B-A628-0500-53F4-398001F5D460}"/>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defRPr>
            </a:lvl1pPr>
          </a:lstStyle>
          <a:p>
            <a:endParaRPr lang="fr-FR" dirty="0"/>
          </a:p>
        </p:txBody>
      </p:sp>
      <p:sp>
        <p:nvSpPr>
          <p:cNvPr id="12" name="Rectangle 11">
            <a:extLst>
              <a:ext uri="{FF2B5EF4-FFF2-40B4-BE49-F238E27FC236}">
                <a16:creationId xmlns:a16="http://schemas.microsoft.com/office/drawing/2014/main" id="{9DF4D03D-C883-0597-3ED5-FB2087DC1C13}"/>
              </a:ext>
            </a:extLst>
          </p:cNvPr>
          <p:cNvSpPr/>
          <p:nvPr userDrawn="1"/>
        </p:nvSpPr>
        <p:spPr>
          <a:xfrm>
            <a:off x="0" y="956965"/>
            <a:ext cx="4627921" cy="298293"/>
          </a:xfrm>
          <a:prstGeom prst="rect">
            <a:avLst/>
          </a:prstGeom>
          <a:pattFill prst="pct20">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0AF42865-F4CF-058B-C59E-09E6CA6CBAC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621FC59B-95C4-E640-B1A7-3D7EBF29B754}"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007894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re vertical et tex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1CBE17-E660-C4AF-C0CF-3D78F49E7C54}"/>
              </a:ext>
            </a:extLst>
          </p:cNvPr>
          <p:cNvSpPr/>
          <p:nvPr userDrawn="1"/>
        </p:nvSpPr>
        <p:spPr>
          <a:xfrm>
            <a:off x="4627921" y="4276045"/>
            <a:ext cx="2342986" cy="225028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74CF4F5C-6C45-D84D-BB25-48523F9BBA07}"/>
              </a:ext>
            </a:extLst>
          </p:cNvPr>
          <p:cNvSpPr/>
          <p:nvPr userDrawn="1"/>
        </p:nvSpPr>
        <p:spPr>
          <a:xfrm>
            <a:off x="0" y="1255258"/>
            <a:ext cx="6654512" cy="494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11AF9ACE-2025-0721-9592-5D721F9FBE9C}"/>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98128B1B-C343-3D3F-F040-9B0515DCEA98}"/>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defRPr>
            </a:lvl1pPr>
          </a:lstStyle>
          <a:p>
            <a:endParaRPr lang="fr-FR" dirty="0"/>
          </a:p>
        </p:txBody>
      </p:sp>
      <p:sp>
        <p:nvSpPr>
          <p:cNvPr id="11" name="Espace réservé pour une image  12">
            <a:extLst>
              <a:ext uri="{FF2B5EF4-FFF2-40B4-BE49-F238E27FC236}">
                <a16:creationId xmlns:a16="http://schemas.microsoft.com/office/drawing/2014/main" id="{E80AD59B-A628-0500-53F4-398001F5D460}"/>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defRPr>
            </a:lvl1pPr>
          </a:lstStyle>
          <a:p>
            <a:endParaRPr lang="fr-FR" dirty="0"/>
          </a:p>
        </p:txBody>
      </p:sp>
      <p:sp>
        <p:nvSpPr>
          <p:cNvPr id="12" name="Rectangle 11">
            <a:extLst>
              <a:ext uri="{FF2B5EF4-FFF2-40B4-BE49-F238E27FC236}">
                <a16:creationId xmlns:a16="http://schemas.microsoft.com/office/drawing/2014/main" id="{9DF4D03D-C883-0597-3ED5-FB2087DC1C13}"/>
              </a:ext>
            </a:extLst>
          </p:cNvPr>
          <p:cNvSpPr/>
          <p:nvPr userDrawn="1"/>
        </p:nvSpPr>
        <p:spPr>
          <a:xfrm>
            <a:off x="0" y="956965"/>
            <a:ext cx="4627921" cy="298293"/>
          </a:xfrm>
          <a:prstGeom prst="rect">
            <a:avLst/>
          </a:prstGeom>
          <a:pattFill prst="pct20">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73E0AC1E-191B-0E89-4B49-2495207B6449}"/>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2F362213-7B07-E549-B774-E8715178387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79670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3" name="Espace réservé du texte 16">
            <a:extLst>
              <a:ext uri="{FF2B5EF4-FFF2-40B4-BE49-F238E27FC236}">
                <a16:creationId xmlns:a16="http://schemas.microsoft.com/office/drawing/2014/main" id="{500FB858-7C00-3269-EF3A-CC4F46A279C2}"/>
              </a:ext>
            </a:extLst>
          </p:cNvPr>
          <p:cNvSpPr>
            <a:spLocks noGrp="1"/>
          </p:cNvSpPr>
          <p:nvPr>
            <p:ph type="body" sz="quarter" idx="10"/>
          </p:nvPr>
        </p:nvSpPr>
        <p:spPr>
          <a:xfrm>
            <a:off x="309591" y="1592232"/>
            <a:ext cx="5589654" cy="4619289"/>
          </a:xfrm>
        </p:spPr>
        <p:txBody>
          <a:bodyPr>
            <a:noAutofit/>
          </a:bodyPr>
          <a:lstStyle>
            <a:lvl1pPr marL="0" indent="-385722">
              <a:spcBef>
                <a:spcPts val="857"/>
              </a:spcBef>
              <a:spcAft>
                <a:spcPts val="1286"/>
              </a:spcAft>
              <a:buClr>
                <a:schemeClr val="tx1"/>
              </a:buClr>
              <a:buSzPct val="150000"/>
              <a:buFont typeface="+mj-lt"/>
              <a:buAutoNum type="arabicPeriod"/>
              <a:defRPr>
                <a:latin typeface="Arial" panose="020B0604020202020204" pitchFamily="34" charset="0"/>
                <a:cs typeface="Arial" panose="020B0604020202020204" pitchFamily="34" charset="0"/>
              </a:defRPr>
            </a:lvl1pPr>
            <a:lvl2pPr>
              <a:defRPr b="1">
                <a:solidFill>
                  <a:schemeClr val="tx2"/>
                </a:solidFill>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solidFill>
                  <a:schemeClr val="tx2"/>
                </a:solidFill>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graphique 22">
            <a:extLst>
              <a:ext uri="{FF2B5EF4-FFF2-40B4-BE49-F238E27FC236}">
                <a16:creationId xmlns:a16="http://schemas.microsoft.com/office/drawing/2014/main" id="{2096CE77-1B56-9145-BD88-FF85A89C6BCA}"/>
              </a:ext>
            </a:extLst>
          </p:cNvPr>
          <p:cNvSpPr>
            <a:spLocks noGrp="1"/>
          </p:cNvSpPr>
          <p:nvPr>
            <p:ph type="chart" sz="quarter" idx="11"/>
          </p:nvPr>
        </p:nvSpPr>
        <p:spPr>
          <a:xfrm>
            <a:off x="6096567" y="1592036"/>
            <a:ext cx="5786976" cy="4619625"/>
          </a:xfrm>
        </p:spPr>
        <p:txBody>
          <a:bodyPr/>
          <a:lstStyle>
            <a:lvl1pPr marL="0" indent="0">
              <a:buNone/>
              <a:defRPr/>
            </a:lvl1pPr>
          </a:lstStyle>
          <a:p>
            <a:endParaRPr lang="fr-FR" dirty="0"/>
          </a:p>
        </p:txBody>
      </p:sp>
      <p:sp>
        <p:nvSpPr>
          <p:cNvPr id="5" name="Espace réservé de la date 1">
            <a:extLst>
              <a:ext uri="{FF2B5EF4-FFF2-40B4-BE49-F238E27FC236}">
                <a16:creationId xmlns:a16="http://schemas.microsoft.com/office/drawing/2014/main" id="{C0304336-3BAF-42B2-5C67-FFF94AB70504}"/>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B191EA6E-C498-6D47-A6B3-7490CFA2DDE6}"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7044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0487C7-6871-1FF5-2678-38E2DE8049C8}"/>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3" name="Footer Placeholder 2">
            <a:extLst>
              <a:ext uri="{FF2B5EF4-FFF2-40B4-BE49-F238E27FC236}">
                <a16:creationId xmlns:a16="http://schemas.microsoft.com/office/drawing/2014/main" id="{658CA790-7865-617A-556A-FE1E24B8FC1D}"/>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82DD0CDB-A4D6-C9D2-7E64-EC61FF325259}"/>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272575868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3" name="Espace réservé du texte 16">
            <a:extLst>
              <a:ext uri="{FF2B5EF4-FFF2-40B4-BE49-F238E27FC236}">
                <a16:creationId xmlns:a16="http://schemas.microsoft.com/office/drawing/2014/main" id="{500FB858-7C00-3269-EF3A-CC4F46A279C2}"/>
              </a:ext>
            </a:extLst>
          </p:cNvPr>
          <p:cNvSpPr>
            <a:spLocks noGrp="1"/>
          </p:cNvSpPr>
          <p:nvPr>
            <p:ph type="body" sz="quarter" idx="10"/>
          </p:nvPr>
        </p:nvSpPr>
        <p:spPr>
          <a:xfrm>
            <a:off x="309591" y="1592232"/>
            <a:ext cx="5589654" cy="4619289"/>
          </a:xfrm>
        </p:spPr>
        <p:txBody>
          <a:bodyPr>
            <a:noAutofit/>
          </a:bodyPr>
          <a:lstStyle>
            <a:lvl1pPr marL="0" indent="-385722">
              <a:spcBef>
                <a:spcPts val="857"/>
              </a:spcBef>
              <a:spcAft>
                <a:spcPts val="1286"/>
              </a:spcAft>
              <a:buClr>
                <a:schemeClr val="tx1"/>
              </a:buClr>
              <a:buSzPct val="150000"/>
              <a:buFont typeface="+mj-lt"/>
              <a:buAutoNum type="arabicPeriod"/>
              <a:defRPr>
                <a:latin typeface="Arial" panose="020B0604020202020204" pitchFamily="34" charset="0"/>
                <a:cs typeface="Arial" panose="020B0604020202020204" pitchFamily="34" charset="0"/>
              </a:defRPr>
            </a:lvl1pPr>
            <a:lvl2pPr>
              <a:defRPr b="1">
                <a:solidFill>
                  <a:schemeClr val="tx2"/>
                </a:solidFill>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solidFill>
                  <a:schemeClr val="tx2"/>
                </a:solidFill>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graphique SmartArt 11">
            <a:extLst>
              <a:ext uri="{FF2B5EF4-FFF2-40B4-BE49-F238E27FC236}">
                <a16:creationId xmlns:a16="http://schemas.microsoft.com/office/drawing/2014/main" id="{937FA7F8-6EF2-E877-E468-72259059ED5A}"/>
              </a:ext>
            </a:extLst>
          </p:cNvPr>
          <p:cNvSpPr>
            <a:spLocks noGrp="1"/>
          </p:cNvSpPr>
          <p:nvPr>
            <p:ph type="dgm" sz="quarter" idx="12"/>
          </p:nvPr>
        </p:nvSpPr>
        <p:spPr>
          <a:xfrm>
            <a:off x="6096567" y="1592036"/>
            <a:ext cx="5763161" cy="4619625"/>
          </a:xfrm>
        </p:spPr>
        <p:txBody>
          <a:bodyPr/>
          <a:lstStyle>
            <a:lvl1pPr marL="0" indent="0">
              <a:buNone/>
              <a:defRPr/>
            </a:lvl1pPr>
          </a:lstStyle>
          <a:p>
            <a:endParaRPr lang="fr-FR" dirty="0"/>
          </a:p>
        </p:txBody>
      </p:sp>
      <p:sp>
        <p:nvSpPr>
          <p:cNvPr id="4" name="Espace réservé de la date 1">
            <a:extLst>
              <a:ext uri="{FF2B5EF4-FFF2-40B4-BE49-F238E27FC236}">
                <a16:creationId xmlns:a16="http://schemas.microsoft.com/office/drawing/2014/main" id="{75E08884-CB3B-101A-07DA-7061ACB1E7C4}"/>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3BC36D9-4F51-D540-B6B4-5F3FF22C8012}"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543437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4" name="Espace réservé du texte 2">
            <a:extLst>
              <a:ext uri="{FF2B5EF4-FFF2-40B4-BE49-F238E27FC236}">
                <a16:creationId xmlns:a16="http://schemas.microsoft.com/office/drawing/2014/main" id="{CC2BCEB5-3355-7F7B-E665-9E7D2D03F8DC}"/>
              </a:ext>
            </a:extLst>
          </p:cNvPr>
          <p:cNvSpPr>
            <a:spLocks noGrp="1"/>
          </p:cNvSpPr>
          <p:nvPr>
            <p:ph type="body" sz="quarter" idx="10"/>
          </p:nvPr>
        </p:nvSpPr>
        <p:spPr>
          <a:xfrm>
            <a:off x="309592" y="1592232"/>
            <a:ext cx="5548829" cy="4653447"/>
          </a:xfrm>
        </p:spPr>
        <p:txBody>
          <a:bodyPr/>
          <a:lstStyle>
            <a:lvl1pPr marL="0" indent="0">
              <a:spcBef>
                <a:spcPts val="0"/>
              </a:spcBef>
              <a:buNone/>
              <a:defRPr sz="1857">
                <a:latin typeface="Arial" panose="020B0604020202020204" pitchFamily="34" charset="0"/>
                <a:cs typeface="Arial" panose="020B0604020202020204" pitchFamily="34" charset="0"/>
              </a:defRPr>
            </a:lvl1pPr>
            <a:lvl2pPr marL="385722" indent="-180004">
              <a:buClr>
                <a:schemeClr val="tx2"/>
              </a:buClr>
              <a:defRPr sz="1571" b="1">
                <a:solidFill>
                  <a:schemeClr val="tx2"/>
                </a:solidFill>
                <a:latin typeface="Arial" panose="020B0604020202020204" pitchFamily="34" charset="0"/>
                <a:cs typeface="Arial" panose="020B0604020202020204" pitchFamily="34" charset="0"/>
              </a:defRPr>
            </a:lvl2pPr>
            <a:lvl3pPr marL="514296" indent="-128574">
              <a:buClr>
                <a:schemeClr val="tx1"/>
              </a:buClr>
              <a:defRPr sz="1286">
                <a:latin typeface="Arial" panose="020B0604020202020204" pitchFamily="34" charset="0"/>
                <a:cs typeface="Arial" panose="020B0604020202020204" pitchFamily="34" charset="0"/>
              </a:defRPr>
            </a:lvl3pPr>
            <a:lvl4pPr marL="642870" indent="-77144">
              <a:buClr>
                <a:schemeClr val="tx2"/>
              </a:buClr>
              <a:defRPr sz="1000">
                <a:solidFill>
                  <a:schemeClr val="tx2"/>
                </a:solidFill>
                <a:latin typeface="Arial" panose="020B0604020202020204" pitchFamily="34" charset="0"/>
                <a:cs typeface="Arial" panose="020B0604020202020204" pitchFamily="34" charset="0"/>
              </a:defRPr>
            </a:lvl4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6" name="Espace réservé du texte 2">
            <a:extLst>
              <a:ext uri="{FF2B5EF4-FFF2-40B4-BE49-F238E27FC236}">
                <a16:creationId xmlns:a16="http://schemas.microsoft.com/office/drawing/2014/main" id="{1A33A98B-5EE3-439A-45FF-C9ECD8F252E7}"/>
              </a:ext>
            </a:extLst>
          </p:cNvPr>
          <p:cNvSpPr>
            <a:spLocks noGrp="1"/>
          </p:cNvSpPr>
          <p:nvPr>
            <p:ph type="body" sz="quarter" idx="11"/>
          </p:nvPr>
        </p:nvSpPr>
        <p:spPr>
          <a:xfrm>
            <a:off x="6372137" y="1592232"/>
            <a:ext cx="5548829" cy="4653447"/>
          </a:xfrm>
        </p:spPr>
        <p:txBody>
          <a:bodyPr/>
          <a:lstStyle>
            <a:lvl1pPr marL="0" indent="0">
              <a:spcBef>
                <a:spcPts val="0"/>
              </a:spcBef>
              <a:buNone/>
              <a:defRPr sz="1857">
                <a:latin typeface="Arial" panose="020B0604020202020204" pitchFamily="34" charset="0"/>
                <a:cs typeface="Arial" panose="020B0604020202020204" pitchFamily="34" charset="0"/>
              </a:defRPr>
            </a:lvl1pPr>
            <a:lvl2pPr marL="385722" indent="-180004">
              <a:buClr>
                <a:schemeClr val="tx2"/>
              </a:buClr>
              <a:defRPr sz="1571" b="1">
                <a:solidFill>
                  <a:schemeClr val="tx2"/>
                </a:solidFill>
                <a:latin typeface="Arial" panose="020B0604020202020204" pitchFamily="34" charset="0"/>
                <a:cs typeface="Arial" panose="020B0604020202020204" pitchFamily="34" charset="0"/>
              </a:defRPr>
            </a:lvl2pPr>
            <a:lvl3pPr marL="589833" indent="-204111">
              <a:buClr>
                <a:schemeClr val="tx1"/>
              </a:buClr>
              <a:buFont typeface="Arial" panose="020B0604020202020204" pitchFamily="34" charset="0"/>
              <a:buChar char="•"/>
              <a:defRPr sz="1286">
                <a:latin typeface="Arial" panose="020B0604020202020204" pitchFamily="34" charset="0"/>
                <a:cs typeface="Arial" panose="020B0604020202020204" pitchFamily="34" charset="0"/>
              </a:defRPr>
            </a:lvl3pPr>
            <a:lvl4pPr marL="642870" indent="-77144">
              <a:buClr>
                <a:schemeClr val="tx2"/>
              </a:buClr>
              <a:defRPr sz="1000">
                <a:solidFill>
                  <a:schemeClr val="tx2"/>
                </a:solidFill>
                <a:latin typeface="Arial" panose="020B0604020202020204" pitchFamily="34" charset="0"/>
                <a:cs typeface="Arial" panose="020B0604020202020204" pitchFamily="34" charset="0"/>
              </a:defRPr>
            </a:lvl4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3" name="Espace réservé de la date 1">
            <a:extLst>
              <a:ext uri="{FF2B5EF4-FFF2-40B4-BE49-F238E27FC236}">
                <a16:creationId xmlns:a16="http://schemas.microsoft.com/office/drawing/2014/main" id="{F19A5409-4629-3915-8C88-77360B57B3E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FB772F9E-C4F7-C247-9B26-98C31F25691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616217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9" name="Image 8">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10" name="Rectangle 9">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1" name="Image 10">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3" name="Google Shape;135;p14">
            <a:extLst>
              <a:ext uri="{FF2B5EF4-FFF2-40B4-BE49-F238E27FC236}">
                <a16:creationId xmlns:a16="http://schemas.microsoft.com/office/drawing/2014/main" id="{9DC0BB8B-5A3A-2ADD-ACFD-06FAB4E1BDDD}"/>
              </a:ext>
            </a:extLst>
          </p:cNvPr>
          <p:cNvSpPr/>
          <p:nvPr userDrawn="1"/>
        </p:nvSpPr>
        <p:spPr>
          <a:xfrm>
            <a:off x="0" y="2261928"/>
            <a:ext cx="5861334"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publique, Expertise France est l’acteur interministériel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 la coopération technique internationale, filiale du groupe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française de développement (groupe AFD).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Deuxième agence par sa taille en Europe,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conçoit et met en œuvre des projets qui renforcent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durablement les politiques publiques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dans les pays en développement et émergents.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Gouvernance, sécurité, climat, santé, éducation…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intervient sur des domaines clés du développement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et contribue aux côtés de ses partenaires à la concrétisation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des objectifs de développement durable (ODD).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Pour un monde en commun.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En savoir plus : </a:t>
            </a:r>
            <a:r>
              <a:rPr kumimoji="0" lang="fr-FR"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endParaRPr kumimoji="0"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endParaRPr>
          </a:p>
        </p:txBody>
      </p:sp>
      <p:sp>
        <p:nvSpPr>
          <p:cNvPr id="14"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5" name="ZoneTexte 14"/>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6"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19"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2">
              <a:lumMod val="60000"/>
              <a:lumOff val="4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91956580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_Titre vertical et text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0"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pic>
        <p:nvPicPr>
          <p:cNvPr id="7" name="Image 6">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8" name="Image 7">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9" name="Rectangle 8">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0" name="Image 9">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3" name="Google Shape;135;p14">
            <a:extLst>
              <a:ext uri="{FF2B5EF4-FFF2-40B4-BE49-F238E27FC236}">
                <a16:creationId xmlns:a16="http://schemas.microsoft.com/office/drawing/2014/main" id="{9DC0BB8B-5A3A-2ADD-ACFD-06FAB4E1BDDD}"/>
              </a:ext>
            </a:extLst>
          </p:cNvPr>
          <p:cNvSpPr/>
          <p:nvPr userDrawn="1"/>
        </p:nvSpPr>
        <p:spPr>
          <a:xfrm>
            <a:off x="0" y="2261928"/>
            <a:ext cx="5861334"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publique, Expertise France est l’acteur interministériel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 la coopération technique internationale, filiale du groupe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française de développement (groupe AFD).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Deuxième agence par sa taille en Europe,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conçoit et met en œuvre des projets qui renforcent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durablement les politiques publiques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dans les pays en développement et émergents.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Gouvernance, sécurité, climat, santé, éducation…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intervient sur des domaines clés du développement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et contribue aux côtés de ses partenaires à la concrétisation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des objectifs de développement durable (ODD).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Pour un monde en commun.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En savoir plus : </a:t>
            </a:r>
            <a:r>
              <a:rPr kumimoji="0" lang="fr-FR"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endParaRPr kumimoji="0"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endParaRPr>
          </a:p>
        </p:txBody>
      </p:sp>
      <p:sp>
        <p:nvSpPr>
          <p:cNvPr id="18"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4" name="ZoneTexte 13"/>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5"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635064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5_Titre vertical et text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2" name="Image 21">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23" name="Image 22">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24" name="Rectangle 23">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5" name="Image 24">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26" name="Image 25"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27"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28" name="ZoneTexte 27"/>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29"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32"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2">
              <a:lumMod val="60000"/>
              <a:lumOff val="4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33" name="Google Shape;135;p14">
            <a:extLst>
              <a:ext uri="{FF2B5EF4-FFF2-40B4-BE49-F238E27FC236}">
                <a16:creationId xmlns:a16="http://schemas.microsoft.com/office/drawing/2014/main" id="{9DC0BB8B-5A3A-2ADD-ACFD-06FAB4E1BDDD}"/>
              </a:ext>
            </a:extLst>
          </p:cNvPr>
          <p:cNvSpPr/>
          <p:nvPr userDrawn="1"/>
        </p:nvSpPr>
        <p:spPr>
          <a:xfrm>
            <a:off x="1" y="2261928"/>
            <a:ext cx="5634547"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Expertise France (EF) is a government agency and an inter-ministerial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stakeholder in international technical cooperation. It is also a subsidiary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of the French Development Agency (AFD) group.</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As the second largest agency of its kind in Europe,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designs and implements projects that strengthen sustainable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public policies in developing and emerging countries.</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Governance, security, climate, health, education…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operates in key development areas and alongside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its partners contributes to achieving the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Sustainable Development Goals (SDGs).</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For a world in common.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Find out more: </a:t>
            </a:r>
            <a:r>
              <a:rPr kumimoji="0" lang="en-US"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p>
        </p:txBody>
      </p:sp>
    </p:spTree>
    <p:extLst>
      <p:ext uri="{BB962C8B-B14F-4D97-AF65-F5344CB8AC3E}">
        <p14:creationId xmlns:p14="http://schemas.microsoft.com/office/powerpoint/2010/main" val="270159879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7_Titre vertical et text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7" name="Image 6">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8" name="Image 7">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9" name="Rectangle 8">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0" name="Image 9">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8"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4" name="ZoneTexte 13"/>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5"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22" name="Google Shape;135;p14">
            <a:extLst>
              <a:ext uri="{FF2B5EF4-FFF2-40B4-BE49-F238E27FC236}">
                <a16:creationId xmlns:a16="http://schemas.microsoft.com/office/drawing/2014/main" id="{9DC0BB8B-5A3A-2ADD-ACFD-06FAB4E1BDDD}"/>
              </a:ext>
            </a:extLst>
          </p:cNvPr>
          <p:cNvSpPr/>
          <p:nvPr userDrawn="1"/>
        </p:nvSpPr>
        <p:spPr>
          <a:xfrm>
            <a:off x="1" y="2261928"/>
            <a:ext cx="5634547"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Expertise France (EF) is a government agency and an inter-ministerial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stakeholder in international technical cooperation. It is also a subsidiary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of the French Development Agency (AFD) group.</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As the second largest agency of its kind in Europe,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designs and implements projects that strengthen sustainable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public policies in developing and emerging countries.</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Governance, security, climate, health, education…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operates in key development areas and alongside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its partners contributes to achieving the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Sustainable Development Goals (SDGs).</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For a world in common.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Find out more: </a:t>
            </a:r>
            <a:r>
              <a:rPr kumimoji="0" lang="en-US"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p>
        </p:txBody>
      </p:sp>
      <p:sp>
        <p:nvSpPr>
          <p:cNvPr id="23"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76886310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0EA0112-3E53-D750-F7D6-87909A70F064}"/>
              </a:ext>
            </a:extLst>
          </p:cNvPr>
          <p:cNvSpPr/>
          <p:nvPr userDrawn="1"/>
        </p:nvSpPr>
        <p:spPr>
          <a:xfrm>
            <a:off x="-18247" y="-129515"/>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3" name="Image 22">
            <a:extLst>
              <a:ext uri="{FF2B5EF4-FFF2-40B4-BE49-F238E27FC236}">
                <a16:creationId xmlns:a16="http://schemas.microsoft.com/office/drawing/2014/main" id="{16824AC7-8E5E-AF7F-724A-73E4634541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4" name="Google Shape;16;p2">
            <a:extLst>
              <a:ext uri="{FF2B5EF4-FFF2-40B4-BE49-F238E27FC236}">
                <a16:creationId xmlns:a16="http://schemas.microsoft.com/office/drawing/2014/main" id="{19E7BB38-5A6C-4860-1068-B0CB429F71FF}"/>
              </a:ext>
            </a:extLst>
          </p:cNvPr>
          <p:cNvSpPr/>
          <p:nvPr userDrawn="1"/>
        </p:nvSpPr>
        <p:spPr>
          <a:xfrm>
            <a:off x="0" y="1710160"/>
            <a:ext cx="11826423" cy="4750661"/>
          </a:xfrm>
          <a:prstGeom prst="rect">
            <a:avLst/>
          </a:prstGeom>
          <a:solidFill>
            <a:schemeClr val="tx2">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5" name="Rectangle 24">
            <a:extLst>
              <a:ext uri="{FF2B5EF4-FFF2-40B4-BE49-F238E27FC236}">
                <a16:creationId xmlns:a16="http://schemas.microsoft.com/office/drawing/2014/main" id="{17B06E80-B7B5-9499-892C-42A195C02C15}"/>
              </a:ext>
            </a:extLst>
          </p:cNvPr>
          <p:cNvSpPr/>
          <p:nvPr userDrawn="1"/>
        </p:nvSpPr>
        <p:spPr>
          <a:xfrm>
            <a:off x="0" y="1415204"/>
            <a:ext cx="11528470" cy="47506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6" name="Google Shape;17;p2" descr="Une image contenant regardant, debout, femme&#10;&#10;Description générée automatiquement">
            <a:extLst>
              <a:ext uri="{FF2B5EF4-FFF2-40B4-BE49-F238E27FC236}">
                <a16:creationId xmlns:a16="http://schemas.microsoft.com/office/drawing/2014/main" id="{936693A5-257A-8449-62EC-00E21E323C3E}"/>
              </a:ext>
            </a:extLst>
          </p:cNvPr>
          <p:cNvPicPr preferRelativeResize="0"/>
          <p:nvPr userDrawn="1"/>
        </p:nvPicPr>
        <p:blipFill rotWithShape="1">
          <a:blip r:embed="rId3" cstate="email">
            <a:alphaModFix amt="20000"/>
            <a:extLst>
              <a:ext uri="{28A0092B-C50C-407E-A947-70E740481C1C}">
                <a14:useLocalDpi xmlns:a14="http://schemas.microsoft.com/office/drawing/2010/main"/>
              </a:ext>
            </a:extLst>
          </a:blip>
          <a:srcRect l="24349" t="3847"/>
          <a:stretch/>
        </p:blipFill>
        <p:spPr>
          <a:xfrm>
            <a:off x="-11459" y="1418172"/>
            <a:ext cx="7586372" cy="4750661"/>
          </a:xfrm>
          <a:custGeom>
            <a:avLst/>
            <a:gdLst/>
            <a:ahLst/>
            <a:cxnLst/>
            <a:rect l="l" t="t" r="r" b="b"/>
            <a:pathLst>
              <a:path w="10344421" h="6478381" extrusionOk="0">
                <a:moveTo>
                  <a:pt x="0" y="0"/>
                </a:moveTo>
                <a:lnTo>
                  <a:pt x="9187538" y="0"/>
                </a:lnTo>
                <a:lnTo>
                  <a:pt x="10344421" y="0"/>
                </a:lnTo>
                <a:lnTo>
                  <a:pt x="10344421" y="6478381"/>
                </a:lnTo>
                <a:lnTo>
                  <a:pt x="0" y="6478381"/>
                </a:lnTo>
                <a:close/>
              </a:path>
            </a:pathLst>
          </a:custGeom>
          <a:noFill/>
          <a:ln>
            <a:noFill/>
          </a:ln>
        </p:spPr>
      </p:pic>
      <p:sp>
        <p:nvSpPr>
          <p:cNvPr id="27" name="Google Shape;22;p2">
            <a:extLst>
              <a:ext uri="{FF2B5EF4-FFF2-40B4-BE49-F238E27FC236}">
                <a16:creationId xmlns:a16="http://schemas.microsoft.com/office/drawing/2014/main" id="{E498C239-4492-6D26-97E0-BB3D5306D497}"/>
              </a:ext>
            </a:extLst>
          </p:cNvPr>
          <p:cNvSpPr txBox="1">
            <a:spLocks noGrp="1"/>
          </p:cNvSpPr>
          <p:nvPr>
            <p:ph type="ctrTitle"/>
          </p:nvPr>
        </p:nvSpPr>
        <p:spPr>
          <a:xfrm>
            <a:off x="6001784"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28" name="Google Shape;21;p2">
            <a:extLst>
              <a:ext uri="{FF2B5EF4-FFF2-40B4-BE49-F238E27FC236}">
                <a16:creationId xmlns:a16="http://schemas.microsoft.com/office/drawing/2014/main" id="{5D38D045-D23B-2FB9-19C9-8E78AE229B60}"/>
              </a:ext>
            </a:extLst>
          </p:cNvPr>
          <p:cNvSpPr txBox="1">
            <a:spLocks noGrp="1"/>
          </p:cNvSpPr>
          <p:nvPr>
            <p:ph type="subTitle" idx="1"/>
          </p:nvPr>
        </p:nvSpPr>
        <p:spPr>
          <a:xfrm>
            <a:off x="6012670"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29" name="Espace réservé du texte 2">
            <a:extLst>
              <a:ext uri="{FF2B5EF4-FFF2-40B4-BE49-F238E27FC236}">
                <a16:creationId xmlns:a16="http://schemas.microsoft.com/office/drawing/2014/main" id="{35C08B96-90F3-E5E2-1B33-B17F6995F9A5}"/>
              </a:ext>
            </a:extLst>
          </p:cNvPr>
          <p:cNvSpPr>
            <a:spLocks noGrp="1"/>
          </p:cNvSpPr>
          <p:nvPr>
            <p:ph type="body" sz="quarter" idx="10"/>
          </p:nvPr>
        </p:nvSpPr>
        <p:spPr>
          <a:xfrm>
            <a:off x="5998144"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30" name="Espace réservé de la date 1">
            <a:extLst>
              <a:ext uri="{FF2B5EF4-FFF2-40B4-BE49-F238E27FC236}">
                <a16:creationId xmlns:a16="http://schemas.microsoft.com/office/drawing/2014/main" id="{D1A733A3-B83F-B1BA-00E7-99EA359E651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4008103E-81D9-894B-824A-DA429A6279F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pSp>
        <p:nvGrpSpPr>
          <p:cNvPr id="7" name="Groupe 6">
            <a:extLst>
              <a:ext uri="{FF2B5EF4-FFF2-40B4-BE49-F238E27FC236}">
                <a16:creationId xmlns:a16="http://schemas.microsoft.com/office/drawing/2014/main" id="{9B7896C7-C8A2-FF78-171F-D1D52163AE62}"/>
              </a:ext>
            </a:extLst>
          </p:cNvPr>
          <p:cNvGrpSpPr/>
          <p:nvPr userDrawn="1"/>
        </p:nvGrpSpPr>
        <p:grpSpPr>
          <a:xfrm>
            <a:off x="5000988" y="290731"/>
            <a:ext cx="6950391" cy="933629"/>
            <a:chOff x="7000732" y="407024"/>
            <a:chExt cx="9729642" cy="1307080"/>
          </a:xfrm>
        </p:grpSpPr>
        <p:pic>
          <p:nvPicPr>
            <p:cNvPr id="21" name="Image 20" descr="Une image contenant texte&#10;&#10;Description générée automatiquement">
              <a:extLst>
                <a:ext uri="{FF2B5EF4-FFF2-40B4-BE49-F238E27FC236}">
                  <a16:creationId xmlns:a16="http://schemas.microsoft.com/office/drawing/2014/main" id="{745E2CCC-2E06-B4FB-65E9-0B4BC05CA2E4}"/>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8300378" y="629815"/>
              <a:ext cx="1601434" cy="845323"/>
            </a:xfrm>
            <a:prstGeom prst="rect">
              <a:avLst/>
            </a:prstGeom>
          </p:spPr>
        </p:pic>
        <p:sp>
          <p:nvSpPr>
            <p:cNvPr id="22" name="Google Shape;19;p2">
              <a:extLst>
                <a:ext uri="{FF2B5EF4-FFF2-40B4-BE49-F238E27FC236}">
                  <a16:creationId xmlns:a16="http://schemas.microsoft.com/office/drawing/2014/main" id="{07FD9524-27AE-3F09-3FFF-39B90014D643}"/>
                </a:ext>
              </a:extLst>
            </p:cNvPr>
            <p:cNvSpPr txBox="1"/>
            <p:nvPr userDrawn="1"/>
          </p:nvSpPr>
          <p:spPr>
            <a:xfrm>
              <a:off x="7000732"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ŒUVRE</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PAR</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3" name="Google Shape;19;p2">
              <a:extLst>
                <a:ext uri="{FF2B5EF4-FFF2-40B4-BE49-F238E27FC236}">
                  <a16:creationId xmlns:a16="http://schemas.microsoft.com/office/drawing/2014/main" id="{08A9BF90-8AD7-19EA-CC25-965D6C63719B}"/>
                </a:ext>
              </a:extLst>
            </p:cNvPr>
            <p:cNvSpPr txBox="1"/>
            <p:nvPr userDrawn="1"/>
          </p:nvSpPr>
          <p:spPr>
            <a:xfrm>
              <a:off x="10404811"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FINANCÉE ET</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PLACÉE SOUS</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TUTELLE DU </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4" name="Google Shape;19;p2">
              <a:extLst>
                <a:ext uri="{FF2B5EF4-FFF2-40B4-BE49-F238E27FC236}">
                  <a16:creationId xmlns:a16="http://schemas.microsoft.com/office/drawing/2014/main" id="{46DDBD12-8AC5-AD92-DAAD-83B4D843CA6F}"/>
                </a:ext>
              </a:extLst>
            </p:cNvPr>
            <p:cNvSpPr txBox="1"/>
            <p:nvPr userDrawn="1"/>
          </p:nvSpPr>
          <p:spPr>
            <a:xfrm>
              <a:off x="13561646"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DANS LE CADRE DE</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CONTRIBUTION FRANÇAISE AU</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pic>
          <p:nvPicPr>
            <p:cNvPr id="5" name="Image 4">
              <a:extLst>
                <a:ext uri="{FF2B5EF4-FFF2-40B4-BE49-F238E27FC236}">
                  <a16:creationId xmlns:a16="http://schemas.microsoft.com/office/drawing/2014/main" id="{D71A95E1-683E-E4E5-28F9-879D99F2C346}"/>
                </a:ext>
              </a:extLst>
            </p:cNvPr>
            <p:cNvPicPr>
              <a:picLocks noChangeAspect="1"/>
            </p:cNvPicPr>
            <p:nvPr userDrawn="1"/>
          </p:nvPicPr>
          <p:blipFill>
            <a:blip r:embed="rId5"/>
            <a:srcRect/>
            <a:stretch/>
          </p:blipFill>
          <p:spPr>
            <a:xfrm>
              <a:off x="11765532" y="407024"/>
              <a:ext cx="1409779" cy="1307080"/>
            </a:xfrm>
            <a:prstGeom prst="rect">
              <a:avLst/>
            </a:prstGeom>
          </p:spPr>
        </p:pic>
        <p:pic>
          <p:nvPicPr>
            <p:cNvPr id="6" name="Image 5">
              <a:extLst>
                <a:ext uri="{FF2B5EF4-FFF2-40B4-BE49-F238E27FC236}">
                  <a16:creationId xmlns:a16="http://schemas.microsoft.com/office/drawing/2014/main" id="{2F95F901-3294-ECC3-AEC0-0DF2F35BC153}"/>
                </a:ext>
              </a:extLst>
            </p:cNvPr>
            <p:cNvPicPr>
              <a:picLocks noChangeAspect="1"/>
            </p:cNvPicPr>
            <p:nvPr userDrawn="1"/>
          </p:nvPicPr>
          <p:blipFill>
            <a:blip r:embed="rId6"/>
            <a:srcRect/>
            <a:stretch/>
          </p:blipFill>
          <p:spPr>
            <a:xfrm>
              <a:off x="14976913" y="675167"/>
              <a:ext cx="1753461" cy="719661"/>
            </a:xfrm>
            <a:prstGeom prst="rect">
              <a:avLst/>
            </a:prstGeom>
          </p:spPr>
        </p:pic>
      </p:grpSp>
    </p:spTree>
    <p:extLst>
      <p:ext uri="{BB962C8B-B14F-4D97-AF65-F5344CB8AC3E}">
        <p14:creationId xmlns:p14="http://schemas.microsoft.com/office/powerpoint/2010/main" val="3347957094"/>
      </p:ext>
    </p:extLst>
  </p:cSld>
  <p:clrMapOvr>
    <a:masterClrMapping/>
  </p:clrMapOvr>
  <p:extLst>
    <p:ext uri="{DCECCB84-F9BA-43D5-87BE-67443E8EF086}">
      <p15:sldGuideLst xmlns:p15="http://schemas.microsoft.com/office/powerpoint/2012/main">
        <p15:guide id="1" orient="horz" pos="3024">
          <p15:clr>
            <a:srgbClr val="FBAE40"/>
          </p15:clr>
        </p15:guide>
        <p15:guide id="2" pos="5376">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0EA0112-3E53-D750-F7D6-87909A70F064}"/>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3" name="Image 22">
            <a:extLst>
              <a:ext uri="{FF2B5EF4-FFF2-40B4-BE49-F238E27FC236}">
                <a16:creationId xmlns:a16="http://schemas.microsoft.com/office/drawing/2014/main" id="{16824AC7-8E5E-AF7F-724A-73E4634541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4" name="Google Shape;16;p2">
            <a:extLst>
              <a:ext uri="{FF2B5EF4-FFF2-40B4-BE49-F238E27FC236}">
                <a16:creationId xmlns:a16="http://schemas.microsoft.com/office/drawing/2014/main" id="{19E7BB38-5A6C-4860-1068-B0CB429F71FF}"/>
              </a:ext>
            </a:extLst>
          </p:cNvPr>
          <p:cNvSpPr/>
          <p:nvPr userDrawn="1"/>
        </p:nvSpPr>
        <p:spPr>
          <a:xfrm>
            <a:off x="0" y="1710160"/>
            <a:ext cx="11826423" cy="4750661"/>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5" name="Rectangle 24">
            <a:extLst>
              <a:ext uri="{FF2B5EF4-FFF2-40B4-BE49-F238E27FC236}">
                <a16:creationId xmlns:a16="http://schemas.microsoft.com/office/drawing/2014/main" id="{17B06E80-B7B5-9499-892C-42A195C02C15}"/>
              </a:ext>
            </a:extLst>
          </p:cNvPr>
          <p:cNvSpPr/>
          <p:nvPr userDrawn="1"/>
        </p:nvSpPr>
        <p:spPr>
          <a:xfrm>
            <a:off x="0" y="1415204"/>
            <a:ext cx="11528470" cy="47506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6" name="Google Shape;17;p2" descr="Une image contenant regardant, debout, femme&#10;&#10;Description générée automatiquement">
            <a:extLst>
              <a:ext uri="{FF2B5EF4-FFF2-40B4-BE49-F238E27FC236}">
                <a16:creationId xmlns:a16="http://schemas.microsoft.com/office/drawing/2014/main" id="{936693A5-257A-8449-62EC-00E21E323C3E}"/>
              </a:ext>
            </a:extLst>
          </p:cNvPr>
          <p:cNvPicPr preferRelativeResize="0"/>
          <p:nvPr userDrawn="1"/>
        </p:nvPicPr>
        <p:blipFill rotWithShape="1">
          <a:blip r:embed="rId3" cstate="email">
            <a:alphaModFix amt="20000"/>
            <a:extLst>
              <a:ext uri="{28A0092B-C50C-407E-A947-70E740481C1C}">
                <a14:useLocalDpi xmlns:a14="http://schemas.microsoft.com/office/drawing/2010/main"/>
              </a:ext>
            </a:extLst>
          </a:blip>
          <a:srcRect l="24349" t="3847"/>
          <a:stretch/>
        </p:blipFill>
        <p:spPr>
          <a:xfrm>
            <a:off x="-11459" y="1418172"/>
            <a:ext cx="7586372" cy="4750661"/>
          </a:xfrm>
          <a:custGeom>
            <a:avLst/>
            <a:gdLst/>
            <a:ahLst/>
            <a:cxnLst/>
            <a:rect l="l" t="t" r="r" b="b"/>
            <a:pathLst>
              <a:path w="10344421" h="6478381" extrusionOk="0">
                <a:moveTo>
                  <a:pt x="0" y="0"/>
                </a:moveTo>
                <a:lnTo>
                  <a:pt x="9187538" y="0"/>
                </a:lnTo>
                <a:lnTo>
                  <a:pt x="10344421" y="0"/>
                </a:lnTo>
                <a:lnTo>
                  <a:pt x="10344421" y="6478381"/>
                </a:lnTo>
                <a:lnTo>
                  <a:pt x="0" y="6478381"/>
                </a:lnTo>
                <a:close/>
              </a:path>
            </a:pathLst>
          </a:custGeom>
          <a:noFill/>
          <a:ln>
            <a:noFill/>
          </a:ln>
        </p:spPr>
      </p:pic>
      <p:sp>
        <p:nvSpPr>
          <p:cNvPr id="27" name="Google Shape;22;p2">
            <a:extLst>
              <a:ext uri="{FF2B5EF4-FFF2-40B4-BE49-F238E27FC236}">
                <a16:creationId xmlns:a16="http://schemas.microsoft.com/office/drawing/2014/main" id="{E498C239-4492-6D26-97E0-BB3D5306D497}"/>
              </a:ext>
            </a:extLst>
          </p:cNvPr>
          <p:cNvSpPr txBox="1">
            <a:spLocks noGrp="1"/>
          </p:cNvSpPr>
          <p:nvPr>
            <p:ph type="ctrTitle"/>
          </p:nvPr>
        </p:nvSpPr>
        <p:spPr>
          <a:xfrm>
            <a:off x="6001784"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2"/>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28" name="Google Shape;21;p2">
            <a:extLst>
              <a:ext uri="{FF2B5EF4-FFF2-40B4-BE49-F238E27FC236}">
                <a16:creationId xmlns:a16="http://schemas.microsoft.com/office/drawing/2014/main" id="{5D38D045-D23B-2FB9-19C9-8E78AE229B60}"/>
              </a:ext>
            </a:extLst>
          </p:cNvPr>
          <p:cNvSpPr txBox="1">
            <a:spLocks noGrp="1"/>
          </p:cNvSpPr>
          <p:nvPr>
            <p:ph type="subTitle" idx="1"/>
          </p:nvPr>
        </p:nvSpPr>
        <p:spPr>
          <a:xfrm>
            <a:off x="6012670"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29" name="Espace réservé du texte 2">
            <a:extLst>
              <a:ext uri="{FF2B5EF4-FFF2-40B4-BE49-F238E27FC236}">
                <a16:creationId xmlns:a16="http://schemas.microsoft.com/office/drawing/2014/main" id="{35C08B96-90F3-E5E2-1B33-B17F6995F9A5}"/>
              </a:ext>
            </a:extLst>
          </p:cNvPr>
          <p:cNvSpPr>
            <a:spLocks noGrp="1"/>
          </p:cNvSpPr>
          <p:nvPr>
            <p:ph type="body" sz="quarter" idx="10"/>
          </p:nvPr>
        </p:nvSpPr>
        <p:spPr>
          <a:xfrm>
            <a:off x="5998144"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30" name="Espace réservé de la date 1">
            <a:extLst>
              <a:ext uri="{FF2B5EF4-FFF2-40B4-BE49-F238E27FC236}">
                <a16:creationId xmlns:a16="http://schemas.microsoft.com/office/drawing/2014/main" id="{D1A733A3-B83F-B1BA-00E7-99EA359E651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32879CA-0839-1345-9C73-3C318E701A4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pSp>
        <p:nvGrpSpPr>
          <p:cNvPr id="3" name="Groupe 2">
            <a:extLst>
              <a:ext uri="{FF2B5EF4-FFF2-40B4-BE49-F238E27FC236}">
                <a16:creationId xmlns:a16="http://schemas.microsoft.com/office/drawing/2014/main" id="{7F87E9C7-D8BE-FC23-9ABD-CDC8985B11B2}"/>
              </a:ext>
            </a:extLst>
          </p:cNvPr>
          <p:cNvGrpSpPr/>
          <p:nvPr userDrawn="1"/>
        </p:nvGrpSpPr>
        <p:grpSpPr>
          <a:xfrm>
            <a:off x="5000988" y="290731"/>
            <a:ext cx="6950391" cy="933629"/>
            <a:chOff x="7000732" y="407024"/>
            <a:chExt cx="9729642" cy="1307080"/>
          </a:xfrm>
        </p:grpSpPr>
        <p:pic>
          <p:nvPicPr>
            <p:cNvPr id="4" name="Image 3" descr="Une image contenant texte&#10;&#10;Description générée automatiquement">
              <a:extLst>
                <a:ext uri="{FF2B5EF4-FFF2-40B4-BE49-F238E27FC236}">
                  <a16:creationId xmlns:a16="http://schemas.microsoft.com/office/drawing/2014/main" id="{3A1070F3-5F1D-4AC3-E81D-868B1B10D92F}"/>
                </a:ext>
              </a:extLst>
            </p:cNvPr>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8300378" y="629815"/>
              <a:ext cx="1601434" cy="845323"/>
            </a:xfrm>
            <a:prstGeom prst="rect">
              <a:avLst/>
            </a:prstGeom>
          </p:spPr>
        </p:pic>
        <p:sp>
          <p:nvSpPr>
            <p:cNvPr id="5" name="Google Shape;19;p2">
              <a:extLst>
                <a:ext uri="{FF2B5EF4-FFF2-40B4-BE49-F238E27FC236}">
                  <a16:creationId xmlns:a16="http://schemas.microsoft.com/office/drawing/2014/main" id="{E3F192D3-D7B3-E6D9-1193-441C5B6FE549}"/>
                </a:ext>
              </a:extLst>
            </p:cNvPr>
            <p:cNvSpPr txBox="1"/>
            <p:nvPr userDrawn="1"/>
          </p:nvSpPr>
          <p:spPr>
            <a:xfrm>
              <a:off x="7000732"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ŒUVRE</a:t>
              </a:r>
              <a:b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PAR</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6" name="Google Shape;19;p2">
              <a:extLst>
                <a:ext uri="{FF2B5EF4-FFF2-40B4-BE49-F238E27FC236}">
                  <a16:creationId xmlns:a16="http://schemas.microsoft.com/office/drawing/2014/main" id="{AC232198-D664-2AFE-9B45-01066AAB4128}"/>
                </a:ext>
              </a:extLst>
            </p:cNvPr>
            <p:cNvSpPr txBox="1"/>
            <p:nvPr userDrawn="1"/>
          </p:nvSpPr>
          <p:spPr>
            <a:xfrm>
              <a:off x="10404811"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FINANCÉE ET</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PLACÉE SOUS</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TUTELLE DU </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sp>
          <p:nvSpPr>
            <p:cNvPr id="7" name="Google Shape;19;p2">
              <a:extLst>
                <a:ext uri="{FF2B5EF4-FFF2-40B4-BE49-F238E27FC236}">
                  <a16:creationId xmlns:a16="http://schemas.microsoft.com/office/drawing/2014/main" id="{FDC69B94-6582-A203-356F-55E6EC3B772C}"/>
                </a:ext>
              </a:extLst>
            </p:cNvPr>
            <p:cNvSpPr txBox="1"/>
            <p:nvPr userDrawn="1"/>
          </p:nvSpPr>
          <p:spPr>
            <a:xfrm>
              <a:off x="13561646" y="793681"/>
              <a:ext cx="1366140" cy="544747"/>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DANS LE CADRE DE</a:t>
              </a:r>
            </a:p>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643"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LA CONTRIBUTION FRANÇAISE AU</a:t>
              </a:r>
              <a:endParaRPr kumimoji="0" lang="fr-FR" sz="643"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pic>
          <p:nvPicPr>
            <p:cNvPr id="8" name="Image 7">
              <a:extLst>
                <a:ext uri="{FF2B5EF4-FFF2-40B4-BE49-F238E27FC236}">
                  <a16:creationId xmlns:a16="http://schemas.microsoft.com/office/drawing/2014/main" id="{C65482C2-62F9-EF28-A9BE-A35B233AC680}"/>
                </a:ext>
              </a:extLst>
            </p:cNvPr>
            <p:cNvPicPr>
              <a:picLocks noChangeAspect="1"/>
            </p:cNvPicPr>
            <p:nvPr userDrawn="1"/>
          </p:nvPicPr>
          <p:blipFill>
            <a:blip r:embed="rId5"/>
            <a:srcRect/>
            <a:stretch/>
          </p:blipFill>
          <p:spPr>
            <a:xfrm>
              <a:off x="11765532" y="407024"/>
              <a:ext cx="1409779" cy="1307080"/>
            </a:xfrm>
            <a:prstGeom prst="rect">
              <a:avLst/>
            </a:prstGeom>
          </p:spPr>
        </p:pic>
        <p:pic>
          <p:nvPicPr>
            <p:cNvPr id="9" name="Image 8">
              <a:extLst>
                <a:ext uri="{FF2B5EF4-FFF2-40B4-BE49-F238E27FC236}">
                  <a16:creationId xmlns:a16="http://schemas.microsoft.com/office/drawing/2014/main" id="{7D171FB5-551B-8F6F-E60F-2824FE1C651F}"/>
                </a:ext>
              </a:extLst>
            </p:cNvPr>
            <p:cNvPicPr>
              <a:picLocks noChangeAspect="1"/>
            </p:cNvPicPr>
            <p:nvPr userDrawn="1"/>
          </p:nvPicPr>
          <p:blipFill>
            <a:blip r:embed="rId6"/>
            <a:srcRect/>
            <a:stretch/>
          </p:blipFill>
          <p:spPr>
            <a:xfrm>
              <a:off x="14976913" y="675167"/>
              <a:ext cx="1753461" cy="719661"/>
            </a:xfrm>
            <a:prstGeom prst="rect">
              <a:avLst/>
            </a:prstGeom>
          </p:spPr>
        </p:pic>
      </p:grpSp>
    </p:spTree>
    <p:extLst>
      <p:ext uri="{BB962C8B-B14F-4D97-AF65-F5344CB8AC3E}">
        <p14:creationId xmlns:p14="http://schemas.microsoft.com/office/powerpoint/2010/main" val="2908943244"/>
      </p:ext>
    </p:extLst>
  </p:cSld>
  <p:clrMapOvr>
    <a:masterClrMapping/>
  </p:clrMapOvr>
  <p:extLst>
    <p:ext uri="{DCECCB84-F9BA-43D5-87BE-67443E8EF086}">
      <p15:sldGuideLst xmlns:p15="http://schemas.microsoft.com/office/powerpoint/2012/main">
        <p15:guide id="1" orient="horz" pos="3024">
          <p15:clr>
            <a:srgbClr val="FBAE40"/>
          </p15:clr>
        </p15:guide>
        <p15:guide id="2" pos="5376">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7" name="Connecteur droit 6">
            <a:extLst>
              <a:ext uri="{FF2B5EF4-FFF2-40B4-BE49-F238E27FC236}">
                <a16:creationId xmlns:a16="http://schemas.microsoft.com/office/drawing/2014/main" id="{4457A797-8139-74F6-0073-C0C4FAFA4BD6}"/>
              </a:ext>
            </a:extLst>
          </p:cNvPr>
          <p:cNvCxnSpPr>
            <a:cxnSpLocks/>
          </p:cNvCxnSpPr>
          <p:nvPr userDrawn="1"/>
        </p:nvCxnSpPr>
        <p:spPr>
          <a:xfrm flipH="1">
            <a:off x="309591" y="646479"/>
            <a:ext cx="11573951" cy="0"/>
          </a:xfrm>
          <a:prstGeom prst="line">
            <a:avLst/>
          </a:prstGeom>
        </p:spPr>
        <p:style>
          <a:lnRef idx="1">
            <a:schemeClr val="dk1"/>
          </a:lnRef>
          <a:fillRef idx="0">
            <a:schemeClr val="dk1"/>
          </a:fillRef>
          <a:effectRef idx="0">
            <a:schemeClr val="dk1"/>
          </a:effectRef>
          <a:fontRef idx="minor">
            <a:schemeClr val="tx1"/>
          </a:fontRef>
        </p:style>
      </p:cxnSp>
      <p:sp>
        <p:nvSpPr>
          <p:cNvPr id="8" name="Google Shape;32;p3">
            <a:extLst>
              <a:ext uri="{FF2B5EF4-FFF2-40B4-BE49-F238E27FC236}">
                <a16:creationId xmlns:a16="http://schemas.microsoft.com/office/drawing/2014/main" id="{E74CFCC0-CBC0-BE48-70DC-9F61A6E20CFF}"/>
              </a:ext>
            </a:extLst>
          </p:cNvPr>
          <p:cNvSpPr txBox="1">
            <a:spLocks noGrp="1"/>
          </p:cNvSpPr>
          <p:nvPr>
            <p:ph type="title" hasCustomPrompt="1"/>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Sommaire</a:t>
            </a:r>
            <a:endParaRPr dirty="0"/>
          </a:p>
        </p:txBody>
      </p:sp>
      <p:sp>
        <p:nvSpPr>
          <p:cNvPr id="9" name="Espace réservé du texte 16">
            <a:extLst>
              <a:ext uri="{FF2B5EF4-FFF2-40B4-BE49-F238E27FC236}">
                <a16:creationId xmlns:a16="http://schemas.microsoft.com/office/drawing/2014/main" id="{5550E230-A932-EA88-5FB0-703CFD4F79C4}"/>
              </a:ext>
            </a:extLst>
          </p:cNvPr>
          <p:cNvSpPr>
            <a:spLocks noGrp="1"/>
          </p:cNvSpPr>
          <p:nvPr>
            <p:ph type="body" sz="quarter" idx="10" hasCustomPrompt="1"/>
          </p:nvPr>
        </p:nvSpPr>
        <p:spPr>
          <a:xfrm>
            <a:off x="309591" y="1592232"/>
            <a:ext cx="11573950" cy="4619289"/>
          </a:xfrm>
        </p:spPr>
        <p:txBody>
          <a:bodyPr>
            <a:noAutofit/>
          </a:bodyPr>
          <a:lstStyle>
            <a:lvl1pPr marL="0" indent="-385722">
              <a:spcBef>
                <a:spcPts val="857"/>
              </a:spcBef>
              <a:spcAft>
                <a:spcPts val="1286"/>
              </a:spcAft>
              <a:buClr>
                <a:schemeClr val="tx1"/>
              </a:buClr>
              <a:buSzPct val="150000"/>
              <a:buFont typeface="+mj-lt"/>
              <a:buAutoNum type="arabicPeriod"/>
              <a:defRPr sz="2000">
                <a:solidFill>
                  <a:schemeClr val="tx1">
                    <a:lumMod val="50000"/>
                  </a:schemeClr>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Titre 01</a:t>
            </a:r>
          </a:p>
        </p:txBody>
      </p:sp>
      <p:sp>
        <p:nvSpPr>
          <p:cNvPr id="2" name="Espace réservé de la date 1">
            <a:extLst>
              <a:ext uri="{FF2B5EF4-FFF2-40B4-BE49-F238E27FC236}">
                <a16:creationId xmlns:a16="http://schemas.microsoft.com/office/drawing/2014/main" id="{1B8C1443-46A1-6DC3-6D22-DCEF720D72BD}"/>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62771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4C64931-2231-4176-851D-12126D4EAEB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8" name="Groupe 7">
            <a:extLst>
              <a:ext uri="{FF2B5EF4-FFF2-40B4-BE49-F238E27FC236}">
                <a16:creationId xmlns:a16="http://schemas.microsoft.com/office/drawing/2014/main" id="{7B2F6E0C-1B93-0215-02E9-A20027545CFE}"/>
              </a:ext>
            </a:extLst>
          </p:cNvPr>
          <p:cNvGrpSpPr/>
          <p:nvPr userDrawn="1"/>
        </p:nvGrpSpPr>
        <p:grpSpPr>
          <a:xfrm>
            <a:off x="9325497" y="390905"/>
            <a:ext cx="2500926" cy="725896"/>
            <a:chOff x="13054482" y="611435"/>
            <a:chExt cx="3500971" cy="1016254"/>
          </a:xfrm>
        </p:grpSpPr>
        <p:pic>
          <p:nvPicPr>
            <p:cNvPr id="9" name="Image 8" descr="Une image contenant texte&#10;&#10;Description générée automatiquement">
              <a:extLst>
                <a:ext uri="{FF2B5EF4-FFF2-40B4-BE49-F238E27FC236}">
                  <a16:creationId xmlns:a16="http://schemas.microsoft.com/office/drawing/2014/main" id="{8A846EA4-ED88-8A6A-63B3-19D19DB4DD6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0" name="Google Shape;19;p2">
              <a:extLst>
                <a:ext uri="{FF2B5EF4-FFF2-40B4-BE49-F238E27FC236}">
                  <a16:creationId xmlns:a16="http://schemas.microsoft.com/office/drawing/2014/main" id="{24A52B69-AE9F-9216-664B-477D30542E43}"/>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1" name="Google Shape;16;p2">
            <a:extLst>
              <a:ext uri="{FF2B5EF4-FFF2-40B4-BE49-F238E27FC236}">
                <a16:creationId xmlns:a16="http://schemas.microsoft.com/office/drawing/2014/main" id="{7B8F3964-64AB-8D3D-F32B-9FC4A873AAED}"/>
              </a:ext>
            </a:extLst>
          </p:cNvPr>
          <p:cNvSpPr/>
          <p:nvPr userDrawn="1"/>
        </p:nvSpPr>
        <p:spPr>
          <a:xfrm>
            <a:off x="0" y="1710160"/>
            <a:ext cx="11826423" cy="4750661"/>
          </a:xfrm>
          <a:prstGeom prst="rect">
            <a:avLst/>
          </a:prstGeom>
          <a:solidFill>
            <a:schemeClr val="tx2">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2" name="Rectangle 11">
            <a:extLst>
              <a:ext uri="{FF2B5EF4-FFF2-40B4-BE49-F238E27FC236}">
                <a16:creationId xmlns:a16="http://schemas.microsoft.com/office/drawing/2014/main" id="{BBA8B2C0-0FA6-56DC-77A3-FA04CB575DD3}"/>
              </a:ext>
            </a:extLst>
          </p:cNvPr>
          <p:cNvSpPr/>
          <p:nvPr userDrawn="1"/>
        </p:nvSpPr>
        <p:spPr>
          <a:xfrm>
            <a:off x="0" y="1415204"/>
            <a:ext cx="11528470" cy="475066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Google Shape;22;p2">
            <a:extLst>
              <a:ext uri="{FF2B5EF4-FFF2-40B4-BE49-F238E27FC236}">
                <a16:creationId xmlns:a16="http://schemas.microsoft.com/office/drawing/2014/main" id="{B33A6332-A68E-15B2-F615-CD30BE78184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4" name="Google Shape;21;p2">
            <a:extLst>
              <a:ext uri="{FF2B5EF4-FFF2-40B4-BE49-F238E27FC236}">
                <a16:creationId xmlns:a16="http://schemas.microsoft.com/office/drawing/2014/main" id="{7C7E87AD-CA9A-893B-AF37-17ABBA3BED3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5" name="Espace réservé du texte 2">
            <a:extLst>
              <a:ext uri="{FF2B5EF4-FFF2-40B4-BE49-F238E27FC236}">
                <a16:creationId xmlns:a16="http://schemas.microsoft.com/office/drawing/2014/main" id="{6969B917-5231-7925-D415-56A829879A40}"/>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6" name="Image 15">
            <a:extLst>
              <a:ext uri="{FF2B5EF4-FFF2-40B4-BE49-F238E27FC236}">
                <a16:creationId xmlns:a16="http://schemas.microsoft.com/office/drawing/2014/main" id="{116B92DA-9642-764B-8897-C424551FA5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7" name="Rectangle 16">
            <a:extLst>
              <a:ext uri="{FF2B5EF4-FFF2-40B4-BE49-F238E27FC236}">
                <a16:creationId xmlns:a16="http://schemas.microsoft.com/office/drawing/2014/main" id="{FFB3114E-48DB-ABC1-6EC9-4C7FFD7F86D0}"/>
              </a:ext>
            </a:extLst>
          </p:cNvPr>
          <p:cNvSpPr/>
          <p:nvPr userDrawn="1"/>
        </p:nvSpPr>
        <p:spPr>
          <a:xfrm>
            <a:off x="0" y="1415204"/>
            <a:ext cx="1303448" cy="1411408"/>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9" name="Espace réservé pour une image  7">
            <a:extLst>
              <a:ext uri="{FF2B5EF4-FFF2-40B4-BE49-F238E27FC236}">
                <a16:creationId xmlns:a16="http://schemas.microsoft.com/office/drawing/2014/main" id="{31EC39B5-C6AB-F942-0532-55322504C00D}"/>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E0BC6EDF-1099-EB35-4C73-1FE780D5BB8F}"/>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A26C24A-C5DD-CE49-B666-1EB2B8545059}"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2035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6A7B4-20A2-BB51-DFE3-3150830F7E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8CC4E729-8242-3233-0AC1-406246FF7C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EAF8E8BA-614F-7CE1-1D19-BF009D343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68E0BC-67AD-F1F9-500F-A1F9C1095DB8}"/>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6" name="Footer Placeholder 5">
            <a:extLst>
              <a:ext uri="{FF2B5EF4-FFF2-40B4-BE49-F238E27FC236}">
                <a16:creationId xmlns:a16="http://schemas.microsoft.com/office/drawing/2014/main" id="{5CB2B2DE-0203-1A7B-2876-44C5774C6117}"/>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B51F8A2A-8700-58C2-DD92-E059BD24AF1A}"/>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221844479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4C64931-2231-4176-851D-12126D4EAEB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8" name="Groupe 7">
            <a:extLst>
              <a:ext uri="{FF2B5EF4-FFF2-40B4-BE49-F238E27FC236}">
                <a16:creationId xmlns:a16="http://schemas.microsoft.com/office/drawing/2014/main" id="{7B2F6E0C-1B93-0215-02E9-A20027545CFE}"/>
              </a:ext>
            </a:extLst>
          </p:cNvPr>
          <p:cNvGrpSpPr/>
          <p:nvPr userDrawn="1"/>
        </p:nvGrpSpPr>
        <p:grpSpPr>
          <a:xfrm>
            <a:off x="9325497" y="390905"/>
            <a:ext cx="2500926" cy="725896"/>
            <a:chOff x="13054482" y="611435"/>
            <a:chExt cx="3500971" cy="1016254"/>
          </a:xfrm>
        </p:grpSpPr>
        <p:pic>
          <p:nvPicPr>
            <p:cNvPr id="9" name="Image 8" descr="Une image contenant texte&#10;&#10;Description générée automatiquement">
              <a:extLst>
                <a:ext uri="{FF2B5EF4-FFF2-40B4-BE49-F238E27FC236}">
                  <a16:creationId xmlns:a16="http://schemas.microsoft.com/office/drawing/2014/main" id="{8A846EA4-ED88-8A6A-63B3-19D19DB4DD6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0" name="Google Shape;19;p2">
              <a:extLst>
                <a:ext uri="{FF2B5EF4-FFF2-40B4-BE49-F238E27FC236}">
                  <a16:creationId xmlns:a16="http://schemas.microsoft.com/office/drawing/2014/main" id="{24A52B69-AE9F-9216-664B-477D30542E43}"/>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1" name="Google Shape;16;p2">
            <a:extLst>
              <a:ext uri="{FF2B5EF4-FFF2-40B4-BE49-F238E27FC236}">
                <a16:creationId xmlns:a16="http://schemas.microsoft.com/office/drawing/2014/main" id="{7B8F3964-64AB-8D3D-F32B-9FC4A873AAED}"/>
              </a:ext>
            </a:extLst>
          </p:cNvPr>
          <p:cNvSpPr/>
          <p:nvPr userDrawn="1"/>
        </p:nvSpPr>
        <p:spPr>
          <a:xfrm>
            <a:off x="0" y="1710160"/>
            <a:ext cx="11826423" cy="4750661"/>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2" name="Rectangle 11">
            <a:extLst>
              <a:ext uri="{FF2B5EF4-FFF2-40B4-BE49-F238E27FC236}">
                <a16:creationId xmlns:a16="http://schemas.microsoft.com/office/drawing/2014/main" id="{BBA8B2C0-0FA6-56DC-77A3-FA04CB575DD3}"/>
              </a:ext>
            </a:extLst>
          </p:cNvPr>
          <p:cNvSpPr/>
          <p:nvPr userDrawn="1"/>
        </p:nvSpPr>
        <p:spPr>
          <a:xfrm>
            <a:off x="0" y="1415204"/>
            <a:ext cx="11528470" cy="475066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Google Shape;22;p2">
            <a:extLst>
              <a:ext uri="{FF2B5EF4-FFF2-40B4-BE49-F238E27FC236}">
                <a16:creationId xmlns:a16="http://schemas.microsoft.com/office/drawing/2014/main" id="{B33A6332-A68E-15B2-F615-CD30BE78184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2"/>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4" name="Google Shape;21;p2">
            <a:extLst>
              <a:ext uri="{FF2B5EF4-FFF2-40B4-BE49-F238E27FC236}">
                <a16:creationId xmlns:a16="http://schemas.microsoft.com/office/drawing/2014/main" id="{7C7E87AD-CA9A-893B-AF37-17ABBA3BED3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5" name="Espace réservé du texte 2">
            <a:extLst>
              <a:ext uri="{FF2B5EF4-FFF2-40B4-BE49-F238E27FC236}">
                <a16:creationId xmlns:a16="http://schemas.microsoft.com/office/drawing/2014/main" id="{6969B917-5231-7925-D415-56A829879A40}"/>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6" name="Image 15">
            <a:extLst>
              <a:ext uri="{FF2B5EF4-FFF2-40B4-BE49-F238E27FC236}">
                <a16:creationId xmlns:a16="http://schemas.microsoft.com/office/drawing/2014/main" id="{116B92DA-9642-764B-8897-C424551FA5D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7" name="Rectangle 16">
            <a:extLst>
              <a:ext uri="{FF2B5EF4-FFF2-40B4-BE49-F238E27FC236}">
                <a16:creationId xmlns:a16="http://schemas.microsoft.com/office/drawing/2014/main" id="{FFB3114E-48DB-ABC1-6EC9-4C7FFD7F86D0}"/>
              </a:ext>
            </a:extLst>
          </p:cNvPr>
          <p:cNvSpPr/>
          <p:nvPr userDrawn="1"/>
        </p:nvSpPr>
        <p:spPr>
          <a:xfrm>
            <a:off x="0" y="1415204"/>
            <a:ext cx="1303448" cy="1411408"/>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9" name="Espace réservé pour une image  7">
            <a:extLst>
              <a:ext uri="{FF2B5EF4-FFF2-40B4-BE49-F238E27FC236}">
                <a16:creationId xmlns:a16="http://schemas.microsoft.com/office/drawing/2014/main" id="{31EC39B5-C6AB-F942-0532-55322504C00D}"/>
              </a:ext>
            </a:extLst>
          </p:cNvPr>
          <p:cNvSpPr>
            <a:spLocks noGrp="1"/>
          </p:cNvSpPr>
          <p:nvPr>
            <p:ph type="pic" sz="quarter" idx="11"/>
          </p:nvPr>
        </p:nvSpPr>
        <p:spPr>
          <a:xfrm>
            <a:off x="321446" y="1680988"/>
            <a:ext cx="5420444" cy="5177012"/>
          </a:xfrm>
        </p:spPr>
        <p:txBody>
          <a:bodyPr/>
          <a:lstStyle>
            <a:lvl1pPr marL="0" indent="0">
              <a:buNone/>
              <a:defRPr sz="2000">
                <a:solidFill>
                  <a:schemeClr val="bg1"/>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667443FE-698C-4DE7-D7DF-58322EB54EA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88B117D8-138F-DD4A-9C2E-93F8C0A67031}"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95453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4BAC7B0-43C5-2A2A-7E62-476CE90329EC}"/>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9" name="Groupe 8">
            <a:extLst>
              <a:ext uri="{FF2B5EF4-FFF2-40B4-BE49-F238E27FC236}">
                <a16:creationId xmlns:a16="http://schemas.microsoft.com/office/drawing/2014/main" id="{A4858FAB-CBC3-3583-D1A8-69BB128D8439}"/>
              </a:ext>
            </a:extLst>
          </p:cNvPr>
          <p:cNvGrpSpPr/>
          <p:nvPr userDrawn="1"/>
        </p:nvGrpSpPr>
        <p:grpSpPr>
          <a:xfrm>
            <a:off x="9325497" y="390905"/>
            <a:ext cx="2500926" cy="725896"/>
            <a:chOff x="13054482" y="611435"/>
            <a:chExt cx="3500971" cy="1016254"/>
          </a:xfrm>
        </p:grpSpPr>
        <p:pic>
          <p:nvPicPr>
            <p:cNvPr id="10" name="Image 9" descr="Une image contenant texte&#10;&#10;Description générée automatiquement">
              <a:extLst>
                <a:ext uri="{FF2B5EF4-FFF2-40B4-BE49-F238E27FC236}">
                  <a16:creationId xmlns:a16="http://schemas.microsoft.com/office/drawing/2014/main" id="{FA5CCD2D-6BD5-CBB8-4488-E646C6CEB80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1" name="Google Shape;19;p2">
              <a:extLst>
                <a:ext uri="{FF2B5EF4-FFF2-40B4-BE49-F238E27FC236}">
                  <a16:creationId xmlns:a16="http://schemas.microsoft.com/office/drawing/2014/main" id="{650037FE-5F71-367D-2A74-AE165DC2CB42}"/>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2" name="Google Shape;16;p2">
            <a:extLst>
              <a:ext uri="{FF2B5EF4-FFF2-40B4-BE49-F238E27FC236}">
                <a16:creationId xmlns:a16="http://schemas.microsoft.com/office/drawing/2014/main" id="{CC969F90-3148-58B5-30A8-D649407A5342}"/>
              </a:ext>
            </a:extLst>
          </p:cNvPr>
          <p:cNvSpPr/>
          <p:nvPr userDrawn="1"/>
        </p:nvSpPr>
        <p:spPr>
          <a:xfrm>
            <a:off x="0" y="1710160"/>
            <a:ext cx="11826423" cy="4750661"/>
          </a:xfrm>
          <a:prstGeom prst="rect">
            <a:avLst/>
          </a:prstGeom>
          <a:solidFill>
            <a:schemeClr val="accent3">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3" name="Rectangle 12">
            <a:extLst>
              <a:ext uri="{FF2B5EF4-FFF2-40B4-BE49-F238E27FC236}">
                <a16:creationId xmlns:a16="http://schemas.microsoft.com/office/drawing/2014/main" id="{230A8599-B110-A62D-D587-28333C008C95}"/>
              </a:ext>
            </a:extLst>
          </p:cNvPr>
          <p:cNvSpPr/>
          <p:nvPr userDrawn="1"/>
        </p:nvSpPr>
        <p:spPr>
          <a:xfrm>
            <a:off x="0" y="1415204"/>
            <a:ext cx="11528470" cy="475066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4" name="Google Shape;22;p2">
            <a:extLst>
              <a:ext uri="{FF2B5EF4-FFF2-40B4-BE49-F238E27FC236}">
                <a16:creationId xmlns:a16="http://schemas.microsoft.com/office/drawing/2014/main" id="{C5657015-890C-7196-F157-4333429DA314}"/>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5" name="Google Shape;21;p2">
            <a:extLst>
              <a:ext uri="{FF2B5EF4-FFF2-40B4-BE49-F238E27FC236}">
                <a16:creationId xmlns:a16="http://schemas.microsoft.com/office/drawing/2014/main" id="{F993BDB6-3AF5-E9FF-181C-29010C087A90}"/>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6" name="Espace réservé du texte 2">
            <a:extLst>
              <a:ext uri="{FF2B5EF4-FFF2-40B4-BE49-F238E27FC236}">
                <a16:creationId xmlns:a16="http://schemas.microsoft.com/office/drawing/2014/main" id="{A493204A-9942-4032-5C82-A9AE689B7B47}"/>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9" name="Image 18">
            <a:extLst>
              <a:ext uri="{FF2B5EF4-FFF2-40B4-BE49-F238E27FC236}">
                <a16:creationId xmlns:a16="http://schemas.microsoft.com/office/drawing/2014/main" id="{EED4518C-B315-1D70-D45D-B2E5AC428E2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0" name="Rectangle 19">
            <a:extLst>
              <a:ext uri="{FF2B5EF4-FFF2-40B4-BE49-F238E27FC236}">
                <a16:creationId xmlns:a16="http://schemas.microsoft.com/office/drawing/2014/main" id="{86CEA99A-40FC-32C4-A6C0-5E40B8DA21F8}"/>
              </a:ext>
            </a:extLst>
          </p:cNvPr>
          <p:cNvSpPr/>
          <p:nvPr userDrawn="1"/>
        </p:nvSpPr>
        <p:spPr>
          <a:xfrm>
            <a:off x="12939" y="1415203"/>
            <a:ext cx="1303448" cy="1411408"/>
          </a:xfrm>
          <a:prstGeom prst="rect">
            <a:avLst/>
          </a:prstGeom>
          <a:pattFill prst="pct80">
            <a:fgClr>
              <a:schemeClr val="accent3">
                <a:lumMod val="60000"/>
                <a:lumOff val="4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2" name="Espace réservé pour une image  7">
            <a:extLst>
              <a:ext uri="{FF2B5EF4-FFF2-40B4-BE49-F238E27FC236}">
                <a16:creationId xmlns:a16="http://schemas.microsoft.com/office/drawing/2014/main" id="{47F7943C-048D-3E8B-0C8B-7C160604B15C}"/>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CA241BCC-E445-BAFD-B362-7D016C98D53A}"/>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53FC2D6-8AA4-DF46-92A2-04070572E472}"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791414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49F80AA-56A4-C03B-1E16-0DFAD5467639}"/>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11" name="Groupe 10">
            <a:extLst>
              <a:ext uri="{FF2B5EF4-FFF2-40B4-BE49-F238E27FC236}">
                <a16:creationId xmlns:a16="http://schemas.microsoft.com/office/drawing/2014/main" id="{E096717D-372F-E314-8353-ED39007C9F09}"/>
              </a:ext>
            </a:extLst>
          </p:cNvPr>
          <p:cNvGrpSpPr/>
          <p:nvPr userDrawn="1"/>
        </p:nvGrpSpPr>
        <p:grpSpPr>
          <a:xfrm>
            <a:off x="9325497" y="390905"/>
            <a:ext cx="2500926" cy="725896"/>
            <a:chOff x="13054482" y="611435"/>
            <a:chExt cx="3500971" cy="1016254"/>
          </a:xfrm>
        </p:grpSpPr>
        <p:pic>
          <p:nvPicPr>
            <p:cNvPr id="12" name="Image 11" descr="Une image contenant texte&#10;&#10;Description générée automatiquement">
              <a:extLst>
                <a:ext uri="{FF2B5EF4-FFF2-40B4-BE49-F238E27FC236}">
                  <a16:creationId xmlns:a16="http://schemas.microsoft.com/office/drawing/2014/main" id="{D142A32A-7CAA-D531-3418-F3FFE84439D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13" name="Google Shape;19;p2">
              <a:extLst>
                <a:ext uri="{FF2B5EF4-FFF2-40B4-BE49-F238E27FC236}">
                  <a16:creationId xmlns:a16="http://schemas.microsoft.com/office/drawing/2014/main" id="{20A6AB5F-CEA6-06E3-522F-E8503ABC4C9A}"/>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4" name="Google Shape;16;p2">
            <a:extLst>
              <a:ext uri="{FF2B5EF4-FFF2-40B4-BE49-F238E27FC236}">
                <a16:creationId xmlns:a16="http://schemas.microsoft.com/office/drawing/2014/main" id="{1F1D2E83-EA4E-38BC-25E1-E6FF8D545ECA}"/>
              </a:ext>
            </a:extLst>
          </p:cNvPr>
          <p:cNvSpPr/>
          <p:nvPr userDrawn="1"/>
        </p:nvSpPr>
        <p:spPr>
          <a:xfrm>
            <a:off x="0" y="1710160"/>
            <a:ext cx="11826423" cy="4750661"/>
          </a:xfrm>
          <a:prstGeom prst="rect">
            <a:avLst/>
          </a:prstGeom>
          <a:solidFill>
            <a:schemeClr val="accent4">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2" name="Rectangle 1">
            <a:extLst>
              <a:ext uri="{FF2B5EF4-FFF2-40B4-BE49-F238E27FC236}">
                <a16:creationId xmlns:a16="http://schemas.microsoft.com/office/drawing/2014/main" id="{665D590B-F422-3515-A959-FFFF111C0664}"/>
              </a:ext>
            </a:extLst>
          </p:cNvPr>
          <p:cNvSpPr/>
          <p:nvPr userDrawn="1"/>
        </p:nvSpPr>
        <p:spPr>
          <a:xfrm>
            <a:off x="-142653" y="1680987"/>
            <a:ext cx="11671124" cy="448487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00640588-517D-C72A-FAB7-90BE8C71CB6A}"/>
              </a:ext>
            </a:extLst>
          </p:cNvPr>
          <p:cNvSpPr/>
          <p:nvPr userDrawn="1"/>
        </p:nvSpPr>
        <p:spPr>
          <a:xfrm>
            <a:off x="0" y="1415204"/>
            <a:ext cx="11528470" cy="4750661"/>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6" name="Google Shape;22;p2">
            <a:extLst>
              <a:ext uri="{FF2B5EF4-FFF2-40B4-BE49-F238E27FC236}">
                <a16:creationId xmlns:a16="http://schemas.microsoft.com/office/drawing/2014/main" id="{82E5B49B-94EB-94CE-036C-05B284271C13}"/>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7" name="Google Shape;21;p2">
            <a:extLst>
              <a:ext uri="{FF2B5EF4-FFF2-40B4-BE49-F238E27FC236}">
                <a16:creationId xmlns:a16="http://schemas.microsoft.com/office/drawing/2014/main" id="{062D4104-0B8F-84B1-C7A4-439889ED1660}"/>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8" name="Espace réservé du texte 2">
            <a:extLst>
              <a:ext uri="{FF2B5EF4-FFF2-40B4-BE49-F238E27FC236}">
                <a16:creationId xmlns:a16="http://schemas.microsoft.com/office/drawing/2014/main" id="{6AE5AC90-BCA0-34AB-E3AE-59F84C2D715F}"/>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9" name="Image 18">
            <a:extLst>
              <a:ext uri="{FF2B5EF4-FFF2-40B4-BE49-F238E27FC236}">
                <a16:creationId xmlns:a16="http://schemas.microsoft.com/office/drawing/2014/main" id="{67592502-8242-F83B-FA58-7FB53F7989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20" name="Rectangle 19">
            <a:extLst>
              <a:ext uri="{FF2B5EF4-FFF2-40B4-BE49-F238E27FC236}">
                <a16:creationId xmlns:a16="http://schemas.microsoft.com/office/drawing/2014/main" id="{7C761DAC-890B-1D5B-FB07-E6BFEE3AA21E}"/>
              </a:ext>
            </a:extLst>
          </p:cNvPr>
          <p:cNvSpPr/>
          <p:nvPr userDrawn="1"/>
        </p:nvSpPr>
        <p:spPr>
          <a:xfrm>
            <a:off x="0" y="1415203"/>
            <a:ext cx="1303448" cy="1411408"/>
          </a:xfrm>
          <a:prstGeom prst="rect">
            <a:avLst/>
          </a:prstGeom>
          <a:pattFill prst="pct80">
            <a:fgClr>
              <a:schemeClr val="accent4">
                <a:lumMod val="60000"/>
                <a:lumOff val="4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2" name="Espace réservé pour une image  7">
            <a:extLst>
              <a:ext uri="{FF2B5EF4-FFF2-40B4-BE49-F238E27FC236}">
                <a16:creationId xmlns:a16="http://schemas.microsoft.com/office/drawing/2014/main" id="{57CE212E-2DE1-9E36-772C-C044F67F6158}"/>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3" name="Espace réservé de la date 1">
            <a:extLst>
              <a:ext uri="{FF2B5EF4-FFF2-40B4-BE49-F238E27FC236}">
                <a16:creationId xmlns:a16="http://schemas.microsoft.com/office/drawing/2014/main" id="{D8F68666-3D96-B6B6-9F2B-C5106887FF5B}"/>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9CDA99D1-B734-2E42-AB58-EDC5840F41B8}"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62910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C61640A-0EB2-DA24-427B-F9B24CEA3138}"/>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7" name="Groupe 6">
            <a:extLst>
              <a:ext uri="{FF2B5EF4-FFF2-40B4-BE49-F238E27FC236}">
                <a16:creationId xmlns:a16="http://schemas.microsoft.com/office/drawing/2014/main" id="{D3401F91-3B70-A50E-1233-94BF218D260E}"/>
              </a:ext>
            </a:extLst>
          </p:cNvPr>
          <p:cNvGrpSpPr/>
          <p:nvPr userDrawn="1"/>
        </p:nvGrpSpPr>
        <p:grpSpPr>
          <a:xfrm>
            <a:off x="9325497" y="390905"/>
            <a:ext cx="2500926" cy="725896"/>
            <a:chOff x="13054482" y="611435"/>
            <a:chExt cx="3500971" cy="1016254"/>
          </a:xfrm>
        </p:grpSpPr>
        <p:pic>
          <p:nvPicPr>
            <p:cNvPr id="8" name="Image 7" descr="Une image contenant texte&#10;&#10;Description générée automatiquement">
              <a:extLst>
                <a:ext uri="{FF2B5EF4-FFF2-40B4-BE49-F238E27FC236}">
                  <a16:creationId xmlns:a16="http://schemas.microsoft.com/office/drawing/2014/main" id="{4C2D65CD-7896-7E2B-E11A-BB0FA509D57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9" name="Google Shape;19;p2">
              <a:extLst>
                <a:ext uri="{FF2B5EF4-FFF2-40B4-BE49-F238E27FC236}">
                  <a16:creationId xmlns:a16="http://schemas.microsoft.com/office/drawing/2014/main" id="{150CAE0E-AA6A-ECD7-DB5D-6E4351DAF59B}"/>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10" name="Google Shape;16;p2">
            <a:extLst>
              <a:ext uri="{FF2B5EF4-FFF2-40B4-BE49-F238E27FC236}">
                <a16:creationId xmlns:a16="http://schemas.microsoft.com/office/drawing/2014/main" id="{D0FEAE0E-8829-B8FA-CFC2-8445CC136441}"/>
              </a:ext>
            </a:extLst>
          </p:cNvPr>
          <p:cNvSpPr/>
          <p:nvPr userDrawn="1"/>
        </p:nvSpPr>
        <p:spPr>
          <a:xfrm>
            <a:off x="0" y="1710160"/>
            <a:ext cx="11826423" cy="4750661"/>
          </a:xfrm>
          <a:prstGeom prst="rect">
            <a:avLst/>
          </a:prstGeom>
          <a:solidFill>
            <a:schemeClr val="accent2">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1" name="Rectangle 10">
            <a:extLst>
              <a:ext uri="{FF2B5EF4-FFF2-40B4-BE49-F238E27FC236}">
                <a16:creationId xmlns:a16="http://schemas.microsoft.com/office/drawing/2014/main" id="{B6055174-FFFD-1FD4-117B-53196DFCBEC7}"/>
              </a:ext>
            </a:extLst>
          </p:cNvPr>
          <p:cNvSpPr/>
          <p:nvPr userDrawn="1"/>
        </p:nvSpPr>
        <p:spPr>
          <a:xfrm>
            <a:off x="0" y="1415204"/>
            <a:ext cx="11528470" cy="47506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2" name="Google Shape;22;p2">
            <a:extLst>
              <a:ext uri="{FF2B5EF4-FFF2-40B4-BE49-F238E27FC236}">
                <a16:creationId xmlns:a16="http://schemas.microsoft.com/office/drawing/2014/main" id="{34FB7AE6-2C59-9E5D-6CE0-86A8AB65B8ED}"/>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3" name="Google Shape;21;p2">
            <a:extLst>
              <a:ext uri="{FF2B5EF4-FFF2-40B4-BE49-F238E27FC236}">
                <a16:creationId xmlns:a16="http://schemas.microsoft.com/office/drawing/2014/main" id="{692FE2C4-B68B-0D32-D1AA-6E68F04A1E5A}"/>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4" name="Espace réservé du texte 2">
            <a:extLst>
              <a:ext uri="{FF2B5EF4-FFF2-40B4-BE49-F238E27FC236}">
                <a16:creationId xmlns:a16="http://schemas.microsoft.com/office/drawing/2014/main" id="{D6D55666-3195-70A1-D74A-BE13B109D3C6}"/>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5" name="Image 14">
            <a:extLst>
              <a:ext uri="{FF2B5EF4-FFF2-40B4-BE49-F238E27FC236}">
                <a16:creationId xmlns:a16="http://schemas.microsoft.com/office/drawing/2014/main" id="{8A850427-5C3B-DD0E-7FE5-6E5EB1FD41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6" name="Rectangle 15">
            <a:extLst>
              <a:ext uri="{FF2B5EF4-FFF2-40B4-BE49-F238E27FC236}">
                <a16:creationId xmlns:a16="http://schemas.microsoft.com/office/drawing/2014/main" id="{C7C5D7D5-C8AE-E8EF-5A56-3B3117292C23}"/>
              </a:ext>
            </a:extLst>
          </p:cNvPr>
          <p:cNvSpPr/>
          <p:nvPr userDrawn="1"/>
        </p:nvSpPr>
        <p:spPr>
          <a:xfrm>
            <a:off x="0" y="1415203"/>
            <a:ext cx="1303448" cy="1411408"/>
          </a:xfrm>
          <a:prstGeom prst="rect">
            <a:avLst/>
          </a:prstGeom>
          <a:pattFill prst="pct80">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8" name="Espace réservé pour une image  7">
            <a:extLst>
              <a:ext uri="{FF2B5EF4-FFF2-40B4-BE49-F238E27FC236}">
                <a16:creationId xmlns:a16="http://schemas.microsoft.com/office/drawing/2014/main" id="{DF1793FB-00A0-503A-A418-849BB0B40FCC}"/>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AB6176D6-5562-9EE1-BF65-A5A8E4C0B84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A66B777C-352B-A54C-BC71-D44C289EF143}"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486367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EB6C9C1-7512-4EA7-AC0B-3243BEF8BEF7}"/>
              </a:ext>
            </a:extLst>
          </p:cNvPr>
          <p:cNvSpPr/>
          <p:nvPr userDrawn="1"/>
        </p:nvSpPr>
        <p:spPr>
          <a:xfrm>
            <a:off x="0" y="0"/>
            <a:ext cx="12193134" cy="141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nvGrpSpPr>
          <p:cNvPr id="6" name="Groupe 5">
            <a:extLst>
              <a:ext uri="{FF2B5EF4-FFF2-40B4-BE49-F238E27FC236}">
                <a16:creationId xmlns:a16="http://schemas.microsoft.com/office/drawing/2014/main" id="{59A1BF0D-E547-ADC5-C0F1-A345413DE23E}"/>
              </a:ext>
            </a:extLst>
          </p:cNvPr>
          <p:cNvGrpSpPr/>
          <p:nvPr userDrawn="1"/>
        </p:nvGrpSpPr>
        <p:grpSpPr>
          <a:xfrm>
            <a:off x="9325497" y="390905"/>
            <a:ext cx="2500926" cy="725896"/>
            <a:chOff x="13054482" y="611435"/>
            <a:chExt cx="3500971" cy="1016254"/>
          </a:xfrm>
        </p:grpSpPr>
        <p:pic>
          <p:nvPicPr>
            <p:cNvPr id="7" name="Image 6" descr="Une image contenant texte&#10;&#10;Description générée automatiquement">
              <a:extLst>
                <a:ext uri="{FF2B5EF4-FFF2-40B4-BE49-F238E27FC236}">
                  <a16:creationId xmlns:a16="http://schemas.microsoft.com/office/drawing/2014/main" id="{2D572F86-7595-56BA-8A6B-BAC517ED0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4630195" y="611435"/>
              <a:ext cx="1925258" cy="1016254"/>
            </a:xfrm>
            <a:prstGeom prst="rect">
              <a:avLst/>
            </a:prstGeom>
          </p:spPr>
        </p:pic>
        <p:sp>
          <p:nvSpPr>
            <p:cNvPr id="8" name="Google Shape;19;p2">
              <a:extLst>
                <a:ext uri="{FF2B5EF4-FFF2-40B4-BE49-F238E27FC236}">
                  <a16:creationId xmlns:a16="http://schemas.microsoft.com/office/drawing/2014/main" id="{B66939AB-FE91-677B-AE69-620D078903D2}"/>
                </a:ext>
              </a:extLst>
            </p:cNvPr>
            <p:cNvSpPr txBox="1"/>
            <p:nvPr userDrawn="1"/>
          </p:nvSpPr>
          <p:spPr>
            <a:xfrm>
              <a:off x="13054482" y="754525"/>
              <a:ext cx="1575713" cy="775539"/>
            </a:xfrm>
            <a:prstGeom prst="rect">
              <a:avLst/>
            </a:prstGeom>
            <a:noFill/>
            <a:ln>
              <a:noFill/>
            </a:ln>
          </p:spPr>
          <p:txBody>
            <a:bodyPr spcFirstLastPara="1" wrap="square" lIns="91425" tIns="45700" rIns="91425" bIns="45700" anchor="t" anchorCtr="0">
              <a:spAutoFit/>
            </a:bodyPr>
            <a:lstStyle/>
            <a:p>
              <a:pPr marL="0" marR="0" lvl="0" indent="0" algn="r" defTabSz="326578"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Une facilité</a:t>
              </a:r>
              <a:b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br>
              <a:r>
                <a:rPr kumimoji="0" lang="fr-FR" sz="1000" b="0" i="0" u="none" strike="noStrike" kern="1200" cap="none" spc="0" normalizeH="0" baseline="0" noProof="0" dirty="0">
                  <a:ln>
                    <a:noFill/>
                  </a:ln>
                  <a:solidFill>
                    <a:srgbClr val="9C9B9B"/>
                  </a:solidFill>
                  <a:effectLst/>
                  <a:uLnTx/>
                  <a:uFillTx/>
                  <a:latin typeface="Arial" panose="020B0604020202020204" pitchFamily="34" charset="0"/>
                  <a:ea typeface="Calibri"/>
                  <a:cs typeface="Arial" panose="020B0604020202020204" pitchFamily="34" charset="0"/>
                  <a:sym typeface="Calibri"/>
                </a:rPr>
                <a:t>mise en œuvre par</a:t>
              </a:r>
              <a:endParaRPr kumimoji="0" sz="10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endParaRPr>
            </a:p>
          </p:txBody>
        </p:sp>
      </p:grpSp>
      <p:sp>
        <p:nvSpPr>
          <p:cNvPr id="9" name="Google Shape;16;p2">
            <a:extLst>
              <a:ext uri="{FF2B5EF4-FFF2-40B4-BE49-F238E27FC236}">
                <a16:creationId xmlns:a16="http://schemas.microsoft.com/office/drawing/2014/main" id="{29269735-2143-D6B9-D487-EDD61819E48A}"/>
              </a:ext>
            </a:extLst>
          </p:cNvPr>
          <p:cNvSpPr/>
          <p:nvPr userDrawn="1"/>
        </p:nvSpPr>
        <p:spPr>
          <a:xfrm>
            <a:off x="0" y="1710160"/>
            <a:ext cx="11826423" cy="4750661"/>
          </a:xfrm>
          <a:prstGeom prst="rect">
            <a:avLst/>
          </a:prstGeom>
          <a:solidFill>
            <a:schemeClr val="accent1">
              <a:lumMod val="40000"/>
              <a:lumOff val="6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10" name="Rectangle 9">
            <a:extLst>
              <a:ext uri="{FF2B5EF4-FFF2-40B4-BE49-F238E27FC236}">
                <a16:creationId xmlns:a16="http://schemas.microsoft.com/office/drawing/2014/main" id="{3DFF3B1B-A43D-74E1-7235-B90EF33A3302}"/>
              </a:ext>
            </a:extLst>
          </p:cNvPr>
          <p:cNvSpPr/>
          <p:nvPr userDrawn="1"/>
        </p:nvSpPr>
        <p:spPr>
          <a:xfrm>
            <a:off x="0" y="1415204"/>
            <a:ext cx="11528470" cy="47506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005C"/>
              </a:solidFill>
              <a:effectLst/>
              <a:uLnTx/>
              <a:uFillTx/>
              <a:latin typeface="Calibri" panose="020F0502020204030204"/>
              <a:ea typeface="+mn-ea"/>
              <a:cs typeface="+mn-cs"/>
            </a:endParaRPr>
          </a:p>
        </p:txBody>
      </p:sp>
      <p:sp>
        <p:nvSpPr>
          <p:cNvPr id="11" name="Google Shape;22;p2">
            <a:extLst>
              <a:ext uri="{FF2B5EF4-FFF2-40B4-BE49-F238E27FC236}">
                <a16:creationId xmlns:a16="http://schemas.microsoft.com/office/drawing/2014/main" id="{5DFAF8DA-49C7-9AFC-6BDE-54CC89F99A76}"/>
              </a:ext>
            </a:extLst>
          </p:cNvPr>
          <p:cNvSpPr txBox="1">
            <a:spLocks noGrp="1"/>
          </p:cNvSpPr>
          <p:nvPr>
            <p:ph type="ctrTitle"/>
          </p:nvPr>
        </p:nvSpPr>
        <p:spPr>
          <a:xfrm>
            <a:off x="6440359" y="1871434"/>
            <a:ext cx="4449327" cy="155756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5400"/>
              <a:buFont typeface="Verdana"/>
              <a:buNone/>
              <a:defRPr sz="3214" b="1" i="0" cap="all" spc="143" baseline="0">
                <a:solidFill>
                  <a:schemeClr val="tx1"/>
                </a:solidFill>
                <a:latin typeface="Arial Black" panose="020B0604020202020204" pitchFamily="34" charset="0"/>
                <a:cs typeface="Arial Black"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2" name="Google Shape;21;p2">
            <a:extLst>
              <a:ext uri="{FF2B5EF4-FFF2-40B4-BE49-F238E27FC236}">
                <a16:creationId xmlns:a16="http://schemas.microsoft.com/office/drawing/2014/main" id="{DC09E6C0-4E05-B39A-2442-B3AFA5842D09}"/>
              </a:ext>
            </a:extLst>
          </p:cNvPr>
          <p:cNvSpPr txBox="1">
            <a:spLocks noGrp="1"/>
          </p:cNvSpPr>
          <p:nvPr>
            <p:ph type="subTitle" idx="1"/>
          </p:nvPr>
        </p:nvSpPr>
        <p:spPr>
          <a:xfrm>
            <a:off x="6451245" y="3790534"/>
            <a:ext cx="4427555" cy="771956"/>
          </a:xfrm>
          <a:prstGeom prst="rect">
            <a:avLst/>
          </a:prstGeom>
          <a:noFill/>
          <a:ln>
            <a:noFill/>
          </a:ln>
        </p:spPr>
        <p:txBody>
          <a:bodyPr spcFirstLastPara="1" wrap="square" lIns="91425" tIns="45700" rIns="91425" bIns="45700" anchor="t" anchorCtr="0">
            <a:normAutofit/>
          </a:bodyPr>
          <a:lstStyle>
            <a:lvl1pPr marL="0" lvl="0" indent="0" algn="l">
              <a:lnSpc>
                <a:spcPts val="2143"/>
              </a:lnSpc>
              <a:spcBef>
                <a:spcPts val="0"/>
              </a:spcBef>
              <a:spcAft>
                <a:spcPts val="0"/>
              </a:spcAft>
              <a:buClr>
                <a:schemeClr val="lt1"/>
              </a:buClr>
              <a:buSzPts val="2700"/>
              <a:buNone/>
              <a:defRPr sz="1857" cap="none">
                <a:solidFill>
                  <a:schemeClr val="lt1"/>
                </a:solidFill>
                <a:latin typeface="Arial" panose="020B0604020202020204" pitchFamily="34" charset="0"/>
                <a:ea typeface="Verdana"/>
                <a:cs typeface="Arial" panose="020B0604020202020204" pitchFamily="34" charset="0"/>
                <a:sym typeface="Verdana"/>
              </a:defRPr>
            </a:lvl1pPr>
            <a:lvl2pPr lvl="1" algn="ctr">
              <a:lnSpc>
                <a:spcPct val="90000"/>
              </a:lnSpc>
              <a:spcBef>
                <a:spcPts val="500"/>
              </a:spcBef>
              <a:spcAft>
                <a:spcPts val="0"/>
              </a:spcAft>
              <a:buClr>
                <a:srgbClr val="3C3D3B"/>
              </a:buClr>
              <a:buSzPts val="2800"/>
              <a:buNone/>
              <a:defRPr sz="2000"/>
            </a:lvl2pPr>
            <a:lvl3pPr lvl="2" algn="ctr">
              <a:lnSpc>
                <a:spcPct val="90000"/>
              </a:lnSpc>
              <a:spcBef>
                <a:spcPts val="500"/>
              </a:spcBef>
              <a:spcAft>
                <a:spcPts val="0"/>
              </a:spcAft>
              <a:buClr>
                <a:srgbClr val="3C3D3B"/>
              </a:buClr>
              <a:buSzPts val="2520"/>
              <a:buNone/>
              <a:defRPr sz="1800"/>
            </a:lvl3pPr>
            <a:lvl4pPr lvl="3" algn="ctr">
              <a:lnSpc>
                <a:spcPct val="90000"/>
              </a:lnSpc>
              <a:spcBef>
                <a:spcPts val="500"/>
              </a:spcBef>
              <a:spcAft>
                <a:spcPts val="0"/>
              </a:spcAft>
              <a:buClr>
                <a:srgbClr val="3C3D3B"/>
              </a:buClr>
              <a:buSzPts val="2240"/>
              <a:buNone/>
              <a:defRPr sz="1600"/>
            </a:lvl4pPr>
            <a:lvl5pPr lvl="4" algn="ctr">
              <a:lnSpc>
                <a:spcPct val="90000"/>
              </a:lnSpc>
              <a:spcBef>
                <a:spcPts val="500"/>
              </a:spcBef>
              <a:spcAft>
                <a:spcPts val="0"/>
              </a:spcAft>
              <a:buClr>
                <a:srgbClr val="3C3D3B"/>
              </a:buClr>
              <a:buSzPts val="2240"/>
              <a:buNone/>
              <a:defRPr sz="1600"/>
            </a:lvl5pPr>
            <a:lvl6pPr lvl="5" algn="ctr">
              <a:lnSpc>
                <a:spcPct val="90000"/>
              </a:lnSpc>
              <a:spcBef>
                <a:spcPts val="500"/>
              </a:spcBef>
              <a:spcAft>
                <a:spcPts val="0"/>
              </a:spcAft>
              <a:buClr>
                <a:schemeClr val="dk1"/>
              </a:buClr>
              <a:buSzPts val="2240"/>
              <a:buNone/>
              <a:defRPr sz="1600"/>
            </a:lvl6pPr>
            <a:lvl7pPr lvl="6" algn="ctr">
              <a:lnSpc>
                <a:spcPct val="90000"/>
              </a:lnSpc>
              <a:spcBef>
                <a:spcPts val="500"/>
              </a:spcBef>
              <a:spcAft>
                <a:spcPts val="0"/>
              </a:spcAft>
              <a:buClr>
                <a:schemeClr val="dk1"/>
              </a:buClr>
              <a:buSzPts val="2240"/>
              <a:buNone/>
              <a:defRPr sz="1600"/>
            </a:lvl7pPr>
            <a:lvl8pPr lvl="7" algn="ctr">
              <a:lnSpc>
                <a:spcPct val="90000"/>
              </a:lnSpc>
              <a:spcBef>
                <a:spcPts val="500"/>
              </a:spcBef>
              <a:spcAft>
                <a:spcPts val="0"/>
              </a:spcAft>
              <a:buClr>
                <a:schemeClr val="dk1"/>
              </a:buClr>
              <a:buSzPts val="2240"/>
              <a:buNone/>
              <a:defRPr sz="1600"/>
            </a:lvl8pPr>
            <a:lvl9pPr lvl="8" algn="ctr">
              <a:lnSpc>
                <a:spcPct val="90000"/>
              </a:lnSpc>
              <a:spcBef>
                <a:spcPts val="500"/>
              </a:spcBef>
              <a:spcAft>
                <a:spcPts val="0"/>
              </a:spcAft>
              <a:buClr>
                <a:schemeClr val="dk1"/>
              </a:buClr>
              <a:buSzPts val="2240"/>
              <a:buNone/>
              <a:defRPr sz="1600"/>
            </a:lvl9pPr>
          </a:lstStyle>
          <a:p>
            <a:r>
              <a:rPr lang="fr-FR" dirty="0"/>
              <a:t>Modifiez le style des sous-titres du masque</a:t>
            </a:r>
            <a:endParaRPr dirty="0"/>
          </a:p>
        </p:txBody>
      </p:sp>
      <p:sp>
        <p:nvSpPr>
          <p:cNvPr id="13" name="Espace réservé du texte 2">
            <a:extLst>
              <a:ext uri="{FF2B5EF4-FFF2-40B4-BE49-F238E27FC236}">
                <a16:creationId xmlns:a16="http://schemas.microsoft.com/office/drawing/2014/main" id="{AD7D1B36-AAE6-8486-EC74-F9A46BE441CA}"/>
              </a:ext>
            </a:extLst>
          </p:cNvPr>
          <p:cNvSpPr>
            <a:spLocks noGrp="1"/>
          </p:cNvSpPr>
          <p:nvPr>
            <p:ph type="body" sz="quarter" idx="10"/>
          </p:nvPr>
        </p:nvSpPr>
        <p:spPr>
          <a:xfrm>
            <a:off x="6436719" y="5322155"/>
            <a:ext cx="3984837" cy="345848"/>
          </a:xfrm>
        </p:spPr>
        <p:txBody>
          <a:bodyPr>
            <a:noAutofit/>
          </a:bodyPr>
          <a:lstStyle>
            <a:lvl1pPr marL="0" indent="0" algn="l">
              <a:buNone/>
              <a:defRPr sz="1286">
                <a:solidFill>
                  <a:schemeClr val="bg1"/>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14" name="Image 13">
            <a:extLst>
              <a:ext uri="{FF2B5EF4-FFF2-40B4-BE49-F238E27FC236}">
                <a16:creationId xmlns:a16="http://schemas.microsoft.com/office/drawing/2014/main" id="{D5A3172A-D6C0-6D77-5E23-C199A88AD75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0"/>
            <a:ext cx="3705192" cy="1415674"/>
          </a:xfrm>
          <a:prstGeom prst="rect">
            <a:avLst/>
          </a:prstGeom>
        </p:spPr>
      </p:pic>
      <p:sp>
        <p:nvSpPr>
          <p:cNvPr id="15" name="Rectangle 14">
            <a:extLst>
              <a:ext uri="{FF2B5EF4-FFF2-40B4-BE49-F238E27FC236}">
                <a16:creationId xmlns:a16="http://schemas.microsoft.com/office/drawing/2014/main" id="{24EE977D-9F9A-4F20-37D0-7F3455B1AC68}"/>
              </a:ext>
            </a:extLst>
          </p:cNvPr>
          <p:cNvSpPr/>
          <p:nvPr userDrawn="1"/>
        </p:nvSpPr>
        <p:spPr>
          <a:xfrm>
            <a:off x="0" y="1415203"/>
            <a:ext cx="1303448" cy="1411408"/>
          </a:xfrm>
          <a:prstGeom prst="rect">
            <a:avLst/>
          </a:prstGeom>
          <a:pattFill prst="pct80">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 name="Espace réservé pour une image  7">
            <a:extLst>
              <a:ext uri="{FF2B5EF4-FFF2-40B4-BE49-F238E27FC236}">
                <a16:creationId xmlns:a16="http://schemas.microsoft.com/office/drawing/2014/main" id="{8B20F986-52A2-CC9A-C227-EC7EEA7E4868}"/>
              </a:ext>
            </a:extLst>
          </p:cNvPr>
          <p:cNvSpPr>
            <a:spLocks noGrp="1"/>
          </p:cNvSpPr>
          <p:nvPr>
            <p:ph type="pic" sz="quarter" idx="11"/>
          </p:nvPr>
        </p:nvSpPr>
        <p:spPr>
          <a:xfrm>
            <a:off x="321446" y="1680988"/>
            <a:ext cx="5420444" cy="5177012"/>
          </a:xfrm>
        </p:spPr>
        <p:txBody>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r>
              <a:rPr lang="fr-FR" dirty="0"/>
              <a:t>Cliquez sur l'icône pour ajouter une image</a:t>
            </a:r>
          </a:p>
        </p:txBody>
      </p:sp>
      <p:sp>
        <p:nvSpPr>
          <p:cNvPr id="2" name="Espace réservé de la date 1">
            <a:extLst>
              <a:ext uri="{FF2B5EF4-FFF2-40B4-BE49-F238E27FC236}">
                <a16:creationId xmlns:a16="http://schemas.microsoft.com/office/drawing/2014/main" id="{4486EA33-D5DA-6047-6787-48CFC651C5AB}"/>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28FB55B-9F19-1D4D-BB74-A2C81EA5BCC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218881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795455-BE03-883C-0579-43C6F16B4EE6}"/>
              </a:ext>
            </a:extLst>
          </p:cNvPr>
          <p:cNvSpPr/>
          <p:nvPr userDrawn="1"/>
        </p:nvSpPr>
        <p:spPr>
          <a:xfrm>
            <a:off x="4627921" y="4276045"/>
            <a:ext cx="2342986" cy="2250281"/>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66E4CFE-80AD-6215-F20A-DEC07972634B}"/>
              </a:ext>
            </a:extLst>
          </p:cNvPr>
          <p:cNvSpPr/>
          <p:nvPr userDrawn="1"/>
        </p:nvSpPr>
        <p:spPr>
          <a:xfrm>
            <a:off x="0" y="1255258"/>
            <a:ext cx="6654512" cy="494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 name="Google Shape;58;p5">
            <a:extLst>
              <a:ext uri="{FF2B5EF4-FFF2-40B4-BE49-F238E27FC236}">
                <a16:creationId xmlns:a16="http://schemas.microsoft.com/office/drawing/2014/main" id="{3579E11F-7109-AC0A-7526-5BB9609D4235}"/>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tx2"/>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1" name="Espace réservé pour une image  10">
            <a:extLst>
              <a:ext uri="{FF2B5EF4-FFF2-40B4-BE49-F238E27FC236}">
                <a16:creationId xmlns:a16="http://schemas.microsoft.com/office/drawing/2014/main" id="{A0EE15EA-391F-45B1-E649-081EF95F3EDC}"/>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2" name="Espace réservé pour une image  12">
            <a:extLst>
              <a:ext uri="{FF2B5EF4-FFF2-40B4-BE49-F238E27FC236}">
                <a16:creationId xmlns:a16="http://schemas.microsoft.com/office/drawing/2014/main" id="{B573F618-B247-FF50-F2C6-5D004CA39A67}"/>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83EC0E69-56D8-AC4B-85C8-C6862AED2986}"/>
              </a:ext>
            </a:extLst>
          </p:cNvPr>
          <p:cNvSpPr/>
          <p:nvPr userDrawn="1"/>
        </p:nvSpPr>
        <p:spPr>
          <a:xfrm>
            <a:off x="0" y="956965"/>
            <a:ext cx="4627921" cy="298293"/>
          </a:xfrm>
          <a:prstGeom prst="rect">
            <a:avLst/>
          </a:prstGeom>
          <a:pattFill prst="pct2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26FEE9E5-3F57-9C7B-37F1-8633B37FE013}"/>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3D2B62C6-85FD-804D-948F-9F670594D09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239269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D90D1F-4CE2-42FD-499F-52B9843D04BF}"/>
              </a:ext>
            </a:extLst>
          </p:cNvPr>
          <p:cNvSpPr/>
          <p:nvPr userDrawn="1"/>
        </p:nvSpPr>
        <p:spPr>
          <a:xfrm>
            <a:off x="4627921" y="4276045"/>
            <a:ext cx="2342986" cy="2250281"/>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30EAAA66-392E-F3BC-A30A-39B24F93F0C5}"/>
              </a:ext>
            </a:extLst>
          </p:cNvPr>
          <p:cNvSpPr/>
          <p:nvPr userDrawn="1"/>
        </p:nvSpPr>
        <p:spPr>
          <a:xfrm>
            <a:off x="0" y="1255258"/>
            <a:ext cx="6654512" cy="49496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0" name="Google Shape;58;p5">
            <a:extLst>
              <a:ext uri="{FF2B5EF4-FFF2-40B4-BE49-F238E27FC236}">
                <a16:creationId xmlns:a16="http://schemas.microsoft.com/office/drawing/2014/main" id="{28A49AD1-6262-5CA3-C1DA-1AA48E38B094}"/>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3"/>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1" name="Espace réservé pour une image  10">
            <a:extLst>
              <a:ext uri="{FF2B5EF4-FFF2-40B4-BE49-F238E27FC236}">
                <a16:creationId xmlns:a16="http://schemas.microsoft.com/office/drawing/2014/main" id="{15914621-FEE0-0944-4FCC-56C751A35950}"/>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2" name="Espace réservé pour une image  12">
            <a:extLst>
              <a:ext uri="{FF2B5EF4-FFF2-40B4-BE49-F238E27FC236}">
                <a16:creationId xmlns:a16="http://schemas.microsoft.com/office/drawing/2014/main" id="{0F7E226E-46B2-7347-A28E-B24F04A9ACB6}"/>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C57ECE1E-EEA7-A95B-4E59-B6D293B45918}"/>
              </a:ext>
            </a:extLst>
          </p:cNvPr>
          <p:cNvSpPr/>
          <p:nvPr userDrawn="1"/>
        </p:nvSpPr>
        <p:spPr>
          <a:xfrm>
            <a:off x="0" y="956965"/>
            <a:ext cx="4627921" cy="298293"/>
          </a:xfrm>
          <a:prstGeom prst="rect">
            <a:avLst/>
          </a:prstGeom>
          <a:pattFill prst="pct20">
            <a:fgClr>
              <a:schemeClr val="accent3"/>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B11D5D28-1154-F108-1341-0DB546429D57}"/>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533D6C02-9943-9B44-B3AA-8152DCE4E2A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005776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2B531A8-247C-4E50-DC14-AE2B426F1003}"/>
              </a:ext>
            </a:extLst>
          </p:cNvPr>
          <p:cNvSpPr/>
          <p:nvPr userDrawn="1"/>
        </p:nvSpPr>
        <p:spPr>
          <a:xfrm>
            <a:off x="4627921" y="4276045"/>
            <a:ext cx="2342986" cy="225028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250F135F-124A-7ECE-A3C1-21BA2296933E}"/>
              </a:ext>
            </a:extLst>
          </p:cNvPr>
          <p:cNvSpPr/>
          <p:nvPr userDrawn="1"/>
        </p:nvSpPr>
        <p:spPr>
          <a:xfrm>
            <a:off x="0" y="1255258"/>
            <a:ext cx="6654512" cy="49496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B336A8D5-7E0D-B912-2101-A7359615793B}"/>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4"/>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09821356-B350-B37F-0E6F-60116F7F4BB9}"/>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1" name="Espace réservé pour une image  12">
            <a:extLst>
              <a:ext uri="{FF2B5EF4-FFF2-40B4-BE49-F238E27FC236}">
                <a16:creationId xmlns:a16="http://schemas.microsoft.com/office/drawing/2014/main" id="{BD850399-5B15-C504-3035-8852E7498998}"/>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latin typeface="Arial" panose="020B0604020202020204" pitchFamily="34" charset="0"/>
                <a:cs typeface="Arial" panose="020B0604020202020204" pitchFamily="34" charset="0"/>
              </a:defRPr>
            </a:lvl1pPr>
          </a:lstStyle>
          <a:p>
            <a:endParaRPr lang="fr-FR" dirty="0"/>
          </a:p>
        </p:txBody>
      </p:sp>
      <p:sp>
        <p:nvSpPr>
          <p:cNvPr id="13" name="Rectangle 12">
            <a:extLst>
              <a:ext uri="{FF2B5EF4-FFF2-40B4-BE49-F238E27FC236}">
                <a16:creationId xmlns:a16="http://schemas.microsoft.com/office/drawing/2014/main" id="{8B0B63CD-AAF8-8584-DA99-452E804E38D6}"/>
              </a:ext>
            </a:extLst>
          </p:cNvPr>
          <p:cNvSpPr/>
          <p:nvPr userDrawn="1"/>
        </p:nvSpPr>
        <p:spPr>
          <a:xfrm>
            <a:off x="0" y="956965"/>
            <a:ext cx="4627921" cy="298293"/>
          </a:xfrm>
          <a:prstGeom prst="rect">
            <a:avLst/>
          </a:prstGeom>
          <a:pattFill prst="pct20">
            <a:fgClr>
              <a:schemeClr val="accent4">
                <a:lumMod val="40000"/>
                <a:lumOff val="60000"/>
              </a:schemeClr>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74B81DD6-5AF8-0463-305E-9136BDBFFAB2}"/>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E8858033-9D7D-ED48-8179-EBB9A33098B0}"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99751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1CBE17-E660-C4AF-C0CF-3D78F49E7C54}"/>
              </a:ext>
            </a:extLst>
          </p:cNvPr>
          <p:cNvSpPr/>
          <p:nvPr userDrawn="1"/>
        </p:nvSpPr>
        <p:spPr>
          <a:xfrm>
            <a:off x="4627921" y="4276045"/>
            <a:ext cx="2342986" cy="225028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74CF4F5C-6C45-D84D-BB25-48523F9BBA07}"/>
              </a:ext>
            </a:extLst>
          </p:cNvPr>
          <p:cNvSpPr/>
          <p:nvPr userDrawn="1"/>
        </p:nvSpPr>
        <p:spPr>
          <a:xfrm>
            <a:off x="0" y="1255258"/>
            <a:ext cx="6654512" cy="4949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11AF9ACE-2025-0721-9592-5D721F9FBE9C}"/>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2"/>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98128B1B-C343-3D3F-F040-9B0515DCEA98}"/>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defRPr>
            </a:lvl1pPr>
          </a:lstStyle>
          <a:p>
            <a:endParaRPr lang="fr-FR" dirty="0"/>
          </a:p>
        </p:txBody>
      </p:sp>
      <p:sp>
        <p:nvSpPr>
          <p:cNvPr id="11" name="Espace réservé pour une image  12">
            <a:extLst>
              <a:ext uri="{FF2B5EF4-FFF2-40B4-BE49-F238E27FC236}">
                <a16:creationId xmlns:a16="http://schemas.microsoft.com/office/drawing/2014/main" id="{E80AD59B-A628-0500-53F4-398001F5D460}"/>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defRPr>
            </a:lvl1pPr>
          </a:lstStyle>
          <a:p>
            <a:endParaRPr lang="fr-FR" dirty="0"/>
          </a:p>
        </p:txBody>
      </p:sp>
      <p:sp>
        <p:nvSpPr>
          <p:cNvPr id="12" name="Rectangle 11">
            <a:extLst>
              <a:ext uri="{FF2B5EF4-FFF2-40B4-BE49-F238E27FC236}">
                <a16:creationId xmlns:a16="http://schemas.microsoft.com/office/drawing/2014/main" id="{9DF4D03D-C883-0597-3ED5-FB2087DC1C13}"/>
              </a:ext>
            </a:extLst>
          </p:cNvPr>
          <p:cNvSpPr/>
          <p:nvPr userDrawn="1"/>
        </p:nvSpPr>
        <p:spPr>
          <a:xfrm>
            <a:off x="0" y="956965"/>
            <a:ext cx="4627921" cy="298293"/>
          </a:xfrm>
          <a:prstGeom prst="rect">
            <a:avLst/>
          </a:prstGeom>
          <a:pattFill prst="pct20">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0AF42865-F4CF-058B-C59E-09E6CA6CBAC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621FC59B-95C4-E640-B1A7-3D7EBF29B754}"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177603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re vertical et tex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1CBE17-E660-C4AF-C0CF-3D78F49E7C54}"/>
              </a:ext>
            </a:extLst>
          </p:cNvPr>
          <p:cNvSpPr/>
          <p:nvPr userDrawn="1"/>
        </p:nvSpPr>
        <p:spPr>
          <a:xfrm>
            <a:off x="4627921" y="4276045"/>
            <a:ext cx="2342986" cy="225028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74CF4F5C-6C45-D84D-BB25-48523F9BBA07}"/>
              </a:ext>
            </a:extLst>
          </p:cNvPr>
          <p:cNvSpPr/>
          <p:nvPr userDrawn="1"/>
        </p:nvSpPr>
        <p:spPr>
          <a:xfrm>
            <a:off x="0" y="1255258"/>
            <a:ext cx="6654512" cy="494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9" name="Google Shape;58;p5">
            <a:extLst>
              <a:ext uri="{FF2B5EF4-FFF2-40B4-BE49-F238E27FC236}">
                <a16:creationId xmlns:a16="http://schemas.microsoft.com/office/drawing/2014/main" id="{11AF9ACE-2025-0721-9592-5D721F9FBE9C}"/>
              </a:ext>
            </a:extLst>
          </p:cNvPr>
          <p:cNvSpPr txBox="1">
            <a:spLocks noGrp="1"/>
          </p:cNvSpPr>
          <p:nvPr>
            <p:ph type="title"/>
          </p:nvPr>
        </p:nvSpPr>
        <p:spPr>
          <a:xfrm>
            <a:off x="7195445" y="3033549"/>
            <a:ext cx="4037323" cy="790902"/>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1800"/>
              <a:buNone/>
              <a:defRPr sz="2500" b="1" cap="all" baseline="0">
                <a:solidFill>
                  <a:schemeClr val="accent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10" name="Espace réservé pour une image  10">
            <a:extLst>
              <a:ext uri="{FF2B5EF4-FFF2-40B4-BE49-F238E27FC236}">
                <a16:creationId xmlns:a16="http://schemas.microsoft.com/office/drawing/2014/main" id="{98128B1B-C343-3D3F-F040-9B0515DCEA98}"/>
              </a:ext>
            </a:extLst>
          </p:cNvPr>
          <p:cNvSpPr>
            <a:spLocks noGrp="1"/>
          </p:cNvSpPr>
          <p:nvPr>
            <p:ph type="pic" sz="quarter" idx="10"/>
          </p:nvPr>
        </p:nvSpPr>
        <p:spPr>
          <a:xfrm>
            <a:off x="1" y="1581831"/>
            <a:ext cx="6338115" cy="4301559"/>
          </a:xfrm>
        </p:spPr>
        <p:txBody>
          <a:bodyPr>
            <a:normAutofit/>
          </a:bodyPr>
          <a:lstStyle>
            <a:lvl1pPr marL="0" indent="0">
              <a:buNone/>
              <a:defRPr sz="2000">
                <a:solidFill>
                  <a:schemeClr val="tx1">
                    <a:lumMod val="50000"/>
                  </a:schemeClr>
                </a:solidFill>
              </a:defRPr>
            </a:lvl1pPr>
          </a:lstStyle>
          <a:p>
            <a:endParaRPr lang="fr-FR" dirty="0"/>
          </a:p>
        </p:txBody>
      </p:sp>
      <p:sp>
        <p:nvSpPr>
          <p:cNvPr id="11" name="Espace réservé pour une image  12">
            <a:extLst>
              <a:ext uri="{FF2B5EF4-FFF2-40B4-BE49-F238E27FC236}">
                <a16:creationId xmlns:a16="http://schemas.microsoft.com/office/drawing/2014/main" id="{E80AD59B-A628-0500-53F4-398001F5D460}"/>
              </a:ext>
            </a:extLst>
          </p:cNvPr>
          <p:cNvSpPr>
            <a:spLocks noGrp="1"/>
          </p:cNvSpPr>
          <p:nvPr>
            <p:ph type="pic" sz="quarter" idx="11"/>
          </p:nvPr>
        </p:nvSpPr>
        <p:spPr>
          <a:xfrm>
            <a:off x="7195445" y="1255258"/>
            <a:ext cx="1428883" cy="1377724"/>
          </a:xfrm>
        </p:spPr>
        <p:txBody>
          <a:bodyPr>
            <a:normAutofit/>
          </a:bodyPr>
          <a:lstStyle>
            <a:lvl1pPr marL="0" indent="0">
              <a:buNone/>
              <a:defRPr sz="2000">
                <a:solidFill>
                  <a:schemeClr val="tx1">
                    <a:lumMod val="50000"/>
                  </a:schemeClr>
                </a:solidFill>
              </a:defRPr>
            </a:lvl1pPr>
          </a:lstStyle>
          <a:p>
            <a:endParaRPr lang="fr-FR" dirty="0"/>
          </a:p>
        </p:txBody>
      </p:sp>
      <p:sp>
        <p:nvSpPr>
          <p:cNvPr id="12" name="Rectangle 11">
            <a:extLst>
              <a:ext uri="{FF2B5EF4-FFF2-40B4-BE49-F238E27FC236}">
                <a16:creationId xmlns:a16="http://schemas.microsoft.com/office/drawing/2014/main" id="{9DF4D03D-C883-0597-3ED5-FB2087DC1C13}"/>
              </a:ext>
            </a:extLst>
          </p:cNvPr>
          <p:cNvSpPr/>
          <p:nvPr userDrawn="1"/>
        </p:nvSpPr>
        <p:spPr>
          <a:xfrm>
            <a:off x="0" y="956965"/>
            <a:ext cx="4627921" cy="298293"/>
          </a:xfrm>
          <a:prstGeom prst="rect">
            <a:avLst/>
          </a:prstGeom>
          <a:pattFill prst="pct20">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Espace réservé de la date 1">
            <a:extLst>
              <a:ext uri="{FF2B5EF4-FFF2-40B4-BE49-F238E27FC236}">
                <a16:creationId xmlns:a16="http://schemas.microsoft.com/office/drawing/2014/main" id="{73E0AC1E-191B-0E89-4B49-2495207B6449}"/>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2F362213-7B07-E549-B774-E8715178387F}"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1743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82211-77B5-212B-A5E0-182FF46834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CE078289-83FB-D8C0-E47F-D35186828F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a:extLst>
              <a:ext uri="{FF2B5EF4-FFF2-40B4-BE49-F238E27FC236}">
                <a16:creationId xmlns:a16="http://schemas.microsoft.com/office/drawing/2014/main" id="{E275522F-AF7F-40E4-415E-59BEB4A8C8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021933-0B86-3C2F-6355-8850024348B0}"/>
              </a:ext>
            </a:extLst>
          </p:cNvPr>
          <p:cNvSpPr>
            <a:spLocks noGrp="1"/>
          </p:cNvSpPr>
          <p:nvPr>
            <p:ph type="dt" sz="half" idx="10"/>
          </p:nvPr>
        </p:nvSpPr>
        <p:spPr/>
        <p:txBody>
          <a:bodyPr/>
          <a:lstStyle/>
          <a:p>
            <a:fld id="{72005222-9890-4B6E-A646-CD3D0624ADA7}" type="datetimeFigureOut">
              <a:rPr lang="en-ZA" smtClean="0"/>
              <a:t>2024/09/20</a:t>
            </a:fld>
            <a:endParaRPr lang="en-ZA"/>
          </a:p>
        </p:txBody>
      </p:sp>
      <p:sp>
        <p:nvSpPr>
          <p:cNvPr id="6" name="Footer Placeholder 5">
            <a:extLst>
              <a:ext uri="{FF2B5EF4-FFF2-40B4-BE49-F238E27FC236}">
                <a16:creationId xmlns:a16="http://schemas.microsoft.com/office/drawing/2014/main" id="{24D0154C-E011-A3C2-99BD-542E68E92A73}"/>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5FD61BEA-F9FA-5038-A216-905B9C3F3682}"/>
              </a:ext>
            </a:extLst>
          </p:cNvPr>
          <p:cNvSpPr>
            <a:spLocks noGrp="1"/>
          </p:cNvSpPr>
          <p:nvPr>
            <p:ph type="sldNum" sz="quarter" idx="12"/>
          </p:nvPr>
        </p:nvSpPr>
        <p:spPr/>
        <p:txBody>
          <a:bodyPr/>
          <a:lstStyle/>
          <a:p>
            <a:fld id="{F0069162-64FC-4581-A1C7-C046CE248D65}" type="slidenum">
              <a:rPr lang="en-ZA" smtClean="0"/>
              <a:t>‹N°›</a:t>
            </a:fld>
            <a:endParaRPr lang="en-ZA"/>
          </a:p>
        </p:txBody>
      </p:sp>
    </p:spTree>
    <p:extLst>
      <p:ext uri="{BB962C8B-B14F-4D97-AF65-F5344CB8AC3E}">
        <p14:creationId xmlns:p14="http://schemas.microsoft.com/office/powerpoint/2010/main" val="322115369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3" name="Espace réservé du texte 16">
            <a:extLst>
              <a:ext uri="{FF2B5EF4-FFF2-40B4-BE49-F238E27FC236}">
                <a16:creationId xmlns:a16="http://schemas.microsoft.com/office/drawing/2014/main" id="{500FB858-7C00-3269-EF3A-CC4F46A279C2}"/>
              </a:ext>
            </a:extLst>
          </p:cNvPr>
          <p:cNvSpPr>
            <a:spLocks noGrp="1"/>
          </p:cNvSpPr>
          <p:nvPr>
            <p:ph type="body" sz="quarter" idx="10"/>
          </p:nvPr>
        </p:nvSpPr>
        <p:spPr>
          <a:xfrm>
            <a:off x="309591" y="1592232"/>
            <a:ext cx="5589654" cy="4619289"/>
          </a:xfrm>
        </p:spPr>
        <p:txBody>
          <a:bodyPr>
            <a:noAutofit/>
          </a:bodyPr>
          <a:lstStyle>
            <a:lvl1pPr marL="0" indent="-385722">
              <a:spcBef>
                <a:spcPts val="857"/>
              </a:spcBef>
              <a:spcAft>
                <a:spcPts val="1286"/>
              </a:spcAft>
              <a:buClr>
                <a:schemeClr val="tx1"/>
              </a:buClr>
              <a:buSzPct val="150000"/>
              <a:buFont typeface="+mj-lt"/>
              <a:buAutoNum type="arabicPeriod"/>
              <a:defRPr>
                <a:latin typeface="Arial" panose="020B0604020202020204" pitchFamily="34" charset="0"/>
                <a:cs typeface="Arial" panose="020B0604020202020204" pitchFamily="34" charset="0"/>
              </a:defRPr>
            </a:lvl1pPr>
            <a:lvl2pPr>
              <a:defRPr b="1">
                <a:solidFill>
                  <a:schemeClr val="tx2"/>
                </a:solidFill>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solidFill>
                  <a:schemeClr val="tx2"/>
                </a:solidFill>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graphique 22">
            <a:extLst>
              <a:ext uri="{FF2B5EF4-FFF2-40B4-BE49-F238E27FC236}">
                <a16:creationId xmlns:a16="http://schemas.microsoft.com/office/drawing/2014/main" id="{2096CE77-1B56-9145-BD88-FF85A89C6BCA}"/>
              </a:ext>
            </a:extLst>
          </p:cNvPr>
          <p:cNvSpPr>
            <a:spLocks noGrp="1"/>
          </p:cNvSpPr>
          <p:nvPr>
            <p:ph type="chart" sz="quarter" idx="11"/>
          </p:nvPr>
        </p:nvSpPr>
        <p:spPr>
          <a:xfrm>
            <a:off x="6096567" y="1592036"/>
            <a:ext cx="5786976" cy="4619625"/>
          </a:xfrm>
        </p:spPr>
        <p:txBody>
          <a:bodyPr/>
          <a:lstStyle>
            <a:lvl1pPr marL="0" indent="0">
              <a:buNone/>
              <a:defRPr/>
            </a:lvl1pPr>
          </a:lstStyle>
          <a:p>
            <a:endParaRPr lang="fr-FR" dirty="0"/>
          </a:p>
        </p:txBody>
      </p:sp>
      <p:sp>
        <p:nvSpPr>
          <p:cNvPr id="5" name="Espace réservé de la date 1">
            <a:extLst>
              <a:ext uri="{FF2B5EF4-FFF2-40B4-BE49-F238E27FC236}">
                <a16:creationId xmlns:a16="http://schemas.microsoft.com/office/drawing/2014/main" id="{C0304336-3BAF-42B2-5C67-FFF94AB70504}"/>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B191EA6E-C498-6D47-A6B3-7490CFA2DDE6}"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197032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3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3" name="Espace réservé du texte 16">
            <a:extLst>
              <a:ext uri="{FF2B5EF4-FFF2-40B4-BE49-F238E27FC236}">
                <a16:creationId xmlns:a16="http://schemas.microsoft.com/office/drawing/2014/main" id="{500FB858-7C00-3269-EF3A-CC4F46A279C2}"/>
              </a:ext>
            </a:extLst>
          </p:cNvPr>
          <p:cNvSpPr>
            <a:spLocks noGrp="1"/>
          </p:cNvSpPr>
          <p:nvPr>
            <p:ph type="body" sz="quarter" idx="10"/>
          </p:nvPr>
        </p:nvSpPr>
        <p:spPr>
          <a:xfrm>
            <a:off x="309591" y="1592232"/>
            <a:ext cx="5589654" cy="4619289"/>
          </a:xfrm>
        </p:spPr>
        <p:txBody>
          <a:bodyPr>
            <a:noAutofit/>
          </a:bodyPr>
          <a:lstStyle>
            <a:lvl1pPr marL="0" indent="-385722">
              <a:spcBef>
                <a:spcPts val="857"/>
              </a:spcBef>
              <a:spcAft>
                <a:spcPts val="1286"/>
              </a:spcAft>
              <a:buClr>
                <a:schemeClr val="tx1"/>
              </a:buClr>
              <a:buSzPct val="150000"/>
              <a:buFont typeface="+mj-lt"/>
              <a:buAutoNum type="arabicPeriod"/>
              <a:defRPr>
                <a:latin typeface="Arial" panose="020B0604020202020204" pitchFamily="34" charset="0"/>
                <a:cs typeface="Arial" panose="020B0604020202020204" pitchFamily="34" charset="0"/>
              </a:defRPr>
            </a:lvl1pPr>
            <a:lvl2pPr>
              <a:defRPr b="1">
                <a:solidFill>
                  <a:schemeClr val="tx2"/>
                </a:solidFill>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solidFill>
                  <a:schemeClr val="tx2"/>
                </a:solidFill>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graphique SmartArt 11">
            <a:extLst>
              <a:ext uri="{FF2B5EF4-FFF2-40B4-BE49-F238E27FC236}">
                <a16:creationId xmlns:a16="http://schemas.microsoft.com/office/drawing/2014/main" id="{937FA7F8-6EF2-E877-E468-72259059ED5A}"/>
              </a:ext>
            </a:extLst>
          </p:cNvPr>
          <p:cNvSpPr>
            <a:spLocks noGrp="1"/>
          </p:cNvSpPr>
          <p:nvPr>
            <p:ph type="dgm" sz="quarter" idx="12"/>
          </p:nvPr>
        </p:nvSpPr>
        <p:spPr>
          <a:xfrm>
            <a:off x="6096567" y="1592036"/>
            <a:ext cx="5763161" cy="4619625"/>
          </a:xfrm>
        </p:spPr>
        <p:txBody>
          <a:bodyPr/>
          <a:lstStyle>
            <a:lvl1pPr marL="0" indent="0">
              <a:buNone/>
              <a:defRPr/>
            </a:lvl1pPr>
          </a:lstStyle>
          <a:p>
            <a:endParaRPr lang="fr-FR" dirty="0"/>
          </a:p>
        </p:txBody>
      </p:sp>
      <p:sp>
        <p:nvSpPr>
          <p:cNvPr id="4" name="Espace réservé de la date 1">
            <a:extLst>
              <a:ext uri="{FF2B5EF4-FFF2-40B4-BE49-F238E27FC236}">
                <a16:creationId xmlns:a16="http://schemas.microsoft.com/office/drawing/2014/main" id="{75E08884-CB3B-101A-07DA-7061ACB1E7C4}"/>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C3BC36D9-4F51-D540-B6B4-5F3FF22C8012}"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932152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4_Titre vertical et texte">
    <p:spTree>
      <p:nvGrpSpPr>
        <p:cNvPr id="1" name=""/>
        <p:cNvGrpSpPr/>
        <p:nvPr/>
      </p:nvGrpSpPr>
      <p:grpSpPr>
        <a:xfrm>
          <a:off x="0" y="0"/>
          <a:ext cx="0" cy="0"/>
          <a:chOff x="0" y="0"/>
          <a:chExt cx="0" cy="0"/>
        </a:xfrm>
      </p:grpSpPr>
      <p:sp>
        <p:nvSpPr>
          <p:cNvPr id="2" name="Google Shape;32;p3">
            <a:extLst>
              <a:ext uri="{FF2B5EF4-FFF2-40B4-BE49-F238E27FC236}">
                <a16:creationId xmlns:a16="http://schemas.microsoft.com/office/drawing/2014/main" id="{9751C49E-9167-FD53-8D5B-2E26FDEFD9F0}"/>
              </a:ext>
            </a:extLst>
          </p:cNvPr>
          <p:cNvSpPr txBox="1">
            <a:spLocks noGrp="1"/>
          </p:cNvSpPr>
          <p:nvPr>
            <p:ph type="title"/>
          </p:nvPr>
        </p:nvSpPr>
        <p:spPr>
          <a:xfrm>
            <a:off x="309591" y="845100"/>
            <a:ext cx="11573950" cy="548511"/>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rgbClr val="35989A"/>
              </a:buClr>
              <a:buSzPts val="4000"/>
              <a:buFont typeface="Verdana"/>
              <a:buNone/>
              <a:defRPr sz="2857" b="1" cap="all" baseline="0">
                <a:solidFill>
                  <a:schemeClr val="tx1"/>
                </a:solidFill>
                <a:latin typeface="Arial" panose="020B0604020202020204" pitchFamily="34" charset="0"/>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Modifiez le style du titre</a:t>
            </a:r>
            <a:endParaRPr dirty="0"/>
          </a:p>
        </p:txBody>
      </p:sp>
      <p:sp>
        <p:nvSpPr>
          <p:cNvPr id="4" name="Espace réservé du texte 2">
            <a:extLst>
              <a:ext uri="{FF2B5EF4-FFF2-40B4-BE49-F238E27FC236}">
                <a16:creationId xmlns:a16="http://schemas.microsoft.com/office/drawing/2014/main" id="{CC2BCEB5-3355-7F7B-E665-9E7D2D03F8DC}"/>
              </a:ext>
            </a:extLst>
          </p:cNvPr>
          <p:cNvSpPr>
            <a:spLocks noGrp="1"/>
          </p:cNvSpPr>
          <p:nvPr>
            <p:ph type="body" sz="quarter" idx="10"/>
          </p:nvPr>
        </p:nvSpPr>
        <p:spPr>
          <a:xfrm>
            <a:off x="309592" y="1592232"/>
            <a:ext cx="5548829" cy="4653447"/>
          </a:xfrm>
        </p:spPr>
        <p:txBody>
          <a:bodyPr/>
          <a:lstStyle>
            <a:lvl1pPr marL="0" indent="0">
              <a:spcBef>
                <a:spcPts val="0"/>
              </a:spcBef>
              <a:buNone/>
              <a:defRPr sz="1857">
                <a:latin typeface="Arial" panose="020B0604020202020204" pitchFamily="34" charset="0"/>
                <a:cs typeface="Arial" panose="020B0604020202020204" pitchFamily="34" charset="0"/>
              </a:defRPr>
            </a:lvl1pPr>
            <a:lvl2pPr marL="385722" indent="-180004">
              <a:buClr>
                <a:schemeClr val="tx2"/>
              </a:buClr>
              <a:defRPr sz="1571" b="1">
                <a:solidFill>
                  <a:schemeClr val="tx2"/>
                </a:solidFill>
                <a:latin typeface="Arial" panose="020B0604020202020204" pitchFamily="34" charset="0"/>
                <a:cs typeface="Arial" panose="020B0604020202020204" pitchFamily="34" charset="0"/>
              </a:defRPr>
            </a:lvl2pPr>
            <a:lvl3pPr marL="514296" indent="-128574">
              <a:buClr>
                <a:schemeClr val="tx1"/>
              </a:buClr>
              <a:defRPr sz="1286">
                <a:latin typeface="Arial" panose="020B0604020202020204" pitchFamily="34" charset="0"/>
                <a:cs typeface="Arial" panose="020B0604020202020204" pitchFamily="34" charset="0"/>
              </a:defRPr>
            </a:lvl3pPr>
            <a:lvl4pPr marL="642870" indent="-77144">
              <a:buClr>
                <a:schemeClr val="tx2"/>
              </a:buClr>
              <a:defRPr sz="1000">
                <a:solidFill>
                  <a:schemeClr val="tx2"/>
                </a:solidFill>
                <a:latin typeface="Arial" panose="020B0604020202020204" pitchFamily="34" charset="0"/>
                <a:cs typeface="Arial" panose="020B0604020202020204" pitchFamily="34" charset="0"/>
              </a:defRPr>
            </a:lvl4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6" name="Espace réservé du texte 2">
            <a:extLst>
              <a:ext uri="{FF2B5EF4-FFF2-40B4-BE49-F238E27FC236}">
                <a16:creationId xmlns:a16="http://schemas.microsoft.com/office/drawing/2014/main" id="{1A33A98B-5EE3-439A-45FF-C9ECD8F252E7}"/>
              </a:ext>
            </a:extLst>
          </p:cNvPr>
          <p:cNvSpPr>
            <a:spLocks noGrp="1"/>
          </p:cNvSpPr>
          <p:nvPr>
            <p:ph type="body" sz="quarter" idx="11"/>
          </p:nvPr>
        </p:nvSpPr>
        <p:spPr>
          <a:xfrm>
            <a:off x="6372137" y="1592232"/>
            <a:ext cx="5548829" cy="4653447"/>
          </a:xfrm>
        </p:spPr>
        <p:txBody>
          <a:bodyPr/>
          <a:lstStyle>
            <a:lvl1pPr marL="0" indent="0">
              <a:spcBef>
                <a:spcPts val="0"/>
              </a:spcBef>
              <a:buNone/>
              <a:defRPr sz="1857">
                <a:latin typeface="Arial" panose="020B0604020202020204" pitchFamily="34" charset="0"/>
                <a:cs typeface="Arial" panose="020B0604020202020204" pitchFamily="34" charset="0"/>
              </a:defRPr>
            </a:lvl1pPr>
            <a:lvl2pPr marL="385722" indent="-180004">
              <a:buClr>
                <a:schemeClr val="tx2"/>
              </a:buClr>
              <a:defRPr sz="1571" b="1">
                <a:solidFill>
                  <a:schemeClr val="tx2"/>
                </a:solidFill>
                <a:latin typeface="Arial" panose="020B0604020202020204" pitchFamily="34" charset="0"/>
                <a:cs typeface="Arial" panose="020B0604020202020204" pitchFamily="34" charset="0"/>
              </a:defRPr>
            </a:lvl2pPr>
            <a:lvl3pPr marL="589833" indent="-204111">
              <a:buClr>
                <a:schemeClr val="tx1"/>
              </a:buClr>
              <a:buFont typeface="Arial" panose="020B0604020202020204" pitchFamily="34" charset="0"/>
              <a:buChar char="•"/>
              <a:defRPr sz="1286">
                <a:latin typeface="Arial" panose="020B0604020202020204" pitchFamily="34" charset="0"/>
                <a:cs typeface="Arial" panose="020B0604020202020204" pitchFamily="34" charset="0"/>
              </a:defRPr>
            </a:lvl3pPr>
            <a:lvl4pPr marL="642870" indent="-77144">
              <a:buClr>
                <a:schemeClr val="tx2"/>
              </a:buClr>
              <a:defRPr sz="1000">
                <a:solidFill>
                  <a:schemeClr val="tx2"/>
                </a:solidFill>
                <a:latin typeface="Arial" panose="020B0604020202020204" pitchFamily="34" charset="0"/>
                <a:cs typeface="Arial" panose="020B0604020202020204" pitchFamily="34" charset="0"/>
              </a:defRPr>
            </a:lvl4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3" name="Espace réservé de la date 1">
            <a:extLst>
              <a:ext uri="{FF2B5EF4-FFF2-40B4-BE49-F238E27FC236}">
                <a16:creationId xmlns:a16="http://schemas.microsoft.com/office/drawing/2014/main" id="{F19A5409-4629-3915-8C88-77360B57B3E0}"/>
              </a:ext>
            </a:extLst>
          </p:cNvPr>
          <p:cNvSpPr>
            <a:spLocks noGrp="1"/>
          </p:cNvSpPr>
          <p:nvPr>
            <p:ph type="dt" sz="half" idx="2"/>
          </p:nvPr>
        </p:nvSpPr>
        <p:spPr>
          <a:xfrm>
            <a:off x="4525354" y="6455645"/>
            <a:ext cx="7301070" cy="365125"/>
          </a:xfrm>
          <a:prstGeom prst="rect">
            <a:avLst/>
          </a:prstGeom>
        </p:spPr>
        <p:txBody>
          <a:bodyPr vert="horz" lIns="91440" tIns="45720" rIns="91440" bIns="45720" rtlCol="0" anchor="ctr"/>
          <a:lstStyle>
            <a:lvl1pPr algn="r">
              <a:defRPr sz="857">
                <a:solidFill>
                  <a:srgbClr val="3C3D3B"/>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FB772F9E-C4F7-C247-9B26-98C31F25691B}"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305550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9" name="Image 8">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10" name="Rectangle 9">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1" name="Image 10">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3" name="Google Shape;135;p14">
            <a:extLst>
              <a:ext uri="{FF2B5EF4-FFF2-40B4-BE49-F238E27FC236}">
                <a16:creationId xmlns:a16="http://schemas.microsoft.com/office/drawing/2014/main" id="{9DC0BB8B-5A3A-2ADD-ACFD-06FAB4E1BDDD}"/>
              </a:ext>
            </a:extLst>
          </p:cNvPr>
          <p:cNvSpPr/>
          <p:nvPr userDrawn="1"/>
        </p:nvSpPr>
        <p:spPr>
          <a:xfrm>
            <a:off x="0" y="2261928"/>
            <a:ext cx="5861334"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publique, Expertise France est l’acteur interministériel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 la coopération technique internationale, filiale du groupe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française de développement (groupe AFD).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Deuxième agence par sa taille en Europe,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conçoit et met en œuvre des projets qui renforcent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durablement les politiques publiques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dans les pays en développement et émergents.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Gouvernance, sécurité, climat, santé, éducation…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intervient sur des domaines clés du développement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et contribue aux côtés de ses partenaires à la concrétisation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des objectifs de développement durable (ODD).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Pour un monde en commun.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En savoir plus : </a:t>
            </a:r>
            <a:r>
              <a:rPr kumimoji="0" lang="fr-FR"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endParaRPr kumimoji="0"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endParaRPr>
          </a:p>
        </p:txBody>
      </p:sp>
      <p:sp>
        <p:nvSpPr>
          <p:cNvPr id="14"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5" name="ZoneTexte 14"/>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6"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19"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2">
              <a:lumMod val="60000"/>
              <a:lumOff val="4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03933061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6_Titre vertical et text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0"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pic>
        <p:nvPicPr>
          <p:cNvPr id="7" name="Image 6">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8" name="Image 7">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9" name="Rectangle 8">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0" name="Image 9">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3" name="Google Shape;135;p14">
            <a:extLst>
              <a:ext uri="{FF2B5EF4-FFF2-40B4-BE49-F238E27FC236}">
                <a16:creationId xmlns:a16="http://schemas.microsoft.com/office/drawing/2014/main" id="{9DC0BB8B-5A3A-2ADD-ACFD-06FAB4E1BDDD}"/>
              </a:ext>
            </a:extLst>
          </p:cNvPr>
          <p:cNvSpPr/>
          <p:nvPr userDrawn="1"/>
        </p:nvSpPr>
        <p:spPr>
          <a:xfrm>
            <a:off x="0" y="2261928"/>
            <a:ext cx="5861334"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publique, Expertise France est l’acteur interministériel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 la coopération technique internationale, filiale du groupe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Agence française de développement (groupe AFD).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Deuxième agence par sa taille en Europe,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conçoit et met en œuvre des projets qui renforcent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durablement les politiques publiques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dans les pays en développement et émergents. </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Gouvernance, sécurité, climat, santé, éducation…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Elle intervient sur des domaines clés du développement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et contribue aux côtés de ses partenaires à la concrétisation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des objectifs de développement durable (ODD). </a:t>
            </a:r>
            <a:b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Pour un monde en commun.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fr-FR"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En savoir plus : </a:t>
            </a:r>
            <a:r>
              <a:rPr kumimoji="0" lang="fr-FR"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endParaRPr kumimoji="0"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endParaRPr>
          </a:p>
        </p:txBody>
      </p:sp>
      <p:sp>
        <p:nvSpPr>
          <p:cNvPr id="18"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4" name="ZoneTexte 13"/>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5"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00704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5_Titre vertical et text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2" name="Image 21">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23" name="Image 22">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24" name="Rectangle 23">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25" name="Image 24">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26" name="Image 25"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27"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28" name="ZoneTexte 27"/>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29"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32"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2">
              <a:lumMod val="60000"/>
              <a:lumOff val="40000"/>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33" name="Google Shape;135;p14">
            <a:extLst>
              <a:ext uri="{FF2B5EF4-FFF2-40B4-BE49-F238E27FC236}">
                <a16:creationId xmlns:a16="http://schemas.microsoft.com/office/drawing/2014/main" id="{9DC0BB8B-5A3A-2ADD-ACFD-06FAB4E1BDDD}"/>
              </a:ext>
            </a:extLst>
          </p:cNvPr>
          <p:cNvSpPr/>
          <p:nvPr userDrawn="1"/>
        </p:nvSpPr>
        <p:spPr>
          <a:xfrm>
            <a:off x="1" y="2261928"/>
            <a:ext cx="5634547"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Expertise France (EF) is a government agency and an inter-ministerial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stakeholder in international technical cooperation. It is also a subsidiary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of the French Development Agency (AFD) group.</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As the second largest agency of its kind in Europe,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designs and implements projects that strengthen sustainable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public policies in developing and emerging countries.</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Governance, security, climate, health, education…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operates in key development areas and alongside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its partners contributes to achieving the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Sustainable Development Goals (SDGs).</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For a world in common.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Find out more: </a:t>
            </a:r>
            <a:r>
              <a:rPr kumimoji="0" lang="en-US"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p>
        </p:txBody>
      </p:sp>
    </p:spTree>
    <p:extLst>
      <p:ext uri="{BB962C8B-B14F-4D97-AF65-F5344CB8AC3E}">
        <p14:creationId xmlns:p14="http://schemas.microsoft.com/office/powerpoint/2010/main" val="298153351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7_Titre vertical et text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D27278B-6929-8D67-0447-93B5B7197596}"/>
              </a:ext>
            </a:extLst>
          </p:cNvPr>
          <p:cNvSpPr/>
          <p:nvPr userDrawn="1"/>
        </p:nvSpPr>
        <p:spPr>
          <a:xfrm>
            <a:off x="0" y="-1"/>
            <a:ext cx="5634549" cy="6858001"/>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B9DAE96E-1EBA-D7E4-2ED3-3C6DD54EC558}"/>
              </a:ext>
            </a:extLst>
          </p:cNvPr>
          <p:cNvSpPr/>
          <p:nvPr userDrawn="1"/>
        </p:nvSpPr>
        <p:spPr>
          <a:xfrm>
            <a:off x="-1" y="6530628"/>
            <a:ext cx="5634549" cy="334286"/>
          </a:xfrm>
          <a:prstGeom prst="rect">
            <a:avLst/>
          </a:prstGeom>
          <a:pattFill prst="pct80">
            <a:fgClr>
              <a:schemeClr val="tx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C38C675F-FCBB-CBB5-9F16-DE0CF581033B}"/>
              </a:ext>
            </a:extLst>
          </p:cNvPr>
          <p:cNvSpPr/>
          <p:nvPr userDrawn="1"/>
        </p:nvSpPr>
        <p:spPr>
          <a:xfrm>
            <a:off x="5634548" y="1"/>
            <a:ext cx="6558586" cy="956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7" name="Image 6">
            <a:extLst>
              <a:ext uri="{FF2B5EF4-FFF2-40B4-BE49-F238E27FC236}">
                <a16:creationId xmlns:a16="http://schemas.microsoft.com/office/drawing/2014/main" id="{78B30D13-C3BB-DFE5-7B4E-ACD6AC93D9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31800" y="5944709"/>
            <a:ext cx="5282446" cy="913291"/>
          </a:xfrm>
          <a:prstGeom prst="rect">
            <a:avLst/>
          </a:prstGeom>
        </p:spPr>
      </p:pic>
      <p:pic>
        <p:nvPicPr>
          <p:cNvPr id="8" name="Image 7">
            <a:extLst>
              <a:ext uri="{FF2B5EF4-FFF2-40B4-BE49-F238E27FC236}">
                <a16:creationId xmlns:a16="http://schemas.microsoft.com/office/drawing/2014/main" id="{12C4026F-6EFF-401B-D860-C6B84B0CD13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973639" y="1079434"/>
            <a:ext cx="3705192" cy="1415674"/>
          </a:xfrm>
          <a:prstGeom prst="rect">
            <a:avLst/>
          </a:prstGeom>
        </p:spPr>
      </p:pic>
      <p:sp>
        <p:nvSpPr>
          <p:cNvPr id="9" name="Rectangle 8">
            <a:extLst>
              <a:ext uri="{FF2B5EF4-FFF2-40B4-BE49-F238E27FC236}">
                <a16:creationId xmlns:a16="http://schemas.microsoft.com/office/drawing/2014/main" id="{D6935BB5-3208-4335-11AC-13835CE1FFEE}"/>
              </a:ext>
            </a:extLst>
          </p:cNvPr>
          <p:cNvSpPr/>
          <p:nvPr userDrawn="1"/>
        </p:nvSpPr>
        <p:spPr>
          <a:xfrm>
            <a:off x="10678831" y="6540524"/>
            <a:ext cx="1290435" cy="233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10" name="Image 9">
            <a:extLst>
              <a:ext uri="{FF2B5EF4-FFF2-40B4-BE49-F238E27FC236}">
                <a16:creationId xmlns:a16="http://schemas.microsoft.com/office/drawing/2014/main" id="{19118106-8FA6-A1B4-764E-157F06AC7FC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872438" y="979904"/>
            <a:ext cx="3705192" cy="1415674"/>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2636046A-5E2A-1B5A-6B23-34230AADA4F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18343" y="1319969"/>
            <a:ext cx="1624647" cy="770212"/>
          </a:xfrm>
          <a:prstGeom prst="rect">
            <a:avLst/>
          </a:prstGeom>
        </p:spPr>
      </p:pic>
      <p:sp>
        <p:nvSpPr>
          <p:cNvPr id="18" name="Google Shape;138;p14">
            <a:extLst>
              <a:ext uri="{FF2B5EF4-FFF2-40B4-BE49-F238E27FC236}">
                <a16:creationId xmlns:a16="http://schemas.microsoft.com/office/drawing/2014/main" id="{E2F0D968-E1F8-F0B4-14B1-718649DC2E74}"/>
              </a:ext>
            </a:extLst>
          </p:cNvPr>
          <p:cNvSpPr/>
          <p:nvPr userDrawn="1"/>
        </p:nvSpPr>
        <p:spPr>
          <a:xfrm>
            <a:off x="7998807" y="2578908"/>
            <a:ext cx="2056855" cy="2634776"/>
          </a:xfrm>
          <a:prstGeom prst="rect">
            <a:avLst/>
          </a:prstGeom>
          <a:noFill/>
          <a:ln>
            <a:noFill/>
          </a:ln>
        </p:spPr>
        <p:txBody>
          <a:bodyPr spcFirstLastPara="1" wrap="square" lIns="65304" tIns="32643" rIns="65304" bIns="32643" anchor="t" anchorCtr="0">
            <a:noAutofit/>
          </a:bodyPr>
          <a:lstStyle/>
          <a:p>
            <a:pPr marL="0" marR="0" lvl="0" indent="0" algn="l" defTabSz="326578" rtl="0" eaLnBrk="1" fontAlgn="auto" latinLnBrk="0" hangingPunct="1">
              <a:lnSpc>
                <a:spcPct val="100000"/>
              </a:lnSpc>
              <a:spcBef>
                <a:spcPts val="0"/>
              </a:spcBef>
              <a:spcAft>
                <a:spcPts val="1714"/>
              </a:spcAft>
              <a:buClrTx/>
              <a:buSzTx/>
              <a:buFontTx/>
              <a:buNone/>
              <a:tabLst/>
              <a:defRPr/>
            </a:pPr>
            <a:r>
              <a:rPr kumimoji="0" lang="fr-FR" sz="2000" b="1" i="0" u="none" strike="noStrike" kern="1200" cap="none" spc="0" normalizeH="0" baseline="0" noProof="0" dirty="0">
                <a:ln>
                  <a:noFill/>
                </a:ln>
                <a:solidFill>
                  <a:srgbClr val="253375"/>
                </a:solidFill>
                <a:effectLst/>
                <a:uLnTx/>
                <a:uFillTx/>
                <a:latin typeface="Verdana" panose="020B0604030504040204" pitchFamily="34" charset="0"/>
                <a:ea typeface="Verdana" panose="020B0604030504040204" pitchFamily="34" charset="0"/>
                <a:cs typeface="+mn-cs"/>
              </a:rPr>
              <a:t>CONTACTS</a:t>
            </a:r>
            <a:endParaRPr kumimoji="0" lang="fr-FR" sz="2000" b="1" i="0" u="none" strike="noStrike" kern="1200" cap="none" spc="0" normalizeH="0" baseline="0" noProof="0" dirty="0">
              <a:ln>
                <a:noFill/>
              </a:ln>
              <a:solidFill>
                <a:srgbClr val="253375"/>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L’Initiative</a:t>
            </a:r>
            <a:endParaRPr kumimoji="0" sz="1143" b="0" i="0" u="none" strike="noStrike" kern="1200" cap="none" spc="0" normalizeH="0" baseline="0" noProof="0" dirty="0">
              <a:ln>
                <a:noFill/>
              </a:ln>
              <a:solidFill>
                <a:srgbClr val="3C3D3B"/>
              </a:solidFill>
              <a:effectLst/>
              <a:uLnTx/>
              <a:uFillTx/>
              <a:latin typeface="Arial" panose="020B0604020202020204" pitchFamily="34" charset="0"/>
              <a:ea typeface="+mn-ea"/>
              <a:cs typeface="Arial" panose="020B0604020202020204" pitchFamily="34" charset="0"/>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Sida, tuberculose, paludisme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pt-B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www.initiative5pour100.fr</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1"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Expertise France</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40 boulevard de Port-Royal</a:t>
            </a: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75005 Paris</a:t>
            </a:r>
          </a:p>
          <a:p>
            <a:pPr marL="0" marR="0" lvl="0" indent="0" algn="l" defTabSz="326578" rtl="0" eaLnBrk="1" fontAlgn="auto" latinLnBrk="0" hangingPunct="1">
              <a:lnSpc>
                <a:spcPct val="100000"/>
              </a:lnSpc>
              <a:spcBef>
                <a:spcPts val="0"/>
              </a:spcBef>
              <a:spcAft>
                <a:spcPts val="857"/>
              </a:spcAft>
              <a:buClrTx/>
              <a:buSzTx/>
              <a:buFontTx/>
              <a:buNone/>
              <a:tabLst/>
              <a:defRPr/>
            </a:pPr>
            <a:r>
              <a:rPr kumimoji="0" lang="fr-FR" sz="1143" b="0" i="0" u="none" strike="noStrike" kern="1200" cap="none" spc="0" normalizeH="0" baseline="0" noProof="0" dirty="0">
                <a:ln>
                  <a:noFill/>
                </a:ln>
                <a:solidFill>
                  <a:srgbClr val="3C3D3B"/>
                </a:solidFill>
                <a:effectLst/>
                <a:uLnTx/>
                <a:uFillTx/>
                <a:latin typeface="Arial" panose="020B0604020202020204" pitchFamily="34" charset="0"/>
                <a:ea typeface="Calibri"/>
                <a:cs typeface="Arial" panose="020B0604020202020204" pitchFamily="34" charset="0"/>
                <a:sym typeface="Calibri"/>
              </a:rPr>
              <a:t>01 70 82 70 82</a:t>
            </a:r>
          </a:p>
          <a:p>
            <a:pPr marL="0" marR="0" lvl="0" indent="0" algn="ctr" defTabSz="326578" rtl="0" eaLnBrk="1" fontAlgn="auto" latinLnBrk="0" hangingPunct="1">
              <a:lnSpc>
                <a:spcPct val="100000"/>
              </a:lnSpc>
              <a:spcBef>
                <a:spcPts val="0"/>
              </a:spcBef>
              <a:spcAft>
                <a:spcPts val="0"/>
              </a:spcAft>
              <a:buClrTx/>
              <a:buSzTx/>
              <a:buFontTx/>
              <a:buNone/>
              <a:tabLst/>
              <a:defRPr/>
            </a:pPr>
            <a:endParaRPr kumimoji="0" lang="fr-FR" sz="1143" b="0" i="0" u="none" strike="noStrike" kern="1200" cap="none" spc="0" normalizeH="0" baseline="0" noProof="0" dirty="0">
              <a:ln>
                <a:noFill/>
              </a:ln>
              <a:solidFill>
                <a:srgbClr val="253375"/>
              </a:solidFill>
              <a:effectLst/>
              <a:uLnTx/>
              <a:uFillTx/>
              <a:latin typeface="Calibri" panose="020F0502020204030204"/>
              <a:ea typeface="+mn-ea"/>
              <a:cs typeface="+mn-cs"/>
            </a:endParaRPr>
          </a:p>
        </p:txBody>
      </p:sp>
      <p:sp>
        <p:nvSpPr>
          <p:cNvPr id="14" name="ZoneTexte 13"/>
          <p:cNvSpPr txBox="1"/>
          <p:nvPr userDrawn="1"/>
        </p:nvSpPr>
        <p:spPr>
          <a:xfrm>
            <a:off x="7998807" y="4638640"/>
            <a:ext cx="2143324" cy="718915"/>
          </a:xfrm>
          <a:prstGeom prst="rect">
            <a:avLst/>
          </a:prstGeom>
          <a:solidFill>
            <a:schemeClr val="bg1"/>
          </a:solidFill>
        </p:spPr>
        <p:txBody>
          <a:bodyPr wrap="square" rtlCol="0">
            <a:spAutoFit/>
          </a:bodyPr>
          <a:lstStyle/>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ef.linitiative</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214" b="0" i="0" u="none" strike="noStrike" kern="1200" cap="none" spc="0" normalizeH="0" baseline="0" noProof="0" dirty="0">
              <a:ln>
                <a:noFill/>
              </a:ln>
              <a:solidFill>
                <a:srgbClr val="525351"/>
              </a:solidFill>
              <a:effectLst/>
              <a:uLnTx/>
              <a:uFillTx/>
              <a:latin typeface="Calibri" panose="020F0502020204030204"/>
              <a:ea typeface="+mn-ea"/>
              <a:cs typeface="+mn-cs"/>
            </a:endParaRPr>
          </a:p>
          <a:p>
            <a:pPr marL="0" marR="0" lvl="0" indent="0" algn="l" defTabSz="326578" rtl="0" eaLnBrk="1" fontAlgn="auto" latinLnBrk="0" hangingPunct="1">
              <a:lnSpc>
                <a:spcPct val="100000"/>
              </a:lnSpc>
              <a:spcBef>
                <a:spcPts val="0"/>
              </a:spcBef>
              <a:spcAft>
                <a:spcPts val="0"/>
              </a:spcAft>
              <a:buClrTx/>
              <a:buSzTx/>
              <a:buFontTx/>
              <a:buNone/>
              <a:tabLst/>
              <a:defRPr/>
            </a:pPr>
            <a:r>
              <a:rPr kumimoji="0" lang="fr-FR" sz="1286" b="0" i="0" u="none" strike="noStrike" kern="1200" cap="none" spc="0" normalizeH="0" baseline="0" noProof="0" dirty="0">
                <a:ln>
                  <a:noFill/>
                </a:ln>
                <a:solidFill>
                  <a:srgbClr val="3C3D3B"/>
                </a:solidFill>
                <a:effectLst/>
                <a:uLnTx/>
                <a:uFillTx/>
                <a:latin typeface="Calibri" panose="020F0502020204030204"/>
                <a:ea typeface="+mn-ea"/>
                <a:cs typeface="+mn-cs"/>
              </a:rPr>
              <a:t>ef_linitiative</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       ( </a:t>
            </a:r>
            <a:r>
              <a:rPr kumimoji="0" lang="fr-FR" sz="1143" b="0" i="0" u="none" strike="noStrike" kern="1200" cap="none" spc="0" normalizeH="0" baseline="0" noProof="0" dirty="0">
                <a:ln>
                  <a:noFill/>
                </a:ln>
                <a:solidFill>
                  <a:srgbClr val="525351"/>
                </a:solidFill>
                <a:effectLst/>
                <a:uLnTx/>
                <a:uFillTx/>
                <a:latin typeface="Calibri" panose="020F0502020204030204"/>
                <a:ea typeface="+mn-ea"/>
                <a:cs typeface="+mn-cs"/>
              </a:rPr>
              <a:t>    </a:t>
            </a:r>
            <a:r>
              <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rPr>
              <a:t>)</a:t>
            </a:r>
          </a:p>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86" b="0" i="0" u="none" strike="noStrike" kern="1200" cap="none" spc="0" normalizeH="0" baseline="0" noProof="0" dirty="0">
              <a:ln>
                <a:noFill/>
              </a:ln>
              <a:solidFill>
                <a:srgbClr val="525351"/>
              </a:solidFill>
              <a:effectLst/>
              <a:uLnTx/>
              <a:uFillTx/>
              <a:latin typeface="Calibri" panose="020F0502020204030204"/>
              <a:ea typeface="+mn-ea"/>
              <a:cs typeface="+mn-cs"/>
            </a:endParaRPr>
          </a:p>
        </p:txBody>
      </p:sp>
      <p:pic>
        <p:nvPicPr>
          <p:cNvPr id="15" name="Picture 10" descr="Facebook a changé son logo…et c’est vraiment subtil|Le blogue d’Émilie ..."/>
          <p:cNvPicPr>
            <a:picLocks noChangeAspect="1" noChangeArrowheads="1"/>
          </p:cNvPicPr>
          <p:nvPr userDrawn="1"/>
        </p:nvPicPr>
        <p:blipFill>
          <a:blip r:embed="rId5" cstate="hqprint">
            <a:extLst>
              <a:ext uri="{28A0092B-C50C-407E-A947-70E740481C1C}">
                <a14:useLocalDpi xmlns:a14="http://schemas.microsoft.com/office/drawing/2010/main" val="0"/>
              </a:ext>
            </a:extLst>
          </a:blip>
          <a:srcRect/>
          <a:stretch>
            <a:fillRect/>
          </a:stretch>
        </p:blipFill>
        <p:spPr bwMode="auto">
          <a:xfrm>
            <a:off x="8958767" y="4663593"/>
            <a:ext cx="95090" cy="1830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descr="X - Best, Cool, Funny"/>
          <p:cNvPicPr>
            <a:picLocks noChangeAspect="1" noChangeArrowheads="1"/>
          </p:cNvPicPr>
          <p:nvPr userDrawn="1"/>
        </p:nvPicPr>
        <p:blipFill>
          <a:blip r:embed="rId6" cstate="hqprint">
            <a:extLst>
              <a:ext uri="{28A0092B-C50C-407E-A947-70E740481C1C}">
                <a14:useLocalDpi xmlns:a14="http://schemas.microsoft.com/office/drawing/2010/main" val="0"/>
              </a:ext>
            </a:extLst>
          </a:blip>
          <a:srcRect/>
          <a:stretch>
            <a:fillRect/>
          </a:stretch>
        </p:blipFill>
        <p:spPr bwMode="auto">
          <a:xfrm>
            <a:off x="8933647" y="4929707"/>
            <a:ext cx="156498" cy="15648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4" descr="Twitter testing dedicated GIF button on mobile app"/>
          <p:cNvPicPr>
            <a:picLocks noChangeAspect="1" noChangeArrowheads="1"/>
          </p:cNvPicPr>
          <p:nvPr userDrawn="1"/>
        </p:nvPicPr>
        <p:blipFill>
          <a:blip r:embed="rId7" cstate="hqprint">
            <a:extLst>
              <a:ext uri="{28A0092B-C50C-407E-A947-70E740481C1C}">
                <a14:useLocalDpi xmlns:a14="http://schemas.microsoft.com/office/drawing/2010/main" val="0"/>
              </a:ext>
            </a:extLst>
          </a:blip>
          <a:srcRect/>
          <a:stretch>
            <a:fillRect/>
          </a:stretch>
        </p:blipFill>
        <p:spPr bwMode="auto">
          <a:xfrm>
            <a:off x="9217384" y="4945972"/>
            <a:ext cx="149972" cy="123951"/>
          </a:xfrm>
          <a:prstGeom prst="rect">
            <a:avLst/>
          </a:prstGeom>
          <a:noFill/>
          <a:extLst>
            <a:ext uri="{909E8E84-426E-40DD-AFC4-6F175D3DCCD1}">
              <a14:hiddenFill xmlns:a14="http://schemas.microsoft.com/office/drawing/2010/main">
                <a:solidFill>
                  <a:srgbClr val="FFFFFF"/>
                </a:solidFill>
              </a14:hiddenFill>
            </a:ext>
          </a:extLst>
        </p:spPr>
      </p:pic>
      <p:sp>
        <p:nvSpPr>
          <p:cNvPr id="22" name="Google Shape;135;p14">
            <a:extLst>
              <a:ext uri="{FF2B5EF4-FFF2-40B4-BE49-F238E27FC236}">
                <a16:creationId xmlns:a16="http://schemas.microsoft.com/office/drawing/2014/main" id="{9DC0BB8B-5A3A-2ADD-ACFD-06FAB4E1BDDD}"/>
              </a:ext>
            </a:extLst>
          </p:cNvPr>
          <p:cNvSpPr/>
          <p:nvPr userDrawn="1"/>
        </p:nvSpPr>
        <p:spPr>
          <a:xfrm>
            <a:off x="1" y="2261928"/>
            <a:ext cx="5634547" cy="2632044"/>
          </a:xfrm>
          <a:prstGeom prst="rect">
            <a:avLst/>
          </a:prstGeom>
          <a:noFill/>
          <a:ln>
            <a:noFill/>
          </a:ln>
        </p:spPr>
        <p:txBody>
          <a:bodyPr spcFirstLastPara="1" wrap="square" lIns="65304" tIns="32643" rIns="65304" bIns="32643" anchor="t" anchorCtr="0">
            <a:noAutofit/>
          </a:bodyPr>
          <a:lstStyle/>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Expertise France (EF) is a government agency and an inter-ministerial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stakeholder in international technical cooperation. It is also a subsidiary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of the French Development Agency (AFD) group.</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As the second largest agency of its kind in Europe,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designs and implements projects that strengthen sustainable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public policies in developing and emerging countries.</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Governance, security, climate, health, education…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EF operates in key development areas and alongside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its partners contributes to achieving the </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Sustainable Development Goals (SDGs).</a:t>
            </a:r>
            <a:b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b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For a world in common.</a:t>
            </a:r>
          </a:p>
          <a:p>
            <a:pPr marL="0" marR="0" lvl="0" indent="0" algn="ctr" defTabSz="326578" rtl="0" eaLnBrk="1" fontAlgn="auto" latinLnBrk="0" hangingPunct="1">
              <a:lnSpc>
                <a:spcPct val="100000"/>
              </a:lnSpc>
              <a:spcBef>
                <a:spcPts val="0"/>
              </a:spcBef>
              <a:spcAft>
                <a:spcPts val="571"/>
              </a:spcAft>
              <a:buClrTx/>
              <a:buSzTx/>
              <a:buFontTx/>
              <a:buNone/>
              <a:tabLst/>
              <a:defRPr/>
            </a:pPr>
            <a:r>
              <a:rPr kumimoji="0" lang="en-US" sz="1143" b="0"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Find out more: </a:t>
            </a:r>
            <a:r>
              <a:rPr kumimoji="0" lang="en-US" sz="1143" b="1" i="0" u="none" strike="noStrike" kern="1200" cap="none" spc="0" normalizeH="0" baseline="0" noProof="0" dirty="0">
                <a:ln>
                  <a:noFill/>
                </a:ln>
                <a:solidFill>
                  <a:srgbClr val="FFFFFF"/>
                </a:solidFill>
                <a:effectLst/>
                <a:uLnTx/>
                <a:uFillTx/>
                <a:latin typeface="Arial" panose="020B0604020202020204" pitchFamily="34" charset="0"/>
                <a:ea typeface="Calibri"/>
                <a:cs typeface="Arial" panose="020B0604020202020204" pitchFamily="34" charset="0"/>
                <a:sym typeface="Calibri"/>
              </a:rPr>
              <a:t>www.expertisefrance.fr</a:t>
            </a:r>
          </a:p>
        </p:txBody>
      </p:sp>
      <p:sp>
        <p:nvSpPr>
          <p:cNvPr id="23" name="Google Shape;16;p2">
            <a:extLst>
              <a:ext uri="{FF2B5EF4-FFF2-40B4-BE49-F238E27FC236}">
                <a16:creationId xmlns:a16="http://schemas.microsoft.com/office/drawing/2014/main" id="{5E636CB8-4BD8-38B8-C89C-A5A40E68E27F}"/>
              </a:ext>
            </a:extLst>
          </p:cNvPr>
          <p:cNvSpPr/>
          <p:nvPr userDrawn="1"/>
        </p:nvSpPr>
        <p:spPr>
          <a:xfrm>
            <a:off x="5616404" y="326572"/>
            <a:ext cx="334317" cy="6204056"/>
          </a:xfrm>
          <a:prstGeom prst="rect">
            <a:avLst/>
          </a:prstGeom>
          <a:solidFill>
            <a:schemeClr val="tx1">
              <a:alpha val="39670"/>
            </a:schemeClr>
          </a:solidFill>
          <a:ln>
            <a:noFill/>
          </a:ln>
        </p:spPr>
        <p:txBody>
          <a:bodyPr spcFirstLastPara="1" wrap="square" lIns="65304" tIns="32643" rIns="65304" bIns="32643" anchor="ctr" anchorCtr="0">
            <a:noAutofit/>
          </a:bodyPr>
          <a:lstStyle/>
          <a:p>
            <a:pPr marL="0" marR="0" lvl="0" indent="0" algn="ctr" defTabSz="326578" rtl="0" eaLnBrk="1" fontAlgn="auto" latinLnBrk="0" hangingPunct="1">
              <a:lnSpc>
                <a:spcPct val="100000"/>
              </a:lnSpc>
              <a:spcBef>
                <a:spcPts val="0"/>
              </a:spcBef>
              <a:spcAft>
                <a:spcPts val="0"/>
              </a:spcAft>
              <a:buClrTx/>
              <a:buSzTx/>
              <a:buFontTx/>
              <a:buNone/>
              <a:tabLst/>
              <a:defRPr/>
            </a:pPr>
            <a:endParaRPr kumimoji="0" sz="1718"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743221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image" Target="../media/image2.jpeg"/><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image" Target="../media/image1.png"/><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image" Target="../media/image2.jpeg"/><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image" Target="../media/image1.png"/><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image" Target="../media/image2.jpeg"/><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image" Target="../media/image1.png"/><Relationship Id="rId10" Type="http://schemas.openxmlformats.org/officeDocument/2006/relationships/slideLayout" Target="../slideLayouts/slideLayout64.xml"/><Relationship Id="rId19" Type="http://schemas.openxmlformats.org/officeDocument/2006/relationships/slideLayout" Target="../slideLayouts/slideLayout73.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image" Target="../media/image2.jpeg"/><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image" Target="../media/image1.png"/><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8A9760-6688-C264-9B89-E79677FD1C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8731F0D1-95B7-BC51-A504-70A028463C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E5F2E78C-9E6A-15D4-6AEF-BE0BBF4286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005222-9890-4B6E-A646-CD3D0624ADA7}" type="datetimeFigureOut">
              <a:rPr lang="en-ZA" smtClean="0"/>
              <a:t>2024/09/20</a:t>
            </a:fld>
            <a:endParaRPr lang="en-ZA"/>
          </a:p>
        </p:txBody>
      </p:sp>
      <p:sp>
        <p:nvSpPr>
          <p:cNvPr id="5" name="Footer Placeholder 4">
            <a:extLst>
              <a:ext uri="{FF2B5EF4-FFF2-40B4-BE49-F238E27FC236}">
                <a16:creationId xmlns:a16="http://schemas.microsoft.com/office/drawing/2014/main" id="{4386F58B-5C90-4D93-4B04-7F9EF51086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5F2640F0-BDF0-4794-4C25-08273AEC57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69162-64FC-4581-A1C7-C046CE248D65}" type="slidenum">
              <a:rPr lang="en-ZA" smtClean="0"/>
              <a:t>‹N°›</a:t>
            </a:fld>
            <a:endParaRPr lang="en-ZA"/>
          </a:p>
        </p:txBody>
      </p:sp>
    </p:spTree>
    <p:extLst>
      <p:ext uri="{BB962C8B-B14F-4D97-AF65-F5344CB8AC3E}">
        <p14:creationId xmlns:p14="http://schemas.microsoft.com/office/powerpoint/2010/main" val="32651152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4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8458" y="772930"/>
            <a:ext cx="11573951" cy="86482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308458" y="1825625"/>
            <a:ext cx="11613625"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Footer Placeholder 4"/>
          <p:cNvSpPr>
            <a:spLocks noGrp="1"/>
          </p:cNvSpPr>
          <p:nvPr>
            <p:ph type="ftr" sz="quarter" idx="3"/>
          </p:nvPr>
        </p:nvSpPr>
        <p:spPr>
          <a:xfrm>
            <a:off x="308458" y="6356351"/>
            <a:ext cx="4114800" cy="365125"/>
          </a:xfrm>
          <a:prstGeom prst="rect">
            <a:avLst/>
          </a:prstGeom>
        </p:spPr>
        <p:txBody>
          <a:bodyPr vert="horz" lIns="91440" tIns="45720" rIns="91440" bIns="45720" rtlCol="0" anchor="ctr"/>
          <a:lstStyle>
            <a:lvl1pPr algn="l">
              <a:defRPr sz="1200">
                <a:solidFill>
                  <a:schemeClr val="tx1">
                    <a:lumMod val="50000"/>
                  </a:schemeClr>
                </a:solidFill>
              </a:defRPr>
            </a:lvl1pPr>
          </a:lstStyle>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253375">
                  <a:lumMod val="50000"/>
                </a:srgb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9178883" y="6356351"/>
            <a:ext cx="2743200" cy="365125"/>
          </a:xfrm>
          <a:prstGeom prst="rect">
            <a:avLst/>
          </a:prstGeom>
        </p:spPr>
        <p:txBody>
          <a:bodyPr vert="horz" lIns="91440" tIns="45720" rIns="91440" bIns="45720" rtlCol="0" anchor="ctr"/>
          <a:lstStyle>
            <a:lvl1pPr algn="r">
              <a:defRPr sz="1200">
                <a:solidFill>
                  <a:schemeClr val="tx1">
                    <a:lumMod val="50000"/>
                  </a:schemeClr>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42E899F7-2146-4647-BE4A-0093A588BC85}" type="datetimeFigureOut">
              <a:rPr kumimoji="0" lang="fr-FR" sz="1200" b="0" i="0" u="none" strike="noStrike" kern="1200" cap="none" spc="0" normalizeH="0" baseline="0" noProof="0" smtClean="0">
                <a:ln>
                  <a:noFill/>
                </a:ln>
                <a:solidFill>
                  <a:srgbClr val="253375">
                    <a:lumMod val="50000"/>
                  </a:srgbClr>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1200" b="0" i="0" u="none" strike="noStrike" kern="1200" cap="none" spc="0" normalizeH="0" baseline="0" noProof="0">
                <a:ln>
                  <a:noFill/>
                </a:ln>
                <a:solidFill>
                  <a:srgbClr val="253375">
                    <a:lumMod val="50000"/>
                  </a:srgbClr>
                </a:solidFill>
                <a:effectLst/>
                <a:uLnTx/>
                <a:uFillTx/>
                <a:latin typeface="Calibri" panose="020F0502020204030204"/>
                <a:ea typeface="+mn-ea"/>
                <a:cs typeface="+mn-cs"/>
              </a:rPr>
              <a:t>  </a:t>
            </a:r>
            <a:fld id="{5127E141-1DFE-0542-A775-70613543583B}" type="slidenum">
              <a:rPr kumimoji="0" lang="fr-FR" sz="1200" b="0" i="0" u="none" strike="noStrike" kern="1200" cap="none" spc="0" normalizeH="0" baseline="0" noProof="0" smtClean="0">
                <a:ln>
                  <a:noFill/>
                </a:ln>
                <a:solidFill>
                  <a:srgbClr val="253375">
                    <a:lumMod val="50000"/>
                  </a:srgbClr>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253375">
                  <a:lumMod val="50000"/>
                </a:srgbClr>
              </a:solidFill>
              <a:effectLst/>
              <a:uLnTx/>
              <a:uFillTx/>
              <a:latin typeface="Calibri" panose="020F0502020204030204"/>
              <a:ea typeface="+mn-ea"/>
              <a:cs typeface="+mn-cs"/>
            </a:endParaRPr>
          </a:p>
        </p:txBody>
      </p:sp>
      <p:cxnSp>
        <p:nvCxnSpPr>
          <p:cNvPr id="7" name="Connecteur droit 6">
            <a:extLst>
              <a:ext uri="{FF2B5EF4-FFF2-40B4-BE49-F238E27FC236}">
                <a16:creationId xmlns:a16="http://schemas.microsoft.com/office/drawing/2014/main" id="{4DD7EAC0-A496-33AC-C791-053EFEA3D823}"/>
              </a:ext>
            </a:extLst>
          </p:cNvPr>
          <p:cNvCxnSpPr>
            <a:cxnSpLocks/>
          </p:cNvCxnSpPr>
          <p:nvPr userDrawn="1"/>
        </p:nvCxnSpPr>
        <p:spPr>
          <a:xfrm flipH="1">
            <a:off x="309591" y="646479"/>
            <a:ext cx="11573951" cy="0"/>
          </a:xfrm>
          <a:prstGeom prst="line">
            <a:avLst/>
          </a:prstGeom>
        </p:spPr>
        <p:style>
          <a:lnRef idx="1">
            <a:schemeClr val="dk1"/>
          </a:lnRef>
          <a:fillRef idx="0">
            <a:schemeClr val="dk1"/>
          </a:fillRef>
          <a:effectRef idx="0">
            <a:schemeClr val="dk1"/>
          </a:effectRef>
          <a:fontRef idx="minor">
            <a:schemeClr val="tx1"/>
          </a:fontRef>
        </p:style>
      </p:cxnSp>
      <p:pic>
        <p:nvPicPr>
          <p:cNvPr id="8" name="Image 7" descr="Une image contenant texte&#10;&#10;Description générée automatiquement">
            <a:extLst>
              <a:ext uri="{FF2B5EF4-FFF2-40B4-BE49-F238E27FC236}">
                <a16:creationId xmlns:a16="http://schemas.microsoft.com/office/drawing/2014/main" id="{6BA341A5-7C3C-50F1-FEDD-D93A83AF8F88}"/>
              </a:ext>
            </a:extLst>
          </p:cNvPr>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a:off x="9231106" y="71898"/>
            <a:ext cx="1019000" cy="521644"/>
          </a:xfrm>
          <a:prstGeom prst="rect">
            <a:avLst/>
          </a:prstGeom>
        </p:spPr>
      </p:pic>
      <p:pic>
        <p:nvPicPr>
          <p:cNvPr id="9" name="Image 8">
            <a:extLst>
              <a:ext uri="{FF2B5EF4-FFF2-40B4-BE49-F238E27FC236}">
                <a16:creationId xmlns:a16="http://schemas.microsoft.com/office/drawing/2014/main" id="{E87BD8B6-439C-A8E4-F1BA-81F190E07E06}"/>
              </a:ext>
            </a:extLst>
          </p:cNvPr>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10219795" y="-3929"/>
            <a:ext cx="1702288" cy="650407"/>
          </a:xfrm>
          <a:prstGeom prst="rect">
            <a:avLst/>
          </a:prstGeom>
        </p:spPr>
      </p:pic>
    </p:spTree>
    <p:extLst>
      <p:ext uri="{BB962C8B-B14F-4D97-AF65-F5344CB8AC3E}">
        <p14:creationId xmlns:p14="http://schemas.microsoft.com/office/powerpoint/2010/main" val="29042589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hf hdr="0" ftr="0"/>
  <p:txStyles>
    <p:titleStyle>
      <a:lvl1pPr algn="l" defTabSz="914353" rtl="0" eaLnBrk="1" latinLnBrk="0" hangingPunct="1">
        <a:lnSpc>
          <a:spcPct val="90000"/>
        </a:lnSpc>
        <a:spcBef>
          <a:spcPct val="0"/>
        </a:spcBef>
        <a:buNone/>
        <a:defRPr sz="2857" b="1" kern="1200">
          <a:solidFill>
            <a:schemeClr val="tx1"/>
          </a:solidFill>
          <a:latin typeface="Arial" panose="020B0604020202020204" pitchFamily="34" charset="0"/>
          <a:ea typeface="+mj-ea"/>
          <a:cs typeface="Arial" panose="020B0604020202020204" pitchFamily="34" charset="0"/>
        </a:defRPr>
      </a:lvl1pPr>
    </p:titleStyle>
    <p:bodyStyle>
      <a:lvl1pPr marL="228588" indent="-228588" algn="l" defTabSz="914353" rtl="0" eaLnBrk="1" latinLnBrk="0" hangingPunct="1">
        <a:lnSpc>
          <a:spcPct val="90000"/>
        </a:lnSpc>
        <a:spcBef>
          <a:spcPts val="1000"/>
        </a:spcBef>
        <a:buFont typeface="Arial" panose="020B0604020202020204" pitchFamily="34" charset="0"/>
        <a:buChar char="•"/>
        <a:defRPr sz="2000" kern="1200">
          <a:solidFill>
            <a:schemeClr val="tx1">
              <a:lumMod val="50000"/>
            </a:schemeClr>
          </a:solidFill>
          <a:latin typeface="Arial" panose="020B0604020202020204" pitchFamily="34" charset="0"/>
          <a:ea typeface="+mn-ea"/>
          <a:cs typeface="Arial" panose="020B0604020202020204" pitchFamily="34" charset="0"/>
        </a:defRPr>
      </a:lvl1pPr>
      <a:lvl2pPr marL="685764" indent="-228588" algn="l" defTabSz="914353" rtl="0" eaLnBrk="1" latinLnBrk="0" hangingPunct="1">
        <a:lnSpc>
          <a:spcPct val="90000"/>
        </a:lnSpc>
        <a:spcBef>
          <a:spcPts val="500"/>
        </a:spcBef>
        <a:buFont typeface="Arial" panose="020B0604020202020204" pitchFamily="34" charset="0"/>
        <a:buChar char="•"/>
        <a:defRPr sz="1714" b="1" kern="1200">
          <a:solidFill>
            <a:schemeClr val="tx2"/>
          </a:solidFill>
          <a:latin typeface="Arial" panose="020B0604020202020204" pitchFamily="34" charset="0"/>
          <a:ea typeface="+mn-ea"/>
          <a:cs typeface="Arial" panose="020B0604020202020204" pitchFamily="34" charset="0"/>
        </a:defRPr>
      </a:lvl2pPr>
      <a:lvl3pPr marL="1142941" indent="-228588" algn="l" defTabSz="914353" rtl="0" eaLnBrk="1" latinLnBrk="0" hangingPunct="1">
        <a:lnSpc>
          <a:spcPct val="90000"/>
        </a:lnSpc>
        <a:spcBef>
          <a:spcPts val="500"/>
        </a:spcBef>
        <a:buFont typeface="Arial" panose="020B0604020202020204" pitchFamily="34" charset="0"/>
        <a:buChar char="•"/>
        <a:defRPr sz="1429" kern="1200">
          <a:solidFill>
            <a:schemeClr val="tx1">
              <a:lumMod val="50000"/>
            </a:schemeClr>
          </a:solidFill>
          <a:latin typeface="Arial" panose="020B0604020202020204" pitchFamily="34" charset="0"/>
          <a:ea typeface="+mn-ea"/>
          <a:cs typeface="Arial" panose="020B0604020202020204" pitchFamily="34" charset="0"/>
        </a:defRPr>
      </a:lvl3pPr>
      <a:lvl4pPr marL="1600118" indent="-228588" algn="l" defTabSz="914353" rtl="0" eaLnBrk="1" latinLnBrk="0" hangingPunct="1">
        <a:lnSpc>
          <a:spcPct val="90000"/>
        </a:lnSpc>
        <a:spcBef>
          <a:spcPts val="500"/>
        </a:spcBef>
        <a:buFont typeface="Arial" panose="020B0604020202020204" pitchFamily="34" charset="0"/>
        <a:buChar char="•"/>
        <a:defRPr sz="1143" kern="1200">
          <a:solidFill>
            <a:schemeClr val="tx2"/>
          </a:solidFill>
          <a:latin typeface="Arial" panose="020B0604020202020204" pitchFamily="34" charset="0"/>
          <a:ea typeface="+mn-ea"/>
          <a:cs typeface="Arial" panose="020B0604020202020204" pitchFamily="34" charset="0"/>
        </a:defRPr>
      </a:lvl4pPr>
      <a:lvl5pPr marL="2057294" indent="-228588" algn="l" defTabSz="914353" rtl="0" eaLnBrk="1" latinLnBrk="0" hangingPunct="1">
        <a:lnSpc>
          <a:spcPct val="90000"/>
        </a:lnSpc>
        <a:spcBef>
          <a:spcPts val="500"/>
        </a:spcBef>
        <a:buFont typeface="Arial" panose="020B0604020202020204" pitchFamily="34" charset="0"/>
        <a:buChar char="•"/>
        <a:defRPr sz="1000" kern="1200">
          <a:solidFill>
            <a:schemeClr val="tx1">
              <a:lumMod val="50000"/>
            </a:schemeClr>
          </a:solidFill>
          <a:latin typeface="Arial" panose="020B0604020202020204" pitchFamily="34" charset="0"/>
          <a:ea typeface="+mn-ea"/>
          <a:cs typeface="Arial" panose="020B0604020202020204" pitchFamily="34" charset="0"/>
        </a:defRPr>
      </a:lvl5pPr>
      <a:lvl6pPr marL="2514471"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47"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4"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0"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6"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2" algn="l" defTabSz="914353" rtl="0" eaLnBrk="1" latinLnBrk="0" hangingPunct="1">
        <a:defRPr sz="1800" kern="1200">
          <a:solidFill>
            <a:schemeClr val="tx1"/>
          </a:solidFill>
          <a:latin typeface="+mn-lt"/>
          <a:ea typeface="+mn-ea"/>
          <a:cs typeface="+mn-cs"/>
        </a:defRPr>
      </a:lvl6pPr>
      <a:lvl7pPr marL="2743059" algn="l" defTabSz="914353" rtl="0" eaLnBrk="1" latinLnBrk="0" hangingPunct="1">
        <a:defRPr sz="1800" kern="1200">
          <a:solidFill>
            <a:schemeClr val="tx1"/>
          </a:solidFill>
          <a:latin typeface="+mn-lt"/>
          <a:ea typeface="+mn-ea"/>
          <a:cs typeface="+mn-cs"/>
        </a:defRPr>
      </a:lvl7pPr>
      <a:lvl8pPr marL="3200235" algn="l" defTabSz="914353" rtl="0" eaLnBrk="1" latinLnBrk="0" hangingPunct="1">
        <a:defRPr sz="1800" kern="1200">
          <a:solidFill>
            <a:schemeClr val="tx1"/>
          </a:solidFill>
          <a:latin typeface="+mn-lt"/>
          <a:ea typeface="+mn-ea"/>
          <a:cs typeface="+mn-cs"/>
        </a:defRPr>
      </a:lvl8pPr>
      <a:lvl9pPr marL="3657412" algn="l" defTabSz="91435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24">
          <p15:clr>
            <a:srgbClr val="F26B43"/>
          </p15:clr>
        </p15:guide>
        <p15:guide id="2" pos="537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8458" y="772930"/>
            <a:ext cx="11573951" cy="86482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308458" y="1825625"/>
            <a:ext cx="11613625"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Footer Placeholder 4"/>
          <p:cNvSpPr>
            <a:spLocks noGrp="1"/>
          </p:cNvSpPr>
          <p:nvPr>
            <p:ph type="ftr" sz="quarter" idx="3"/>
          </p:nvPr>
        </p:nvSpPr>
        <p:spPr>
          <a:xfrm>
            <a:off x="308458" y="6356351"/>
            <a:ext cx="4114800" cy="365125"/>
          </a:xfrm>
          <a:prstGeom prst="rect">
            <a:avLst/>
          </a:prstGeom>
        </p:spPr>
        <p:txBody>
          <a:bodyPr vert="horz" lIns="91440" tIns="45720" rIns="91440" bIns="45720" rtlCol="0" anchor="ctr"/>
          <a:lstStyle>
            <a:lvl1pPr algn="l">
              <a:defRPr sz="1200">
                <a:solidFill>
                  <a:schemeClr val="tx1">
                    <a:lumMod val="50000"/>
                  </a:schemeClr>
                </a:solidFill>
              </a:defRPr>
            </a:lvl1pPr>
          </a:lstStyle>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253375">
                  <a:lumMod val="50000"/>
                </a:srgb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9178883" y="6356351"/>
            <a:ext cx="2743200" cy="365125"/>
          </a:xfrm>
          <a:prstGeom prst="rect">
            <a:avLst/>
          </a:prstGeom>
        </p:spPr>
        <p:txBody>
          <a:bodyPr vert="horz" lIns="91440" tIns="45720" rIns="91440" bIns="45720" rtlCol="0" anchor="ctr"/>
          <a:lstStyle>
            <a:lvl1pPr algn="r">
              <a:defRPr sz="1200">
                <a:solidFill>
                  <a:schemeClr val="tx1">
                    <a:lumMod val="50000"/>
                  </a:schemeClr>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42E899F7-2146-4647-BE4A-0093A588BC85}" type="datetimeFigureOut">
              <a:rPr kumimoji="0" lang="fr-FR" sz="1200" b="0" i="0" u="none" strike="noStrike" kern="1200" cap="none" spc="0" normalizeH="0" baseline="0" noProof="0" smtClean="0">
                <a:ln>
                  <a:noFill/>
                </a:ln>
                <a:solidFill>
                  <a:srgbClr val="253375">
                    <a:lumMod val="50000"/>
                  </a:srgbClr>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1200" b="0" i="0" u="none" strike="noStrike" kern="1200" cap="none" spc="0" normalizeH="0" baseline="0" noProof="0">
                <a:ln>
                  <a:noFill/>
                </a:ln>
                <a:solidFill>
                  <a:srgbClr val="253375">
                    <a:lumMod val="50000"/>
                  </a:srgbClr>
                </a:solidFill>
                <a:effectLst/>
                <a:uLnTx/>
                <a:uFillTx/>
                <a:latin typeface="Calibri" panose="020F0502020204030204"/>
                <a:ea typeface="+mn-ea"/>
                <a:cs typeface="+mn-cs"/>
              </a:rPr>
              <a:t>  </a:t>
            </a:r>
            <a:fld id="{5127E141-1DFE-0542-A775-70613543583B}" type="slidenum">
              <a:rPr kumimoji="0" lang="fr-FR" sz="1200" b="0" i="0" u="none" strike="noStrike" kern="1200" cap="none" spc="0" normalizeH="0" baseline="0" noProof="0" smtClean="0">
                <a:ln>
                  <a:noFill/>
                </a:ln>
                <a:solidFill>
                  <a:srgbClr val="253375">
                    <a:lumMod val="50000"/>
                  </a:srgbClr>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253375">
                  <a:lumMod val="50000"/>
                </a:srgbClr>
              </a:solidFill>
              <a:effectLst/>
              <a:uLnTx/>
              <a:uFillTx/>
              <a:latin typeface="Calibri" panose="020F0502020204030204"/>
              <a:ea typeface="+mn-ea"/>
              <a:cs typeface="+mn-cs"/>
            </a:endParaRPr>
          </a:p>
        </p:txBody>
      </p:sp>
      <p:cxnSp>
        <p:nvCxnSpPr>
          <p:cNvPr id="7" name="Connecteur droit 6">
            <a:extLst>
              <a:ext uri="{FF2B5EF4-FFF2-40B4-BE49-F238E27FC236}">
                <a16:creationId xmlns:a16="http://schemas.microsoft.com/office/drawing/2014/main" id="{4DD7EAC0-A496-33AC-C791-053EFEA3D823}"/>
              </a:ext>
            </a:extLst>
          </p:cNvPr>
          <p:cNvCxnSpPr>
            <a:cxnSpLocks/>
          </p:cNvCxnSpPr>
          <p:nvPr userDrawn="1"/>
        </p:nvCxnSpPr>
        <p:spPr>
          <a:xfrm flipH="1">
            <a:off x="309591" y="646479"/>
            <a:ext cx="11573951" cy="0"/>
          </a:xfrm>
          <a:prstGeom prst="line">
            <a:avLst/>
          </a:prstGeom>
        </p:spPr>
        <p:style>
          <a:lnRef idx="1">
            <a:schemeClr val="dk1"/>
          </a:lnRef>
          <a:fillRef idx="0">
            <a:schemeClr val="dk1"/>
          </a:fillRef>
          <a:effectRef idx="0">
            <a:schemeClr val="dk1"/>
          </a:effectRef>
          <a:fontRef idx="minor">
            <a:schemeClr val="tx1"/>
          </a:fontRef>
        </p:style>
      </p:cxnSp>
      <p:pic>
        <p:nvPicPr>
          <p:cNvPr id="8" name="Image 7" descr="Une image contenant texte&#10;&#10;Description générée automatiquement">
            <a:extLst>
              <a:ext uri="{FF2B5EF4-FFF2-40B4-BE49-F238E27FC236}">
                <a16:creationId xmlns:a16="http://schemas.microsoft.com/office/drawing/2014/main" id="{6BA341A5-7C3C-50F1-FEDD-D93A83AF8F88}"/>
              </a:ext>
            </a:extLst>
          </p:cNvPr>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a:off x="9231106" y="71898"/>
            <a:ext cx="1019000" cy="521644"/>
          </a:xfrm>
          <a:prstGeom prst="rect">
            <a:avLst/>
          </a:prstGeom>
        </p:spPr>
      </p:pic>
      <p:pic>
        <p:nvPicPr>
          <p:cNvPr id="9" name="Image 8">
            <a:extLst>
              <a:ext uri="{FF2B5EF4-FFF2-40B4-BE49-F238E27FC236}">
                <a16:creationId xmlns:a16="http://schemas.microsoft.com/office/drawing/2014/main" id="{E87BD8B6-439C-A8E4-F1BA-81F190E07E06}"/>
              </a:ext>
            </a:extLst>
          </p:cNvPr>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10219795" y="-3929"/>
            <a:ext cx="1702288" cy="650407"/>
          </a:xfrm>
          <a:prstGeom prst="rect">
            <a:avLst/>
          </a:prstGeom>
        </p:spPr>
      </p:pic>
    </p:spTree>
    <p:extLst>
      <p:ext uri="{BB962C8B-B14F-4D97-AF65-F5344CB8AC3E}">
        <p14:creationId xmlns:p14="http://schemas.microsoft.com/office/powerpoint/2010/main" val="105927792"/>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Lst>
  <p:hf hdr="0" ftr="0"/>
  <p:txStyles>
    <p:titleStyle>
      <a:lvl1pPr algn="l" defTabSz="914353" rtl="0" eaLnBrk="1" latinLnBrk="0" hangingPunct="1">
        <a:lnSpc>
          <a:spcPct val="90000"/>
        </a:lnSpc>
        <a:spcBef>
          <a:spcPct val="0"/>
        </a:spcBef>
        <a:buNone/>
        <a:defRPr sz="2857" b="1" kern="1200">
          <a:solidFill>
            <a:schemeClr val="tx1"/>
          </a:solidFill>
          <a:latin typeface="Arial" panose="020B0604020202020204" pitchFamily="34" charset="0"/>
          <a:ea typeface="+mj-ea"/>
          <a:cs typeface="Arial" panose="020B0604020202020204" pitchFamily="34" charset="0"/>
        </a:defRPr>
      </a:lvl1pPr>
    </p:titleStyle>
    <p:bodyStyle>
      <a:lvl1pPr marL="228588" indent="-228588" algn="l" defTabSz="914353" rtl="0" eaLnBrk="1" latinLnBrk="0" hangingPunct="1">
        <a:lnSpc>
          <a:spcPct val="90000"/>
        </a:lnSpc>
        <a:spcBef>
          <a:spcPts val="1000"/>
        </a:spcBef>
        <a:buFont typeface="Arial" panose="020B0604020202020204" pitchFamily="34" charset="0"/>
        <a:buChar char="•"/>
        <a:defRPr sz="2000" kern="1200">
          <a:solidFill>
            <a:schemeClr val="tx1">
              <a:lumMod val="50000"/>
            </a:schemeClr>
          </a:solidFill>
          <a:latin typeface="Arial" panose="020B0604020202020204" pitchFamily="34" charset="0"/>
          <a:ea typeface="+mn-ea"/>
          <a:cs typeface="Arial" panose="020B0604020202020204" pitchFamily="34" charset="0"/>
        </a:defRPr>
      </a:lvl1pPr>
      <a:lvl2pPr marL="685764" indent="-228588" algn="l" defTabSz="914353" rtl="0" eaLnBrk="1" latinLnBrk="0" hangingPunct="1">
        <a:lnSpc>
          <a:spcPct val="90000"/>
        </a:lnSpc>
        <a:spcBef>
          <a:spcPts val="500"/>
        </a:spcBef>
        <a:buFont typeface="Arial" panose="020B0604020202020204" pitchFamily="34" charset="0"/>
        <a:buChar char="•"/>
        <a:defRPr sz="1714" b="1" kern="1200">
          <a:solidFill>
            <a:schemeClr val="tx2"/>
          </a:solidFill>
          <a:latin typeface="Arial" panose="020B0604020202020204" pitchFamily="34" charset="0"/>
          <a:ea typeface="+mn-ea"/>
          <a:cs typeface="Arial" panose="020B0604020202020204" pitchFamily="34" charset="0"/>
        </a:defRPr>
      </a:lvl2pPr>
      <a:lvl3pPr marL="1142941" indent="-228588" algn="l" defTabSz="914353" rtl="0" eaLnBrk="1" latinLnBrk="0" hangingPunct="1">
        <a:lnSpc>
          <a:spcPct val="90000"/>
        </a:lnSpc>
        <a:spcBef>
          <a:spcPts val="500"/>
        </a:spcBef>
        <a:buFont typeface="Arial" panose="020B0604020202020204" pitchFamily="34" charset="0"/>
        <a:buChar char="•"/>
        <a:defRPr sz="1429" kern="1200">
          <a:solidFill>
            <a:schemeClr val="tx1">
              <a:lumMod val="50000"/>
            </a:schemeClr>
          </a:solidFill>
          <a:latin typeface="Arial" panose="020B0604020202020204" pitchFamily="34" charset="0"/>
          <a:ea typeface="+mn-ea"/>
          <a:cs typeface="Arial" panose="020B0604020202020204" pitchFamily="34" charset="0"/>
        </a:defRPr>
      </a:lvl3pPr>
      <a:lvl4pPr marL="1600118" indent="-228588" algn="l" defTabSz="914353" rtl="0" eaLnBrk="1" latinLnBrk="0" hangingPunct="1">
        <a:lnSpc>
          <a:spcPct val="90000"/>
        </a:lnSpc>
        <a:spcBef>
          <a:spcPts val="500"/>
        </a:spcBef>
        <a:buFont typeface="Arial" panose="020B0604020202020204" pitchFamily="34" charset="0"/>
        <a:buChar char="•"/>
        <a:defRPr sz="1143" kern="1200">
          <a:solidFill>
            <a:schemeClr val="tx2"/>
          </a:solidFill>
          <a:latin typeface="Arial" panose="020B0604020202020204" pitchFamily="34" charset="0"/>
          <a:ea typeface="+mn-ea"/>
          <a:cs typeface="Arial" panose="020B0604020202020204" pitchFamily="34" charset="0"/>
        </a:defRPr>
      </a:lvl4pPr>
      <a:lvl5pPr marL="2057294" indent="-228588" algn="l" defTabSz="914353" rtl="0" eaLnBrk="1" latinLnBrk="0" hangingPunct="1">
        <a:lnSpc>
          <a:spcPct val="90000"/>
        </a:lnSpc>
        <a:spcBef>
          <a:spcPts val="500"/>
        </a:spcBef>
        <a:buFont typeface="Arial" panose="020B0604020202020204" pitchFamily="34" charset="0"/>
        <a:buChar char="•"/>
        <a:defRPr sz="1000" kern="1200">
          <a:solidFill>
            <a:schemeClr val="tx1">
              <a:lumMod val="50000"/>
            </a:schemeClr>
          </a:solidFill>
          <a:latin typeface="Arial" panose="020B0604020202020204" pitchFamily="34" charset="0"/>
          <a:ea typeface="+mn-ea"/>
          <a:cs typeface="Arial" panose="020B0604020202020204" pitchFamily="34" charset="0"/>
        </a:defRPr>
      </a:lvl5pPr>
      <a:lvl6pPr marL="2514471"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47"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4"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0"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6"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2" algn="l" defTabSz="914353" rtl="0" eaLnBrk="1" latinLnBrk="0" hangingPunct="1">
        <a:defRPr sz="1800" kern="1200">
          <a:solidFill>
            <a:schemeClr val="tx1"/>
          </a:solidFill>
          <a:latin typeface="+mn-lt"/>
          <a:ea typeface="+mn-ea"/>
          <a:cs typeface="+mn-cs"/>
        </a:defRPr>
      </a:lvl6pPr>
      <a:lvl7pPr marL="2743059" algn="l" defTabSz="914353" rtl="0" eaLnBrk="1" latinLnBrk="0" hangingPunct="1">
        <a:defRPr sz="1800" kern="1200">
          <a:solidFill>
            <a:schemeClr val="tx1"/>
          </a:solidFill>
          <a:latin typeface="+mn-lt"/>
          <a:ea typeface="+mn-ea"/>
          <a:cs typeface="+mn-cs"/>
        </a:defRPr>
      </a:lvl7pPr>
      <a:lvl8pPr marL="3200235" algn="l" defTabSz="914353" rtl="0" eaLnBrk="1" latinLnBrk="0" hangingPunct="1">
        <a:defRPr sz="1800" kern="1200">
          <a:solidFill>
            <a:schemeClr val="tx1"/>
          </a:solidFill>
          <a:latin typeface="+mn-lt"/>
          <a:ea typeface="+mn-ea"/>
          <a:cs typeface="+mn-cs"/>
        </a:defRPr>
      </a:lvl8pPr>
      <a:lvl9pPr marL="3657412" algn="l" defTabSz="91435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24">
          <p15:clr>
            <a:srgbClr val="F26B43"/>
          </p15:clr>
        </p15:guide>
        <p15:guide id="2" pos="537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8458" y="772930"/>
            <a:ext cx="11573951" cy="86482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308458" y="1825625"/>
            <a:ext cx="11613625"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Footer Placeholder 4"/>
          <p:cNvSpPr>
            <a:spLocks noGrp="1"/>
          </p:cNvSpPr>
          <p:nvPr>
            <p:ph type="ftr" sz="quarter" idx="3"/>
          </p:nvPr>
        </p:nvSpPr>
        <p:spPr>
          <a:xfrm>
            <a:off x="308458" y="6356351"/>
            <a:ext cx="4114800" cy="365125"/>
          </a:xfrm>
          <a:prstGeom prst="rect">
            <a:avLst/>
          </a:prstGeom>
        </p:spPr>
        <p:txBody>
          <a:bodyPr vert="horz" lIns="91440" tIns="45720" rIns="91440" bIns="45720" rtlCol="0" anchor="ctr"/>
          <a:lstStyle>
            <a:lvl1pPr algn="l">
              <a:defRPr sz="1200">
                <a:solidFill>
                  <a:schemeClr val="tx1">
                    <a:lumMod val="50000"/>
                  </a:schemeClr>
                </a:solidFill>
              </a:defRPr>
            </a:lvl1pPr>
          </a:lstStyle>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253375">
                  <a:lumMod val="50000"/>
                </a:srgb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9178883" y="6356351"/>
            <a:ext cx="2743200" cy="365125"/>
          </a:xfrm>
          <a:prstGeom prst="rect">
            <a:avLst/>
          </a:prstGeom>
        </p:spPr>
        <p:txBody>
          <a:bodyPr vert="horz" lIns="91440" tIns="45720" rIns="91440" bIns="45720" rtlCol="0" anchor="ctr"/>
          <a:lstStyle>
            <a:lvl1pPr algn="r">
              <a:defRPr sz="1200">
                <a:solidFill>
                  <a:schemeClr val="tx1">
                    <a:lumMod val="50000"/>
                  </a:schemeClr>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42E899F7-2146-4647-BE4A-0093A588BC85}" type="datetimeFigureOut">
              <a:rPr kumimoji="0" lang="fr-FR" sz="1200" b="0" i="0" u="none" strike="noStrike" kern="1200" cap="none" spc="0" normalizeH="0" baseline="0" noProof="0" smtClean="0">
                <a:ln>
                  <a:noFill/>
                </a:ln>
                <a:solidFill>
                  <a:srgbClr val="253375">
                    <a:lumMod val="50000"/>
                  </a:srgbClr>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1200" b="0" i="0" u="none" strike="noStrike" kern="1200" cap="none" spc="0" normalizeH="0" baseline="0" noProof="0">
                <a:ln>
                  <a:noFill/>
                </a:ln>
                <a:solidFill>
                  <a:srgbClr val="253375">
                    <a:lumMod val="50000"/>
                  </a:srgbClr>
                </a:solidFill>
                <a:effectLst/>
                <a:uLnTx/>
                <a:uFillTx/>
                <a:latin typeface="Calibri" panose="020F0502020204030204"/>
                <a:ea typeface="+mn-ea"/>
                <a:cs typeface="+mn-cs"/>
              </a:rPr>
              <a:t>  </a:t>
            </a:r>
            <a:fld id="{5127E141-1DFE-0542-A775-70613543583B}" type="slidenum">
              <a:rPr kumimoji="0" lang="fr-FR" sz="1200" b="0" i="0" u="none" strike="noStrike" kern="1200" cap="none" spc="0" normalizeH="0" baseline="0" noProof="0" smtClean="0">
                <a:ln>
                  <a:noFill/>
                </a:ln>
                <a:solidFill>
                  <a:srgbClr val="253375">
                    <a:lumMod val="50000"/>
                  </a:srgbClr>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253375">
                  <a:lumMod val="50000"/>
                </a:srgbClr>
              </a:solidFill>
              <a:effectLst/>
              <a:uLnTx/>
              <a:uFillTx/>
              <a:latin typeface="Calibri" panose="020F0502020204030204"/>
              <a:ea typeface="+mn-ea"/>
              <a:cs typeface="+mn-cs"/>
            </a:endParaRPr>
          </a:p>
        </p:txBody>
      </p:sp>
      <p:cxnSp>
        <p:nvCxnSpPr>
          <p:cNvPr id="7" name="Connecteur droit 6">
            <a:extLst>
              <a:ext uri="{FF2B5EF4-FFF2-40B4-BE49-F238E27FC236}">
                <a16:creationId xmlns:a16="http://schemas.microsoft.com/office/drawing/2014/main" id="{4DD7EAC0-A496-33AC-C791-053EFEA3D823}"/>
              </a:ext>
            </a:extLst>
          </p:cNvPr>
          <p:cNvCxnSpPr>
            <a:cxnSpLocks/>
          </p:cNvCxnSpPr>
          <p:nvPr userDrawn="1"/>
        </p:nvCxnSpPr>
        <p:spPr>
          <a:xfrm flipH="1">
            <a:off x="309591" y="646479"/>
            <a:ext cx="11573951" cy="0"/>
          </a:xfrm>
          <a:prstGeom prst="line">
            <a:avLst/>
          </a:prstGeom>
        </p:spPr>
        <p:style>
          <a:lnRef idx="1">
            <a:schemeClr val="dk1"/>
          </a:lnRef>
          <a:fillRef idx="0">
            <a:schemeClr val="dk1"/>
          </a:fillRef>
          <a:effectRef idx="0">
            <a:schemeClr val="dk1"/>
          </a:effectRef>
          <a:fontRef idx="minor">
            <a:schemeClr val="tx1"/>
          </a:fontRef>
        </p:style>
      </p:cxnSp>
      <p:pic>
        <p:nvPicPr>
          <p:cNvPr id="8" name="Image 7" descr="Une image contenant texte&#10;&#10;Description générée automatiquement">
            <a:extLst>
              <a:ext uri="{FF2B5EF4-FFF2-40B4-BE49-F238E27FC236}">
                <a16:creationId xmlns:a16="http://schemas.microsoft.com/office/drawing/2014/main" id="{6BA341A5-7C3C-50F1-FEDD-D93A83AF8F88}"/>
              </a:ext>
            </a:extLst>
          </p:cNvPr>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a:off x="9231106" y="71898"/>
            <a:ext cx="1019000" cy="521644"/>
          </a:xfrm>
          <a:prstGeom prst="rect">
            <a:avLst/>
          </a:prstGeom>
        </p:spPr>
      </p:pic>
      <p:pic>
        <p:nvPicPr>
          <p:cNvPr id="9" name="Image 8">
            <a:extLst>
              <a:ext uri="{FF2B5EF4-FFF2-40B4-BE49-F238E27FC236}">
                <a16:creationId xmlns:a16="http://schemas.microsoft.com/office/drawing/2014/main" id="{E87BD8B6-439C-A8E4-F1BA-81F190E07E06}"/>
              </a:ext>
            </a:extLst>
          </p:cNvPr>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10219795" y="-3929"/>
            <a:ext cx="1702288" cy="650407"/>
          </a:xfrm>
          <a:prstGeom prst="rect">
            <a:avLst/>
          </a:prstGeom>
        </p:spPr>
      </p:pic>
    </p:spTree>
    <p:extLst>
      <p:ext uri="{BB962C8B-B14F-4D97-AF65-F5344CB8AC3E}">
        <p14:creationId xmlns:p14="http://schemas.microsoft.com/office/powerpoint/2010/main" val="4270976615"/>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Lst>
  <p:hf hdr="0" ftr="0"/>
  <p:txStyles>
    <p:titleStyle>
      <a:lvl1pPr algn="l" defTabSz="914353" rtl="0" eaLnBrk="1" latinLnBrk="0" hangingPunct="1">
        <a:lnSpc>
          <a:spcPct val="90000"/>
        </a:lnSpc>
        <a:spcBef>
          <a:spcPct val="0"/>
        </a:spcBef>
        <a:buNone/>
        <a:defRPr sz="2857" b="1" kern="1200">
          <a:solidFill>
            <a:schemeClr val="tx1"/>
          </a:solidFill>
          <a:latin typeface="Arial" panose="020B0604020202020204" pitchFamily="34" charset="0"/>
          <a:ea typeface="+mj-ea"/>
          <a:cs typeface="Arial" panose="020B0604020202020204" pitchFamily="34" charset="0"/>
        </a:defRPr>
      </a:lvl1pPr>
    </p:titleStyle>
    <p:bodyStyle>
      <a:lvl1pPr marL="228588" indent="-228588" algn="l" defTabSz="914353" rtl="0" eaLnBrk="1" latinLnBrk="0" hangingPunct="1">
        <a:lnSpc>
          <a:spcPct val="90000"/>
        </a:lnSpc>
        <a:spcBef>
          <a:spcPts val="1000"/>
        </a:spcBef>
        <a:buFont typeface="Arial" panose="020B0604020202020204" pitchFamily="34" charset="0"/>
        <a:buChar char="•"/>
        <a:defRPr sz="2000" kern="1200">
          <a:solidFill>
            <a:schemeClr val="tx1">
              <a:lumMod val="50000"/>
            </a:schemeClr>
          </a:solidFill>
          <a:latin typeface="Arial" panose="020B0604020202020204" pitchFamily="34" charset="0"/>
          <a:ea typeface="+mn-ea"/>
          <a:cs typeface="Arial" panose="020B0604020202020204" pitchFamily="34" charset="0"/>
        </a:defRPr>
      </a:lvl1pPr>
      <a:lvl2pPr marL="685764" indent="-228588" algn="l" defTabSz="914353" rtl="0" eaLnBrk="1" latinLnBrk="0" hangingPunct="1">
        <a:lnSpc>
          <a:spcPct val="90000"/>
        </a:lnSpc>
        <a:spcBef>
          <a:spcPts val="500"/>
        </a:spcBef>
        <a:buFont typeface="Arial" panose="020B0604020202020204" pitchFamily="34" charset="0"/>
        <a:buChar char="•"/>
        <a:defRPr sz="1714" b="1" kern="1200">
          <a:solidFill>
            <a:schemeClr val="tx2"/>
          </a:solidFill>
          <a:latin typeface="Arial" panose="020B0604020202020204" pitchFamily="34" charset="0"/>
          <a:ea typeface="+mn-ea"/>
          <a:cs typeface="Arial" panose="020B0604020202020204" pitchFamily="34" charset="0"/>
        </a:defRPr>
      </a:lvl2pPr>
      <a:lvl3pPr marL="1142941" indent="-228588" algn="l" defTabSz="914353" rtl="0" eaLnBrk="1" latinLnBrk="0" hangingPunct="1">
        <a:lnSpc>
          <a:spcPct val="90000"/>
        </a:lnSpc>
        <a:spcBef>
          <a:spcPts val="500"/>
        </a:spcBef>
        <a:buFont typeface="Arial" panose="020B0604020202020204" pitchFamily="34" charset="0"/>
        <a:buChar char="•"/>
        <a:defRPr sz="1429" kern="1200">
          <a:solidFill>
            <a:schemeClr val="tx1">
              <a:lumMod val="50000"/>
            </a:schemeClr>
          </a:solidFill>
          <a:latin typeface="Arial" panose="020B0604020202020204" pitchFamily="34" charset="0"/>
          <a:ea typeface="+mn-ea"/>
          <a:cs typeface="Arial" panose="020B0604020202020204" pitchFamily="34" charset="0"/>
        </a:defRPr>
      </a:lvl3pPr>
      <a:lvl4pPr marL="1600118" indent="-228588" algn="l" defTabSz="914353" rtl="0" eaLnBrk="1" latinLnBrk="0" hangingPunct="1">
        <a:lnSpc>
          <a:spcPct val="90000"/>
        </a:lnSpc>
        <a:spcBef>
          <a:spcPts val="500"/>
        </a:spcBef>
        <a:buFont typeface="Arial" panose="020B0604020202020204" pitchFamily="34" charset="0"/>
        <a:buChar char="•"/>
        <a:defRPr sz="1143" kern="1200">
          <a:solidFill>
            <a:schemeClr val="tx2"/>
          </a:solidFill>
          <a:latin typeface="Arial" panose="020B0604020202020204" pitchFamily="34" charset="0"/>
          <a:ea typeface="+mn-ea"/>
          <a:cs typeface="Arial" panose="020B0604020202020204" pitchFamily="34" charset="0"/>
        </a:defRPr>
      </a:lvl4pPr>
      <a:lvl5pPr marL="2057294" indent="-228588" algn="l" defTabSz="914353" rtl="0" eaLnBrk="1" latinLnBrk="0" hangingPunct="1">
        <a:lnSpc>
          <a:spcPct val="90000"/>
        </a:lnSpc>
        <a:spcBef>
          <a:spcPts val="500"/>
        </a:spcBef>
        <a:buFont typeface="Arial" panose="020B0604020202020204" pitchFamily="34" charset="0"/>
        <a:buChar char="•"/>
        <a:defRPr sz="1000" kern="1200">
          <a:solidFill>
            <a:schemeClr val="tx1">
              <a:lumMod val="50000"/>
            </a:schemeClr>
          </a:solidFill>
          <a:latin typeface="Arial" panose="020B0604020202020204" pitchFamily="34" charset="0"/>
          <a:ea typeface="+mn-ea"/>
          <a:cs typeface="Arial" panose="020B0604020202020204" pitchFamily="34" charset="0"/>
        </a:defRPr>
      </a:lvl5pPr>
      <a:lvl6pPr marL="2514471"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47"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4"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0"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6"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2" algn="l" defTabSz="914353" rtl="0" eaLnBrk="1" latinLnBrk="0" hangingPunct="1">
        <a:defRPr sz="1800" kern="1200">
          <a:solidFill>
            <a:schemeClr val="tx1"/>
          </a:solidFill>
          <a:latin typeface="+mn-lt"/>
          <a:ea typeface="+mn-ea"/>
          <a:cs typeface="+mn-cs"/>
        </a:defRPr>
      </a:lvl6pPr>
      <a:lvl7pPr marL="2743059" algn="l" defTabSz="914353" rtl="0" eaLnBrk="1" latinLnBrk="0" hangingPunct="1">
        <a:defRPr sz="1800" kern="1200">
          <a:solidFill>
            <a:schemeClr val="tx1"/>
          </a:solidFill>
          <a:latin typeface="+mn-lt"/>
          <a:ea typeface="+mn-ea"/>
          <a:cs typeface="+mn-cs"/>
        </a:defRPr>
      </a:lvl7pPr>
      <a:lvl8pPr marL="3200235" algn="l" defTabSz="914353" rtl="0" eaLnBrk="1" latinLnBrk="0" hangingPunct="1">
        <a:defRPr sz="1800" kern="1200">
          <a:solidFill>
            <a:schemeClr val="tx1"/>
          </a:solidFill>
          <a:latin typeface="+mn-lt"/>
          <a:ea typeface="+mn-ea"/>
          <a:cs typeface="+mn-cs"/>
        </a:defRPr>
      </a:lvl8pPr>
      <a:lvl9pPr marL="3657412" algn="l" defTabSz="91435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24">
          <p15:clr>
            <a:srgbClr val="F26B43"/>
          </p15:clr>
        </p15:guide>
        <p15:guide id="2" pos="5375">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8458" y="772930"/>
            <a:ext cx="11573951" cy="86482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308458" y="1825625"/>
            <a:ext cx="11613625"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Footer Placeholder 4"/>
          <p:cNvSpPr>
            <a:spLocks noGrp="1"/>
          </p:cNvSpPr>
          <p:nvPr>
            <p:ph type="ftr" sz="quarter" idx="3"/>
          </p:nvPr>
        </p:nvSpPr>
        <p:spPr>
          <a:xfrm>
            <a:off x="308458" y="6356351"/>
            <a:ext cx="4114800" cy="365125"/>
          </a:xfrm>
          <a:prstGeom prst="rect">
            <a:avLst/>
          </a:prstGeom>
        </p:spPr>
        <p:txBody>
          <a:bodyPr vert="horz" lIns="91440" tIns="45720" rIns="91440" bIns="45720" rtlCol="0" anchor="ctr"/>
          <a:lstStyle>
            <a:lvl1pPr algn="l">
              <a:defRPr sz="1200">
                <a:solidFill>
                  <a:schemeClr val="tx1">
                    <a:lumMod val="50000"/>
                  </a:schemeClr>
                </a:solidFill>
              </a:defRPr>
            </a:lvl1pPr>
          </a:lstStyle>
          <a:p>
            <a:pPr marL="0" marR="0" lvl="0" indent="0" algn="l" defTabSz="326578"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253375">
                  <a:lumMod val="50000"/>
                </a:srgb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9178883" y="6356351"/>
            <a:ext cx="2743200" cy="365125"/>
          </a:xfrm>
          <a:prstGeom prst="rect">
            <a:avLst/>
          </a:prstGeom>
        </p:spPr>
        <p:txBody>
          <a:bodyPr vert="horz" lIns="91440" tIns="45720" rIns="91440" bIns="45720" rtlCol="0" anchor="ctr"/>
          <a:lstStyle>
            <a:lvl1pPr algn="r">
              <a:defRPr sz="1200">
                <a:solidFill>
                  <a:schemeClr val="tx1">
                    <a:lumMod val="50000"/>
                  </a:schemeClr>
                </a:solidFill>
              </a:defRPr>
            </a:lvl1pPr>
          </a:lstStyle>
          <a:p>
            <a:pPr marL="0" marR="0" lvl="0" indent="0" algn="r" defTabSz="326578" rtl="0" eaLnBrk="1" fontAlgn="auto" latinLnBrk="0" hangingPunct="1">
              <a:lnSpc>
                <a:spcPct val="100000"/>
              </a:lnSpc>
              <a:spcBef>
                <a:spcPts val="0"/>
              </a:spcBef>
              <a:spcAft>
                <a:spcPts val="0"/>
              </a:spcAft>
              <a:buClrTx/>
              <a:buSzTx/>
              <a:buFontTx/>
              <a:buNone/>
              <a:tabLst/>
              <a:defRPr/>
            </a:pPr>
            <a:fld id="{42E899F7-2146-4647-BE4A-0093A588BC85}" type="datetimeFigureOut">
              <a:rPr kumimoji="0" lang="fr-FR" sz="1200" b="0" i="0" u="none" strike="noStrike" kern="1200" cap="none" spc="0" normalizeH="0" baseline="0" noProof="0" smtClean="0">
                <a:ln>
                  <a:noFill/>
                </a:ln>
                <a:solidFill>
                  <a:srgbClr val="253375">
                    <a:lumMod val="50000"/>
                  </a:srgbClr>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1200" b="0" i="0" u="none" strike="noStrike" kern="1200" cap="none" spc="0" normalizeH="0" baseline="0" noProof="0">
                <a:ln>
                  <a:noFill/>
                </a:ln>
                <a:solidFill>
                  <a:srgbClr val="253375">
                    <a:lumMod val="50000"/>
                  </a:srgbClr>
                </a:solidFill>
                <a:effectLst/>
                <a:uLnTx/>
                <a:uFillTx/>
                <a:latin typeface="Calibri" panose="020F0502020204030204"/>
                <a:ea typeface="+mn-ea"/>
                <a:cs typeface="+mn-cs"/>
              </a:rPr>
              <a:t>  </a:t>
            </a:r>
            <a:fld id="{5127E141-1DFE-0542-A775-70613543583B}" type="slidenum">
              <a:rPr kumimoji="0" lang="fr-FR" sz="1200" b="0" i="0" u="none" strike="noStrike" kern="1200" cap="none" spc="0" normalizeH="0" baseline="0" noProof="0" smtClean="0">
                <a:ln>
                  <a:noFill/>
                </a:ln>
                <a:solidFill>
                  <a:srgbClr val="253375">
                    <a:lumMod val="50000"/>
                  </a:srgbClr>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253375">
                  <a:lumMod val="50000"/>
                </a:srgbClr>
              </a:solidFill>
              <a:effectLst/>
              <a:uLnTx/>
              <a:uFillTx/>
              <a:latin typeface="Calibri" panose="020F0502020204030204"/>
              <a:ea typeface="+mn-ea"/>
              <a:cs typeface="+mn-cs"/>
            </a:endParaRPr>
          </a:p>
        </p:txBody>
      </p:sp>
      <p:cxnSp>
        <p:nvCxnSpPr>
          <p:cNvPr id="7" name="Connecteur droit 6">
            <a:extLst>
              <a:ext uri="{FF2B5EF4-FFF2-40B4-BE49-F238E27FC236}">
                <a16:creationId xmlns:a16="http://schemas.microsoft.com/office/drawing/2014/main" id="{4DD7EAC0-A496-33AC-C791-053EFEA3D823}"/>
              </a:ext>
            </a:extLst>
          </p:cNvPr>
          <p:cNvCxnSpPr>
            <a:cxnSpLocks/>
          </p:cNvCxnSpPr>
          <p:nvPr userDrawn="1"/>
        </p:nvCxnSpPr>
        <p:spPr>
          <a:xfrm flipH="1">
            <a:off x="309591" y="646479"/>
            <a:ext cx="11573951" cy="0"/>
          </a:xfrm>
          <a:prstGeom prst="line">
            <a:avLst/>
          </a:prstGeom>
        </p:spPr>
        <p:style>
          <a:lnRef idx="1">
            <a:schemeClr val="dk1"/>
          </a:lnRef>
          <a:fillRef idx="0">
            <a:schemeClr val="dk1"/>
          </a:fillRef>
          <a:effectRef idx="0">
            <a:schemeClr val="dk1"/>
          </a:effectRef>
          <a:fontRef idx="minor">
            <a:schemeClr val="tx1"/>
          </a:fontRef>
        </p:style>
      </p:cxnSp>
      <p:pic>
        <p:nvPicPr>
          <p:cNvPr id="8" name="Image 7" descr="Une image contenant texte&#10;&#10;Description générée automatiquement">
            <a:extLst>
              <a:ext uri="{FF2B5EF4-FFF2-40B4-BE49-F238E27FC236}">
                <a16:creationId xmlns:a16="http://schemas.microsoft.com/office/drawing/2014/main" id="{6BA341A5-7C3C-50F1-FEDD-D93A83AF8F88}"/>
              </a:ext>
            </a:extLst>
          </p:cNvPr>
          <p:cNvPicPr>
            <a:picLocks noChangeAspect="1"/>
          </p:cNvPicPr>
          <p:nvPr userDrawn="1"/>
        </p:nvPicPr>
        <p:blipFill>
          <a:blip r:embed="rId23" cstate="email">
            <a:extLst>
              <a:ext uri="{28A0092B-C50C-407E-A947-70E740481C1C}">
                <a14:useLocalDpi xmlns:a14="http://schemas.microsoft.com/office/drawing/2010/main"/>
              </a:ext>
            </a:extLst>
          </a:blip>
          <a:stretch>
            <a:fillRect/>
          </a:stretch>
        </p:blipFill>
        <p:spPr>
          <a:xfrm>
            <a:off x="9231106" y="71898"/>
            <a:ext cx="1019000" cy="521644"/>
          </a:xfrm>
          <a:prstGeom prst="rect">
            <a:avLst/>
          </a:prstGeom>
        </p:spPr>
      </p:pic>
      <p:pic>
        <p:nvPicPr>
          <p:cNvPr id="9" name="Image 8">
            <a:extLst>
              <a:ext uri="{FF2B5EF4-FFF2-40B4-BE49-F238E27FC236}">
                <a16:creationId xmlns:a16="http://schemas.microsoft.com/office/drawing/2014/main" id="{E87BD8B6-439C-A8E4-F1BA-81F190E07E06}"/>
              </a:ext>
            </a:extLst>
          </p:cNvPr>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10219795" y="-3929"/>
            <a:ext cx="1702288" cy="650407"/>
          </a:xfrm>
          <a:prstGeom prst="rect">
            <a:avLst/>
          </a:prstGeom>
        </p:spPr>
      </p:pic>
    </p:spTree>
    <p:extLst>
      <p:ext uri="{BB962C8B-B14F-4D97-AF65-F5344CB8AC3E}">
        <p14:creationId xmlns:p14="http://schemas.microsoft.com/office/powerpoint/2010/main" val="1278986997"/>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 id="2147483747" r:id="rId21"/>
  </p:sldLayoutIdLst>
  <p:hf hdr="0" ftr="0"/>
  <p:txStyles>
    <p:titleStyle>
      <a:lvl1pPr algn="l" defTabSz="914353" rtl="0" eaLnBrk="1" latinLnBrk="0" hangingPunct="1">
        <a:lnSpc>
          <a:spcPct val="90000"/>
        </a:lnSpc>
        <a:spcBef>
          <a:spcPct val="0"/>
        </a:spcBef>
        <a:buNone/>
        <a:defRPr sz="2857" b="1" kern="1200">
          <a:solidFill>
            <a:schemeClr val="tx1"/>
          </a:solidFill>
          <a:latin typeface="Arial" panose="020B0604020202020204" pitchFamily="34" charset="0"/>
          <a:ea typeface="+mj-ea"/>
          <a:cs typeface="Arial" panose="020B0604020202020204" pitchFamily="34" charset="0"/>
        </a:defRPr>
      </a:lvl1pPr>
    </p:titleStyle>
    <p:bodyStyle>
      <a:lvl1pPr marL="228588" indent="-228588" algn="l" defTabSz="914353" rtl="0" eaLnBrk="1" latinLnBrk="0" hangingPunct="1">
        <a:lnSpc>
          <a:spcPct val="90000"/>
        </a:lnSpc>
        <a:spcBef>
          <a:spcPts val="1000"/>
        </a:spcBef>
        <a:buFont typeface="Arial" panose="020B0604020202020204" pitchFamily="34" charset="0"/>
        <a:buChar char="•"/>
        <a:defRPr sz="2000" kern="1200">
          <a:solidFill>
            <a:schemeClr val="tx1">
              <a:lumMod val="50000"/>
            </a:schemeClr>
          </a:solidFill>
          <a:latin typeface="Arial" panose="020B0604020202020204" pitchFamily="34" charset="0"/>
          <a:ea typeface="+mn-ea"/>
          <a:cs typeface="Arial" panose="020B0604020202020204" pitchFamily="34" charset="0"/>
        </a:defRPr>
      </a:lvl1pPr>
      <a:lvl2pPr marL="685764" indent="-228588" algn="l" defTabSz="914353" rtl="0" eaLnBrk="1" latinLnBrk="0" hangingPunct="1">
        <a:lnSpc>
          <a:spcPct val="90000"/>
        </a:lnSpc>
        <a:spcBef>
          <a:spcPts val="500"/>
        </a:spcBef>
        <a:buFont typeface="Arial" panose="020B0604020202020204" pitchFamily="34" charset="0"/>
        <a:buChar char="•"/>
        <a:defRPr sz="1714" b="1" kern="1200">
          <a:solidFill>
            <a:schemeClr val="tx2"/>
          </a:solidFill>
          <a:latin typeface="Arial" panose="020B0604020202020204" pitchFamily="34" charset="0"/>
          <a:ea typeface="+mn-ea"/>
          <a:cs typeface="Arial" panose="020B0604020202020204" pitchFamily="34" charset="0"/>
        </a:defRPr>
      </a:lvl2pPr>
      <a:lvl3pPr marL="1142941" indent="-228588" algn="l" defTabSz="914353" rtl="0" eaLnBrk="1" latinLnBrk="0" hangingPunct="1">
        <a:lnSpc>
          <a:spcPct val="90000"/>
        </a:lnSpc>
        <a:spcBef>
          <a:spcPts val="500"/>
        </a:spcBef>
        <a:buFont typeface="Arial" panose="020B0604020202020204" pitchFamily="34" charset="0"/>
        <a:buChar char="•"/>
        <a:defRPr sz="1429" kern="1200">
          <a:solidFill>
            <a:schemeClr val="tx1">
              <a:lumMod val="50000"/>
            </a:schemeClr>
          </a:solidFill>
          <a:latin typeface="Arial" panose="020B0604020202020204" pitchFamily="34" charset="0"/>
          <a:ea typeface="+mn-ea"/>
          <a:cs typeface="Arial" panose="020B0604020202020204" pitchFamily="34" charset="0"/>
        </a:defRPr>
      </a:lvl3pPr>
      <a:lvl4pPr marL="1600118" indent="-228588" algn="l" defTabSz="914353" rtl="0" eaLnBrk="1" latinLnBrk="0" hangingPunct="1">
        <a:lnSpc>
          <a:spcPct val="90000"/>
        </a:lnSpc>
        <a:spcBef>
          <a:spcPts val="500"/>
        </a:spcBef>
        <a:buFont typeface="Arial" panose="020B0604020202020204" pitchFamily="34" charset="0"/>
        <a:buChar char="•"/>
        <a:defRPr sz="1143" kern="1200">
          <a:solidFill>
            <a:schemeClr val="tx2"/>
          </a:solidFill>
          <a:latin typeface="Arial" panose="020B0604020202020204" pitchFamily="34" charset="0"/>
          <a:ea typeface="+mn-ea"/>
          <a:cs typeface="Arial" panose="020B0604020202020204" pitchFamily="34" charset="0"/>
        </a:defRPr>
      </a:lvl4pPr>
      <a:lvl5pPr marL="2057294" indent="-228588" algn="l" defTabSz="914353" rtl="0" eaLnBrk="1" latinLnBrk="0" hangingPunct="1">
        <a:lnSpc>
          <a:spcPct val="90000"/>
        </a:lnSpc>
        <a:spcBef>
          <a:spcPts val="500"/>
        </a:spcBef>
        <a:buFont typeface="Arial" panose="020B0604020202020204" pitchFamily="34" charset="0"/>
        <a:buChar char="•"/>
        <a:defRPr sz="1000" kern="1200">
          <a:solidFill>
            <a:schemeClr val="tx1">
              <a:lumMod val="50000"/>
            </a:schemeClr>
          </a:solidFill>
          <a:latin typeface="Arial" panose="020B0604020202020204" pitchFamily="34" charset="0"/>
          <a:ea typeface="+mn-ea"/>
          <a:cs typeface="Arial" panose="020B0604020202020204" pitchFamily="34" charset="0"/>
        </a:defRPr>
      </a:lvl5pPr>
      <a:lvl6pPr marL="2514471"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47"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4"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0"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6"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2" algn="l" defTabSz="914353" rtl="0" eaLnBrk="1" latinLnBrk="0" hangingPunct="1">
        <a:defRPr sz="1800" kern="1200">
          <a:solidFill>
            <a:schemeClr val="tx1"/>
          </a:solidFill>
          <a:latin typeface="+mn-lt"/>
          <a:ea typeface="+mn-ea"/>
          <a:cs typeface="+mn-cs"/>
        </a:defRPr>
      </a:lvl6pPr>
      <a:lvl7pPr marL="2743059" algn="l" defTabSz="914353" rtl="0" eaLnBrk="1" latinLnBrk="0" hangingPunct="1">
        <a:defRPr sz="1800" kern="1200">
          <a:solidFill>
            <a:schemeClr val="tx1"/>
          </a:solidFill>
          <a:latin typeface="+mn-lt"/>
          <a:ea typeface="+mn-ea"/>
          <a:cs typeface="+mn-cs"/>
        </a:defRPr>
      </a:lvl7pPr>
      <a:lvl8pPr marL="3200235" algn="l" defTabSz="914353" rtl="0" eaLnBrk="1" latinLnBrk="0" hangingPunct="1">
        <a:defRPr sz="1800" kern="1200">
          <a:solidFill>
            <a:schemeClr val="tx1"/>
          </a:solidFill>
          <a:latin typeface="+mn-lt"/>
          <a:ea typeface="+mn-ea"/>
          <a:cs typeface="+mn-cs"/>
        </a:defRPr>
      </a:lvl8pPr>
      <a:lvl9pPr marL="3657412" algn="l" defTabSz="91435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24">
          <p15:clr>
            <a:srgbClr val="F26B43"/>
          </p15:clr>
        </p15:guide>
        <p15:guide id="2" pos="537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09350B-581C-CF64-78DE-3A726DC339BA}"/>
              </a:ext>
            </a:extLst>
          </p:cNvPr>
          <p:cNvSpPr>
            <a:spLocks noGrp="1"/>
          </p:cNvSpPr>
          <p:nvPr>
            <p:ph type="ctrTitle"/>
          </p:nvPr>
        </p:nvSpPr>
        <p:spPr>
          <a:xfrm>
            <a:off x="6109855" y="1871434"/>
            <a:ext cx="5209309" cy="1557566"/>
          </a:xfrm>
        </p:spPr>
        <p:txBody>
          <a:bodyPr/>
          <a:lstStyle/>
          <a:p>
            <a:r>
              <a:rPr lang="fr-FR" dirty="0"/>
              <a:t>Prise en charge clinique</a:t>
            </a:r>
          </a:p>
        </p:txBody>
      </p:sp>
      <p:sp>
        <p:nvSpPr>
          <p:cNvPr id="3" name="Sous-titre 2">
            <a:extLst>
              <a:ext uri="{FF2B5EF4-FFF2-40B4-BE49-F238E27FC236}">
                <a16:creationId xmlns:a16="http://schemas.microsoft.com/office/drawing/2014/main" id="{C477E624-8C7E-FD90-83B3-5CF334ACE7F8}"/>
              </a:ext>
            </a:extLst>
          </p:cNvPr>
          <p:cNvSpPr>
            <a:spLocks noGrp="1"/>
          </p:cNvSpPr>
          <p:nvPr>
            <p:ph type="subTitle" idx="1"/>
          </p:nvPr>
        </p:nvSpPr>
        <p:spPr/>
        <p:txBody>
          <a:bodyPr/>
          <a:lstStyle/>
          <a:p>
            <a:r>
              <a:rPr lang="fr-FR" dirty="0"/>
              <a:t>Boîte à outils VIH avancé</a:t>
            </a:r>
          </a:p>
          <a:p>
            <a:r>
              <a:rPr lang="fr-FR" b="1" dirty="0"/>
              <a:t>Section 3</a:t>
            </a:r>
          </a:p>
        </p:txBody>
      </p:sp>
      <p:sp>
        <p:nvSpPr>
          <p:cNvPr id="4" name="Espace réservé du texte 3">
            <a:extLst>
              <a:ext uri="{FF2B5EF4-FFF2-40B4-BE49-F238E27FC236}">
                <a16:creationId xmlns:a16="http://schemas.microsoft.com/office/drawing/2014/main" id="{12ED64D8-1786-5131-F468-06043139B8F5}"/>
              </a:ext>
            </a:extLst>
          </p:cNvPr>
          <p:cNvSpPr>
            <a:spLocks noGrp="1"/>
          </p:cNvSpPr>
          <p:nvPr>
            <p:ph type="body" sz="quarter" idx="10"/>
          </p:nvPr>
        </p:nvSpPr>
        <p:spPr/>
        <p:txBody>
          <a:bodyPr/>
          <a:lstStyle/>
          <a:p>
            <a:endParaRPr lang="fr-FR" dirty="0"/>
          </a:p>
        </p:txBody>
      </p:sp>
      <p:sp>
        <p:nvSpPr>
          <p:cNvPr id="6" name="Espace réservé de la date 5">
            <a:extLst>
              <a:ext uri="{FF2B5EF4-FFF2-40B4-BE49-F238E27FC236}">
                <a16:creationId xmlns:a16="http://schemas.microsoft.com/office/drawing/2014/main" id="{27017CF1-1203-18C5-42F9-2F3217B7B6E4}"/>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CA26C24A-C5DD-CE49-B666-1EB2B8545059}" type="datetime1">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1</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pic>
        <p:nvPicPr>
          <p:cNvPr id="1028" name="Picture 4" descr="Ruban Rouge à La Main. Symbole De La Lutte Contre Le Sida. Illustration  Vectorielle De La Sensibilisation Au Vih, Sida. | Vecteur Premium"/>
          <p:cNvPicPr>
            <a:picLocks noGrp="1" noChangeAspect="1" noChangeArrowheads="1"/>
          </p:cNvPicPr>
          <p:nvPr>
            <p:ph type="pic" sz="quarter" idx="11"/>
          </p:nvPr>
        </p:nvPicPr>
        <p:blipFill>
          <a:blip r:embed="rId3">
            <a:extLst>
              <a:ext uri="{28A0092B-C50C-407E-A947-70E740481C1C}">
                <a14:useLocalDpi xmlns:a14="http://schemas.microsoft.com/office/drawing/2010/main" val="0"/>
              </a:ext>
            </a:extLst>
          </a:blip>
          <a:srcRect t="2255" b="225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07438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43384" y="1954360"/>
            <a:ext cx="11426924" cy="4136159"/>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252474" y="102429"/>
            <a:ext cx="11573950" cy="548511"/>
          </a:xfrm>
        </p:spPr>
        <p:txBody>
          <a:bodyPr/>
          <a:lstStyle/>
          <a:p>
            <a:r>
              <a:rPr lang="fr-BE" sz="2400" dirty="0"/>
              <a:t>Prise en charge de l’IRIS</a:t>
            </a:r>
            <a:r>
              <a:rPr lang="fr-BE" sz="2400" spc="-20" dirty="0"/>
              <a:t> </a:t>
            </a:r>
            <a:r>
              <a:rPr lang="fr-BE" sz="2400" dirty="0"/>
              <a:t>Tuberculeux</a:t>
            </a:r>
            <a:endParaRPr lang="en-US" sz="2400" dirty="0"/>
          </a:p>
        </p:txBody>
      </p:sp>
      <p:sp>
        <p:nvSpPr>
          <p:cNvPr id="4" name="Date Placeholder 3"/>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10</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6" name="TextBox 5"/>
          <p:cNvSpPr txBox="1"/>
          <p:nvPr/>
        </p:nvSpPr>
        <p:spPr>
          <a:xfrm>
            <a:off x="340242" y="817283"/>
            <a:ext cx="11486182" cy="1077218"/>
          </a:xfrm>
          <a:prstGeom prst="rect">
            <a:avLst/>
          </a:prstGeom>
          <a:noFill/>
        </p:spPr>
        <p:txBody>
          <a:bodyPr wrap="square" rtlCol="0">
            <a:spAutoFit/>
          </a:bodyPr>
          <a:lstStyle/>
          <a:p>
            <a:pPr algn="just"/>
            <a:r>
              <a:rPr lang="fr-FR" sz="1600" dirty="0">
                <a:solidFill>
                  <a:schemeClr val="tx2"/>
                </a:solidFill>
                <a:latin typeface="Arial" panose="020B0604020202020204" pitchFamily="34" charset="0"/>
                <a:cs typeface="Arial" panose="020B0604020202020204" pitchFamily="34" charset="0"/>
              </a:rPr>
              <a:t>Le TAR doit être poursuivi à moins que l'IRIS ne mette le pronostic vital en danger (par exemple, atteinte neurologique dans l'IRIS-TB avec niveau de conscience </a:t>
            </a:r>
            <a:r>
              <a:rPr lang="fr-FR" sz="1600" dirty="0" smtClean="0">
                <a:solidFill>
                  <a:schemeClr val="tx2"/>
                </a:solidFill>
                <a:latin typeface="Arial" panose="020B0604020202020204" pitchFamily="34" charset="0"/>
                <a:cs typeface="Arial" panose="020B0604020202020204" pitchFamily="34" charset="0"/>
              </a:rPr>
              <a:t>diminué). </a:t>
            </a:r>
            <a:r>
              <a:rPr lang="fr-FR" sz="1600" dirty="0">
                <a:solidFill>
                  <a:schemeClr val="tx2"/>
                </a:solidFill>
                <a:latin typeface="Arial" panose="020B0604020202020204" pitchFamily="34" charset="0"/>
                <a:cs typeface="Arial" panose="020B0604020202020204" pitchFamily="34" charset="0"/>
              </a:rPr>
              <a:t>Il a été démontré que les corticostéroïdes </a:t>
            </a:r>
            <a:r>
              <a:rPr lang="fr-FR" sz="1600" b="1" dirty="0">
                <a:solidFill>
                  <a:schemeClr val="tx2"/>
                </a:solidFill>
                <a:latin typeface="Arial" panose="020B0604020202020204" pitchFamily="34" charset="0"/>
                <a:cs typeface="Arial" panose="020B0604020202020204" pitchFamily="34" charset="0"/>
              </a:rPr>
              <a:t>réduisent la morbidité </a:t>
            </a:r>
            <a:r>
              <a:rPr lang="fr-FR" sz="1600" dirty="0">
                <a:solidFill>
                  <a:schemeClr val="tx2"/>
                </a:solidFill>
                <a:latin typeface="Arial" panose="020B0604020202020204" pitchFamily="34" charset="0"/>
                <a:cs typeface="Arial" panose="020B0604020202020204" pitchFamily="34" charset="0"/>
              </a:rPr>
              <a:t>et </a:t>
            </a:r>
            <a:r>
              <a:rPr lang="fr-FR" sz="1600" b="1" dirty="0">
                <a:solidFill>
                  <a:schemeClr val="tx2"/>
                </a:solidFill>
                <a:latin typeface="Arial" panose="020B0604020202020204" pitchFamily="34" charset="0"/>
                <a:cs typeface="Arial" panose="020B0604020202020204" pitchFamily="34" charset="0"/>
              </a:rPr>
              <a:t>améliorent les symptômes de l'IRIS-TB paradoxal</a:t>
            </a:r>
            <a:r>
              <a:rPr lang="fr-FR" sz="1600" dirty="0">
                <a:solidFill>
                  <a:schemeClr val="tx2"/>
                </a:solidFill>
                <a:latin typeface="Arial" panose="020B0604020202020204" pitchFamily="34" charset="0"/>
                <a:cs typeface="Arial" panose="020B0604020202020204" pitchFamily="34" charset="0"/>
              </a:rPr>
              <a:t>, et peuvent être utilisés dans les formes </a:t>
            </a:r>
            <a:r>
              <a:rPr lang="fr-FR" sz="1600" dirty="0" err="1">
                <a:solidFill>
                  <a:schemeClr val="tx2"/>
                </a:solidFill>
                <a:latin typeface="Arial" panose="020B0604020202020204" pitchFamily="34" charset="0"/>
                <a:cs typeface="Arial" panose="020B0604020202020204" pitchFamily="34" charset="0"/>
              </a:rPr>
              <a:t>mycobactériennes</a:t>
            </a:r>
            <a:r>
              <a:rPr lang="fr-FR" sz="1600" dirty="0">
                <a:solidFill>
                  <a:schemeClr val="tx2"/>
                </a:solidFill>
                <a:latin typeface="Arial" panose="020B0604020202020204" pitchFamily="34" charset="0"/>
                <a:cs typeface="Arial" panose="020B0604020202020204" pitchFamily="34" charset="0"/>
              </a:rPr>
              <a:t> et fongiques de l'IRIS lorsque d'autres causes de détérioration ont été exclues.</a:t>
            </a:r>
          </a:p>
        </p:txBody>
      </p:sp>
      <p:sp>
        <p:nvSpPr>
          <p:cNvPr id="7" name="TextBox 6"/>
          <p:cNvSpPr txBox="1"/>
          <p:nvPr/>
        </p:nvSpPr>
        <p:spPr>
          <a:xfrm>
            <a:off x="443384" y="6176542"/>
            <a:ext cx="10176713" cy="461665"/>
          </a:xfrm>
          <a:prstGeom prst="rect">
            <a:avLst/>
          </a:prstGeom>
          <a:noFill/>
        </p:spPr>
        <p:txBody>
          <a:bodyPr wrap="square" rtlCol="0">
            <a:spAutoFit/>
          </a:bodyPr>
          <a:lstStyle/>
          <a:p>
            <a:r>
              <a:rPr lang="fr-FR" sz="1200" dirty="0">
                <a:solidFill>
                  <a:schemeClr val="tx2"/>
                </a:solidFill>
                <a:latin typeface="Arial" panose="020B0604020202020204" pitchFamily="34" charset="0"/>
                <a:cs typeface="Arial" panose="020B0604020202020204" pitchFamily="34" charset="0"/>
              </a:rPr>
              <a:t>Les stéroïdes ne peuvent être utilisés chez les patients atteints du sarcome de Kaposi, car leur administration peut être associée à une aggravation de la maladie et à un risque accru de mortalité.</a:t>
            </a:r>
            <a:endParaRPr lang="en-US" sz="1200" dirty="0">
              <a:solidFill>
                <a:schemeClr val="tx2"/>
              </a:solidFill>
              <a:latin typeface="Arial" panose="020B0604020202020204" pitchFamily="34" charset="0"/>
              <a:cs typeface="Arial" panose="020B0604020202020204" pitchFamily="34" charset="0"/>
            </a:endParaRPr>
          </a:p>
        </p:txBody>
      </p:sp>
      <p:sp>
        <p:nvSpPr>
          <p:cNvPr id="8" name="Rectangle 7"/>
          <p:cNvSpPr/>
          <p:nvPr/>
        </p:nvSpPr>
        <p:spPr>
          <a:xfrm>
            <a:off x="836165" y="3408345"/>
            <a:ext cx="10866474" cy="2600712"/>
          </a:xfrm>
          <a:prstGeom prst="rect">
            <a:avLst/>
          </a:prstGeom>
        </p:spPr>
        <p:txBody>
          <a:bodyPr wrap="square">
            <a:spAutoFit/>
          </a:bodyPr>
          <a:lstStyle/>
          <a:p>
            <a:pPr marL="342900" marR="455930" lvl="0" indent="-342900">
              <a:spcBef>
                <a:spcPts val="130"/>
              </a:spcBef>
              <a:spcAft>
                <a:spcPts val="400"/>
              </a:spcAft>
              <a:buSzPts val="1050"/>
              <a:buFont typeface="Symbol" panose="05050102010706020507" pitchFamily="18" charset="2"/>
              <a:buChar char=""/>
              <a:tabLst>
                <a:tab pos="184150" algn="l"/>
              </a:tabLst>
            </a:pPr>
            <a:r>
              <a:rPr lang="fr-BE" sz="1600" dirty="0">
                <a:latin typeface="Arial" panose="020B0604020202020204" pitchFamily="34" charset="0"/>
                <a:cs typeface="Arial" panose="020B0604020202020204" pitchFamily="34" charset="0"/>
              </a:rPr>
              <a:t>Procédures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aspiration</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répétée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des</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ganglions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lymphatiques,</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l'épanchement</a:t>
            </a:r>
            <a:r>
              <a:rPr lang="fr-BE" sz="1600" spc="-23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pleural,</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 l'ascite pour réduire les symptômes</a:t>
            </a:r>
            <a:endParaRPr lang="fr-FR" sz="1600" dirty="0">
              <a:latin typeface="Arial" panose="020B0604020202020204" pitchFamily="34" charset="0"/>
              <a:cs typeface="Arial" panose="020B0604020202020204" pitchFamily="34" charset="0"/>
            </a:endParaRPr>
          </a:p>
          <a:p>
            <a:pPr marL="125730" indent="-32385">
              <a:spcBef>
                <a:spcPts val="895"/>
              </a:spcBef>
              <a:spcAft>
                <a:spcPts val="400"/>
              </a:spcAft>
            </a:pPr>
            <a:r>
              <a:rPr lang="fr-BE" sz="1600" dirty="0">
                <a:latin typeface="Arial" panose="020B0604020202020204" pitchFamily="34" charset="0"/>
                <a:cs typeface="Arial" panose="020B0604020202020204" pitchFamily="34" charset="0"/>
              </a:rPr>
              <a:t>Si</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les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symptômes/signes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d'IRIS</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sont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significativement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améliorés</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ou</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ont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disparus</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après</a:t>
            </a:r>
            <a:r>
              <a:rPr lang="fr-BE" sz="1600" spc="-23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4 semaines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prednisone :</a:t>
            </a:r>
            <a:endParaRPr lang="fr-FR" sz="1600" dirty="0">
              <a:latin typeface="Arial" panose="020B0604020202020204" pitchFamily="34" charset="0"/>
              <a:cs typeface="Arial" panose="020B0604020202020204" pitchFamily="34" charset="0"/>
            </a:endParaRPr>
          </a:p>
          <a:p>
            <a:pPr marL="342900" lvl="0" indent="-342900">
              <a:spcBef>
                <a:spcPts val="25"/>
              </a:spcBef>
              <a:spcAft>
                <a:spcPts val="400"/>
              </a:spcAft>
              <a:buSzPts val="1050"/>
              <a:buFont typeface="Symbol" panose="05050102010706020507" pitchFamily="18" charset="2"/>
              <a:buChar char=""/>
              <a:tabLst>
                <a:tab pos="184150" algn="l"/>
              </a:tabLst>
            </a:pPr>
            <a:r>
              <a:rPr lang="fr-BE" sz="1600" dirty="0">
                <a:latin typeface="Arial" panose="020B0604020202020204" pitchFamily="34" charset="0"/>
                <a:cs typeface="Arial" panose="020B0604020202020204" pitchFamily="34" charset="0"/>
              </a:rPr>
              <a:t>Arrêter</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prednisone</a:t>
            </a:r>
            <a:endParaRPr lang="fr-FR" sz="1600" dirty="0">
              <a:latin typeface="Arial" panose="020B0604020202020204" pitchFamily="34" charset="0"/>
              <a:cs typeface="Arial" panose="020B0604020202020204" pitchFamily="34" charset="0"/>
            </a:endParaRPr>
          </a:p>
          <a:p>
            <a:pPr marL="93980">
              <a:spcBef>
                <a:spcPts val="1000"/>
              </a:spcBef>
              <a:spcAft>
                <a:spcPts val="400"/>
              </a:spcAft>
            </a:pPr>
            <a:r>
              <a:rPr lang="fr-BE" sz="1600" dirty="0">
                <a:latin typeface="Arial" panose="020B0604020202020204" pitchFamily="34" charset="0"/>
                <a:cs typeface="Arial" panose="020B0604020202020204" pitchFamily="34" charset="0"/>
              </a:rPr>
              <a:t>Si</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les</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symptômes/signes</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ne</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s'améliorent</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ou</a:t>
            </a:r>
            <a:r>
              <a:rPr lang="fr-BE" sz="1600" spc="-3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s'aggravent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à</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n'importe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quel</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stade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t>
            </a:r>
            <a:endParaRPr lang="fr-FR" sz="1600" dirty="0">
              <a:latin typeface="Arial" panose="020B0604020202020204" pitchFamily="34" charset="0"/>
              <a:cs typeface="Arial" panose="020B0604020202020204" pitchFamily="34" charset="0"/>
            </a:endParaRPr>
          </a:p>
          <a:p>
            <a:pPr marL="342900" marR="397510" lvl="0" indent="-342900">
              <a:spcBef>
                <a:spcPts val="150"/>
              </a:spcBef>
              <a:spcAft>
                <a:spcPts val="400"/>
              </a:spcAft>
              <a:buSzPts val="1050"/>
              <a:buFont typeface="Symbol" panose="05050102010706020507" pitchFamily="18" charset="2"/>
              <a:buChar char=""/>
              <a:tabLst>
                <a:tab pos="184150" algn="l"/>
              </a:tabLst>
            </a:pPr>
            <a:r>
              <a:rPr lang="fr-BE" sz="1600" dirty="0">
                <a:latin typeface="Arial" panose="020B0604020202020204" pitchFamily="34" charset="0"/>
                <a:cs typeface="Arial" panose="020B0604020202020204" pitchFamily="34" charset="0"/>
              </a:rPr>
              <a:t>Continuer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prednisone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à</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forte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dose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semaines</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supplémentaires,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puis</a:t>
            </a:r>
            <a:r>
              <a:rPr lang="fr-BE" sz="1600" spc="-23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réduire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lentement</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 dose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exemple de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10</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mg</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tous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les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7</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jours</a:t>
            </a:r>
            <a:endParaRPr lang="fr-FR" sz="1600" dirty="0">
              <a:latin typeface="Arial" panose="020B0604020202020204" pitchFamily="34" charset="0"/>
              <a:cs typeface="Arial" panose="020B0604020202020204" pitchFamily="34" charset="0"/>
            </a:endParaRPr>
          </a:p>
          <a:p>
            <a:pPr marL="342900" marR="461010" lvl="0" indent="-342900">
              <a:spcBef>
                <a:spcPts val="130"/>
              </a:spcBef>
              <a:spcAft>
                <a:spcPts val="400"/>
              </a:spcAft>
              <a:buSzPts val="1050"/>
              <a:buFont typeface="Symbol" panose="05050102010706020507" pitchFamily="18" charset="2"/>
              <a:buChar char=""/>
              <a:tabLst>
                <a:tab pos="184150" algn="l"/>
              </a:tabLst>
            </a:pPr>
            <a:r>
              <a:rPr lang="fr-BE" sz="1600" dirty="0">
                <a:latin typeface="Arial" panose="020B0604020202020204" pitchFamily="34" charset="0"/>
                <a:cs typeface="Arial" panose="020B0604020202020204" pitchFamily="34" charset="0"/>
              </a:rPr>
              <a:t>Certains</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patients</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nécessitent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un</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traitement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l'IRIS</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prednisone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23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plusieurs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mois</a:t>
            </a:r>
            <a:endParaRPr lang="fr-FR" sz="1600" dirty="0">
              <a:latin typeface="Arial" panose="020B0604020202020204" pitchFamily="34" charset="0"/>
              <a:ea typeface="Symbol" panose="05050102010706020507" pitchFamily="18" charset="2"/>
              <a:cs typeface="Arial" panose="020B0604020202020204" pitchFamily="34" charset="0"/>
            </a:endParaRPr>
          </a:p>
        </p:txBody>
      </p:sp>
      <p:sp>
        <p:nvSpPr>
          <p:cNvPr id="9" name="Rectangle 8"/>
          <p:cNvSpPr/>
          <p:nvPr/>
        </p:nvSpPr>
        <p:spPr>
          <a:xfrm>
            <a:off x="836165" y="2102765"/>
            <a:ext cx="10494335" cy="1255280"/>
          </a:xfrm>
          <a:prstGeom prst="rect">
            <a:avLst/>
          </a:prstGeom>
        </p:spPr>
        <p:txBody>
          <a:bodyPr wrap="square">
            <a:spAutoFit/>
          </a:bodyPr>
          <a:lstStyle/>
          <a:p>
            <a:pPr marL="342900" lvl="0" indent="-342900">
              <a:lnSpc>
                <a:spcPct val="107000"/>
              </a:lnSpc>
              <a:spcBef>
                <a:spcPts val="145"/>
              </a:spcBef>
              <a:spcAft>
                <a:spcPts val="400"/>
              </a:spcAft>
              <a:buSzPts val="1000"/>
              <a:buFont typeface="Symbol" panose="05050102010706020507" pitchFamily="18" charset="2"/>
              <a:buChar char=""/>
              <a:tabLst>
                <a:tab pos="184150" algn="l"/>
              </a:tabLst>
            </a:pPr>
            <a:r>
              <a:rPr lang="fr-BE" sz="1600" dirty="0">
                <a:latin typeface="Arial" panose="020B0604020202020204" pitchFamily="34" charset="0"/>
                <a:cs typeface="Arial" panose="020B0604020202020204" pitchFamily="34" charset="0"/>
              </a:rPr>
              <a:t>Prednisone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1,5mg/kg/jour</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en</a:t>
            </a:r>
            <a:r>
              <a:rPr lang="fr-BE" sz="1600" spc="-3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dose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unique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semaines</a:t>
            </a:r>
            <a:endParaRPr lang="fr-FR" sz="1600" dirty="0">
              <a:latin typeface="Arial" panose="020B0604020202020204" pitchFamily="34" charset="0"/>
              <a:cs typeface="Arial" panose="020B0604020202020204" pitchFamily="34" charset="0"/>
            </a:endParaRPr>
          </a:p>
          <a:p>
            <a:pPr marL="342900" lvl="0" indent="-342900">
              <a:lnSpc>
                <a:spcPct val="107000"/>
              </a:lnSpc>
              <a:spcBef>
                <a:spcPts val="130"/>
              </a:spcBef>
              <a:spcAft>
                <a:spcPts val="400"/>
              </a:spcAft>
              <a:buSzPts val="1000"/>
              <a:buFont typeface="Symbol" panose="05050102010706020507" pitchFamily="18" charset="2"/>
              <a:buChar char=""/>
              <a:tabLst>
                <a:tab pos="184150" algn="l"/>
              </a:tabLst>
            </a:pPr>
            <a:r>
              <a:rPr lang="fr-BE" sz="1600" dirty="0">
                <a:latin typeface="Arial" panose="020B0604020202020204" pitchFamily="34" charset="0"/>
                <a:cs typeface="Arial" panose="020B0604020202020204" pitchFamily="34" charset="0"/>
              </a:rPr>
              <a:t>Réduire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à</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0,75mg/kg/jour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semaines</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supplémentaires</a:t>
            </a:r>
            <a:endParaRPr lang="fr-FR" sz="1600" dirty="0">
              <a:latin typeface="Arial" panose="020B0604020202020204" pitchFamily="34" charset="0"/>
              <a:cs typeface="Arial" panose="020B0604020202020204" pitchFamily="34" charset="0"/>
            </a:endParaRPr>
          </a:p>
          <a:p>
            <a:pPr marL="342900" marR="46990" lvl="0" indent="-342900">
              <a:lnSpc>
                <a:spcPct val="107000"/>
              </a:lnSpc>
              <a:spcBef>
                <a:spcPts val="145"/>
              </a:spcBef>
              <a:spcAft>
                <a:spcPts val="400"/>
              </a:spcAft>
              <a:buSzPts val="1000"/>
              <a:buFont typeface="Symbol" panose="05050102010706020507" pitchFamily="18" charset="2"/>
              <a:buChar char=""/>
              <a:tabLst>
                <a:tab pos="184150" algn="l"/>
              </a:tabLst>
            </a:pPr>
            <a:r>
              <a:rPr lang="fr-BE" sz="1600" dirty="0">
                <a:latin typeface="Arial" panose="020B0604020202020204" pitchFamily="34" charset="0"/>
                <a:cs typeface="Arial" panose="020B0604020202020204" pitchFamily="34" charset="0"/>
              </a:rPr>
              <a:t>La</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prise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20</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mg</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a:t>
            </a:r>
            <a:r>
              <a:rPr lang="fr-BE" sz="1600" dirty="0" err="1">
                <a:latin typeface="Arial" panose="020B0604020202020204" pitchFamily="34" charset="0"/>
                <a:cs typeface="Arial" panose="020B0604020202020204" pitchFamily="34" charset="0"/>
              </a:rPr>
              <a:t>oméprazole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est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recommandée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toute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a:t>
            </a:r>
            <a:r>
              <a:rPr lang="fr-BE" sz="1600" spc="-2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durée du</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traitement</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prednisone</a:t>
            </a:r>
            <a:endParaRPr lang="fr-FR" sz="1600" dirty="0">
              <a:latin typeface="Arial" panose="020B0604020202020204" pitchFamily="34" charset="0"/>
              <a:ea typeface="Symbol" panose="05050102010706020507" pitchFamily="18" charset="2"/>
              <a:cs typeface="Arial" panose="020B0604020202020204" pitchFamily="34" charset="0"/>
            </a:endParaRPr>
          </a:p>
        </p:txBody>
      </p:sp>
      <p:sp>
        <p:nvSpPr>
          <p:cNvPr id="11" name="Rectangle 10"/>
          <p:cNvSpPr/>
          <p:nvPr/>
        </p:nvSpPr>
        <p:spPr>
          <a:xfrm>
            <a:off x="640452" y="2050593"/>
            <a:ext cx="11032788" cy="130558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81330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591" y="93776"/>
            <a:ext cx="7196109" cy="548511"/>
          </a:xfrm>
        </p:spPr>
        <p:txBody>
          <a:bodyPr anchor="b"/>
          <a:lstStyle/>
          <a:p>
            <a:pPr algn="ctr"/>
            <a:r>
              <a:rPr lang="en-US" sz="2400" dirty="0"/>
              <a:t>DILI</a:t>
            </a:r>
            <a:r>
              <a:rPr lang="en-US" sz="2860" dirty="0"/>
              <a:t> </a:t>
            </a:r>
            <a:r>
              <a:rPr lang="en-US" sz="2000" dirty="0"/>
              <a:t>( </a:t>
            </a:r>
            <a:r>
              <a:rPr lang="en-US" sz="2000" dirty="0" err="1" smtClean="0"/>
              <a:t>AttEintE</a:t>
            </a:r>
            <a:r>
              <a:rPr lang="en-US" sz="2000" dirty="0" smtClean="0"/>
              <a:t> h</a:t>
            </a:r>
            <a:r>
              <a:rPr lang="fr-BE" sz="2000" dirty="0"/>
              <a:t>é</a:t>
            </a:r>
            <a:r>
              <a:rPr lang="en-US" sz="2000" dirty="0" err="1" smtClean="0"/>
              <a:t>patique</a:t>
            </a:r>
            <a:r>
              <a:rPr lang="en-US" sz="2000" dirty="0" smtClean="0"/>
              <a:t> due aux m</a:t>
            </a:r>
            <a:r>
              <a:rPr lang="fr-BE" sz="2000" dirty="0"/>
              <a:t>é</a:t>
            </a:r>
            <a:r>
              <a:rPr lang="en-US" sz="2000" dirty="0" err="1" smtClean="0"/>
              <a:t>dicaments</a:t>
            </a:r>
            <a:r>
              <a:rPr lang="en-US" sz="2000" dirty="0" smtClean="0"/>
              <a:t> )</a:t>
            </a:r>
            <a:endParaRPr lang="en-US" sz="2000" dirty="0"/>
          </a:p>
        </p:txBody>
      </p:sp>
      <p:sp>
        <p:nvSpPr>
          <p:cNvPr id="3" name="Text Placeholder 2"/>
          <p:cNvSpPr>
            <a:spLocks noGrp="1"/>
          </p:cNvSpPr>
          <p:nvPr>
            <p:ph type="body" sz="quarter" idx="10"/>
          </p:nvPr>
        </p:nvSpPr>
        <p:spPr>
          <a:xfrm>
            <a:off x="309591" y="1038342"/>
            <a:ext cx="3870523" cy="5231830"/>
          </a:xfrm>
          <a:noFill/>
          <a:ln>
            <a:noFill/>
          </a:ln>
        </p:spPr>
        <p:txBody>
          <a:bodyPr/>
          <a:lstStyle/>
          <a:p>
            <a:pPr indent="0" algn="ctr">
              <a:spcAft>
                <a:spcPts val="200"/>
              </a:spcAft>
              <a:buNone/>
            </a:pPr>
            <a:r>
              <a:rPr lang="fr-FR" sz="1600" b="1" u="sng" dirty="0" smtClean="0">
                <a:solidFill>
                  <a:schemeClr val="tx2"/>
                </a:solidFill>
              </a:rPr>
              <a:t>Définition</a:t>
            </a:r>
            <a:endParaRPr lang="fr-FR" sz="1600" b="1" dirty="0">
              <a:solidFill>
                <a:schemeClr val="tx2"/>
              </a:solidFill>
            </a:endParaRPr>
          </a:p>
          <a:p>
            <a:pPr indent="0" algn="ctr">
              <a:spcBef>
                <a:spcPts val="0"/>
              </a:spcBef>
              <a:spcAft>
                <a:spcPts val="200"/>
              </a:spcAft>
              <a:buNone/>
            </a:pPr>
            <a:r>
              <a:rPr lang="fr-FR" sz="1600" b="1" dirty="0" smtClean="0">
                <a:solidFill>
                  <a:schemeClr val="tx2"/>
                </a:solidFill>
              </a:rPr>
              <a:t>un / </a:t>
            </a:r>
            <a:r>
              <a:rPr lang="fr-FR" sz="1600" b="1" dirty="0">
                <a:solidFill>
                  <a:schemeClr val="tx2"/>
                </a:solidFill>
              </a:rPr>
              <a:t>plusieurs des éléments suivants :</a:t>
            </a:r>
          </a:p>
          <a:p>
            <a:pPr marL="285750" indent="-285750">
              <a:buFont typeface="Courier New" panose="02070309020205020404" pitchFamily="49" charset="0"/>
              <a:buChar char="o"/>
            </a:pPr>
            <a:r>
              <a:rPr lang="fr-FR" sz="1600" b="1" dirty="0">
                <a:solidFill>
                  <a:schemeClr val="tx1"/>
                </a:solidFill>
              </a:rPr>
              <a:t> ALT &gt; 120 UI/l chez un patient symptomatique (</a:t>
            </a:r>
            <a:r>
              <a:rPr lang="fr-FR" sz="1600" b="1" dirty="0" smtClean="0">
                <a:solidFill>
                  <a:schemeClr val="tx1"/>
                </a:solidFill>
              </a:rPr>
              <a:t>nausées / vomissements</a:t>
            </a:r>
            <a:r>
              <a:rPr lang="fr-FR" sz="1600" b="1" dirty="0">
                <a:solidFill>
                  <a:schemeClr val="tx1"/>
                </a:solidFill>
              </a:rPr>
              <a:t>, douleurs abdominales) </a:t>
            </a:r>
            <a:endParaRPr lang="fr-FR" sz="1600" b="1" dirty="0" smtClean="0">
              <a:solidFill>
                <a:schemeClr val="tx1"/>
              </a:solidFill>
            </a:endParaRPr>
          </a:p>
          <a:p>
            <a:pPr marL="285750" indent="-285750">
              <a:buFont typeface="Courier New" panose="02070309020205020404" pitchFamily="49" charset="0"/>
              <a:buChar char="o"/>
            </a:pPr>
            <a:r>
              <a:rPr lang="fr-FR" sz="1600" b="1" dirty="0" smtClean="0">
                <a:solidFill>
                  <a:schemeClr val="tx1"/>
                </a:solidFill>
              </a:rPr>
              <a:t>ALT </a:t>
            </a:r>
            <a:r>
              <a:rPr lang="fr-FR" sz="1600" b="1" dirty="0">
                <a:solidFill>
                  <a:schemeClr val="tx1"/>
                </a:solidFill>
              </a:rPr>
              <a:t>&gt; 200 UI/l x la normale chez un patient </a:t>
            </a:r>
            <a:r>
              <a:rPr lang="fr-FR" sz="1600" b="1" dirty="0" smtClean="0">
                <a:solidFill>
                  <a:schemeClr val="tx1"/>
                </a:solidFill>
              </a:rPr>
              <a:t>asymptomatique / </a:t>
            </a:r>
            <a:r>
              <a:rPr lang="fr-FR" sz="1600" b="1" dirty="0">
                <a:solidFill>
                  <a:schemeClr val="tx1"/>
                </a:solidFill>
              </a:rPr>
              <a:t>Bilirubine &gt;40 </a:t>
            </a:r>
            <a:r>
              <a:rPr lang="fr-FR" sz="1600" b="1" dirty="0" err="1">
                <a:solidFill>
                  <a:schemeClr val="tx1"/>
                </a:solidFill>
              </a:rPr>
              <a:t>μmol</a:t>
            </a:r>
            <a:r>
              <a:rPr lang="fr-FR" sz="1600" b="1" dirty="0">
                <a:solidFill>
                  <a:schemeClr val="tx1"/>
                </a:solidFill>
              </a:rPr>
              <a:t>/l (&gt; 2,3 mg/dl)</a:t>
            </a:r>
          </a:p>
          <a:p>
            <a:pPr marL="285750" indent="-285750">
              <a:lnSpc>
                <a:spcPct val="100000"/>
              </a:lnSpc>
              <a:buFont typeface="Arial" panose="020B0604020202020204" pitchFamily="34" charset="0"/>
              <a:buChar char="•"/>
            </a:pPr>
            <a:r>
              <a:rPr lang="fr-FR" sz="1600" b="1" dirty="0">
                <a:solidFill>
                  <a:schemeClr val="tx1"/>
                </a:solidFill>
              </a:rPr>
              <a:t>Examen </a:t>
            </a:r>
            <a:r>
              <a:rPr lang="fr-FR" sz="1600" b="1" dirty="0" smtClean="0">
                <a:solidFill>
                  <a:schemeClr val="tx1"/>
                </a:solidFill>
              </a:rPr>
              <a:t>clinique</a:t>
            </a:r>
            <a:r>
              <a:rPr lang="fr-FR" sz="1600" dirty="0" smtClean="0">
                <a:solidFill>
                  <a:schemeClr val="tx1"/>
                </a:solidFill>
              </a:rPr>
              <a:t>:  </a:t>
            </a:r>
            <a:r>
              <a:rPr lang="fr-FR" sz="1600" dirty="0">
                <a:solidFill>
                  <a:schemeClr val="tx1"/>
                </a:solidFill>
              </a:rPr>
              <a:t>Jaunisse,  </a:t>
            </a:r>
            <a:r>
              <a:rPr lang="fr-FR" sz="1600" dirty="0" smtClean="0">
                <a:solidFill>
                  <a:schemeClr val="tx1"/>
                </a:solidFill>
              </a:rPr>
              <a:t>confusion</a:t>
            </a:r>
            <a:r>
              <a:rPr lang="fr-FR" sz="1600" dirty="0">
                <a:solidFill>
                  <a:schemeClr val="tx1"/>
                </a:solidFill>
              </a:rPr>
              <a:t>, perte de </a:t>
            </a:r>
            <a:r>
              <a:rPr lang="fr-FR" sz="1600" dirty="0" smtClean="0">
                <a:solidFill>
                  <a:schemeClr val="tx1"/>
                </a:solidFill>
              </a:rPr>
              <a:t>conscience, </a:t>
            </a:r>
            <a:r>
              <a:rPr lang="fr-FR" sz="1600" dirty="0">
                <a:solidFill>
                  <a:schemeClr val="tx1"/>
                </a:solidFill>
              </a:rPr>
              <a:t>lambeau hépatique</a:t>
            </a:r>
            <a:r>
              <a:rPr lang="fr-FR" sz="1600" dirty="0" smtClean="0">
                <a:solidFill>
                  <a:schemeClr val="tx1"/>
                </a:solidFill>
              </a:rPr>
              <a:t>, hépatomégalie,  splénomégalie, ascite </a:t>
            </a:r>
          </a:p>
          <a:p>
            <a:pPr marL="285750" indent="-285750">
              <a:lnSpc>
                <a:spcPct val="100000"/>
              </a:lnSpc>
              <a:buFont typeface="Arial" panose="020B0604020202020204" pitchFamily="34" charset="0"/>
              <a:buChar char="•"/>
            </a:pPr>
            <a:r>
              <a:rPr lang="fr-FR" sz="1600" dirty="0" smtClean="0">
                <a:solidFill>
                  <a:schemeClr val="tx1"/>
                </a:solidFill>
              </a:rPr>
              <a:t>// </a:t>
            </a:r>
            <a:r>
              <a:rPr lang="fr-FR" sz="1600" b="1" dirty="0" smtClean="0">
                <a:solidFill>
                  <a:schemeClr val="tx1"/>
                </a:solidFill>
              </a:rPr>
              <a:t>Histoire clinique</a:t>
            </a:r>
            <a:r>
              <a:rPr lang="fr-FR" sz="1600" dirty="0" smtClean="0">
                <a:solidFill>
                  <a:schemeClr val="tx1"/>
                </a:solidFill>
              </a:rPr>
              <a:t>: </a:t>
            </a:r>
            <a:r>
              <a:rPr lang="fr-FR" sz="1600" dirty="0">
                <a:solidFill>
                  <a:schemeClr val="tx1"/>
                </a:solidFill>
              </a:rPr>
              <a:t>Traitement </a:t>
            </a:r>
            <a:r>
              <a:rPr lang="fr-FR" sz="1600" dirty="0" smtClean="0">
                <a:solidFill>
                  <a:schemeClr val="tx1"/>
                </a:solidFill>
              </a:rPr>
              <a:t>TB, </a:t>
            </a:r>
            <a:r>
              <a:rPr lang="fr-FR" sz="1600" dirty="0" err="1" smtClean="0">
                <a:solidFill>
                  <a:schemeClr val="tx1"/>
                </a:solidFill>
              </a:rPr>
              <a:t>cotrimoxazole</a:t>
            </a:r>
            <a:r>
              <a:rPr lang="fr-FR" sz="1600" dirty="0" smtClean="0">
                <a:solidFill>
                  <a:schemeClr val="tx1"/>
                </a:solidFill>
              </a:rPr>
              <a:t>, </a:t>
            </a:r>
            <a:r>
              <a:rPr lang="fr-FR" sz="1600" dirty="0" err="1" smtClean="0">
                <a:solidFill>
                  <a:schemeClr val="tx1"/>
                </a:solidFill>
              </a:rPr>
              <a:t>EFV,médicaments</a:t>
            </a:r>
            <a:r>
              <a:rPr lang="fr-FR" sz="1600" dirty="0" smtClean="0">
                <a:solidFill>
                  <a:schemeClr val="tx1"/>
                </a:solidFill>
              </a:rPr>
              <a:t> traditionnels, </a:t>
            </a:r>
            <a:r>
              <a:rPr lang="fr-FR" sz="1600" dirty="0">
                <a:solidFill>
                  <a:schemeClr val="tx1"/>
                </a:solidFill>
              </a:rPr>
              <a:t>antécédents d’hépatite virale, </a:t>
            </a:r>
            <a:r>
              <a:rPr lang="fr-FR" sz="1600" dirty="0" smtClean="0">
                <a:solidFill>
                  <a:schemeClr val="tx1"/>
                </a:solidFill>
              </a:rPr>
              <a:t>drogues</a:t>
            </a:r>
            <a:r>
              <a:rPr lang="fr-FR" sz="1600" dirty="0">
                <a:solidFill>
                  <a:schemeClr val="tx1"/>
                </a:solidFill>
              </a:rPr>
              <a:t>,</a:t>
            </a:r>
            <a:r>
              <a:rPr lang="fr-FR" sz="1600" dirty="0" smtClean="0">
                <a:solidFill>
                  <a:schemeClr val="tx1"/>
                </a:solidFill>
              </a:rPr>
              <a:t> </a:t>
            </a:r>
            <a:r>
              <a:rPr lang="fr-FR" sz="1600" dirty="0">
                <a:solidFill>
                  <a:schemeClr val="tx1"/>
                </a:solidFill>
              </a:rPr>
              <a:t>a</a:t>
            </a:r>
            <a:r>
              <a:rPr lang="fr-FR" sz="1600" dirty="0" smtClean="0">
                <a:solidFill>
                  <a:schemeClr val="tx1"/>
                </a:solidFill>
              </a:rPr>
              <a:t>lcool </a:t>
            </a:r>
            <a:r>
              <a:rPr lang="fr-FR" sz="1600" dirty="0">
                <a:solidFill>
                  <a:schemeClr val="tx1"/>
                </a:solidFill>
              </a:rPr>
              <a:t>? </a:t>
            </a:r>
          </a:p>
        </p:txBody>
      </p:sp>
      <p:sp>
        <p:nvSpPr>
          <p:cNvPr id="4" name="Date Placeholder 3"/>
          <p:cNvSpPr>
            <a:spLocks noGrp="1"/>
          </p:cNvSpPr>
          <p:nvPr>
            <p:ph type="dt" sz="half" idx="2"/>
          </p:nvPr>
        </p:nvSpPr>
        <p:spPr>
          <a:xfrm>
            <a:off x="4582471" y="6340502"/>
            <a:ext cx="7301070" cy="365125"/>
          </a:xfrm>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5" name="Rectangle 4"/>
          <p:cNvSpPr/>
          <p:nvPr/>
        </p:nvSpPr>
        <p:spPr>
          <a:xfrm>
            <a:off x="7745059" y="1392097"/>
            <a:ext cx="4067851" cy="4524315"/>
          </a:xfrm>
          <a:prstGeom prst="rect">
            <a:avLst/>
          </a:prstGeom>
        </p:spPr>
        <p:txBody>
          <a:bodyPr wrap="square">
            <a:spAutoFit/>
          </a:bodyPr>
          <a:lstStyle/>
          <a:p>
            <a:pPr indent="0" algn="ctr">
              <a:buNone/>
            </a:pPr>
            <a:r>
              <a:rPr lang="fr-FR" sz="1600" b="1" u="sng" dirty="0">
                <a:solidFill>
                  <a:schemeClr val="tx2"/>
                </a:solidFill>
                <a:latin typeface="Arial" panose="020B0604020202020204" pitchFamily="34" charset="0"/>
                <a:cs typeface="Arial" panose="020B0604020202020204" pitchFamily="34" charset="0"/>
              </a:rPr>
              <a:t>Prise en charge </a:t>
            </a:r>
            <a:r>
              <a:rPr lang="fr-FR" sz="1600" dirty="0">
                <a:solidFill>
                  <a:schemeClr val="tx2"/>
                </a:solidFill>
                <a:latin typeface="Arial" panose="020B0604020202020204" pitchFamily="34" charset="0"/>
                <a:cs typeface="Arial" panose="020B0604020202020204" pitchFamily="34" charset="0"/>
              </a:rPr>
              <a:t>: </a:t>
            </a:r>
            <a:r>
              <a:rPr lang="fr-FR" sz="1600" b="1" dirty="0">
                <a:solidFill>
                  <a:schemeClr val="tx2"/>
                </a:solidFill>
                <a:latin typeface="Arial" panose="020B0604020202020204" pitchFamily="34" charset="0"/>
                <a:cs typeface="Arial" panose="020B0604020202020204" pitchFamily="34" charset="0"/>
              </a:rPr>
              <a:t>Arrêt tout traitement </a:t>
            </a:r>
            <a:endParaRPr lang="fr-FR" sz="1600" b="1" dirty="0" smtClean="0">
              <a:solidFill>
                <a:schemeClr val="tx2"/>
              </a:solidFill>
              <a:latin typeface="Arial" panose="020B0604020202020204" pitchFamily="34" charset="0"/>
              <a:cs typeface="Arial" panose="020B0604020202020204" pitchFamily="34" charset="0"/>
            </a:endParaRPr>
          </a:p>
          <a:p>
            <a:pPr indent="0">
              <a:buNone/>
            </a:pPr>
            <a:endParaRPr lang="fr-FR" sz="1600" dirty="0">
              <a:solidFill>
                <a:schemeClr val="tx2"/>
              </a:solidFill>
              <a:latin typeface="Arial" panose="020B0604020202020204" pitchFamily="34" charset="0"/>
              <a:cs typeface="Arial" panose="020B0604020202020204" pitchFamily="34" charset="0"/>
            </a:endParaRPr>
          </a:p>
          <a:p>
            <a:pPr marL="285750" indent="-285750">
              <a:buFontTx/>
              <a:buChar char="-"/>
            </a:pPr>
            <a:r>
              <a:rPr lang="fr-FR" sz="1600" b="1" dirty="0" smtClean="0">
                <a:latin typeface="Arial" panose="020B0604020202020204" pitchFamily="34" charset="0"/>
                <a:cs typeface="Arial" panose="020B0604020202020204" pitchFamily="34" charset="0"/>
              </a:rPr>
              <a:t>Protocole </a:t>
            </a:r>
            <a:r>
              <a:rPr lang="fr-FR" sz="1600" b="1" dirty="0">
                <a:latin typeface="Arial" panose="020B0604020202020204" pitchFamily="34" charset="0"/>
                <a:cs typeface="Arial" panose="020B0604020202020204" pitchFamily="34" charset="0"/>
              </a:rPr>
              <a:t>de </a:t>
            </a:r>
            <a:r>
              <a:rPr lang="fr-FR" sz="1600" b="1" dirty="0" smtClean="0">
                <a:latin typeface="Arial" panose="020B0604020202020204" pitchFamily="34" charset="0"/>
                <a:cs typeface="Arial" panose="020B0604020202020204" pitchFamily="34" charset="0"/>
              </a:rPr>
              <a:t>réintroduction </a:t>
            </a:r>
            <a:r>
              <a:rPr lang="fr-FR" sz="1600" b="1" dirty="0">
                <a:latin typeface="Arial" panose="020B0604020202020204" pitchFamily="34" charset="0"/>
                <a:cs typeface="Arial" panose="020B0604020202020204" pitchFamily="34" charset="0"/>
              </a:rPr>
              <a:t>anti </a:t>
            </a:r>
            <a:r>
              <a:rPr lang="fr-FR" sz="1600" b="1" dirty="0" smtClean="0">
                <a:latin typeface="Arial" panose="020B0604020202020204" pitchFamily="34" charset="0"/>
                <a:cs typeface="Arial" panose="020B0604020202020204" pitchFamily="34" charset="0"/>
              </a:rPr>
              <a:t>TB</a:t>
            </a:r>
            <a:endParaRPr lang="fr-FR"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à"/>
            </a:pPr>
            <a:r>
              <a:rPr lang="fr-FR" sz="1600" dirty="0" smtClean="0">
                <a:latin typeface="Arial" panose="020B0604020202020204" pitchFamily="34" charset="0"/>
                <a:cs typeface="Arial" panose="020B0604020202020204" pitchFamily="34" charset="0"/>
              </a:rPr>
              <a:t>Patient </a:t>
            </a:r>
            <a:r>
              <a:rPr lang="fr-FR" sz="1600" dirty="0">
                <a:latin typeface="Arial" panose="020B0604020202020204" pitchFamily="34" charset="0"/>
                <a:cs typeface="Arial" panose="020B0604020202020204" pitchFamily="34" charset="0"/>
              </a:rPr>
              <a:t>pas gravement </a:t>
            </a:r>
            <a:r>
              <a:rPr lang="fr-FR" sz="1600" dirty="0" smtClean="0">
                <a:latin typeface="Arial" panose="020B0604020202020204" pitchFamily="34" charset="0"/>
                <a:cs typeface="Arial" panose="020B0604020202020204" pitchFamily="34" charset="0"/>
              </a:rPr>
              <a:t>malade: </a:t>
            </a:r>
            <a:r>
              <a:rPr lang="fr-FR" sz="1600" dirty="0">
                <a:latin typeface="Arial" panose="020B0604020202020204" pitchFamily="34" charset="0"/>
                <a:cs typeface="Arial" panose="020B0604020202020204" pitchFamily="34" charset="0"/>
              </a:rPr>
              <a:t>Arrêt tout traitement antituberculeux pendant 1 à 2 semaines pendant que DILI </a:t>
            </a:r>
            <a:r>
              <a:rPr lang="fr-FR" sz="1600" dirty="0" smtClean="0">
                <a:latin typeface="Arial" panose="020B0604020202020204" pitchFamily="34" charset="0"/>
                <a:cs typeface="Arial" panose="020B0604020202020204" pitchFamily="34" charset="0"/>
              </a:rPr>
              <a:t>disparait. </a:t>
            </a:r>
          </a:p>
          <a:p>
            <a:pPr marL="285750" indent="-285750">
              <a:buFont typeface="Wingdings" panose="05000000000000000000" pitchFamily="2" charset="2"/>
              <a:buChar char="à"/>
            </a:pPr>
            <a:r>
              <a:rPr lang="fr-FR" sz="1600" dirty="0" smtClean="0">
                <a:latin typeface="Arial" panose="020B0604020202020204" pitchFamily="34" charset="0"/>
                <a:cs typeface="Arial" panose="020B0604020202020204" pitchFamily="34" charset="0"/>
              </a:rPr>
              <a:t>Patient  </a:t>
            </a:r>
            <a:r>
              <a:rPr lang="fr-FR" sz="1600" dirty="0">
                <a:latin typeface="Arial" panose="020B0604020202020204" pitchFamily="34" charset="0"/>
                <a:cs typeface="Arial" panose="020B0604020202020204" pitchFamily="34" charset="0"/>
              </a:rPr>
              <a:t>gravement malade de </a:t>
            </a:r>
            <a:r>
              <a:rPr lang="fr-FR" sz="1600" dirty="0" smtClean="0">
                <a:latin typeface="Arial" panose="020B0604020202020204" pitchFamily="34" charset="0"/>
                <a:cs typeface="Arial" panose="020B0604020202020204" pitchFamily="34" charset="0"/>
              </a:rPr>
              <a:t>TB: </a:t>
            </a:r>
            <a:r>
              <a:rPr lang="fr-FR" sz="1600" dirty="0">
                <a:latin typeface="Arial" panose="020B0604020202020204" pitchFamily="34" charset="0"/>
                <a:cs typeface="Arial" panose="020B0604020202020204" pitchFamily="34" charset="0"/>
              </a:rPr>
              <a:t>traitement alternatif de la </a:t>
            </a:r>
            <a:r>
              <a:rPr lang="fr-FR" sz="1600" dirty="0" smtClean="0">
                <a:latin typeface="Arial" panose="020B0604020202020204" pitchFamily="34" charset="0"/>
                <a:cs typeface="Arial" panose="020B0604020202020204" pitchFamily="34" charset="0"/>
              </a:rPr>
              <a:t>TB:   </a:t>
            </a:r>
            <a:r>
              <a:rPr lang="fr-FR" sz="1600" dirty="0" err="1" smtClean="0">
                <a:latin typeface="Arial" panose="020B0604020202020204" pitchFamily="34" charset="0"/>
                <a:cs typeface="Arial" panose="020B0604020202020204" pitchFamily="34" charset="0"/>
              </a:rPr>
              <a:t>ethambutol</a:t>
            </a:r>
            <a:r>
              <a:rPr lang="fr-FR" sz="1600" dirty="0" smtClean="0">
                <a:latin typeface="Arial" panose="020B0604020202020204" pitchFamily="34" charset="0"/>
                <a:cs typeface="Arial" panose="020B0604020202020204" pitchFamily="34" charset="0"/>
              </a:rPr>
              <a:t>, </a:t>
            </a:r>
            <a:r>
              <a:rPr lang="fr-FR" sz="1600" dirty="0" err="1" smtClean="0">
                <a:latin typeface="Arial" panose="020B0604020202020204" pitchFamily="34" charset="0"/>
                <a:cs typeface="Arial" panose="020B0604020202020204" pitchFamily="34" charset="0"/>
              </a:rPr>
              <a:t>lévofloxacine</a:t>
            </a:r>
            <a:r>
              <a:rPr lang="fr-FR" sz="1600" dirty="0" smtClean="0">
                <a:latin typeface="Arial" panose="020B0604020202020204" pitchFamily="34" charset="0"/>
                <a:cs typeface="Arial" panose="020B0604020202020204" pitchFamily="34" charset="0"/>
              </a:rPr>
              <a:t> </a:t>
            </a:r>
            <a:r>
              <a:rPr lang="fr-FR" sz="1600" dirty="0">
                <a:latin typeface="Arial" panose="020B0604020202020204" pitchFamily="34" charset="0"/>
                <a:cs typeface="Arial" panose="020B0604020202020204" pitchFamily="34" charset="0"/>
              </a:rPr>
              <a:t>ou </a:t>
            </a:r>
            <a:r>
              <a:rPr lang="fr-FR" sz="1600" dirty="0" err="1">
                <a:latin typeface="Arial" panose="020B0604020202020204" pitchFamily="34" charset="0"/>
                <a:cs typeface="Arial" panose="020B0604020202020204" pitchFamily="34" charset="0"/>
              </a:rPr>
              <a:t>moxifloxacine</a:t>
            </a:r>
            <a:r>
              <a:rPr lang="fr-FR" sz="1600" dirty="0">
                <a:latin typeface="Arial" panose="020B0604020202020204" pitchFamily="34" charset="0"/>
                <a:cs typeface="Arial" panose="020B0604020202020204" pitchFamily="34" charset="0"/>
              </a:rPr>
              <a:t> (ciprofloxacine si aucune alternative</a:t>
            </a:r>
            <a:r>
              <a:rPr lang="fr-FR" sz="1600" dirty="0" smtClean="0">
                <a:latin typeface="Arial" panose="020B0604020202020204" pitchFamily="34" charset="0"/>
                <a:cs typeface="Arial" panose="020B0604020202020204" pitchFamily="34" charset="0"/>
              </a:rPr>
              <a:t>), </a:t>
            </a:r>
            <a:r>
              <a:rPr lang="fr-FR" sz="1600" dirty="0" err="1" smtClean="0">
                <a:latin typeface="Arial" panose="020B0604020202020204" pitchFamily="34" charset="0"/>
                <a:cs typeface="Arial" panose="020B0604020202020204" pitchFamily="34" charset="0"/>
              </a:rPr>
              <a:t>kanamycine</a:t>
            </a:r>
            <a:r>
              <a:rPr lang="fr-FR" sz="1600" dirty="0" smtClean="0">
                <a:latin typeface="Arial" panose="020B0604020202020204" pitchFamily="34" charset="0"/>
                <a:cs typeface="Arial" panose="020B0604020202020204" pitchFamily="34" charset="0"/>
              </a:rPr>
              <a:t> </a:t>
            </a:r>
            <a:r>
              <a:rPr lang="fr-FR" sz="1600" dirty="0">
                <a:latin typeface="Arial" panose="020B0604020202020204" pitchFamily="34" charset="0"/>
                <a:cs typeface="Arial" panose="020B0604020202020204" pitchFamily="34" charset="0"/>
              </a:rPr>
              <a:t>(streptomycine s’il n’y a pas d’alternative). </a:t>
            </a:r>
            <a:endParaRPr lang="fr-FR" sz="1600" dirty="0" smtClean="0">
              <a:latin typeface="Arial" panose="020B0604020202020204" pitchFamily="34" charset="0"/>
              <a:cs typeface="Arial" panose="020B0604020202020204" pitchFamily="34" charset="0"/>
            </a:endParaRPr>
          </a:p>
          <a:p>
            <a:endParaRPr lang="fr-FR" sz="1600" dirty="0">
              <a:latin typeface="Arial" panose="020B0604020202020204" pitchFamily="34" charset="0"/>
              <a:cs typeface="Arial" panose="020B0604020202020204" pitchFamily="34" charset="0"/>
            </a:endParaRPr>
          </a:p>
          <a:p>
            <a:pPr marL="285750" indent="-285750">
              <a:buFontTx/>
              <a:buChar char="-"/>
            </a:pPr>
            <a:r>
              <a:rPr lang="fr-FR" sz="1600" b="1" dirty="0">
                <a:latin typeface="Arial" panose="020B0604020202020204" pitchFamily="34" charset="0"/>
                <a:cs typeface="Arial" panose="020B0604020202020204" pitchFamily="34" charset="0"/>
              </a:rPr>
              <a:t>TAR: </a:t>
            </a:r>
            <a:r>
              <a:rPr lang="fr-FR" sz="1600" dirty="0">
                <a:latin typeface="Arial" panose="020B0604020202020204" pitchFamily="34" charset="0"/>
                <a:cs typeface="Arial" panose="020B0604020202020204" pitchFamily="34" charset="0"/>
              </a:rPr>
              <a:t>Arrêter le TAR jusqu’à </a:t>
            </a:r>
            <a:r>
              <a:rPr lang="fr-FR" sz="1600" dirty="0" smtClean="0">
                <a:latin typeface="Arial" panose="020B0604020202020204" pitchFamily="34" charset="0"/>
                <a:cs typeface="Arial" panose="020B0604020202020204" pitchFamily="34" charset="0"/>
              </a:rPr>
              <a:t>DILI  </a:t>
            </a:r>
            <a:r>
              <a:rPr lang="fr-FR" sz="1600" dirty="0">
                <a:latin typeface="Arial" panose="020B0604020202020204" pitchFamily="34" charset="0"/>
                <a:cs typeface="Arial" panose="020B0604020202020204" pitchFamily="34" charset="0"/>
              </a:rPr>
              <a:t>stabilisé, </a:t>
            </a:r>
            <a:r>
              <a:rPr lang="fr-FR" sz="1600" dirty="0" smtClean="0">
                <a:latin typeface="Arial" panose="020B0604020202020204" pitchFamily="34" charset="0"/>
                <a:cs typeface="Arial" panose="020B0604020202020204" pitchFamily="34" charset="0"/>
              </a:rPr>
              <a:t>ne </a:t>
            </a:r>
            <a:r>
              <a:rPr lang="fr-FR" sz="1600" dirty="0">
                <a:latin typeface="Arial" panose="020B0604020202020204" pitchFamily="34" charset="0"/>
                <a:cs typeface="Arial" panose="020B0604020202020204" pitchFamily="34" charset="0"/>
              </a:rPr>
              <a:t>jamais reprendre traitement par </a:t>
            </a:r>
            <a:r>
              <a:rPr lang="fr-FR" sz="1600" dirty="0" smtClean="0">
                <a:latin typeface="Arial" panose="020B0604020202020204" pitchFamily="34" charset="0"/>
                <a:cs typeface="Arial" panose="020B0604020202020204" pitchFamily="34" charset="0"/>
              </a:rPr>
              <a:t>NVP </a:t>
            </a:r>
            <a:r>
              <a:rPr lang="fr-FR" sz="1600" dirty="0">
                <a:latin typeface="Arial" panose="020B0604020202020204" pitchFamily="34" charset="0"/>
                <a:cs typeface="Arial" panose="020B0604020202020204" pitchFamily="34" charset="0"/>
              </a:rPr>
              <a:t>ou EFV </a:t>
            </a:r>
            <a:r>
              <a:rPr lang="fr-FR" sz="1600" dirty="0" smtClean="0">
                <a:latin typeface="Arial" panose="020B0604020202020204" pitchFamily="34" charset="0"/>
                <a:cs typeface="Arial" panose="020B0604020202020204" pitchFamily="34" charset="0"/>
                <a:sym typeface="Wingdings" panose="05000000000000000000" pitchFamily="2" charset="2"/>
              </a:rPr>
              <a:t></a:t>
            </a:r>
            <a:r>
              <a:rPr lang="fr-FR" sz="1600" dirty="0" smtClean="0">
                <a:latin typeface="Arial" panose="020B0604020202020204" pitchFamily="34" charset="0"/>
                <a:cs typeface="Arial" panose="020B0604020202020204" pitchFamily="34" charset="0"/>
              </a:rPr>
              <a:t>  </a:t>
            </a:r>
            <a:r>
              <a:rPr lang="fr-FR" sz="1600" dirty="0" err="1">
                <a:latin typeface="Arial" panose="020B0604020202020204" pitchFamily="34" charset="0"/>
                <a:cs typeface="Arial" panose="020B0604020202020204" pitchFamily="34" charset="0"/>
              </a:rPr>
              <a:t>dolutégravir</a:t>
            </a:r>
            <a:r>
              <a:rPr lang="fr-FR" sz="1600" dirty="0">
                <a:latin typeface="Arial" panose="020B0604020202020204" pitchFamily="34" charset="0"/>
                <a:cs typeface="Arial" panose="020B0604020202020204" pitchFamily="34" charset="0"/>
              </a:rPr>
              <a:t> et arrêter le </a:t>
            </a:r>
            <a:r>
              <a:rPr lang="fr-FR" sz="1600" dirty="0" err="1" smtClean="0">
                <a:latin typeface="Arial" panose="020B0604020202020204" pitchFamily="34" charset="0"/>
                <a:cs typeface="Arial" panose="020B0604020202020204" pitchFamily="34" charset="0"/>
              </a:rPr>
              <a:t>cotrimoxazole</a:t>
            </a:r>
            <a:endParaRPr lang="en-GB" sz="1600" dirty="0">
              <a:latin typeface="Arial" panose="020B0604020202020204" pitchFamily="34" charset="0"/>
              <a:cs typeface="Arial" panose="020B0604020202020204" pitchFamily="34" charset="0"/>
            </a:endParaRPr>
          </a:p>
        </p:txBody>
      </p:sp>
      <p:sp>
        <p:nvSpPr>
          <p:cNvPr id="6" name="Rectangle 5"/>
          <p:cNvSpPr/>
          <p:nvPr/>
        </p:nvSpPr>
        <p:spPr>
          <a:xfrm>
            <a:off x="4348843" y="1638319"/>
            <a:ext cx="3156857" cy="4031873"/>
          </a:xfrm>
          <a:prstGeom prst="rect">
            <a:avLst/>
          </a:prstGeom>
        </p:spPr>
        <p:txBody>
          <a:bodyPr wrap="square">
            <a:spAutoFit/>
          </a:bodyPr>
          <a:lstStyle/>
          <a:p>
            <a:pPr indent="0" algn="ctr">
              <a:lnSpc>
                <a:spcPct val="100000"/>
              </a:lnSpc>
              <a:buNone/>
            </a:pPr>
            <a:r>
              <a:rPr lang="fr-FR" sz="1600" b="1" u="sng" dirty="0">
                <a:solidFill>
                  <a:schemeClr val="tx2"/>
                </a:solidFill>
                <a:latin typeface="Arial" panose="020B0604020202020204" pitchFamily="34" charset="0"/>
                <a:cs typeface="Arial" panose="020B0604020202020204" pitchFamily="34" charset="0"/>
              </a:rPr>
              <a:t>Examens  labo : </a:t>
            </a:r>
            <a:endParaRPr lang="fr-FR" sz="1600" b="1" u="sng" dirty="0" smtClean="0">
              <a:solidFill>
                <a:schemeClr val="tx2"/>
              </a:solidFill>
              <a:latin typeface="Arial" panose="020B0604020202020204" pitchFamily="34" charset="0"/>
              <a:cs typeface="Arial" panose="020B0604020202020204" pitchFamily="34" charset="0"/>
            </a:endParaRPr>
          </a:p>
          <a:p>
            <a:pPr indent="0" algn="ctr">
              <a:lnSpc>
                <a:spcPct val="100000"/>
              </a:lnSpc>
              <a:buNone/>
            </a:pPr>
            <a:r>
              <a:rPr lang="fr-FR" sz="1600" b="1" dirty="0" smtClean="0">
                <a:solidFill>
                  <a:schemeClr val="tx2"/>
                </a:solidFill>
                <a:latin typeface="Arial" panose="020B0604020202020204" pitchFamily="34" charset="0"/>
                <a:cs typeface="Arial" panose="020B0604020202020204" pitchFamily="34" charset="0"/>
              </a:rPr>
              <a:t>test hépatiques </a:t>
            </a:r>
            <a:r>
              <a:rPr lang="fr-FR" sz="1600" dirty="0">
                <a:solidFill>
                  <a:schemeClr val="tx2"/>
                </a:solidFill>
                <a:latin typeface="Arial" panose="020B0604020202020204" pitchFamily="34" charset="0"/>
                <a:cs typeface="Arial" panose="020B0604020202020204" pitchFamily="34" charset="0"/>
              </a:rPr>
              <a:t>(</a:t>
            </a:r>
            <a:r>
              <a:rPr lang="fr-FR" sz="1600" dirty="0" err="1">
                <a:solidFill>
                  <a:schemeClr val="tx2"/>
                </a:solidFill>
                <a:latin typeface="Arial" panose="020B0604020202020204" pitchFamily="34" charset="0"/>
                <a:cs typeface="Arial" panose="020B0604020202020204" pitchFamily="34" charset="0"/>
              </a:rPr>
              <a:t>Bili</a:t>
            </a:r>
            <a:r>
              <a:rPr lang="fr-FR" sz="1600" dirty="0" smtClean="0">
                <a:solidFill>
                  <a:schemeClr val="tx2"/>
                </a:solidFill>
                <a:latin typeface="Arial" panose="020B0604020202020204" pitchFamily="34" charset="0"/>
                <a:cs typeface="Arial" panose="020B0604020202020204" pitchFamily="34" charset="0"/>
              </a:rPr>
              <a:t>, </a:t>
            </a:r>
            <a:r>
              <a:rPr lang="fr-FR" sz="1600" dirty="0">
                <a:solidFill>
                  <a:schemeClr val="tx2"/>
                </a:solidFill>
                <a:latin typeface="Arial" panose="020B0604020202020204" pitchFamily="34" charset="0"/>
                <a:cs typeface="Arial" panose="020B0604020202020204" pitchFamily="34" charset="0"/>
              </a:rPr>
              <a:t>ALT, GGT</a:t>
            </a:r>
            <a:r>
              <a:rPr lang="fr-FR" sz="1600" dirty="0" smtClean="0">
                <a:solidFill>
                  <a:schemeClr val="tx2"/>
                </a:solidFill>
                <a:latin typeface="Arial" panose="020B0604020202020204" pitchFamily="34" charset="0"/>
                <a:cs typeface="Arial" panose="020B0604020202020204" pitchFamily="34" charset="0"/>
              </a:rPr>
              <a:t>)</a:t>
            </a:r>
          </a:p>
          <a:p>
            <a:pPr indent="0" algn="ctr">
              <a:lnSpc>
                <a:spcPct val="100000"/>
              </a:lnSpc>
              <a:buNone/>
            </a:pPr>
            <a:r>
              <a:rPr lang="fr-FR" sz="1600" dirty="0" smtClean="0">
                <a:solidFill>
                  <a:schemeClr val="tx2"/>
                </a:solidFill>
                <a:latin typeface="Arial" panose="020B0604020202020204" pitchFamily="34" charset="0"/>
                <a:cs typeface="Arial" panose="020B0604020202020204" pitchFamily="34" charset="0"/>
              </a:rPr>
              <a:t>  </a:t>
            </a:r>
          </a:p>
          <a:p>
            <a:pPr indent="0" algn="ctr">
              <a:lnSpc>
                <a:spcPct val="100000"/>
              </a:lnSpc>
              <a:buNone/>
            </a:pPr>
            <a:r>
              <a:rPr lang="fr-FR" sz="1600" b="1" dirty="0" smtClean="0">
                <a:latin typeface="Arial" panose="020B0604020202020204" pitchFamily="34" charset="0"/>
                <a:cs typeface="Arial" panose="020B0604020202020204" pitchFamily="34" charset="0"/>
              </a:rPr>
              <a:t>glucose</a:t>
            </a:r>
          </a:p>
          <a:p>
            <a:pPr indent="0" algn="ctr">
              <a:lnSpc>
                <a:spcPct val="100000"/>
              </a:lnSpc>
              <a:buNone/>
            </a:pPr>
            <a:r>
              <a:rPr lang="fr-FR" sz="1600" dirty="0" smtClean="0">
                <a:latin typeface="Arial" panose="020B0604020202020204" pitchFamily="34" charset="0"/>
                <a:cs typeface="Arial" panose="020B0604020202020204" pitchFamily="34" charset="0"/>
              </a:rPr>
              <a:t>CD4</a:t>
            </a:r>
          </a:p>
          <a:p>
            <a:pPr indent="0" algn="ctr">
              <a:lnSpc>
                <a:spcPct val="100000"/>
              </a:lnSpc>
              <a:buNone/>
            </a:pPr>
            <a:r>
              <a:rPr lang="fr-FR" sz="1600" dirty="0" smtClean="0">
                <a:latin typeface="Arial" panose="020B0604020202020204" pitchFamily="34" charset="0"/>
                <a:cs typeface="Arial" panose="020B0604020202020204" pitchFamily="34" charset="0"/>
              </a:rPr>
              <a:t>Hépatites </a:t>
            </a:r>
            <a:r>
              <a:rPr lang="fr-FR" sz="1600" dirty="0">
                <a:latin typeface="Arial" panose="020B0604020202020204" pitchFamily="34" charset="0"/>
                <a:cs typeface="Arial" panose="020B0604020202020204" pitchFamily="34" charset="0"/>
              </a:rPr>
              <a:t>B (A, C</a:t>
            </a:r>
            <a:r>
              <a:rPr lang="fr-FR" sz="1600" dirty="0" smtClean="0">
                <a:latin typeface="Arial" panose="020B0604020202020204" pitchFamily="34" charset="0"/>
                <a:cs typeface="Arial" panose="020B0604020202020204" pitchFamily="34" charset="0"/>
              </a:rPr>
              <a:t>)</a:t>
            </a:r>
          </a:p>
          <a:p>
            <a:pPr indent="0" algn="ctr">
              <a:lnSpc>
                <a:spcPct val="100000"/>
              </a:lnSpc>
              <a:buNone/>
            </a:pPr>
            <a:r>
              <a:rPr lang="fr-FR" sz="1600" dirty="0">
                <a:latin typeface="Arial" panose="020B0604020202020204" pitchFamily="34" charset="0"/>
                <a:cs typeface="Arial" panose="020B0604020202020204" pitchFamily="34" charset="0"/>
              </a:rPr>
              <a:t>P</a:t>
            </a:r>
            <a:r>
              <a:rPr lang="fr-FR" sz="1600" dirty="0" smtClean="0">
                <a:latin typeface="Arial" panose="020B0604020202020204" pitchFamily="34" charset="0"/>
                <a:cs typeface="Arial" panose="020B0604020202020204" pitchFamily="34" charset="0"/>
              </a:rPr>
              <a:t>aludisme</a:t>
            </a:r>
          </a:p>
          <a:p>
            <a:pPr indent="0" algn="ctr">
              <a:lnSpc>
                <a:spcPct val="100000"/>
              </a:lnSpc>
              <a:buNone/>
            </a:pPr>
            <a:r>
              <a:rPr lang="fr-FR" sz="1600" dirty="0" smtClean="0">
                <a:latin typeface="Arial" panose="020B0604020202020204" pitchFamily="34" charset="0"/>
                <a:cs typeface="Arial" panose="020B0604020202020204" pitchFamily="34" charset="0"/>
              </a:rPr>
              <a:t>Hémoglobine </a:t>
            </a:r>
          </a:p>
          <a:p>
            <a:pPr indent="0" algn="ctr">
              <a:lnSpc>
                <a:spcPct val="100000"/>
              </a:lnSpc>
              <a:buNone/>
            </a:pPr>
            <a:r>
              <a:rPr lang="fr-FR" sz="1600" dirty="0" smtClean="0">
                <a:latin typeface="Arial" panose="020B0604020202020204" pitchFamily="34" charset="0"/>
                <a:cs typeface="Arial" panose="020B0604020202020204" pitchFamily="34" charset="0"/>
              </a:rPr>
              <a:t>Recherche tuberculose</a:t>
            </a:r>
          </a:p>
          <a:p>
            <a:pPr indent="0" algn="ctr">
              <a:lnSpc>
                <a:spcPct val="100000"/>
              </a:lnSpc>
              <a:buNone/>
            </a:pPr>
            <a:r>
              <a:rPr lang="fr-FR" sz="1600" dirty="0" smtClean="0">
                <a:latin typeface="Arial" panose="020B0604020202020204" pitchFamily="34" charset="0"/>
                <a:cs typeface="Arial" panose="020B0604020202020204" pitchFamily="34" charset="0"/>
              </a:rPr>
              <a:t>NFS</a:t>
            </a:r>
          </a:p>
          <a:p>
            <a:pPr indent="0" algn="ctr">
              <a:lnSpc>
                <a:spcPct val="100000"/>
              </a:lnSpc>
              <a:buNone/>
            </a:pPr>
            <a:r>
              <a:rPr lang="fr-FR" sz="1600" dirty="0">
                <a:latin typeface="Arial" panose="020B0604020202020204" pitchFamily="34" charset="0"/>
                <a:cs typeface="Arial" panose="020B0604020202020204" pitchFamily="34" charset="0"/>
              </a:rPr>
              <a:t>P</a:t>
            </a:r>
            <a:r>
              <a:rPr lang="fr-FR" sz="1600" dirty="0" smtClean="0">
                <a:latin typeface="Arial" panose="020B0604020202020204" pitchFamily="34" charset="0"/>
                <a:cs typeface="Arial" panose="020B0604020202020204" pitchFamily="34" charset="0"/>
              </a:rPr>
              <a:t>rotéines</a:t>
            </a:r>
          </a:p>
          <a:p>
            <a:pPr indent="0" algn="ctr">
              <a:lnSpc>
                <a:spcPct val="100000"/>
              </a:lnSpc>
              <a:buNone/>
            </a:pPr>
            <a:r>
              <a:rPr lang="fr-FR" sz="1600" dirty="0" err="1" smtClean="0">
                <a:latin typeface="Arial" panose="020B0604020202020204" pitchFamily="34" charset="0"/>
                <a:cs typeface="Arial" panose="020B0604020202020204" pitchFamily="34" charset="0"/>
              </a:rPr>
              <a:t>Xpert</a:t>
            </a:r>
            <a:endParaRPr lang="fr-FR" sz="1600" dirty="0" smtClean="0">
              <a:latin typeface="Arial" panose="020B0604020202020204" pitchFamily="34" charset="0"/>
              <a:cs typeface="Arial" panose="020B0604020202020204" pitchFamily="34" charset="0"/>
            </a:endParaRPr>
          </a:p>
          <a:p>
            <a:pPr algn="ctr"/>
            <a:r>
              <a:rPr lang="fr-FR" sz="1600" dirty="0">
                <a:latin typeface="Arial" panose="020B0604020202020204" pitchFamily="34" charset="0"/>
                <a:cs typeface="Arial" panose="020B0604020202020204" pitchFamily="34" charset="0"/>
              </a:rPr>
              <a:t>C</a:t>
            </a:r>
            <a:r>
              <a:rPr lang="fr-FR" sz="1600" dirty="0" smtClean="0">
                <a:latin typeface="Arial" panose="020B0604020202020204" pitchFamily="34" charset="0"/>
                <a:cs typeface="Arial" panose="020B0604020202020204" pitchFamily="34" charset="0"/>
              </a:rPr>
              <a:t>oloration </a:t>
            </a:r>
            <a:r>
              <a:rPr lang="fr-FR" sz="1600" dirty="0">
                <a:latin typeface="Arial" panose="020B0604020202020204" pitchFamily="34" charset="0"/>
                <a:cs typeface="Arial" panose="020B0604020202020204" pitchFamily="34" charset="0"/>
              </a:rPr>
              <a:t>de </a:t>
            </a:r>
            <a:r>
              <a:rPr lang="fr-FR" sz="1600" dirty="0" smtClean="0">
                <a:latin typeface="Arial" panose="020B0604020202020204" pitchFamily="34" charset="0"/>
                <a:cs typeface="Arial" panose="020B0604020202020204" pitchFamily="34" charset="0"/>
              </a:rPr>
              <a:t>Gram</a:t>
            </a:r>
          </a:p>
          <a:p>
            <a:pPr algn="ctr"/>
            <a:r>
              <a:rPr lang="fr-FR" sz="1600" dirty="0" smtClean="0">
                <a:latin typeface="Arial" panose="020B0604020202020204" pitchFamily="34" charset="0"/>
                <a:cs typeface="Arial" panose="020B0604020202020204" pitchFamily="34" charset="0"/>
              </a:rPr>
              <a:t>Créatinine</a:t>
            </a:r>
          </a:p>
          <a:p>
            <a:pPr algn="ctr"/>
            <a:r>
              <a:rPr lang="fr-FR" sz="1600" dirty="0" smtClean="0">
                <a:latin typeface="Arial" panose="020B0604020202020204" pitchFamily="34" charset="0"/>
                <a:cs typeface="Arial" panose="020B0604020202020204" pitchFamily="34" charset="0"/>
              </a:rPr>
              <a:t>Sodium</a:t>
            </a:r>
          </a:p>
          <a:p>
            <a:pPr algn="ctr"/>
            <a:r>
              <a:rPr lang="fr-FR" sz="1600" dirty="0">
                <a:latin typeface="Arial" panose="020B0604020202020204" pitchFamily="34" charset="0"/>
                <a:cs typeface="Arial" panose="020B0604020202020204" pitchFamily="34" charset="0"/>
              </a:rPr>
              <a:t>P</a:t>
            </a:r>
            <a:r>
              <a:rPr lang="fr-FR" sz="1600" dirty="0" smtClean="0">
                <a:latin typeface="Arial" panose="020B0604020202020204" pitchFamily="34" charset="0"/>
                <a:cs typeface="Arial" panose="020B0604020202020204" pitchFamily="34" charset="0"/>
              </a:rPr>
              <a:t>otassium</a:t>
            </a:r>
            <a:endParaRPr lang="fr-FR" sz="1600" dirty="0">
              <a:solidFill>
                <a:srgbClr val="000000"/>
              </a:solidFill>
              <a:latin typeface="Arial" panose="020B0604020202020204" pitchFamily="34" charset="0"/>
              <a:cs typeface="Arial" panose="020B0604020202020204" pitchFamily="34" charset="0"/>
            </a:endParaRPr>
          </a:p>
        </p:txBody>
      </p:sp>
      <p:sp>
        <p:nvSpPr>
          <p:cNvPr id="7" name="Rectangle à coins arrondis 6"/>
          <p:cNvSpPr/>
          <p:nvPr/>
        </p:nvSpPr>
        <p:spPr>
          <a:xfrm>
            <a:off x="309591" y="951232"/>
            <a:ext cx="3870522" cy="5318940"/>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4348843" y="994785"/>
            <a:ext cx="3156857" cy="5318940"/>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9" name="Rectangle à coins arrondis 8"/>
          <p:cNvSpPr/>
          <p:nvPr/>
        </p:nvSpPr>
        <p:spPr>
          <a:xfrm>
            <a:off x="7674429" y="994785"/>
            <a:ext cx="4209112" cy="5318940"/>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9817552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591" y="100811"/>
            <a:ext cx="11573950" cy="548511"/>
          </a:xfrm>
        </p:spPr>
        <p:txBody>
          <a:bodyPr/>
          <a:lstStyle/>
          <a:p>
            <a:r>
              <a:rPr lang="en-US" sz="2400" dirty="0" err="1" smtClean="0"/>
              <a:t>TraîtEment</a:t>
            </a:r>
            <a:r>
              <a:rPr lang="en-US" sz="2400" dirty="0" smtClean="0"/>
              <a:t> </a:t>
            </a:r>
            <a:r>
              <a:rPr lang="en-US" sz="2400" dirty="0"/>
              <a:t>PJP</a:t>
            </a:r>
          </a:p>
        </p:txBody>
      </p:sp>
      <p:sp>
        <p:nvSpPr>
          <p:cNvPr id="4" name="Date Placeholder 3"/>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12</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3" name="Rectangle 2"/>
          <p:cNvSpPr/>
          <p:nvPr/>
        </p:nvSpPr>
        <p:spPr>
          <a:xfrm>
            <a:off x="2596213" y="694066"/>
            <a:ext cx="6654735" cy="1109535"/>
          </a:xfrm>
          <a:prstGeom prst="rect">
            <a:avLst/>
          </a:prstGeom>
        </p:spPr>
        <p:txBody>
          <a:bodyPr wrap="square">
            <a:spAutoFit/>
          </a:bodyPr>
          <a:lstStyle/>
          <a:p>
            <a:pPr marL="88265" marR="442595" algn="ctr">
              <a:lnSpc>
                <a:spcPct val="107000"/>
              </a:lnSpc>
              <a:spcBef>
                <a:spcPts val="125"/>
              </a:spcBef>
              <a:spcAft>
                <a:spcPts val="0"/>
              </a:spcAft>
            </a:pPr>
            <a:r>
              <a:rPr lang="fr-BE" b="1" dirty="0">
                <a:solidFill>
                  <a:schemeClr val="tx2"/>
                </a:solidFill>
                <a:latin typeface="Arial" panose="020B0604020202020204" pitchFamily="34" charset="0"/>
                <a:cs typeface="Arial" panose="020B0604020202020204" pitchFamily="34" charset="0"/>
              </a:rPr>
              <a:t>Pneumonie à </a:t>
            </a:r>
            <a:r>
              <a:rPr lang="fr-BE" b="1" i="1" dirty="0" err="1">
                <a:solidFill>
                  <a:schemeClr val="tx2"/>
                </a:solidFill>
                <a:latin typeface="Arial" panose="020B0604020202020204" pitchFamily="34" charset="0"/>
                <a:cs typeface="Arial" panose="020B0604020202020204" pitchFamily="34" charset="0"/>
              </a:rPr>
              <a:t>Pneumocystis</a:t>
            </a:r>
            <a:r>
              <a:rPr lang="fr-BE" b="1" spc="-225" dirty="0">
                <a:solidFill>
                  <a:schemeClr val="tx2"/>
                </a:solidFill>
                <a:latin typeface="Arial" panose="020B0604020202020204" pitchFamily="34" charset="0"/>
                <a:cs typeface="Arial" panose="020B0604020202020204" pitchFamily="34" charset="0"/>
              </a:rPr>
              <a:t> </a:t>
            </a:r>
            <a:r>
              <a:rPr lang="fr-BE" b="1" i="1" dirty="0" err="1">
                <a:solidFill>
                  <a:schemeClr val="tx2"/>
                </a:solidFill>
                <a:latin typeface="Arial" panose="020B0604020202020204" pitchFamily="34" charset="0"/>
                <a:cs typeface="Arial" panose="020B0604020202020204" pitchFamily="34" charset="0"/>
              </a:rPr>
              <a:t>jirovecii</a:t>
            </a:r>
            <a:r>
              <a:rPr lang="fr-BE" b="1" spc="5" dirty="0">
                <a:solidFill>
                  <a:schemeClr val="tx2"/>
                </a:solidFill>
                <a:latin typeface="Arial" panose="020B0604020202020204" pitchFamily="34" charset="0"/>
                <a:cs typeface="Arial" panose="020B0604020202020204" pitchFamily="34" charset="0"/>
              </a:rPr>
              <a:t> </a:t>
            </a:r>
            <a:r>
              <a:rPr lang="fr-BE" b="1" dirty="0">
                <a:solidFill>
                  <a:schemeClr val="tx2"/>
                </a:solidFill>
                <a:latin typeface="Arial" panose="020B0604020202020204" pitchFamily="34" charset="0"/>
                <a:cs typeface="Arial" panose="020B0604020202020204" pitchFamily="34" charset="0"/>
              </a:rPr>
              <a:t>(PJP)</a:t>
            </a:r>
            <a:endParaRPr lang="fr-FR" b="1" dirty="0">
              <a:solidFill>
                <a:schemeClr val="tx2"/>
              </a:solidFill>
              <a:latin typeface="Arial" panose="020B0604020202020204" pitchFamily="34" charset="0"/>
              <a:cs typeface="Arial" panose="020B0604020202020204" pitchFamily="34" charset="0"/>
            </a:endParaRPr>
          </a:p>
          <a:p>
            <a:pPr algn="ctr">
              <a:lnSpc>
                <a:spcPct val="107000"/>
              </a:lnSpc>
              <a:spcBef>
                <a:spcPts val="10"/>
              </a:spcBef>
            </a:pPr>
            <a:r>
              <a:rPr lang="fr-BE" sz="500" dirty="0">
                <a:solidFill>
                  <a:schemeClr val="tx2"/>
                </a:solidFill>
                <a:latin typeface="Arial" panose="020B0604020202020204" pitchFamily="34" charset="0"/>
                <a:cs typeface="Arial" panose="020B0604020202020204" pitchFamily="34" charset="0"/>
              </a:rPr>
              <a:t> </a:t>
            </a:r>
            <a:endParaRPr lang="fr-FR" sz="500" dirty="0">
              <a:solidFill>
                <a:schemeClr val="tx2"/>
              </a:solidFill>
              <a:latin typeface="Arial" panose="020B0604020202020204" pitchFamily="34" charset="0"/>
              <a:cs typeface="Arial" panose="020B0604020202020204" pitchFamily="34" charset="0"/>
            </a:endParaRPr>
          </a:p>
          <a:p>
            <a:pPr marL="90805" algn="ctr">
              <a:lnSpc>
                <a:spcPct val="107000"/>
              </a:lnSpc>
              <a:spcBef>
                <a:spcPts val="5"/>
              </a:spcBef>
              <a:spcAft>
                <a:spcPts val="0"/>
              </a:spcAft>
            </a:pPr>
            <a:r>
              <a:rPr lang="fr-BE" dirty="0">
                <a:solidFill>
                  <a:schemeClr val="tx2"/>
                </a:solidFill>
                <a:latin typeface="Arial" panose="020B0604020202020204" pitchFamily="34" charset="0"/>
                <a:cs typeface="Arial" panose="020B0604020202020204" pitchFamily="34" charset="0"/>
              </a:rPr>
              <a:t>Indication</a:t>
            </a:r>
            <a:r>
              <a:rPr lang="fr-BE" spc="-20" dirty="0">
                <a:solidFill>
                  <a:schemeClr val="tx2"/>
                </a:solidFill>
                <a:latin typeface="Arial" panose="020B0604020202020204" pitchFamily="34" charset="0"/>
                <a:cs typeface="Arial" panose="020B0604020202020204" pitchFamily="34" charset="0"/>
              </a:rPr>
              <a:t> </a:t>
            </a:r>
            <a:r>
              <a:rPr lang="fr-BE" dirty="0">
                <a:solidFill>
                  <a:schemeClr val="tx2"/>
                </a:solidFill>
                <a:latin typeface="Arial" panose="020B0604020202020204" pitchFamily="34" charset="0"/>
                <a:cs typeface="Arial" panose="020B0604020202020204" pitchFamily="34" charset="0"/>
              </a:rPr>
              <a:t>thérapeutique</a:t>
            </a:r>
            <a:r>
              <a:rPr lang="fr-BE" spc="-30" dirty="0">
                <a:solidFill>
                  <a:schemeClr val="tx2"/>
                </a:solidFill>
                <a:latin typeface="Arial" panose="020B0604020202020204" pitchFamily="34" charset="0"/>
                <a:cs typeface="Arial" panose="020B0604020202020204" pitchFamily="34" charset="0"/>
              </a:rPr>
              <a:t> </a:t>
            </a:r>
            <a:r>
              <a:rPr lang="fr-BE" dirty="0">
                <a:solidFill>
                  <a:schemeClr val="tx2"/>
                </a:solidFill>
                <a:latin typeface="Arial" panose="020B0604020202020204" pitchFamily="34" charset="0"/>
                <a:cs typeface="Arial" panose="020B0604020202020204" pitchFamily="34" charset="0"/>
              </a:rPr>
              <a:t>:</a:t>
            </a:r>
            <a:endParaRPr lang="fr-FR" dirty="0">
              <a:solidFill>
                <a:schemeClr val="tx2"/>
              </a:solidFill>
              <a:latin typeface="Arial" panose="020B0604020202020204" pitchFamily="34" charset="0"/>
              <a:cs typeface="Arial" panose="020B0604020202020204" pitchFamily="34" charset="0"/>
            </a:endParaRPr>
          </a:p>
          <a:p>
            <a:pPr marL="90805" marR="174625" algn="ctr">
              <a:lnSpc>
                <a:spcPct val="107000"/>
              </a:lnSpc>
              <a:spcBef>
                <a:spcPts val="135"/>
              </a:spcBef>
              <a:spcAft>
                <a:spcPts val="0"/>
              </a:spcAft>
            </a:pPr>
            <a:r>
              <a:rPr lang="fr-BE" dirty="0">
                <a:solidFill>
                  <a:schemeClr val="tx2"/>
                </a:solidFill>
                <a:latin typeface="Arial" panose="020B0604020202020204" pitchFamily="34" charset="0"/>
                <a:cs typeface="Arial" panose="020B0604020202020204" pitchFamily="34" charset="0"/>
              </a:rPr>
              <a:t>FR&gt; 30 ou saturation &lt; 90%, avec</a:t>
            </a:r>
            <a:r>
              <a:rPr lang="fr-BE" spc="-225" dirty="0">
                <a:solidFill>
                  <a:schemeClr val="tx2"/>
                </a:solidFill>
                <a:latin typeface="Arial" panose="020B0604020202020204" pitchFamily="34" charset="0"/>
                <a:cs typeface="Arial" panose="020B0604020202020204" pitchFamily="34" charset="0"/>
              </a:rPr>
              <a:t> </a:t>
            </a:r>
            <a:r>
              <a:rPr lang="fr-BE" dirty="0">
                <a:solidFill>
                  <a:schemeClr val="tx2"/>
                </a:solidFill>
                <a:latin typeface="Arial" panose="020B0604020202020204" pitchFamily="34" charset="0"/>
                <a:cs typeface="Arial" panose="020B0604020202020204" pitchFamily="34" charset="0"/>
              </a:rPr>
              <a:t>CD4</a:t>
            </a:r>
            <a:r>
              <a:rPr lang="fr-BE" spc="-15" dirty="0">
                <a:solidFill>
                  <a:schemeClr val="tx2"/>
                </a:solidFill>
                <a:latin typeface="Arial" panose="020B0604020202020204" pitchFamily="34" charset="0"/>
                <a:cs typeface="Arial" panose="020B0604020202020204" pitchFamily="34" charset="0"/>
              </a:rPr>
              <a:t> </a:t>
            </a:r>
            <a:r>
              <a:rPr lang="fr-BE" dirty="0">
                <a:solidFill>
                  <a:schemeClr val="tx2"/>
                </a:solidFill>
                <a:latin typeface="Arial" panose="020B0604020202020204" pitchFamily="34" charset="0"/>
                <a:cs typeface="Arial" panose="020B0604020202020204" pitchFamily="34" charset="0"/>
              </a:rPr>
              <a:t>&lt;</a:t>
            </a:r>
            <a:r>
              <a:rPr lang="fr-BE" spc="-10" dirty="0">
                <a:solidFill>
                  <a:schemeClr val="tx2"/>
                </a:solidFill>
                <a:latin typeface="Arial" panose="020B0604020202020204" pitchFamily="34" charset="0"/>
                <a:cs typeface="Arial" panose="020B0604020202020204" pitchFamily="34" charset="0"/>
              </a:rPr>
              <a:t> </a:t>
            </a:r>
            <a:r>
              <a:rPr lang="fr-BE" dirty="0">
                <a:solidFill>
                  <a:schemeClr val="tx2"/>
                </a:solidFill>
                <a:latin typeface="Arial" panose="020B0604020202020204" pitchFamily="34" charset="0"/>
                <a:cs typeface="Arial" panose="020B0604020202020204" pitchFamily="34" charset="0"/>
              </a:rPr>
              <a:t>200</a:t>
            </a:r>
            <a:r>
              <a:rPr lang="fr-BE" spc="-5" dirty="0">
                <a:solidFill>
                  <a:schemeClr val="tx2"/>
                </a:solidFill>
                <a:latin typeface="Arial" panose="020B0604020202020204" pitchFamily="34" charset="0"/>
                <a:cs typeface="Arial" panose="020B0604020202020204" pitchFamily="34" charset="0"/>
              </a:rPr>
              <a:t> </a:t>
            </a:r>
            <a:r>
              <a:rPr lang="fr-BE" dirty="0">
                <a:solidFill>
                  <a:schemeClr val="tx2"/>
                </a:solidFill>
                <a:latin typeface="Arial" panose="020B0604020202020204" pitchFamily="34" charset="0"/>
                <a:cs typeface="Arial" panose="020B0604020202020204" pitchFamily="34" charset="0"/>
              </a:rPr>
              <a:t>ou</a:t>
            </a:r>
            <a:r>
              <a:rPr lang="fr-BE" spc="-5" dirty="0">
                <a:solidFill>
                  <a:schemeClr val="tx2"/>
                </a:solidFill>
                <a:latin typeface="Arial" panose="020B0604020202020204" pitchFamily="34" charset="0"/>
                <a:cs typeface="Arial" panose="020B0604020202020204" pitchFamily="34" charset="0"/>
              </a:rPr>
              <a:t> </a:t>
            </a:r>
            <a:r>
              <a:rPr lang="fr-BE" dirty="0">
                <a:solidFill>
                  <a:schemeClr val="tx2"/>
                </a:solidFill>
                <a:latin typeface="Arial" panose="020B0604020202020204" pitchFamily="34" charset="0"/>
                <a:cs typeface="Arial" panose="020B0604020202020204" pitchFamily="34" charset="0"/>
              </a:rPr>
              <a:t>indéterminé</a:t>
            </a:r>
            <a:endParaRPr lang="fr-FR" dirty="0">
              <a:solidFill>
                <a:schemeClr val="tx2"/>
              </a:solidFill>
              <a:latin typeface="Arial" panose="020B0604020202020204" pitchFamily="34" charset="0"/>
              <a:ea typeface="Calibri" panose="020F0502020204030204" pitchFamily="34" charset="0"/>
              <a:cs typeface="Arial" panose="020B0604020202020204" pitchFamily="34" charset="0"/>
            </a:endParaRPr>
          </a:p>
        </p:txBody>
      </p:sp>
      <p:sp>
        <p:nvSpPr>
          <p:cNvPr id="6" name="Rectangle 5"/>
          <p:cNvSpPr/>
          <p:nvPr/>
        </p:nvSpPr>
        <p:spPr>
          <a:xfrm>
            <a:off x="482576" y="3651279"/>
            <a:ext cx="11223871" cy="2944396"/>
          </a:xfrm>
          <a:prstGeom prst="rect">
            <a:avLst/>
          </a:prstGeom>
        </p:spPr>
        <p:txBody>
          <a:bodyPr wrap="square">
            <a:spAutoFit/>
          </a:bodyPr>
          <a:lstStyle/>
          <a:p>
            <a:pPr marL="36195" algn="ctr">
              <a:spcBef>
                <a:spcPts val="895"/>
              </a:spcBef>
              <a:spcAft>
                <a:spcPts val="0"/>
              </a:spcAft>
            </a:pPr>
            <a:r>
              <a:rPr lang="fr-BE" sz="1600" b="1" u="sng" dirty="0" smtClean="0">
                <a:solidFill>
                  <a:schemeClr val="tx1">
                    <a:lumMod val="75000"/>
                  </a:schemeClr>
                </a:solidFill>
                <a:latin typeface="Arial" panose="020B0604020202020204" pitchFamily="34" charset="0"/>
                <a:cs typeface="Arial" panose="020B0604020202020204" pitchFamily="34" charset="0"/>
              </a:rPr>
              <a:t>Plus</a:t>
            </a:r>
            <a:r>
              <a:rPr lang="fr-BE" sz="1600" u="sng" spc="-25" dirty="0" smtClean="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Prednisone</a:t>
            </a:r>
            <a:r>
              <a:rPr lang="fr-BE" sz="1600" u="sng" spc="-15"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par</a:t>
            </a:r>
            <a:r>
              <a:rPr lang="fr-BE" sz="1600" u="sng" spc="-1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voie</a:t>
            </a:r>
            <a:r>
              <a:rPr lang="fr-BE" sz="1600" u="sng" spc="-15"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orale</a:t>
            </a:r>
            <a:r>
              <a:rPr lang="fr-BE" sz="1600" u="sng" spc="-1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a:t>
            </a:r>
            <a:r>
              <a:rPr lang="fr-BE" sz="1600" u="sng" spc="-1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pendant</a:t>
            </a:r>
            <a:r>
              <a:rPr lang="fr-BE" sz="1600" u="sng" spc="-15"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21</a:t>
            </a:r>
            <a:r>
              <a:rPr lang="fr-BE" sz="1600" u="sng" spc="-1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jours</a:t>
            </a:r>
            <a:endParaRPr lang="fr-FR" sz="1600" u="sng" dirty="0">
              <a:solidFill>
                <a:schemeClr val="tx1">
                  <a:lumMod val="75000"/>
                </a:schemeClr>
              </a:solidFill>
              <a:latin typeface="Arial" panose="020B0604020202020204" pitchFamily="34" charset="0"/>
              <a:cs typeface="Arial" panose="020B0604020202020204" pitchFamily="34" charset="0"/>
            </a:endParaRPr>
          </a:p>
          <a:p>
            <a:pPr marL="342900" lvl="0" indent="-342900">
              <a:buSzPts val="1050"/>
              <a:buFont typeface="Symbol" panose="05050102010706020507" pitchFamily="18" charset="2"/>
              <a:buChar char=""/>
              <a:tabLst>
                <a:tab pos="264795" algn="l"/>
                <a:tab pos="265430" algn="l"/>
              </a:tabLst>
            </a:pPr>
            <a:r>
              <a:rPr lang="fr-BE" sz="1600" dirty="0">
                <a:solidFill>
                  <a:schemeClr val="tx1">
                    <a:lumMod val="75000"/>
                  </a:schemeClr>
                </a:solidFill>
                <a:latin typeface="Arial" panose="020B0604020202020204" pitchFamily="34" charset="0"/>
                <a:cs typeface="Arial" panose="020B0604020202020204" pitchFamily="34" charset="0"/>
              </a:rPr>
              <a:t>Jour</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1-5:</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40mg</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2</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fois</a:t>
            </a:r>
            <a:r>
              <a:rPr lang="fr-BE" sz="1600" spc="-2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jour</a:t>
            </a:r>
            <a:endParaRPr lang="fr-FR" sz="1600" dirty="0">
              <a:solidFill>
                <a:schemeClr val="tx1">
                  <a:lumMod val="75000"/>
                </a:schemeClr>
              </a:solidFill>
              <a:latin typeface="Arial" panose="020B0604020202020204" pitchFamily="34" charset="0"/>
              <a:cs typeface="Arial" panose="020B0604020202020204" pitchFamily="34" charset="0"/>
            </a:endParaRPr>
          </a:p>
          <a:p>
            <a:pPr marL="342900" lvl="0" indent="-342900">
              <a:spcBef>
                <a:spcPts val="5"/>
              </a:spcBef>
              <a:spcAft>
                <a:spcPts val="0"/>
              </a:spcAft>
              <a:buSzPts val="1050"/>
              <a:buFont typeface="Symbol" panose="05050102010706020507" pitchFamily="18" charset="2"/>
              <a:buChar char=""/>
              <a:tabLst>
                <a:tab pos="264795" algn="l"/>
                <a:tab pos="265430" algn="l"/>
              </a:tabLst>
            </a:pPr>
            <a:r>
              <a:rPr lang="fr-BE" sz="1600" dirty="0">
                <a:solidFill>
                  <a:schemeClr val="tx1">
                    <a:lumMod val="75000"/>
                  </a:schemeClr>
                </a:solidFill>
                <a:latin typeface="Arial" panose="020B0604020202020204" pitchFamily="34" charset="0"/>
                <a:cs typeface="Arial" panose="020B0604020202020204" pitchFamily="34" charset="0"/>
              </a:rPr>
              <a:t>Jour</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6-10:</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40mg</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jour</a:t>
            </a:r>
            <a:endParaRPr lang="fr-FR" sz="1600" dirty="0">
              <a:solidFill>
                <a:schemeClr val="tx1">
                  <a:lumMod val="75000"/>
                </a:schemeClr>
              </a:solidFill>
              <a:latin typeface="Arial" panose="020B0604020202020204" pitchFamily="34" charset="0"/>
              <a:cs typeface="Arial" panose="020B0604020202020204" pitchFamily="34" charset="0"/>
            </a:endParaRPr>
          </a:p>
          <a:p>
            <a:pPr marL="342900" lvl="0" indent="-342900">
              <a:buSzPts val="1050"/>
              <a:buFont typeface="Symbol" panose="05050102010706020507" pitchFamily="18" charset="2"/>
              <a:buChar char=""/>
              <a:tabLst>
                <a:tab pos="264795" algn="l"/>
                <a:tab pos="265430" algn="l"/>
              </a:tabLst>
            </a:pPr>
            <a:r>
              <a:rPr lang="fr-BE" sz="1600" dirty="0">
                <a:solidFill>
                  <a:schemeClr val="tx1">
                    <a:lumMod val="75000"/>
                  </a:schemeClr>
                </a:solidFill>
                <a:latin typeface="Arial" panose="020B0604020202020204" pitchFamily="34" charset="0"/>
                <a:cs typeface="Arial" panose="020B0604020202020204" pitchFamily="34" charset="0"/>
              </a:rPr>
              <a:t>Jour</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11-21:</a:t>
            </a:r>
            <a:r>
              <a:rPr lang="fr-BE" sz="1600" spc="-2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20mg</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jour</a:t>
            </a:r>
            <a:endParaRPr lang="fr-FR" sz="1600" dirty="0">
              <a:solidFill>
                <a:schemeClr val="tx1">
                  <a:lumMod val="75000"/>
                </a:schemeClr>
              </a:solidFill>
              <a:latin typeface="Arial" panose="020B0604020202020204" pitchFamily="34" charset="0"/>
              <a:cs typeface="Arial" panose="020B0604020202020204" pitchFamily="34" charset="0"/>
            </a:endParaRPr>
          </a:p>
          <a:p>
            <a:pPr marL="285750" marR="188595" lvl="0" indent="-285750">
              <a:spcBef>
                <a:spcPts val="5"/>
              </a:spcBef>
              <a:spcAft>
                <a:spcPts val="0"/>
              </a:spcAft>
              <a:buSzPts val="1050"/>
              <a:buFont typeface="Wingdings" panose="05000000000000000000" pitchFamily="2" charset="2"/>
              <a:buChar char="Ø"/>
              <a:tabLst>
                <a:tab pos="264795" algn="l"/>
                <a:tab pos="265430" algn="l"/>
              </a:tabLst>
            </a:pPr>
            <a:r>
              <a:rPr lang="fr-BE" sz="1600" dirty="0">
                <a:solidFill>
                  <a:schemeClr val="tx1">
                    <a:lumMod val="75000"/>
                  </a:schemeClr>
                </a:solidFill>
                <a:latin typeface="Arial" panose="020B0604020202020204" pitchFamily="34" charset="0"/>
                <a:cs typeface="Arial" panose="020B0604020202020204" pitchFamily="34" charset="0"/>
              </a:rPr>
              <a:t>La</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prise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de</a:t>
            </a:r>
            <a:r>
              <a:rPr lang="fr-BE" sz="1600" spc="-2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20</a:t>
            </a:r>
            <a:r>
              <a:rPr lang="fr-BE" sz="1600" spc="-2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mg</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a:t>
            </a:r>
            <a:r>
              <a:rPr lang="fr-BE" sz="1600" dirty="0" err="1">
                <a:solidFill>
                  <a:schemeClr val="tx1">
                    <a:lumMod val="75000"/>
                  </a:schemeClr>
                </a:solidFill>
                <a:latin typeface="Arial" panose="020B0604020202020204" pitchFamily="34" charset="0"/>
                <a:cs typeface="Arial" panose="020B0604020202020204" pitchFamily="34" charset="0"/>
              </a:rPr>
              <a:t>oméprazole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jour</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2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voie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orale</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est</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recommandée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pendant</a:t>
            </a:r>
            <a:r>
              <a:rPr lang="fr-BE" sz="1600" spc="-23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toute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la durée du</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traitement</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prednisone</a:t>
            </a:r>
            <a:endParaRPr lang="fr-FR" sz="1600" dirty="0">
              <a:solidFill>
                <a:schemeClr val="tx1">
                  <a:lumMod val="75000"/>
                </a:schemeClr>
              </a:solidFill>
              <a:latin typeface="Arial" panose="020B0604020202020204" pitchFamily="34" charset="0"/>
              <a:cs typeface="Arial" panose="020B0604020202020204" pitchFamily="34" charset="0"/>
            </a:endParaRPr>
          </a:p>
          <a:p>
            <a:pPr marR="8890" lvl="0">
              <a:spcBef>
                <a:spcPts val="370"/>
              </a:spcBef>
              <a:spcAft>
                <a:spcPts val="0"/>
              </a:spcAft>
              <a:buSzPts val="1050"/>
              <a:tabLst>
                <a:tab pos="264795" algn="l"/>
                <a:tab pos="265430" algn="l"/>
              </a:tabLst>
            </a:pPr>
            <a:r>
              <a:rPr lang="fr-BE" sz="1600" dirty="0" smtClean="0">
                <a:solidFill>
                  <a:schemeClr val="tx1">
                    <a:lumMod val="75000"/>
                  </a:schemeClr>
                </a:solidFill>
                <a:latin typeface="Arial" panose="020B0604020202020204" pitchFamily="34" charset="0"/>
                <a:cs typeface="Arial" panose="020B0604020202020204" pitchFamily="34" charset="0"/>
                <a:sym typeface="Wingdings" panose="05000000000000000000" pitchFamily="2" charset="2"/>
              </a:rPr>
              <a:t> </a:t>
            </a:r>
            <a:r>
              <a:rPr lang="fr-BE" sz="1600" dirty="0" smtClean="0">
                <a:solidFill>
                  <a:schemeClr val="tx1">
                    <a:lumMod val="75000"/>
                  </a:schemeClr>
                </a:solidFill>
                <a:latin typeface="Arial" panose="020B0604020202020204" pitchFamily="34" charset="0"/>
                <a:cs typeface="Arial" panose="020B0604020202020204" pitchFamily="34" charset="0"/>
              </a:rPr>
              <a:t>Suivre </a:t>
            </a:r>
            <a:r>
              <a:rPr lang="fr-BE" sz="1600" dirty="0">
                <a:solidFill>
                  <a:schemeClr val="tx1">
                    <a:lumMod val="75000"/>
                  </a:schemeClr>
                </a:solidFill>
                <a:latin typeface="Arial" panose="020B0604020202020204" pitchFamily="34" charset="0"/>
                <a:cs typeface="Arial" panose="020B0604020202020204" pitchFamily="34" charset="0"/>
              </a:rPr>
              <a:t>le calendrier ci-dessus pour diminuer la prednisone uniquement s'il y a une bonne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réponse </a:t>
            </a:r>
            <a:r>
              <a:rPr lang="fr-BE" sz="1600" dirty="0" smtClean="0">
                <a:solidFill>
                  <a:schemeClr val="tx1">
                    <a:lumMod val="75000"/>
                  </a:schemeClr>
                </a:solidFill>
                <a:latin typeface="Arial" panose="020B0604020202020204" pitchFamily="34" charset="0"/>
                <a:cs typeface="Arial" panose="020B0604020202020204" pitchFamily="34" charset="0"/>
              </a:rPr>
              <a:t>clinique: </a:t>
            </a:r>
            <a:r>
              <a:rPr lang="fr-BE" sz="1600" dirty="0">
                <a:solidFill>
                  <a:schemeClr val="tx1">
                    <a:lumMod val="75000"/>
                  </a:schemeClr>
                </a:solidFill>
                <a:latin typeface="Arial" panose="020B0604020202020204" pitchFamily="34" charset="0"/>
                <a:cs typeface="Arial" panose="020B0604020202020204" pitchFamily="34" charset="0"/>
              </a:rPr>
              <a:t>si le patient ne répond pas bien au traitement, continuer la dose la plus</a:t>
            </a:r>
            <a:r>
              <a:rPr lang="fr-BE" sz="1600" spc="-22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élevée de prednisone</a:t>
            </a:r>
            <a:endParaRPr lang="fr-FR" sz="1600" dirty="0">
              <a:solidFill>
                <a:schemeClr val="tx1">
                  <a:lumMod val="75000"/>
                </a:schemeClr>
              </a:solidFill>
              <a:latin typeface="Arial" panose="020B0604020202020204" pitchFamily="34" charset="0"/>
              <a:cs typeface="Arial" panose="020B0604020202020204" pitchFamily="34" charset="0"/>
            </a:endParaRPr>
          </a:p>
          <a:p>
            <a:pPr marR="29845" lvl="0" algn="just">
              <a:spcAft>
                <a:spcPts val="0"/>
              </a:spcAft>
              <a:buSzPts val="1050"/>
              <a:tabLst>
                <a:tab pos="265430" algn="l"/>
              </a:tabLst>
            </a:pPr>
            <a:r>
              <a:rPr lang="fr-BE" sz="1600" dirty="0" smtClean="0">
                <a:solidFill>
                  <a:schemeClr val="tx1">
                    <a:lumMod val="75000"/>
                  </a:schemeClr>
                </a:solidFill>
                <a:latin typeface="Arial" panose="020B0604020202020204" pitchFamily="34" charset="0"/>
                <a:cs typeface="Arial" panose="020B0604020202020204" pitchFamily="34" charset="0"/>
                <a:sym typeface="Wingdings" panose="05000000000000000000" pitchFamily="2" charset="2"/>
              </a:rPr>
              <a:t> </a:t>
            </a:r>
            <a:r>
              <a:rPr lang="fr-BE" sz="1600" dirty="0" smtClean="0">
                <a:solidFill>
                  <a:schemeClr val="tx1">
                    <a:lumMod val="75000"/>
                  </a:schemeClr>
                </a:solidFill>
                <a:latin typeface="Arial" panose="020B0604020202020204" pitchFamily="34" charset="0"/>
                <a:cs typeface="Arial" panose="020B0604020202020204" pitchFamily="34" charset="0"/>
              </a:rPr>
              <a:t>Si </a:t>
            </a:r>
            <a:r>
              <a:rPr lang="fr-BE" sz="1600" dirty="0">
                <a:solidFill>
                  <a:schemeClr val="tx1">
                    <a:lumMod val="75000"/>
                  </a:schemeClr>
                </a:solidFill>
                <a:latin typeface="Arial" panose="020B0604020202020204" pitchFamily="34" charset="0"/>
                <a:cs typeface="Arial" panose="020B0604020202020204" pitchFamily="34" charset="0"/>
              </a:rPr>
              <a:t>la prednisone est également indiquée pour le traitement de la TB (TB </a:t>
            </a:r>
            <a:r>
              <a:rPr lang="fr-BE" sz="1600" dirty="0" err="1" smtClean="0">
                <a:solidFill>
                  <a:schemeClr val="tx1">
                    <a:lumMod val="75000"/>
                  </a:schemeClr>
                </a:solidFill>
                <a:latin typeface="Arial" panose="020B0604020202020204" pitchFamily="34" charset="0"/>
                <a:cs typeface="Arial" panose="020B0604020202020204" pitchFamily="34" charset="0"/>
              </a:rPr>
              <a:t>neurologique,TB</a:t>
            </a:r>
            <a:r>
              <a:rPr lang="fr-BE" sz="1600" spc="-225" dirty="0" smtClean="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péricardique, TB IRIS) - consultez les protocoles PJP et TB pour le dosage des stéroïdes, et</a:t>
            </a:r>
            <a:r>
              <a:rPr lang="fr-BE" sz="1600" spc="-22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utilisez la</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dose la</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plus</a:t>
            </a:r>
            <a:r>
              <a:rPr lang="fr-BE" sz="1600" spc="-2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élevée</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avec une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durée conforme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au</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protocole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smtClean="0">
                <a:solidFill>
                  <a:schemeClr val="tx1">
                    <a:lumMod val="75000"/>
                  </a:schemeClr>
                </a:solidFill>
                <a:latin typeface="Arial" panose="020B0604020202020204" pitchFamily="34" charset="0"/>
                <a:cs typeface="Arial" panose="020B0604020202020204" pitchFamily="34" charset="0"/>
              </a:rPr>
              <a:t>TB</a:t>
            </a:r>
            <a:endParaRPr lang="fr-FR" sz="1600" dirty="0">
              <a:solidFill>
                <a:schemeClr val="tx1">
                  <a:lumMod val="75000"/>
                </a:schemeClr>
              </a:solidFill>
              <a:latin typeface="Arial" panose="020B0604020202020204" pitchFamily="34" charset="0"/>
              <a:ea typeface="Symbol" panose="05050102010706020507" pitchFamily="18" charset="2"/>
              <a:cs typeface="Arial" panose="020B0604020202020204" pitchFamily="34" charset="0"/>
            </a:endParaRPr>
          </a:p>
        </p:txBody>
      </p:sp>
      <p:sp>
        <p:nvSpPr>
          <p:cNvPr id="7" name="Rectangle 6"/>
          <p:cNvSpPr/>
          <p:nvPr/>
        </p:nvSpPr>
        <p:spPr>
          <a:xfrm>
            <a:off x="482576" y="1859463"/>
            <a:ext cx="11227980" cy="1685077"/>
          </a:xfrm>
          <a:prstGeom prst="rect">
            <a:avLst/>
          </a:prstGeom>
        </p:spPr>
        <p:txBody>
          <a:bodyPr wrap="square">
            <a:spAutoFit/>
          </a:bodyPr>
          <a:lstStyle/>
          <a:p>
            <a:pPr marL="635" algn="ctr">
              <a:spcAft>
                <a:spcPts val="300"/>
              </a:spcAft>
            </a:pPr>
            <a:r>
              <a:rPr lang="fr-BE" sz="1600" u="sng" dirty="0" err="1">
                <a:solidFill>
                  <a:schemeClr val="tx1">
                    <a:lumMod val="75000"/>
                  </a:schemeClr>
                </a:solidFill>
                <a:latin typeface="Arial" panose="020B0604020202020204" pitchFamily="34" charset="0"/>
                <a:cs typeface="Arial" panose="020B0604020202020204" pitchFamily="34" charset="0"/>
              </a:rPr>
              <a:t>Cotrimoxazole</a:t>
            </a:r>
            <a:r>
              <a:rPr lang="fr-BE" sz="1600" u="sng" spc="-15"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a:t>
            </a:r>
            <a:r>
              <a:rPr lang="fr-BE" sz="1600" u="sng" spc="-15"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pendant 21</a:t>
            </a:r>
            <a:r>
              <a:rPr lang="fr-BE" sz="1600" u="sng" spc="-25" dirty="0">
                <a:solidFill>
                  <a:schemeClr val="tx1">
                    <a:lumMod val="75000"/>
                  </a:schemeClr>
                </a:solidFill>
                <a:latin typeface="Arial" panose="020B0604020202020204" pitchFamily="34" charset="0"/>
                <a:cs typeface="Arial" panose="020B0604020202020204" pitchFamily="34" charset="0"/>
              </a:rPr>
              <a:t> </a:t>
            </a:r>
            <a:r>
              <a:rPr lang="fr-BE" sz="1600" u="sng" dirty="0" smtClean="0">
                <a:solidFill>
                  <a:schemeClr val="tx1">
                    <a:lumMod val="75000"/>
                  </a:schemeClr>
                </a:solidFill>
                <a:latin typeface="Arial" panose="020B0604020202020204" pitchFamily="34" charset="0"/>
                <a:cs typeface="Arial" panose="020B0604020202020204" pitchFamily="34" charset="0"/>
              </a:rPr>
              <a:t>jours</a:t>
            </a:r>
            <a:endParaRPr lang="fr-FR" sz="1600" u="sng" dirty="0">
              <a:solidFill>
                <a:schemeClr val="tx1">
                  <a:lumMod val="75000"/>
                </a:schemeClr>
              </a:solidFill>
              <a:latin typeface="Arial" panose="020B0604020202020204" pitchFamily="34" charset="0"/>
              <a:cs typeface="Arial" panose="020B0604020202020204" pitchFamily="34" charset="0"/>
            </a:endParaRPr>
          </a:p>
          <a:p>
            <a:pPr marL="342900" marR="205105" lvl="0" indent="-342900">
              <a:spcBef>
                <a:spcPts val="5"/>
              </a:spcBef>
              <a:spcAft>
                <a:spcPts val="300"/>
              </a:spcAft>
              <a:buSzPts val="1050"/>
              <a:buFont typeface="Symbol" panose="05050102010706020507" pitchFamily="18" charset="2"/>
              <a:buChar char=""/>
              <a:tabLst>
                <a:tab pos="186055" algn="l"/>
              </a:tabLst>
            </a:pPr>
            <a:r>
              <a:rPr lang="fr-BE" sz="1600" dirty="0">
                <a:solidFill>
                  <a:schemeClr val="tx1">
                    <a:lumMod val="75000"/>
                  </a:schemeClr>
                </a:solidFill>
                <a:latin typeface="Arial" panose="020B0604020202020204" pitchFamily="34" charset="0"/>
                <a:cs typeface="Arial" panose="020B0604020202020204" pitchFamily="34" charset="0"/>
              </a:rPr>
              <a:t>Dose quotidienne totale : 1 comprimé de 960 mg par voie orale pour 8 kg de poids</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corporel</a:t>
            </a:r>
            <a:r>
              <a:rPr lang="fr-BE" sz="1600" spc="-2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diviser</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la</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dose</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totale</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en</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3</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ou</a:t>
            </a:r>
            <a:r>
              <a:rPr lang="fr-BE" sz="1600" spc="-2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4</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doses</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individuelles.</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Maximum</a:t>
            </a:r>
            <a:r>
              <a:rPr lang="fr-BE" sz="1600" spc="-2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8</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comprimés</a:t>
            </a:r>
            <a:r>
              <a:rPr lang="fr-BE" sz="1600" spc="-23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jour</a:t>
            </a:r>
            <a:endParaRPr lang="fr-FR" sz="1600" dirty="0">
              <a:solidFill>
                <a:schemeClr val="tx1">
                  <a:lumMod val="75000"/>
                </a:schemeClr>
              </a:solidFill>
              <a:latin typeface="Arial" panose="020B0604020202020204" pitchFamily="34" charset="0"/>
              <a:cs typeface="Arial" panose="020B0604020202020204" pitchFamily="34" charset="0"/>
            </a:endParaRPr>
          </a:p>
          <a:p>
            <a:pPr marL="36195">
              <a:spcAft>
                <a:spcPts val="300"/>
              </a:spcAft>
            </a:pPr>
            <a:r>
              <a:rPr lang="fr-BE" sz="1600" b="1" dirty="0">
                <a:solidFill>
                  <a:schemeClr val="tx1">
                    <a:lumMod val="75000"/>
                  </a:schemeClr>
                </a:solidFill>
                <a:latin typeface="Arial" panose="020B0604020202020204" pitchFamily="34" charset="0"/>
                <a:cs typeface="Arial" panose="020B0604020202020204" pitchFamily="34" charset="0"/>
              </a:rPr>
              <a:t>Ou</a:t>
            </a:r>
            <a:r>
              <a:rPr lang="fr-BE" sz="1600" dirty="0">
                <a:solidFill>
                  <a:schemeClr val="tx1">
                    <a:lumMod val="75000"/>
                  </a:schemeClr>
                </a:solidFill>
                <a:latin typeface="Arial" panose="020B0604020202020204" pitchFamily="34" charset="0"/>
                <a:cs typeface="Arial" panose="020B0604020202020204" pitchFamily="34" charset="0"/>
              </a:rPr>
              <a:t>:</a:t>
            </a:r>
            <a:endParaRPr lang="fr-FR" sz="1600" dirty="0">
              <a:solidFill>
                <a:schemeClr val="tx1">
                  <a:lumMod val="75000"/>
                </a:schemeClr>
              </a:solidFill>
              <a:latin typeface="Arial" panose="020B0604020202020204" pitchFamily="34" charset="0"/>
              <a:cs typeface="Arial" panose="020B0604020202020204" pitchFamily="34" charset="0"/>
            </a:endParaRPr>
          </a:p>
          <a:p>
            <a:pPr marL="342900" marR="266065" lvl="0" indent="-342900">
              <a:spcBef>
                <a:spcPts val="10"/>
              </a:spcBef>
              <a:spcAft>
                <a:spcPts val="300"/>
              </a:spcAft>
              <a:buSzPts val="1050"/>
              <a:buFont typeface="Symbol" panose="05050102010706020507" pitchFamily="18" charset="2"/>
              <a:buChar char=""/>
              <a:tabLst>
                <a:tab pos="181610" algn="l"/>
              </a:tabLst>
            </a:pPr>
            <a:r>
              <a:rPr lang="fr-BE" sz="1600" dirty="0">
                <a:solidFill>
                  <a:schemeClr val="tx1">
                    <a:lumMod val="75000"/>
                  </a:schemeClr>
                </a:solidFill>
                <a:latin typeface="Arial" panose="020B0604020202020204" pitchFamily="34" charset="0"/>
                <a:cs typeface="Arial" panose="020B0604020202020204" pitchFamily="34" charset="0"/>
              </a:rPr>
              <a:t>Dose</a:t>
            </a:r>
            <a:r>
              <a:rPr lang="fr-BE" sz="1600" spc="-2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quotidienne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totale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1</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comprimé</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de</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480</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mg</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voie</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orale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pour</a:t>
            </a:r>
            <a:r>
              <a:rPr lang="fr-BE" sz="1600" spc="-2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4</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kg</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poids</a:t>
            </a:r>
            <a:r>
              <a:rPr lang="fr-BE" sz="1600" spc="-23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corporel ; diviser la dose totale en 3 ou 4 doses individuelles. Maximum 16</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comprimés par jour</a:t>
            </a:r>
            <a:endParaRPr lang="fr-FR" sz="1600" dirty="0">
              <a:solidFill>
                <a:schemeClr val="tx1">
                  <a:lumMod val="75000"/>
                </a:schemeClr>
              </a:solidFill>
              <a:latin typeface="Arial" panose="020B0604020202020204" pitchFamily="34" charset="0"/>
              <a:cs typeface="Arial" panose="020B0604020202020204" pitchFamily="34" charset="0"/>
            </a:endParaRPr>
          </a:p>
        </p:txBody>
      </p:sp>
      <p:sp>
        <p:nvSpPr>
          <p:cNvPr id="8" name="Rectangle à coins arrondis 7"/>
          <p:cNvSpPr/>
          <p:nvPr/>
        </p:nvSpPr>
        <p:spPr>
          <a:xfrm>
            <a:off x="309591" y="1859462"/>
            <a:ext cx="11573950" cy="168507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à coins arrondis 8"/>
          <p:cNvSpPr/>
          <p:nvPr/>
        </p:nvSpPr>
        <p:spPr>
          <a:xfrm>
            <a:off x="313129" y="3651277"/>
            <a:ext cx="11573950" cy="2901865"/>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2876565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au 10">
            <a:extLst>
              <a:ext uri="{FF2B5EF4-FFF2-40B4-BE49-F238E27FC236}">
                <a16:creationId xmlns:a16="http://schemas.microsoft.com/office/drawing/2014/main" id="{87EFE1D0-43F4-B215-672D-26E5BB68B089}"/>
              </a:ext>
            </a:extLst>
          </p:cNvPr>
          <p:cNvGraphicFramePr>
            <a:graphicFrameLocks noGrp="1"/>
          </p:cNvGraphicFramePr>
          <p:nvPr>
            <p:extLst>
              <p:ext uri="{D42A27DB-BD31-4B8C-83A1-F6EECF244321}">
                <p14:modId xmlns:p14="http://schemas.microsoft.com/office/powerpoint/2010/main" val="2876260287"/>
              </p:ext>
            </p:extLst>
          </p:nvPr>
        </p:nvGraphicFramePr>
        <p:xfrm>
          <a:off x="326571" y="966338"/>
          <a:ext cx="11549743" cy="5439174"/>
        </p:xfrm>
        <a:graphic>
          <a:graphicData uri="http://schemas.openxmlformats.org/drawingml/2006/table">
            <a:tbl>
              <a:tblPr firstRow="1" firstCol="1" lastCol="1" bandRow="1" bandCol="1">
                <a:tableStyleId>{1E171933-4619-4E11-9A3F-F7608DF75F80}</a:tableStyleId>
              </a:tblPr>
              <a:tblGrid>
                <a:gridCol w="1802461">
                  <a:extLst>
                    <a:ext uri="{9D8B030D-6E8A-4147-A177-3AD203B41FA5}">
                      <a16:colId xmlns:a16="http://schemas.microsoft.com/office/drawing/2014/main" val="3129881647"/>
                    </a:ext>
                  </a:extLst>
                </a:gridCol>
                <a:gridCol w="1414908">
                  <a:extLst>
                    <a:ext uri="{9D8B030D-6E8A-4147-A177-3AD203B41FA5}">
                      <a16:colId xmlns:a16="http://schemas.microsoft.com/office/drawing/2014/main" val="1955243267"/>
                    </a:ext>
                  </a:extLst>
                </a:gridCol>
                <a:gridCol w="1731068">
                  <a:extLst>
                    <a:ext uri="{9D8B030D-6E8A-4147-A177-3AD203B41FA5}">
                      <a16:colId xmlns:a16="http://schemas.microsoft.com/office/drawing/2014/main" val="640683464"/>
                    </a:ext>
                  </a:extLst>
                </a:gridCol>
                <a:gridCol w="2363227">
                  <a:extLst>
                    <a:ext uri="{9D8B030D-6E8A-4147-A177-3AD203B41FA5}">
                      <a16:colId xmlns:a16="http://schemas.microsoft.com/office/drawing/2014/main" val="3646973085"/>
                    </a:ext>
                  </a:extLst>
                </a:gridCol>
                <a:gridCol w="2090850">
                  <a:extLst>
                    <a:ext uri="{9D8B030D-6E8A-4147-A177-3AD203B41FA5}">
                      <a16:colId xmlns:a16="http://schemas.microsoft.com/office/drawing/2014/main" val="3996998516"/>
                    </a:ext>
                  </a:extLst>
                </a:gridCol>
                <a:gridCol w="2147229">
                  <a:extLst>
                    <a:ext uri="{9D8B030D-6E8A-4147-A177-3AD203B41FA5}">
                      <a16:colId xmlns:a16="http://schemas.microsoft.com/office/drawing/2014/main" val="1025554819"/>
                    </a:ext>
                  </a:extLst>
                </a:gridCol>
              </a:tblGrid>
              <a:tr h="503233">
                <a:tc>
                  <a:txBody>
                    <a:bodyPr/>
                    <a:lstStyle/>
                    <a:p>
                      <a:pPr algn="ctr">
                        <a:lnSpc>
                          <a:spcPct val="107000"/>
                        </a:lnSpc>
                      </a:pPr>
                      <a:r>
                        <a:rPr lang="fr-BE" sz="1400" dirty="0">
                          <a:effectLst/>
                          <a:latin typeface="Arial" panose="020B0604020202020204" pitchFamily="34" charset="0"/>
                          <a:cs typeface="Arial" panose="020B0604020202020204" pitchFamily="34" charset="0"/>
                        </a:rPr>
                        <a:t> </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0170" algn="ctr">
                        <a:lnSpc>
                          <a:spcPct val="107000"/>
                        </a:lnSpc>
                        <a:spcBef>
                          <a:spcPts val="365"/>
                        </a:spcBef>
                        <a:spcAft>
                          <a:spcPts val="0"/>
                        </a:spcAft>
                      </a:pPr>
                      <a:r>
                        <a:rPr lang="fr-BE" sz="1400" dirty="0">
                          <a:effectLst/>
                          <a:latin typeface="Arial" panose="020B0604020202020204" pitchFamily="34" charset="0"/>
                          <a:cs typeface="Arial" panose="020B0604020202020204" pitchFamily="34" charset="0"/>
                        </a:rPr>
                        <a:t>Normal</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0170" algn="ctr">
                        <a:lnSpc>
                          <a:spcPct val="107000"/>
                        </a:lnSpc>
                        <a:spcBef>
                          <a:spcPts val="365"/>
                        </a:spcBef>
                        <a:spcAft>
                          <a:spcPts val="0"/>
                        </a:spcAft>
                      </a:pPr>
                      <a:r>
                        <a:rPr lang="fr-BE" sz="1400">
                          <a:effectLst/>
                          <a:latin typeface="Arial" panose="020B0604020202020204" pitchFamily="34" charset="0"/>
                          <a:cs typeface="Arial" panose="020B0604020202020204" pitchFamily="34" charset="0"/>
                        </a:rPr>
                        <a:t>Viral</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0170" algn="ctr">
                        <a:lnSpc>
                          <a:spcPct val="107000"/>
                        </a:lnSpc>
                        <a:spcBef>
                          <a:spcPts val="365"/>
                        </a:spcBef>
                        <a:spcAft>
                          <a:spcPts val="0"/>
                        </a:spcAft>
                      </a:pPr>
                      <a:r>
                        <a:rPr lang="fr-BE" sz="1400">
                          <a:effectLst/>
                          <a:latin typeface="Arial" panose="020B0604020202020204" pitchFamily="34" charset="0"/>
                          <a:cs typeface="Arial" panose="020B0604020202020204" pitchFamily="34" charset="0"/>
                        </a:rPr>
                        <a:t>Bactérien</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0170" algn="ctr">
                        <a:lnSpc>
                          <a:spcPct val="107000"/>
                        </a:lnSpc>
                        <a:spcBef>
                          <a:spcPts val="365"/>
                        </a:spcBef>
                        <a:spcAft>
                          <a:spcPts val="0"/>
                        </a:spcAft>
                      </a:pPr>
                      <a:r>
                        <a:rPr lang="fr-BE" sz="1400">
                          <a:effectLst/>
                          <a:latin typeface="Arial" panose="020B0604020202020204" pitchFamily="34" charset="0"/>
                          <a:cs typeface="Arial" panose="020B0604020202020204" pitchFamily="34" charset="0"/>
                        </a:rPr>
                        <a:t>TB</a:t>
                      </a:r>
                      <a:endParaRPr lang="fr-FR" sz="140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0170" algn="ctr">
                        <a:lnSpc>
                          <a:spcPct val="107000"/>
                        </a:lnSpc>
                        <a:spcBef>
                          <a:spcPts val="365"/>
                        </a:spcBef>
                        <a:spcAft>
                          <a:spcPts val="0"/>
                        </a:spcAft>
                      </a:pPr>
                      <a:r>
                        <a:rPr lang="fr-BE" sz="1400" dirty="0">
                          <a:effectLst/>
                          <a:latin typeface="Arial" panose="020B0604020202020204" pitchFamily="34" charset="0"/>
                          <a:cs typeface="Arial" panose="020B0604020202020204" pitchFamily="34" charset="0"/>
                        </a:rPr>
                        <a:t>Cryptocoque</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788275602"/>
                  </a:ext>
                </a:extLst>
              </a:tr>
              <a:tr h="536143">
                <a:tc>
                  <a:txBody>
                    <a:bodyPr/>
                    <a:lstStyle/>
                    <a:p>
                      <a:pPr marL="90805" algn="ctr">
                        <a:lnSpc>
                          <a:spcPct val="107000"/>
                        </a:lnSpc>
                        <a:spcBef>
                          <a:spcPts val="365"/>
                        </a:spcBef>
                        <a:spcAft>
                          <a:spcPts val="0"/>
                        </a:spcAft>
                      </a:pPr>
                      <a:r>
                        <a:rPr lang="fr-BE" sz="1400" dirty="0" smtClean="0">
                          <a:effectLst/>
                          <a:latin typeface="Arial" panose="020B0604020202020204" pitchFamily="34" charset="0"/>
                          <a:cs typeface="Arial" panose="020B0604020202020204" pitchFamily="34" charset="0"/>
                        </a:rPr>
                        <a:t>Compte CD4</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algn="ctr">
                        <a:lnSpc>
                          <a:spcPct val="107000"/>
                        </a:lnSpc>
                      </a:pPr>
                      <a:r>
                        <a:rPr lang="fr-BE" sz="1400" dirty="0">
                          <a:effectLst/>
                          <a:latin typeface="Arial" panose="020B0604020202020204" pitchFamily="34" charset="0"/>
                          <a:cs typeface="Arial" panose="020B0604020202020204" pitchFamily="34" charset="0"/>
                        </a:rPr>
                        <a:t> </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50"/>
                        </a:spcBef>
                        <a:spcAft>
                          <a:spcPts val="0"/>
                        </a:spcAft>
                      </a:pPr>
                      <a:r>
                        <a:rPr lang="fr-BE" sz="1400" dirty="0">
                          <a:effectLst/>
                          <a:latin typeface="Arial" panose="020B0604020202020204" pitchFamily="34" charset="0"/>
                          <a:cs typeface="Arial" panose="020B0604020202020204" pitchFamily="34" charset="0"/>
                        </a:rPr>
                        <a:t>Tous</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50"/>
                        </a:spcBef>
                        <a:spcAft>
                          <a:spcPts val="0"/>
                        </a:spcAft>
                      </a:pPr>
                      <a:r>
                        <a:rPr lang="fr-BE" sz="1400" dirty="0">
                          <a:effectLst/>
                          <a:latin typeface="Arial" panose="020B0604020202020204" pitchFamily="34" charset="0"/>
                          <a:cs typeface="Arial" panose="020B0604020202020204" pitchFamily="34" charset="0"/>
                        </a:rPr>
                        <a:t>Tous</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marR="393065" algn="ctr">
                        <a:lnSpc>
                          <a:spcPct val="106000"/>
                        </a:lnSpc>
                        <a:spcBef>
                          <a:spcPts val="350"/>
                        </a:spcBef>
                        <a:spcAft>
                          <a:spcPts val="0"/>
                        </a:spcAft>
                      </a:pPr>
                      <a:r>
                        <a:rPr lang="fr-BE" sz="1400" dirty="0">
                          <a:effectLst/>
                          <a:latin typeface="Arial" panose="020B0604020202020204" pitchFamily="34" charset="0"/>
                          <a:cs typeface="Arial" panose="020B0604020202020204" pitchFamily="34" charset="0"/>
                        </a:rPr>
                        <a:t>Tous – </a:t>
                      </a:r>
                      <a:r>
                        <a:rPr lang="fr-BE" sz="1400" dirty="0" smtClean="0">
                          <a:effectLst/>
                          <a:latin typeface="Arial" panose="020B0604020202020204" pitchFamily="34" charset="0"/>
                          <a:cs typeface="Arial" panose="020B0604020202020204" pitchFamily="34" charset="0"/>
                        </a:rPr>
                        <a:t>souvent</a:t>
                      </a:r>
                      <a:r>
                        <a:rPr lang="fr-BE" sz="1400" spc="-235" baseline="0" dirty="0">
                          <a:effectLst/>
                          <a:latin typeface="Arial" panose="020B0604020202020204" pitchFamily="34" charset="0"/>
                          <a:cs typeface="Arial" panose="020B0604020202020204" pitchFamily="34" charset="0"/>
                        </a:rPr>
                        <a:t> </a:t>
                      </a:r>
                      <a:r>
                        <a:rPr lang="fr-BE" sz="1400" dirty="0" smtClean="0">
                          <a:effectLst/>
                          <a:latin typeface="Arial" panose="020B0604020202020204" pitchFamily="34" charset="0"/>
                          <a:cs typeface="Arial" panose="020B0604020202020204" pitchFamily="34" charset="0"/>
                        </a:rPr>
                        <a:t>diminué</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marR="93345" algn="ctr">
                        <a:lnSpc>
                          <a:spcPct val="106000"/>
                        </a:lnSpc>
                        <a:spcBef>
                          <a:spcPts val="350"/>
                        </a:spcBef>
                        <a:spcAft>
                          <a:spcPts val="0"/>
                        </a:spcAft>
                      </a:pPr>
                      <a:r>
                        <a:rPr lang="fr-BE" sz="1400" dirty="0">
                          <a:effectLst/>
                          <a:latin typeface="Arial" panose="020B0604020202020204" pitchFamily="34" charset="0"/>
                          <a:cs typeface="Arial" panose="020B0604020202020204" pitchFamily="34" charset="0"/>
                        </a:rPr>
                        <a:t>Diminue, </a:t>
                      </a:r>
                      <a:endParaRPr lang="fr-BE" sz="1400" dirty="0" smtClean="0">
                        <a:effectLst/>
                        <a:latin typeface="Arial" panose="020B0604020202020204" pitchFamily="34" charset="0"/>
                        <a:cs typeface="Arial" panose="020B0604020202020204" pitchFamily="34" charset="0"/>
                      </a:endParaRPr>
                    </a:p>
                    <a:p>
                      <a:pPr marL="96520" marR="93345" algn="ctr">
                        <a:lnSpc>
                          <a:spcPct val="106000"/>
                        </a:lnSpc>
                        <a:spcBef>
                          <a:spcPts val="350"/>
                        </a:spcBef>
                        <a:spcAft>
                          <a:spcPts val="0"/>
                        </a:spcAft>
                      </a:pPr>
                      <a:r>
                        <a:rPr lang="fr-BE" sz="1400" dirty="0" smtClean="0">
                          <a:effectLst/>
                          <a:latin typeface="Arial" panose="020B0604020202020204" pitchFamily="34" charset="0"/>
                          <a:cs typeface="Arial" panose="020B0604020202020204" pitchFamily="34" charset="0"/>
                        </a:rPr>
                        <a:t>souvent</a:t>
                      </a:r>
                      <a:r>
                        <a:rPr lang="fr-BE" sz="1400" baseline="0" dirty="0" smtClean="0">
                          <a:effectLst/>
                          <a:latin typeface="Arial" panose="020B0604020202020204" pitchFamily="34" charset="0"/>
                          <a:cs typeface="Arial" panose="020B0604020202020204" pitchFamily="34" charset="0"/>
                        </a:rPr>
                        <a:t> </a:t>
                      </a:r>
                      <a:r>
                        <a:rPr lang="fr-BE" sz="1400" dirty="0" smtClean="0">
                          <a:effectLst/>
                          <a:latin typeface="Arial" panose="020B0604020202020204" pitchFamily="34" charset="0"/>
                          <a:cs typeface="Arial" panose="020B0604020202020204" pitchFamily="34" charset="0"/>
                        </a:rPr>
                        <a:t>&lt;</a:t>
                      </a:r>
                      <a:r>
                        <a:rPr lang="fr-BE" sz="1400" spc="-235" dirty="0" smtClean="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100</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111425971"/>
                  </a:ext>
                </a:extLst>
              </a:tr>
              <a:tr h="454457">
                <a:tc>
                  <a:txBody>
                    <a:bodyPr/>
                    <a:lstStyle/>
                    <a:p>
                      <a:pPr marL="90805" algn="ctr">
                        <a:lnSpc>
                          <a:spcPct val="107000"/>
                        </a:lnSpc>
                        <a:spcBef>
                          <a:spcPts val="355"/>
                        </a:spcBef>
                        <a:spcAft>
                          <a:spcPts val="0"/>
                        </a:spcAft>
                      </a:pPr>
                      <a:r>
                        <a:rPr lang="fr-BE" sz="1400" dirty="0">
                          <a:effectLst/>
                          <a:latin typeface="Arial" panose="020B0604020202020204" pitchFamily="34" charset="0"/>
                          <a:cs typeface="Arial" panose="020B0604020202020204" pitchFamily="34" charset="0"/>
                        </a:rPr>
                        <a:t>Début</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algn="ctr">
                        <a:lnSpc>
                          <a:spcPct val="107000"/>
                        </a:lnSpc>
                      </a:pPr>
                      <a:r>
                        <a:rPr lang="fr-BE" sz="1400" dirty="0">
                          <a:effectLst/>
                          <a:latin typeface="Arial" panose="020B0604020202020204" pitchFamily="34" charset="0"/>
                          <a:cs typeface="Arial" panose="020B0604020202020204" pitchFamily="34" charset="0"/>
                        </a:rPr>
                        <a:t> </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Aigu</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a:effectLst/>
                          <a:latin typeface="Arial" panose="020B0604020202020204" pitchFamily="34" charset="0"/>
                          <a:cs typeface="Arial" panose="020B0604020202020204" pitchFamily="34" charset="0"/>
                        </a:rPr>
                        <a:t>Aigu</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a:effectLst/>
                          <a:latin typeface="Arial" panose="020B0604020202020204" pitchFamily="34" charset="0"/>
                          <a:cs typeface="Arial" panose="020B0604020202020204" pitchFamily="34" charset="0"/>
                        </a:rPr>
                        <a:t>Subaigu</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Subaigu</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295638307"/>
                  </a:ext>
                </a:extLst>
              </a:tr>
              <a:tr h="541090">
                <a:tc>
                  <a:txBody>
                    <a:bodyPr/>
                    <a:lstStyle/>
                    <a:p>
                      <a:pPr marL="90805" algn="ctr">
                        <a:lnSpc>
                          <a:spcPct val="107000"/>
                        </a:lnSpc>
                        <a:spcBef>
                          <a:spcPts val="355"/>
                        </a:spcBef>
                        <a:spcAft>
                          <a:spcPts val="0"/>
                        </a:spcAft>
                      </a:pPr>
                      <a:r>
                        <a:rPr lang="fr-BE" sz="1400" dirty="0">
                          <a:effectLst/>
                          <a:latin typeface="Arial" panose="020B0604020202020204" pitchFamily="34" charset="0"/>
                          <a:cs typeface="Arial" panose="020B0604020202020204" pitchFamily="34" charset="0"/>
                        </a:rPr>
                        <a:t>Aspect</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311150" marR="300355"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Clair</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Clair</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Souvent</a:t>
                      </a:r>
                      <a:r>
                        <a:rPr lang="fr-BE" sz="1400" spc="-20"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trouble</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Clair</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a:effectLst/>
                          <a:latin typeface="Arial" panose="020B0604020202020204" pitchFamily="34" charset="0"/>
                          <a:cs typeface="Arial" panose="020B0604020202020204" pitchFamily="34" charset="0"/>
                        </a:rPr>
                        <a:t>Clair</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2531112462"/>
                  </a:ext>
                </a:extLst>
              </a:tr>
              <a:tr h="2398054">
                <a:tc>
                  <a:txBody>
                    <a:bodyPr/>
                    <a:lstStyle/>
                    <a:p>
                      <a:pPr marL="90805" algn="ctr">
                        <a:lnSpc>
                          <a:spcPct val="107000"/>
                        </a:lnSpc>
                        <a:spcBef>
                          <a:spcPts val="355"/>
                        </a:spcBef>
                        <a:spcAft>
                          <a:spcPts val="0"/>
                        </a:spcAft>
                      </a:pPr>
                      <a:r>
                        <a:rPr lang="fr-BE" sz="1400" dirty="0">
                          <a:effectLst/>
                          <a:latin typeface="Arial" panose="020B0604020202020204" pitchFamily="34" charset="0"/>
                          <a:cs typeface="Arial" panose="020B0604020202020204" pitchFamily="34" charset="0"/>
                        </a:rPr>
                        <a:t>Cellules</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0170" algn="ctr">
                        <a:lnSpc>
                          <a:spcPct val="107000"/>
                        </a:lnSpc>
                        <a:spcBef>
                          <a:spcPts val="340"/>
                        </a:spcBef>
                        <a:spcAft>
                          <a:spcPts val="0"/>
                        </a:spcAft>
                      </a:pPr>
                      <a:r>
                        <a:rPr lang="fr-BE" sz="1400">
                          <a:effectLst/>
                          <a:latin typeface="Arial" panose="020B0604020202020204" pitchFamily="34" charset="0"/>
                          <a:cs typeface="Arial" panose="020B0604020202020204" pitchFamily="34" charset="0"/>
                        </a:rPr>
                        <a:t>&lt; 5</a:t>
                      </a:r>
                      <a:endParaRPr lang="fr-FR" sz="1400">
                        <a:effectLst/>
                        <a:latin typeface="Arial" panose="020B0604020202020204" pitchFamily="34" charset="0"/>
                        <a:cs typeface="Arial" panose="020B0604020202020204" pitchFamily="34" charset="0"/>
                      </a:endParaRPr>
                    </a:p>
                    <a:p>
                      <a:pPr marL="90170" algn="ctr">
                        <a:lnSpc>
                          <a:spcPct val="107000"/>
                        </a:lnSpc>
                        <a:spcBef>
                          <a:spcPts val="110"/>
                        </a:spcBef>
                        <a:spcAft>
                          <a:spcPts val="0"/>
                        </a:spcAft>
                      </a:pPr>
                      <a:r>
                        <a:rPr lang="fr-BE" sz="1400">
                          <a:effectLst/>
                          <a:latin typeface="Arial" panose="020B0604020202020204" pitchFamily="34" charset="0"/>
                          <a:cs typeface="Arial" panose="020B0604020202020204" pitchFamily="34" charset="0"/>
                        </a:rPr>
                        <a:t>lymphocytes</a:t>
                      </a:r>
                      <a:endParaRPr lang="fr-FR" sz="1400">
                        <a:effectLst/>
                        <a:latin typeface="Arial" panose="020B0604020202020204" pitchFamily="34" charset="0"/>
                        <a:cs typeface="Arial" panose="020B0604020202020204" pitchFamily="34" charset="0"/>
                      </a:endParaRPr>
                    </a:p>
                    <a:p>
                      <a:pPr marL="90170" marR="67945" algn="ctr">
                        <a:lnSpc>
                          <a:spcPct val="107000"/>
                        </a:lnSpc>
                        <a:spcBef>
                          <a:spcPts val="905"/>
                        </a:spcBef>
                        <a:spcAft>
                          <a:spcPts val="0"/>
                        </a:spcAft>
                      </a:pPr>
                      <a:r>
                        <a:rPr lang="fr-BE" sz="1400">
                          <a:effectLst/>
                          <a:latin typeface="Arial" panose="020B0604020202020204" pitchFamily="34" charset="0"/>
                          <a:cs typeface="Arial" panose="020B0604020202020204" pitchFamily="34" charset="0"/>
                        </a:rPr>
                        <a:t>pas</a:t>
                      </a:r>
                      <a:r>
                        <a:rPr lang="fr-BE" sz="1400" spc="5">
                          <a:effectLst/>
                          <a:latin typeface="Arial" panose="020B0604020202020204" pitchFamily="34" charset="0"/>
                          <a:cs typeface="Arial" panose="020B0604020202020204" pitchFamily="34" charset="0"/>
                        </a:rPr>
                        <a:t> </a:t>
                      </a:r>
                      <a:r>
                        <a:rPr lang="fr-BE" sz="1400">
                          <a:effectLst/>
                          <a:latin typeface="Arial" panose="020B0604020202020204" pitchFamily="34" charset="0"/>
                          <a:cs typeface="Arial" panose="020B0604020202020204" pitchFamily="34" charset="0"/>
                        </a:rPr>
                        <a:t>neutrophiles</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Lymphocytes</a:t>
                      </a:r>
                      <a:endParaRPr lang="fr-FR" sz="1400" dirty="0">
                        <a:effectLst/>
                        <a:latin typeface="Arial" panose="020B0604020202020204" pitchFamily="34" charset="0"/>
                        <a:cs typeface="Arial" panose="020B0604020202020204" pitchFamily="34" charset="0"/>
                      </a:endParaRPr>
                    </a:p>
                    <a:p>
                      <a:pPr marL="96520" marR="248285" algn="ctr">
                        <a:lnSpc>
                          <a:spcPct val="107000"/>
                        </a:lnSpc>
                        <a:spcBef>
                          <a:spcPts val="905"/>
                        </a:spcBef>
                        <a:spcAft>
                          <a:spcPts val="0"/>
                        </a:spcAft>
                      </a:pPr>
                      <a:r>
                        <a:rPr lang="fr-BE" sz="1400" dirty="0">
                          <a:effectLst/>
                          <a:latin typeface="Arial" panose="020B0604020202020204" pitchFamily="34" charset="0"/>
                          <a:cs typeface="Arial" panose="020B0604020202020204" pitchFamily="34" charset="0"/>
                        </a:rPr>
                        <a:t>Souvent &lt;</a:t>
                      </a:r>
                      <a:r>
                        <a:rPr lang="fr-BE" sz="1400" spc="-23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100</a:t>
                      </a:r>
                      <a:endParaRPr lang="fr-FR" sz="1400" dirty="0">
                        <a:effectLst/>
                        <a:latin typeface="Arial" panose="020B0604020202020204" pitchFamily="34" charset="0"/>
                        <a:cs typeface="Arial" panose="020B0604020202020204" pitchFamily="34" charset="0"/>
                      </a:endParaRPr>
                    </a:p>
                    <a:p>
                      <a:pPr algn="ctr">
                        <a:lnSpc>
                          <a:spcPct val="107000"/>
                        </a:lnSpc>
                      </a:pPr>
                      <a:r>
                        <a:rPr lang="fr-BE" sz="1400" dirty="0">
                          <a:effectLst/>
                          <a:latin typeface="Arial" panose="020B0604020202020204" pitchFamily="34" charset="0"/>
                          <a:cs typeface="Arial" panose="020B0604020202020204" pitchFamily="34" charset="0"/>
                        </a:rPr>
                        <a:t>  </a:t>
                      </a:r>
                      <a:endParaRPr lang="fr-FR" sz="1400" dirty="0">
                        <a:effectLst/>
                        <a:latin typeface="Arial" panose="020B0604020202020204" pitchFamily="34" charset="0"/>
                        <a:cs typeface="Arial" panose="020B0604020202020204" pitchFamily="34" charset="0"/>
                      </a:endParaRPr>
                    </a:p>
                    <a:p>
                      <a:pPr marL="96520" marR="93345" algn="ctr">
                        <a:lnSpc>
                          <a:spcPct val="107000"/>
                        </a:lnSpc>
                        <a:spcAft>
                          <a:spcPts val="0"/>
                        </a:spcAft>
                      </a:pPr>
                      <a:r>
                        <a:rPr lang="fr-BE" sz="1400" dirty="0">
                          <a:effectLst/>
                          <a:latin typeface="Arial" panose="020B0604020202020204" pitchFamily="34" charset="0"/>
                          <a:cs typeface="Arial" panose="020B0604020202020204" pitchFamily="34" charset="0"/>
                        </a:rPr>
                        <a:t>**lymphocytes</a:t>
                      </a:r>
                      <a:r>
                        <a:rPr lang="fr-BE" sz="1400" spc="-23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Dans le VIH</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avancé =TB, et non </a:t>
                      </a:r>
                      <a:r>
                        <a:rPr lang="fr-BE" sz="1400" spc="-23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méningite</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virale</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119380" marR="13208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Numération élevée,</a:t>
                      </a:r>
                      <a:r>
                        <a:rPr lang="fr-BE" sz="1400" spc="-23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prédominance</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neutrophiles</a:t>
                      </a:r>
                      <a:endParaRPr lang="fr-FR" sz="1400" dirty="0">
                        <a:effectLst/>
                        <a:latin typeface="Arial" panose="020B0604020202020204" pitchFamily="34" charset="0"/>
                        <a:cs typeface="Arial" panose="020B0604020202020204" pitchFamily="34" charset="0"/>
                      </a:endParaRPr>
                    </a:p>
                    <a:p>
                      <a:pPr marL="119380" marR="169545" algn="ctr">
                        <a:lnSpc>
                          <a:spcPct val="107000"/>
                        </a:lnSpc>
                        <a:spcBef>
                          <a:spcPts val="800"/>
                        </a:spcBef>
                        <a:spcAft>
                          <a:spcPts val="0"/>
                        </a:spcAft>
                      </a:pPr>
                      <a:r>
                        <a:rPr lang="fr-BE" sz="1400" dirty="0">
                          <a:effectLst/>
                          <a:latin typeface="Arial" panose="020B0604020202020204" pitchFamily="34" charset="0"/>
                          <a:cs typeface="Arial" panose="020B0604020202020204" pitchFamily="34" charset="0"/>
                        </a:rPr>
                        <a:t>Attention : Si</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antibiotiques avant</a:t>
                      </a:r>
                      <a:r>
                        <a:rPr lang="fr-BE" sz="1400" spc="-23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PL, numération</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peut-dominer et</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bactéries</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non</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détectées</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Lymphocytes</a:t>
                      </a:r>
                      <a:endParaRPr lang="fr-FR" sz="1400" dirty="0">
                        <a:effectLst/>
                        <a:latin typeface="Arial" panose="020B0604020202020204" pitchFamily="34" charset="0"/>
                        <a:cs typeface="Arial" panose="020B0604020202020204" pitchFamily="34" charset="0"/>
                      </a:endParaRPr>
                    </a:p>
                    <a:p>
                      <a:pPr marL="96520" marR="168275" algn="ctr">
                        <a:lnSpc>
                          <a:spcPct val="107000"/>
                        </a:lnSpc>
                        <a:spcBef>
                          <a:spcPts val="905"/>
                        </a:spcBef>
                        <a:spcAft>
                          <a:spcPts val="0"/>
                        </a:spcAft>
                      </a:pPr>
                      <a:r>
                        <a:rPr lang="fr-BE" sz="1400" dirty="0">
                          <a:effectLst/>
                          <a:latin typeface="Arial" panose="020B0604020202020204" pitchFamily="34" charset="0"/>
                          <a:cs typeface="Arial" panose="020B0604020202020204" pitchFamily="34" charset="0"/>
                        </a:rPr>
                        <a:t>Variable, parfois</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plusieurs</a:t>
                      </a:r>
                      <a:r>
                        <a:rPr lang="fr-BE" sz="1400" spc="-5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centaines</a:t>
                      </a:r>
                      <a:endParaRPr lang="fr-FR" sz="1400" dirty="0">
                        <a:effectLst/>
                        <a:latin typeface="Arial" panose="020B0604020202020204" pitchFamily="34" charset="0"/>
                        <a:cs typeface="Arial" panose="020B0604020202020204" pitchFamily="34" charset="0"/>
                      </a:endParaRPr>
                    </a:p>
                    <a:p>
                      <a:pPr marL="96520" marR="298450" algn="ctr">
                        <a:lnSpc>
                          <a:spcPct val="107000"/>
                        </a:lnSpc>
                        <a:spcBef>
                          <a:spcPts val="805"/>
                        </a:spcBef>
                        <a:spcAft>
                          <a:spcPts val="0"/>
                        </a:spcAft>
                      </a:pPr>
                      <a:r>
                        <a:rPr lang="fr-BE" sz="1400" dirty="0">
                          <a:effectLst/>
                          <a:latin typeface="Arial" panose="020B0604020202020204" pitchFamily="34" charset="0"/>
                          <a:cs typeface="Arial" panose="020B0604020202020204" pitchFamily="34" charset="0"/>
                        </a:rPr>
                        <a:t>Attention :</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numération peut</a:t>
                      </a:r>
                      <a:r>
                        <a:rPr lang="fr-BE" sz="1400" spc="-23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être</a:t>
                      </a:r>
                      <a:r>
                        <a:rPr lang="fr-BE" sz="1400" spc="-10" dirty="0">
                          <a:effectLst/>
                          <a:latin typeface="Arial" panose="020B0604020202020204" pitchFamily="34" charset="0"/>
                          <a:cs typeface="Arial" panose="020B0604020202020204" pitchFamily="34" charset="0"/>
                        </a:rPr>
                        <a:t> </a:t>
                      </a:r>
                      <a:r>
                        <a:rPr lang="fr-BE" sz="1400" dirty="0" err="1">
                          <a:effectLst/>
                          <a:latin typeface="Arial" panose="020B0604020202020204" pitchFamily="34" charset="0"/>
                          <a:cs typeface="Arial" panose="020B0604020202020204" pitchFamily="34" charset="0"/>
                        </a:rPr>
                        <a:t>Nl</a:t>
                      </a:r>
                      <a:endParaRPr lang="fr-FR" sz="1400" dirty="0">
                        <a:effectLst/>
                        <a:latin typeface="Arial" panose="020B0604020202020204" pitchFamily="34" charset="0"/>
                        <a:cs typeface="Arial" panose="020B0604020202020204" pitchFamily="34" charset="0"/>
                      </a:endParaRPr>
                    </a:p>
                    <a:p>
                      <a:pPr marL="96520" marR="157480" algn="ctr">
                        <a:lnSpc>
                          <a:spcPct val="107000"/>
                        </a:lnSpc>
                        <a:spcAft>
                          <a:spcPts val="0"/>
                        </a:spcAft>
                      </a:pPr>
                      <a:r>
                        <a:rPr lang="fr-BE" sz="1400" dirty="0">
                          <a:effectLst/>
                          <a:latin typeface="Arial" panose="020B0604020202020204" pitchFamily="34" charset="0"/>
                          <a:cs typeface="Arial" panose="020B0604020202020204" pitchFamily="34" charset="0"/>
                        </a:rPr>
                        <a:t>TBM stade </a:t>
                      </a:r>
                      <a:r>
                        <a:rPr lang="fr-BE" sz="1400" dirty="0" smtClean="0">
                          <a:effectLst/>
                          <a:latin typeface="Arial" panose="020B0604020202020204" pitchFamily="34" charset="0"/>
                          <a:cs typeface="Arial" panose="020B0604020202020204" pitchFamily="34" charset="0"/>
                        </a:rPr>
                        <a:t>initial:</a:t>
                      </a:r>
                      <a:r>
                        <a:rPr lang="fr-BE" sz="1400" baseline="0" dirty="0" smtClean="0">
                          <a:effectLst/>
                          <a:latin typeface="Arial" panose="020B0604020202020204" pitchFamily="34" charset="0"/>
                          <a:cs typeface="Arial" panose="020B0604020202020204" pitchFamily="34" charset="0"/>
                        </a:rPr>
                        <a:t> </a:t>
                      </a:r>
                      <a:r>
                        <a:rPr lang="fr-BE" sz="1400" dirty="0" smtClean="0">
                          <a:effectLst/>
                          <a:latin typeface="Arial" panose="020B0604020202020204" pitchFamily="34" charset="0"/>
                          <a:cs typeface="Arial" panose="020B0604020202020204" pitchFamily="34" charset="0"/>
                        </a:rPr>
                        <a:t>neutrophiles</a:t>
                      </a:r>
                      <a:r>
                        <a:rPr lang="fr-BE" sz="1400" spc="5" dirty="0" smtClean="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peuvent être</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prédominants</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marR="139065"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Très variable, peut</a:t>
                      </a:r>
                      <a:r>
                        <a:rPr lang="fr-BE" sz="1400" spc="-23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être augmentées,</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souvent</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lymphocytaire,</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souvent</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normal</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3840940087"/>
                  </a:ext>
                </a:extLst>
              </a:tr>
              <a:tr h="549632">
                <a:tc>
                  <a:txBody>
                    <a:bodyPr/>
                    <a:lstStyle/>
                    <a:p>
                      <a:pPr marL="90805" marR="111760" algn="ctr">
                        <a:lnSpc>
                          <a:spcPct val="107000"/>
                        </a:lnSpc>
                        <a:spcBef>
                          <a:spcPts val="355"/>
                        </a:spcBef>
                        <a:spcAft>
                          <a:spcPts val="0"/>
                        </a:spcAft>
                      </a:pPr>
                      <a:r>
                        <a:rPr lang="fr-BE" sz="1400" dirty="0">
                          <a:effectLst/>
                          <a:latin typeface="Arial" panose="020B0604020202020204" pitchFamily="34" charset="0"/>
                          <a:cs typeface="Arial" panose="020B0604020202020204" pitchFamily="34" charset="0"/>
                        </a:rPr>
                        <a:t>Protéines</a:t>
                      </a:r>
                      <a:r>
                        <a:rPr lang="fr-BE" sz="1400" spc="5" dirty="0">
                          <a:effectLst/>
                          <a:latin typeface="Arial" panose="020B0604020202020204" pitchFamily="34" charset="0"/>
                          <a:cs typeface="Arial" panose="020B0604020202020204" pitchFamily="34" charset="0"/>
                        </a:rPr>
                        <a:t> </a:t>
                      </a:r>
                      <a:r>
                        <a:rPr lang="fr-BE" sz="1400" dirty="0" smtClean="0">
                          <a:effectLst/>
                          <a:latin typeface="Arial" panose="020B0604020202020204" pitchFamily="34" charset="0"/>
                          <a:cs typeface="Arial" panose="020B0604020202020204" pitchFamily="34" charset="0"/>
                        </a:rPr>
                        <a:t>(</a:t>
                      </a:r>
                      <a:r>
                        <a:rPr lang="fr-BE" sz="1400" dirty="0" err="1" smtClean="0">
                          <a:effectLst/>
                          <a:latin typeface="Arial" panose="020B0604020202020204" pitchFamily="34" charset="0"/>
                          <a:cs typeface="Arial" panose="020B0604020202020204" pitchFamily="34" charset="0"/>
                        </a:rPr>
                        <a:t>elevé</a:t>
                      </a:r>
                      <a:r>
                        <a:rPr lang="fr-BE" sz="1400" spc="-35" dirty="0" smtClean="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a:t>
                      </a:r>
                      <a:r>
                        <a:rPr lang="fr-BE" sz="1400" spc="-40" dirty="0">
                          <a:effectLst/>
                          <a:latin typeface="Arial" panose="020B0604020202020204" pitchFamily="34" charset="0"/>
                          <a:cs typeface="Arial" panose="020B0604020202020204" pitchFamily="34" charset="0"/>
                        </a:rPr>
                        <a:t> </a:t>
                      </a:r>
                      <a:r>
                        <a:rPr lang="fr-BE" sz="1400" dirty="0" err="1" smtClean="0">
                          <a:effectLst/>
                          <a:latin typeface="Arial" panose="020B0604020202020204" pitchFamily="34" charset="0"/>
                          <a:cs typeface="Arial" panose="020B0604020202020204" pitchFamily="34" charset="0"/>
                        </a:rPr>
                        <a:t>Pandy+ve</a:t>
                      </a:r>
                      <a:r>
                        <a:rPr lang="fr-BE" sz="1400" dirty="0">
                          <a:effectLst/>
                          <a:latin typeface="Arial" panose="020B0604020202020204" pitchFamily="34" charset="0"/>
                          <a:cs typeface="Arial" panose="020B0604020202020204" pitchFamily="34" charset="0"/>
                        </a:rPr>
                        <a:t>)</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0170" algn="ctr">
                        <a:lnSpc>
                          <a:spcPct val="107000"/>
                        </a:lnSpc>
                        <a:spcBef>
                          <a:spcPts val="340"/>
                        </a:spcBef>
                        <a:spcAft>
                          <a:spcPts val="0"/>
                        </a:spcAft>
                      </a:pPr>
                      <a:r>
                        <a:rPr lang="fr-BE" sz="1400">
                          <a:effectLst/>
                          <a:latin typeface="Arial" panose="020B0604020202020204" pitchFamily="34" charset="0"/>
                          <a:cs typeface="Arial" panose="020B0604020202020204" pitchFamily="34" charset="0"/>
                        </a:rPr>
                        <a:t>Normal</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a:effectLst/>
                          <a:latin typeface="Arial" panose="020B0604020202020204" pitchFamily="34" charset="0"/>
                          <a:cs typeface="Arial" panose="020B0604020202020204" pitchFamily="34" charset="0"/>
                        </a:rPr>
                        <a:t>Normal</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a:effectLst/>
                          <a:latin typeface="Arial" panose="020B0604020202020204" pitchFamily="34" charset="0"/>
                          <a:cs typeface="Arial" panose="020B0604020202020204" pitchFamily="34" charset="0"/>
                        </a:rPr>
                        <a:t>Souvent</a:t>
                      </a:r>
                      <a:r>
                        <a:rPr lang="fr-BE" sz="1400" spc="-10">
                          <a:effectLst/>
                          <a:latin typeface="Arial" panose="020B0604020202020204" pitchFamily="34" charset="0"/>
                          <a:cs typeface="Arial" panose="020B0604020202020204" pitchFamily="34" charset="0"/>
                        </a:rPr>
                        <a:t> </a:t>
                      </a:r>
                      <a:r>
                        <a:rPr lang="fr-BE" sz="1400">
                          <a:effectLst/>
                          <a:latin typeface="Arial" panose="020B0604020202020204" pitchFamily="34" charset="0"/>
                          <a:cs typeface="Arial" panose="020B0604020202020204" pitchFamily="34" charset="0"/>
                        </a:rPr>
                        <a:t>élevé</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11303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Souvent</a:t>
                      </a:r>
                      <a:r>
                        <a:rPr lang="fr-BE" sz="1400" spc="-10"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élevé</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40"/>
                        </a:spcBef>
                        <a:spcAft>
                          <a:spcPts val="0"/>
                        </a:spcAft>
                      </a:pPr>
                      <a:r>
                        <a:rPr lang="fr-BE" sz="1400" dirty="0">
                          <a:effectLst/>
                          <a:latin typeface="Arial" panose="020B0604020202020204" pitchFamily="34" charset="0"/>
                          <a:cs typeface="Arial" panose="020B0604020202020204" pitchFamily="34" charset="0"/>
                        </a:rPr>
                        <a:t>Normal</a:t>
                      </a:r>
                      <a:r>
                        <a:rPr lang="fr-BE" sz="1400" spc="-10"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ou</a:t>
                      </a:r>
                      <a:r>
                        <a:rPr lang="fr-BE" sz="1400" spc="-10"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élevé</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3451222513"/>
                  </a:ext>
                </a:extLst>
              </a:tr>
              <a:tr h="341659">
                <a:tc>
                  <a:txBody>
                    <a:bodyPr/>
                    <a:lstStyle/>
                    <a:p>
                      <a:pPr marL="90805" algn="ctr">
                        <a:lnSpc>
                          <a:spcPct val="107000"/>
                        </a:lnSpc>
                        <a:spcBef>
                          <a:spcPts val="365"/>
                        </a:spcBef>
                        <a:spcAft>
                          <a:spcPts val="0"/>
                        </a:spcAft>
                      </a:pPr>
                      <a:r>
                        <a:rPr lang="fr-BE" sz="1400" dirty="0">
                          <a:effectLst/>
                          <a:latin typeface="Arial" panose="020B0604020202020204" pitchFamily="34" charset="0"/>
                          <a:cs typeface="Arial" panose="020B0604020202020204" pitchFamily="34" charset="0"/>
                        </a:rPr>
                        <a:t>Glucose</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0170" algn="ctr">
                        <a:lnSpc>
                          <a:spcPct val="107000"/>
                        </a:lnSpc>
                        <a:spcBef>
                          <a:spcPts val="350"/>
                        </a:spcBef>
                        <a:spcAft>
                          <a:spcPts val="0"/>
                        </a:spcAft>
                      </a:pPr>
                      <a:r>
                        <a:rPr lang="fr-BE" sz="1400">
                          <a:effectLst/>
                          <a:latin typeface="Arial" panose="020B0604020202020204" pitchFamily="34" charset="0"/>
                          <a:cs typeface="Arial" panose="020B0604020202020204" pitchFamily="34" charset="0"/>
                        </a:rPr>
                        <a:t>Normal</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50"/>
                        </a:spcBef>
                        <a:spcAft>
                          <a:spcPts val="0"/>
                        </a:spcAft>
                      </a:pPr>
                      <a:r>
                        <a:rPr lang="fr-BE" sz="1400">
                          <a:effectLst/>
                          <a:latin typeface="Arial" panose="020B0604020202020204" pitchFamily="34" charset="0"/>
                          <a:cs typeface="Arial" panose="020B0604020202020204" pitchFamily="34" charset="0"/>
                        </a:rPr>
                        <a:t>Normal</a:t>
                      </a:r>
                      <a:endParaRPr lang="fr-FR" sz="14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50"/>
                        </a:spcBef>
                        <a:spcAft>
                          <a:spcPts val="0"/>
                        </a:spcAft>
                      </a:pPr>
                      <a:r>
                        <a:rPr lang="fr-BE" sz="1400" dirty="0">
                          <a:effectLst/>
                          <a:latin typeface="Arial" panose="020B0604020202020204" pitchFamily="34" charset="0"/>
                          <a:cs typeface="Arial" panose="020B0604020202020204" pitchFamily="34" charset="0"/>
                        </a:rPr>
                        <a:t>Souvent</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diminué</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algn="ctr">
                        <a:lnSpc>
                          <a:spcPct val="107000"/>
                        </a:lnSpc>
                        <a:spcBef>
                          <a:spcPts val="350"/>
                        </a:spcBef>
                        <a:spcAft>
                          <a:spcPts val="0"/>
                        </a:spcAft>
                      </a:pPr>
                      <a:r>
                        <a:rPr lang="fr-BE" sz="1400" dirty="0">
                          <a:effectLst/>
                          <a:latin typeface="Arial" panose="020B0604020202020204" pitchFamily="34" charset="0"/>
                          <a:cs typeface="Arial" panose="020B0604020202020204" pitchFamily="34" charset="0"/>
                        </a:rPr>
                        <a:t>Souvent</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diminué</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tc>
                  <a:txBody>
                    <a:bodyPr/>
                    <a:lstStyle/>
                    <a:p>
                      <a:pPr marL="96520" marR="94615" algn="ctr">
                        <a:lnSpc>
                          <a:spcPct val="107000"/>
                        </a:lnSpc>
                        <a:spcBef>
                          <a:spcPts val="350"/>
                        </a:spcBef>
                        <a:spcAft>
                          <a:spcPts val="0"/>
                        </a:spcAft>
                      </a:pPr>
                      <a:r>
                        <a:rPr lang="fr-BE" sz="1400" dirty="0">
                          <a:effectLst/>
                          <a:latin typeface="Arial" panose="020B0604020202020204" pitchFamily="34" charset="0"/>
                          <a:cs typeface="Arial" panose="020B0604020202020204" pitchFamily="34" charset="0"/>
                        </a:rPr>
                        <a:t>Normal ou</a:t>
                      </a:r>
                      <a:r>
                        <a:rPr lang="fr-BE" sz="1400" spc="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légèrement</a:t>
                      </a:r>
                      <a:r>
                        <a:rPr lang="fr-BE" sz="1400" spc="-5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abaisse</a:t>
                      </a:r>
                      <a:endParaRPr lang="fr-FR"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921491697"/>
                  </a:ext>
                </a:extLst>
              </a:tr>
            </a:tbl>
          </a:graphicData>
        </a:graphic>
      </p:graphicFrame>
      <p:sp>
        <p:nvSpPr>
          <p:cNvPr id="12" name="Rectangle 6">
            <a:extLst>
              <a:ext uri="{FF2B5EF4-FFF2-40B4-BE49-F238E27FC236}">
                <a16:creationId xmlns:a16="http://schemas.microsoft.com/office/drawing/2014/main" id="{152C5C07-2F5C-53DF-0355-4FC866FB6E64}"/>
              </a:ext>
            </a:extLst>
          </p:cNvPr>
          <p:cNvSpPr>
            <a:spLocks noChangeArrowheads="1"/>
          </p:cNvSpPr>
          <p:nvPr/>
        </p:nvSpPr>
        <p:spPr bwMode="auto">
          <a:xfrm>
            <a:off x="1288682" y="1828398"/>
            <a:ext cx="29420638" cy="45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sp>
        <p:nvSpPr>
          <p:cNvPr id="13" name="Rectangle 8">
            <a:extLst>
              <a:ext uri="{FF2B5EF4-FFF2-40B4-BE49-F238E27FC236}">
                <a16:creationId xmlns:a16="http://schemas.microsoft.com/office/drawing/2014/main" id="{B0BCB408-8D54-6B21-8F83-1C162847B71B}"/>
              </a:ext>
            </a:extLst>
          </p:cNvPr>
          <p:cNvSpPr>
            <a:spLocks noChangeArrowheads="1"/>
          </p:cNvSpPr>
          <p:nvPr/>
        </p:nvSpPr>
        <p:spPr bwMode="auto">
          <a:xfrm>
            <a:off x="1364963" y="3303665"/>
            <a:ext cx="294206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sp>
        <p:nvSpPr>
          <p:cNvPr id="4" name="Rectangle 3"/>
          <p:cNvSpPr/>
          <p:nvPr/>
        </p:nvSpPr>
        <p:spPr>
          <a:xfrm>
            <a:off x="-620487" y="211149"/>
            <a:ext cx="10642061" cy="369332"/>
          </a:xfrm>
          <a:prstGeom prst="rect">
            <a:avLst/>
          </a:prstGeom>
        </p:spPr>
        <p:txBody>
          <a:bodyPr wrap="square">
            <a:spAutoFit/>
          </a:bodyPr>
          <a:lstStyle/>
          <a:p>
            <a:pPr marL="770255" marR="767080" algn="ctr">
              <a:spcBef>
                <a:spcPts val="350"/>
              </a:spcBef>
              <a:spcAft>
                <a:spcPts val="600"/>
              </a:spcAft>
            </a:pPr>
            <a:r>
              <a:rPr lang="fr-FR" b="1" dirty="0">
                <a:latin typeface="Arial" panose="020B0604020202020204" pitchFamily="34" charset="0"/>
                <a:ea typeface="Calibri" panose="020F0502020204030204" pitchFamily="34" charset="0"/>
                <a:cs typeface="Arial" panose="020B0604020202020204" pitchFamily="34" charset="0"/>
              </a:rPr>
              <a:t>Diagnostic différentiel méningites en fonction du résultat</a:t>
            </a:r>
            <a:r>
              <a:rPr lang="fr-FR" b="1" spc="-20"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de</a:t>
            </a:r>
            <a:r>
              <a:rPr lang="fr-FR" b="1" spc="-20"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la</a:t>
            </a:r>
            <a:r>
              <a:rPr lang="fr-FR" b="1" spc="-10"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ponction</a:t>
            </a:r>
            <a:r>
              <a:rPr lang="fr-FR" b="1" spc="-10"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lombaire</a:t>
            </a:r>
            <a:endParaRPr lang="fr-FR" sz="10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195517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DE61D2-942B-D348-DF63-CE32DE6C71B9}"/>
              </a:ext>
            </a:extLst>
          </p:cNvPr>
          <p:cNvSpPr>
            <a:spLocks noGrp="1"/>
          </p:cNvSpPr>
          <p:nvPr>
            <p:ph type="title"/>
          </p:nvPr>
        </p:nvSpPr>
        <p:spPr>
          <a:xfrm>
            <a:off x="309591" y="-18772"/>
            <a:ext cx="11573950" cy="978941"/>
          </a:xfrm>
        </p:spPr>
        <p:txBody>
          <a:bodyPr>
            <a:normAutofit/>
          </a:bodyPr>
          <a:lstStyle/>
          <a:p>
            <a:r>
              <a:rPr lang="fr-BE" sz="2400" b="1" dirty="0" smtClean="0">
                <a:effectLst/>
              </a:rPr>
              <a:t>Infections</a:t>
            </a:r>
            <a:r>
              <a:rPr lang="fr-BE" sz="2400" b="1" spc="-15" dirty="0" smtClean="0">
                <a:effectLst/>
              </a:rPr>
              <a:t> </a:t>
            </a:r>
            <a:r>
              <a:rPr lang="fr-BE" sz="2400" b="1" dirty="0" smtClean="0">
                <a:effectLst/>
              </a:rPr>
              <a:t>bactériennes</a:t>
            </a:r>
            <a:r>
              <a:rPr lang="fr-BE" sz="2400" b="1" spc="-15" dirty="0" smtClean="0">
                <a:effectLst/>
              </a:rPr>
              <a:t> </a:t>
            </a:r>
            <a:r>
              <a:rPr lang="fr-BE" sz="2400" b="1" dirty="0" smtClean="0">
                <a:effectLst/>
              </a:rPr>
              <a:t>courantes</a:t>
            </a:r>
            <a:r>
              <a:rPr lang="fr-BE" sz="2400" b="1" spc="-25" dirty="0" smtClean="0">
                <a:effectLst/>
              </a:rPr>
              <a:t> : </a:t>
            </a:r>
            <a:br>
              <a:rPr lang="fr-BE" sz="2400" b="1" spc="-25" dirty="0" smtClean="0">
                <a:effectLst/>
              </a:rPr>
            </a:br>
            <a:r>
              <a:rPr lang="fr-BE" sz="1800" b="1" spc="-25" dirty="0" smtClean="0">
                <a:effectLst/>
              </a:rPr>
              <a:t>antibiothérapies</a:t>
            </a:r>
            <a:r>
              <a:rPr lang="fr-BE" sz="1800" spc="-25" dirty="0" smtClean="0"/>
              <a:t> </a:t>
            </a:r>
            <a:r>
              <a:rPr lang="fr-BE" sz="1800" b="1" spc="-25" dirty="0" smtClean="0"/>
              <a:t>(explorer </a:t>
            </a:r>
            <a:r>
              <a:rPr lang="fr-BE" sz="1800" b="1" spc="-25" dirty="0"/>
              <a:t>en  priorité les </a:t>
            </a:r>
            <a:r>
              <a:rPr lang="fr-BE" sz="1800" b="1" dirty="0">
                <a:effectLst/>
              </a:rPr>
              <a:t>directives</a:t>
            </a:r>
            <a:r>
              <a:rPr lang="fr-BE" sz="1800" b="1" spc="-15" dirty="0">
                <a:effectLst/>
              </a:rPr>
              <a:t> </a:t>
            </a:r>
            <a:r>
              <a:rPr lang="fr-BE" sz="1800" b="1" dirty="0">
                <a:effectLst/>
              </a:rPr>
              <a:t>locales)</a:t>
            </a:r>
            <a:endParaRPr lang="fr-FR" sz="7200" b="1" dirty="0"/>
          </a:p>
        </p:txBody>
      </p:sp>
      <p:graphicFrame>
        <p:nvGraphicFramePr>
          <p:cNvPr id="4" name="Espace réservé du contenu 3">
            <a:extLst>
              <a:ext uri="{FF2B5EF4-FFF2-40B4-BE49-F238E27FC236}">
                <a16:creationId xmlns:a16="http://schemas.microsoft.com/office/drawing/2014/main" id="{83FFD112-B1D5-F695-476A-9DF32CBD3E75}"/>
              </a:ext>
            </a:extLst>
          </p:cNvPr>
          <p:cNvGraphicFramePr>
            <a:graphicFrameLocks noGrp="1"/>
          </p:cNvGraphicFramePr>
          <p:nvPr>
            <p:ph idx="4294967295"/>
            <p:extLst>
              <p:ext uri="{D42A27DB-BD31-4B8C-83A1-F6EECF244321}">
                <p14:modId xmlns:p14="http://schemas.microsoft.com/office/powerpoint/2010/main" val="1196882605"/>
              </p:ext>
            </p:extLst>
          </p:nvPr>
        </p:nvGraphicFramePr>
        <p:xfrm>
          <a:off x="309590" y="2224714"/>
          <a:ext cx="11573950" cy="4446432"/>
        </p:xfrm>
        <a:graphic>
          <a:graphicData uri="http://schemas.openxmlformats.org/drawingml/2006/table">
            <a:tbl>
              <a:tblPr firstRow="1" firstCol="1" lastCol="1" bandRow="1" bandCol="1">
                <a:tableStyleId>{1E171933-4619-4E11-9A3F-F7608DF75F80}</a:tableStyleId>
              </a:tblPr>
              <a:tblGrid>
                <a:gridCol w="2814609">
                  <a:extLst>
                    <a:ext uri="{9D8B030D-6E8A-4147-A177-3AD203B41FA5}">
                      <a16:colId xmlns:a16="http://schemas.microsoft.com/office/drawing/2014/main" val="1789258787"/>
                    </a:ext>
                  </a:extLst>
                </a:gridCol>
                <a:gridCol w="8759341">
                  <a:extLst>
                    <a:ext uri="{9D8B030D-6E8A-4147-A177-3AD203B41FA5}">
                      <a16:colId xmlns:a16="http://schemas.microsoft.com/office/drawing/2014/main" val="3380514512"/>
                    </a:ext>
                  </a:extLst>
                </a:gridCol>
              </a:tblGrid>
              <a:tr h="355695">
                <a:tc>
                  <a:txBody>
                    <a:bodyPr/>
                    <a:lstStyle/>
                    <a:p>
                      <a:pPr marL="36195" algn="ctr">
                        <a:lnSpc>
                          <a:spcPct val="107000"/>
                        </a:lnSpc>
                        <a:spcBef>
                          <a:spcPts val="125"/>
                        </a:spcBef>
                        <a:spcAft>
                          <a:spcPts val="0"/>
                        </a:spcAft>
                      </a:pPr>
                      <a:r>
                        <a:rPr lang="fr-FR" sz="1400" b="1" dirty="0" smtClean="0">
                          <a:solidFill>
                            <a:schemeClr val="bg1"/>
                          </a:solidFill>
                          <a:effectLst/>
                          <a:latin typeface="Arial" charset="0"/>
                          <a:ea typeface="Arial" charset="0"/>
                          <a:cs typeface="Arial" charset="0"/>
                        </a:rPr>
                        <a:t>Infection</a:t>
                      </a:r>
                      <a:endParaRPr lang="fr-FR" sz="1400" b="1" dirty="0">
                        <a:solidFill>
                          <a:schemeClr val="bg1"/>
                        </a:solidFill>
                        <a:effectLst/>
                        <a:latin typeface="Arial" charset="0"/>
                        <a:ea typeface="Arial" charset="0"/>
                        <a:cs typeface="Arial" charset="0"/>
                      </a:endParaRPr>
                    </a:p>
                  </a:txBody>
                  <a:tcPr marL="0" marR="0" marT="0" marB="0" anchor="ctr"/>
                </a:tc>
                <a:tc>
                  <a:txBody>
                    <a:bodyPr/>
                    <a:lstStyle/>
                    <a:p>
                      <a:pPr marL="0" marR="142875" lvl="0" indent="0" algn="ctr">
                        <a:lnSpc>
                          <a:spcPct val="107000"/>
                        </a:lnSpc>
                        <a:spcAft>
                          <a:spcPts val="0"/>
                        </a:spcAft>
                        <a:buSzPts val="1050"/>
                        <a:buFont typeface="Symbol" panose="05050102010706020507" pitchFamily="18" charset="2"/>
                        <a:buNone/>
                        <a:tabLst>
                          <a:tab pos="229870" algn="l"/>
                        </a:tabLst>
                      </a:pPr>
                      <a:r>
                        <a:rPr lang="fr-FR" sz="1600" b="1" dirty="0" smtClean="0">
                          <a:solidFill>
                            <a:schemeClr val="bg1"/>
                          </a:solidFill>
                          <a:effectLst/>
                          <a:latin typeface="Arial" panose="020B0604020202020204" pitchFamily="34" charset="0"/>
                          <a:ea typeface="Arial" charset="0"/>
                          <a:cs typeface="Arial" panose="020B0604020202020204" pitchFamily="34" charset="0"/>
                        </a:rPr>
                        <a:t>Traitement</a:t>
                      </a:r>
                      <a:endParaRPr lang="fr-FR" sz="1600" b="1" dirty="0">
                        <a:solidFill>
                          <a:schemeClr val="bg1"/>
                        </a:solidFill>
                        <a:effectLst/>
                        <a:latin typeface="Arial" panose="020B0604020202020204" pitchFamily="34" charset="0"/>
                        <a:ea typeface="Arial" charset="0"/>
                        <a:cs typeface="Arial" panose="020B0604020202020204" pitchFamily="34" charset="0"/>
                      </a:endParaRPr>
                    </a:p>
                  </a:txBody>
                  <a:tcPr marL="0" marR="0" marT="0" marB="0" anchor="ctr"/>
                </a:tc>
                <a:extLst>
                  <a:ext uri="{0D108BD9-81ED-4DB2-BD59-A6C34878D82A}">
                    <a16:rowId xmlns:a16="http://schemas.microsoft.com/office/drawing/2014/main" val="352206187"/>
                  </a:ext>
                </a:extLst>
              </a:tr>
              <a:tr h="421467">
                <a:tc>
                  <a:txBody>
                    <a:bodyPr/>
                    <a:lstStyle/>
                    <a:p>
                      <a:pPr marL="36195" algn="ctr">
                        <a:lnSpc>
                          <a:spcPct val="107000"/>
                        </a:lnSpc>
                        <a:spcBef>
                          <a:spcPts val="125"/>
                        </a:spcBef>
                        <a:spcAft>
                          <a:spcPts val="0"/>
                        </a:spcAft>
                      </a:pPr>
                      <a:r>
                        <a:rPr lang="fr-BE" sz="1400" dirty="0">
                          <a:effectLst/>
                          <a:latin typeface="Arial" panose="020B0604020202020204" pitchFamily="34" charset="0"/>
                          <a:cs typeface="Arial" panose="020B0604020202020204" pitchFamily="34" charset="0"/>
                        </a:rPr>
                        <a:t>Méningite</a:t>
                      </a:r>
                      <a:r>
                        <a:rPr lang="fr-BE" sz="1400" spc="-25"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bactérienne</a:t>
                      </a:r>
                      <a:endParaRPr lang="fr-FR" sz="1400" b="0" dirty="0">
                        <a:solidFill>
                          <a:schemeClr val="tx1"/>
                        </a:solidFill>
                        <a:effectLst/>
                        <a:latin typeface="Arial" panose="020B0604020202020204" pitchFamily="34" charset="0"/>
                        <a:ea typeface="Arial" charset="0"/>
                        <a:cs typeface="Arial" panose="020B0604020202020204" pitchFamily="34" charset="0"/>
                      </a:endParaRPr>
                    </a:p>
                  </a:txBody>
                  <a:tcPr marL="0" marR="0" marT="0" marB="0" anchor="ctr"/>
                </a:tc>
                <a:tc>
                  <a:txBody>
                    <a:bodyPr/>
                    <a:lstStyle/>
                    <a:p>
                      <a:pPr marL="0" marR="142875" lvl="0" indent="0">
                        <a:lnSpc>
                          <a:spcPct val="107000"/>
                        </a:lnSpc>
                        <a:spcAft>
                          <a:spcPts val="0"/>
                        </a:spcAft>
                        <a:buSzPts val="1050"/>
                        <a:buFont typeface="Symbol" panose="05050102010706020507" pitchFamily="18" charset="2"/>
                        <a:buNone/>
                        <a:tabLst>
                          <a:tab pos="229870" algn="l"/>
                        </a:tabLst>
                      </a:pPr>
                      <a:r>
                        <a:rPr lang="fr-BE" sz="1400" b="0" dirty="0">
                          <a:effectLst/>
                          <a:latin typeface="Arial" panose="020B0604020202020204" pitchFamily="34" charset="0"/>
                          <a:cs typeface="Arial" panose="020B0604020202020204" pitchFamily="34" charset="0"/>
                        </a:rPr>
                        <a:t>Ceftriaxone 2g IV 2 fois par jour x 10-14 jours. Traitement IV pendant toute la durée du</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traitement.</a:t>
                      </a:r>
                      <a:endParaRPr lang="fr-FR" sz="1400" b="0" dirty="0">
                        <a:solidFill>
                          <a:schemeClr val="tx1"/>
                        </a:solidFill>
                        <a:effectLst/>
                        <a:latin typeface="Arial" panose="020B0604020202020204" pitchFamily="34" charset="0"/>
                        <a:ea typeface="Arial" charset="0"/>
                        <a:cs typeface="Arial" panose="020B0604020202020204" pitchFamily="34" charset="0"/>
                      </a:endParaRPr>
                    </a:p>
                  </a:txBody>
                  <a:tcPr marL="0" marR="0" marT="0" marB="0" anchor="ctr"/>
                </a:tc>
                <a:extLst>
                  <a:ext uri="{0D108BD9-81ED-4DB2-BD59-A6C34878D82A}">
                    <a16:rowId xmlns:a16="http://schemas.microsoft.com/office/drawing/2014/main" val="998523009"/>
                  </a:ext>
                </a:extLst>
              </a:tr>
              <a:tr h="496236">
                <a:tc>
                  <a:txBody>
                    <a:bodyPr/>
                    <a:lstStyle/>
                    <a:p>
                      <a:pPr marL="36195" algn="ctr">
                        <a:lnSpc>
                          <a:spcPct val="107000"/>
                        </a:lnSpc>
                        <a:spcBef>
                          <a:spcPts val="125"/>
                        </a:spcBef>
                        <a:spcAft>
                          <a:spcPts val="0"/>
                        </a:spcAft>
                      </a:pPr>
                      <a:r>
                        <a:rPr lang="fr-BE" sz="1400" dirty="0">
                          <a:effectLst/>
                          <a:latin typeface="Arial" panose="020B0604020202020204" pitchFamily="34" charset="0"/>
                          <a:cs typeface="Arial" panose="020B0604020202020204" pitchFamily="34" charset="0"/>
                        </a:rPr>
                        <a:t>Syphilis (latente tardive)</a:t>
                      </a:r>
                      <a:endParaRPr lang="fr-FR" sz="1400" b="0" dirty="0">
                        <a:solidFill>
                          <a:schemeClr val="tx1"/>
                        </a:solidFill>
                        <a:effectLst/>
                        <a:latin typeface="Arial" panose="020B0604020202020204" pitchFamily="34" charset="0"/>
                        <a:ea typeface="Arial" charset="0"/>
                        <a:cs typeface="Arial" panose="020B0604020202020204" pitchFamily="34" charset="0"/>
                      </a:endParaRPr>
                    </a:p>
                  </a:txBody>
                  <a:tcPr marL="0" marR="0" marT="0" marB="0" anchor="ctr"/>
                </a:tc>
                <a:tc>
                  <a:txBody>
                    <a:bodyPr/>
                    <a:lstStyle/>
                    <a:p>
                      <a:pPr marL="0" lvl="0" indent="0" algn="just">
                        <a:lnSpc>
                          <a:spcPct val="100000"/>
                        </a:lnSpc>
                        <a:buSzPts val="1050"/>
                        <a:buFont typeface="Symbol" panose="05050102010706020507" pitchFamily="18" charset="2"/>
                        <a:buNone/>
                        <a:tabLst>
                          <a:tab pos="229870" algn="l"/>
                        </a:tabLst>
                      </a:pPr>
                      <a:r>
                        <a:rPr lang="fr-BE" sz="1400" b="0" dirty="0" err="1">
                          <a:effectLst/>
                          <a:latin typeface="Arial" panose="020B0604020202020204" pitchFamily="34" charset="0"/>
                          <a:cs typeface="Arial" panose="020B0604020202020204" pitchFamily="34" charset="0"/>
                        </a:rPr>
                        <a:t>Benzylpénicilline</a:t>
                      </a:r>
                      <a:r>
                        <a:rPr lang="fr-BE" sz="1400" b="0" spc="-20" dirty="0">
                          <a:effectLst/>
                          <a:latin typeface="Arial" panose="020B0604020202020204" pitchFamily="34" charset="0"/>
                          <a:cs typeface="Arial" panose="020B0604020202020204" pitchFamily="34" charset="0"/>
                        </a:rPr>
                        <a:t> </a:t>
                      </a:r>
                      <a:r>
                        <a:rPr lang="fr-BE" sz="1400" b="0" spc="0" dirty="0">
                          <a:effectLst/>
                          <a:latin typeface="Arial" panose="020B0604020202020204" pitchFamily="34" charset="0"/>
                          <a:cs typeface="Arial" panose="020B0604020202020204" pitchFamily="34" charset="0"/>
                        </a:rPr>
                        <a:t>2,4U</a:t>
                      </a:r>
                      <a:r>
                        <a:rPr lang="fr-BE" sz="1400" b="0" spc="0" baseline="0" dirty="0">
                          <a:effectLst/>
                          <a:latin typeface="Arial" panose="020B0604020202020204" pitchFamily="34" charset="0"/>
                          <a:cs typeface="Arial" panose="020B0604020202020204" pitchFamily="34" charset="0"/>
                        </a:rPr>
                        <a:t> IM une fois par semaine pour 3 semaines </a:t>
                      </a:r>
                      <a:endParaRPr lang="fr-BE" sz="1400" b="0" dirty="0">
                        <a:effectLst/>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Pts val="1050"/>
                        <a:buFont typeface="Symbol" panose="05050102010706020507" pitchFamily="18" charset="2"/>
                        <a:buNone/>
                        <a:tabLst>
                          <a:tab pos="229870" algn="l"/>
                        </a:tabLst>
                        <a:defRPr/>
                      </a:pPr>
                      <a:r>
                        <a:rPr lang="en-AU" sz="1400" b="0" dirty="0">
                          <a:effectLst/>
                          <a:latin typeface="Arial" panose="020B0604020202020204" pitchFamily="34" charset="0"/>
                          <a:cs typeface="Arial" panose="020B0604020202020204" pitchFamily="34" charset="0"/>
                        </a:rPr>
                        <a:t>Doxycycline 100mg 2x/jour pendant 30 </a:t>
                      </a:r>
                      <a:r>
                        <a:rPr lang="en-AU" sz="1400" b="0" dirty="0" err="1">
                          <a:effectLst/>
                          <a:latin typeface="Arial" panose="020B0604020202020204" pitchFamily="34" charset="0"/>
                          <a:cs typeface="Arial" panose="020B0604020202020204" pitchFamily="34" charset="0"/>
                        </a:rPr>
                        <a:t>jours</a:t>
                      </a:r>
                      <a:r>
                        <a:rPr lang="en-AU" sz="1400" b="0" dirty="0">
                          <a:effectLst/>
                          <a:latin typeface="Arial" panose="020B0604020202020204" pitchFamily="34" charset="0"/>
                          <a:cs typeface="Arial" panose="020B0604020202020204" pitchFamily="34" charset="0"/>
                        </a:rPr>
                        <a:t> </a:t>
                      </a:r>
                      <a:endParaRPr lang="fr-FR" sz="1400" b="0" dirty="0">
                        <a:effectLst/>
                        <a:latin typeface="Arial" panose="020B0604020202020204" pitchFamily="34" charset="0"/>
                        <a:cs typeface="Arial" panose="020B0604020202020204" pitchFamily="34" charset="0"/>
                      </a:endParaRPr>
                    </a:p>
                  </a:txBody>
                  <a:tcPr marL="0" marR="0" marT="0" marB="0" anchor="ctr"/>
                </a:tc>
                <a:extLst>
                  <a:ext uri="{0D108BD9-81ED-4DB2-BD59-A6C34878D82A}">
                    <a16:rowId xmlns:a16="http://schemas.microsoft.com/office/drawing/2014/main" val="103426125"/>
                  </a:ext>
                </a:extLst>
              </a:tr>
              <a:tr h="784363">
                <a:tc>
                  <a:txBody>
                    <a:bodyPr/>
                    <a:lstStyle/>
                    <a:p>
                      <a:pPr marL="36195" marR="692785" lvl="0" indent="0" algn="ctr" defTabSz="914353" rtl="0" eaLnBrk="1" fontAlgn="auto" latinLnBrk="0" hangingPunct="1">
                        <a:lnSpc>
                          <a:spcPct val="110000"/>
                        </a:lnSpc>
                        <a:spcBef>
                          <a:spcPts val="125"/>
                        </a:spcBef>
                        <a:spcAft>
                          <a:spcPts val="0"/>
                        </a:spcAft>
                        <a:buClrTx/>
                        <a:buSzTx/>
                        <a:buFontTx/>
                        <a:buNone/>
                        <a:tabLst/>
                        <a:defRPr/>
                      </a:pPr>
                      <a:r>
                        <a:rPr lang="fr-BE" sz="1400" dirty="0" smtClean="0">
                          <a:effectLst/>
                          <a:latin typeface="Arial" panose="020B0604020202020204" pitchFamily="34" charset="0"/>
                          <a:cs typeface="Arial" panose="020B0604020202020204" pitchFamily="34" charset="0"/>
                        </a:rPr>
                        <a:t>Pneumonie bactérienne</a:t>
                      </a:r>
                      <a:r>
                        <a:rPr lang="fr-BE" sz="1400" baseline="0" dirty="0" smtClean="0">
                          <a:effectLst/>
                          <a:latin typeface="Arial" panose="020B0604020202020204" pitchFamily="34" charset="0"/>
                          <a:cs typeface="Arial" panose="020B0604020202020204" pitchFamily="34" charset="0"/>
                        </a:rPr>
                        <a:t> / </a:t>
                      </a:r>
                      <a:r>
                        <a:rPr lang="fr-BE" sz="1400" dirty="0" smtClean="0">
                          <a:effectLst/>
                          <a:latin typeface="Arial" panose="020B0604020202020204" pitchFamily="34" charset="0"/>
                          <a:cs typeface="Arial" panose="020B0604020202020204" pitchFamily="34" charset="0"/>
                        </a:rPr>
                        <a:t>septicémie</a:t>
                      </a:r>
                      <a:r>
                        <a:rPr lang="fr-BE" sz="1400" baseline="0" dirty="0" smtClean="0">
                          <a:effectLst/>
                          <a:latin typeface="Arial" panose="020B0604020202020204" pitchFamily="34" charset="0"/>
                          <a:cs typeface="Arial" panose="020B0604020202020204" pitchFamily="34" charset="0"/>
                        </a:rPr>
                        <a:t>  (sans signes de choc)</a:t>
                      </a:r>
                      <a:endParaRPr lang="fr-FR" sz="1400" b="0" dirty="0" smtClean="0">
                        <a:solidFill>
                          <a:schemeClr val="tx1"/>
                        </a:solidFill>
                        <a:effectLst/>
                        <a:latin typeface="Arial" panose="020B0604020202020204" pitchFamily="34" charset="0"/>
                        <a:ea typeface="Arial" charset="0"/>
                        <a:cs typeface="Arial" panose="020B0604020202020204" pitchFamily="34" charset="0"/>
                      </a:endParaRPr>
                    </a:p>
                  </a:txBody>
                  <a:tcPr marL="0" marR="0" marT="0" marB="0" anchor="ctr"/>
                </a:tc>
                <a:tc>
                  <a:txBody>
                    <a:bodyPr/>
                    <a:lstStyle/>
                    <a:p>
                      <a:pPr marL="0" marR="229870" lvl="0" indent="0" algn="just">
                        <a:lnSpc>
                          <a:spcPct val="107000"/>
                        </a:lnSpc>
                        <a:spcBef>
                          <a:spcPts val="130"/>
                        </a:spcBef>
                        <a:spcAft>
                          <a:spcPts val="0"/>
                        </a:spcAft>
                        <a:buSzPts val="1050"/>
                        <a:buFont typeface="Symbol" panose="05050102010706020507" pitchFamily="18" charset="2"/>
                        <a:buNone/>
                        <a:tabLst>
                          <a:tab pos="229870" algn="l"/>
                        </a:tabLst>
                      </a:pPr>
                      <a:r>
                        <a:rPr lang="fr-BE" sz="1400" b="0" dirty="0">
                          <a:effectLst/>
                          <a:latin typeface="Arial" panose="020B0604020202020204" pitchFamily="34" charset="0"/>
                          <a:cs typeface="Arial" panose="020B0604020202020204" pitchFamily="34" charset="0"/>
                        </a:rPr>
                        <a:t>Ceftriaxone 2g IV / jour, x 2-3  jours. </a:t>
                      </a:r>
                      <a:endParaRPr lang="fr-BE" sz="1400" b="0" dirty="0" smtClean="0">
                        <a:effectLst/>
                        <a:latin typeface="Arial" panose="020B0604020202020204" pitchFamily="34" charset="0"/>
                        <a:cs typeface="Arial" panose="020B0604020202020204" pitchFamily="34" charset="0"/>
                      </a:endParaRPr>
                    </a:p>
                    <a:p>
                      <a:pPr marL="0" marR="229870" lvl="0" indent="0" algn="just">
                        <a:lnSpc>
                          <a:spcPct val="107000"/>
                        </a:lnSpc>
                        <a:spcBef>
                          <a:spcPts val="130"/>
                        </a:spcBef>
                        <a:spcAft>
                          <a:spcPts val="0"/>
                        </a:spcAft>
                        <a:buSzPts val="1050"/>
                        <a:buFont typeface="Symbol" panose="05050102010706020507" pitchFamily="18" charset="2"/>
                        <a:buNone/>
                        <a:tabLst>
                          <a:tab pos="229870" algn="l"/>
                        </a:tabLst>
                      </a:pPr>
                      <a:r>
                        <a:rPr lang="fr-BE" sz="1400" b="0" dirty="0" smtClean="0">
                          <a:effectLst/>
                          <a:latin typeface="Arial" panose="020B0604020202020204" pitchFamily="34" charset="0"/>
                          <a:cs typeface="Arial" panose="020B0604020202020204" pitchFamily="34" charset="0"/>
                          <a:sym typeface="Wingdings" panose="05000000000000000000" pitchFamily="2" charset="2"/>
                        </a:rPr>
                        <a:t> </a:t>
                      </a:r>
                      <a:r>
                        <a:rPr lang="fr-BE" sz="1400" b="0" dirty="0" smtClean="0">
                          <a:effectLst/>
                          <a:latin typeface="Arial" panose="020B0604020202020204" pitchFamily="34" charset="0"/>
                          <a:cs typeface="Arial" panose="020B0604020202020204" pitchFamily="34" charset="0"/>
                        </a:rPr>
                        <a:t>Si </a:t>
                      </a:r>
                      <a:r>
                        <a:rPr lang="fr-BE" sz="1400" b="0" dirty="0">
                          <a:effectLst/>
                          <a:latin typeface="Arial" panose="020B0604020202020204" pitchFamily="34" charset="0"/>
                          <a:cs typeface="Arial" panose="020B0604020202020204" pitchFamily="34" charset="0"/>
                        </a:rPr>
                        <a:t>bonne réponse clinique et tolérance orale</a:t>
                      </a:r>
                      <a:r>
                        <a:rPr lang="fr-BE" sz="1400" b="0" dirty="0" smtClean="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Amoxi-Clav1 </a:t>
                      </a:r>
                      <a:r>
                        <a:rPr lang="fr-BE" sz="1400" b="0" dirty="0" err="1">
                          <a:effectLst/>
                          <a:latin typeface="Arial" panose="020B0604020202020204" pitchFamily="34" charset="0"/>
                          <a:cs typeface="Arial" panose="020B0604020202020204" pitchFamily="34" charset="0"/>
                        </a:rPr>
                        <a:t>comp</a:t>
                      </a:r>
                      <a:r>
                        <a:rPr lang="fr-BE" sz="1400" b="0" dirty="0">
                          <a:effectLst/>
                          <a:latin typeface="Arial" panose="020B0604020202020204" pitchFamily="34" charset="0"/>
                          <a:cs typeface="Arial" panose="020B0604020202020204" pitchFamily="34" charset="0"/>
                        </a:rPr>
                        <a:t> </a:t>
                      </a:r>
                      <a:r>
                        <a:rPr lang="fr-BE" sz="1400" b="0" dirty="0" smtClean="0">
                          <a:effectLst/>
                          <a:latin typeface="Arial" panose="020B0604020202020204" pitchFamily="34" charset="0"/>
                          <a:cs typeface="Arial" panose="020B0604020202020204" pitchFamily="34" charset="0"/>
                        </a:rPr>
                        <a:t>3x/j.</a:t>
                      </a:r>
                      <a:r>
                        <a:rPr lang="fr-BE" sz="1400" b="0" spc="-5" dirty="0" smtClean="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Durée totale du</a:t>
                      </a:r>
                      <a:r>
                        <a:rPr lang="fr-BE" sz="1400" b="0" spc="-2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traitement</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antibiotique :</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5-7 jours</a:t>
                      </a:r>
                      <a:endParaRPr lang="fr-FR" sz="1400" b="0" dirty="0">
                        <a:solidFill>
                          <a:schemeClr val="tx1"/>
                        </a:solidFill>
                        <a:effectLst/>
                        <a:latin typeface="Arial" panose="020B0604020202020204" pitchFamily="34" charset="0"/>
                        <a:ea typeface="Arial" charset="0"/>
                        <a:cs typeface="Arial" panose="020B0604020202020204" pitchFamily="34" charset="0"/>
                      </a:endParaRPr>
                    </a:p>
                  </a:txBody>
                  <a:tcPr marL="0" marR="0" marT="0" marB="0" anchor="ctr"/>
                </a:tc>
                <a:extLst>
                  <a:ext uri="{0D108BD9-81ED-4DB2-BD59-A6C34878D82A}">
                    <a16:rowId xmlns:a16="http://schemas.microsoft.com/office/drawing/2014/main" val="828292499"/>
                  </a:ext>
                </a:extLst>
              </a:tr>
              <a:tr h="989494">
                <a:tc>
                  <a:txBody>
                    <a:bodyPr/>
                    <a:lstStyle/>
                    <a:p>
                      <a:pPr marL="36195" algn="ctr">
                        <a:lnSpc>
                          <a:spcPct val="107000"/>
                        </a:lnSpc>
                        <a:spcBef>
                          <a:spcPts val="125"/>
                        </a:spcBef>
                        <a:spcAft>
                          <a:spcPts val="0"/>
                        </a:spcAft>
                      </a:pPr>
                      <a:r>
                        <a:rPr lang="fr-BE" sz="1400" dirty="0" err="1">
                          <a:effectLst/>
                          <a:latin typeface="Arial" panose="020B0604020202020204" pitchFamily="34" charset="0"/>
                          <a:cs typeface="Arial" panose="020B0604020202020204" pitchFamily="34" charset="0"/>
                        </a:rPr>
                        <a:t>Pyelonéphrite</a:t>
                      </a:r>
                      <a:endParaRPr lang="fr-FR" sz="1400" b="0" dirty="0">
                        <a:solidFill>
                          <a:schemeClr val="tx1"/>
                        </a:solidFill>
                        <a:effectLst/>
                        <a:latin typeface="Arial" panose="020B0604020202020204" pitchFamily="34" charset="0"/>
                        <a:ea typeface="Arial" charset="0"/>
                        <a:cs typeface="Arial" panose="020B0604020202020204" pitchFamily="34" charset="0"/>
                      </a:endParaRPr>
                    </a:p>
                  </a:txBody>
                  <a:tcPr marL="0" marR="0" marT="0" marB="0" anchor="ctr"/>
                </a:tc>
                <a:tc>
                  <a:txBody>
                    <a:bodyPr/>
                    <a:lstStyle/>
                    <a:p>
                      <a:pPr marL="0" marR="3810" lvl="0" indent="0">
                        <a:lnSpc>
                          <a:spcPct val="107000"/>
                        </a:lnSpc>
                        <a:spcBef>
                          <a:spcPts val="130"/>
                        </a:spcBef>
                        <a:spcAft>
                          <a:spcPts val="0"/>
                        </a:spcAft>
                        <a:buSzPts val="1050"/>
                        <a:buFont typeface="Symbol" panose="05050102010706020507" pitchFamily="18" charset="2"/>
                        <a:buNone/>
                        <a:tabLst>
                          <a:tab pos="229870" algn="l"/>
                        </a:tabLst>
                      </a:pPr>
                      <a:r>
                        <a:rPr lang="fr-BE" sz="1400" b="0" dirty="0">
                          <a:effectLst/>
                          <a:latin typeface="Arial" panose="020B0604020202020204" pitchFamily="34" charset="0"/>
                          <a:cs typeface="Arial" panose="020B0604020202020204" pitchFamily="34" charset="0"/>
                        </a:rPr>
                        <a:t>Idem pneumonie bactérienne mais durée de traitement est plus longue - </a:t>
                      </a:r>
                      <a:r>
                        <a:rPr lang="fr-BE" sz="1400" b="0" spc="-22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10-14</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jours . </a:t>
                      </a:r>
                      <a:endParaRPr lang="fr-FR" sz="1400" b="0" dirty="0">
                        <a:effectLst/>
                        <a:latin typeface="Arial" panose="020B0604020202020204" pitchFamily="34" charset="0"/>
                        <a:cs typeface="Arial" panose="020B0604020202020204" pitchFamily="34" charset="0"/>
                      </a:endParaRPr>
                    </a:p>
                    <a:p>
                      <a:pPr marL="0" marR="23495" lvl="0" indent="0">
                        <a:lnSpc>
                          <a:spcPct val="107000"/>
                        </a:lnSpc>
                        <a:spcBef>
                          <a:spcPts val="140"/>
                        </a:spcBef>
                        <a:spcAft>
                          <a:spcPts val="0"/>
                        </a:spcAft>
                        <a:buSzPts val="1050"/>
                        <a:buFont typeface="Symbol" panose="05050102010706020507" pitchFamily="18" charset="2"/>
                        <a:buNone/>
                        <a:tabLst>
                          <a:tab pos="229870" algn="l"/>
                        </a:tabLst>
                      </a:pPr>
                      <a:r>
                        <a:rPr lang="fr-BE" sz="1400" b="0" dirty="0">
                          <a:effectLst/>
                          <a:latin typeface="Arial" panose="020B0604020202020204" pitchFamily="34" charset="0"/>
                          <a:cs typeface="Arial" panose="020B0604020202020204" pitchFamily="34" charset="0"/>
                        </a:rPr>
                        <a:t>Alternative : Ciprofloxacine 400mg IV 3 x/ jour suivi de ciprofloxacine 500mg</a:t>
                      </a:r>
                      <a:r>
                        <a:rPr lang="fr-BE" sz="1400" b="0" spc="-22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par</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voie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orale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2</a:t>
                      </a:r>
                      <a:r>
                        <a:rPr lang="fr-BE" sz="1400" b="0" spc="-15" dirty="0">
                          <a:effectLst/>
                          <a:latin typeface="Arial" panose="020B0604020202020204" pitchFamily="34" charset="0"/>
                          <a:cs typeface="Arial" panose="020B0604020202020204" pitchFamily="34" charset="0"/>
                        </a:rPr>
                        <a:t> x/jour </a:t>
                      </a:r>
                      <a:r>
                        <a:rPr lang="fr-BE" sz="1400" b="0" dirty="0">
                          <a:effectLst/>
                          <a:latin typeface="Arial" panose="020B0604020202020204" pitchFamily="34" charset="0"/>
                          <a:cs typeface="Arial" panose="020B0604020202020204" pitchFamily="34" charset="0"/>
                        </a:rPr>
                        <a:t>après</a:t>
                      </a:r>
                      <a:r>
                        <a:rPr lang="fr-BE" sz="1400" b="0" spc="-1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2-3</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jours</a:t>
                      </a:r>
                      <a:r>
                        <a:rPr lang="fr-BE" sz="1400" b="0" spc="-20" dirty="0">
                          <a:effectLst/>
                          <a:latin typeface="Arial" panose="020B0604020202020204" pitchFamily="34" charset="0"/>
                          <a:cs typeface="Arial" panose="020B0604020202020204" pitchFamily="34" charset="0"/>
                        </a:rPr>
                        <a:t> </a:t>
                      </a:r>
                    </a:p>
                    <a:p>
                      <a:pPr marL="0" marR="23495" lvl="0" indent="0">
                        <a:lnSpc>
                          <a:spcPct val="107000"/>
                        </a:lnSpc>
                        <a:spcBef>
                          <a:spcPts val="140"/>
                        </a:spcBef>
                        <a:spcAft>
                          <a:spcPts val="0"/>
                        </a:spcAft>
                        <a:buSzPts val="1050"/>
                        <a:buFont typeface="Symbol" panose="05050102010706020507" pitchFamily="18" charset="2"/>
                        <a:buNone/>
                        <a:tabLst>
                          <a:tab pos="229870" algn="l"/>
                        </a:tabLst>
                      </a:pPr>
                      <a:r>
                        <a:rPr lang="fr-BE" sz="1400" b="0" spc="-20" dirty="0" smtClean="0">
                          <a:effectLst/>
                          <a:latin typeface="Arial" panose="020B0604020202020204" pitchFamily="34" charset="0"/>
                          <a:cs typeface="Arial" panose="020B0604020202020204" pitchFamily="34" charset="0"/>
                          <a:sym typeface="Wingdings" panose="05000000000000000000" pitchFamily="2" charset="2"/>
                        </a:rPr>
                        <a:t> </a:t>
                      </a:r>
                      <a:r>
                        <a:rPr lang="fr-BE" sz="1400" b="0" spc="-20" dirty="0" smtClean="0">
                          <a:effectLst/>
                          <a:latin typeface="Arial" panose="020B0604020202020204" pitchFamily="34" charset="0"/>
                          <a:cs typeface="Arial" panose="020B0604020202020204" pitchFamily="34" charset="0"/>
                        </a:rPr>
                        <a:t>Si </a:t>
                      </a:r>
                      <a:r>
                        <a:rPr lang="fr-BE" sz="1400" b="0" dirty="0">
                          <a:effectLst/>
                          <a:latin typeface="Arial" panose="020B0604020202020204" pitchFamily="34" charset="0"/>
                          <a:cs typeface="Arial" panose="020B0604020202020204" pitchFamily="34" charset="0"/>
                        </a:rPr>
                        <a:t>bonne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réponse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clinique,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durée totale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du</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traitement</a:t>
                      </a:r>
                      <a:r>
                        <a:rPr lang="fr-BE" sz="1400" b="0" spc="-15" dirty="0">
                          <a:effectLst/>
                          <a:latin typeface="Arial" panose="020B0604020202020204" pitchFamily="34" charset="0"/>
                          <a:cs typeface="Arial" panose="020B0604020202020204" pitchFamily="34" charset="0"/>
                        </a:rPr>
                        <a:t> </a:t>
                      </a:r>
                      <a:r>
                        <a:rPr lang="fr-BE" sz="1400" b="0" spc="-2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réduite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à</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7</a:t>
                      </a:r>
                      <a:r>
                        <a:rPr lang="fr-BE" sz="1400" b="0" spc="-1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jours.</a:t>
                      </a:r>
                      <a:endParaRPr lang="fr-FR" sz="1400" b="0" dirty="0">
                        <a:solidFill>
                          <a:schemeClr val="tx1"/>
                        </a:solidFill>
                        <a:effectLst/>
                        <a:latin typeface="Arial" panose="020B0604020202020204" pitchFamily="34" charset="0"/>
                        <a:ea typeface="Arial" charset="0"/>
                        <a:cs typeface="Arial" panose="020B0604020202020204" pitchFamily="34" charset="0"/>
                      </a:endParaRPr>
                    </a:p>
                  </a:txBody>
                  <a:tcPr marL="0" marR="0" marT="0" marB="0" anchor="ctr"/>
                </a:tc>
                <a:extLst>
                  <a:ext uri="{0D108BD9-81ED-4DB2-BD59-A6C34878D82A}">
                    <a16:rowId xmlns:a16="http://schemas.microsoft.com/office/drawing/2014/main" val="2016798474"/>
                  </a:ext>
                </a:extLst>
              </a:tr>
              <a:tr h="1399177">
                <a:tc>
                  <a:txBody>
                    <a:bodyPr/>
                    <a:lstStyle/>
                    <a:p>
                      <a:pPr marL="36195" algn="ctr">
                        <a:lnSpc>
                          <a:spcPct val="107000"/>
                        </a:lnSpc>
                        <a:spcBef>
                          <a:spcPts val="140"/>
                        </a:spcBef>
                        <a:spcAft>
                          <a:spcPts val="0"/>
                        </a:spcAft>
                      </a:pPr>
                      <a:r>
                        <a:rPr lang="fr-BE" sz="1400" dirty="0">
                          <a:effectLst/>
                          <a:latin typeface="Arial" panose="020B0604020202020204" pitchFamily="34" charset="0"/>
                          <a:cs typeface="Arial" panose="020B0604020202020204" pitchFamily="34" charset="0"/>
                        </a:rPr>
                        <a:t>Suspicion</a:t>
                      </a:r>
                      <a:r>
                        <a:rPr lang="fr-BE" sz="1400" spc="-20"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d'infection</a:t>
                      </a:r>
                      <a:r>
                        <a:rPr lang="fr-BE" sz="1400" spc="-30" dirty="0">
                          <a:effectLst/>
                          <a:latin typeface="Arial" panose="020B0604020202020204" pitchFamily="34" charset="0"/>
                          <a:cs typeface="Arial" panose="020B0604020202020204" pitchFamily="34" charset="0"/>
                        </a:rPr>
                        <a:t> </a:t>
                      </a:r>
                      <a:r>
                        <a:rPr lang="fr-BE" sz="1400" dirty="0">
                          <a:effectLst/>
                          <a:latin typeface="Arial" panose="020B0604020202020204" pitchFamily="34" charset="0"/>
                          <a:cs typeface="Arial" panose="020B0604020202020204" pitchFamily="34" charset="0"/>
                        </a:rPr>
                        <a:t>nosocomiale</a:t>
                      </a:r>
                      <a:endParaRPr lang="fr-FR" sz="1400" b="0" dirty="0">
                        <a:solidFill>
                          <a:schemeClr val="tx1"/>
                        </a:solidFill>
                        <a:effectLst/>
                        <a:latin typeface="Arial" panose="020B0604020202020204" pitchFamily="34" charset="0"/>
                        <a:ea typeface="Arial" charset="0"/>
                        <a:cs typeface="Arial" panose="020B0604020202020204" pitchFamily="34" charset="0"/>
                      </a:endParaRPr>
                    </a:p>
                  </a:txBody>
                  <a:tcPr marL="0" marR="0" marT="0" marB="0" anchor="ctr"/>
                </a:tc>
                <a:tc>
                  <a:txBody>
                    <a:bodyPr/>
                    <a:lstStyle/>
                    <a:p>
                      <a:pPr marL="0" marR="471170" lvl="0" indent="0">
                        <a:lnSpc>
                          <a:spcPct val="107000"/>
                        </a:lnSpc>
                        <a:spcBef>
                          <a:spcPts val="140"/>
                        </a:spcBef>
                        <a:spcAft>
                          <a:spcPts val="0"/>
                        </a:spcAft>
                        <a:buSzPts val="1050"/>
                        <a:buFont typeface="Symbol" panose="05050102010706020507" pitchFamily="18" charset="2"/>
                        <a:buNone/>
                        <a:tabLst>
                          <a:tab pos="229870" algn="l"/>
                        </a:tabLst>
                      </a:pPr>
                      <a:r>
                        <a:rPr lang="fr-BE" sz="1400" b="0" dirty="0">
                          <a:effectLst/>
                          <a:latin typeface="Arial" panose="020B0604020202020204" pitchFamily="34" charset="0"/>
                          <a:cs typeface="Arial" panose="020B0604020202020204" pitchFamily="34" charset="0"/>
                        </a:rPr>
                        <a:t>Hémocultures si disponibles et ajuster le traitement</a:t>
                      </a:r>
                      <a:r>
                        <a:rPr lang="fr-BE" sz="1400" b="0" spc="-22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antibiotique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en fonction.</a:t>
                      </a:r>
                      <a:endParaRPr lang="fr-FR" sz="1400" b="0" dirty="0">
                        <a:effectLst/>
                        <a:latin typeface="Arial" panose="020B0604020202020204" pitchFamily="34" charset="0"/>
                        <a:cs typeface="Arial" panose="020B0604020202020204" pitchFamily="34" charset="0"/>
                      </a:endParaRPr>
                    </a:p>
                    <a:p>
                      <a:pPr marL="0" marR="251460" lvl="0" indent="0">
                        <a:lnSpc>
                          <a:spcPct val="107000"/>
                        </a:lnSpc>
                        <a:spcBef>
                          <a:spcPts val="140"/>
                        </a:spcBef>
                        <a:spcAft>
                          <a:spcPts val="0"/>
                        </a:spcAft>
                        <a:buSzPts val="1050"/>
                        <a:buFont typeface="Symbol" panose="05050102010706020507" pitchFamily="18" charset="2"/>
                        <a:buNone/>
                        <a:tabLst>
                          <a:tab pos="229870" algn="l"/>
                        </a:tabLst>
                      </a:pPr>
                      <a:r>
                        <a:rPr lang="fr-BE" sz="1400" b="0" dirty="0">
                          <a:effectLst/>
                          <a:latin typeface="Arial" panose="020B0604020202020204" pitchFamily="34" charset="0"/>
                          <a:cs typeface="Arial" panose="020B0604020202020204" pitchFamily="34" charset="0"/>
                        </a:rPr>
                        <a:t>En l'absence de directives locales :  </a:t>
                      </a:r>
                      <a:r>
                        <a:rPr lang="fr-BE" sz="1400" b="0" dirty="0" err="1">
                          <a:effectLst/>
                          <a:latin typeface="Arial" panose="020B0604020202020204" pitchFamily="34" charset="0"/>
                          <a:cs typeface="Arial" panose="020B0604020202020204" pitchFamily="34" charset="0"/>
                        </a:rPr>
                        <a:t>Piperacillin-tazobactam</a:t>
                      </a:r>
                      <a:r>
                        <a:rPr lang="fr-BE" sz="1400" b="0" dirty="0">
                          <a:effectLst/>
                          <a:latin typeface="Arial" panose="020B0604020202020204" pitchFamily="34" charset="0"/>
                          <a:cs typeface="Arial" panose="020B0604020202020204" pitchFamily="34" charset="0"/>
                        </a:rPr>
                        <a:t> 4.5g x4/jour pour 7 jours</a:t>
                      </a:r>
                    </a:p>
                    <a:p>
                      <a:pPr marL="0" marR="251460" lvl="0" indent="0">
                        <a:lnSpc>
                          <a:spcPct val="107000"/>
                        </a:lnSpc>
                        <a:spcBef>
                          <a:spcPts val="140"/>
                        </a:spcBef>
                        <a:spcAft>
                          <a:spcPts val="0"/>
                        </a:spcAft>
                        <a:buSzPts val="1050"/>
                        <a:buFont typeface="Symbol" panose="05050102010706020507" pitchFamily="18" charset="2"/>
                        <a:buNone/>
                        <a:tabLst>
                          <a:tab pos="229870" algn="l"/>
                        </a:tabLst>
                      </a:pPr>
                      <a:r>
                        <a:rPr lang="fr-BE" sz="1400" b="0" dirty="0">
                          <a:effectLst/>
                          <a:latin typeface="Arial" panose="020B0604020202020204" pitchFamily="34" charset="0"/>
                          <a:cs typeface="Arial" panose="020B0604020202020204" pitchFamily="34" charset="0"/>
                        </a:rPr>
                        <a:t>Clindamycine</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600mg</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IV</a:t>
                      </a:r>
                      <a:r>
                        <a:rPr lang="fr-BE" sz="1400" b="0" spc="22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3 x/j</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(ou</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même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dose</a:t>
                      </a:r>
                      <a:r>
                        <a:rPr lang="fr-BE" sz="1400" b="0" spc="-1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par</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voie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orale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IV </a:t>
                      </a:r>
                      <a:r>
                        <a:rPr lang="fr-BE" sz="1400" b="0" spc="-22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n'est</a:t>
                      </a:r>
                      <a:r>
                        <a:rPr lang="fr-BE" sz="1400" b="0" spc="-1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pas</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disponible) </a:t>
                      </a:r>
                      <a:r>
                        <a:rPr lang="fr-BE" sz="1400" b="0" u="sng" dirty="0">
                          <a:effectLst/>
                          <a:latin typeface="Arial" panose="020B0604020202020204" pitchFamily="34" charset="0"/>
                          <a:cs typeface="Arial" panose="020B0604020202020204" pitchFamily="34" charset="0"/>
                        </a:rPr>
                        <a:t>plus</a:t>
                      </a:r>
                      <a:r>
                        <a:rPr lang="fr-BE" sz="1400" b="0" spc="-13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amikacine</a:t>
                      </a:r>
                      <a:r>
                        <a:rPr lang="fr-BE" sz="1400" b="0" spc="-1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15mg/kg</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IV</a:t>
                      </a:r>
                      <a:r>
                        <a:rPr lang="fr-BE" sz="1400" b="0" spc="-5" dirty="0">
                          <a:effectLst/>
                          <a:latin typeface="Arial" panose="020B0604020202020204" pitchFamily="34" charset="0"/>
                          <a:cs typeface="Arial" panose="020B0604020202020204" pitchFamily="34" charset="0"/>
                        </a:rPr>
                        <a:t> 1x/</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jour</a:t>
                      </a:r>
                      <a:r>
                        <a:rPr lang="fr-BE" sz="1400" b="0" spc="-15" dirty="0">
                          <a:effectLst/>
                          <a:latin typeface="Arial" panose="020B0604020202020204" pitchFamily="34" charset="0"/>
                          <a:cs typeface="Arial" panose="020B0604020202020204" pitchFamily="34" charset="0"/>
                        </a:rPr>
                        <a:t> </a:t>
                      </a:r>
                      <a:r>
                        <a:rPr lang="fr-BE" sz="1400" b="0" spc="0" dirty="0">
                          <a:effectLst/>
                          <a:latin typeface="Arial" panose="020B0604020202020204" pitchFamily="34" charset="0"/>
                          <a:cs typeface="Arial" panose="020B0604020202020204" pitchFamily="34" charset="0"/>
                        </a:rPr>
                        <a:t>ou</a:t>
                      </a:r>
                      <a:r>
                        <a:rPr lang="fr-BE" sz="1400" b="0" dirty="0">
                          <a:effectLst/>
                          <a:latin typeface="Arial" panose="020B0604020202020204" pitchFamily="34" charset="0"/>
                          <a:cs typeface="Arial" panose="020B0604020202020204" pitchFamily="34" charset="0"/>
                        </a:rPr>
                        <a:t> gentamicine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6mg/kg</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IV</a:t>
                      </a:r>
                      <a:r>
                        <a:rPr lang="fr-BE" sz="1400" b="0" spc="-5" dirty="0">
                          <a:effectLst/>
                          <a:latin typeface="Arial" panose="020B0604020202020204" pitchFamily="34" charset="0"/>
                          <a:cs typeface="Arial" panose="020B0604020202020204" pitchFamily="34" charset="0"/>
                        </a:rPr>
                        <a:t> 1x/j </a:t>
                      </a:r>
                      <a:r>
                        <a:rPr lang="fr-BE" sz="1400" b="0" dirty="0">
                          <a:effectLst/>
                          <a:latin typeface="Arial" panose="020B0604020202020204" pitchFamily="34" charset="0"/>
                          <a:cs typeface="Arial" panose="020B0604020202020204" pitchFamily="34" charset="0"/>
                        </a:rPr>
                        <a:t>si</a:t>
                      </a:r>
                      <a:r>
                        <a:rPr lang="fr-BE" sz="1400" b="0" spc="-225" dirty="0">
                          <a:effectLst/>
                          <a:latin typeface="Arial" panose="020B0604020202020204" pitchFamily="34" charset="0"/>
                          <a:cs typeface="Arial" panose="020B0604020202020204" pitchFamily="34" charset="0"/>
                        </a:rPr>
                        <a:t> </a:t>
                      </a:r>
                      <a:r>
                        <a:rPr lang="fr-BE" sz="1400" b="0" spc="0" baseline="0" dirty="0">
                          <a:effectLst/>
                          <a:latin typeface="Arial" panose="020B0604020202020204" pitchFamily="34" charset="0"/>
                          <a:cs typeface="Arial" panose="020B0604020202020204" pitchFamily="34" charset="0"/>
                        </a:rPr>
                        <a:t> </a:t>
                      </a:r>
                      <a:r>
                        <a:rPr lang="fr-BE" sz="1400" b="0" dirty="0" err="1">
                          <a:effectLst/>
                          <a:latin typeface="Arial" panose="020B0604020202020204" pitchFamily="34" charset="0"/>
                          <a:cs typeface="Arial" panose="020B0604020202020204" pitchFamily="34" charset="0"/>
                        </a:rPr>
                        <a:t>amikacine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n'est</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pas</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disponible</a:t>
                      </a:r>
                    </a:p>
                    <a:p>
                      <a:pPr marL="0" marR="251460" lvl="0" indent="0">
                        <a:lnSpc>
                          <a:spcPct val="107000"/>
                        </a:lnSpc>
                        <a:spcBef>
                          <a:spcPts val="140"/>
                        </a:spcBef>
                        <a:spcAft>
                          <a:spcPts val="0"/>
                        </a:spcAft>
                        <a:buSzPts val="1050"/>
                        <a:buFont typeface="Symbol" panose="05050102010706020507" pitchFamily="18" charset="2"/>
                        <a:buNone/>
                        <a:tabLst>
                          <a:tab pos="229870" algn="l"/>
                        </a:tabLst>
                      </a:pPr>
                      <a:r>
                        <a:rPr lang="fr-BE" sz="1400" b="0" dirty="0">
                          <a:effectLst/>
                          <a:latin typeface="Arial" panose="020B0604020202020204" pitchFamily="34" charset="0"/>
                          <a:cs typeface="Arial" panose="020B0604020202020204" pitchFamily="34" charset="0"/>
                        </a:rPr>
                        <a:t>Durée</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du</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traitement</a:t>
                      </a:r>
                      <a:r>
                        <a:rPr lang="fr-BE" sz="1400" b="0" spc="-5"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a:t>
                      </a:r>
                      <a:r>
                        <a:rPr lang="fr-BE" sz="1400" b="0" spc="-10" dirty="0">
                          <a:effectLst/>
                          <a:latin typeface="Arial" panose="020B0604020202020204" pitchFamily="34" charset="0"/>
                          <a:cs typeface="Arial" panose="020B0604020202020204" pitchFamily="34" charset="0"/>
                        </a:rPr>
                        <a:t> </a:t>
                      </a:r>
                      <a:r>
                        <a:rPr lang="fr-BE" sz="1400" b="0" dirty="0">
                          <a:effectLst/>
                          <a:latin typeface="Arial" panose="020B0604020202020204" pitchFamily="34" charset="0"/>
                          <a:cs typeface="Arial" panose="020B0604020202020204" pitchFamily="34" charset="0"/>
                        </a:rPr>
                        <a:t>7 jours</a:t>
                      </a:r>
                      <a:r>
                        <a:rPr lang="fr-BE" sz="1400" b="0" baseline="0" dirty="0">
                          <a:effectLst/>
                          <a:latin typeface="Arial" panose="020B0604020202020204" pitchFamily="34" charset="0"/>
                          <a:cs typeface="Arial" panose="020B0604020202020204" pitchFamily="34" charset="0"/>
                        </a:rPr>
                        <a:t> </a:t>
                      </a:r>
                      <a:endParaRPr lang="fr-FR" sz="1400" b="0" dirty="0">
                        <a:solidFill>
                          <a:schemeClr val="tx1"/>
                        </a:solidFill>
                        <a:effectLst/>
                        <a:latin typeface="Arial" panose="020B0604020202020204" pitchFamily="34" charset="0"/>
                        <a:ea typeface="Arial" charset="0"/>
                        <a:cs typeface="Arial" panose="020B0604020202020204" pitchFamily="34" charset="0"/>
                      </a:endParaRPr>
                    </a:p>
                  </a:txBody>
                  <a:tcPr marL="0" marR="0" marT="0" marB="0" anchor="ctr"/>
                </a:tc>
                <a:extLst>
                  <a:ext uri="{0D108BD9-81ED-4DB2-BD59-A6C34878D82A}">
                    <a16:rowId xmlns:a16="http://schemas.microsoft.com/office/drawing/2014/main" val="1732025505"/>
                  </a:ext>
                </a:extLst>
              </a:tr>
            </a:tbl>
          </a:graphicData>
        </a:graphic>
      </p:graphicFrame>
      <p:sp>
        <p:nvSpPr>
          <p:cNvPr id="7" name="Rectangle 6"/>
          <p:cNvSpPr/>
          <p:nvPr/>
        </p:nvSpPr>
        <p:spPr>
          <a:xfrm>
            <a:off x="1541394" y="1005495"/>
            <a:ext cx="9281854" cy="1128514"/>
          </a:xfrm>
          <a:prstGeom prst="rect">
            <a:avLst/>
          </a:prstGeom>
        </p:spPr>
        <p:txBody>
          <a:bodyPr wrap="square">
            <a:spAutoFit/>
          </a:bodyPr>
          <a:lstStyle/>
          <a:p>
            <a:pPr marL="36195" algn="ctr">
              <a:spcAft>
                <a:spcPts val="200"/>
              </a:spcAft>
            </a:pPr>
            <a:r>
              <a:rPr lang="fr-BE" sz="1600" b="1" dirty="0">
                <a:solidFill>
                  <a:schemeClr val="tx2"/>
                </a:solidFill>
                <a:latin typeface="Arial" charset="0"/>
                <a:ea typeface="Arial" charset="0"/>
                <a:cs typeface="Arial" charset="0"/>
              </a:rPr>
              <a:t>Gestion</a:t>
            </a:r>
            <a:r>
              <a:rPr lang="fr-BE" sz="1600" b="1" spc="-35" dirty="0">
                <a:solidFill>
                  <a:schemeClr val="tx2"/>
                </a:solidFill>
                <a:latin typeface="Arial" charset="0"/>
                <a:ea typeface="Arial" charset="0"/>
                <a:cs typeface="Arial" charset="0"/>
              </a:rPr>
              <a:t> </a:t>
            </a:r>
            <a:r>
              <a:rPr lang="fr-BE" sz="1600" b="1" dirty="0">
                <a:solidFill>
                  <a:schemeClr val="tx2"/>
                </a:solidFill>
                <a:latin typeface="Arial" charset="0"/>
                <a:ea typeface="Arial" charset="0"/>
                <a:cs typeface="Arial" charset="0"/>
              </a:rPr>
              <a:t>responsable</a:t>
            </a:r>
            <a:r>
              <a:rPr lang="fr-BE" sz="1600" b="1" spc="-30" dirty="0">
                <a:solidFill>
                  <a:schemeClr val="tx2"/>
                </a:solidFill>
                <a:latin typeface="Arial" charset="0"/>
                <a:ea typeface="Arial" charset="0"/>
                <a:cs typeface="Arial" charset="0"/>
              </a:rPr>
              <a:t> </a:t>
            </a:r>
            <a:r>
              <a:rPr lang="fr-BE" sz="1600" b="1" dirty="0">
                <a:solidFill>
                  <a:schemeClr val="tx2"/>
                </a:solidFill>
                <a:latin typeface="Arial" charset="0"/>
                <a:ea typeface="Arial" charset="0"/>
                <a:cs typeface="Arial" charset="0"/>
              </a:rPr>
              <a:t>des</a:t>
            </a:r>
            <a:r>
              <a:rPr lang="fr-BE" sz="1600" b="1" spc="-25" dirty="0">
                <a:solidFill>
                  <a:schemeClr val="tx2"/>
                </a:solidFill>
                <a:latin typeface="Arial" charset="0"/>
                <a:ea typeface="Arial" charset="0"/>
                <a:cs typeface="Arial" charset="0"/>
              </a:rPr>
              <a:t> </a:t>
            </a:r>
            <a:r>
              <a:rPr lang="fr-BE" sz="1600" b="1" dirty="0">
                <a:solidFill>
                  <a:schemeClr val="tx2"/>
                </a:solidFill>
                <a:latin typeface="Arial" charset="0"/>
                <a:ea typeface="Arial" charset="0"/>
                <a:cs typeface="Arial" charset="0"/>
              </a:rPr>
              <a:t>antibiotiques:</a:t>
            </a:r>
            <a:endParaRPr lang="fr-FR" sz="1600" b="1" dirty="0">
              <a:solidFill>
                <a:schemeClr val="tx2"/>
              </a:solidFill>
              <a:latin typeface="Arial" charset="0"/>
              <a:ea typeface="Arial" charset="0"/>
              <a:cs typeface="Arial" charset="0"/>
            </a:endParaRPr>
          </a:p>
          <a:p>
            <a:pPr lvl="0" algn="ctr">
              <a:spcAft>
                <a:spcPts val="200"/>
              </a:spcAft>
              <a:buSzPts val="1000"/>
              <a:tabLst>
                <a:tab pos="160020" algn="l"/>
              </a:tabLst>
            </a:pPr>
            <a:r>
              <a:rPr lang="fr-BE" sz="1600" dirty="0">
                <a:solidFill>
                  <a:schemeClr val="tx2"/>
                </a:solidFill>
                <a:latin typeface="Arial" charset="0"/>
                <a:ea typeface="Arial" charset="0"/>
                <a:cs typeface="Arial" charset="0"/>
              </a:rPr>
              <a:t>Prescrire</a:t>
            </a:r>
            <a:r>
              <a:rPr lang="fr-BE" sz="1600" spc="-3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des</a:t>
            </a:r>
            <a:r>
              <a:rPr lang="fr-BE" sz="1600" spc="-2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antibiotiques</a:t>
            </a:r>
            <a:r>
              <a:rPr lang="fr-BE" sz="1600" spc="-2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uniquement</a:t>
            </a:r>
            <a:r>
              <a:rPr lang="fr-BE" sz="1600" spc="-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si</a:t>
            </a:r>
            <a:r>
              <a:rPr lang="fr-BE" sz="1600" spc="-2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suspicion</a:t>
            </a:r>
            <a:r>
              <a:rPr lang="fr-BE" sz="1600" spc="-2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clinique</a:t>
            </a:r>
            <a:r>
              <a:rPr lang="fr-BE" sz="1600" spc="-2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d'infection</a:t>
            </a:r>
            <a:r>
              <a:rPr lang="fr-BE" sz="1600" spc="-2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bactérienne</a:t>
            </a:r>
          </a:p>
          <a:p>
            <a:pPr marR="111125" lvl="0" algn="ctr">
              <a:spcBef>
                <a:spcPts val="10"/>
              </a:spcBef>
              <a:spcAft>
                <a:spcPts val="200"/>
              </a:spcAft>
              <a:buSzPts val="1000"/>
              <a:tabLst>
                <a:tab pos="132080" algn="l"/>
              </a:tabLst>
            </a:pPr>
            <a:r>
              <a:rPr lang="fr-BE" sz="1600" dirty="0">
                <a:solidFill>
                  <a:schemeClr val="tx2"/>
                </a:solidFill>
                <a:latin typeface="Arial" charset="0"/>
                <a:ea typeface="Arial" charset="0"/>
                <a:cs typeface="Arial" charset="0"/>
              </a:rPr>
              <a:t>Passer aux</a:t>
            </a:r>
            <a:r>
              <a:rPr lang="fr-BE" sz="1600" spc="-2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antibiotiques</a:t>
            </a:r>
            <a:r>
              <a:rPr lang="fr-BE" sz="1600" spc="-2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par</a:t>
            </a:r>
            <a:r>
              <a:rPr lang="fr-BE" sz="1600" spc="-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voie</a:t>
            </a:r>
            <a:r>
              <a:rPr lang="fr-BE" sz="1600" spc="-2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orale</a:t>
            </a:r>
            <a:r>
              <a:rPr lang="fr-BE" sz="1600" spc="-2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après</a:t>
            </a:r>
            <a:r>
              <a:rPr lang="fr-BE" sz="1600" spc="-2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2</a:t>
            </a:r>
            <a:r>
              <a:rPr lang="fr-BE" sz="1600" spc="-1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ou</a:t>
            </a:r>
            <a:r>
              <a:rPr lang="fr-BE" sz="1600" spc="-1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3</a:t>
            </a:r>
            <a:r>
              <a:rPr lang="fr-BE" sz="1600" spc="-1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jours</a:t>
            </a:r>
            <a:r>
              <a:rPr lang="fr-BE" sz="1600" spc="-2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si</a:t>
            </a:r>
            <a:r>
              <a:rPr lang="fr-BE" sz="1600" spc="-1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la</a:t>
            </a:r>
            <a:r>
              <a:rPr lang="fr-BE" sz="1600" spc="-1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réponse</a:t>
            </a:r>
            <a:r>
              <a:rPr lang="fr-BE" sz="1600" spc="-2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clinique</a:t>
            </a:r>
            <a:r>
              <a:rPr lang="fr-BE" sz="1600" spc="-2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est</a:t>
            </a:r>
            <a:r>
              <a:rPr lang="fr-BE" sz="1600" spc="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bonne et</a:t>
            </a:r>
            <a:r>
              <a:rPr lang="fr-BE" sz="1600" spc="-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traitement</a:t>
            </a:r>
            <a:r>
              <a:rPr lang="fr-BE" sz="1600" spc="5"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par</a:t>
            </a:r>
            <a:r>
              <a:rPr lang="fr-BE" sz="1600" spc="1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voie</a:t>
            </a:r>
            <a:r>
              <a:rPr lang="fr-BE" sz="1600" spc="-1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orale</a:t>
            </a:r>
            <a:r>
              <a:rPr lang="fr-BE" sz="1600" spc="-1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est</a:t>
            </a:r>
            <a:r>
              <a:rPr lang="fr-BE" sz="1600" spc="-10" dirty="0">
                <a:solidFill>
                  <a:schemeClr val="tx2"/>
                </a:solidFill>
                <a:latin typeface="Arial" charset="0"/>
                <a:ea typeface="Arial" charset="0"/>
                <a:cs typeface="Arial" charset="0"/>
              </a:rPr>
              <a:t> </a:t>
            </a:r>
            <a:r>
              <a:rPr lang="fr-BE" sz="1600" dirty="0">
                <a:solidFill>
                  <a:schemeClr val="tx2"/>
                </a:solidFill>
                <a:latin typeface="Arial" charset="0"/>
                <a:ea typeface="Arial" charset="0"/>
                <a:cs typeface="Arial" charset="0"/>
              </a:rPr>
              <a:t>disponible</a:t>
            </a:r>
            <a:endParaRPr lang="fr-FR" sz="1600" dirty="0">
              <a:solidFill>
                <a:schemeClr val="tx2"/>
              </a:solidFill>
              <a:latin typeface="Arial" charset="0"/>
              <a:ea typeface="Arial" charset="0"/>
              <a:cs typeface="Arial" charset="0"/>
            </a:endParaRPr>
          </a:p>
        </p:txBody>
      </p:sp>
      <p:sp>
        <p:nvSpPr>
          <p:cNvPr id="8" name="Rectangle à coins arrondis 7"/>
          <p:cNvSpPr/>
          <p:nvPr/>
        </p:nvSpPr>
        <p:spPr>
          <a:xfrm>
            <a:off x="1455638" y="1009466"/>
            <a:ext cx="9453367" cy="1128514"/>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503559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9591" y="1805817"/>
            <a:ext cx="11573950" cy="1686588"/>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a:xfrm>
            <a:off x="309591" y="100815"/>
            <a:ext cx="11573950" cy="548511"/>
          </a:xfrm>
        </p:spPr>
        <p:txBody>
          <a:bodyPr/>
          <a:lstStyle/>
          <a:p>
            <a:r>
              <a:rPr lang="fr-FR" sz="2400" dirty="0">
                <a:ea typeface="Calibri" panose="020F0502020204030204" pitchFamily="34" charset="0"/>
              </a:rPr>
              <a:t>toxoplasmose</a:t>
            </a:r>
            <a:endParaRPr lang="fr-FR" sz="2400" dirty="0"/>
          </a:p>
        </p:txBody>
      </p:sp>
      <p:sp>
        <p:nvSpPr>
          <p:cNvPr id="3" name="Espace réservé du texte 2">
            <a:extLst>
              <a:ext uri="{FF2B5EF4-FFF2-40B4-BE49-F238E27FC236}">
                <a16:creationId xmlns:a16="http://schemas.microsoft.com/office/drawing/2014/main" id="{7452078D-074A-07E0-B11B-31E2152C56BB}"/>
              </a:ext>
            </a:extLst>
          </p:cNvPr>
          <p:cNvSpPr>
            <a:spLocks noGrp="1"/>
          </p:cNvSpPr>
          <p:nvPr>
            <p:ph type="body" sz="quarter" idx="10"/>
          </p:nvPr>
        </p:nvSpPr>
        <p:spPr>
          <a:xfrm>
            <a:off x="475327" y="1926467"/>
            <a:ext cx="11213431" cy="1445287"/>
          </a:xfrm>
        </p:spPr>
        <p:txBody>
          <a:bodyPr/>
          <a:lstStyle/>
          <a:p>
            <a:pPr indent="0">
              <a:lnSpc>
                <a:spcPct val="100000"/>
              </a:lnSpc>
              <a:spcBef>
                <a:spcPts val="0"/>
              </a:spcBef>
              <a:spcAft>
                <a:spcPts val="600"/>
              </a:spcAft>
              <a:buNone/>
            </a:pPr>
            <a:r>
              <a:rPr lang="fr-BE" b="1" u="sng" dirty="0" err="1">
                <a:solidFill>
                  <a:schemeClr val="tx1"/>
                </a:solidFill>
              </a:rPr>
              <a:t>Cotrimoxazole</a:t>
            </a:r>
            <a:r>
              <a:rPr lang="fr-BE" sz="1600" spc="-15" dirty="0">
                <a:solidFill>
                  <a:schemeClr val="tx1"/>
                </a:solidFill>
              </a:rPr>
              <a:t> </a:t>
            </a:r>
            <a:r>
              <a:rPr lang="fr-BE" sz="1600" dirty="0">
                <a:solidFill>
                  <a:schemeClr val="tx1"/>
                </a:solidFill>
              </a:rPr>
              <a:t>–</a:t>
            </a:r>
            <a:r>
              <a:rPr lang="fr-BE" sz="1600" spc="-15" dirty="0">
                <a:solidFill>
                  <a:schemeClr val="tx1"/>
                </a:solidFill>
              </a:rPr>
              <a:t> </a:t>
            </a:r>
            <a:r>
              <a:rPr lang="fr-BE" sz="1600" dirty="0">
                <a:solidFill>
                  <a:schemeClr val="tx1"/>
                </a:solidFill>
              </a:rPr>
              <a:t>pendant</a:t>
            </a:r>
            <a:r>
              <a:rPr lang="fr-BE" sz="1600" spc="-5" dirty="0">
                <a:solidFill>
                  <a:schemeClr val="tx1"/>
                </a:solidFill>
              </a:rPr>
              <a:t> </a:t>
            </a:r>
            <a:r>
              <a:rPr lang="fr-BE" sz="1600" dirty="0">
                <a:solidFill>
                  <a:schemeClr val="tx1"/>
                </a:solidFill>
              </a:rPr>
              <a:t>6</a:t>
            </a:r>
            <a:r>
              <a:rPr lang="fr-BE" sz="1600" spc="-25" dirty="0">
                <a:solidFill>
                  <a:schemeClr val="tx1"/>
                </a:solidFill>
              </a:rPr>
              <a:t> </a:t>
            </a:r>
            <a:r>
              <a:rPr lang="fr-BE" sz="1600" dirty="0">
                <a:solidFill>
                  <a:schemeClr val="tx1"/>
                </a:solidFill>
              </a:rPr>
              <a:t>semaines:</a:t>
            </a:r>
            <a:endParaRPr lang="fr-FR" sz="1800" dirty="0">
              <a:solidFill>
                <a:schemeClr val="tx1"/>
              </a:solidFill>
            </a:endParaRPr>
          </a:p>
          <a:p>
            <a:pPr marL="342900" marR="135890" lvl="0" indent="-342900">
              <a:lnSpc>
                <a:spcPct val="100000"/>
              </a:lnSpc>
              <a:spcBef>
                <a:spcPts val="0"/>
              </a:spcBef>
              <a:spcAft>
                <a:spcPts val="0"/>
              </a:spcAft>
              <a:buSzPts val="1050"/>
              <a:buFont typeface="Symbol" panose="05050102010706020507" pitchFamily="18" charset="2"/>
              <a:buChar char=""/>
              <a:tabLst>
                <a:tab pos="264795" algn="l"/>
                <a:tab pos="265430" algn="l"/>
              </a:tabLst>
            </a:pPr>
            <a:r>
              <a:rPr lang="fr-BE" sz="1600" spc="-20" dirty="0">
                <a:solidFill>
                  <a:schemeClr val="tx1"/>
                </a:solidFill>
              </a:rPr>
              <a:t> </a:t>
            </a:r>
            <a:r>
              <a:rPr lang="fr-BE" sz="1600" dirty="0">
                <a:solidFill>
                  <a:schemeClr val="tx1"/>
                </a:solidFill>
              </a:rPr>
              <a:t>1</a:t>
            </a:r>
            <a:r>
              <a:rPr lang="fr-BE" sz="1600" spc="-5" dirty="0">
                <a:solidFill>
                  <a:schemeClr val="tx1"/>
                </a:solidFill>
              </a:rPr>
              <a:t> </a:t>
            </a:r>
            <a:r>
              <a:rPr lang="fr-BE" sz="1600" dirty="0">
                <a:solidFill>
                  <a:schemeClr val="tx1"/>
                </a:solidFill>
              </a:rPr>
              <a:t>comprimé</a:t>
            </a:r>
            <a:r>
              <a:rPr lang="fr-BE" sz="1600" spc="-5" dirty="0">
                <a:solidFill>
                  <a:schemeClr val="tx1"/>
                </a:solidFill>
              </a:rPr>
              <a:t> </a:t>
            </a:r>
            <a:r>
              <a:rPr lang="fr-BE" sz="1600" dirty="0">
                <a:solidFill>
                  <a:schemeClr val="tx1"/>
                </a:solidFill>
              </a:rPr>
              <a:t>de</a:t>
            </a:r>
            <a:r>
              <a:rPr lang="fr-BE" sz="1600" spc="-20" dirty="0">
                <a:solidFill>
                  <a:schemeClr val="tx1"/>
                </a:solidFill>
              </a:rPr>
              <a:t> </a:t>
            </a:r>
            <a:r>
              <a:rPr lang="fr-BE" sz="1600" dirty="0">
                <a:solidFill>
                  <a:schemeClr val="tx1"/>
                </a:solidFill>
              </a:rPr>
              <a:t>960mg</a:t>
            </a:r>
            <a:r>
              <a:rPr lang="fr-BE" sz="1600" spc="-10" dirty="0">
                <a:solidFill>
                  <a:schemeClr val="tx1"/>
                </a:solidFill>
              </a:rPr>
              <a:t> </a:t>
            </a:r>
            <a:r>
              <a:rPr lang="fr-BE" sz="1600" dirty="0">
                <a:solidFill>
                  <a:schemeClr val="tx1"/>
                </a:solidFill>
              </a:rPr>
              <a:t>pour</a:t>
            </a:r>
            <a:r>
              <a:rPr lang="fr-BE" sz="1600" spc="-15" dirty="0">
                <a:solidFill>
                  <a:schemeClr val="tx1"/>
                </a:solidFill>
              </a:rPr>
              <a:t> </a:t>
            </a:r>
            <a:r>
              <a:rPr lang="fr-BE" sz="1600" dirty="0">
                <a:solidFill>
                  <a:schemeClr val="tx1"/>
                </a:solidFill>
              </a:rPr>
              <a:t>chaque</a:t>
            </a:r>
            <a:r>
              <a:rPr lang="fr-BE" sz="1600" spc="-5" dirty="0">
                <a:solidFill>
                  <a:schemeClr val="tx1"/>
                </a:solidFill>
              </a:rPr>
              <a:t> </a:t>
            </a:r>
            <a:r>
              <a:rPr lang="fr-BE" sz="1600" dirty="0">
                <a:solidFill>
                  <a:schemeClr val="tx1"/>
                </a:solidFill>
              </a:rPr>
              <a:t>16kg</a:t>
            </a:r>
            <a:r>
              <a:rPr lang="fr-BE" sz="1600" spc="-235" dirty="0">
                <a:solidFill>
                  <a:schemeClr val="tx1"/>
                </a:solidFill>
              </a:rPr>
              <a:t> </a:t>
            </a:r>
            <a:r>
              <a:rPr lang="fr-BE" sz="1600" dirty="0">
                <a:solidFill>
                  <a:schemeClr val="tx1"/>
                </a:solidFill>
              </a:rPr>
              <a:t>de poids corporel ; diviser la dose totale en 2-3 doses individuelles. Maximum 4</a:t>
            </a:r>
            <a:r>
              <a:rPr lang="fr-BE" sz="1600" spc="5" dirty="0">
                <a:solidFill>
                  <a:schemeClr val="tx1"/>
                </a:solidFill>
              </a:rPr>
              <a:t> </a:t>
            </a:r>
            <a:r>
              <a:rPr lang="fr-BE" sz="1600" dirty="0">
                <a:solidFill>
                  <a:schemeClr val="tx1"/>
                </a:solidFill>
              </a:rPr>
              <a:t>comprimés par jour OU </a:t>
            </a:r>
            <a:endParaRPr lang="fr-FR" sz="1800" dirty="0">
              <a:solidFill>
                <a:schemeClr val="tx1"/>
              </a:solidFill>
            </a:endParaRPr>
          </a:p>
          <a:p>
            <a:pPr marL="342900" lvl="0" indent="-342900">
              <a:lnSpc>
                <a:spcPct val="100000"/>
              </a:lnSpc>
              <a:spcBef>
                <a:spcPts val="0"/>
              </a:spcBef>
              <a:spcAft>
                <a:spcPts val="0"/>
              </a:spcAft>
              <a:buSzPts val="1050"/>
              <a:buFont typeface="Symbol" panose="05050102010706020507" pitchFamily="18" charset="2"/>
              <a:buChar char=""/>
              <a:tabLst>
                <a:tab pos="264795" algn="l"/>
                <a:tab pos="265430" algn="l"/>
              </a:tabLst>
            </a:pPr>
            <a:r>
              <a:rPr lang="fr-BE" sz="1600" dirty="0">
                <a:solidFill>
                  <a:schemeClr val="tx1"/>
                </a:solidFill>
              </a:rPr>
              <a:t>Dose quotidienne totale de 1 comprimé de 480 mg par voie orale pour 8 kg de</a:t>
            </a:r>
            <a:r>
              <a:rPr lang="fr-BE" sz="1600" spc="5" dirty="0">
                <a:solidFill>
                  <a:schemeClr val="tx1"/>
                </a:solidFill>
              </a:rPr>
              <a:t> </a:t>
            </a:r>
            <a:r>
              <a:rPr lang="fr-BE" sz="1600" dirty="0">
                <a:solidFill>
                  <a:schemeClr val="tx1"/>
                </a:solidFill>
              </a:rPr>
              <a:t>poids</a:t>
            </a:r>
            <a:r>
              <a:rPr lang="fr-BE" sz="1600" spc="-15" dirty="0">
                <a:solidFill>
                  <a:schemeClr val="tx1"/>
                </a:solidFill>
              </a:rPr>
              <a:t> </a:t>
            </a:r>
            <a:r>
              <a:rPr lang="fr-BE" sz="1600" dirty="0">
                <a:solidFill>
                  <a:schemeClr val="tx1"/>
                </a:solidFill>
              </a:rPr>
              <a:t>corporel</a:t>
            </a:r>
            <a:r>
              <a:rPr lang="fr-BE" sz="1600" spc="-10" dirty="0">
                <a:solidFill>
                  <a:schemeClr val="tx1"/>
                </a:solidFill>
              </a:rPr>
              <a:t> </a:t>
            </a:r>
            <a:r>
              <a:rPr lang="fr-BE" sz="1600" dirty="0">
                <a:solidFill>
                  <a:schemeClr val="tx1"/>
                </a:solidFill>
              </a:rPr>
              <a:t>;</a:t>
            </a:r>
            <a:r>
              <a:rPr lang="fr-BE" sz="1600" spc="-10" dirty="0">
                <a:solidFill>
                  <a:schemeClr val="tx1"/>
                </a:solidFill>
              </a:rPr>
              <a:t> </a:t>
            </a:r>
            <a:r>
              <a:rPr lang="fr-BE" sz="1600" dirty="0">
                <a:solidFill>
                  <a:schemeClr val="tx1"/>
                </a:solidFill>
              </a:rPr>
              <a:t>diviser</a:t>
            </a:r>
            <a:r>
              <a:rPr lang="fr-BE" sz="1600" spc="-10" dirty="0">
                <a:solidFill>
                  <a:schemeClr val="tx1"/>
                </a:solidFill>
              </a:rPr>
              <a:t> </a:t>
            </a:r>
            <a:r>
              <a:rPr lang="fr-BE" sz="1600" dirty="0">
                <a:solidFill>
                  <a:schemeClr val="tx1"/>
                </a:solidFill>
              </a:rPr>
              <a:t>la</a:t>
            </a:r>
            <a:r>
              <a:rPr lang="fr-BE" sz="1600" spc="-15" dirty="0">
                <a:solidFill>
                  <a:schemeClr val="tx1"/>
                </a:solidFill>
              </a:rPr>
              <a:t> </a:t>
            </a:r>
            <a:r>
              <a:rPr lang="fr-BE" sz="1600" dirty="0">
                <a:solidFill>
                  <a:schemeClr val="tx1"/>
                </a:solidFill>
              </a:rPr>
              <a:t>dose</a:t>
            </a:r>
            <a:r>
              <a:rPr lang="fr-BE" sz="1600" spc="-15" dirty="0">
                <a:solidFill>
                  <a:schemeClr val="tx1"/>
                </a:solidFill>
              </a:rPr>
              <a:t> </a:t>
            </a:r>
            <a:r>
              <a:rPr lang="fr-BE" sz="1600" dirty="0">
                <a:solidFill>
                  <a:schemeClr val="tx1"/>
                </a:solidFill>
              </a:rPr>
              <a:t>totale</a:t>
            </a:r>
            <a:r>
              <a:rPr lang="fr-BE" sz="1600" spc="-15" dirty="0">
                <a:solidFill>
                  <a:schemeClr val="tx1"/>
                </a:solidFill>
              </a:rPr>
              <a:t> </a:t>
            </a:r>
            <a:r>
              <a:rPr lang="fr-BE" sz="1600" dirty="0">
                <a:solidFill>
                  <a:schemeClr val="tx1"/>
                </a:solidFill>
              </a:rPr>
              <a:t>en</a:t>
            </a:r>
            <a:r>
              <a:rPr lang="fr-BE" sz="1600" spc="-15" dirty="0">
                <a:solidFill>
                  <a:schemeClr val="tx1"/>
                </a:solidFill>
              </a:rPr>
              <a:t> </a:t>
            </a:r>
            <a:r>
              <a:rPr lang="fr-BE" sz="1600" dirty="0">
                <a:solidFill>
                  <a:schemeClr val="tx1"/>
                </a:solidFill>
              </a:rPr>
              <a:t>2</a:t>
            </a:r>
            <a:r>
              <a:rPr lang="fr-BE" sz="1600" spc="-20" dirty="0">
                <a:solidFill>
                  <a:schemeClr val="tx1"/>
                </a:solidFill>
              </a:rPr>
              <a:t> </a:t>
            </a:r>
            <a:r>
              <a:rPr lang="fr-BE" sz="1600" dirty="0">
                <a:solidFill>
                  <a:schemeClr val="tx1"/>
                </a:solidFill>
              </a:rPr>
              <a:t>ou</a:t>
            </a:r>
            <a:r>
              <a:rPr lang="fr-BE" sz="1600" spc="-15" dirty="0">
                <a:solidFill>
                  <a:schemeClr val="tx1"/>
                </a:solidFill>
              </a:rPr>
              <a:t> </a:t>
            </a:r>
            <a:r>
              <a:rPr lang="fr-BE" sz="1600" dirty="0">
                <a:solidFill>
                  <a:schemeClr val="tx1"/>
                </a:solidFill>
              </a:rPr>
              <a:t>3</a:t>
            </a:r>
            <a:r>
              <a:rPr lang="fr-BE" sz="1600" spc="-15" dirty="0">
                <a:solidFill>
                  <a:schemeClr val="tx1"/>
                </a:solidFill>
              </a:rPr>
              <a:t> </a:t>
            </a:r>
            <a:r>
              <a:rPr lang="fr-BE" sz="1600" dirty="0">
                <a:solidFill>
                  <a:schemeClr val="tx1"/>
                </a:solidFill>
              </a:rPr>
              <a:t>doses</a:t>
            </a:r>
            <a:r>
              <a:rPr lang="fr-BE" sz="1600" spc="-25" dirty="0">
                <a:solidFill>
                  <a:schemeClr val="tx1"/>
                </a:solidFill>
              </a:rPr>
              <a:t> </a:t>
            </a:r>
            <a:r>
              <a:rPr lang="fr-BE" sz="1600" dirty="0">
                <a:solidFill>
                  <a:schemeClr val="tx1"/>
                </a:solidFill>
              </a:rPr>
              <a:t>individuelles.</a:t>
            </a:r>
            <a:r>
              <a:rPr lang="fr-BE" sz="1600" spc="25" dirty="0">
                <a:solidFill>
                  <a:schemeClr val="tx1"/>
                </a:solidFill>
              </a:rPr>
              <a:t> </a:t>
            </a:r>
            <a:r>
              <a:rPr lang="fr-BE" sz="1600" dirty="0">
                <a:solidFill>
                  <a:schemeClr val="tx1"/>
                </a:solidFill>
              </a:rPr>
              <a:t>Maximum</a:t>
            </a:r>
            <a:r>
              <a:rPr lang="fr-BE" sz="1600" spc="-10" dirty="0">
                <a:solidFill>
                  <a:schemeClr val="tx1"/>
                </a:solidFill>
              </a:rPr>
              <a:t> </a:t>
            </a:r>
            <a:r>
              <a:rPr lang="fr-BE" sz="1600" dirty="0">
                <a:solidFill>
                  <a:schemeClr val="tx1"/>
                </a:solidFill>
              </a:rPr>
              <a:t>8</a:t>
            </a:r>
            <a:r>
              <a:rPr lang="fr-BE" sz="1600" spc="-235" dirty="0">
                <a:solidFill>
                  <a:schemeClr val="tx1"/>
                </a:solidFill>
              </a:rPr>
              <a:t> </a:t>
            </a:r>
            <a:r>
              <a:rPr lang="fr-BE" sz="1600" dirty="0">
                <a:solidFill>
                  <a:schemeClr val="tx1"/>
                </a:solidFill>
              </a:rPr>
              <a:t>comprimés par jour</a:t>
            </a:r>
            <a:r>
              <a:rPr lang="fr-BE" sz="1800" dirty="0">
                <a:solidFill>
                  <a:schemeClr val="tx1"/>
                </a:solidFill>
              </a:rPr>
              <a:t>.</a:t>
            </a:r>
            <a:endParaRPr lang="fr-FR" sz="1800" dirty="0">
              <a:solidFill>
                <a:schemeClr val="tx1"/>
              </a:solidFill>
            </a:endParaRPr>
          </a:p>
          <a:p>
            <a:pPr marR="442595" indent="0" algn="ctr">
              <a:lnSpc>
                <a:spcPct val="107000"/>
              </a:lnSpc>
              <a:spcBef>
                <a:spcPts val="5"/>
              </a:spcBef>
              <a:spcAft>
                <a:spcPts val="600"/>
              </a:spcAft>
              <a:buNone/>
            </a:pPr>
            <a:endParaRPr lang="fr-FR" sz="1600" dirty="0">
              <a:solidFill>
                <a:schemeClr val="tx1"/>
              </a:solidFill>
              <a:ea typeface="Symbol" panose="05050102010706020507" pitchFamily="18" charset="2"/>
            </a:endParaRPr>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15</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9" name="Rectangle 8"/>
          <p:cNvSpPr/>
          <p:nvPr/>
        </p:nvSpPr>
        <p:spPr>
          <a:xfrm>
            <a:off x="295376" y="3688800"/>
            <a:ext cx="11573332" cy="2671148"/>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Espace réservé du texte 2">
            <a:extLst>
              <a:ext uri="{FF2B5EF4-FFF2-40B4-BE49-F238E27FC236}">
                <a16:creationId xmlns:a16="http://schemas.microsoft.com/office/drawing/2014/main" id="{7452078D-074A-07E0-B11B-31E2152C56BB}"/>
              </a:ext>
            </a:extLst>
          </p:cNvPr>
          <p:cNvSpPr txBox="1">
            <a:spLocks/>
          </p:cNvSpPr>
          <p:nvPr/>
        </p:nvSpPr>
        <p:spPr>
          <a:xfrm>
            <a:off x="489850" y="3763231"/>
            <a:ext cx="11213431" cy="2606345"/>
          </a:xfrm>
          <a:prstGeom prst="rect">
            <a:avLst/>
          </a:prstGeom>
        </p:spPr>
        <p:txBody>
          <a:bodyPr vert="horz" lIns="91440" tIns="45720" rIns="91440" bIns="45720" rtlCol="0">
            <a:noAutofit/>
          </a:bodyPr>
          <a:lstStyle>
            <a:lvl1pPr marL="0" indent="-385722" algn="l" defTabSz="914353" rtl="0" eaLnBrk="1" latinLnBrk="0" hangingPunct="1">
              <a:lnSpc>
                <a:spcPct val="90000"/>
              </a:lnSpc>
              <a:spcBef>
                <a:spcPts val="857"/>
              </a:spcBef>
              <a:spcAft>
                <a:spcPts val="1286"/>
              </a:spcAft>
              <a:buClr>
                <a:schemeClr val="tx1"/>
              </a:buClr>
              <a:buSzPct val="150000"/>
              <a:buFont typeface="+mj-lt"/>
              <a:buAutoNum type="arabicPeriod"/>
              <a:defRPr sz="2000" kern="1200">
                <a:solidFill>
                  <a:schemeClr val="tx1">
                    <a:lumMod val="50000"/>
                  </a:schemeClr>
                </a:solidFill>
                <a:latin typeface="Arial" panose="020B0604020202020204" pitchFamily="34" charset="0"/>
                <a:ea typeface="+mn-ea"/>
                <a:cs typeface="Arial" panose="020B0604020202020204" pitchFamily="34" charset="0"/>
              </a:defRPr>
            </a:lvl1pPr>
            <a:lvl2pPr marL="685764" indent="-228588" algn="l" defTabSz="914353" rtl="0" eaLnBrk="1" latinLnBrk="0" hangingPunct="1">
              <a:lnSpc>
                <a:spcPct val="90000"/>
              </a:lnSpc>
              <a:spcBef>
                <a:spcPts val="500"/>
              </a:spcBef>
              <a:buFont typeface="Arial" panose="020B0604020202020204" pitchFamily="34" charset="0"/>
              <a:buChar char="•"/>
              <a:defRPr sz="1714" b="1" kern="1200">
                <a:solidFill>
                  <a:schemeClr val="tx2"/>
                </a:solidFill>
                <a:latin typeface="Arial" panose="020B0604020202020204" pitchFamily="34" charset="0"/>
                <a:ea typeface="+mn-ea"/>
                <a:cs typeface="Arial" panose="020B0604020202020204" pitchFamily="34" charset="0"/>
              </a:defRPr>
            </a:lvl2pPr>
            <a:lvl3pPr marL="1142941" indent="-228588" algn="l" defTabSz="914353" rtl="0" eaLnBrk="1" latinLnBrk="0" hangingPunct="1">
              <a:lnSpc>
                <a:spcPct val="90000"/>
              </a:lnSpc>
              <a:spcBef>
                <a:spcPts val="500"/>
              </a:spcBef>
              <a:buFont typeface="Arial" panose="020B0604020202020204" pitchFamily="34" charset="0"/>
              <a:buChar char="•"/>
              <a:defRPr sz="1429" kern="1200">
                <a:solidFill>
                  <a:schemeClr val="tx1">
                    <a:lumMod val="50000"/>
                  </a:schemeClr>
                </a:solidFill>
                <a:latin typeface="Arial" panose="020B0604020202020204" pitchFamily="34" charset="0"/>
                <a:ea typeface="+mn-ea"/>
                <a:cs typeface="Arial" panose="020B0604020202020204" pitchFamily="34" charset="0"/>
              </a:defRPr>
            </a:lvl3pPr>
            <a:lvl4pPr marL="1600118" indent="-228588" algn="l" defTabSz="914353" rtl="0" eaLnBrk="1" latinLnBrk="0" hangingPunct="1">
              <a:lnSpc>
                <a:spcPct val="90000"/>
              </a:lnSpc>
              <a:spcBef>
                <a:spcPts val="500"/>
              </a:spcBef>
              <a:buFont typeface="Arial" panose="020B0604020202020204" pitchFamily="34" charset="0"/>
              <a:buChar char="•"/>
              <a:defRPr sz="1143" kern="1200">
                <a:solidFill>
                  <a:schemeClr val="tx2"/>
                </a:solidFill>
                <a:latin typeface="Arial" panose="020B0604020202020204" pitchFamily="34" charset="0"/>
                <a:ea typeface="+mn-ea"/>
                <a:cs typeface="Arial" panose="020B0604020202020204" pitchFamily="34" charset="0"/>
              </a:defRPr>
            </a:lvl4pPr>
            <a:lvl5pPr marL="2057294" indent="-228588" algn="l" defTabSz="914353" rtl="0" eaLnBrk="1" latinLnBrk="0" hangingPunct="1">
              <a:lnSpc>
                <a:spcPct val="90000"/>
              </a:lnSpc>
              <a:spcBef>
                <a:spcPts val="500"/>
              </a:spcBef>
              <a:buFont typeface="Arial" panose="020B0604020202020204" pitchFamily="34" charset="0"/>
              <a:buChar char="•"/>
              <a:defRPr sz="1000" kern="1200">
                <a:solidFill>
                  <a:schemeClr val="tx1">
                    <a:lumMod val="50000"/>
                  </a:schemeClr>
                </a:solidFill>
                <a:latin typeface="Arial" panose="020B0604020202020204" pitchFamily="34" charset="0"/>
                <a:ea typeface="+mn-ea"/>
                <a:cs typeface="Arial" panose="020B0604020202020204" pitchFamily="34" charset="0"/>
              </a:defRPr>
            </a:lvl5pPr>
            <a:lvl6pPr marL="2514471"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47"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4"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0"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spcAft>
                <a:spcPts val="600"/>
              </a:spcAft>
              <a:buNone/>
            </a:pPr>
            <a:r>
              <a:rPr lang="fr-BE" b="1" u="sng" dirty="0">
                <a:solidFill>
                  <a:schemeClr val="tx1"/>
                </a:solidFill>
              </a:rPr>
              <a:t>Traitement</a:t>
            </a:r>
            <a:r>
              <a:rPr lang="fr-BE" b="1" u="sng" spc="-20" dirty="0">
                <a:solidFill>
                  <a:schemeClr val="tx1"/>
                </a:solidFill>
              </a:rPr>
              <a:t> </a:t>
            </a:r>
            <a:r>
              <a:rPr lang="fr-BE" b="1" u="sng" dirty="0">
                <a:solidFill>
                  <a:schemeClr val="tx1"/>
                </a:solidFill>
              </a:rPr>
              <a:t>alternatif</a:t>
            </a:r>
            <a:r>
              <a:rPr lang="fr-BE" b="1" u="sng" spc="-20" dirty="0">
                <a:solidFill>
                  <a:schemeClr val="tx1"/>
                </a:solidFill>
              </a:rPr>
              <a:t> si </a:t>
            </a:r>
            <a:r>
              <a:rPr lang="fr-BE" b="1" u="sng" dirty="0">
                <a:solidFill>
                  <a:schemeClr val="tx1"/>
                </a:solidFill>
              </a:rPr>
              <a:t>contre-indication</a:t>
            </a:r>
            <a:r>
              <a:rPr lang="fr-BE" b="1" u="sng" spc="-25" dirty="0">
                <a:solidFill>
                  <a:schemeClr val="tx1"/>
                </a:solidFill>
              </a:rPr>
              <a:t> </a:t>
            </a:r>
            <a:r>
              <a:rPr lang="fr-BE" b="1" u="sng" dirty="0">
                <a:solidFill>
                  <a:schemeClr val="tx1"/>
                </a:solidFill>
              </a:rPr>
              <a:t>au</a:t>
            </a:r>
            <a:r>
              <a:rPr lang="fr-BE" b="1" u="sng" spc="-20" dirty="0">
                <a:solidFill>
                  <a:schemeClr val="tx1"/>
                </a:solidFill>
              </a:rPr>
              <a:t> </a:t>
            </a:r>
            <a:r>
              <a:rPr lang="fr-BE" b="1" u="sng" dirty="0">
                <a:solidFill>
                  <a:schemeClr val="tx1"/>
                </a:solidFill>
              </a:rPr>
              <a:t>cotrimoxazole</a:t>
            </a:r>
            <a:r>
              <a:rPr lang="fr-BE" b="1" u="sng" spc="-25" dirty="0">
                <a:solidFill>
                  <a:schemeClr val="tx1"/>
                </a:solidFill>
              </a:rPr>
              <a:t> </a:t>
            </a:r>
            <a:r>
              <a:rPr lang="fr-BE" b="1" u="sng" dirty="0">
                <a:solidFill>
                  <a:schemeClr val="tx1"/>
                </a:solidFill>
              </a:rPr>
              <a:t>(hypersensibilité,</a:t>
            </a:r>
            <a:r>
              <a:rPr lang="fr-BE" b="1" u="sng" spc="-230" dirty="0">
                <a:solidFill>
                  <a:schemeClr val="tx1"/>
                </a:solidFill>
              </a:rPr>
              <a:t> </a:t>
            </a:r>
            <a:r>
              <a:rPr lang="fr-BE" b="1" u="sng" dirty="0">
                <a:solidFill>
                  <a:schemeClr val="tx1"/>
                </a:solidFill>
              </a:rPr>
              <a:t>hépatotoxicité)</a:t>
            </a:r>
            <a:r>
              <a:rPr lang="fr-BE" b="1" u="sng" spc="-10" dirty="0">
                <a:solidFill>
                  <a:schemeClr val="tx1"/>
                </a:solidFill>
              </a:rPr>
              <a:t> </a:t>
            </a:r>
            <a:endParaRPr lang="fr-FR" sz="2400" u="sng" dirty="0">
              <a:solidFill>
                <a:schemeClr val="tx1"/>
              </a:solidFill>
            </a:endParaRPr>
          </a:p>
          <a:p>
            <a:pPr indent="0">
              <a:lnSpc>
                <a:spcPct val="100000"/>
              </a:lnSpc>
              <a:spcBef>
                <a:spcPts val="0"/>
              </a:spcBef>
              <a:spcAft>
                <a:spcPts val="600"/>
              </a:spcAft>
              <a:buNone/>
            </a:pPr>
            <a:r>
              <a:rPr lang="fr-BE" sz="1600" dirty="0">
                <a:solidFill>
                  <a:schemeClr val="tx1"/>
                </a:solidFill>
              </a:rPr>
              <a:t>Donner</a:t>
            </a:r>
            <a:r>
              <a:rPr lang="fr-BE" sz="1600" spc="-25" dirty="0">
                <a:solidFill>
                  <a:schemeClr val="tx1"/>
                </a:solidFill>
              </a:rPr>
              <a:t> </a:t>
            </a:r>
            <a:r>
              <a:rPr lang="fr-BE" sz="1600" dirty="0">
                <a:solidFill>
                  <a:schemeClr val="tx1"/>
                </a:solidFill>
              </a:rPr>
              <a:t>les</a:t>
            </a:r>
            <a:r>
              <a:rPr lang="fr-BE" sz="1600" spc="-10" dirty="0">
                <a:solidFill>
                  <a:schemeClr val="tx1"/>
                </a:solidFill>
              </a:rPr>
              <a:t> </a:t>
            </a:r>
            <a:r>
              <a:rPr lang="fr-BE" sz="1600" dirty="0">
                <a:solidFill>
                  <a:schemeClr val="tx1"/>
                </a:solidFill>
              </a:rPr>
              <a:t>3</a:t>
            </a:r>
            <a:r>
              <a:rPr lang="fr-BE" sz="1600" spc="-15" dirty="0">
                <a:solidFill>
                  <a:schemeClr val="tx1"/>
                </a:solidFill>
              </a:rPr>
              <a:t> </a:t>
            </a:r>
            <a:r>
              <a:rPr lang="fr-BE" sz="1600" dirty="0">
                <a:solidFill>
                  <a:schemeClr val="tx1"/>
                </a:solidFill>
              </a:rPr>
              <a:t>médicaments</a:t>
            </a:r>
            <a:r>
              <a:rPr lang="fr-BE" sz="1600" spc="-25" dirty="0">
                <a:solidFill>
                  <a:schemeClr val="tx1"/>
                </a:solidFill>
              </a:rPr>
              <a:t> </a:t>
            </a:r>
            <a:r>
              <a:rPr lang="fr-BE" sz="1600" dirty="0">
                <a:solidFill>
                  <a:schemeClr val="tx1"/>
                </a:solidFill>
              </a:rPr>
              <a:t>suivants</a:t>
            </a:r>
            <a:r>
              <a:rPr lang="fr-BE" sz="1600" spc="-20" dirty="0">
                <a:solidFill>
                  <a:schemeClr val="tx1"/>
                </a:solidFill>
              </a:rPr>
              <a:t> </a:t>
            </a:r>
            <a:r>
              <a:rPr lang="fr-BE" sz="1600" dirty="0">
                <a:solidFill>
                  <a:schemeClr val="tx1"/>
                </a:solidFill>
              </a:rPr>
              <a:t>pendant</a:t>
            </a:r>
            <a:r>
              <a:rPr lang="fr-BE" sz="1600" spc="-15" dirty="0">
                <a:solidFill>
                  <a:schemeClr val="tx1"/>
                </a:solidFill>
              </a:rPr>
              <a:t> </a:t>
            </a:r>
            <a:r>
              <a:rPr lang="fr-BE" sz="1600" dirty="0">
                <a:solidFill>
                  <a:schemeClr val="tx1"/>
                </a:solidFill>
              </a:rPr>
              <a:t>6</a:t>
            </a:r>
            <a:r>
              <a:rPr lang="fr-BE" sz="1600" spc="-15" dirty="0">
                <a:solidFill>
                  <a:schemeClr val="tx1"/>
                </a:solidFill>
              </a:rPr>
              <a:t> </a:t>
            </a:r>
            <a:r>
              <a:rPr lang="fr-BE" sz="1600" dirty="0">
                <a:solidFill>
                  <a:schemeClr val="tx1"/>
                </a:solidFill>
              </a:rPr>
              <a:t>semaines :</a:t>
            </a:r>
            <a:endParaRPr lang="fr-FR" sz="1800" dirty="0">
              <a:solidFill>
                <a:schemeClr val="tx1"/>
              </a:solidFill>
            </a:endParaRPr>
          </a:p>
          <a:p>
            <a:pPr marL="342900" marR="3175" lvl="0" indent="-342900">
              <a:lnSpc>
                <a:spcPct val="100000"/>
              </a:lnSpc>
              <a:spcBef>
                <a:spcPts val="0"/>
              </a:spcBef>
              <a:spcAft>
                <a:spcPts val="0"/>
              </a:spcAft>
              <a:buSzPts val="1050"/>
              <a:buFont typeface="Symbol" panose="05050102010706020507" pitchFamily="18" charset="2"/>
              <a:buChar char=""/>
              <a:tabLst>
                <a:tab pos="264795" algn="l"/>
                <a:tab pos="265430" algn="l"/>
              </a:tabLst>
            </a:pPr>
            <a:r>
              <a:rPr lang="fr-BE" sz="1600" dirty="0">
                <a:solidFill>
                  <a:schemeClr val="tx1"/>
                </a:solidFill>
              </a:rPr>
              <a:t>Pyriméthamine</a:t>
            </a:r>
            <a:r>
              <a:rPr lang="fr-BE" sz="1600" spc="-25" dirty="0">
                <a:solidFill>
                  <a:schemeClr val="tx1"/>
                </a:solidFill>
              </a:rPr>
              <a:t> </a:t>
            </a:r>
            <a:r>
              <a:rPr lang="fr-BE" sz="1600" dirty="0">
                <a:solidFill>
                  <a:schemeClr val="tx1"/>
                </a:solidFill>
              </a:rPr>
              <a:t>200mg</a:t>
            </a:r>
            <a:r>
              <a:rPr lang="fr-BE" sz="1600" spc="-15" dirty="0">
                <a:solidFill>
                  <a:schemeClr val="tx1"/>
                </a:solidFill>
              </a:rPr>
              <a:t> </a:t>
            </a:r>
            <a:r>
              <a:rPr lang="fr-BE" sz="1600" dirty="0">
                <a:solidFill>
                  <a:schemeClr val="tx1"/>
                </a:solidFill>
              </a:rPr>
              <a:t>par</a:t>
            </a:r>
            <a:r>
              <a:rPr lang="fr-BE" sz="1600" spc="-25" dirty="0">
                <a:solidFill>
                  <a:schemeClr val="tx1"/>
                </a:solidFill>
              </a:rPr>
              <a:t> </a:t>
            </a:r>
            <a:r>
              <a:rPr lang="fr-BE" sz="1600" dirty="0">
                <a:solidFill>
                  <a:schemeClr val="tx1"/>
                </a:solidFill>
              </a:rPr>
              <a:t>voie</a:t>
            </a:r>
            <a:r>
              <a:rPr lang="fr-BE" sz="1600" spc="-25" dirty="0">
                <a:solidFill>
                  <a:schemeClr val="tx1"/>
                </a:solidFill>
              </a:rPr>
              <a:t> </a:t>
            </a:r>
            <a:r>
              <a:rPr lang="fr-BE" sz="1600" dirty="0">
                <a:solidFill>
                  <a:schemeClr val="tx1"/>
                </a:solidFill>
              </a:rPr>
              <a:t>orale</a:t>
            </a:r>
            <a:r>
              <a:rPr lang="fr-BE" sz="1600" spc="-15" dirty="0">
                <a:solidFill>
                  <a:schemeClr val="tx1"/>
                </a:solidFill>
              </a:rPr>
              <a:t> </a:t>
            </a:r>
            <a:r>
              <a:rPr lang="fr-BE" sz="1600" dirty="0">
                <a:solidFill>
                  <a:schemeClr val="tx1"/>
                </a:solidFill>
              </a:rPr>
              <a:t>en</a:t>
            </a:r>
            <a:r>
              <a:rPr lang="fr-BE" sz="1600" spc="-15" dirty="0">
                <a:solidFill>
                  <a:schemeClr val="tx1"/>
                </a:solidFill>
              </a:rPr>
              <a:t> </a:t>
            </a:r>
            <a:r>
              <a:rPr lang="fr-BE" sz="1600" dirty="0">
                <a:solidFill>
                  <a:schemeClr val="tx1"/>
                </a:solidFill>
              </a:rPr>
              <a:t>dose</a:t>
            </a:r>
            <a:r>
              <a:rPr lang="fr-BE" sz="1600" spc="-20" dirty="0">
                <a:solidFill>
                  <a:schemeClr val="tx1"/>
                </a:solidFill>
              </a:rPr>
              <a:t> </a:t>
            </a:r>
            <a:r>
              <a:rPr lang="fr-BE" sz="1600" dirty="0">
                <a:solidFill>
                  <a:schemeClr val="tx1"/>
                </a:solidFill>
              </a:rPr>
              <a:t>de</a:t>
            </a:r>
            <a:r>
              <a:rPr lang="fr-BE" sz="1600" spc="-15" dirty="0">
                <a:solidFill>
                  <a:schemeClr val="tx1"/>
                </a:solidFill>
              </a:rPr>
              <a:t> </a:t>
            </a:r>
            <a:r>
              <a:rPr lang="fr-BE" sz="1600" dirty="0">
                <a:solidFill>
                  <a:schemeClr val="tx1"/>
                </a:solidFill>
              </a:rPr>
              <a:t>charge,</a:t>
            </a:r>
            <a:r>
              <a:rPr lang="fr-BE" sz="1600" spc="-10" dirty="0">
                <a:solidFill>
                  <a:schemeClr val="tx1"/>
                </a:solidFill>
              </a:rPr>
              <a:t> </a:t>
            </a:r>
            <a:r>
              <a:rPr lang="fr-BE" sz="1600" dirty="0">
                <a:solidFill>
                  <a:schemeClr val="tx1"/>
                </a:solidFill>
              </a:rPr>
              <a:t>puis</a:t>
            </a:r>
            <a:r>
              <a:rPr lang="fr-BE" sz="1600" spc="-15" dirty="0">
                <a:solidFill>
                  <a:schemeClr val="tx1"/>
                </a:solidFill>
              </a:rPr>
              <a:t> </a:t>
            </a:r>
            <a:r>
              <a:rPr lang="fr-BE" sz="1600" dirty="0">
                <a:solidFill>
                  <a:schemeClr val="tx1"/>
                </a:solidFill>
              </a:rPr>
              <a:t>50mg/par</a:t>
            </a:r>
            <a:r>
              <a:rPr lang="fr-BE" sz="1600" spc="-235" dirty="0">
                <a:solidFill>
                  <a:schemeClr val="tx1"/>
                </a:solidFill>
              </a:rPr>
              <a:t> </a:t>
            </a:r>
            <a:r>
              <a:rPr lang="fr-BE" sz="1600" dirty="0">
                <a:solidFill>
                  <a:schemeClr val="tx1"/>
                </a:solidFill>
              </a:rPr>
              <a:t>jour</a:t>
            </a:r>
            <a:r>
              <a:rPr lang="fr-BE" sz="1600" spc="5" dirty="0">
                <a:solidFill>
                  <a:schemeClr val="tx1"/>
                </a:solidFill>
              </a:rPr>
              <a:t> </a:t>
            </a:r>
            <a:r>
              <a:rPr lang="fr-BE" sz="1600" dirty="0">
                <a:solidFill>
                  <a:schemeClr val="tx1"/>
                </a:solidFill>
              </a:rPr>
              <a:t>si</a:t>
            </a:r>
            <a:r>
              <a:rPr lang="fr-BE" sz="1600" spc="10" dirty="0">
                <a:solidFill>
                  <a:schemeClr val="tx1"/>
                </a:solidFill>
              </a:rPr>
              <a:t> </a:t>
            </a:r>
            <a:r>
              <a:rPr lang="fr-BE" sz="1600" dirty="0">
                <a:solidFill>
                  <a:schemeClr val="tx1"/>
                </a:solidFill>
              </a:rPr>
              <a:t>le</a:t>
            </a:r>
            <a:r>
              <a:rPr lang="fr-BE" sz="1600" spc="15" dirty="0">
                <a:solidFill>
                  <a:schemeClr val="tx1"/>
                </a:solidFill>
              </a:rPr>
              <a:t> </a:t>
            </a:r>
            <a:r>
              <a:rPr lang="fr-BE" sz="1600" dirty="0">
                <a:solidFill>
                  <a:schemeClr val="tx1"/>
                </a:solidFill>
              </a:rPr>
              <a:t>poids</a:t>
            </a:r>
            <a:r>
              <a:rPr lang="fr-BE" sz="1600" spc="10" dirty="0">
                <a:solidFill>
                  <a:schemeClr val="tx1"/>
                </a:solidFill>
              </a:rPr>
              <a:t> </a:t>
            </a:r>
            <a:r>
              <a:rPr lang="fr-BE" sz="1600" dirty="0">
                <a:solidFill>
                  <a:schemeClr val="tx1"/>
                </a:solidFill>
              </a:rPr>
              <a:t>est</a:t>
            </a:r>
            <a:r>
              <a:rPr lang="fr-BE" sz="1600" spc="15" dirty="0">
                <a:solidFill>
                  <a:schemeClr val="tx1"/>
                </a:solidFill>
              </a:rPr>
              <a:t> </a:t>
            </a:r>
            <a:r>
              <a:rPr lang="fr-BE" sz="1600" dirty="0">
                <a:solidFill>
                  <a:schemeClr val="tx1"/>
                </a:solidFill>
              </a:rPr>
              <a:t>inférieur</a:t>
            </a:r>
            <a:r>
              <a:rPr lang="fr-BE" sz="1600" spc="10" dirty="0">
                <a:solidFill>
                  <a:schemeClr val="tx1"/>
                </a:solidFill>
              </a:rPr>
              <a:t> </a:t>
            </a:r>
            <a:r>
              <a:rPr lang="fr-BE" sz="1600" dirty="0">
                <a:solidFill>
                  <a:schemeClr val="tx1"/>
                </a:solidFill>
              </a:rPr>
              <a:t>à</a:t>
            </a:r>
            <a:r>
              <a:rPr lang="fr-BE" sz="1600" spc="10" dirty="0">
                <a:solidFill>
                  <a:schemeClr val="tx1"/>
                </a:solidFill>
              </a:rPr>
              <a:t> </a:t>
            </a:r>
            <a:r>
              <a:rPr lang="fr-BE" sz="1600" dirty="0">
                <a:solidFill>
                  <a:schemeClr val="tx1"/>
                </a:solidFill>
              </a:rPr>
              <a:t>60kg,</a:t>
            </a:r>
            <a:r>
              <a:rPr lang="fr-BE" sz="1600" spc="10" dirty="0">
                <a:solidFill>
                  <a:schemeClr val="tx1"/>
                </a:solidFill>
              </a:rPr>
              <a:t> </a:t>
            </a:r>
            <a:r>
              <a:rPr lang="fr-BE" sz="1600" dirty="0">
                <a:solidFill>
                  <a:schemeClr val="tx1"/>
                </a:solidFill>
              </a:rPr>
              <a:t>ou</a:t>
            </a:r>
            <a:r>
              <a:rPr lang="fr-BE" sz="1600" spc="-5" dirty="0">
                <a:solidFill>
                  <a:schemeClr val="tx1"/>
                </a:solidFill>
              </a:rPr>
              <a:t> </a:t>
            </a:r>
            <a:r>
              <a:rPr lang="fr-BE" sz="1600" dirty="0">
                <a:solidFill>
                  <a:schemeClr val="tx1"/>
                </a:solidFill>
              </a:rPr>
              <a:t>75mg</a:t>
            </a:r>
            <a:r>
              <a:rPr lang="fr-BE" sz="1600" spc="10" dirty="0">
                <a:solidFill>
                  <a:schemeClr val="tx1"/>
                </a:solidFill>
              </a:rPr>
              <a:t>/</a:t>
            </a:r>
            <a:r>
              <a:rPr lang="fr-BE" sz="1600" dirty="0">
                <a:solidFill>
                  <a:schemeClr val="tx1"/>
                </a:solidFill>
              </a:rPr>
              <a:t>par</a:t>
            </a:r>
            <a:r>
              <a:rPr lang="fr-BE" sz="1600" spc="10" dirty="0">
                <a:solidFill>
                  <a:schemeClr val="tx1"/>
                </a:solidFill>
              </a:rPr>
              <a:t> </a:t>
            </a:r>
            <a:r>
              <a:rPr lang="fr-BE" sz="1600" dirty="0">
                <a:solidFill>
                  <a:schemeClr val="tx1"/>
                </a:solidFill>
              </a:rPr>
              <a:t>jour</a:t>
            </a:r>
            <a:r>
              <a:rPr lang="fr-BE" sz="1600" spc="10" dirty="0">
                <a:solidFill>
                  <a:schemeClr val="tx1"/>
                </a:solidFill>
              </a:rPr>
              <a:t> </a:t>
            </a:r>
            <a:r>
              <a:rPr lang="fr-BE" sz="1600" dirty="0">
                <a:solidFill>
                  <a:schemeClr val="tx1"/>
                </a:solidFill>
              </a:rPr>
              <a:t>si</a:t>
            </a:r>
            <a:r>
              <a:rPr lang="fr-BE" sz="1600" spc="10" dirty="0">
                <a:solidFill>
                  <a:schemeClr val="tx1"/>
                </a:solidFill>
              </a:rPr>
              <a:t> </a:t>
            </a:r>
            <a:r>
              <a:rPr lang="fr-BE" sz="1600" dirty="0">
                <a:solidFill>
                  <a:schemeClr val="tx1"/>
                </a:solidFill>
              </a:rPr>
              <a:t>le</a:t>
            </a:r>
            <a:r>
              <a:rPr lang="fr-BE" sz="1600" spc="15" dirty="0">
                <a:solidFill>
                  <a:schemeClr val="tx1"/>
                </a:solidFill>
              </a:rPr>
              <a:t> </a:t>
            </a:r>
            <a:r>
              <a:rPr lang="fr-BE" sz="1600" dirty="0">
                <a:solidFill>
                  <a:schemeClr val="tx1"/>
                </a:solidFill>
              </a:rPr>
              <a:t>poids</a:t>
            </a:r>
            <a:r>
              <a:rPr lang="fr-BE" sz="1600" spc="10" dirty="0">
                <a:solidFill>
                  <a:schemeClr val="tx1"/>
                </a:solidFill>
              </a:rPr>
              <a:t> </a:t>
            </a:r>
            <a:r>
              <a:rPr lang="fr-BE" sz="1600" dirty="0">
                <a:solidFill>
                  <a:schemeClr val="tx1"/>
                </a:solidFill>
              </a:rPr>
              <a:t>est</a:t>
            </a:r>
            <a:r>
              <a:rPr lang="fr-BE" sz="1600" spc="5" dirty="0">
                <a:solidFill>
                  <a:schemeClr val="tx1"/>
                </a:solidFill>
              </a:rPr>
              <a:t> </a:t>
            </a:r>
            <a:r>
              <a:rPr lang="fr-BE" sz="1600" dirty="0">
                <a:solidFill>
                  <a:schemeClr val="tx1"/>
                </a:solidFill>
              </a:rPr>
              <a:t>égal</a:t>
            </a:r>
            <a:r>
              <a:rPr lang="fr-BE" sz="1600" spc="-5" dirty="0">
                <a:solidFill>
                  <a:schemeClr val="tx1"/>
                </a:solidFill>
              </a:rPr>
              <a:t> </a:t>
            </a:r>
            <a:r>
              <a:rPr lang="fr-BE" sz="1600" dirty="0">
                <a:solidFill>
                  <a:schemeClr val="tx1"/>
                </a:solidFill>
              </a:rPr>
              <a:t>ou</a:t>
            </a:r>
            <a:r>
              <a:rPr lang="fr-BE" sz="1600" spc="-5" dirty="0">
                <a:solidFill>
                  <a:schemeClr val="tx1"/>
                </a:solidFill>
              </a:rPr>
              <a:t> </a:t>
            </a:r>
            <a:r>
              <a:rPr lang="fr-BE" sz="1600" dirty="0">
                <a:solidFill>
                  <a:schemeClr val="tx1"/>
                </a:solidFill>
              </a:rPr>
              <a:t>supérieur</a:t>
            </a:r>
            <a:r>
              <a:rPr lang="fr-BE" sz="1600" spc="-5" dirty="0">
                <a:solidFill>
                  <a:schemeClr val="tx1"/>
                </a:solidFill>
              </a:rPr>
              <a:t> </a:t>
            </a:r>
            <a:r>
              <a:rPr lang="fr-BE" sz="1600" dirty="0">
                <a:solidFill>
                  <a:schemeClr val="tx1"/>
                </a:solidFill>
              </a:rPr>
              <a:t>à 60kg</a:t>
            </a:r>
          </a:p>
          <a:p>
            <a:pPr marL="342900" marR="3175" lvl="0" indent="-342900">
              <a:lnSpc>
                <a:spcPct val="100000"/>
              </a:lnSpc>
              <a:spcBef>
                <a:spcPts val="0"/>
              </a:spcBef>
              <a:spcAft>
                <a:spcPts val="0"/>
              </a:spcAft>
              <a:buSzPts val="1050"/>
              <a:buFont typeface="Symbol" panose="05050102010706020507" pitchFamily="18" charset="2"/>
              <a:buChar char=""/>
              <a:tabLst>
                <a:tab pos="264795" algn="l"/>
                <a:tab pos="265430" algn="l"/>
              </a:tabLst>
            </a:pPr>
            <a:endParaRPr lang="fr-BE" sz="1600" dirty="0">
              <a:solidFill>
                <a:schemeClr val="tx1"/>
              </a:solidFill>
            </a:endParaRPr>
          </a:p>
          <a:p>
            <a:pPr marL="342900" marR="3175" lvl="0" indent="-342900">
              <a:lnSpc>
                <a:spcPct val="100000"/>
              </a:lnSpc>
              <a:spcBef>
                <a:spcPts val="0"/>
              </a:spcBef>
              <a:spcAft>
                <a:spcPts val="0"/>
              </a:spcAft>
              <a:buSzPts val="1050"/>
              <a:buFont typeface="Symbol" panose="05050102010706020507" pitchFamily="18" charset="2"/>
              <a:buChar char=""/>
              <a:tabLst>
                <a:tab pos="264795" algn="l"/>
                <a:tab pos="265430" algn="l"/>
              </a:tabLst>
            </a:pPr>
            <a:r>
              <a:rPr lang="fr-BE" sz="1600" dirty="0">
                <a:solidFill>
                  <a:schemeClr val="tx1"/>
                </a:solidFill>
              </a:rPr>
              <a:t>Acide</a:t>
            </a:r>
            <a:r>
              <a:rPr lang="fr-BE" sz="1600" spc="-10" dirty="0">
                <a:solidFill>
                  <a:schemeClr val="tx1"/>
                </a:solidFill>
              </a:rPr>
              <a:t> </a:t>
            </a:r>
            <a:r>
              <a:rPr lang="fr-BE" sz="1600" dirty="0">
                <a:solidFill>
                  <a:schemeClr val="tx1"/>
                </a:solidFill>
              </a:rPr>
              <a:t>folinique</a:t>
            </a:r>
            <a:r>
              <a:rPr lang="fr-BE" sz="1600" spc="-10" dirty="0">
                <a:solidFill>
                  <a:schemeClr val="tx1"/>
                </a:solidFill>
              </a:rPr>
              <a:t> </a:t>
            </a:r>
            <a:r>
              <a:rPr lang="fr-BE" sz="1600" dirty="0">
                <a:solidFill>
                  <a:schemeClr val="tx1"/>
                </a:solidFill>
              </a:rPr>
              <a:t>15</a:t>
            </a:r>
            <a:r>
              <a:rPr lang="fr-BE" sz="1600" spc="-5" dirty="0">
                <a:solidFill>
                  <a:schemeClr val="tx1"/>
                </a:solidFill>
              </a:rPr>
              <a:t> </a:t>
            </a:r>
            <a:r>
              <a:rPr lang="fr-BE" sz="1600" dirty="0">
                <a:solidFill>
                  <a:schemeClr val="tx1"/>
                </a:solidFill>
              </a:rPr>
              <a:t>mg</a:t>
            </a:r>
            <a:r>
              <a:rPr lang="fr-BE" sz="1600" spc="-15" dirty="0">
                <a:solidFill>
                  <a:schemeClr val="tx1"/>
                </a:solidFill>
              </a:rPr>
              <a:t>/</a:t>
            </a:r>
            <a:r>
              <a:rPr lang="fr-BE" sz="1600" dirty="0">
                <a:solidFill>
                  <a:schemeClr val="tx1"/>
                </a:solidFill>
              </a:rPr>
              <a:t>jour</a:t>
            </a:r>
            <a:r>
              <a:rPr lang="fr-BE" sz="1600" spc="-10" dirty="0">
                <a:solidFill>
                  <a:schemeClr val="tx1"/>
                </a:solidFill>
              </a:rPr>
              <a:t> </a:t>
            </a:r>
            <a:r>
              <a:rPr lang="fr-BE" sz="1600" dirty="0">
                <a:solidFill>
                  <a:schemeClr val="tx1"/>
                </a:solidFill>
              </a:rPr>
              <a:t>par</a:t>
            </a:r>
            <a:r>
              <a:rPr lang="fr-BE" sz="1600" spc="-15" dirty="0">
                <a:solidFill>
                  <a:schemeClr val="tx1"/>
                </a:solidFill>
              </a:rPr>
              <a:t> </a:t>
            </a:r>
            <a:r>
              <a:rPr lang="fr-BE" sz="1600" dirty="0">
                <a:solidFill>
                  <a:schemeClr val="tx1"/>
                </a:solidFill>
              </a:rPr>
              <a:t>voie</a:t>
            </a:r>
            <a:r>
              <a:rPr lang="fr-BE" sz="1600" spc="-20" dirty="0">
                <a:solidFill>
                  <a:schemeClr val="tx1"/>
                </a:solidFill>
              </a:rPr>
              <a:t> </a:t>
            </a:r>
            <a:r>
              <a:rPr lang="fr-BE" sz="1600" dirty="0">
                <a:solidFill>
                  <a:schemeClr val="tx1"/>
                </a:solidFill>
              </a:rPr>
              <a:t>orale</a:t>
            </a:r>
            <a:r>
              <a:rPr lang="fr-BE" sz="1600" spc="-235" dirty="0">
                <a:solidFill>
                  <a:schemeClr val="tx1"/>
                </a:solidFill>
              </a:rPr>
              <a:t> </a:t>
            </a:r>
          </a:p>
          <a:p>
            <a:pPr marL="342900" marR="3175" lvl="0" indent="-342900">
              <a:lnSpc>
                <a:spcPct val="100000"/>
              </a:lnSpc>
              <a:spcBef>
                <a:spcPts val="0"/>
              </a:spcBef>
              <a:spcAft>
                <a:spcPts val="0"/>
              </a:spcAft>
              <a:buSzPts val="1050"/>
              <a:buFont typeface="Symbol" panose="05050102010706020507" pitchFamily="18" charset="2"/>
              <a:buChar char=""/>
              <a:tabLst>
                <a:tab pos="264795" algn="l"/>
                <a:tab pos="265430" algn="l"/>
              </a:tabLst>
            </a:pPr>
            <a:endParaRPr lang="fr-BE" sz="1600" dirty="0">
              <a:solidFill>
                <a:schemeClr val="tx1"/>
              </a:solidFill>
            </a:endParaRPr>
          </a:p>
          <a:p>
            <a:pPr marL="342900" marR="3175" lvl="0" indent="-342900">
              <a:lnSpc>
                <a:spcPct val="100000"/>
              </a:lnSpc>
              <a:spcBef>
                <a:spcPts val="0"/>
              </a:spcBef>
              <a:spcAft>
                <a:spcPts val="0"/>
              </a:spcAft>
              <a:buSzPts val="1050"/>
              <a:buFont typeface="Symbol" panose="05050102010706020507" pitchFamily="18" charset="2"/>
              <a:buChar char=""/>
              <a:tabLst>
                <a:tab pos="264795" algn="l"/>
                <a:tab pos="265430" algn="l"/>
              </a:tabLst>
            </a:pPr>
            <a:r>
              <a:rPr lang="fr-BE" sz="1600" dirty="0">
                <a:solidFill>
                  <a:schemeClr val="tx1"/>
                </a:solidFill>
              </a:rPr>
              <a:t>Clindamycine</a:t>
            </a:r>
            <a:r>
              <a:rPr lang="fr-BE" sz="1600" spc="-10" dirty="0">
                <a:solidFill>
                  <a:schemeClr val="tx1"/>
                </a:solidFill>
              </a:rPr>
              <a:t> </a:t>
            </a:r>
            <a:r>
              <a:rPr lang="fr-BE" sz="1600" dirty="0">
                <a:solidFill>
                  <a:schemeClr val="tx1"/>
                </a:solidFill>
              </a:rPr>
              <a:t>600mg</a:t>
            </a:r>
            <a:r>
              <a:rPr lang="fr-BE" sz="1600" spc="-5" dirty="0">
                <a:solidFill>
                  <a:schemeClr val="tx1"/>
                </a:solidFill>
              </a:rPr>
              <a:t> </a:t>
            </a:r>
            <a:r>
              <a:rPr lang="fr-BE" sz="1600" dirty="0">
                <a:solidFill>
                  <a:schemeClr val="tx1"/>
                </a:solidFill>
              </a:rPr>
              <a:t>3</a:t>
            </a:r>
            <a:r>
              <a:rPr lang="fr-BE" sz="1600" spc="-5" dirty="0">
                <a:solidFill>
                  <a:schemeClr val="tx1"/>
                </a:solidFill>
              </a:rPr>
              <a:t>x/</a:t>
            </a:r>
            <a:r>
              <a:rPr lang="fr-BE" sz="1600" dirty="0">
                <a:solidFill>
                  <a:schemeClr val="tx1"/>
                </a:solidFill>
              </a:rPr>
              <a:t>jour</a:t>
            </a:r>
            <a:r>
              <a:rPr lang="fr-BE" sz="1600" spc="-10" dirty="0">
                <a:solidFill>
                  <a:schemeClr val="tx1"/>
                </a:solidFill>
              </a:rPr>
              <a:t> </a:t>
            </a:r>
            <a:r>
              <a:rPr lang="fr-BE" sz="1600" dirty="0">
                <a:solidFill>
                  <a:schemeClr val="tx1"/>
                </a:solidFill>
              </a:rPr>
              <a:t>par</a:t>
            </a:r>
            <a:r>
              <a:rPr lang="fr-BE" sz="1600" spc="-10" dirty="0">
                <a:solidFill>
                  <a:schemeClr val="tx1"/>
                </a:solidFill>
              </a:rPr>
              <a:t> </a:t>
            </a:r>
            <a:r>
              <a:rPr lang="fr-BE" sz="1600" dirty="0">
                <a:solidFill>
                  <a:schemeClr val="tx1"/>
                </a:solidFill>
              </a:rPr>
              <a:t>voie</a:t>
            </a:r>
            <a:r>
              <a:rPr lang="fr-BE" sz="1600" spc="-20" dirty="0">
                <a:solidFill>
                  <a:schemeClr val="tx1"/>
                </a:solidFill>
              </a:rPr>
              <a:t> </a:t>
            </a:r>
            <a:r>
              <a:rPr lang="fr-BE" sz="1600" dirty="0">
                <a:solidFill>
                  <a:schemeClr val="tx1"/>
                </a:solidFill>
              </a:rPr>
              <a:t>orale.</a:t>
            </a:r>
            <a:r>
              <a:rPr lang="fr-FR" sz="1800" dirty="0">
                <a:solidFill>
                  <a:schemeClr val="tx1"/>
                </a:solidFill>
              </a:rPr>
              <a:t> </a:t>
            </a:r>
            <a:r>
              <a:rPr lang="fr-BE" sz="1600" dirty="0">
                <a:solidFill>
                  <a:schemeClr val="tx1"/>
                </a:solidFill>
              </a:rPr>
              <a:t>Si</a:t>
            </a:r>
            <a:r>
              <a:rPr lang="fr-BE" sz="1600" spc="-15" dirty="0">
                <a:solidFill>
                  <a:schemeClr val="tx1"/>
                </a:solidFill>
              </a:rPr>
              <a:t> </a:t>
            </a:r>
            <a:r>
              <a:rPr lang="fr-BE" sz="1600" dirty="0">
                <a:solidFill>
                  <a:schemeClr val="tx1"/>
                </a:solidFill>
              </a:rPr>
              <a:t>le</a:t>
            </a:r>
            <a:r>
              <a:rPr lang="fr-BE" sz="1600" spc="-5" dirty="0">
                <a:solidFill>
                  <a:schemeClr val="tx1"/>
                </a:solidFill>
              </a:rPr>
              <a:t> </a:t>
            </a:r>
            <a:r>
              <a:rPr lang="fr-BE" sz="1600" dirty="0">
                <a:solidFill>
                  <a:schemeClr val="tx1"/>
                </a:solidFill>
              </a:rPr>
              <a:t>patient</a:t>
            </a:r>
            <a:r>
              <a:rPr lang="fr-BE" sz="1600" spc="-5" dirty="0">
                <a:solidFill>
                  <a:schemeClr val="tx1"/>
                </a:solidFill>
              </a:rPr>
              <a:t> </a:t>
            </a:r>
            <a:r>
              <a:rPr lang="fr-BE" sz="1600" dirty="0">
                <a:solidFill>
                  <a:schemeClr val="tx1"/>
                </a:solidFill>
              </a:rPr>
              <a:t>est</a:t>
            </a:r>
            <a:r>
              <a:rPr lang="fr-BE" sz="1600" spc="-25" dirty="0">
                <a:solidFill>
                  <a:schemeClr val="tx1"/>
                </a:solidFill>
              </a:rPr>
              <a:t> </a:t>
            </a:r>
            <a:r>
              <a:rPr lang="fr-BE" sz="1600" dirty="0">
                <a:solidFill>
                  <a:schemeClr val="tx1"/>
                </a:solidFill>
              </a:rPr>
              <a:t>gravement</a:t>
            </a:r>
            <a:r>
              <a:rPr lang="fr-BE" sz="1600" spc="-15" dirty="0">
                <a:solidFill>
                  <a:schemeClr val="tx1"/>
                </a:solidFill>
              </a:rPr>
              <a:t> </a:t>
            </a:r>
            <a:r>
              <a:rPr lang="fr-BE" sz="1600" dirty="0">
                <a:solidFill>
                  <a:schemeClr val="tx1"/>
                </a:solidFill>
              </a:rPr>
              <a:t>malade</a:t>
            </a:r>
            <a:r>
              <a:rPr lang="fr-BE" sz="1600" spc="-5" dirty="0">
                <a:solidFill>
                  <a:schemeClr val="tx1"/>
                </a:solidFill>
              </a:rPr>
              <a:t> </a:t>
            </a:r>
            <a:r>
              <a:rPr lang="fr-BE" sz="1600" dirty="0">
                <a:solidFill>
                  <a:schemeClr val="tx1"/>
                </a:solidFill>
              </a:rPr>
              <a:t>ou</a:t>
            </a:r>
            <a:r>
              <a:rPr lang="fr-BE" sz="1600" spc="-15" dirty="0">
                <a:solidFill>
                  <a:schemeClr val="tx1"/>
                </a:solidFill>
              </a:rPr>
              <a:t> </a:t>
            </a:r>
            <a:r>
              <a:rPr lang="fr-BE" sz="1600" dirty="0">
                <a:solidFill>
                  <a:schemeClr val="tx1"/>
                </a:solidFill>
              </a:rPr>
              <a:t>incapable</a:t>
            </a:r>
            <a:r>
              <a:rPr lang="fr-BE" sz="1600" spc="-5" dirty="0">
                <a:solidFill>
                  <a:schemeClr val="tx1"/>
                </a:solidFill>
              </a:rPr>
              <a:t> </a:t>
            </a:r>
            <a:r>
              <a:rPr lang="fr-BE" sz="1600" dirty="0">
                <a:solidFill>
                  <a:schemeClr val="tx1"/>
                </a:solidFill>
              </a:rPr>
              <a:t>d'avaler</a:t>
            </a:r>
            <a:r>
              <a:rPr lang="fr-BE" sz="1600" spc="-5" dirty="0">
                <a:solidFill>
                  <a:schemeClr val="tx1"/>
                </a:solidFill>
              </a:rPr>
              <a:t> </a:t>
            </a:r>
            <a:r>
              <a:rPr lang="fr-BE" sz="1600" dirty="0">
                <a:solidFill>
                  <a:schemeClr val="tx1"/>
                </a:solidFill>
              </a:rPr>
              <a:t>et</a:t>
            </a:r>
            <a:r>
              <a:rPr lang="fr-BE" sz="1600" spc="-10" dirty="0">
                <a:solidFill>
                  <a:schemeClr val="tx1"/>
                </a:solidFill>
              </a:rPr>
              <a:t> </a:t>
            </a:r>
            <a:r>
              <a:rPr lang="fr-BE" sz="1600" dirty="0">
                <a:solidFill>
                  <a:schemeClr val="tx1"/>
                </a:solidFill>
              </a:rPr>
              <a:t>que</a:t>
            </a:r>
            <a:r>
              <a:rPr lang="fr-BE" sz="1600" spc="-10" dirty="0">
                <a:solidFill>
                  <a:schemeClr val="tx1"/>
                </a:solidFill>
              </a:rPr>
              <a:t> </a:t>
            </a:r>
            <a:r>
              <a:rPr lang="fr-BE" sz="1600" dirty="0">
                <a:solidFill>
                  <a:schemeClr val="tx1"/>
                </a:solidFill>
              </a:rPr>
              <a:t>la</a:t>
            </a:r>
            <a:r>
              <a:rPr lang="fr-BE" sz="1600" spc="-10" dirty="0">
                <a:solidFill>
                  <a:schemeClr val="tx1"/>
                </a:solidFill>
              </a:rPr>
              <a:t> </a:t>
            </a:r>
            <a:r>
              <a:rPr lang="fr-BE" sz="1600" dirty="0">
                <a:solidFill>
                  <a:schemeClr val="tx1"/>
                </a:solidFill>
              </a:rPr>
              <a:t>formulation</a:t>
            </a:r>
            <a:r>
              <a:rPr lang="fr-BE" sz="1600" spc="-15" dirty="0">
                <a:solidFill>
                  <a:schemeClr val="tx1"/>
                </a:solidFill>
              </a:rPr>
              <a:t> </a:t>
            </a:r>
            <a:r>
              <a:rPr lang="fr-BE" sz="1600" dirty="0">
                <a:solidFill>
                  <a:schemeClr val="tx1"/>
                </a:solidFill>
              </a:rPr>
              <a:t>IV</a:t>
            </a:r>
            <a:r>
              <a:rPr lang="fr-BE" sz="1600" spc="-230" dirty="0">
                <a:solidFill>
                  <a:schemeClr val="tx1"/>
                </a:solidFill>
              </a:rPr>
              <a:t> </a:t>
            </a:r>
            <a:r>
              <a:rPr lang="fr-BE" sz="1600" dirty="0">
                <a:solidFill>
                  <a:schemeClr val="tx1"/>
                </a:solidFill>
              </a:rPr>
              <a:t>est</a:t>
            </a:r>
            <a:r>
              <a:rPr lang="fr-BE" sz="1600" spc="-10" dirty="0">
                <a:solidFill>
                  <a:schemeClr val="tx1"/>
                </a:solidFill>
              </a:rPr>
              <a:t> </a:t>
            </a:r>
            <a:r>
              <a:rPr lang="fr-BE" sz="1600" dirty="0">
                <a:solidFill>
                  <a:schemeClr val="tx1"/>
                </a:solidFill>
              </a:rPr>
              <a:t>disponible,</a:t>
            </a:r>
            <a:r>
              <a:rPr lang="fr-BE" sz="1600" spc="-10" dirty="0">
                <a:solidFill>
                  <a:schemeClr val="tx1"/>
                </a:solidFill>
              </a:rPr>
              <a:t> </a:t>
            </a:r>
            <a:r>
              <a:rPr lang="fr-BE" sz="1600" dirty="0">
                <a:solidFill>
                  <a:schemeClr val="tx1"/>
                </a:solidFill>
              </a:rPr>
              <a:t>donner</a:t>
            </a:r>
            <a:r>
              <a:rPr lang="fr-BE" sz="1600" spc="-15" dirty="0">
                <a:solidFill>
                  <a:schemeClr val="tx1"/>
                </a:solidFill>
              </a:rPr>
              <a:t> </a:t>
            </a:r>
            <a:r>
              <a:rPr lang="fr-BE" sz="1600" dirty="0">
                <a:solidFill>
                  <a:schemeClr val="tx1"/>
                </a:solidFill>
              </a:rPr>
              <a:t>600</a:t>
            </a:r>
            <a:r>
              <a:rPr lang="fr-BE" sz="1600" spc="-15" dirty="0">
                <a:solidFill>
                  <a:schemeClr val="tx1"/>
                </a:solidFill>
              </a:rPr>
              <a:t> </a:t>
            </a:r>
            <a:r>
              <a:rPr lang="fr-BE" sz="1600" dirty="0">
                <a:solidFill>
                  <a:schemeClr val="tx1"/>
                </a:solidFill>
              </a:rPr>
              <a:t>mg</a:t>
            </a:r>
            <a:r>
              <a:rPr lang="fr-BE" sz="1600" spc="-10" dirty="0">
                <a:solidFill>
                  <a:schemeClr val="tx1"/>
                </a:solidFill>
              </a:rPr>
              <a:t> </a:t>
            </a:r>
            <a:r>
              <a:rPr lang="fr-BE" sz="1600" dirty="0">
                <a:solidFill>
                  <a:schemeClr val="tx1"/>
                </a:solidFill>
              </a:rPr>
              <a:t>IV</a:t>
            </a:r>
            <a:r>
              <a:rPr lang="fr-BE" sz="1600" spc="-10" dirty="0">
                <a:solidFill>
                  <a:schemeClr val="tx1"/>
                </a:solidFill>
              </a:rPr>
              <a:t> </a:t>
            </a:r>
            <a:r>
              <a:rPr lang="fr-BE" sz="1600" dirty="0">
                <a:solidFill>
                  <a:schemeClr val="tx1"/>
                </a:solidFill>
              </a:rPr>
              <a:t>3</a:t>
            </a:r>
            <a:r>
              <a:rPr lang="fr-BE" sz="1600" spc="-5" dirty="0">
                <a:solidFill>
                  <a:schemeClr val="tx1"/>
                </a:solidFill>
              </a:rPr>
              <a:t> </a:t>
            </a:r>
            <a:r>
              <a:rPr lang="fr-BE" sz="1600" dirty="0">
                <a:solidFill>
                  <a:schemeClr val="tx1"/>
                </a:solidFill>
              </a:rPr>
              <a:t>fois</a:t>
            </a:r>
            <a:r>
              <a:rPr lang="fr-BE" sz="1600" spc="-15" dirty="0">
                <a:solidFill>
                  <a:schemeClr val="tx1"/>
                </a:solidFill>
              </a:rPr>
              <a:t> </a:t>
            </a:r>
            <a:r>
              <a:rPr lang="fr-BE" sz="1600" dirty="0">
                <a:solidFill>
                  <a:schemeClr val="tx1"/>
                </a:solidFill>
              </a:rPr>
              <a:t>par</a:t>
            </a:r>
            <a:r>
              <a:rPr lang="fr-BE" sz="1600" spc="-10" dirty="0">
                <a:solidFill>
                  <a:schemeClr val="tx1"/>
                </a:solidFill>
              </a:rPr>
              <a:t> </a:t>
            </a:r>
            <a:r>
              <a:rPr lang="fr-BE" sz="1600" dirty="0">
                <a:solidFill>
                  <a:schemeClr val="tx1"/>
                </a:solidFill>
              </a:rPr>
              <a:t>jour</a:t>
            </a:r>
            <a:r>
              <a:rPr lang="fr-BE" sz="1600" spc="-10" dirty="0">
                <a:solidFill>
                  <a:schemeClr val="tx1"/>
                </a:solidFill>
              </a:rPr>
              <a:t> </a:t>
            </a:r>
            <a:r>
              <a:rPr lang="fr-BE" sz="1600" dirty="0">
                <a:solidFill>
                  <a:schemeClr val="tx1"/>
                </a:solidFill>
              </a:rPr>
              <a:t>pendant</a:t>
            </a:r>
            <a:r>
              <a:rPr lang="fr-BE" sz="1600" spc="-10" dirty="0">
                <a:solidFill>
                  <a:schemeClr val="tx1"/>
                </a:solidFill>
              </a:rPr>
              <a:t> </a:t>
            </a:r>
            <a:r>
              <a:rPr lang="fr-BE" sz="1600" dirty="0">
                <a:solidFill>
                  <a:schemeClr val="tx1"/>
                </a:solidFill>
              </a:rPr>
              <a:t>les</a:t>
            </a:r>
            <a:r>
              <a:rPr lang="fr-BE" sz="1600" spc="-5" dirty="0">
                <a:solidFill>
                  <a:schemeClr val="tx1"/>
                </a:solidFill>
              </a:rPr>
              <a:t> </a:t>
            </a:r>
            <a:r>
              <a:rPr lang="fr-BE" sz="1600" dirty="0">
                <a:solidFill>
                  <a:schemeClr val="tx1"/>
                </a:solidFill>
              </a:rPr>
              <a:t>3</a:t>
            </a:r>
            <a:r>
              <a:rPr lang="fr-BE" sz="1600" spc="-5" dirty="0">
                <a:solidFill>
                  <a:schemeClr val="tx1"/>
                </a:solidFill>
              </a:rPr>
              <a:t> </a:t>
            </a:r>
            <a:r>
              <a:rPr lang="fr-BE" sz="1600" dirty="0">
                <a:solidFill>
                  <a:schemeClr val="tx1"/>
                </a:solidFill>
              </a:rPr>
              <a:t>à</a:t>
            </a:r>
            <a:r>
              <a:rPr lang="fr-BE" sz="1600" spc="-20" dirty="0">
                <a:solidFill>
                  <a:schemeClr val="tx1"/>
                </a:solidFill>
              </a:rPr>
              <a:t> </a:t>
            </a:r>
            <a:r>
              <a:rPr lang="fr-BE" sz="1600" dirty="0">
                <a:solidFill>
                  <a:schemeClr val="tx1"/>
                </a:solidFill>
              </a:rPr>
              <a:t>5</a:t>
            </a:r>
            <a:r>
              <a:rPr lang="fr-BE" sz="1600" spc="-10" dirty="0">
                <a:solidFill>
                  <a:schemeClr val="tx1"/>
                </a:solidFill>
              </a:rPr>
              <a:t> </a:t>
            </a:r>
            <a:r>
              <a:rPr lang="fr-BE" sz="1600" dirty="0">
                <a:solidFill>
                  <a:schemeClr val="tx1"/>
                </a:solidFill>
              </a:rPr>
              <a:t>premiers</a:t>
            </a:r>
            <a:r>
              <a:rPr lang="fr-BE" sz="1600" spc="-15" dirty="0">
                <a:solidFill>
                  <a:schemeClr val="tx1"/>
                </a:solidFill>
              </a:rPr>
              <a:t> </a:t>
            </a:r>
            <a:r>
              <a:rPr lang="fr-BE" sz="1600" dirty="0">
                <a:solidFill>
                  <a:schemeClr val="tx1"/>
                </a:solidFill>
              </a:rPr>
              <a:t>jours</a:t>
            </a:r>
            <a:endParaRPr lang="fr-FR" sz="1800" dirty="0">
              <a:solidFill>
                <a:schemeClr val="tx1"/>
              </a:solidFill>
            </a:endParaRPr>
          </a:p>
        </p:txBody>
      </p:sp>
      <p:sp>
        <p:nvSpPr>
          <p:cNvPr id="5" name="Rectangle 4"/>
          <p:cNvSpPr/>
          <p:nvPr/>
        </p:nvSpPr>
        <p:spPr>
          <a:xfrm>
            <a:off x="881784" y="957863"/>
            <a:ext cx="10400515" cy="667875"/>
          </a:xfrm>
          <a:prstGeom prst="rect">
            <a:avLst/>
          </a:prstGeom>
        </p:spPr>
        <p:txBody>
          <a:bodyPr wrap="square">
            <a:spAutoFit/>
          </a:bodyPr>
          <a:lstStyle/>
          <a:p>
            <a:pPr marL="90805" marR="134620" algn="ctr">
              <a:lnSpc>
                <a:spcPct val="110000"/>
              </a:lnSpc>
              <a:spcAft>
                <a:spcPts val="0"/>
              </a:spcAft>
            </a:pPr>
            <a:r>
              <a:rPr lang="fr-BE" b="1" dirty="0">
                <a:solidFill>
                  <a:schemeClr val="tx2"/>
                </a:solidFill>
                <a:latin typeface="Arial" panose="020B0604020202020204" pitchFamily="34" charset="0"/>
                <a:cs typeface="Arial" panose="020B0604020202020204" pitchFamily="34" charset="0"/>
              </a:rPr>
              <a:t>Indication thérapeutique :</a:t>
            </a:r>
            <a:r>
              <a:rPr lang="fr-BE" b="1" spc="5" dirty="0">
                <a:solidFill>
                  <a:schemeClr val="tx2"/>
                </a:solidFill>
                <a:latin typeface="Arial" panose="020B0604020202020204" pitchFamily="34" charset="0"/>
                <a:cs typeface="Arial" panose="020B0604020202020204" pitchFamily="34" charset="0"/>
              </a:rPr>
              <a:t> </a:t>
            </a:r>
            <a:r>
              <a:rPr lang="fr-BE" b="1" dirty="0">
                <a:solidFill>
                  <a:schemeClr val="tx2"/>
                </a:solidFill>
                <a:latin typeface="Arial" panose="020B0604020202020204" pitchFamily="34" charset="0"/>
                <a:cs typeface="Arial" panose="020B0604020202020204" pitchFamily="34" charset="0"/>
              </a:rPr>
              <a:t>Symptômes/signes neurologiques</a:t>
            </a:r>
            <a:r>
              <a:rPr lang="fr-BE" b="1" spc="-225" dirty="0">
                <a:solidFill>
                  <a:schemeClr val="tx2"/>
                </a:solidFill>
                <a:latin typeface="Arial" panose="020B0604020202020204" pitchFamily="34" charset="0"/>
                <a:cs typeface="Arial" panose="020B0604020202020204" pitchFamily="34" charset="0"/>
              </a:rPr>
              <a:t> </a:t>
            </a:r>
            <a:r>
              <a:rPr lang="fr-BE" b="1" dirty="0">
                <a:solidFill>
                  <a:schemeClr val="tx2"/>
                </a:solidFill>
                <a:latin typeface="Arial" panose="020B0604020202020204" pitchFamily="34" charset="0"/>
                <a:cs typeface="Arial" panose="020B0604020202020204" pitchFamily="34" charset="0"/>
              </a:rPr>
              <a:t>et</a:t>
            </a:r>
            <a:r>
              <a:rPr lang="fr-BE" b="1" spc="-10" dirty="0">
                <a:solidFill>
                  <a:schemeClr val="tx2"/>
                </a:solidFill>
                <a:latin typeface="Arial" panose="020B0604020202020204" pitchFamily="34" charset="0"/>
                <a:cs typeface="Arial" panose="020B0604020202020204" pitchFamily="34" charset="0"/>
              </a:rPr>
              <a:t> </a:t>
            </a:r>
            <a:r>
              <a:rPr lang="fr-BE" b="1" dirty="0">
                <a:solidFill>
                  <a:schemeClr val="tx2"/>
                </a:solidFill>
                <a:latin typeface="Arial" panose="020B0604020202020204" pitchFamily="34" charset="0"/>
                <a:cs typeface="Arial" panose="020B0604020202020204" pitchFamily="34" charset="0"/>
              </a:rPr>
              <a:t>CD4</a:t>
            </a:r>
            <a:r>
              <a:rPr lang="fr-BE" b="1" spc="-5" dirty="0">
                <a:solidFill>
                  <a:schemeClr val="tx2"/>
                </a:solidFill>
                <a:latin typeface="Arial" panose="020B0604020202020204" pitchFamily="34" charset="0"/>
                <a:cs typeface="Arial" panose="020B0604020202020204" pitchFamily="34" charset="0"/>
              </a:rPr>
              <a:t> </a:t>
            </a:r>
            <a:r>
              <a:rPr lang="fr-BE" b="1" dirty="0">
                <a:solidFill>
                  <a:schemeClr val="tx2"/>
                </a:solidFill>
                <a:latin typeface="Arial" panose="020B0604020202020204" pitchFamily="34" charset="0"/>
                <a:cs typeface="Arial" panose="020B0604020202020204" pitchFamily="34" charset="0"/>
              </a:rPr>
              <a:t>&lt;</a:t>
            </a:r>
            <a:r>
              <a:rPr lang="fr-BE" b="1" spc="-10" dirty="0">
                <a:solidFill>
                  <a:schemeClr val="tx2"/>
                </a:solidFill>
                <a:latin typeface="Arial" panose="020B0604020202020204" pitchFamily="34" charset="0"/>
                <a:cs typeface="Arial" panose="020B0604020202020204" pitchFamily="34" charset="0"/>
              </a:rPr>
              <a:t> </a:t>
            </a:r>
            <a:r>
              <a:rPr lang="fr-BE" b="1" dirty="0">
                <a:solidFill>
                  <a:schemeClr val="tx2"/>
                </a:solidFill>
                <a:latin typeface="Arial" panose="020B0604020202020204" pitchFamily="34" charset="0"/>
                <a:cs typeface="Arial" panose="020B0604020202020204" pitchFamily="34" charset="0"/>
              </a:rPr>
              <a:t>200</a:t>
            </a:r>
            <a:r>
              <a:rPr lang="fr-BE" b="1" spc="-15" dirty="0">
                <a:solidFill>
                  <a:schemeClr val="tx2"/>
                </a:solidFill>
                <a:latin typeface="Arial" panose="020B0604020202020204" pitchFamily="34" charset="0"/>
                <a:cs typeface="Arial" panose="020B0604020202020204" pitchFamily="34" charset="0"/>
              </a:rPr>
              <a:t> </a:t>
            </a:r>
            <a:r>
              <a:rPr lang="fr-BE" b="1" dirty="0">
                <a:solidFill>
                  <a:schemeClr val="tx2"/>
                </a:solidFill>
                <a:latin typeface="Arial" panose="020B0604020202020204" pitchFamily="34" charset="0"/>
                <a:cs typeface="Arial" panose="020B0604020202020204" pitchFamily="34" charset="0"/>
              </a:rPr>
              <a:t>ou</a:t>
            </a:r>
            <a:r>
              <a:rPr lang="fr-BE" b="1" spc="-5" dirty="0">
                <a:solidFill>
                  <a:schemeClr val="tx2"/>
                </a:solidFill>
                <a:latin typeface="Arial" panose="020B0604020202020204" pitchFamily="34" charset="0"/>
                <a:cs typeface="Arial" panose="020B0604020202020204" pitchFamily="34" charset="0"/>
              </a:rPr>
              <a:t> </a:t>
            </a:r>
            <a:r>
              <a:rPr lang="fr-BE" b="1" dirty="0">
                <a:solidFill>
                  <a:schemeClr val="tx2"/>
                </a:solidFill>
                <a:latin typeface="Arial" panose="020B0604020202020204" pitchFamily="34" charset="0"/>
                <a:cs typeface="Arial" panose="020B0604020202020204" pitchFamily="34" charset="0"/>
              </a:rPr>
              <a:t>indéterminé</a:t>
            </a:r>
          </a:p>
          <a:p>
            <a:pPr marL="90805" marR="134620" algn="ctr">
              <a:lnSpc>
                <a:spcPct val="110000"/>
              </a:lnSpc>
              <a:spcAft>
                <a:spcPts val="0"/>
              </a:spcAft>
            </a:pPr>
            <a:r>
              <a:rPr lang="fr-BE" sz="1600" b="1" dirty="0">
                <a:solidFill>
                  <a:schemeClr val="tx2"/>
                </a:solidFill>
                <a:latin typeface="Arial" panose="020B0604020202020204" pitchFamily="34" charset="0"/>
                <a:ea typeface="Calibri" panose="020F0502020204030204" pitchFamily="34" charset="0"/>
                <a:cs typeface="Arial" panose="020B0604020202020204" pitchFamily="34" charset="0"/>
              </a:rPr>
              <a:t>Diagnostique clinique </a:t>
            </a:r>
            <a:endPar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01848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52474" y="4518834"/>
            <a:ext cx="11573950" cy="1840246"/>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Rectangle 10"/>
          <p:cNvSpPr/>
          <p:nvPr/>
        </p:nvSpPr>
        <p:spPr>
          <a:xfrm>
            <a:off x="252474" y="1509819"/>
            <a:ext cx="11573950" cy="2775097"/>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a:xfrm>
            <a:off x="252474" y="100817"/>
            <a:ext cx="11863325" cy="548511"/>
          </a:xfrm>
        </p:spPr>
        <p:txBody>
          <a:bodyPr anchor="ctr"/>
          <a:lstStyle/>
          <a:p>
            <a:r>
              <a:rPr lang="fr-BE" sz="2400" dirty="0"/>
              <a:t>Méningite</a:t>
            </a:r>
            <a:r>
              <a:rPr lang="fr-BE" sz="2400" spc="-20" dirty="0"/>
              <a:t> a </a:t>
            </a:r>
            <a:r>
              <a:rPr lang="fr-BE" sz="2400" dirty="0" err="1" smtClean="0"/>
              <a:t>cryptocoques</a:t>
            </a:r>
            <a:r>
              <a:rPr lang="fr-BE" sz="2400" dirty="0" smtClean="0"/>
              <a:t> 1/3</a:t>
            </a:r>
            <a:endParaRPr lang="fr-FR" sz="2400" dirty="0"/>
          </a:p>
        </p:txBody>
      </p:sp>
      <p:sp>
        <p:nvSpPr>
          <p:cNvPr id="3" name="Espace réservé du texte 2">
            <a:extLst>
              <a:ext uri="{FF2B5EF4-FFF2-40B4-BE49-F238E27FC236}">
                <a16:creationId xmlns:a16="http://schemas.microsoft.com/office/drawing/2014/main" id="{7452078D-074A-07E0-B11B-31E2152C56BB}"/>
              </a:ext>
            </a:extLst>
          </p:cNvPr>
          <p:cNvSpPr>
            <a:spLocks noGrp="1"/>
          </p:cNvSpPr>
          <p:nvPr>
            <p:ph type="body" sz="quarter" idx="10"/>
          </p:nvPr>
        </p:nvSpPr>
        <p:spPr>
          <a:xfrm>
            <a:off x="584736" y="1674977"/>
            <a:ext cx="10909426" cy="2444779"/>
          </a:xfrm>
        </p:spPr>
        <p:txBody>
          <a:bodyPr/>
          <a:lstStyle/>
          <a:p>
            <a:pPr marR="206375" indent="0" algn="ctr">
              <a:lnSpc>
                <a:spcPct val="100000"/>
              </a:lnSpc>
              <a:spcBef>
                <a:spcPts val="5"/>
              </a:spcBef>
              <a:spcAft>
                <a:spcPts val="1000"/>
              </a:spcAft>
              <a:buNone/>
            </a:pPr>
            <a:r>
              <a:rPr lang="fr-BE" sz="1600" b="1" dirty="0">
                <a:solidFill>
                  <a:schemeClr val="tx1"/>
                </a:solidFill>
              </a:rPr>
              <a:t>Rappel : la prise en charge d'une</a:t>
            </a:r>
            <a:r>
              <a:rPr lang="fr-BE" sz="1600" b="1" spc="-230" dirty="0">
                <a:solidFill>
                  <a:schemeClr val="tx1"/>
                </a:solidFill>
              </a:rPr>
              <a:t> </a:t>
            </a:r>
            <a:r>
              <a:rPr lang="fr-BE" sz="1600" b="1" dirty="0">
                <a:solidFill>
                  <a:schemeClr val="tx1"/>
                </a:solidFill>
              </a:rPr>
              <a:t>pression intracrânienne élevée</a:t>
            </a:r>
            <a:r>
              <a:rPr lang="fr-BE" sz="1600" b="1" spc="5" dirty="0">
                <a:solidFill>
                  <a:schemeClr val="tx1"/>
                </a:solidFill>
              </a:rPr>
              <a:t> </a:t>
            </a:r>
            <a:r>
              <a:rPr lang="fr-BE" sz="1600" b="1" dirty="0">
                <a:solidFill>
                  <a:schemeClr val="tx1"/>
                </a:solidFill>
              </a:rPr>
              <a:t>réduit la</a:t>
            </a:r>
            <a:r>
              <a:rPr lang="fr-BE" sz="1600" b="1" spc="-10" dirty="0">
                <a:solidFill>
                  <a:schemeClr val="tx1"/>
                </a:solidFill>
              </a:rPr>
              <a:t> </a:t>
            </a:r>
            <a:r>
              <a:rPr lang="fr-BE" sz="1600" b="1" dirty="0">
                <a:solidFill>
                  <a:schemeClr val="tx1"/>
                </a:solidFill>
              </a:rPr>
              <a:t>mortalité de</a:t>
            </a:r>
            <a:r>
              <a:rPr lang="fr-BE" sz="1600" b="1" spc="-10" dirty="0">
                <a:solidFill>
                  <a:schemeClr val="tx1"/>
                </a:solidFill>
              </a:rPr>
              <a:t> </a:t>
            </a:r>
            <a:r>
              <a:rPr lang="fr-BE" sz="1600" b="1" dirty="0">
                <a:solidFill>
                  <a:schemeClr val="tx1"/>
                </a:solidFill>
              </a:rPr>
              <a:t>70</a:t>
            </a:r>
            <a:r>
              <a:rPr lang="fr-BE" sz="1600" b="1" spc="-15" dirty="0">
                <a:solidFill>
                  <a:schemeClr val="tx1"/>
                </a:solidFill>
              </a:rPr>
              <a:t> </a:t>
            </a:r>
            <a:r>
              <a:rPr lang="fr-BE" sz="1600" b="1" dirty="0">
                <a:solidFill>
                  <a:schemeClr val="tx1"/>
                </a:solidFill>
              </a:rPr>
              <a:t>%</a:t>
            </a:r>
            <a:endParaRPr lang="fr-FR" sz="1600" b="1" dirty="0">
              <a:solidFill>
                <a:schemeClr val="tx1"/>
              </a:solidFill>
            </a:endParaRPr>
          </a:p>
          <a:p>
            <a:pPr marL="285750" indent="-285750">
              <a:lnSpc>
                <a:spcPct val="100000"/>
              </a:lnSpc>
              <a:spcBef>
                <a:spcPts val="5"/>
              </a:spcBef>
              <a:spcAft>
                <a:spcPts val="600"/>
              </a:spcAft>
              <a:buFontTx/>
              <a:buChar char="-"/>
            </a:pPr>
            <a:r>
              <a:rPr lang="fr-BE" sz="1600" dirty="0">
                <a:solidFill>
                  <a:schemeClr val="tx1"/>
                </a:solidFill>
              </a:rPr>
              <a:t>Mesurer la pression d'ouverture</a:t>
            </a:r>
            <a:r>
              <a:rPr lang="fr-BE" sz="1600" spc="-225" dirty="0">
                <a:solidFill>
                  <a:schemeClr val="tx1"/>
                </a:solidFill>
              </a:rPr>
              <a:t>    </a:t>
            </a:r>
            <a:r>
              <a:rPr lang="fr-BE" sz="1600" dirty="0">
                <a:solidFill>
                  <a:schemeClr val="tx1"/>
                </a:solidFill>
              </a:rPr>
              <a:t>pour tous les patients au</a:t>
            </a:r>
            <a:r>
              <a:rPr lang="fr-BE" sz="1600" spc="5" dirty="0">
                <a:solidFill>
                  <a:schemeClr val="tx1"/>
                </a:solidFill>
              </a:rPr>
              <a:t> </a:t>
            </a:r>
            <a:r>
              <a:rPr lang="fr-BE" sz="1600" dirty="0">
                <a:solidFill>
                  <a:schemeClr val="tx1"/>
                </a:solidFill>
              </a:rPr>
              <a:t>moment</a:t>
            </a:r>
            <a:r>
              <a:rPr lang="fr-BE" sz="1600" spc="-10" dirty="0">
                <a:solidFill>
                  <a:schemeClr val="tx1"/>
                </a:solidFill>
              </a:rPr>
              <a:t> </a:t>
            </a:r>
            <a:r>
              <a:rPr lang="fr-BE" sz="1600" dirty="0">
                <a:solidFill>
                  <a:schemeClr val="tx1"/>
                </a:solidFill>
              </a:rPr>
              <a:t>du</a:t>
            </a:r>
            <a:r>
              <a:rPr lang="fr-BE" sz="1600" spc="-5" dirty="0">
                <a:solidFill>
                  <a:schemeClr val="tx1"/>
                </a:solidFill>
              </a:rPr>
              <a:t> </a:t>
            </a:r>
            <a:r>
              <a:rPr lang="fr-BE" sz="1600" dirty="0">
                <a:solidFill>
                  <a:schemeClr val="tx1"/>
                </a:solidFill>
              </a:rPr>
              <a:t>diagnostic =&gt; drainage du LCR si la</a:t>
            </a:r>
            <a:r>
              <a:rPr lang="fr-BE" sz="1600" spc="5" dirty="0">
                <a:solidFill>
                  <a:schemeClr val="tx1"/>
                </a:solidFill>
              </a:rPr>
              <a:t> </a:t>
            </a:r>
            <a:r>
              <a:rPr lang="fr-BE" sz="1600" dirty="0">
                <a:solidFill>
                  <a:schemeClr val="tx1"/>
                </a:solidFill>
              </a:rPr>
              <a:t>pression est supérieure à 25</a:t>
            </a:r>
            <a:r>
              <a:rPr lang="fr-BE" sz="1600" spc="5" dirty="0">
                <a:solidFill>
                  <a:schemeClr val="tx1"/>
                </a:solidFill>
              </a:rPr>
              <a:t> </a:t>
            </a:r>
            <a:r>
              <a:rPr lang="fr-BE" sz="1600" dirty="0" err="1">
                <a:solidFill>
                  <a:schemeClr val="tx1"/>
                </a:solidFill>
              </a:rPr>
              <a:t>mmHg</a:t>
            </a:r>
            <a:r>
              <a:rPr lang="fr-BE" sz="1600" dirty="0">
                <a:solidFill>
                  <a:schemeClr val="tx1"/>
                </a:solidFill>
              </a:rPr>
              <a:t> </a:t>
            </a:r>
          </a:p>
          <a:p>
            <a:pPr indent="0">
              <a:lnSpc>
                <a:spcPct val="100000"/>
              </a:lnSpc>
              <a:spcBef>
                <a:spcPts val="5"/>
              </a:spcBef>
              <a:spcAft>
                <a:spcPts val="1000"/>
              </a:spcAft>
              <a:buNone/>
            </a:pPr>
            <a:r>
              <a:rPr lang="fr-BE" sz="1600" u="sng" dirty="0">
                <a:solidFill>
                  <a:schemeClr val="tx1"/>
                </a:solidFill>
              </a:rPr>
              <a:t>Répéter la PL et le drainage du LCR </a:t>
            </a:r>
            <a:r>
              <a:rPr lang="fr-BE" sz="1600" u="sng" spc="-225" dirty="0">
                <a:solidFill>
                  <a:schemeClr val="tx1"/>
                </a:solidFill>
              </a:rPr>
              <a:t> </a:t>
            </a:r>
            <a:r>
              <a:rPr lang="fr-BE" sz="1600" u="sng" dirty="0">
                <a:solidFill>
                  <a:schemeClr val="tx1"/>
                </a:solidFill>
              </a:rPr>
              <a:t>après</a:t>
            </a:r>
            <a:r>
              <a:rPr lang="fr-BE" sz="1600" u="sng" spc="-15" dirty="0">
                <a:solidFill>
                  <a:schemeClr val="tx1"/>
                </a:solidFill>
              </a:rPr>
              <a:t> </a:t>
            </a:r>
            <a:r>
              <a:rPr lang="fr-BE" sz="1600" u="sng" dirty="0">
                <a:solidFill>
                  <a:schemeClr val="tx1"/>
                </a:solidFill>
              </a:rPr>
              <a:t>24</a:t>
            </a:r>
            <a:r>
              <a:rPr lang="fr-BE" sz="1600" u="sng" spc="-10" dirty="0">
                <a:solidFill>
                  <a:schemeClr val="tx1"/>
                </a:solidFill>
              </a:rPr>
              <a:t> </a:t>
            </a:r>
            <a:r>
              <a:rPr lang="fr-BE" sz="1600" u="sng" dirty="0">
                <a:solidFill>
                  <a:schemeClr val="tx1"/>
                </a:solidFill>
              </a:rPr>
              <a:t>heures</a:t>
            </a:r>
            <a:r>
              <a:rPr lang="fr-BE" sz="1600" u="sng" spc="-10" dirty="0">
                <a:solidFill>
                  <a:schemeClr val="tx1"/>
                </a:solidFill>
              </a:rPr>
              <a:t> </a:t>
            </a:r>
            <a:r>
              <a:rPr lang="fr-BE" sz="1600" u="sng" dirty="0">
                <a:solidFill>
                  <a:schemeClr val="tx1"/>
                </a:solidFill>
              </a:rPr>
              <a:t>:</a:t>
            </a:r>
            <a:endParaRPr lang="fr-FR" sz="1600" u="sng" dirty="0">
              <a:solidFill>
                <a:schemeClr val="tx1"/>
              </a:solidFill>
            </a:endParaRPr>
          </a:p>
          <a:p>
            <a:pPr marL="285750" indent="-285750">
              <a:lnSpc>
                <a:spcPct val="100000"/>
              </a:lnSpc>
              <a:spcBef>
                <a:spcPts val="5"/>
              </a:spcBef>
              <a:spcAft>
                <a:spcPts val="600"/>
              </a:spcAft>
              <a:buFontTx/>
              <a:buChar char="-"/>
            </a:pPr>
            <a:r>
              <a:rPr lang="fr-BE" sz="1600" dirty="0">
                <a:solidFill>
                  <a:schemeClr val="tx1"/>
                </a:solidFill>
              </a:rPr>
              <a:t>Si la pression est supérieure à 25</a:t>
            </a:r>
            <a:r>
              <a:rPr lang="fr-BE" sz="1600" spc="-225" dirty="0">
                <a:solidFill>
                  <a:schemeClr val="tx1"/>
                </a:solidFill>
              </a:rPr>
              <a:t> </a:t>
            </a:r>
            <a:r>
              <a:rPr lang="fr-BE" sz="1600" dirty="0" err="1">
                <a:solidFill>
                  <a:schemeClr val="tx1"/>
                </a:solidFill>
              </a:rPr>
              <a:t>mmHg</a:t>
            </a:r>
            <a:r>
              <a:rPr lang="fr-BE" sz="1600" dirty="0">
                <a:solidFill>
                  <a:schemeClr val="tx1"/>
                </a:solidFill>
              </a:rPr>
              <a:t>/ en cas de symptômes/signes</a:t>
            </a:r>
            <a:r>
              <a:rPr lang="fr-BE" sz="1600" spc="5" dirty="0">
                <a:solidFill>
                  <a:schemeClr val="tx1"/>
                </a:solidFill>
              </a:rPr>
              <a:t> </a:t>
            </a:r>
            <a:r>
              <a:rPr lang="fr-BE" sz="1600" dirty="0">
                <a:solidFill>
                  <a:schemeClr val="tx1"/>
                </a:solidFill>
              </a:rPr>
              <a:t>neurologiques persistants ou</a:t>
            </a:r>
            <a:r>
              <a:rPr lang="fr-BE" sz="1600" spc="5" dirty="0">
                <a:solidFill>
                  <a:schemeClr val="tx1"/>
                </a:solidFill>
              </a:rPr>
              <a:t> </a:t>
            </a:r>
            <a:r>
              <a:rPr lang="fr-BE" sz="1600" dirty="0">
                <a:solidFill>
                  <a:schemeClr val="tx1"/>
                </a:solidFill>
              </a:rPr>
              <a:t>nouveaux - répéter plus d'une</a:t>
            </a:r>
            <a:r>
              <a:rPr lang="fr-BE" sz="1600" spc="5" dirty="0">
                <a:solidFill>
                  <a:schemeClr val="tx1"/>
                </a:solidFill>
              </a:rPr>
              <a:t> </a:t>
            </a:r>
            <a:r>
              <a:rPr lang="fr-BE" sz="1600" dirty="0">
                <a:solidFill>
                  <a:schemeClr val="tx1"/>
                </a:solidFill>
              </a:rPr>
              <a:t>fois par jour si les</a:t>
            </a:r>
            <a:r>
              <a:rPr lang="fr-BE" sz="1600" spc="5" dirty="0">
                <a:solidFill>
                  <a:schemeClr val="tx1"/>
                </a:solidFill>
              </a:rPr>
              <a:t> </a:t>
            </a:r>
            <a:r>
              <a:rPr lang="fr-BE" sz="1600" dirty="0">
                <a:solidFill>
                  <a:schemeClr val="tx1"/>
                </a:solidFill>
              </a:rPr>
              <a:t>symptômes/signes sont graves</a:t>
            </a:r>
            <a:r>
              <a:rPr lang="fr-BE" sz="1600" spc="-225" dirty="0">
                <a:solidFill>
                  <a:schemeClr val="tx1"/>
                </a:solidFill>
              </a:rPr>
              <a:t> </a:t>
            </a:r>
            <a:r>
              <a:rPr lang="fr-BE" sz="1600" dirty="0">
                <a:solidFill>
                  <a:schemeClr val="tx1"/>
                </a:solidFill>
              </a:rPr>
              <a:t>ou</a:t>
            </a:r>
            <a:r>
              <a:rPr lang="fr-BE" sz="1600" spc="-15" dirty="0">
                <a:solidFill>
                  <a:schemeClr val="tx1"/>
                </a:solidFill>
              </a:rPr>
              <a:t> </a:t>
            </a:r>
            <a:r>
              <a:rPr lang="fr-BE" sz="1600" dirty="0">
                <a:solidFill>
                  <a:schemeClr val="tx1"/>
                </a:solidFill>
              </a:rPr>
              <a:t>réapparaissent</a:t>
            </a:r>
            <a:r>
              <a:rPr lang="fr-BE" sz="1600" spc="-20" dirty="0">
                <a:solidFill>
                  <a:schemeClr val="tx1"/>
                </a:solidFill>
              </a:rPr>
              <a:t> </a:t>
            </a:r>
            <a:r>
              <a:rPr lang="fr-BE" sz="1600" dirty="0">
                <a:solidFill>
                  <a:schemeClr val="tx1"/>
                </a:solidFill>
              </a:rPr>
              <a:t>rapidement</a:t>
            </a:r>
            <a:endParaRPr lang="fr-BE" dirty="0">
              <a:solidFill>
                <a:schemeClr val="tx1"/>
              </a:solidFill>
            </a:endParaRPr>
          </a:p>
          <a:p>
            <a:pPr indent="0" algn="just">
              <a:lnSpc>
                <a:spcPct val="100000"/>
              </a:lnSpc>
              <a:spcBef>
                <a:spcPts val="15"/>
              </a:spcBef>
              <a:spcAft>
                <a:spcPts val="600"/>
              </a:spcAft>
              <a:buNone/>
            </a:pPr>
            <a:r>
              <a:rPr lang="fr-BE" sz="1600" dirty="0">
                <a:solidFill>
                  <a:schemeClr val="tx1"/>
                </a:solidFill>
              </a:rPr>
              <a:t>Continuer à répéter la PL et le</a:t>
            </a:r>
            <a:r>
              <a:rPr lang="fr-BE" sz="1600" spc="5" dirty="0">
                <a:solidFill>
                  <a:schemeClr val="tx1"/>
                </a:solidFill>
              </a:rPr>
              <a:t> </a:t>
            </a:r>
            <a:r>
              <a:rPr lang="fr-BE" sz="1600" dirty="0">
                <a:solidFill>
                  <a:schemeClr val="tx1"/>
                </a:solidFill>
              </a:rPr>
              <a:t>drainage du LCR quotidiennement</a:t>
            </a:r>
            <a:r>
              <a:rPr lang="fr-BE" sz="1600" spc="5" dirty="0">
                <a:solidFill>
                  <a:schemeClr val="tx1"/>
                </a:solidFill>
              </a:rPr>
              <a:t> </a:t>
            </a:r>
            <a:r>
              <a:rPr lang="fr-BE" sz="1600" dirty="0">
                <a:solidFill>
                  <a:schemeClr val="tx1"/>
                </a:solidFill>
              </a:rPr>
              <a:t>jusqu'à ce que la pression</a:t>
            </a:r>
            <a:r>
              <a:rPr lang="fr-BE" sz="1600" spc="5" dirty="0">
                <a:solidFill>
                  <a:schemeClr val="tx1"/>
                </a:solidFill>
              </a:rPr>
              <a:t> </a:t>
            </a:r>
            <a:r>
              <a:rPr lang="fr-BE" sz="1600" dirty="0">
                <a:solidFill>
                  <a:schemeClr val="tx1"/>
                </a:solidFill>
              </a:rPr>
              <a:t>d'ouverture soit normale et que</a:t>
            </a:r>
            <a:r>
              <a:rPr lang="fr-BE" sz="1600" spc="5" dirty="0">
                <a:solidFill>
                  <a:schemeClr val="tx1"/>
                </a:solidFill>
              </a:rPr>
              <a:t> </a:t>
            </a:r>
            <a:r>
              <a:rPr lang="fr-BE" sz="1600" dirty="0">
                <a:solidFill>
                  <a:schemeClr val="tx1"/>
                </a:solidFill>
              </a:rPr>
              <a:t>toutes les anomalies neurologiques</a:t>
            </a:r>
            <a:r>
              <a:rPr lang="fr-BE" sz="1600" spc="-225" dirty="0">
                <a:solidFill>
                  <a:schemeClr val="tx1"/>
                </a:solidFill>
              </a:rPr>
              <a:t> </a:t>
            </a:r>
            <a:r>
              <a:rPr lang="fr-BE" sz="1600" dirty="0">
                <a:solidFill>
                  <a:schemeClr val="tx1"/>
                </a:solidFill>
              </a:rPr>
              <a:t>aient</a:t>
            </a:r>
            <a:r>
              <a:rPr lang="fr-BE" sz="1600" spc="-10" dirty="0">
                <a:solidFill>
                  <a:schemeClr val="tx1"/>
                </a:solidFill>
              </a:rPr>
              <a:t> </a:t>
            </a:r>
            <a:r>
              <a:rPr lang="fr-BE" sz="1600" dirty="0">
                <a:solidFill>
                  <a:schemeClr val="tx1"/>
                </a:solidFill>
              </a:rPr>
              <a:t>disparu.</a:t>
            </a:r>
            <a:endParaRPr lang="fr-FR" sz="1600" dirty="0">
              <a:solidFill>
                <a:schemeClr val="tx1"/>
              </a:solidFill>
              <a:latin typeface="Calibri" panose="020F0502020204030204" pitchFamily="34" charset="0"/>
              <a:ea typeface="Calibri" panose="020F0502020204030204" pitchFamily="34" charset="0"/>
            </a:endParaRPr>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16</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8" name="Rectangle 7"/>
          <p:cNvSpPr/>
          <p:nvPr/>
        </p:nvSpPr>
        <p:spPr>
          <a:xfrm>
            <a:off x="418605" y="4693881"/>
            <a:ext cx="11241688" cy="1490152"/>
          </a:xfrm>
          <a:prstGeom prst="rect">
            <a:avLst/>
          </a:prstGeom>
        </p:spPr>
        <p:txBody>
          <a:bodyPr wrap="square">
            <a:spAutoFit/>
          </a:bodyPr>
          <a:lstStyle/>
          <a:p>
            <a:pPr marL="285750" marR="301625" lvl="0" indent="-285750" algn="just">
              <a:spcBef>
                <a:spcPts val="120"/>
              </a:spcBef>
              <a:spcAft>
                <a:spcPts val="600"/>
              </a:spcAft>
              <a:buFont typeface="Wingdings" panose="05000000000000000000" pitchFamily="2" charset="2"/>
              <a:buChar char="à"/>
              <a:tabLst>
                <a:tab pos="264795" algn="l"/>
                <a:tab pos="265430" algn="l"/>
              </a:tabLst>
            </a:pPr>
            <a:r>
              <a:rPr lang="fr-BE" sz="1600" b="1" dirty="0">
                <a:latin typeface="Arial" panose="020B0604020202020204" pitchFamily="34" charset="0"/>
                <a:cs typeface="Arial" panose="020B0604020202020204" pitchFamily="34" charset="0"/>
              </a:rPr>
              <a:t>Prémédication</a:t>
            </a:r>
            <a:r>
              <a:rPr lang="fr-BE" sz="1600" spc="-3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1L</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soluté</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salé</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isotonique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plus</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20</a:t>
            </a:r>
            <a:r>
              <a:rPr lang="fr-BE" sz="1600" spc="-10" dirty="0">
                <a:latin typeface="Arial" panose="020B0604020202020204" pitchFamily="34" charset="0"/>
                <a:cs typeface="Arial" panose="020B0604020202020204" pitchFamily="34" charset="0"/>
              </a:rPr>
              <a:t> </a:t>
            </a:r>
            <a:r>
              <a:rPr lang="fr-BE" sz="1600" dirty="0" err="1">
                <a:latin typeface="Arial" panose="020B0604020202020204" pitchFamily="34" charset="0"/>
                <a:cs typeface="Arial" panose="020B0604020202020204" pitchFamily="34" charset="0"/>
              </a:rPr>
              <a:t>mmol</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chlorure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potassium</a:t>
            </a:r>
            <a:r>
              <a:rPr lang="fr-BE" sz="1600" spc="-2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perfusion IV sur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 heures</a:t>
            </a:r>
            <a:endParaRPr lang="fr-FR" sz="1600" dirty="0">
              <a:latin typeface="Arial" panose="020B0604020202020204" pitchFamily="34" charset="0"/>
              <a:cs typeface="Arial" panose="020B0604020202020204" pitchFamily="34" charset="0"/>
            </a:endParaRPr>
          </a:p>
          <a:p>
            <a:pPr marR="301625" lvl="0" algn="just">
              <a:spcBef>
                <a:spcPts val="120"/>
              </a:spcBef>
              <a:spcAft>
                <a:spcPts val="200"/>
              </a:spcAft>
              <a:tabLst>
                <a:tab pos="264795" algn="l"/>
                <a:tab pos="265430" algn="l"/>
              </a:tabLst>
            </a:pPr>
            <a:r>
              <a:rPr lang="fr-BE" sz="1600" u="sng" dirty="0">
                <a:latin typeface="Arial" panose="020B0604020202020204" pitchFamily="34" charset="0"/>
                <a:cs typeface="Arial" panose="020B0604020202020204" pitchFamily="34" charset="0"/>
              </a:rPr>
              <a:t>Prévention</a:t>
            </a:r>
            <a:r>
              <a:rPr lang="fr-BE" sz="1600" u="sng" spc="-10" dirty="0">
                <a:latin typeface="Arial" panose="020B0604020202020204" pitchFamily="34" charset="0"/>
                <a:cs typeface="Arial" panose="020B0604020202020204" pitchFamily="34" charset="0"/>
              </a:rPr>
              <a:t> </a:t>
            </a:r>
            <a:r>
              <a:rPr lang="fr-BE" sz="1600" u="sng" dirty="0">
                <a:latin typeface="Arial" panose="020B0604020202020204" pitchFamily="34" charset="0"/>
                <a:cs typeface="Arial" panose="020B0604020202020204" pitchFamily="34" charset="0"/>
              </a:rPr>
              <a:t>du</a:t>
            </a:r>
            <a:r>
              <a:rPr lang="fr-BE" sz="1600" u="sng" spc="-10" dirty="0">
                <a:latin typeface="Arial" panose="020B0604020202020204" pitchFamily="34" charset="0"/>
                <a:cs typeface="Arial" panose="020B0604020202020204" pitchFamily="34" charset="0"/>
              </a:rPr>
              <a:t> </a:t>
            </a:r>
            <a:r>
              <a:rPr lang="fr-BE" sz="1600" u="sng" dirty="0">
                <a:latin typeface="Arial" panose="020B0604020202020204" pitchFamily="34" charset="0"/>
                <a:cs typeface="Arial" panose="020B0604020202020204" pitchFamily="34" charset="0"/>
              </a:rPr>
              <a:t>déficit</a:t>
            </a:r>
            <a:r>
              <a:rPr lang="fr-BE" sz="1600" u="sng" spc="-25" dirty="0">
                <a:latin typeface="Arial" panose="020B0604020202020204" pitchFamily="34" charset="0"/>
                <a:cs typeface="Arial" panose="020B0604020202020204" pitchFamily="34" charset="0"/>
              </a:rPr>
              <a:t> </a:t>
            </a:r>
            <a:r>
              <a:rPr lang="fr-BE" sz="1600" u="sng" dirty="0">
                <a:latin typeface="Arial" panose="020B0604020202020204" pitchFamily="34" charset="0"/>
                <a:cs typeface="Arial" panose="020B0604020202020204" pitchFamily="34" charset="0"/>
              </a:rPr>
              <a:t>en</a:t>
            </a:r>
            <a:r>
              <a:rPr lang="fr-BE" sz="1600" u="sng" spc="-10" dirty="0">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électrolytes </a:t>
            </a:r>
            <a:r>
              <a:rPr lang="fr-BE" sz="1600" u="sng" dirty="0">
                <a:solidFill>
                  <a:schemeClr val="tx1">
                    <a:lumMod val="75000"/>
                  </a:schemeClr>
                </a:solidFill>
                <a:latin typeface="Arial" panose="020B0604020202020204" pitchFamily="34" charset="0"/>
                <a:cs typeface="Arial" panose="020B0604020202020204" pitchFamily="34" charset="0"/>
                <a:sym typeface="Wingdings" panose="05000000000000000000" pitchFamily="2" charset="2"/>
              </a:rPr>
              <a:t>( harmoniser avec prémédication )</a:t>
            </a:r>
            <a:endParaRPr lang="fr-FR" sz="1600" u="sng" dirty="0">
              <a:solidFill>
                <a:schemeClr val="tx1">
                  <a:lumMod val="75000"/>
                </a:schemeClr>
              </a:solidFill>
              <a:latin typeface="Arial" panose="020B0604020202020204" pitchFamily="34" charset="0"/>
              <a:cs typeface="Arial" panose="020B0604020202020204" pitchFamily="34" charset="0"/>
            </a:endParaRPr>
          </a:p>
          <a:p>
            <a:pPr marL="285750" lvl="0" indent="-285750" algn="just">
              <a:spcBef>
                <a:spcPts val="90"/>
              </a:spcBef>
              <a:spcAft>
                <a:spcPts val="200"/>
              </a:spcAft>
              <a:buFontTx/>
              <a:buChar char="-"/>
              <a:tabLst>
                <a:tab pos="264795" algn="l"/>
                <a:tab pos="265430" algn="l"/>
              </a:tabLst>
            </a:pPr>
            <a:r>
              <a:rPr lang="fr-BE" sz="1600" dirty="0">
                <a:latin typeface="Arial" panose="020B0604020202020204" pitchFamily="34" charset="0"/>
                <a:cs typeface="Arial" panose="020B0604020202020204" pitchFamily="34" charset="0"/>
              </a:rPr>
              <a:t>Chlorure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potassium</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comprimés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600mg</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endParaRPr lang="fr-FR" sz="1600" dirty="0">
              <a:latin typeface="Arial" panose="020B0604020202020204" pitchFamily="34" charset="0"/>
              <a:cs typeface="Arial" panose="020B0604020202020204" pitchFamily="34" charset="0"/>
            </a:endParaRPr>
          </a:p>
          <a:p>
            <a:pPr marL="285750" marR="105410" lvl="0" indent="-285750" algn="just">
              <a:spcBef>
                <a:spcPts val="105"/>
              </a:spcBef>
              <a:spcAft>
                <a:spcPts val="200"/>
              </a:spcAft>
              <a:buFontTx/>
              <a:buChar char="-"/>
              <a:tabLst>
                <a:tab pos="264795" algn="l"/>
                <a:tab pos="265430" algn="l"/>
              </a:tabLst>
            </a:pPr>
            <a:r>
              <a:rPr lang="fr-BE" sz="1600" dirty="0">
                <a:latin typeface="Arial" panose="020B0604020202020204" pitchFamily="34" charset="0"/>
                <a:cs typeface="Arial" panose="020B0604020202020204" pitchFamily="34" charset="0"/>
              </a:rPr>
              <a:t>Magnésium</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Mg</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retard</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comprimés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ou</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hydroxyde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d'aluminium</a:t>
            </a:r>
            <a:r>
              <a:rPr lang="fr-BE" sz="1600" spc="-2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et</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 magnésium</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comprimés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 jour par voie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p>
        </p:txBody>
      </p:sp>
      <p:sp>
        <p:nvSpPr>
          <p:cNvPr id="5" name="Rectangle 4"/>
          <p:cNvSpPr/>
          <p:nvPr/>
        </p:nvSpPr>
        <p:spPr>
          <a:xfrm>
            <a:off x="2232368" y="905400"/>
            <a:ext cx="7903535" cy="400110"/>
          </a:xfrm>
          <a:prstGeom prst="rect">
            <a:avLst/>
          </a:prstGeom>
        </p:spPr>
        <p:txBody>
          <a:bodyPr wrap="square">
            <a:spAutoFit/>
          </a:bodyPr>
          <a:lstStyle/>
          <a:p>
            <a:r>
              <a:rPr lang="fr-BE" sz="2000" b="1" dirty="0">
                <a:solidFill>
                  <a:schemeClr val="tx2"/>
                </a:solidFill>
              </a:rPr>
              <a:t>PEC d’un </a:t>
            </a:r>
            <a:r>
              <a:rPr lang="fr-BE" sz="2000" b="1" dirty="0" err="1">
                <a:solidFill>
                  <a:schemeClr val="tx2"/>
                </a:solidFill>
              </a:rPr>
              <a:t>CrAg</a:t>
            </a:r>
            <a:r>
              <a:rPr lang="fr-BE" sz="2000" b="1" dirty="0">
                <a:solidFill>
                  <a:schemeClr val="tx2"/>
                </a:solidFill>
              </a:rPr>
              <a:t> sérique positif </a:t>
            </a:r>
            <a:r>
              <a:rPr lang="fr-BE" sz="2000" b="1" dirty="0" smtClean="0">
                <a:solidFill>
                  <a:schemeClr val="tx2"/>
                </a:solidFill>
                <a:sym typeface="Wingdings" panose="05000000000000000000" pitchFamily="2" charset="2"/>
              </a:rPr>
              <a:t></a:t>
            </a:r>
            <a:r>
              <a:rPr lang="fr-BE" sz="2000" b="1" dirty="0" smtClean="0">
                <a:solidFill>
                  <a:schemeClr val="tx2"/>
                </a:solidFill>
              </a:rPr>
              <a:t> </a:t>
            </a:r>
            <a:r>
              <a:rPr lang="fr-BE" b="1" dirty="0">
                <a:solidFill>
                  <a:schemeClr val="tx2"/>
                </a:solidFill>
              </a:rPr>
              <a:t>CRAG sur LCR pour confirmer méningite  </a:t>
            </a:r>
            <a:r>
              <a:rPr lang="fr-BE" sz="2000" b="1" dirty="0">
                <a:solidFill>
                  <a:schemeClr val="tx2"/>
                </a:solidFill>
              </a:rPr>
              <a:t>1/4</a:t>
            </a:r>
            <a:endParaRPr lang="fr-FR" b="1" dirty="0">
              <a:solidFill>
                <a:schemeClr val="tx2"/>
              </a:solidFill>
            </a:endParaRPr>
          </a:p>
        </p:txBody>
      </p:sp>
    </p:spTree>
    <p:extLst>
      <p:ext uri="{BB962C8B-B14F-4D97-AF65-F5344CB8AC3E}">
        <p14:creationId xmlns:p14="http://schemas.microsoft.com/office/powerpoint/2010/main" val="41179578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31199" y="1410700"/>
            <a:ext cx="5636808" cy="1982485"/>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a:xfrm>
            <a:off x="309591" y="100807"/>
            <a:ext cx="11573950" cy="548511"/>
          </a:xfrm>
        </p:spPr>
        <p:txBody>
          <a:bodyPr anchor="ctr"/>
          <a:lstStyle/>
          <a:p>
            <a:r>
              <a:rPr lang="fr-BE" sz="2400" dirty="0"/>
              <a:t>Méningite</a:t>
            </a:r>
            <a:r>
              <a:rPr lang="fr-BE" sz="3200" spc="-20" dirty="0"/>
              <a:t> </a:t>
            </a:r>
            <a:r>
              <a:rPr lang="fr-BE" sz="2400" spc="-20" dirty="0"/>
              <a:t>a </a:t>
            </a:r>
            <a:r>
              <a:rPr lang="fr-BE" sz="2400" dirty="0" err="1" smtClean="0"/>
              <a:t>cryptocoques</a:t>
            </a:r>
            <a:r>
              <a:rPr lang="fr-BE" sz="2400" dirty="0" smtClean="0"/>
              <a:t> 2/3 </a:t>
            </a:r>
            <a:endParaRPr lang="fr-FR" sz="3200" dirty="0"/>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17</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9" name="Rectangle 8"/>
          <p:cNvSpPr/>
          <p:nvPr/>
        </p:nvSpPr>
        <p:spPr>
          <a:xfrm>
            <a:off x="6131824" y="1425940"/>
            <a:ext cx="5541314" cy="1965845"/>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8735" algn="ctr">
              <a:spcAft>
                <a:spcPts val="600"/>
              </a:spcAft>
            </a:pPr>
            <a:r>
              <a:rPr lang="fr-BE" b="1" dirty="0">
                <a:solidFill>
                  <a:schemeClr val="tx2"/>
                </a:solidFill>
                <a:uFill>
                  <a:solidFill>
                    <a:srgbClr val="006FC0"/>
                  </a:solidFill>
                </a:uFill>
              </a:rPr>
              <a:t>Option</a:t>
            </a:r>
            <a:r>
              <a:rPr lang="fr-BE" b="1" spc="-30" dirty="0">
                <a:solidFill>
                  <a:schemeClr val="tx2"/>
                </a:solidFill>
                <a:uFill>
                  <a:solidFill>
                    <a:srgbClr val="006FC0"/>
                  </a:solidFill>
                </a:uFill>
              </a:rPr>
              <a:t> </a:t>
            </a:r>
            <a:r>
              <a:rPr lang="fr-BE" b="1" dirty="0">
                <a:solidFill>
                  <a:schemeClr val="tx2"/>
                </a:solidFill>
                <a:uFill>
                  <a:solidFill>
                    <a:srgbClr val="006FC0"/>
                  </a:solidFill>
                </a:uFill>
              </a:rPr>
              <a:t>2</a:t>
            </a:r>
          </a:p>
          <a:p>
            <a:pPr marL="38735" algn="ctr">
              <a:spcAft>
                <a:spcPts val="600"/>
              </a:spcAft>
            </a:pPr>
            <a:r>
              <a:rPr lang="fr-BE" b="1" dirty="0" err="1">
                <a:solidFill>
                  <a:schemeClr val="tx1">
                    <a:lumMod val="75000"/>
                  </a:schemeClr>
                </a:solidFill>
              </a:rPr>
              <a:t>Amphotéricine</a:t>
            </a:r>
            <a:r>
              <a:rPr lang="fr-BE" b="1" dirty="0">
                <a:solidFill>
                  <a:schemeClr val="tx1">
                    <a:lumMod val="75000"/>
                  </a:schemeClr>
                </a:solidFill>
              </a:rPr>
              <a:t> B </a:t>
            </a:r>
            <a:r>
              <a:rPr lang="fr-BE" b="1" dirty="0" err="1">
                <a:solidFill>
                  <a:schemeClr val="tx1">
                    <a:lumMod val="75000"/>
                  </a:schemeClr>
                </a:solidFill>
              </a:rPr>
              <a:t>liposomale</a:t>
            </a:r>
            <a:r>
              <a:rPr lang="fr-BE" spc="5" dirty="0">
                <a:solidFill>
                  <a:schemeClr val="tx1">
                    <a:lumMod val="75000"/>
                  </a:schemeClr>
                </a:solidFill>
              </a:rPr>
              <a:t> </a:t>
            </a:r>
            <a:r>
              <a:rPr lang="fr-BE" dirty="0">
                <a:solidFill>
                  <a:schemeClr val="tx1">
                    <a:lumMod val="75000"/>
                  </a:schemeClr>
                </a:solidFill>
              </a:rPr>
              <a:t>3mg/kg IV/jour</a:t>
            </a:r>
          </a:p>
          <a:p>
            <a:pPr marL="285750" marR="337820" lvl="0" indent="-285750">
              <a:spcAft>
                <a:spcPts val="600"/>
              </a:spcAft>
              <a:buFontTx/>
              <a:buChar char="-"/>
              <a:tabLst>
                <a:tab pos="264795" algn="l"/>
                <a:tab pos="265430" algn="l"/>
              </a:tabLst>
            </a:pPr>
            <a:r>
              <a:rPr lang="fr-BE" b="1" dirty="0" err="1">
                <a:solidFill>
                  <a:schemeClr val="tx1">
                    <a:lumMod val="75000"/>
                  </a:schemeClr>
                </a:solidFill>
              </a:rPr>
              <a:t>Flucytosine</a:t>
            </a:r>
            <a:r>
              <a:rPr lang="fr-BE" dirty="0">
                <a:solidFill>
                  <a:schemeClr val="tx1">
                    <a:lumMod val="75000"/>
                  </a:schemeClr>
                </a:solidFill>
              </a:rPr>
              <a:t> </a:t>
            </a:r>
            <a:r>
              <a:rPr lang="fr-BE" spc="-20" dirty="0">
                <a:solidFill>
                  <a:schemeClr val="tx1">
                    <a:lumMod val="75000"/>
                  </a:schemeClr>
                </a:solidFill>
              </a:rPr>
              <a:t> </a:t>
            </a:r>
            <a:r>
              <a:rPr lang="fr-BE" dirty="0">
                <a:solidFill>
                  <a:schemeClr val="tx1">
                    <a:lumMod val="75000"/>
                  </a:schemeClr>
                </a:solidFill>
              </a:rPr>
              <a:t>100mg/kg/jour</a:t>
            </a:r>
            <a:r>
              <a:rPr lang="fr-BE" spc="-15" dirty="0">
                <a:solidFill>
                  <a:schemeClr val="tx1">
                    <a:lumMod val="75000"/>
                  </a:schemeClr>
                </a:solidFill>
              </a:rPr>
              <a:t> </a:t>
            </a:r>
            <a:r>
              <a:rPr lang="fr-BE" dirty="0">
                <a:solidFill>
                  <a:schemeClr val="tx1">
                    <a:lumMod val="75000"/>
                  </a:schemeClr>
                </a:solidFill>
              </a:rPr>
              <a:t>(à</a:t>
            </a:r>
            <a:r>
              <a:rPr lang="fr-BE" spc="-10" dirty="0">
                <a:solidFill>
                  <a:schemeClr val="tx1">
                    <a:lumMod val="75000"/>
                  </a:schemeClr>
                </a:solidFill>
              </a:rPr>
              <a:t> </a:t>
            </a:r>
            <a:r>
              <a:rPr lang="fr-BE" dirty="0">
                <a:solidFill>
                  <a:schemeClr val="tx1">
                    <a:lumMod val="75000"/>
                  </a:schemeClr>
                </a:solidFill>
              </a:rPr>
              <a:t>diviser</a:t>
            </a:r>
            <a:r>
              <a:rPr lang="fr-BE" spc="-10" dirty="0">
                <a:solidFill>
                  <a:schemeClr val="tx1">
                    <a:lumMod val="75000"/>
                  </a:schemeClr>
                </a:solidFill>
              </a:rPr>
              <a:t> </a:t>
            </a:r>
            <a:r>
              <a:rPr lang="fr-BE" dirty="0">
                <a:solidFill>
                  <a:schemeClr val="tx1">
                    <a:lumMod val="75000"/>
                  </a:schemeClr>
                </a:solidFill>
              </a:rPr>
              <a:t>en</a:t>
            </a:r>
            <a:r>
              <a:rPr lang="fr-BE" spc="-15" dirty="0">
                <a:solidFill>
                  <a:schemeClr val="tx1">
                    <a:lumMod val="75000"/>
                  </a:schemeClr>
                </a:solidFill>
              </a:rPr>
              <a:t> </a:t>
            </a:r>
            <a:r>
              <a:rPr lang="fr-BE" dirty="0">
                <a:solidFill>
                  <a:schemeClr val="tx1">
                    <a:lumMod val="75000"/>
                  </a:schemeClr>
                </a:solidFill>
              </a:rPr>
              <a:t>4</a:t>
            </a:r>
            <a:r>
              <a:rPr lang="fr-BE" spc="-10" dirty="0">
                <a:solidFill>
                  <a:schemeClr val="tx1">
                    <a:lumMod val="75000"/>
                  </a:schemeClr>
                </a:solidFill>
              </a:rPr>
              <a:t> </a:t>
            </a:r>
            <a:r>
              <a:rPr lang="fr-BE" dirty="0">
                <a:solidFill>
                  <a:schemeClr val="tx1">
                    <a:lumMod val="75000"/>
                  </a:schemeClr>
                </a:solidFill>
              </a:rPr>
              <a:t>doses</a:t>
            </a:r>
            <a:r>
              <a:rPr lang="fr-BE" spc="-215" dirty="0">
                <a:solidFill>
                  <a:schemeClr val="tx1">
                    <a:lumMod val="75000"/>
                  </a:schemeClr>
                </a:solidFill>
              </a:rPr>
              <a:t> </a:t>
            </a:r>
            <a:r>
              <a:rPr lang="fr-BE" dirty="0">
                <a:solidFill>
                  <a:schemeClr val="tx1">
                    <a:lumMod val="75000"/>
                  </a:schemeClr>
                </a:solidFill>
              </a:rPr>
              <a:t>individuelles</a:t>
            </a:r>
            <a:r>
              <a:rPr lang="fr-BE" spc="-5" dirty="0">
                <a:solidFill>
                  <a:schemeClr val="tx1">
                    <a:lumMod val="75000"/>
                  </a:schemeClr>
                </a:solidFill>
              </a:rPr>
              <a:t>) pour </a:t>
            </a:r>
            <a:r>
              <a:rPr lang="fr-BE" u="sng" spc="-5" dirty="0">
                <a:solidFill>
                  <a:schemeClr val="tx1">
                    <a:lumMod val="75000"/>
                  </a:schemeClr>
                </a:solidFill>
              </a:rPr>
              <a:t>7 jours </a:t>
            </a:r>
          </a:p>
          <a:p>
            <a:pPr marL="285750" marR="337820" lvl="0" indent="-285750">
              <a:spcAft>
                <a:spcPts val="600"/>
              </a:spcAft>
              <a:buFontTx/>
              <a:buChar char="-"/>
              <a:tabLst>
                <a:tab pos="264795" algn="l"/>
                <a:tab pos="265430" algn="l"/>
              </a:tabLst>
            </a:pPr>
            <a:r>
              <a:rPr lang="fr-BE" spc="-5" dirty="0">
                <a:solidFill>
                  <a:schemeClr val="tx1">
                    <a:lumMod val="75000"/>
                  </a:schemeClr>
                </a:solidFill>
              </a:rPr>
              <a:t>Suivi de </a:t>
            </a:r>
            <a:r>
              <a:rPr lang="fr-BE" b="1" dirty="0" err="1">
                <a:solidFill>
                  <a:schemeClr val="tx1">
                    <a:lumMod val="75000"/>
                  </a:schemeClr>
                </a:solidFill>
              </a:rPr>
              <a:t>fluconazole</a:t>
            </a:r>
            <a:r>
              <a:rPr lang="fr-BE" b="1" spc="-20" dirty="0">
                <a:solidFill>
                  <a:schemeClr val="tx1">
                    <a:lumMod val="75000"/>
                  </a:schemeClr>
                </a:solidFill>
              </a:rPr>
              <a:t> </a:t>
            </a:r>
            <a:r>
              <a:rPr lang="fr-BE" dirty="0">
                <a:solidFill>
                  <a:schemeClr val="tx1">
                    <a:lumMod val="75000"/>
                  </a:schemeClr>
                </a:solidFill>
              </a:rPr>
              <a:t>1200mg</a:t>
            </a:r>
            <a:r>
              <a:rPr lang="fr-BE" spc="-10" dirty="0">
                <a:solidFill>
                  <a:schemeClr val="tx1">
                    <a:lumMod val="75000"/>
                  </a:schemeClr>
                </a:solidFill>
              </a:rPr>
              <a:t> </a:t>
            </a:r>
            <a:r>
              <a:rPr lang="fr-BE" dirty="0">
                <a:solidFill>
                  <a:schemeClr val="tx1">
                    <a:lumMod val="75000"/>
                  </a:schemeClr>
                </a:solidFill>
              </a:rPr>
              <a:t>par</a:t>
            </a:r>
            <a:r>
              <a:rPr lang="fr-BE" spc="-10" dirty="0">
                <a:solidFill>
                  <a:schemeClr val="tx1">
                    <a:lumMod val="75000"/>
                  </a:schemeClr>
                </a:solidFill>
              </a:rPr>
              <a:t> </a:t>
            </a:r>
            <a:r>
              <a:rPr lang="fr-BE" dirty="0">
                <a:solidFill>
                  <a:schemeClr val="tx1">
                    <a:lumMod val="75000"/>
                  </a:schemeClr>
                </a:solidFill>
              </a:rPr>
              <a:t>jour</a:t>
            </a:r>
            <a:r>
              <a:rPr lang="fr-BE" spc="-10" dirty="0">
                <a:solidFill>
                  <a:schemeClr val="tx1">
                    <a:lumMod val="75000"/>
                  </a:schemeClr>
                </a:solidFill>
              </a:rPr>
              <a:t> </a:t>
            </a:r>
            <a:r>
              <a:rPr lang="fr-BE" dirty="0">
                <a:solidFill>
                  <a:schemeClr val="tx1">
                    <a:lumMod val="75000"/>
                  </a:schemeClr>
                </a:solidFill>
              </a:rPr>
              <a:t>par</a:t>
            </a:r>
            <a:r>
              <a:rPr lang="fr-BE" spc="-10" dirty="0">
                <a:solidFill>
                  <a:schemeClr val="tx1">
                    <a:lumMod val="75000"/>
                  </a:schemeClr>
                </a:solidFill>
              </a:rPr>
              <a:t> </a:t>
            </a:r>
            <a:r>
              <a:rPr lang="fr-BE" dirty="0">
                <a:solidFill>
                  <a:schemeClr val="tx1">
                    <a:lumMod val="75000"/>
                  </a:schemeClr>
                </a:solidFill>
              </a:rPr>
              <a:t>voie</a:t>
            </a:r>
            <a:r>
              <a:rPr lang="fr-BE" spc="-20" dirty="0">
                <a:solidFill>
                  <a:schemeClr val="tx1">
                    <a:lumMod val="75000"/>
                  </a:schemeClr>
                </a:solidFill>
              </a:rPr>
              <a:t> </a:t>
            </a:r>
            <a:r>
              <a:rPr lang="fr-BE" dirty="0">
                <a:solidFill>
                  <a:schemeClr val="tx1">
                    <a:lumMod val="75000"/>
                  </a:schemeClr>
                </a:solidFill>
              </a:rPr>
              <a:t>orale</a:t>
            </a:r>
            <a:r>
              <a:rPr lang="fr-BE" spc="-20" dirty="0">
                <a:solidFill>
                  <a:schemeClr val="tx1">
                    <a:lumMod val="75000"/>
                  </a:schemeClr>
                </a:solidFill>
              </a:rPr>
              <a:t> p</a:t>
            </a:r>
            <a:r>
              <a:rPr lang="fr-BE" dirty="0">
                <a:solidFill>
                  <a:schemeClr val="tx1">
                    <a:lumMod val="75000"/>
                  </a:schemeClr>
                </a:solidFill>
              </a:rPr>
              <a:t>endant</a:t>
            </a:r>
            <a:r>
              <a:rPr lang="fr-BE" spc="10" dirty="0">
                <a:solidFill>
                  <a:schemeClr val="tx1">
                    <a:lumMod val="75000"/>
                  </a:schemeClr>
                </a:solidFill>
              </a:rPr>
              <a:t> </a:t>
            </a:r>
            <a:r>
              <a:rPr lang="fr-BE" u="sng" spc="10" dirty="0">
                <a:solidFill>
                  <a:schemeClr val="tx1">
                    <a:lumMod val="75000"/>
                  </a:schemeClr>
                </a:solidFill>
              </a:rPr>
              <a:t>7</a:t>
            </a:r>
            <a:r>
              <a:rPr lang="fr-BE" u="sng" spc="-10" dirty="0">
                <a:solidFill>
                  <a:schemeClr val="tx1">
                    <a:lumMod val="75000"/>
                  </a:schemeClr>
                </a:solidFill>
              </a:rPr>
              <a:t> </a:t>
            </a:r>
            <a:r>
              <a:rPr lang="fr-BE" u="sng" dirty="0">
                <a:solidFill>
                  <a:schemeClr val="tx1">
                    <a:lumMod val="75000"/>
                  </a:schemeClr>
                </a:solidFill>
              </a:rPr>
              <a:t>jours</a:t>
            </a:r>
          </a:p>
        </p:txBody>
      </p:sp>
      <p:sp>
        <p:nvSpPr>
          <p:cNvPr id="17" name="Rectangle 16"/>
          <p:cNvSpPr/>
          <p:nvPr/>
        </p:nvSpPr>
        <p:spPr>
          <a:xfrm>
            <a:off x="431199" y="3492568"/>
            <a:ext cx="5636808" cy="1816474"/>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8" name="Rectangle 17"/>
          <p:cNvSpPr/>
          <p:nvPr/>
        </p:nvSpPr>
        <p:spPr>
          <a:xfrm>
            <a:off x="459758" y="3557219"/>
            <a:ext cx="5636808" cy="1761764"/>
          </a:xfrm>
          <a:prstGeom prst="rect">
            <a:avLst/>
          </a:prstGeom>
        </p:spPr>
        <p:txBody>
          <a:bodyPr wrap="square">
            <a:spAutoFit/>
          </a:bodyPr>
          <a:lstStyle/>
          <a:p>
            <a:pPr marL="36195" algn="ctr">
              <a:lnSpc>
                <a:spcPts val="1385"/>
              </a:lnSpc>
              <a:spcBef>
                <a:spcPts val="5"/>
              </a:spcBef>
              <a:spcAft>
                <a:spcPts val="0"/>
              </a:spcAft>
            </a:pPr>
            <a:r>
              <a:rPr lang="fr-BE" sz="1600" b="1" dirty="0">
                <a:solidFill>
                  <a:schemeClr val="tx2"/>
                </a:solidFill>
                <a:uFill>
                  <a:solidFill>
                    <a:srgbClr val="006FC0"/>
                  </a:solidFill>
                </a:uFill>
                <a:latin typeface="Arial" panose="020B0604020202020204" pitchFamily="34" charset="0"/>
                <a:cs typeface="Arial" panose="020B0604020202020204" pitchFamily="34" charset="0"/>
              </a:rPr>
              <a:t>Option</a:t>
            </a:r>
            <a:r>
              <a:rPr lang="fr-BE" sz="1600" b="1" spc="-20" dirty="0">
                <a:solidFill>
                  <a:schemeClr val="tx2"/>
                </a:solidFill>
                <a:uFill>
                  <a:solidFill>
                    <a:srgbClr val="006FC0"/>
                  </a:solidFill>
                </a:uFill>
                <a:latin typeface="Arial" panose="020B0604020202020204" pitchFamily="34" charset="0"/>
                <a:cs typeface="Arial" panose="020B0604020202020204" pitchFamily="34" charset="0"/>
              </a:rPr>
              <a:t> </a:t>
            </a:r>
            <a:r>
              <a:rPr lang="fr-BE" sz="1600" b="1" dirty="0">
                <a:solidFill>
                  <a:schemeClr val="tx2"/>
                </a:solidFill>
                <a:uFill>
                  <a:solidFill>
                    <a:srgbClr val="006FC0"/>
                  </a:solidFill>
                </a:uFill>
                <a:latin typeface="Arial" panose="020B0604020202020204" pitchFamily="34" charset="0"/>
                <a:cs typeface="Arial" panose="020B0604020202020204" pitchFamily="34" charset="0"/>
              </a:rPr>
              <a:t>3 </a:t>
            </a:r>
            <a:endParaRPr lang="fr-BE" sz="1600" b="1" dirty="0" smtClean="0">
              <a:solidFill>
                <a:schemeClr val="tx2"/>
              </a:solidFill>
              <a:uFill>
                <a:solidFill>
                  <a:srgbClr val="006FC0"/>
                </a:solidFill>
              </a:uFill>
              <a:latin typeface="Arial" panose="020B0604020202020204" pitchFamily="34" charset="0"/>
              <a:cs typeface="Arial" panose="020B0604020202020204" pitchFamily="34" charset="0"/>
            </a:endParaRPr>
          </a:p>
          <a:p>
            <a:pPr marL="36195" algn="ctr">
              <a:lnSpc>
                <a:spcPts val="1385"/>
              </a:lnSpc>
              <a:spcBef>
                <a:spcPts val="5"/>
              </a:spcBef>
              <a:spcAft>
                <a:spcPts val="0"/>
              </a:spcAft>
            </a:pPr>
            <a:r>
              <a:rPr lang="fr-BE" sz="1400" b="1" dirty="0" smtClean="0">
                <a:solidFill>
                  <a:schemeClr val="tx2"/>
                </a:solidFill>
                <a:uFill>
                  <a:solidFill>
                    <a:srgbClr val="006FC0"/>
                  </a:solidFill>
                </a:uFill>
                <a:latin typeface="Arial" panose="020B0604020202020204" pitchFamily="34" charset="0"/>
                <a:cs typeface="Arial" panose="020B0604020202020204" pitchFamily="34" charset="0"/>
              </a:rPr>
              <a:t>(</a:t>
            </a:r>
            <a:r>
              <a:rPr lang="fr-BE" sz="1400" b="1" dirty="0">
                <a:solidFill>
                  <a:schemeClr val="tx2"/>
                </a:solidFill>
                <a:uFill>
                  <a:solidFill>
                    <a:srgbClr val="006FC0"/>
                  </a:solidFill>
                </a:uFill>
                <a:latin typeface="Arial" panose="020B0604020202020204" pitchFamily="34" charset="0"/>
                <a:cs typeface="Arial" panose="020B0604020202020204" pitchFamily="34" charset="0"/>
              </a:rPr>
              <a:t>seulement si </a:t>
            </a:r>
            <a:r>
              <a:rPr lang="fr-BE" sz="1400" b="1" dirty="0" err="1">
                <a:solidFill>
                  <a:schemeClr val="tx2"/>
                </a:solidFill>
                <a:uFill>
                  <a:solidFill>
                    <a:srgbClr val="006FC0"/>
                  </a:solidFill>
                </a:uFill>
                <a:latin typeface="Arial" panose="020B0604020202020204" pitchFamily="34" charset="0"/>
                <a:cs typeface="Arial" panose="020B0604020202020204" pitchFamily="34" charset="0"/>
              </a:rPr>
              <a:t>flucytosine</a:t>
            </a:r>
            <a:r>
              <a:rPr lang="fr-BE" sz="1400" b="1" dirty="0">
                <a:solidFill>
                  <a:schemeClr val="tx2"/>
                </a:solidFill>
                <a:uFill>
                  <a:solidFill>
                    <a:srgbClr val="006FC0"/>
                  </a:solidFill>
                </a:uFill>
                <a:latin typeface="Arial" panose="020B0604020202020204" pitchFamily="34" charset="0"/>
                <a:cs typeface="Arial" panose="020B0604020202020204" pitchFamily="34" charset="0"/>
              </a:rPr>
              <a:t> n’est pas disponible)</a:t>
            </a:r>
          </a:p>
          <a:p>
            <a:pPr marL="36195" algn="ctr">
              <a:lnSpc>
                <a:spcPts val="1385"/>
              </a:lnSpc>
              <a:spcBef>
                <a:spcPts val="5"/>
              </a:spcBef>
              <a:spcAft>
                <a:spcPts val="0"/>
              </a:spcAft>
            </a:pPr>
            <a:endParaRPr lang="fr-BE" sz="1600" b="1" spc="-10" dirty="0">
              <a:solidFill>
                <a:schemeClr val="tx2"/>
              </a:solidFill>
              <a:uFill>
                <a:solidFill>
                  <a:srgbClr val="006FC0"/>
                </a:solidFill>
              </a:uFill>
              <a:latin typeface="Arial" panose="020B0604020202020204" pitchFamily="34" charset="0"/>
              <a:cs typeface="Arial" panose="020B0604020202020204" pitchFamily="34" charset="0"/>
            </a:endParaRPr>
          </a:p>
          <a:p>
            <a:pPr marL="285750" marR="288925" lvl="0" indent="-285750">
              <a:lnSpc>
                <a:spcPct val="107000"/>
              </a:lnSpc>
              <a:spcAft>
                <a:spcPts val="600"/>
              </a:spcAft>
              <a:buFontTx/>
              <a:buChar char="-"/>
              <a:tabLst>
                <a:tab pos="264795" algn="l"/>
                <a:tab pos="265430" algn="l"/>
              </a:tabLst>
            </a:pPr>
            <a:r>
              <a:rPr lang="fr-BE" sz="1600" dirty="0">
                <a:latin typeface="Arial" panose="020B0604020202020204" pitchFamily="34" charset="0"/>
                <a:cs typeface="Arial" panose="020B0604020202020204" pitchFamily="34" charset="0"/>
              </a:rPr>
              <a:t>Amphotéricine B </a:t>
            </a:r>
            <a:r>
              <a:rPr lang="fr-BE" sz="1600" dirty="0" err="1">
                <a:latin typeface="Arial" panose="020B0604020202020204" pitchFamily="34" charset="0"/>
                <a:cs typeface="Arial" panose="020B0604020202020204" pitchFamily="34" charset="0"/>
              </a:rPr>
              <a:t>liposomale</a:t>
            </a:r>
            <a:r>
              <a:rPr lang="fr-BE" sz="1600" dirty="0">
                <a:latin typeface="Arial" panose="020B0604020202020204" pitchFamily="34" charset="0"/>
                <a:cs typeface="Arial" panose="020B0604020202020204" pitchFamily="34" charset="0"/>
              </a:rPr>
              <a:t> 3mg/kg</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IV</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 jour pendant</a:t>
            </a:r>
            <a:r>
              <a:rPr lang="fr-BE" sz="1600" spc="-10" dirty="0">
                <a:latin typeface="Arial" panose="020B0604020202020204" pitchFamily="34" charset="0"/>
                <a:cs typeface="Arial" panose="020B0604020202020204" pitchFamily="34" charset="0"/>
              </a:rPr>
              <a:t> </a:t>
            </a:r>
            <a:r>
              <a:rPr lang="fr-BE" sz="1600" u="sng" dirty="0">
                <a:latin typeface="Arial" panose="020B0604020202020204" pitchFamily="34" charset="0"/>
                <a:cs typeface="Arial" panose="020B0604020202020204" pitchFamily="34" charset="0"/>
              </a:rPr>
              <a:t>14</a:t>
            </a:r>
            <a:r>
              <a:rPr lang="fr-BE" sz="1600" u="sng" spc="-5" dirty="0">
                <a:latin typeface="Arial" panose="020B0604020202020204" pitchFamily="34" charset="0"/>
                <a:cs typeface="Arial" panose="020B0604020202020204" pitchFamily="34" charset="0"/>
              </a:rPr>
              <a:t> </a:t>
            </a:r>
            <a:r>
              <a:rPr lang="fr-BE" sz="1600" u="sng" dirty="0">
                <a:latin typeface="Arial" panose="020B0604020202020204" pitchFamily="34" charset="0"/>
                <a:cs typeface="Arial" panose="020B0604020202020204" pitchFamily="34" charset="0"/>
              </a:rPr>
              <a:t>jours </a:t>
            </a:r>
            <a:endParaRPr lang="fr-BE" sz="1600" u="sng" strike="sngStrike" dirty="0">
              <a:latin typeface="Arial" panose="020B0604020202020204" pitchFamily="34" charset="0"/>
              <a:cs typeface="Arial" panose="020B0604020202020204" pitchFamily="34" charset="0"/>
            </a:endParaRPr>
          </a:p>
          <a:p>
            <a:pPr marL="285750" marR="288925" lvl="0" indent="-285750">
              <a:lnSpc>
                <a:spcPct val="107000"/>
              </a:lnSpc>
              <a:spcAft>
                <a:spcPts val="0"/>
              </a:spcAft>
              <a:buFontTx/>
              <a:buChar char="-"/>
              <a:tabLst>
                <a:tab pos="264795" algn="l"/>
                <a:tab pos="265430" algn="l"/>
              </a:tabLst>
            </a:pPr>
            <a:r>
              <a:rPr lang="fr-BE" sz="1600" dirty="0" err="1">
                <a:latin typeface="Arial" panose="020B0604020202020204" pitchFamily="34" charset="0"/>
                <a:cs typeface="Arial" panose="020B0604020202020204" pitchFamily="34" charset="0"/>
              </a:rPr>
              <a:t>Fluconazole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1200mg</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15" dirty="0">
                <a:latin typeface="Arial" panose="020B0604020202020204" pitchFamily="34" charset="0"/>
                <a:cs typeface="Arial" panose="020B0604020202020204" pitchFamily="34" charset="0"/>
              </a:rPr>
              <a:t> </a:t>
            </a:r>
            <a:r>
              <a:rPr lang="fr-BE" sz="1600" u="sng" dirty="0">
                <a:latin typeface="Arial" panose="020B0604020202020204" pitchFamily="34" charset="0"/>
                <a:cs typeface="Arial" panose="020B0604020202020204" pitchFamily="34" charset="0"/>
              </a:rPr>
              <a:t>14</a:t>
            </a:r>
            <a:r>
              <a:rPr lang="fr-BE" sz="1600" u="sng" spc="-20" dirty="0">
                <a:latin typeface="Arial" panose="020B0604020202020204" pitchFamily="34" charset="0"/>
                <a:cs typeface="Arial" panose="020B0604020202020204" pitchFamily="34" charset="0"/>
              </a:rPr>
              <a:t> </a:t>
            </a:r>
            <a:r>
              <a:rPr lang="fr-BE" sz="1600" u="sng" dirty="0">
                <a:latin typeface="Arial" panose="020B0604020202020204" pitchFamily="34" charset="0"/>
                <a:cs typeface="Arial" panose="020B0604020202020204" pitchFamily="34" charset="0"/>
              </a:rPr>
              <a:t>jours</a:t>
            </a:r>
          </a:p>
        </p:txBody>
      </p:sp>
      <p:sp>
        <p:nvSpPr>
          <p:cNvPr id="6" name="Rectangle 5"/>
          <p:cNvSpPr/>
          <p:nvPr/>
        </p:nvSpPr>
        <p:spPr>
          <a:xfrm>
            <a:off x="431199" y="5577519"/>
            <a:ext cx="11241939" cy="882742"/>
          </a:xfrm>
          <a:prstGeom prst="rect">
            <a:avLst/>
          </a:prstGeom>
        </p:spPr>
        <p:txBody>
          <a:bodyPr wrap="square">
            <a:spAutoFit/>
          </a:bodyPr>
          <a:lstStyle/>
          <a:p>
            <a:pPr marL="36195">
              <a:lnSpc>
                <a:spcPct val="107000"/>
              </a:lnSpc>
            </a:pPr>
            <a:r>
              <a:rPr lang="fr-BE" sz="1600" u="sng" dirty="0">
                <a:solidFill>
                  <a:schemeClr val="tx1">
                    <a:lumMod val="75000"/>
                  </a:schemeClr>
                </a:solidFill>
                <a:latin typeface="Arial" panose="020B0604020202020204" pitchFamily="34" charset="0"/>
                <a:cs typeface="Arial" panose="020B0604020202020204" pitchFamily="34" charset="0"/>
              </a:rPr>
              <a:t>Après</a:t>
            </a:r>
            <a:r>
              <a:rPr lang="fr-BE" sz="1600" u="sng" spc="-1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la</a:t>
            </a:r>
            <a:r>
              <a:rPr lang="fr-BE" sz="1600" u="sng" spc="-15"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phase</a:t>
            </a:r>
            <a:r>
              <a:rPr lang="fr-BE" sz="1600" u="sng" spc="-1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d'induction,</a:t>
            </a:r>
            <a:r>
              <a:rPr lang="fr-BE" sz="1600" u="sng" spc="-15"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toutes</a:t>
            </a:r>
            <a:r>
              <a:rPr lang="fr-BE" sz="1600" u="sng" spc="-1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ces</a:t>
            </a:r>
            <a:r>
              <a:rPr lang="fr-BE" sz="1600" u="sng" spc="-1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options</a:t>
            </a:r>
            <a:r>
              <a:rPr lang="fr-BE" sz="1600" u="sng" spc="-5"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utilisent</a:t>
            </a:r>
            <a:r>
              <a:rPr lang="fr-BE" sz="1600" u="sng" spc="-15"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le</a:t>
            </a:r>
            <a:r>
              <a:rPr lang="fr-BE" sz="1600" u="sng" spc="-2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même</a:t>
            </a:r>
            <a:r>
              <a:rPr lang="fr-BE" sz="1600" u="sng" spc="-10" dirty="0">
                <a:solidFill>
                  <a:schemeClr val="tx1">
                    <a:lumMod val="75000"/>
                  </a:schemeClr>
                </a:solidFill>
                <a:latin typeface="Arial" panose="020B0604020202020204" pitchFamily="34" charset="0"/>
                <a:cs typeface="Arial" panose="020B0604020202020204" pitchFamily="34" charset="0"/>
              </a:rPr>
              <a:t> </a:t>
            </a:r>
            <a:r>
              <a:rPr lang="fr-BE" sz="1600" u="sng" dirty="0">
                <a:solidFill>
                  <a:schemeClr val="tx1">
                    <a:lumMod val="75000"/>
                  </a:schemeClr>
                </a:solidFill>
                <a:latin typeface="Arial" panose="020B0604020202020204" pitchFamily="34" charset="0"/>
                <a:cs typeface="Arial" panose="020B0604020202020204" pitchFamily="34" charset="0"/>
              </a:rPr>
              <a:t>protocole d'entretien</a:t>
            </a:r>
            <a:r>
              <a:rPr lang="fr-BE" sz="1600" u="sng" spc="-5" dirty="0">
                <a:solidFill>
                  <a:schemeClr val="tx1">
                    <a:lumMod val="75000"/>
                  </a:schemeClr>
                </a:solidFill>
                <a:latin typeface="Arial" panose="020B0604020202020204" pitchFamily="34" charset="0"/>
                <a:cs typeface="Arial" panose="020B0604020202020204" pitchFamily="34" charset="0"/>
              </a:rPr>
              <a:t> </a:t>
            </a:r>
            <a:r>
              <a:rPr lang="fr-BE" sz="1600" dirty="0" smtClean="0">
                <a:solidFill>
                  <a:schemeClr val="tx1">
                    <a:lumMod val="75000"/>
                  </a:schemeClr>
                </a:solidFill>
                <a:latin typeface="Arial" panose="020B0604020202020204" pitchFamily="34" charset="0"/>
                <a:cs typeface="Arial" panose="020B0604020202020204" pitchFamily="34" charset="0"/>
              </a:rPr>
              <a:t>:</a:t>
            </a:r>
          </a:p>
          <a:p>
            <a:pPr marL="36195">
              <a:lnSpc>
                <a:spcPct val="107000"/>
              </a:lnSpc>
            </a:pPr>
            <a:r>
              <a:rPr lang="fr-BE" sz="1600" dirty="0" err="1" smtClean="0">
                <a:solidFill>
                  <a:schemeClr val="tx1">
                    <a:lumMod val="75000"/>
                  </a:schemeClr>
                </a:solidFill>
                <a:latin typeface="Arial" panose="020B0604020202020204" pitchFamily="34" charset="0"/>
                <a:cs typeface="Arial" panose="020B0604020202020204" pitchFamily="34" charset="0"/>
              </a:rPr>
              <a:t>Fluconazole</a:t>
            </a:r>
            <a:r>
              <a:rPr lang="fr-BE" sz="1600" spc="-10" dirty="0" smtClean="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800mg</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jour</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voie</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orale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pendant</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8 semaines suivi</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de </a:t>
            </a:r>
            <a:r>
              <a:rPr lang="fr-BE" sz="1600" dirty="0" err="1">
                <a:solidFill>
                  <a:schemeClr val="tx1">
                    <a:lumMod val="75000"/>
                  </a:schemeClr>
                </a:solidFill>
                <a:latin typeface="Arial" panose="020B0604020202020204" pitchFamily="34" charset="0"/>
                <a:cs typeface="Arial" panose="020B0604020202020204" pitchFamily="34" charset="0"/>
              </a:rPr>
              <a:t>Fluconazole</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200mg</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jour</a:t>
            </a:r>
            <a:r>
              <a:rPr lang="fr-BE" sz="1600" spc="-1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par</a:t>
            </a:r>
            <a:r>
              <a:rPr lang="fr-BE" sz="1600" spc="-10"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voie</a:t>
            </a:r>
            <a:r>
              <a:rPr lang="fr-BE" sz="1600" spc="-5" dirty="0">
                <a:solidFill>
                  <a:schemeClr val="tx1">
                    <a:lumMod val="75000"/>
                  </a:schemeClr>
                </a:solidFill>
                <a:latin typeface="Arial" panose="020B0604020202020204" pitchFamily="34" charset="0"/>
                <a:cs typeface="Arial" panose="020B0604020202020204" pitchFamily="34" charset="0"/>
              </a:rPr>
              <a:t> </a:t>
            </a:r>
            <a:r>
              <a:rPr lang="fr-BE" sz="1600" dirty="0">
                <a:solidFill>
                  <a:schemeClr val="tx1">
                    <a:lumMod val="75000"/>
                  </a:schemeClr>
                </a:solidFill>
                <a:latin typeface="Arial" panose="020B0604020202020204" pitchFamily="34" charset="0"/>
                <a:cs typeface="Arial" panose="020B0604020202020204" pitchFamily="34" charset="0"/>
              </a:rPr>
              <a:t>orale pour au moins 1 an</a:t>
            </a:r>
            <a:r>
              <a:rPr lang="fr-BE" sz="1600" dirty="0">
                <a:solidFill>
                  <a:schemeClr val="tx1">
                    <a:lumMod val="75000"/>
                  </a:schemeClr>
                </a:solidFill>
              </a:rPr>
              <a:t> </a:t>
            </a:r>
            <a:r>
              <a:rPr lang="fr-BE" sz="1600" dirty="0">
                <a:solidFill>
                  <a:schemeClr val="tx1">
                    <a:lumMod val="75000"/>
                  </a:schemeClr>
                </a:solidFill>
                <a:latin typeface="Arial" charset="0"/>
                <a:ea typeface="Arial" charset="0"/>
                <a:cs typeface="Arial" charset="0"/>
              </a:rPr>
              <a:t>et le patient soit stable sous TARV, en bon état clinique, et </a:t>
            </a:r>
            <a:r>
              <a:rPr lang="fr-BE" sz="1600" dirty="0" smtClean="0">
                <a:solidFill>
                  <a:schemeClr val="tx1">
                    <a:lumMod val="75000"/>
                  </a:schemeClr>
                </a:solidFill>
                <a:latin typeface="Arial" charset="0"/>
                <a:ea typeface="Arial" charset="0"/>
                <a:cs typeface="Arial" charset="0"/>
              </a:rPr>
              <a:t>CD4&gt;200</a:t>
            </a:r>
            <a:endParaRPr lang="fr-BE" sz="1600" dirty="0">
              <a:solidFill>
                <a:schemeClr val="tx1">
                  <a:lumMod val="75000"/>
                </a:schemeClr>
              </a:solidFill>
              <a:latin typeface="Arial" charset="0"/>
              <a:ea typeface="Arial" charset="0"/>
              <a:cs typeface="Arial" charset="0"/>
            </a:endParaRPr>
          </a:p>
        </p:txBody>
      </p:sp>
      <p:sp>
        <p:nvSpPr>
          <p:cNvPr id="3" name="ZoneTexte 2">
            <a:extLst>
              <a:ext uri="{FF2B5EF4-FFF2-40B4-BE49-F238E27FC236}">
                <a16:creationId xmlns:a16="http://schemas.microsoft.com/office/drawing/2014/main" id="{4C2E31F0-72A3-F30C-5D77-3F7CB6ED3950}"/>
              </a:ext>
            </a:extLst>
          </p:cNvPr>
          <p:cNvSpPr txBox="1"/>
          <p:nvPr/>
        </p:nvSpPr>
        <p:spPr>
          <a:xfrm>
            <a:off x="866517" y="854957"/>
            <a:ext cx="10707366" cy="369332"/>
          </a:xfrm>
          <a:prstGeom prst="rect">
            <a:avLst/>
          </a:prstGeom>
          <a:noFill/>
        </p:spPr>
        <p:txBody>
          <a:bodyPr wrap="square" rtlCol="0">
            <a:spAutoFit/>
          </a:bodyPr>
          <a:lstStyle/>
          <a:p>
            <a:pPr algn="ctr"/>
            <a:r>
              <a:rPr lang="fr-FR" b="1" dirty="0">
                <a:solidFill>
                  <a:schemeClr val="tx2"/>
                </a:solidFill>
              </a:rPr>
              <a:t>Ampho B liposomale ( </a:t>
            </a:r>
            <a:r>
              <a:rPr lang="fr-FR" b="1" dirty="0" err="1">
                <a:solidFill>
                  <a:schemeClr val="tx2"/>
                </a:solidFill>
              </a:rPr>
              <a:t>Ambisome</a:t>
            </a:r>
            <a:r>
              <a:rPr lang="fr-FR" b="1" dirty="0">
                <a:solidFill>
                  <a:schemeClr val="tx2"/>
                </a:solidFill>
              </a:rPr>
              <a:t>) disponible </a:t>
            </a:r>
          </a:p>
        </p:txBody>
      </p:sp>
      <p:sp>
        <p:nvSpPr>
          <p:cNvPr id="13" name="Rectangle 12"/>
          <p:cNvSpPr/>
          <p:nvPr/>
        </p:nvSpPr>
        <p:spPr>
          <a:xfrm>
            <a:off x="6131825" y="3492568"/>
            <a:ext cx="5541314" cy="1816474"/>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p:cNvSpPr/>
          <p:nvPr/>
        </p:nvSpPr>
        <p:spPr>
          <a:xfrm>
            <a:off x="6096566" y="3677530"/>
            <a:ext cx="5772930" cy="1446550"/>
          </a:xfrm>
          <a:prstGeom prst="rect">
            <a:avLst/>
          </a:prstGeom>
        </p:spPr>
        <p:txBody>
          <a:bodyPr wrap="square">
            <a:spAutoFit/>
          </a:bodyPr>
          <a:lstStyle/>
          <a:p>
            <a:pPr algn="ctr"/>
            <a:r>
              <a:rPr lang="fr-BE" sz="1600" b="1" dirty="0">
                <a:solidFill>
                  <a:schemeClr val="tx2"/>
                </a:solidFill>
                <a:uFill>
                  <a:solidFill>
                    <a:srgbClr val="006FC0"/>
                  </a:solidFill>
                </a:uFill>
                <a:latin typeface="Arial" panose="020B0604020202020204" pitchFamily="34" charset="0"/>
                <a:cs typeface="Arial" panose="020B0604020202020204" pitchFamily="34" charset="0"/>
              </a:rPr>
              <a:t>Option</a:t>
            </a:r>
            <a:r>
              <a:rPr lang="fr-BE" sz="1600" b="1" spc="-20" dirty="0">
                <a:solidFill>
                  <a:schemeClr val="tx2"/>
                </a:solidFill>
                <a:uFill>
                  <a:solidFill>
                    <a:srgbClr val="006FC0"/>
                  </a:solidFill>
                </a:uFill>
                <a:latin typeface="Arial" panose="020B0604020202020204" pitchFamily="34" charset="0"/>
                <a:cs typeface="Arial" panose="020B0604020202020204" pitchFamily="34" charset="0"/>
              </a:rPr>
              <a:t> </a:t>
            </a:r>
            <a:r>
              <a:rPr lang="fr-BE" sz="1600" b="1" dirty="0">
                <a:solidFill>
                  <a:schemeClr val="tx2"/>
                </a:solidFill>
                <a:uFill>
                  <a:solidFill>
                    <a:srgbClr val="006FC0"/>
                  </a:solidFill>
                </a:uFill>
                <a:latin typeface="Arial" panose="020B0604020202020204" pitchFamily="34" charset="0"/>
                <a:cs typeface="Arial" panose="020B0604020202020204" pitchFamily="34" charset="0"/>
              </a:rPr>
              <a:t>4 </a:t>
            </a:r>
            <a:endParaRPr lang="fr-BE" sz="1600" b="1" dirty="0" smtClean="0">
              <a:solidFill>
                <a:schemeClr val="tx2"/>
              </a:solidFill>
              <a:uFill>
                <a:solidFill>
                  <a:srgbClr val="006FC0"/>
                </a:solidFill>
              </a:uFill>
              <a:latin typeface="Arial" panose="020B0604020202020204" pitchFamily="34" charset="0"/>
              <a:cs typeface="Arial" panose="020B0604020202020204" pitchFamily="34" charset="0"/>
            </a:endParaRPr>
          </a:p>
          <a:p>
            <a:pPr algn="ctr">
              <a:spcAft>
                <a:spcPts val="600"/>
              </a:spcAft>
            </a:pPr>
            <a:r>
              <a:rPr lang="fr-BE" sz="1400" b="1" dirty="0" smtClean="0">
                <a:solidFill>
                  <a:schemeClr val="tx2"/>
                </a:solidFill>
                <a:uFill>
                  <a:solidFill>
                    <a:srgbClr val="006FC0"/>
                  </a:solidFill>
                </a:uFill>
                <a:latin typeface="Arial" panose="020B0604020202020204" pitchFamily="34" charset="0"/>
                <a:cs typeface="Arial" panose="020B0604020202020204" pitchFamily="34" charset="0"/>
              </a:rPr>
              <a:t>(</a:t>
            </a:r>
            <a:r>
              <a:rPr lang="fr-BE" sz="1400" b="1" dirty="0">
                <a:solidFill>
                  <a:schemeClr val="tx2"/>
                </a:solidFill>
                <a:latin typeface="Arial" panose="020B0604020202020204" pitchFamily="34" charset="0"/>
                <a:cs typeface="Arial" panose="020B0604020202020204" pitchFamily="34" charset="0"/>
              </a:rPr>
              <a:t>à n'utiliser que si l'</a:t>
            </a:r>
            <a:r>
              <a:rPr lang="fr-BE" sz="1400" b="1" dirty="0" err="1">
                <a:solidFill>
                  <a:schemeClr val="tx2"/>
                </a:solidFill>
                <a:latin typeface="Arial" panose="020B0604020202020204" pitchFamily="34" charset="0"/>
                <a:cs typeface="Arial" panose="020B0604020202020204" pitchFamily="34" charset="0"/>
              </a:rPr>
              <a:t>amphotéricine</a:t>
            </a:r>
            <a:r>
              <a:rPr lang="fr-BE" sz="1400" b="1" dirty="0">
                <a:solidFill>
                  <a:schemeClr val="tx2"/>
                </a:solidFill>
                <a:latin typeface="Arial" panose="020B0604020202020204" pitchFamily="34" charset="0"/>
                <a:cs typeface="Arial" panose="020B0604020202020204" pitchFamily="34" charset="0"/>
              </a:rPr>
              <a:t> B n'est pas disponible)</a:t>
            </a:r>
          </a:p>
          <a:p>
            <a:pPr marL="324485" indent="-285750">
              <a:spcAft>
                <a:spcPts val="600"/>
              </a:spcAft>
              <a:buFontTx/>
              <a:buChar char="-"/>
            </a:pPr>
            <a:r>
              <a:rPr lang="fr-BE" sz="1600" dirty="0" err="1">
                <a:uFill>
                  <a:solidFill>
                    <a:srgbClr val="006FC0"/>
                  </a:solidFill>
                </a:uFill>
                <a:latin typeface="Arial" panose="020B0604020202020204" pitchFamily="34" charset="0"/>
                <a:cs typeface="Arial" panose="020B0604020202020204" pitchFamily="34" charset="0"/>
              </a:rPr>
              <a:t>Flucytosine</a:t>
            </a:r>
            <a:r>
              <a:rPr lang="fr-BE" sz="1600" dirty="0">
                <a:uFill>
                  <a:solidFill>
                    <a:srgbClr val="006FC0"/>
                  </a:solidFill>
                </a:uFill>
                <a:latin typeface="Arial" panose="020B0604020202020204" pitchFamily="34" charset="0"/>
                <a:cs typeface="Arial" panose="020B0604020202020204" pitchFamily="34" charset="0"/>
              </a:rPr>
              <a:t> dose quotidienne totale 100mg/kg/jour (a diviser en 4 prises) pendant </a:t>
            </a:r>
            <a:r>
              <a:rPr lang="fr-BE" sz="1600" u="sng" dirty="0">
                <a:uFill>
                  <a:solidFill>
                    <a:srgbClr val="006FC0"/>
                  </a:solidFill>
                </a:uFill>
                <a:latin typeface="Arial" panose="020B0604020202020204" pitchFamily="34" charset="0"/>
                <a:cs typeface="Arial" panose="020B0604020202020204" pitchFamily="34" charset="0"/>
              </a:rPr>
              <a:t>14 jours</a:t>
            </a:r>
          </a:p>
          <a:p>
            <a:pPr marL="324485" indent="-285750">
              <a:spcAft>
                <a:spcPts val="600"/>
              </a:spcAft>
              <a:buFontTx/>
              <a:buChar char="-"/>
            </a:pPr>
            <a:r>
              <a:rPr lang="fr-BE" sz="1600" dirty="0" err="1">
                <a:uFill>
                  <a:solidFill>
                    <a:srgbClr val="006FC0"/>
                  </a:solidFill>
                </a:uFill>
                <a:latin typeface="Arial" panose="020B0604020202020204" pitchFamily="34" charset="0"/>
                <a:cs typeface="Arial" panose="020B0604020202020204" pitchFamily="34" charset="0"/>
              </a:rPr>
              <a:t>Fluconazole</a:t>
            </a:r>
            <a:r>
              <a:rPr lang="fr-BE" sz="1600" dirty="0">
                <a:uFill>
                  <a:solidFill>
                    <a:srgbClr val="006FC0"/>
                  </a:solidFill>
                </a:uFill>
                <a:latin typeface="Arial" panose="020B0604020202020204" pitchFamily="34" charset="0"/>
                <a:cs typeface="Arial" panose="020B0604020202020204" pitchFamily="34" charset="0"/>
              </a:rPr>
              <a:t> 1200mg par jour pendant </a:t>
            </a:r>
            <a:r>
              <a:rPr lang="fr-BE" sz="1600" u="sng" dirty="0">
                <a:uFill>
                  <a:solidFill>
                    <a:srgbClr val="006FC0"/>
                  </a:solidFill>
                </a:uFill>
                <a:latin typeface="Arial" panose="020B0604020202020204" pitchFamily="34" charset="0"/>
                <a:cs typeface="Arial" panose="020B0604020202020204" pitchFamily="34" charset="0"/>
              </a:rPr>
              <a:t>14 jours</a:t>
            </a:r>
          </a:p>
        </p:txBody>
      </p:sp>
      <p:sp>
        <p:nvSpPr>
          <p:cNvPr id="15" name="Rectangle 14"/>
          <p:cNvSpPr/>
          <p:nvPr/>
        </p:nvSpPr>
        <p:spPr>
          <a:xfrm>
            <a:off x="586403" y="1508615"/>
            <a:ext cx="5326399" cy="1800493"/>
          </a:xfrm>
          <a:prstGeom prst="rect">
            <a:avLst/>
          </a:prstGeom>
        </p:spPr>
        <p:txBody>
          <a:bodyPr wrap="square">
            <a:spAutoFit/>
          </a:bodyPr>
          <a:lstStyle/>
          <a:p>
            <a:pPr marL="38735" algn="ctr">
              <a:spcAft>
                <a:spcPts val="600"/>
              </a:spcAft>
            </a:pPr>
            <a:r>
              <a:rPr lang="fr-BE" sz="1600" b="1" dirty="0">
                <a:solidFill>
                  <a:schemeClr val="tx2"/>
                </a:solidFill>
                <a:uFill>
                  <a:solidFill>
                    <a:srgbClr val="006FC0"/>
                  </a:solidFill>
                </a:uFill>
                <a:latin typeface="Arial" panose="020B0604020202020204" pitchFamily="34" charset="0"/>
                <a:cs typeface="Arial" panose="020B0604020202020204" pitchFamily="34" charset="0"/>
              </a:rPr>
              <a:t>Option 1 (protocole Ambition)</a:t>
            </a:r>
          </a:p>
          <a:p>
            <a:pPr marL="38735">
              <a:spcAft>
                <a:spcPts val="600"/>
              </a:spcAft>
            </a:pPr>
            <a:r>
              <a:rPr lang="fr-BE" sz="1600" b="1" dirty="0" err="1">
                <a:uFill>
                  <a:solidFill>
                    <a:srgbClr val="006FC0"/>
                  </a:solidFill>
                </a:uFill>
                <a:latin typeface="Arial" panose="020B0604020202020204" pitchFamily="34" charset="0"/>
                <a:cs typeface="Arial" panose="020B0604020202020204" pitchFamily="34" charset="0"/>
              </a:rPr>
              <a:t>Amphotéricine</a:t>
            </a:r>
            <a:r>
              <a:rPr lang="fr-BE" sz="1600" b="1" dirty="0">
                <a:uFill>
                  <a:solidFill>
                    <a:srgbClr val="006FC0"/>
                  </a:solidFill>
                </a:uFill>
                <a:latin typeface="Arial" panose="020B0604020202020204" pitchFamily="34" charset="0"/>
                <a:cs typeface="Arial" panose="020B0604020202020204" pitchFamily="34" charset="0"/>
              </a:rPr>
              <a:t> B </a:t>
            </a:r>
            <a:r>
              <a:rPr lang="fr-BE" sz="1600" b="1" dirty="0" err="1">
                <a:uFill>
                  <a:solidFill>
                    <a:srgbClr val="006FC0"/>
                  </a:solidFill>
                </a:uFill>
                <a:latin typeface="Arial" panose="020B0604020202020204" pitchFamily="34" charset="0"/>
                <a:cs typeface="Arial" panose="020B0604020202020204" pitchFamily="34" charset="0"/>
              </a:rPr>
              <a:t>liposomale</a:t>
            </a:r>
            <a:r>
              <a:rPr lang="fr-BE" sz="1600" b="1" dirty="0">
                <a:uFill>
                  <a:solidFill>
                    <a:srgbClr val="006FC0"/>
                  </a:solidFill>
                </a:uFill>
                <a:latin typeface="Arial" panose="020B0604020202020204" pitchFamily="34" charset="0"/>
                <a:cs typeface="Arial" panose="020B0604020202020204" pitchFamily="34" charset="0"/>
              </a:rPr>
              <a:t> 10mg/kg IV dose unique  suivi de </a:t>
            </a:r>
          </a:p>
          <a:p>
            <a:pPr marL="324485" indent="-285750">
              <a:spcAft>
                <a:spcPts val="600"/>
              </a:spcAft>
              <a:buFontTx/>
              <a:buChar char="-"/>
            </a:pPr>
            <a:r>
              <a:rPr lang="fr-BE" sz="1600" dirty="0" err="1">
                <a:uFill>
                  <a:solidFill>
                    <a:srgbClr val="006FC0"/>
                  </a:solidFill>
                </a:uFill>
                <a:latin typeface="Arial" panose="020B0604020202020204" pitchFamily="34" charset="0"/>
                <a:cs typeface="Arial" panose="020B0604020202020204" pitchFamily="34" charset="0"/>
              </a:rPr>
              <a:t>Flucytosine</a:t>
            </a:r>
            <a:r>
              <a:rPr lang="fr-BE" sz="1600" dirty="0">
                <a:uFill>
                  <a:solidFill>
                    <a:srgbClr val="006FC0"/>
                  </a:solidFill>
                </a:uFill>
                <a:latin typeface="Arial" panose="020B0604020202020204" pitchFamily="34" charset="0"/>
                <a:cs typeface="Arial" panose="020B0604020202020204" pitchFamily="34" charset="0"/>
              </a:rPr>
              <a:t> dose quotidienne totale 100mg/kg/jour (a diviser en 4 prises ) pendant </a:t>
            </a:r>
            <a:r>
              <a:rPr lang="fr-BE" sz="1600" u="sng" dirty="0">
                <a:uFill>
                  <a:solidFill>
                    <a:srgbClr val="006FC0"/>
                  </a:solidFill>
                </a:uFill>
                <a:latin typeface="Arial" panose="020B0604020202020204" pitchFamily="34" charset="0"/>
                <a:cs typeface="Arial" panose="020B0604020202020204" pitchFamily="34" charset="0"/>
              </a:rPr>
              <a:t>14 jours</a:t>
            </a:r>
          </a:p>
          <a:p>
            <a:pPr marL="324485" indent="-285750">
              <a:spcAft>
                <a:spcPts val="600"/>
              </a:spcAft>
              <a:buFontTx/>
              <a:buChar char="-"/>
            </a:pPr>
            <a:r>
              <a:rPr lang="fr-BE" sz="1600" dirty="0" err="1">
                <a:uFill>
                  <a:solidFill>
                    <a:srgbClr val="006FC0"/>
                  </a:solidFill>
                </a:uFill>
                <a:latin typeface="Arial" panose="020B0604020202020204" pitchFamily="34" charset="0"/>
                <a:cs typeface="Arial" panose="020B0604020202020204" pitchFamily="34" charset="0"/>
              </a:rPr>
              <a:t>Fluconazole</a:t>
            </a:r>
            <a:r>
              <a:rPr lang="fr-BE" sz="1600" dirty="0">
                <a:uFill>
                  <a:solidFill>
                    <a:srgbClr val="006FC0"/>
                  </a:solidFill>
                </a:uFill>
                <a:latin typeface="Arial" panose="020B0604020202020204" pitchFamily="34" charset="0"/>
                <a:cs typeface="Arial" panose="020B0604020202020204" pitchFamily="34" charset="0"/>
              </a:rPr>
              <a:t> 1200mg par jour pendant </a:t>
            </a:r>
            <a:r>
              <a:rPr lang="fr-BE" sz="1600" u="sng" dirty="0">
                <a:uFill>
                  <a:solidFill>
                    <a:srgbClr val="006FC0"/>
                  </a:solidFill>
                </a:uFill>
                <a:latin typeface="Arial" panose="020B0604020202020204" pitchFamily="34" charset="0"/>
                <a:cs typeface="Arial" panose="020B0604020202020204" pitchFamily="34" charset="0"/>
              </a:rPr>
              <a:t>14 jours</a:t>
            </a:r>
          </a:p>
        </p:txBody>
      </p:sp>
    </p:spTree>
    <p:extLst>
      <p:ext uri="{BB962C8B-B14F-4D97-AF65-F5344CB8AC3E}">
        <p14:creationId xmlns:p14="http://schemas.microsoft.com/office/powerpoint/2010/main" val="3723756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8057584" y="1735010"/>
            <a:ext cx="3929205" cy="2237447"/>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Rectangle 11"/>
          <p:cNvSpPr/>
          <p:nvPr/>
        </p:nvSpPr>
        <p:spPr>
          <a:xfrm>
            <a:off x="309591" y="4728536"/>
            <a:ext cx="11573950" cy="1330857"/>
          </a:xfrm>
          <a:prstGeom prst="rect">
            <a:avLst/>
          </a:prstGeom>
          <a:solidFill>
            <a:schemeClr val="tx2">
              <a:lumMod val="20000"/>
              <a:lumOff val="80000"/>
            </a:schemeClr>
          </a:solidFill>
          <a:ln>
            <a:solidFill>
              <a:schemeClr val="tx2">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Rectangle 10"/>
          <p:cNvSpPr/>
          <p:nvPr/>
        </p:nvSpPr>
        <p:spPr>
          <a:xfrm>
            <a:off x="309591" y="1179705"/>
            <a:ext cx="7603138" cy="3294909"/>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a:xfrm>
            <a:off x="309591" y="100817"/>
            <a:ext cx="11573950" cy="548511"/>
          </a:xfrm>
        </p:spPr>
        <p:txBody>
          <a:bodyPr anchor="ctr"/>
          <a:lstStyle/>
          <a:p>
            <a:r>
              <a:rPr lang="fr-BE" sz="2400" dirty="0"/>
              <a:t>Méningite</a:t>
            </a:r>
            <a:r>
              <a:rPr lang="fr-BE" sz="2400" spc="-20" dirty="0"/>
              <a:t> a </a:t>
            </a:r>
            <a:r>
              <a:rPr lang="fr-BE" sz="2400" dirty="0" err="1" smtClean="0"/>
              <a:t>cryptocoques</a:t>
            </a:r>
            <a:r>
              <a:rPr lang="fr-BE" sz="2400" dirty="0" smtClean="0"/>
              <a:t> 3/3 </a:t>
            </a:r>
            <a:endParaRPr lang="fr-FR" sz="1600" dirty="0"/>
          </a:p>
        </p:txBody>
      </p:sp>
      <p:sp>
        <p:nvSpPr>
          <p:cNvPr id="3" name="Espace réservé du texte 2">
            <a:extLst>
              <a:ext uri="{FF2B5EF4-FFF2-40B4-BE49-F238E27FC236}">
                <a16:creationId xmlns:a16="http://schemas.microsoft.com/office/drawing/2014/main" id="{7452078D-074A-07E0-B11B-31E2152C56BB}"/>
              </a:ext>
            </a:extLst>
          </p:cNvPr>
          <p:cNvSpPr>
            <a:spLocks noGrp="1"/>
          </p:cNvSpPr>
          <p:nvPr>
            <p:ph type="body" sz="quarter" idx="10"/>
          </p:nvPr>
        </p:nvSpPr>
        <p:spPr>
          <a:xfrm>
            <a:off x="475722" y="1284217"/>
            <a:ext cx="7581862" cy="3043028"/>
          </a:xfrm>
        </p:spPr>
        <p:txBody>
          <a:bodyPr/>
          <a:lstStyle/>
          <a:p>
            <a:pPr marL="154305" marR="1905" indent="0">
              <a:lnSpc>
                <a:spcPct val="107000"/>
              </a:lnSpc>
              <a:spcAft>
                <a:spcPts val="0"/>
              </a:spcAft>
              <a:buNone/>
            </a:pPr>
            <a:r>
              <a:rPr lang="fr-BE" sz="1600" u="sng" dirty="0">
                <a:solidFill>
                  <a:schemeClr val="tx2"/>
                </a:solidFill>
              </a:rPr>
              <a:t>Si le patient présente des symptômes/signes neurologiques et a été précédemment traité</a:t>
            </a:r>
            <a:r>
              <a:rPr lang="fr-BE" sz="1600" u="sng" spc="-225" dirty="0">
                <a:solidFill>
                  <a:schemeClr val="tx2"/>
                </a:solidFill>
              </a:rPr>
              <a:t> </a:t>
            </a:r>
            <a:r>
              <a:rPr lang="fr-BE" sz="1600" u="sng" dirty="0">
                <a:solidFill>
                  <a:schemeClr val="tx2"/>
                </a:solidFill>
              </a:rPr>
              <a:t>pour</a:t>
            </a:r>
            <a:r>
              <a:rPr lang="fr-BE" sz="1600" u="sng" spc="-10" dirty="0">
                <a:solidFill>
                  <a:schemeClr val="tx2"/>
                </a:solidFill>
              </a:rPr>
              <a:t> </a:t>
            </a:r>
            <a:r>
              <a:rPr lang="fr-BE" sz="1600" u="sng" dirty="0">
                <a:solidFill>
                  <a:schemeClr val="tx2"/>
                </a:solidFill>
              </a:rPr>
              <a:t>une</a:t>
            </a:r>
            <a:r>
              <a:rPr lang="fr-BE" sz="1600" u="sng" spc="-5" dirty="0">
                <a:solidFill>
                  <a:schemeClr val="tx2"/>
                </a:solidFill>
              </a:rPr>
              <a:t> </a:t>
            </a:r>
            <a:r>
              <a:rPr lang="fr-BE" sz="1600" u="sng" dirty="0">
                <a:solidFill>
                  <a:schemeClr val="tx2"/>
                </a:solidFill>
              </a:rPr>
              <a:t>méningite</a:t>
            </a:r>
            <a:r>
              <a:rPr lang="fr-BE" sz="1600" u="sng" spc="-15" dirty="0">
                <a:solidFill>
                  <a:schemeClr val="tx2"/>
                </a:solidFill>
              </a:rPr>
              <a:t> </a:t>
            </a:r>
            <a:r>
              <a:rPr lang="fr-BE" sz="1600" u="sng" dirty="0">
                <a:solidFill>
                  <a:schemeClr val="tx2"/>
                </a:solidFill>
              </a:rPr>
              <a:t>à </a:t>
            </a:r>
            <a:r>
              <a:rPr lang="fr-BE" sz="1600" u="sng" dirty="0" err="1">
                <a:solidFill>
                  <a:schemeClr val="tx2"/>
                </a:solidFill>
              </a:rPr>
              <a:t>cryptocoques</a:t>
            </a:r>
            <a:r>
              <a:rPr lang="fr-BE" sz="1600" u="sng" dirty="0">
                <a:solidFill>
                  <a:schemeClr val="tx2"/>
                </a:solidFill>
              </a:rPr>
              <a:t> :</a:t>
            </a:r>
            <a:endParaRPr lang="fr-FR" sz="1600" u="sng" dirty="0">
              <a:solidFill>
                <a:schemeClr val="tx2"/>
              </a:solidFill>
            </a:endParaRPr>
          </a:p>
          <a:p>
            <a:pPr marL="285750" marR="132715" lvl="0" indent="-285750">
              <a:lnSpc>
                <a:spcPct val="107000"/>
              </a:lnSpc>
              <a:spcAft>
                <a:spcPts val="0"/>
              </a:spcAft>
              <a:buFontTx/>
              <a:buChar char="-"/>
              <a:tabLst>
                <a:tab pos="264795" algn="l"/>
                <a:tab pos="265430" algn="l"/>
              </a:tabLst>
            </a:pPr>
            <a:r>
              <a:rPr lang="fr-BE" sz="1600" dirty="0">
                <a:solidFill>
                  <a:schemeClr val="tx1"/>
                </a:solidFill>
              </a:rPr>
              <a:t>Le</a:t>
            </a:r>
            <a:r>
              <a:rPr lang="fr-BE" sz="1600" spc="-25" dirty="0">
                <a:solidFill>
                  <a:schemeClr val="tx1"/>
                </a:solidFill>
              </a:rPr>
              <a:t> </a:t>
            </a:r>
            <a:r>
              <a:rPr lang="fr-BE" sz="1600" dirty="0" err="1">
                <a:solidFill>
                  <a:schemeClr val="tx1"/>
                </a:solidFill>
              </a:rPr>
              <a:t>CrAg</a:t>
            </a:r>
            <a:r>
              <a:rPr lang="fr-BE" sz="1600" spc="-15" dirty="0">
                <a:solidFill>
                  <a:schemeClr val="tx1"/>
                </a:solidFill>
              </a:rPr>
              <a:t> </a:t>
            </a:r>
            <a:r>
              <a:rPr lang="fr-BE" sz="1600" dirty="0">
                <a:solidFill>
                  <a:schemeClr val="tx1"/>
                </a:solidFill>
              </a:rPr>
              <a:t>du</a:t>
            </a:r>
            <a:r>
              <a:rPr lang="fr-BE" sz="1600" spc="-15" dirty="0">
                <a:solidFill>
                  <a:schemeClr val="tx1"/>
                </a:solidFill>
              </a:rPr>
              <a:t> </a:t>
            </a:r>
            <a:r>
              <a:rPr lang="fr-BE" sz="1600" dirty="0">
                <a:solidFill>
                  <a:schemeClr val="tx1"/>
                </a:solidFill>
              </a:rPr>
              <a:t>LCR</a:t>
            </a:r>
            <a:r>
              <a:rPr lang="fr-BE" sz="1600" spc="-10" dirty="0">
                <a:solidFill>
                  <a:schemeClr val="tx1"/>
                </a:solidFill>
              </a:rPr>
              <a:t> </a:t>
            </a:r>
            <a:r>
              <a:rPr lang="fr-BE" sz="1600" dirty="0">
                <a:solidFill>
                  <a:schemeClr val="tx1"/>
                </a:solidFill>
              </a:rPr>
              <a:t>peut</a:t>
            </a:r>
            <a:r>
              <a:rPr lang="fr-BE" sz="1600" spc="-15" dirty="0">
                <a:solidFill>
                  <a:schemeClr val="tx1"/>
                </a:solidFill>
              </a:rPr>
              <a:t> </a:t>
            </a:r>
            <a:r>
              <a:rPr lang="fr-BE" sz="1600" dirty="0">
                <a:solidFill>
                  <a:schemeClr val="tx1"/>
                </a:solidFill>
              </a:rPr>
              <a:t>rester</a:t>
            </a:r>
            <a:r>
              <a:rPr lang="fr-BE" sz="1600" spc="-15" dirty="0">
                <a:solidFill>
                  <a:schemeClr val="tx1"/>
                </a:solidFill>
              </a:rPr>
              <a:t> </a:t>
            </a:r>
            <a:r>
              <a:rPr lang="fr-BE" sz="1600" dirty="0">
                <a:solidFill>
                  <a:schemeClr val="tx1"/>
                </a:solidFill>
              </a:rPr>
              <a:t>positif</a:t>
            </a:r>
            <a:r>
              <a:rPr lang="fr-BE" sz="1600" spc="-10" dirty="0">
                <a:solidFill>
                  <a:schemeClr val="tx1"/>
                </a:solidFill>
              </a:rPr>
              <a:t> </a:t>
            </a:r>
            <a:r>
              <a:rPr lang="fr-BE" sz="1600" dirty="0">
                <a:solidFill>
                  <a:schemeClr val="tx1"/>
                </a:solidFill>
              </a:rPr>
              <a:t>pendant</a:t>
            </a:r>
            <a:r>
              <a:rPr lang="fr-BE" sz="1600" spc="-15" dirty="0">
                <a:solidFill>
                  <a:schemeClr val="tx1"/>
                </a:solidFill>
              </a:rPr>
              <a:t> </a:t>
            </a:r>
            <a:r>
              <a:rPr lang="fr-BE" sz="1600" dirty="0">
                <a:solidFill>
                  <a:schemeClr val="tx1"/>
                </a:solidFill>
              </a:rPr>
              <a:t>plusieurs</a:t>
            </a:r>
            <a:r>
              <a:rPr lang="fr-BE" sz="1600" spc="-15" dirty="0">
                <a:solidFill>
                  <a:schemeClr val="tx1"/>
                </a:solidFill>
              </a:rPr>
              <a:t> </a:t>
            </a:r>
            <a:r>
              <a:rPr lang="fr-BE" sz="1600" dirty="0">
                <a:solidFill>
                  <a:schemeClr val="tx1"/>
                </a:solidFill>
              </a:rPr>
              <a:t>mois</a:t>
            </a:r>
            <a:r>
              <a:rPr lang="fr-BE" sz="1600" spc="-15" dirty="0">
                <a:solidFill>
                  <a:schemeClr val="tx1"/>
                </a:solidFill>
              </a:rPr>
              <a:t> </a:t>
            </a:r>
            <a:r>
              <a:rPr lang="fr-BE" sz="1600" dirty="0">
                <a:solidFill>
                  <a:schemeClr val="tx1"/>
                </a:solidFill>
              </a:rPr>
              <a:t>après</a:t>
            </a:r>
            <a:r>
              <a:rPr lang="fr-BE" sz="1600" spc="-10" dirty="0">
                <a:solidFill>
                  <a:schemeClr val="tx1"/>
                </a:solidFill>
              </a:rPr>
              <a:t> </a:t>
            </a:r>
            <a:r>
              <a:rPr lang="fr-BE" sz="1600" dirty="0">
                <a:solidFill>
                  <a:schemeClr val="tx1"/>
                </a:solidFill>
              </a:rPr>
              <a:t>le</a:t>
            </a:r>
            <a:r>
              <a:rPr lang="fr-BE" sz="1600" spc="-10" dirty="0">
                <a:solidFill>
                  <a:schemeClr val="tx1"/>
                </a:solidFill>
              </a:rPr>
              <a:t> </a:t>
            </a:r>
            <a:r>
              <a:rPr lang="fr-BE" sz="1600" dirty="0">
                <a:solidFill>
                  <a:schemeClr val="tx1"/>
                </a:solidFill>
              </a:rPr>
              <a:t>traitement</a:t>
            </a:r>
            <a:r>
              <a:rPr lang="fr-BE" sz="1600" spc="-225" dirty="0">
                <a:solidFill>
                  <a:schemeClr val="tx1"/>
                </a:solidFill>
              </a:rPr>
              <a:t> </a:t>
            </a:r>
            <a:r>
              <a:rPr lang="fr-BE" sz="1600" dirty="0">
                <a:solidFill>
                  <a:schemeClr val="tx1"/>
                </a:solidFill>
              </a:rPr>
              <a:t>initial</a:t>
            </a:r>
            <a:r>
              <a:rPr lang="fr-BE" sz="1600" spc="-5" dirty="0">
                <a:solidFill>
                  <a:schemeClr val="tx1"/>
                </a:solidFill>
              </a:rPr>
              <a:t> ( </a:t>
            </a:r>
            <a:r>
              <a:rPr lang="fr-BE" sz="1600" dirty="0">
                <a:solidFill>
                  <a:schemeClr val="tx1"/>
                </a:solidFill>
              </a:rPr>
              <a:t>détection</a:t>
            </a:r>
            <a:r>
              <a:rPr lang="fr-BE" sz="1600" spc="-5" dirty="0">
                <a:solidFill>
                  <a:schemeClr val="tx1"/>
                </a:solidFill>
              </a:rPr>
              <a:t> </a:t>
            </a:r>
            <a:r>
              <a:rPr lang="fr-BE" sz="1600" dirty="0">
                <a:solidFill>
                  <a:schemeClr val="tx1"/>
                </a:solidFill>
              </a:rPr>
              <a:t>d'antigènes inactifs) =&gt; </a:t>
            </a:r>
            <a:r>
              <a:rPr lang="fr-BE" sz="1600" dirty="0" err="1">
                <a:solidFill>
                  <a:schemeClr val="tx1"/>
                </a:solidFill>
              </a:rPr>
              <a:t>CrAg</a:t>
            </a:r>
            <a:r>
              <a:rPr lang="fr-BE" sz="1600" dirty="0">
                <a:solidFill>
                  <a:schemeClr val="tx1"/>
                </a:solidFill>
              </a:rPr>
              <a:t> positif dans le LCR ne permet pas de distinguer une méningite à cryptocoques</a:t>
            </a:r>
            <a:r>
              <a:rPr lang="fr-BE" sz="1600" spc="5" dirty="0">
                <a:solidFill>
                  <a:schemeClr val="tx1"/>
                </a:solidFill>
              </a:rPr>
              <a:t> </a:t>
            </a:r>
            <a:r>
              <a:rPr lang="fr-BE" sz="1600" dirty="0">
                <a:solidFill>
                  <a:schemeClr val="tx1"/>
                </a:solidFill>
              </a:rPr>
              <a:t>déjà</a:t>
            </a:r>
            <a:r>
              <a:rPr lang="fr-BE" sz="1600" spc="-10" dirty="0">
                <a:solidFill>
                  <a:schemeClr val="tx1"/>
                </a:solidFill>
              </a:rPr>
              <a:t> </a:t>
            </a:r>
            <a:r>
              <a:rPr lang="fr-BE" sz="1600" dirty="0">
                <a:solidFill>
                  <a:schemeClr val="tx1"/>
                </a:solidFill>
              </a:rPr>
              <a:t>traitée</a:t>
            </a:r>
            <a:r>
              <a:rPr lang="fr-BE" sz="1600" spc="-10" dirty="0">
                <a:solidFill>
                  <a:schemeClr val="tx1"/>
                </a:solidFill>
              </a:rPr>
              <a:t> </a:t>
            </a:r>
            <a:r>
              <a:rPr lang="fr-BE" sz="1600" dirty="0">
                <a:solidFill>
                  <a:schemeClr val="tx1"/>
                </a:solidFill>
              </a:rPr>
              <a:t>d'une</a:t>
            </a:r>
            <a:r>
              <a:rPr lang="fr-BE" sz="1600" spc="-10" dirty="0">
                <a:solidFill>
                  <a:schemeClr val="tx1"/>
                </a:solidFill>
              </a:rPr>
              <a:t> </a:t>
            </a:r>
            <a:r>
              <a:rPr lang="fr-BE" sz="1600" dirty="0">
                <a:solidFill>
                  <a:schemeClr val="tx1"/>
                </a:solidFill>
              </a:rPr>
              <a:t>méningite</a:t>
            </a:r>
            <a:r>
              <a:rPr lang="fr-BE" sz="1600" spc="-20" dirty="0">
                <a:solidFill>
                  <a:schemeClr val="tx1"/>
                </a:solidFill>
              </a:rPr>
              <a:t> </a:t>
            </a:r>
            <a:r>
              <a:rPr lang="fr-BE" sz="1600" dirty="0">
                <a:solidFill>
                  <a:schemeClr val="tx1"/>
                </a:solidFill>
              </a:rPr>
              <a:t>à</a:t>
            </a:r>
            <a:r>
              <a:rPr lang="fr-BE" sz="1600" spc="-10" dirty="0">
                <a:solidFill>
                  <a:schemeClr val="tx1"/>
                </a:solidFill>
              </a:rPr>
              <a:t> </a:t>
            </a:r>
            <a:r>
              <a:rPr lang="fr-BE" sz="1600" dirty="0">
                <a:solidFill>
                  <a:schemeClr val="tx1"/>
                </a:solidFill>
              </a:rPr>
              <a:t>cryptocoques</a:t>
            </a:r>
            <a:r>
              <a:rPr lang="fr-BE" sz="1600" spc="-20" dirty="0">
                <a:solidFill>
                  <a:schemeClr val="tx1"/>
                </a:solidFill>
              </a:rPr>
              <a:t> </a:t>
            </a:r>
            <a:r>
              <a:rPr lang="fr-BE" sz="1600" dirty="0">
                <a:solidFill>
                  <a:schemeClr val="tx1"/>
                </a:solidFill>
              </a:rPr>
              <a:t>récurrente</a:t>
            </a:r>
            <a:r>
              <a:rPr lang="fr-BE" sz="1600" spc="-20" dirty="0">
                <a:solidFill>
                  <a:schemeClr val="tx1"/>
                </a:solidFill>
              </a:rPr>
              <a:t> </a:t>
            </a:r>
            <a:r>
              <a:rPr lang="fr-BE" sz="1600" dirty="0">
                <a:solidFill>
                  <a:schemeClr val="tx1"/>
                </a:solidFill>
              </a:rPr>
              <a:t>;</a:t>
            </a:r>
            <a:r>
              <a:rPr lang="fr-BE" sz="1600" spc="-20" dirty="0">
                <a:solidFill>
                  <a:schemeClr val="tx1"/>
                </a:solidFill>
              </a:rPr>
              <a:t> </a:t>
            </a:r>
            <a:r>
              <a:rPr lang="fr-BE" sz="1600" dirty="0">
                <a:solidFill>
                  <a:schemeClr val="tx1"/>
                </a:solidFill>
              </a:rPr>
              <a:t>si</a:t>
            </a:r>
            <a:r>
              <a:rPr lang="fr-BE" sz="1600" spc="-10" dirty="0">
                <a:solidFill>
                  <a:schemeClr val="tx1"/>
                </a:solidFill>
              </a:rPr>
              <a:t> </a:t>
            </a:r>
            <a:r>
              <a:rPr lang="fr-BE" sz="1600" dirty="0">
                <a:solidFill>
                  <a:schemeClr val="tx1"/>
                </a:solidFill>
              </a:rPr>
              <a:t>le</a:t>
            </a:r>
            <a:r>
              <a:rPr lang="fr-BE" sz="1600" spc="-10" dirty="0">
                <a:solidFill>
                  <a:schemeClr val="tx1"/>
                </a:solidFill>
              </a:rPr>
              <a:t> </a:t>
            </a:r>
            <a:r>
              <a:rPr lang="fr-BE" sz="1600" dirty="0" err="1">
                <a:solidFill>
                  <a:schemeClr val="tx1"/>
                </a:solidFill>
              </a:rPr>
              <a:t>CrAg</a:t>
            </a:r>
            <a:r>
              <a:rPr lang="fr-BE" sz="1600" spc="-10" dirty="0">
                <a:solidFill>
                  <a:schemeClr val="tx1"/>
                </a:solidFill>
              </a:rPr>
              <a:t> </a:t>
            </a:r>
            <a:r>
              <a:rPr lang="fr-BE" sz="1600" dirty="0">
                <a:solidFill>
                  <a:schemeClr val="tx1"/>
                </a:solidFill>
              </a:rPr>
              <a:t>dans</a:t>
            </a:r>
            <a:r>
              <a:rPr lang="fr-BE" sz="1600" spc="-15" dirty="0">
                <a:solidFill>
                  <a:schemeClr val="tx1"/>
                </a:solidFill>
              </a:rPr>
              <a:t> </a:t>
            </a:r>
            <a:r>
              <a:rPr lang="fr-BE" sz="1600" dirty="0">
                <a:solidFill>
                  <a:schemeClr val="tx1"/>
                </a:solidFill>
              </a:rPr>
              <a:t>le</a:t>
            </a:r>
            <a:r>
              <a:rPr lang="fr-BE" sz="1600" spc="-20" dirty="0">
                <a:solidFill>
                  <a:schemeClr val="tx1"/>
                </a:solidFill>
              </a:rPr>
              <a:t> </a:t>
            </a:r>
            <a:r>
              <a:rPr lang="fr-BE" sz="1600" dirty="0">
                <a:solidFill>
                  <a:schemeClr val="tx1"/>
                </a:solidFill>
              </a:rPr>
              <a:t>LCR</a:t>
            </a:r>
            <a:r>
              <a:rPr lang="fr-BE" sz="1600" spc="-10" dirty="0">
                <a:solidFill>
                  <a:schemeClr val="tx1"/>
                </a:solidFill>
              </a:rPr>
              <a:t> </a:t>
            </a:r>
            <a:r>
              <a:rPr lang="fr-BE" sz="1600" dirty="0">
                <a:solidFill>
                  <a:schemeClr val="tx1"/>
                </a:solidFill>
              </a:rPr>
              <a:t>est</a:t>
            </a:r>
            <a:r>
              <a:rPr lang="fr-BE" sz="1600" spc="-20" dirty="0">
                <a:solidFill>
                  <a:schemeClr val="tx1"/>
                </a:solidFill>
              </a:rPr>
              <a:t> </a:t>
            </a:r>
            <a:r>
              <a:rPr lang="fr-BE" sz="1600" dirty="0">
                <a:solidFill>
                  <a:schemeClr val="tx1"/>
                </a:solidFill>
              </a:rPr>
              <a:t>positif</a:t>
            </a:r>
            <a:r>
              <a:rPr lang="fr-BE" sz="1600" spc="-220" dirty="0">
                <a:solidFill>
                  <a:schemeClr val="tx1"/>
                </a:solidFill>
              </a:rPr>
              <a:t> </a:t>
            </a:r>
            <a:r>
              <a:rPr lang="fr-BE" sz="1600" dirty="0">
                <a:solidFill>
                  <a:schemeClr val="tx1"/>
                </a:solidFill>
              </a:rPr>
              <a:t>et qu'il y a des symptômes neurologiques, il faut reprendre le traitement de la méningite</a:t>
            </a:r>
            <a:r>
              <a:rPr lang="fr-BE" sz="1600" spc="-225" dirty="0">
                <a:solidFill>
                  <a:schemeClr val="tx1"/>
                </a:solidFill>
              </a:rPr>
              <a:t> </a:t>
            </a:r>
            <a:r>
              <a:rPr lang="fr-BE" sz="1600" dirty="0">
                <a:solidFill>
                  <a:schemeClr val="tx1"/>
                </a:solidFill>
              </a:rPr>
              <a:t>à</a:t>
            </a:r>
            <a:r>
              <a:rPr lang="fr-BE" sz="1600" spc="-5" dirty="0">
                <a:solidFill>
                  <a:schemeClr val="tx1"/>
                </a:solidFill>
              </a:rPr>
              <a:t> </a:t>
            </a:r>
            <a:r>
              <a:rPr lang="fr-BE" sz="1600" dirty="0">
                <a:solidFill>
                  <a:schemeClr val="tx1"/>
                </a:solidFill>
              </a:rPr>
              <a:t>cryptocoques</a:t>
            </a:r>
            <a:endParaRPr lang="fr-FR" sz="1600" dirty="0">
              <a:solidFill>
                <a:schemeClr val="tx1"/>
              </a:solidFill>
            </a:endParaRPr>
          </a:p>
          <a:p>
            <a:pPr marL="285750" marR="59055" lvl="0" indent="-285750">
              <a:lnSpc>
                <a:spcPct val="107000"/>
              </a:lnSpc>
              <a:spcBef>
                <a:spcPts val="5"/>
              </a:spcBef>
              <a:spcAft>
                <a:spcPts val="0"/>
              </a:spcAft>
              <a:buFontTx/>
              <a:buChar char="-"/>
              <a:tabLst>
                <a:tab pos="264795" algn="l"/>
                <a:tab pos="265430" algn="l"/>
              </a:tabLst>
            </a:pPr>
            <a:r>
              <a:rPr lang="fr-BE" sz="1600" dirty="0">
                <a:solidFill>
                  <a:schemeClr val="tx1"/>
                </a:solidFill>
              </a:rPr>
              <a:t>Si le </a:t>
            </a:r>
            <a:r>
              <a:rPr lang="fr-BE" sz="1600" dirty="0" err="1">
                <a:solidFill>
                  <a:schemeClr val="tx1"/>
                </a:solidFill>
              </a:rPr>
              <a:t>CrAg</a:t>
            </a:r>
            <a:r>
              <a:rPr lang="fr-BE" sz="1600" dirty="0">
                <a:solidFill>
                  <a:schemeClr val="tx1"/>
                </a:solidFill>
              </a:rPr>
              <a:t> du LCR est négatif, traiter pour d'autres causes de maladie neurologique et</a:t>
            </a:r>
            <a:r>
              <a:rPr lang="fr-BE" sz="1600" spc="-225" dirty="0">
                <a:solidFill>
                  <a:schemeClr val="tx1"/>
                </a:solidFill>
              </a:rPr>
              <a:t> </a:t>
            </a:r>
            <a:r>
              <a:rPr lang="fr-BE" sz="1600" dirty="0">
                <a:solidFill>
                  <a:schemeClr val="tx1"/>
                </a:solidFill>
              </a:rPr>
              <a:t>reprendre</a:t>
            </a:r>
            <a:r>
              <a:rPr lang="fr-BE" sz="1600" spc="-5" dirty="0">
                <a:solidFill>
                  <a:schemeClr val="tx1"/>
                </a:solidFill>
              </a:rPr>
              <a:t> </a:t>
            </a:r>
            <a:r>
              <a:rPr lang="fr-BE" sz="1600" dirty="0">
                <a:solidFill>
                  <a:schemeClr val="tx1"/>
                </a:solidFill>
              </a:rPr>
              <a:t>le</a:t>
            </a:r>
            <a:r>
              <a:rPr lang="fr-BE" sz="1600" spc="-5" dirty="0">
                <a:solidFill>
                  <a:schemeClr val="tx1"/>
                </a:solidFill>
              </a:rPr>
              <a:t> </a:t>
            </a:r>
            <a:r>
              <a:rPr lang="fr-BE" sz="1600" dirty="0" err="1">
                <a:solidFill>
                  <a:schemeClr val="tx1"/>
                </a:solidFill>
              </a:rPr>
              <a:t>fluconazole</a:t>
            </a:r>
            <a:r>
              <a:rPr lang="fr-BE" sz="1600" spc="-5" dirty="0">
                <a:solidFill>
                  <a:schemeClr val="tx1"/>
                </a:solidFill>
              </a:rPr>
              <a:t> </a:t>
            </a:r>
            <a:r>
              <a:rPr lang="fr-BE" sz="1600" dirty="0">
                <a:solidFill>
                  <a:schemeClr val="tx1"/>
                </a:solidFill>
              </a:rPr>
              <a:t>à</a:t>
            </a:r>
            <a:r>
              <a:rPr lang="fr-BE" sz="1600" spc="-20" dirty="0">
                <a:solidFill>
                  <a:schemeClr val="tx1"/>
                </a:solidFill>
              </a:rPr>
              <a:t> </a:t>
            </a:r>
            <a:r>
              <a:rPr lang="fr-BE" sz="1600" dirty="0">
                <a:solidFill>
                  <a:schemeClr val="tx1"/>
                </a:solidFill>
              </a:rPr>
              <a:t>raison</a:t>
            </a:r>
            <a:r>
              <a:rPr lang="fr-BE" sz="1600" spc="-5" dirty="0">
                <a:solidFill>
                  <a:schemeClr val="tx1"/>
                </a:solidFill>
              </a:rPr>
              <a:t> </a:t>
            </a:r>
            <a:r>
              <a:rPr lang="fr-BE" sz="1600" dirty="0">
                <a:solidFill>
                  <a:schemeClr val="tx1"/>
                </a:solidFill>
              </a:rPr>
              <a:t>de</a:t>
            </a:r>
            <a:r>
              <a:rPr lang="fr-BE" sz="1600" spc="-5" dirty="0">
                <a:solidFill>
                  <a:schemeClr val="tx1"/>
                </a:solidFill>
              </a:rPr>
              <a:t> </a:t>
            </a:r>
            <a:r>
              <a:rPr lang="fr-BE" sz="1600" dirty="0">
                <a:solidFill>
                  <a:schemeClr val="tx1"/>
                </a:solidFill>
              </a:rPr>
              <a:t>200</a:t>
            </a:r>
            <a:r>
              <a:rPr lang="fr-BE" sz="1600" spc="-5" dirty="0">
                <a:solidFill>
                  <a:schemeClr val="tx1"/>
                </a:solidFill>
              </a:rPr>
              <a:t> </a:t>
            </a:r>
            <a:r>
              <a:rPr lang="fr-BE" sz="1600" dirty="0">
                <a:solidFill>
                  <a:schemeClr val="tx1"/>
                </a:solidFill>
              </a:rPr>
              <a:t>mg</a:t>
            </a:r>
            <a:r>
              <a:rPr lang="fr-BE" sz="1600" spc="-15" dirty="0">
                <a:solidFill>
                  <a:schemeClr val="tx1"/>
                </a:solidFill>
              </a:rPr>
              <a:t> </a:t>
            </a:r>
            <a:r>
              <a:rPr lang="fr-BE" sz="1600" dirty="0">
                <a:solidFill>
                  <a:schemeClr val="tx1"/>
                </a:solidFill>
              </a:rPr>
              <a:t>par</a:t>
            </a:r>
            <a:r>
              <a:rPr lang="fr-BE" sz="1600" spc="-20" dirty="0">
                <a:solidFill>
                  <a:schemeClr val="tx1"/>
                </a:solidFill>
              </a:rPr>
              <a:t> </a:t>
            </a:r>
            <a:r>
              <a:rPr lang="fr-BE" sz="1600" dirty="0">
                <a:solidFill>
                  <a:schemeClr val="tx1"/>
                </a:solidFill>
              </a:rPr>
              <a:t>jour</a:t>
            </a:r>
            <a:r>
              <a:rPr lang="fr-BE" sz="1600" spc="-5" dirty="0">
                <a:solidFill>
                  <a:schemeClr val="tx1"/>
                </a:solidFill>
              </a:rPr>
              <a:t> </a:t>
            </a:r>
            <a:r>
              <a:rPr lang="fr-BE" sz="1600" dirty="0">
                <a:solidFill>
                  <a:schemeClr val="tx1"/>
                </a:solidFill>
              </a:rPr>
              <a:t>par</a:t>
            </a:r>
            <a:r>
              <a:rPr lang="fr-BE" sz="1600" spc="-15" dirty="0">
                <a:solidFill>
                  <a:schemeClr val="tx1"/>
                </a:solidFill>
              </a:rPr>
              <a:t> </a:t>
            </a:r>
            <a:r>
              <a:rPr lang="fr-BE" sz="1600" dirty="0">
                <a:solidFill>
                  <a:schemeClr val="tx1"/>
                </a:solidFill>
              </a:rPr>
              <a:t>voie</a:t>
            </a:r>
            <a:r>
              <a:rPr lang="fr-BE" sz="1600" spc="-5" dirty="0">
                <a:solidFill>
                  <a:schemeClr val="tx1"/>
                </a:solidFill>
              </a:rPr>
              <a:t> </a:t>
            </a:r>
            <a:r>
              <a:rPr lang="fr-BE" sz="1600" dirty="0">
                <a:solidFill>
                  <a:schemeClr val="tx1"/>
                </a:solidFill>
              </a:rPr>
              <a:t>orale</a:t>
            </a:r>
            <a:r>
              <a:rPr lang="fr-BE" sz="1600" spc="-15" dirty="0">
                <a:solidFill>
                  <a:schemeClr val="tx1"/>
                </a:solidFill>
              </a:rPr>
              <a:t> </a:t>
            </a:r>
            <a:r>
              <a:rPr lang="fr-BE" sz="1600" dirty="0">
                <a:solidFill>
                  <a:schemeClr val="tx1"/>
                </a:solidFill>
              </a:rPr>
              <a:t>en</a:t>
            </a:r>
            <a:r>
              <a:rPr lang="fr-BE" sz="1600" spc="-5" dirty="0">
                <a:solidFill>
                  <a:schemeClr val="tx1"/>
                </a:solidFill>
              </a:rPr>
              <a:t> </a:t>
            </a:r>
            <a:r>
              <a:rPr lang="fr-BE" sz="1600" dirty="0">
                <a:solidFill>
                  <a:schemeClr val="tx1"/>
                </a:solidFill>
              </a:rPr>
              <a:t>prophylaxie.</a:t>
            </a:r>
            <a:endParaRPr lang="fr-FR" sz="1600" dirty="0">
              <a:solidFill>
                <a:schemeClr val="tx1"/>
              </a:solidFill>
            </a:endParaRPr>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18</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8" name="Rectangle 7"/>
          <p:cNvSpPr/>
          <p:nvPr/>
        </p:nvSpPr>
        <p:spPr>
          <a:xfrm>
            <a:off x="412839" y="4808258"/>
            <a:ext cx="11573950" cy="1171411"/>
          </a:xfrm>
          <a:prstGeom prst="rect">
            <a:avLst/>
          </a:prstGeom>
        </p:spPr>
        <p:txBody>
          <a:bodyPr wrap="square">
            <a:spAutoFit/>
          </a:bodyPr>
          <a:lstStyle/>
          <a:p>
            <a:pPr marL="36195" marR="95250">
              <a:lnSpc>
                <a:spcPct val="107000"/>
              </a:lnSpc>
              <a:spcBef>
                <a:spcPts val="125"/>
              </a:spcBef>
              <a:spcAft>
                <a:spcPts val="0"/>
              </a:spcAft>
            </a:pPr>
            <a:r>
              <a:rPr lang="fr-BE" sz="1600" b="1" dirty="0" err="1">
                <a:latin typeface="Arial" panose="020B0604020202020204" pitchFamily="34" charset="0"/>
                <a:cs typeface="Arial" panose="020B0604020202020204" pitchFamily="34" charset="0"/>
              </a:rPr>
              <a:t>CrAg</a:t>
            </a:r>
            <a:r>
              <a:rPr lang="fr-BE" sz="1600" b="1" dirty="0">
                <a:latin typeface="Arial" panose="020B0604020202020204" pitchFamily="34" charset="0"/>
                <a:cs typeface="Arial" panose="020B0604020202020204" pitchFamily="34" charset="0"/>
              </a:rPr>
              <a:t> sérique positif et </a:t>
            </a:r>
            <a:r>
              <a:rPr lang="fr-BE" sz="1600" b="1" dirty="0" err="1">
                <a:latin typeface="Arial" panose="020B0604020202020204" pitchFamily="34" charset="0"/>
                <a:cs typeface="Arial" panose="020B0604020202020204" pitchFamily="34" charset="0"/>
              </a:rPr>
              <a:t>CrAg</a:t>
            </a:r>
            <a:r>
              <a:rPr lang="fr-BE" sz="1600" b="1" dirty="0">
                <a:latin typeface="Arial" panose="020B0604020202020204" pitchFamily="34" charset="0"/>
                <a:cs typeface="Arial" panose="020B0604020202020204" pitchFamily="34" charset="0"/>
              </a:rPr>
              <a:t> du LCR</a:t>
            </a:r>
            <a:r>
              <a:rPr lang="fr-BE" sz="1600" b="1" spc="-230" dirty="0">
                <a:latin typeface="Arial" panose="020B0604020202020204" pitchFamily="34" charset="0"/>
                <a:cs typeface="Arial" panose="020B0604020202020204" pitchFamily="34" charset="0"/>
              </a:rPr>
              <a:t> </a:t>
            </a:r>
            <a:r>
              <a:rPr lang="fr-BE" sz="1600" b="1" dirty="0">
                <a:latin typeface="Arial" panose="020B0604020202020204" pitchFamily="34" charset="0"/>
                <a:cs typeface="Arial" panose="020B0604020202020204" pitchFamily="34" charset="0"/>
              </a:rPr>
              <a:t>négatif, ou pas de symptômes</a:t>
            </a:r>
            <a:r>
              <a:rPr lang="fr-BE" sz="1600" b="1" spc="5" dirty="0">
                <a:latin typeface="Arial" panose="020B0604020202020204" pitchFamily="34" charset="0"/>
                <a:cs typeface="Arial" panose="020B0604020202020204" pitchFamily="34" charset="0"/>
              </a:rPr>
              <a:t> </a:t>
            </a:r>
            <a:r>
              <a:rPr lang="fr-BE" sz="1600" b="1" dirty="0">
                <a:latin typeface="Arial" panose="020B0604020202020204" pitchFamily="34" charset="0"/>
                <a:cs typeface="Arial" panose="020B0604020202020204" pitchFamily="34" charset="0"/>
              </a:rPr>
              <a:t>neurologiques et impossibilité de</a:t>
            </a:r>
            <a:r>
              <a:rPr lang="fr-BE" sz="1600" b="1" spc="5" dirty="0">
                <a:latin typeface="Arial" panose="020B0604020202020204" pitchFamily="34" charset="0"/>
                <a:cs typeface="Arial" panose="020B0604020202020204" pitchFamily="34" charset="0"/>
              </a:rPr>
              <a:t> </a:t>
            </a:r>
            <a:r>
              <a:rPr lang="fr-BE" sz="1600" b="1" dirty="0">
                <a:latin typeface="Arial" panose="020B0604020202020204" pitchFamily="34" charset="0"/>
                <a:cs typeface="Arial" panose="020B0604020202020204" pitchFamily="34" charset="0"/>
              </a:rPr>
              <a:t>réaliser une</a:t>
            </a:r>
            <a:r>
              <a:rPr lang="fr-BE" sz="1600" b="1" spc="-5" dirty="0">
                <a:latin typeface="Arial" panose="020B0604020202020204" pitchFamily="34" charset="0"/>
                <a:cs typeface="Arial" panose="020B0604020202020204" pitchFamily="34" charset="0"/>
              </a:rPr>
              <a:t> </a:t>
            </a:r>
            <a:r>
              <a:rPr lang="fr-BE" sz="1600" b="1" dirty="0">
                <a:latin typeface="Arial" panose="020B0604020202020204" pitchFamily="34" charset="0"/>
                <a:cs typeface="Arial" panose="020B0604020202020204" pitchFamily="34" charset="0"/>
              </a:rPr>
              <a:t>PL</a:t>
            </a:r>
            <a:endParaRPr lang="fr-FR" sz="1600" b="1" dirty="0">
              <a:latin typeface="Arial" panose="020B0604020202020204" pitchFamily="34" charset="0"/>
              <a:ea typeface="Calibri" panose="020F0502020204030204" pitchFamily="34" charset="0"/>
              <a:cs typeface="Arial" panose="020B0604020202020204" pitchFamily="34" charset="0"/>
            </a:endParaRPr>
          </a:p>
          <a:p>
            <a:pPr lvl="0">
              <a:lnSpc>
                <a:spcPct val="100000"/>
              </a:lnSpc>
              <a:spcBef>
                <a:spcPts val="10"/>
              </a:spcBef>
              <a:spcAft>
                <a:spcPts val="600"/>
              </a:spcAft>
              <a:tabLst>
                <a:tab pos="264795" algn="l"/>
                <a:tab pos="265430" algn="l"/>
              </a:tabLst>
            </a:pPr>
            <a:r>
              <a:rPr lang="fr-BE" sz="1600" b="1" dirty="0">
                <a:latin typeface="Arial" panose="020B0604020202020204" pitchFamily="34" charset="0"/>
                <a:cs typeface="Arial" panose="020B0604020202020204" pitchFamily="34" charset="0"/>
              </a:rPr>
              <a:t> </a:t>
            </a:r>
            <a:r>
              <a:rPr lang="fr-FR" sz="1600" b="1" dirty="0" err="1">
                <a:latin typeface="Arial" panose="020B0604020202020204" pitchFamily="34" charset="0"/>
                <a:cs typeface="Arial" panose="020B0604020202020204" pitchFamily="34" charset="0"/>
              </a:rPr>
              <a:t>Fluconazole</a:t>
            </a:r>
            <a:r>
              <a:rPr lang="fr-FR" sz="1600" b="1" dirty="0">
                <a:latin typeface="Arial" panose="020B0604020202020204" pitchFamily="34" charset="0"/>
                <a:cs typeface="Arial" panose="020B0604020202020204" pitchFamily="34" charset="0"/>
              </a:rPr>
              <a:t> 800mg/jour pendant 10 semaines</a:t>
            </a:r>
          </a:p>
          <a:p>
            <a:pPr marL="285750" lvl="0" indent="-285750">
              <a:lnSpc>
                <a:spcPct val="100000"/>
              </a:lnSpc>
              <a:spcBef>
                <a:spcPts val="10"/>
              </a:spcBef>
              <a:spcAft>
                <a:spcPts val="600"/>
              </a:spcAft>
              <a:buFontTx/>
              <a:buChar char="-"/>
              <a:tabLst>
                <a:tab pos="264795" algn="l"/>
                <a:tab pos="265430" algn="l"/>
              </a:tabLst>
            </a:pPr>
            <a:r>
              <a:rPr lang="fr-FR" sz="1600" dirty="0">
                <a:latin typeface="Arial" panose="020B0604020202020204" pitchFamily="34" charset="0"/>
                <a:cs typeface="Arial" panose="020B0604020202020204" pitchFamily="34" charset="0"/>
              </a:rPr>
              <a:t>Suivi de </a:t>
            </a:r>
            <a:r>
              <a:rPr lang="fr-FR" sz="1600" dirty="0" err="1">
                <a:latin typeface="Arial" panose="020B0604020202020204" pitchFamily="34" charset="0"/>
                <a:cs typeface="Arial" panose="020B0604020202020204" pitchFamily="34" charset="0"/>
              </a:rPr>
              <a:t>Fluconazole</a:t>
            </a:r>
            <a:r>
              <a:rPr lang="fr-FR" sz="1600" dirty="0">
                <a:latin typeface="Arial" panose="020B0604020202020204" pitchFamily="34" charset="0"/>
                <a:cs typeface="Arial" panose="020B0604020202020204" pitchFamily="34" charset="0"/>
              </a:rPr>
              <a:t> 200mg/jour ; arrêter seulement après que le traitement ait été administré pendant au moins 1 an, et que les CD4 &gt; 100 et la CV soit indétectable</a:t>
            </a:r>
          </a:p>
        </p:txBody>
      </p:sp>
      <p:sp>
        <p:nvSpPr>
          <p:cNvPr id="5" name="Rectangle 4"/>
          <p:cNvSpPr/>
          <p:nvPr/>
        </p:nvSpPr>
        <p:spPr>
          <a:xfrm>
            <a:off x="8057584" y="1852526"/>
            <a:ext cx="3929205" cy="1892826"/>
          </a:xfrm>
          <a:prstGeom prst="rect">
            <a:avLst/>
          </a:prstGeom>
        </p:spPr>
        <p:txBody>
          <a:bodyPr wrap="square">
            <a:spAutoFit/>
          </a:bodyPr>
          <a:lstStyle/>
          <a:p>
            <a:pPr indent="0">
              <a:spcBef>
                <a:spcPts val="610"/>
              </a:spcBef>
              <a:spcAft>
                <a:spcPts val="600"/>
              </a:spcAft>
              <a:buNone/>
            </a:pPr>
            <a:r>
              <a:rPr lang="fr-BE" sz="1600" u="sng" dirty="0">
                <a:solidFill>
                  <a:schemeClr val="tx2"/>
                </a:solidFill>
                <a:latin typeface="Arial" panose="020B0604020202020204" pitchFamily="34" charset="0"/>
                <a:cs typeface="Arial" panose="020B0604020202020204" pitchFamily="34" charset="0"/>
              </a:rPr>
              <a:t>Si</a:t>
            </a:r>
            <a:r>
              <a:rPr lang="fr-BE" sz="1600" u="sng" spc="-10"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le</a:t>
            </a:r>
            <a:r>
              <a:rPr lang="fr-BE" sz="1600" u="sng" spc="-20"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patient</a:t>
            </a:r>
            <a:r>
              <a:rPr lang="fr-BE" sz="1600" u="sng" spc="-5"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a</a:t>
            </a:r>
            <a:r>
              <a:rPr lang="fr-BE" sz="1600" u="sng" spc="-10"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été</a:t>
            </a:r>
            <a:r>
              <a:rPr lang="fr-BE" sz="1600" u="sng" spc="-10"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précédemment</a:t>
            </a:r>
            <a:r>
              <a:rPr lang="fr-BE" sz="1600" u="sng" spc="-20"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traité</a:t>
            </a:r>
            <a:r>
              <a:rPr lang="fr-BE" sz="1600" u="sng" spc="-10"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uniquement</a:t>
            </a:r>
            <a:r>
              <a:rPr lang="fr-BE" sz="1600" u="sng" spc="-15"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pour</a:t>
            </a:r>
            <a:r>
              <a:rPr lang="fr-BE" sz="1600" u="sng" spc="-15"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un</a:t>
            </a:r>
            <a:r>
              <a:rPr lang="fr-BE" sz="1600" u="sng" spc="-10" dirty="0">
                <a:solidFill>
                  <a:schemeClr val="tx2"/>
                </a:solidFill>
                <a:latin typeface="Arial" panose="020B0604020202020204" pitchFamily="34" charset="0"/>
                <a:cs typeface="Arial" panose="020B0604020202020204" pitchFamily="34" charset="0"/>
              </a:rPr>
              <a:t> </a:t>
            </a:r>
            <a:r>
              <a:rPr lang="fr-BE" sz="1600" u="sng" dirty="0" err="1">
                <a:solidFill>
                  <a:schemeClr val="tx2"/>
                </a:solidFill>
                <a:latin typeface="Arial" panose="020B0604020202020204" pitchFamily="34" charset="0"/>
                <a:cs typeface="Arial" panose="020B0604020202020204" pitchFamily="34" charset="0"/>
              </a:rPr>
              <a:t>CrAg</a:t>
            </a:r>
            <a:r>
              <a:rPr lang="fr-BE" sz="1600" u="sng" spc="-15"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sérique</a:t>
            </a:r>
            <a:r>
              <a:rPr lang="fr-BE" sz="1600" u="sng" spc="-15"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positif</a:t>
            </a:r>
            <a:r>
              <a:rPr lang="fr-BE" sz="1600" u="sng" spc="10" dirty="0">
                <a:solidFill>
                  <a:schemeClr val="tx2"/>
                </a:solidFill>
                <a:latin typeface="Arial" panose="020B0604020202020204" pitchFamily="34" charset="0"/>
                <a:cs typeface="Arial" panose="020B0604020202020204" pitchFamily="34" charset="0"/>
              </a:rPr>
              <a:t> </a:t>
            </a:r>
            <a:r>
              <a:rPr lang="fr-BE" sz="1600" u="sng" dirty="0">
                <a:solidFill>
                  <a:schemeClr val="tx2"/>
                </a:solidFill>
                <a:latin typeface="Arial" panose="020B0604020202020204" pitchFamily="34" charset="0"/>
                <a:cs typeface="Arial" panose="020B0604020202020204" pitchFamily="34" charset="0"/>
              </a:rPr>
              <a:t>:</a:t>
            </a:r>
            <a:endParaRPr lang="fr-FR" sz="1600" u="sng" dirty="0">
              <a:solidFill>
                <a:schemeClr val="tx2"/>
              </a:solidFill>
              <a:latin typeface="Arial" panose="020B0604020202020204" pitchFamily="34" charset="0"/>
              <a:cs typeface="Arial" panose="020B0604020202020204" pitchFamily="34" charset="0"/>
            </a:endParaRPr>
          </a:p>
          <a:p>
            <a:pPr marL="285750" marR="234950" lvl="0" indent="-285750">
              <a:spcAft>
                <a:spcPts val="0"/>
              </a:spcAft>
              <a:buFontTx/>
              <a:buChar char="-"/>
              <a:tabLst>
                <a:tab pos="295275" algn="l"/>
                <a:tab pos="295910" algn="l"/>
              </a:tabLst>
            </a:pPr>
            <a:r>
              <a:rPr lang="fr-BE" sz="1600" dirty="0">
                <a:latin typeface="Arial" panose="020B0604020202020204" pitchFamily="34" charset="0"/>
                <a:cs typeface="Arial" panose="020B0604020202020204" pitchFamily="34" charset="0"/>
              </a:rPr>
              <a:t>Traiter pour une méningite </a:t>
            </a:r>
            <a:r>
              <a:rPr lang="fr-BE" sz="1600" dirty="0" err="1">
                <a:latin typeface="Arial" panose="020B0604020202020204" pitchFamily="34" charset="0"/>
                <a:cs typeface="Arial" panose="020B0604020202020204" pitchFamily="34" charset="0"/>
              </a:rPr>
              <a:t>cryptococcique</a:t>
            </a:r>
            <a:r>
              <a:rPr lang="fr-BE" sz="1600" dirty="0">
                <a:latin typeface="Arial" panose="020B0604020202020204" pitchFamily="34" charset="0"/>
                <a:cs typeface="Arial" panose="020B0604020202020204" pitchFamily="34" charset="0"/>
              </a:rPr>
              <a:t> si le </a:t>
            </a:r>
            <a:r>
              <a:rPr lang="fr-BE" sz="1600" dirty="0" err="1">
                <a:latin typeface="Arial" panose="020B0604020202020204" pitchFamily="34" charset="0"/>
                <a:cs typeface="Arial" panose="020B0604020202020204" pitchFamily="34" charset="0"/>
              </a:rPr>
              <a:t>CrAg</a:t>
            </a:r>
            <a:r>
              <a:rPr lang="fr-BE" sz="1600" dirty="0">
                <a:latin typeface="Arial" panose="020B0604020202020204" pitchFamily="34" charset="0"/>
                <a:cs typeface="Arial" panose="020B0604020202020204" pitchFamily="34" charset="0"/>
              </a:rPr>
              <a:t> du LCR est positif</a:t>
            </a:r>
          </a:p>
          <a:p>
            <a:pPr marL="285750" marR="234950" lvl="0" indent="-285750">
              <a:spcAft>
                <a:spcPts val="0"/>
              </a:spcAft>
              <a:buFontTx/>
              <a:buChar char="-"/>
              <a:tabLst>
                <a:tab pos="295275" algn="l"/>
                <a:tab pos="295910" algn="l"/>
              </a:tabLst>
            </a:pPr>
            <a:r>
              <a:rPr lang="fr-BE" sz="1600" dirty="0">
                <a:latin typeface="Arial" panose="020B0604020202020204" pitchFamily="34" charset="0"/>
                <a:cs typeface="Arial" panose="020B0604020202020204" pitchFamily="34" charset="0"/>
              </a:rPr>
              <a:t>Si le </a:t>
            </a:r>
            <a:r>
              <a:rPr lang="fr-BE" sz="1600" dirty="0" err="1">
                <a:latin typeface="Arial" panose="020B0604020202020204" pitchFamily="34" charset="0"/>
                <a:cs typeface="Arial" panose="020B0604020202020204" pitchFamily="34" charset="0"/>
              </a:rPr>
              <a:t>CrAg</a:t>
            </a:r>
            <a:r>
              <a:rPr lang="fr-BE" sz="1600" dirty="0">
                <a:latin typeface="Arial" panose="020B0604020202020204" pitchFamily="34" charset="0"/>
                <a:cs typeface="Arial" panose="020B0604020202020204" pitchFamily="34" charset="0"/>
              </a:rPr>
              <a:t> est</a:t>
            </a:r>
            <a:r>
              <a:rPr lang="fr-BE" sz="1600" spc="-2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négatif,</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reprendre la</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prophylaxie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avec du</a:t>
            </a:r>
            <a:r>
              <a:rPr lang="fr-BE" sz="1600" spc="-5" dirty="0">
                <a:latin typeface="Arial" panose="020B0604020202020204" pitchFamily="34" charset="0"/>
                <a:cs typeface="Arial" panose="020B0604020202020204" pitchFamily="34" charset="0"/>
              </a:rPr>
              <a:t> </a:t>
            </a:r>
            <a:r>
              <a:rPr lang="fr-BE" sz="1600" dirty="0" err="1">
                <a:latin typeface="Arial" panose="020B0604020202020204" pitchFamily="34" charset="0"/>
                <a:cs typeface="Arial" panose="020B0604020202020204" pitchFamily="34" charset="0"/>
              </a:rPr>
              <a:t>fluconazole</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010778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77692" y="3702170"/>
            <a:ext cx="11573949" cy="2779741"/>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Rectangle 10"/>
          <p:cNvSpPr/>
          <p:nvPr/>
        </p:nvSpPr>
        <p:spPr>
          <a:xfrm>
            <a:off x="277692" y="1658677"/>
            <a:ext cx="11573949" cy="1903128"/>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a:xfrm>
            <a:off x="277692" y="100811"/>
            <a:ext cx="11573950" cy="548511"/>
          </a:xfrm>
        </p:spPr>
        <p:txBody>
          <a:bodyPr/>
          <a:lstStyle/>
          <a:p>
            <a:r>
              <a:rPr lang="fr-FR" sz="2400" dirty="0" smtClean="0"/>
              <a:t>Pathologies gastro-intestinales </a:t>
            </a:r>
            <a:r>
              <a:rPr lang="fr-FR" sz="2400" dirty="0"/>
              <a:t>et diarrhées</a:t>
            </a:r>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19</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10" name="Espace réservé du texte 2">
            <a:extLst>
              <a:ext uri="{FF2B5EF4-FFF2-40B4-BE49-F238E27FC236}">
                <a16:creationId xmlns:a16="http://schemas.microsoft.com/office/drawing/2014/main" id="{7452078D-074A-07E0-B11B-31E2152C56BB}"/>
              </a:ext>
            </a:extLst>
          </p:cNvPr>
          <p:cNvSpPr txBox="1">
            <a:spLocks/>
          </p:cNvSpPr>
          <p:nvPr/>
        </p:nvSpPr>
        <p:spPr>
          <a:xfrm>
            <a:off x="6575597" y="1518312"/>
            <a:ext cx="4952164" cy="3884961"/>
          </a:xfrm>
          <a:prstGeom prst="rect">
            <a:avLst/>
          </a:prstGeom>
        </p:spPr>
        <p:txBody>
          <a:bodyPr vert="horz" lIns="91440" tIns="45720" rIns="91440" bIns="45720" rtlCol="0">
            <a:noAutofit/>
          </a:bodyPr>
          <a:lstStyle>
            <a:lvl1pPr marL="0" indent="-385722" algn="l" defTabSz="914353" rtl="0" eaLnBrk="1" latinLnBrk="0" hangingPunct="1">
              <a:lnSpc>
                <a:spcPct val="90000"/>
              </a:lnSpc>
              <a:spcBef>
                <a:spcPts val="857"/>
              </a:spcBef>
              <a:spcAft>
                <a:spcPts val="1286"/>
              </a:spcAft>
              <a:buClr>
                <a:schemeClr val="tx1"/>
              </a:buClr>
              <a:buSzPct val="150000"/>
              <a:buFont typeface="+mj-lt"/>
              <a:buAutoNum type="arabicPeriod"/>
              <a:defRPr sz="2000" kern="1200">
                <a:solidFill>
                  <a:schemeClr val="tx1">
                    <a:lumMod val="50000"/>
                  </a:schemeClr>
                </a:solidFill>
                <a:latin typeface="Arial" panose="020B0604020202020204" pitchFamily="34" charset="0"/>
                <a:ea typeface="+mn-ea"/>
                <a:cs typeface="Arial" panose="020B0604020202020204" pitchFamily="34" charset="0"/>
              </a:defRPr>
            </a:lvl1pPr>
            <a:lvl2pPr marL="685764" indent="-228588" algn="l" defTabSz="914353" rtl="0" eaLnBrk="1" latinLnBrk="0" hangingPunct="1">
              <a:lnSpc>
                <a:spcPct val="90000"/>
              </a:lnSpc>
              <a:spcBef>
                <a:spcPts val="500"/>
              </a:spcBef>
              <a:buFont typeface="Arial" panose="020B0604020202020204" pitchFamily="34" charset="0"/>
              <a:buChar char="•"/>
              <a:defRPr sz="1714" b="1" kern="1200">
                <a:solidFill>
                  <a:schemeClr val="tx2"/>
                </a:solidFill>
                <a:latin typeface="Arial" panose="020B0604020202020204" pitchFamily="34" charset="0"/>
                <a:ea typeface="+mn-ea"/>
                <a:cs typeface="Arial" panose="020B0604020202020204" pitchFamily="34" charset="0"/>
              </a:defRPr>
            </a:lvl2pPr>
            <a:lvl3pPr marL="1142941" indent="-228588" algn="l" defTabSz="914353" rtl="0" eaLnBrk="1" latinLnBrk="0" hangingPunct="1">
              <a:lnSpc>
                <a:spcPct val="90000"/>
              </a:lnSpc>
              <a:spcBef>
                <a:spcPts val="500"/>
              </a:spcBef>
              <a:buFont typeface="Arial" panose="020B0604020202020204" pitchFamily="34" charset="0"/>
              <a:buChar char="•"/>
              <a:defRPr sz="1429" kern="1200">
                <a:solidFill>
                  <a:schemeClr val="tx1">
                    <a:lumMod val="50000"/>
                  </a:schemeClr>
                </a:solidFill>
                <a:latin typeface="Arial" panose="020B0604020202020204" pitchFamily="34" charset="0"/>
                <a:ea typeface="+mn-ea"/>
                <a:cs typeface="Arial" panose="020B0604020202020204" pitchFamily="34" charset="0"/>
              </a:defRPr>
            </a:lvl3pPr>
            <a:lvl4pPr marL="1600118" indent="-228588" algn="l" defTabSz="914353" rtl="0" eaLnBrk="1" latinLnBrk="0" hangingPunct="1">
              <a:lnSpc>
                <a:spcPct val="90000"/>
              </a:lnSpc>
              <a:spcBef>
                <a:spcPts val="500"/>
              </a:spcBef>
              <a:buFont typeface="Arial" panose="020B0604020202020204" pitchFamily="34" charset="0"/>
              <a:buChar char="•"/>
              <a:defRPr sz="1143" kern="1200">
                <a:solidFill>
                  <a:schemeClr val="tx2"/>
                </a:solidFill>
                <a:latin typeface="Arial" panose="020B0604020202020204" pitchFamily="34" charset="0"/>
                <a:ea typeface="+mn-ea"/>
                <a:cs typeface="Arial" panose="020B0604020202020204" pitchFamily="34" charset="0"/>
              </a:defRPr>
            </a:lvl4pPr>
            <a:lvl5pPr marL="2057294" indent="-228588" algn="l" defTabSz="914353" rtl="0" eaLnBrk="1" latinLnBrk="0" hangingPunct="1">
              <a:lnSpc>
                <a:spcPct val="90000"/>
              </a:lnSpc>
              <a:spcBef>
                <a:spcPts val="500"/>
              </a:spcBef>
              <a:buFont typeface="Arial" panose="020B0604020202020204" pitchFamily="34" charset="0"/>
              <a:buChar char="•"/>
              <a:defRPr sz="1000" kern="1200">
                <a:solidFill>
                  <a:schemeClr val="tx1">
                    <a:lumMod val="50000"/>
                  </a:schemeClr>
                </a:solidFill>
                <a:latin typeface="Arial" panose="020B0604020202020204" pitchFamily="34" charset="0"/>
                <a:ea typeface="+mn-ea"/>
                <a:cs typeface="Arial" panose="020B0604020202020204" pitchFamily="34" charset="0"/>
              </a:defRPr>
            </a:lvl5pPr>
            <a:lvl6pPr marL="2514471"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47"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4"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0"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lnSpc>
                <a:spcPct val="107000"/>
              </a:lnSpc>
              <a:spcBef>
                <a:spcPts val="125"/>
              </a:spcBef>
              <a:spcAft>
                <a:spcPts val="600"/>
              </a:spcAft>
              <a:buFont typeface="Arial" charset="0"/>
              <a:buChar char="•"/>
            </a:pPr>
            <a:endParaRPr lang="fr-FR" sz="1600" dirty="0">
              <a:solidFill>
                <a:schemeClr val="tx1"/>
              </a:solidFill>
            </a:endParaRPr>
          </a:p>
        </p:txBody>
      </p:sp>
      <p:sp>
        <p:nvSpPr>
          <p:cNvPr id="13" name="Espace réservé du texte 2">
            <a:extLst>
              <a:ext uri="{FF2B5EF4-FFF2-40B4-BE49-F238E27FC236}">
                <a16:creationId xmlns:a16="http://schemas.microsoft.com/office/drawing/2014/main" id="{7452078D-074A-07E0-B11B-31E2152C56BB}"/>
              </a:ext>
            </a:extLst>
          </p:cNvPr>
          <p:cNvSpPr txBox="1">
            <a:spLocks/>
          </p:cNvSpPr>
          <p:nvPr/>
        </p:nvSpPr>
        <p:spPr>
          <a:xfrm>
            <a:off x="908753" y="4816198"/>
            <a:ext cx="10615123" cy="1822009"/>
          </a:xfrm>
          <a:prstGeom prst="rect">
            <a:avLst/>
          </a:prstGeom>
        </p:spPr>
        <p:txBody>
          <a:bodyPr vert="horz" lIns="91440" tIns="45720" rIns="91440" bIns="45720" rtlCol="0">
            <a:noAutofit/>
          </a:bodyPr>
          <a:lstStyle>
            <a:lvl1pPr marL="0" indent="-385722" algn="l" defTabSz="914353" rtl="0" eaLnBrk="1" latinLnBrk="0" hangingPunct="1">
              <a:lnSpc>
                <a:spcPct val="90000"/>
              </a:lnSpc>
              <a:spcBef>
                <a:spcPts val="857"/>
              </a:spcBef>
              <a:spcAft>
                <a:spcPts val="1286"/>
              </a:spcAft>
              <a:buClr>
                <a:schemeClr val="tx1"/>
              </a:buClr>
              <a:buSzPct val="150000"/>
              <a:buFont typeface="+mj-lt"/>
              <a:buAutoNum type="arabicPeriod"/>
              <a:defRPr sz="2000" kern="1200">
                <a:solidFill>
                  <a:schemeClr val="tx1">
                    <a:lumMod val="50000"/>
                  </a:schemeClr>
                </a:solidFill>
                <a:latin typeface="Arial" panose="020B0604020202020204" pitchFamily="34" charset="0"/>
                <a:ea typeface="+mn-ea"/>
                <a:cs typeface="Arial" panose="020B0604020202020204" pitchFamily="34" charset="0"/>
              </a:defRPr>
            </a:lvl1pPr>
            <a:lvl2pPr marL="685764" indent="-228588" algn="l" defTabSz="914353" rtl="0" eaLnBrk="1" latinLnBrk="0" hangingPunct="1">
              <a:lnSpc>
                <a:spcPct val="90000"/>
              </a:lnSpc>
              <a:spcBef>
                <a:spcPts val="500"/>
              </a:spcBef>
              <a:buFont typeface="Arial" panose="020B0604020202020204" pitchFamily="34" charset="0"/>
              <a:buChar char="•"/>
              <a:defRPr sz="1714" b="1" kern="1200">
                <a:solidFill>
                  <a:schemeClr val="tx2"/>
                </a:solidFill>
                <a:latin typeface="Arial" panose="020B0604020202020204" pitchFamily="34" charset="0"/>
                <a:ea typeface="+mn-ea"/>
                <a:cs typeface="Arial" panose="020B0604020202020204" pitchFamily="34" charset="0"/>
              </a:defRPr>
            </a:lvl2pPr>
            <a:lvl3pPr marL="1142941" indent="-228588" algn="l" defTabSz="914353" rtl="0" eaLnBrk="1" latinLnBrk="0" hangingPunct="1">
              <a:lnSpc>
                <a:spcPct val="90000"/>
              </a:lnSpc>
              <a:spcBef>
                <a:spcPts val="500"/>
              </a:spcBef>
              <a:buFont typeface="Arial" panose="020B0604020202020204" pitchFamily="34" charset="0"/>
              <a:buChar char="•"/>
              <a:defRPr sz="1429" kern="1200">
                <a:solidFill>
                  <a:schemeClr val="tx1">
                    <a:lumMod val="50000"/>
                  </a:schemeClr>
                </a:solidFill>
                <a:latin typeface="Arial" panose="020B0604020202020204" pitchFamily="34" charset="0"/>
                <a:ea typeface="+mn-ea"/>
                <a:cs typeface="Arial" panose="020B0604020202020204" pitchFamily="34" charset="0"/>
              </a:defRPr>
            </a:lvl3pPr>
            <a:lvl4pPr marL="1600118" indent="-228588" algn="l" defTabSz="914353" rtl="0" eaLnBrk="1" latinLnBrk="0" hangingPunct="1">
              <a:lnSpc>
                <a:spcPct val="90000"/>
              </a:lnSpc>
              <a:spcBef>
                <a:spcPts val="500"/>
              </a:spcBef>
              <a:buFont typeface="Arial" panose="020B0604020202020204" pitchFamily="34" charset="0"/>
              <a:buChar char="•"/>
              <a:defRPr sz="1143" kern="1200">
                <a:solidFill>
                  <a:schemeClr val="tx2"/>
                </a:solidFill>
                <a:latin typeface="Arial" panose="020B0604020202020204" pitchFamily="34" charset="0"/>
                <a:ea typeface="+mn-ea"/>
                <a:cs typeface="Arial" panose="020B0604020202020204" pitchFamily="34" charset="0"/>
              </a:defRPr>
            </a:lvl4pPr>
            <a:lvl5pPr marL="2057294" indent="-228588" algn="l" defTabSz="914353" rtl="0" eaLnBrk="1" latinLnBrk="0" hangingPunct="1">
              <a:lnSpc>
                <a:spcPct val="90000"/>
              </a:lnSpc>
              <a:spcBef>
                <a:spcPts val="500"/>
              </a:spcBef>
              <a:buFont typeface="Arial" panose="020B0604020202020204" pitchFamily="34" charset="0"/>
              <a:buChar char="•"/>
              <a:defRPr sz="1000" kern="1200">
                <a:solidFill>
                  <a:schemeClr val="tx1">
                    <a:lumMod val="50000"/>
                  </a:schemeClr>
                </a:solidFill>
                <a:latin typeface="Arial" panose="020B0604020202020204" pitchFamily="34" charset="0"/>
                <a:ea typeface="+mn-ea"/>
                <a:cs typeface="Arial" panose="020B0604020202020204" pitchFamily="34" charset="0"/>
              </a:defRPr>
            </a:lvl5pPr>
            <a:lvl6pPr marL="2514471"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47"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4"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0"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gn="ctr">
              <a:lnSpc>
                <a:spcPct val="100000"/>
              </a:lnSpc>
              <a:spcBef>
                <a:spcPts val="0"/>
              </a:spcBef>
              <a:spcAft>
                <a:spcPts val="800"/>
              </a:spcAft>
              <a:buFont typeface="+mj-lt"/>
              <a:buNone/>
            </a:pPr>
            <a:endParaRPr lang="fr-FR" sz="1600" dirty="0">
              <a:solidFill>
                <a:schemeClr val="tx1"/>
              </a:solidFill>
              <a:ea typeface="Calibri" panose="020F0502020204030204" pitchFamily="34" charset="0"/>
            </a:endParaRPr>
          </a:p>
        </p:txBody>
      </p:sp>
      <p:sp>
        <p:nvSpPr>
          <p:cNvPr id="5" name="TextBox 4"/>
          <p:cNvSpPr txBox="1"/>
          <p:nvPr/>
        </p:nvSpPr>
        <p:spPr>
          <a:xfrm>
            <a:off x="277693" y="1759132"/>
            <a:ext cx="11548732" cy="1669688"/>
          </a:xfrm>
          <a:prstGeom prst="rect">
            <a:avLst/>
          </a:prstGeom>
          <a:noFill/>
        </p:spPr>
        <p:txBody>
          <a:bodyPr wrap="square" rtlCol="0">
            <a:spAutoFit/>
          </a:bodyPr>
          <a:lstStyle/>
          <a:p>
            <a:pPr algn="ctr">
              <a:spcBef>
                <a:spcPts val="250"/>
              </a:spcBef>
              <a:spcAft>
                <a:spcPts val="600"/>
              </a:spcAft>
              <a:buSzPts val="1000"/>
              <a:tabLst>
                <a:tab pos="200660" algn="l"/>
              </a:tabLst>
            </a:pPr>
            <a:r>
              <a:rPr lang="fr-FR" sz="1600" b="1" u="sng" dirty="0" smtClean="0">
                <a:latin typeface="Arial" panose="020B0604020202020204" pitchFamily="34" charset="0"/>
                <a:ea typeface="Calibri" panose="020F0502020204030204" pitchFamily="34" charset="0"/>
                <a:cs typeface="Arial" panose="020B0604020202020204" pitchFamily="34" charset="0"/>
              </a:rPr>
              <a:t>3 </a:t>
            </a:r>
            <a:r>
              <a:rPr lang="fr-FR" sz="1600" b="1" u="sng" dirty="0">
                <a:latin typeface="Arial" panose="020B0604020202020204" pitchFamily="34" charset="0"/>
                <a:ea typeface="Calibri" panose="020F0502020204030204" pitchFamily="34" charset="0"/>
                <a:cs typeface="Arial" panose="020B0604020202020204" pitchFamily="34" charset="0"/>
              </a:rPr>
              <a:t>questions : </a:t>
            </a:r>
          </a:p>
          <a:p>
            <a:pPr marL="800100" lvl="1" indent="-342900">
              <a:spcBef>
                <a:spcPts val="250"/>
              </a:spcBef>
              <a:spcAft>
                <a:spcPts val="600"/>
              </a:spcAft>
              <a:buSzPts val="1000"/>
              <a:buFont typeface="Symbol" panose="05050102010706020507" pitchFamily="18" charset="2"/>
              <a:buChar char=""/>
              <a:tabLst>
                <a:tab pos="200660" algn="l"/>
              </a:tabLst>
            </a:pPr>
            <a:r>
              <a:rPr lang="fr-FR" sz="1600" b="1" u="sng" dirty="0">
                <a:latin typeface="Arial" panose="020B0604020202020204" pitchFamily="34" charset="0"/>
                <a:ea typeface="Calibri" panose="020F0502020204030204" pitchFamily="34" charset="0"/>
                <a:cs typeface="Arial" panose="020B0604020202020204" pitchFamily="34" charset="0"/>
              </a:rPr>
              <a:t>Aigüe</a:t>
            </a:r>
            <a:r>
              <a:rPr lang="fr-FR" sz="1600" b="1" u="sng" spc="-10" dirty="0">
                <a:latin typeface="Arial" panose="020B0604020202020204" pitchFamily="34" charset="0"/>
                <a:ea typeface="Calibri" panose="020F0502020204030204" pitchFamily="34" charset="0"/>
                <a:cs typeface="Arial" panose="020B0604020202020204" pitchFamily="34" charset="0"/>
              </a:rPr>
              <a:t> </a:t>
            </a:r>
            <a:r>
              <a:rPr lang="fr-FR" sz="1600" b="1" u="sng" dirty="0">
                <a:latin typeface="Arial" panose="020B0604020202020204" pitchFamily="34" charset="0"/>
                <a:ea typeface="Calibri" panose="020F0502020204030204" pitchFamily="34" charset="0"/>
                <a:cs typeface="Arial" panose="020B0604020202020204" pitchFamily="34" charset="0"/>
              </a:rPr>
              <a:t>ou</a:t>
            </a:r>
            <a:r>
              <a:rPr lang="fr-FR" sz="1600" b="1" u="sng" spc="-10" dirty="0">
                <a:latin typeface="Arial" panose="020B0604020202020204" pitchFamily="34" charset="0"/>
                <a:ea typeface="Calibri" panose="020F0502020204030204" pitchFamily="34" charset="0"/>
                <a:cs typeface="Arial" panose="020B0604020202020204" pitchFamily="34" charset="0"/>
              </a:rPr>
              <a:t> </a:t>
            </a:r>
            <a:r>
              <a:rPr lang="fr-FR" sz="1600" b="1" u="sng" dirty="0">
                <a:latin typeface="Arial" panose="020B0604020202020204" pitchFamily="34" charset="0"/>
                <a:ea typeface="Calibri" panose="020F0502020204030204" pitchFamily="34" charset="0"/>
                <a:cs typeface="Arial" panose="020B0604020202020204" pitchFamily="34" charset="0"/>
              </a:rPr>
              <a:t>chronique ? </a:t>
            </a:r>
            <a:r>
              <a:rPr lang="fr-FR" sz="1600" u="sng" dirty="0">
                <a:latin typeface="Arial" panose="020B0604020202020204" pitchFamily="34" charset="0"/>
                <a:ea typeface="Symbol" panose="05050102010706020507" pitchFamily="18" charset="2"/>
                <a:cs typeface="Arial" panose="020B0604020202020204" pitchFamily="34" charset="0"/>
              </a:rPr>
              <a:t>Aigüe &lt; 2</a:t>
            </a:r>
            <a:r>
              <a:rPr lang="fr-FR" sz="1600" u="sng" spc="-5" dirty="0">
                <a:latin typeface="Arial" panose="020B0604020202020204" pitchFamily="34" charset="0"/>
                <a:ea typeface="Symbol" panose="05050102010706020507" pitchFamily="18" charset="2"/>
                <a:cs typeface="Arial" panose="020B0604020202020204" pitchFamily="34" charset="0"/>
              </a:rPr>
              <a:t> </a:t>
            </a:r>
            <a:r>
              <a:rPr lang="fr-FR" sz="1600" u="sng" dirty="0">
                <a:latin typeface="Arial" panose="020B0604020202020204" pitchFamily="34" charset="0"/>
                <a:ea typeface="Symbol" panose="05050102010706020507" pitchFamily="18" charset="2"/>
                <a:cs typeface="Arial" panose="020B0604020202020204" pitchFamily="34" charset="0"/>
              </a:rPr>
              <a:t>semaines Chronique &gt; 2</a:t>
            </a:r>
            <a:r>
              <a:rPr lang="fr-FR" sz="1600" u="sng" spc="-235" dirty="0">
                <a:latin typeface="Arial" panose="020B0604020202020204" pitchFamily="34" charset="0"/>
                <a:ea typeface="Symbol" panose="05050102010706020507" pitchFamily="18" charset="2"/>
                <a:cs typeface="Arial" panose="020B0604020202020204" pitchFamily="34" charset="0"/>
              </a:rPr>
              <a:t> </a:t>
            </a:r>
            <a:r>
              <a:rPr lang="fr-FR" sz="1600" u="sng" dirty="0">
                <a:latin typeface="Arial" panose="020B0604020202020204" pitchFamily="34" charset="0"/>
                <a:ea typeface="Symbol" panose="05050102010706020507" pitchFamily="18" charset="2"/>
                <a:cs typeface="Arial" panose="020B0604020202020204" pitchFamily="34" charset="0"/>
              </a:rPr>
              <a:t>semaines</a:t>
            </a:r>
          </a:p>
          <a:p>
            <a:pPr marL="800100" lvl="1" indent="-342900">
              <a:spcBef>
                <a:spcPts val="250"/>
              </a:spcBef>
              <a:spcAft>
                <a:spcPts val="600"/>
              </a:spcAft>
              <a:buSzPts val="1000"/>
              <a:buFont typeface="Symbol" panose="05050102010706020507" pitchFamily="18" charset="2"/>
              <a:buChar char=""/>
              <a:tabLst>
                <a:tab pos="200660" algn="l"/>
              </a:tabLst>
            </a:pPr>
            <a:r>
              <a:rPr lang="fr-FR" sz="1600" b="1" u="sng" dirty="0">
                <a:latin typeface="Arial" panose="020B0604020202020204" pitchFamily="34" charset="0"/>
                <a:ea typeface="Symbol" panose="05050102010706020507" pitchFamily="18" charset="2"/>
                <a:cs typeface="Arial" panose="020B0604020202020204" pitchFamily="34" charset="0"/>
              </a:rPr>
              <a:t>Inflammatoire </a:t>
            </a:r>
            <a:r>
              <a:rPr lang="fr-FR" sz="1600" u="sng" dirty="0" smtClean="0">
                <a:latin typeface="Arial" panose="020B0604020202020204" pitchFamily="34" charset="0"/>
                <a:ea typeface="Symbol" panose="05050102010706020507" pitchFamily="18" charset="2"/>
                <a:cs typeface="Arial" panose="020B0604020202020204" pitchFamily="34" charset="0"/>
              </a:rPr>
              <a:t>(volume réduit, fréquence </a:t>
            </a:r>
            <a:r>
              <a:rPr lang="fr-FR" sz="1600" u="sng" dirty="0">
                <a:latin typeface="Arial" panose="020B0604020202020204" pitchFamily="34" charset="0"/>
                <a:ea typeface="Symbol" panose="05050102010706020507" pitchFamily="18" charset="2"/>
                <a:cs typeface="Arial" panose="020B0604020202020204" pitchFamily="34" charset="0"/>
              </a:rPr>
              <a:t>++, sang + mucus) </a:t>
            </a:r>
            <a:r>
              <a:rPr lang="fr-FR" sz="1600" b="1" u="sng" dirty="0" smtClean="0">
                <a:latin typeface="Arial" panose="020B0604020202020204" pitchFamily="34" charset="0"/>
                <a:ea typeface="Symbol" panose="05050102010706020507" pitchFamily="18" charset="2"/>
                <a:cs typeface="Arial" panose="020B0604020202020204" pitchFamily="34" charset="0"/>
              </a:rPr>
              <a:t>ou </a:t>
            </a:r>
            <a:r>
              <a:rPr lang="fr-FR" sz="1600" b="1" u="sng" dirty="0">
                <a:latin typeface="Arial" panose="020B0604020202020204" pitchFamily="34" charset="0"/>
                <a:ea typeface="Symbol" panose="05050102010706020507" pitchFamily="18" charset="2"/>
                <a:cs typeface="Arial" panose="020B0604020202020204" pitchFamily="34" charset="0"/>
              </a:rPr>
              <a:t>non inflammatoire </a:t>
            </a:r>
            <a:r>
              <a:rPr lang="fr-FR" sz="1600" u="sng" dirty="0">
                <a:latin typeface="Arial" panose="020B0604020202020204" pitchFamily="34" charset="0"/>
                <a:ea typeface="Symbol" panose="05050102010706020507" pitchFamily="18" charset="2"/>
                <a:cs typeface="Arial" panose="020B0604020202020204" pitchFamily="34" charset="0"/>
              </a:rPr>
              <a:t>(volume ++ pas sang ni </a:t>
            </a:r>
            <a:r>
              <a:rPr lang="fr-FR" sz="1600" u="sng" dirty="0" smtClean="0">
                <a:latin typeface="Arial" panose="020B0604020202020204" pitchFamily="34" charset="0"/>
                <a:ea typeface="Symbol" panose="05050102010706020507" pitchFamily="18" charset="2"/>
                <a:cs typeface="Arial" panose="020B0604020202020204" pitchFamily="34" charset="0"/>
              </a:rPr>
              <a:t>mucus</a:t>
            </a:r>
            <a:r>
              <a:rPr lang="fr-FR" sz="1600" u="sng" dirty="0">
                <a:latin typeface="Arial" panose="020B0604020202020204" pitchFamily="34" charset="0"/>
                <a:ea typeface="Symbol" panose="05050102010706020507" pitchFamily="18" charset="2"/>
                <a:cs typeface="Arial" panose="020B0604020202020204" pitchFamily="34" charset="0"/>
              </a:rPr>
              <a:t>)</a:t>
            </a:r>
          </a:p>
          <a:p>
            <a:pPr marL="800100" lvl="1" indent="-342900">
              <a:spcBef>
                <a:spcPts val="250"/>
              </a:spcBef>
              <a:spcAft>
                <a:spcPts val="600"/>
              </a:spcAft>
              <a:buSzPts val="1000"/>
              <a:buFont typeface="Symbol" panose="05050102010706020507" pitchFamily="18" charset="2"/>
              <a:buChar char=""/>
              <a:tabLst>
                <a:tab pos="200660" algn="l"/>
              </a:tabLst>
            </a:pPr>
            <a:r>
              <a:rPr lang="fr-FR" sz="1600" b="1" u="sng" dirty="0">
                <a:latin typeface="Arial" panose="020B0604020202020204" pitchFamily="34" charset="0"/>
                <a:ea typeface="Calibri" panose="020F0502020204030204" pitchFamily="34" charset="0"/>
                <a:cs typeface="Arial" panose="020B0604020202020204" pitchFamily="34" charset="0"/>
              </a:rPr>
              <a:t>CD4 &lt;200 ? </a:t>
            </a:r>
            <a:r>
              <a:rPr lang="fr-BE" sz="1600" dirty="0">
                <a:effectLst/>
                <a:latin typeface="Arial" panose="020B0604020202020204" pitchFamily="34" charset="0"/>
                <a:cs typeface="Arial" panose="020B0604020202020204" pitchFamily="34" charset="0"/>
              </a:rPr>
              <a:t>Diarrhée aqueuse chronique (&gt; 2</a:t>
            </a:r>
            <a:r>
              <a:rPr lang="fr-BE" sz="1600" spc="5" dirty="0">
                <a:effectLst/>
                <a:latin typeface="Arial" panose="020B0604020202020204" pitchFamily="34" charset="0"/>
                <a:cs typeface="Arial" panose="020B0604020202020204" pitchFamily="34" charset="0"/>
              </a:rPr>
              <a:t> </a:t>
            </a:r>
            <a:r>
              <a:rPr lang="fr-BE" sz="1600" dirty="0">
                <a:effectLst/>
                <a:latin typeface="Arial" panose="020B0604020202020204" pitchFamily="34" charset="0"/>
                <a:cs typeface="Arial" panose="020B0604020202020204" pitchFamily="34" charset="0"/>
              </a:rPr>
              <a:t>semaines ou épisodes antérieurs) ;</a:t>
            </a:r>
            <a:r>
              <a:rPr lang="fr-BE" sz="1600" spc="-225" dirty="0">
                <a:effectLst/>
                <a:latin typeface="Arial" panose="020B0604020202020204" pitchFamily="34" charset="0"/>
                <a:cs typeface="Arial" panose="020B0604020202020204" pitchFamily="34" charset="0"/>
              </a:rPr>
              <a:t> </a:t>
            </a:r>
            <a:r>
              <a:rPr lang="fr-BE" sz="1600" dirty="0">
                <a:effectLst/>
                <a:latin typeface="Arial" panose="020B0604020202020204" pitchFamily="34" charset="0"/>
                <a:cs typeface="Arial" panose="020B0604020202020204" pitchFamily="34" charset="0"/>
              </a:rPr>
              <a:t>CD4</a:t>
            </a:r>
            <a:r>
              <a:rPr lang="fr-BE" sz="1600" spc="-15" dirty="0">
                <a:effectLst/>
                <a:latin typeface="Arial" panose="020B0604020202020204" pitchFamily="34" charset="0"/>
                <a:cs typeface="Arial" panose="020B0604020202020204" pitchFamily="34" charset="0"/>
              </a:rPr>
              <a:t> </a:t>
            </a:r>
            <a:r>
              <a:rPr lang="fr-BE" sz="1600" dirty="0">
                <a:effectLst/>
                <a:latin typeface="Arial" panose="020B0604020202020204" pitchFamily="34" charset="0"/>
                <a:cs typeface="Arial" panose="020B0604020202020204" pitchFamily="34" charset="0"/>
              </a:rPr>
              <a:t>&lt;</a:t>
            </a:r>
            <a:r>
              <a:rPr lang="fr-BE" sz="1600" spc="-10" dirty="0">
                <a:effectLst/>
                <a:latin typeface="Arial" panose="020B0604020202020204" pitchFamily="34" charset="0"/>
                <a:cs typeface="Arial" panose="020B0604020202020204" pitchFamily="34" charset="0"/>
              </a:rPr>
              <a:t> </a:t>
            </a:r>
            <a:r>
              <a:rPr lang="fr-BE" sz="1600" dirty="0">
                <a:effectLst/>
                <a:latin typeface="Arial" panose="020B0604020202020204" pitchFamily="34" charset="0"/>
                <a:cs typeface="Arial" panose="020B0604020202020204" pitchFamily="34" charset="0"/>
              </a:rPr>
              <a:t>200 ou</a:t>
            </a:r>
            <a:r>
              <a:rPr lang="fr-BE" sz="1600" spc="-10" dirty="0">
                <a:effectLst/>
                <a:latin typeface="Arial" panose="020B0604020202020204" pitchFamily="34" charset="0"/>
                <a:cs typeface="Arial" panose="020B0604020202020204" pitchFamily="34" charset="0"/>
              </a:rPr>
              <a:t> </a:t>
            </a:r>
            <a:r>
              <a:rPr lang="fr-BE" sz="1600" dirty="0">
                <a:effectLst/>
                <a:latin typeface="Arial" panose="020B0604020202020204" pitchFamily="34" charset="0"/>
                <a:cs typeface="Arial" panose="020B0604020202020204" pitchFamily="34" charset="0"/>
              </a:rPr>
              <a:t>indéterminé : </a:t>
            </a:r>
            <a:r>
              <a:rPr lang="fr-BE" sz="1600" u="sng" dirty="0">
                <a:effectLst/>
                <a:latin typeface="Arial" panose="020B0604020202020204" pitchFamily="34" charset="0"/>
                <a:cs typeface="Arial" panose="020B0604020202020204" pitchFamily="34" charset="0"/>
              </a:rPr>
              <a:t>p</a:t>
            </a:r>
            <a:r>
              <a:rPr lang="fr-FR" sz="1600" u="sng" dirty="0" err="1">
                <a:latin typeface="Arial" panose="020B0604020202020204" pitchFamily="34" charset="0"/>
                <a:ea typeface="Calibri" panose="020F0502020204030204" pitchFamily="34" charset="0"/>
                <a:cs typeface="Arial" panose="020B0604020202020204" pitchFamily="34" charset="0"/>
              </a:rPr>
              <a:t>arasites</a:t>
            </a:r>
            <a:r>
              <a:rPr lang="fr-FR" sz="1600" u="sng" dirty="0">
                <a:latin typeface="Arial" panose="020B0604020202020204" pitchFamily="34" charset="0"/>
                <a:ea typeface="Calibri" panose="020F0502020204030204" pitchFamily="34" charset="0"/>
                <a:cs typeface="Arial" panose="020B0604020202020204" pitchFamily="34" charset="0"/>
              </a:rPr>
              <a:t> opportunistes  ?? =&gt; </a:t>
            </a:r>
            <a:r>
              <a:rPr lang="fr-FR" sz="1600" dirty="0">
                <a:latin typeface="Arial" panose="020B0604020202020204" pitchFamily="34" charset="0"/>
                <a:ea typeface="Calibri" panose="020F0502020204030204" pitchFamily="34" charset="0"/>
                <a:cs typeface="Arial" panose="020B0604020202020204" pitchFamily="34" charset="0"/>
              </a:rPr>
              <a:t>Isospora</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belli,</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Cryptosporidium</a:t>
            </a:r>
            <a:r>
              <a:rPr lang="fr-FR" sz="1600" dirty="0">
                <a:latin typeface="Arial" panose="020B0604020202020204" pitchFamily="34" charset="0"/>
                <a:ea typeface="Calibri" panose="020F0502020204030204" pitchFamily="34" charset="0"/>
                <a:cs typeface="Arial" panose="020B0604020202020204" pitchFamily="34" charset="0"/>
              </a:rPr>
              <a:t> </a:t>
            </a:r>
            <a:endParaRPr lang="fr-FR" sz="1600" dirty="0">
              <a:latin typeface="Arial" panose="020B0604020202020204" pitchFamily="34" charset="0"/>
              <a:ea typeface="Symbol" panose="05050102010706020507" pitchFamily="18" charset="2"/>
              <a:cs typeface="Arial" panose="020B0604020202020204" pitchFamily="34" charset="0"/>
            </a:endParaRPr>
          </a:p>
        </p:txBody>
      </p:sp>
      <p:sp>
        <p:nvSpPr>
          <p:cNvPr id="7" name="Rectangle 6"/>
          <p:cNvSpPr/>
          <p:nvPr/>
        </p:nvSpPr>
        <p:spPr>
          <a:xfrm>
            <a:off x="763828" y="3754969"/>
            <a:ext cx="10904969" cy="2700676"/>
          </a:xfrm>
          <a:prstGeom prst="rect">
            <a:avLst/>
          </a:prstGeom>
        </p:spPr>
        <p:txBody>
          <a:bodyPr wrap="square">
            <a:spAutoFit/>
          </a:bodyPr>
          <a:lstStyle/>
          <a:p>
            <a:pPr marR="172720" lvl="0" algn="ctr">
              <a:lnSpc>
                <a:spcPct val="115000"/>
              </a:lnSpc>
              <a:spcBef>
                <a:spcPts val="35"/>
              </a:spcBef>
              <a:spcAft>
                <a:spcPts val="600"/>
              </a:spcAft>
              <a:tabLst>
                <a:tab pos="271780" algn="l"/>
              </a:tabLst>
            </a:pPr>
            <a:r>
              <a:rPr lang="fr-FR" sz="1600" b="1" u="sng" dirty="0">
                <a:latin typeface="Arial" panose="020B0604020202020204" pitchFamily="34" charset="0"/>
                <a:ea typeface="Calibri" panose="020F0502020204030204" pitchFamily="34" charset="0"/>
                <a:cs typeface="Arial" panose="020B0604020202020204" pitchFamily="34" charset="0"/>
              </a:rPr>
              <a:t>Prise en </a:t>
            </a:r>
            <a:r>
              <a:rPr lang="fr-FR" sz="1600" b="1" u="sng" dirty="0" smtClean="0">
                <a:latin typeface="Arial" panose="020B0604020202020204" pitchFamily="34" charset="0"/>
                <a:ea typeface="Calibri" panose="020F0502020204030204" pitchFamily="34" charset="0"/>
                <a:cs typeface="Arial" panose="020B0604020202020204" pitchFamily="34" charset="0"/>
              </a:rPr>
              <a:t>charge</a:t>
            </a:r>
            <a:endParaRPr lang="fr-FR" sz="1600" dirty="0">
              <a:latin typeface="Arial" panose="020B0604020202020204" pitchFamily="34" charset="0"/>
              <a:ea typeface="Calibri" panose="020F0502020204030204" pitchFamily="34" charset="0"/>
              <a:cs typeface="Arial" panose="020B0604020202020204" pitchFamily="34" charset="0"/>
            </a:endParaRPr>
          </a:p>
          <a:p>
            <a:pPr marL="342900" marR="835660" lvl="0" indent="-342900">
              <a:lnSpc>
                <a:spcPct val="112000"/>
              </a:lnSpc>
              <a:spcBef>
                <a:spcPts val="265"/>
              </a:spcBef>
              <a:spcAft>
                <a:spcPts val="600"/>
              </a:spcAft>
              <a:buSzPts val="1000"/>
              <a:buFont typeface="Symbol" panose="05050102010706020507" pitchFamily="18" charset="2"/>
              <a:buChar char=""/>
              <a:tabLst>
                <a:tab pos="199390" algn="l"/>
              </a:tabLst>
            </a:pPr>
            <a:r>
              <a:rPr lang="fr-FR" sz="1600" dirty="0">
                <a:latin typeface="Arial" panose="020B0604020202020204" pitchFamily="34" charset="0"/>
                <a:ea typeface="Symbol" panose="05050102010706020507" pitchFamily="18" charset="2"/>
                <a:cs typeface="Arial" panose="020B0604020202020204" pitchFamily="34" charset="0"/>
              </a:rPr>
              <a:t>Déshydratation, malnutrition, choc </a:t>
            </a:r>
            <a:r>
              <a:rPr lang="fr-FR" sz="1600" spc="-220"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hypovolémique, insuffisance</a:t>
            </a:r>
            <a:r>
              <a:rPr lang="fr-FR" sz="1600" spc="-2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rénale</a:t>
            </a:r>
            <a:r>
              <a:rPr lang="fr-FR" sz="1600" spc="-2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aigüe, troubles</a:t>
            </a:r>
            <a:r>
              <a:rPr lang="fr-FR" sz="1600" spc="-30"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électrolytiques, bactériémie, choc</a:t>
            </a:r>
            <a:r>
              <a:rPr lang="fr-FR" sz="1600" spc="-20"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septique</a:t>
            </a:r>
          </a:p>
          <a:p>
            <a:pPr marL="285750" lvl="0" indent="-285750">
              <a:spcBef>
                <a:spcPts val="180"/>
              </a:spcBef>
              <a:spcAft>
                <a:spcPts val="600"/>
              </a:spcAft>
              <a:buFont typeface="Arial" panose="020B0604020202020204" pitchFamily="34" charset="0"/>
              <a:buChar char="•"/>
            </a:pPr>
            <a:r>
              <a:rPr lang="fr-FR" sz="1600" b="1" dirty="0" err="1">
                <a:latin typeface="Arial" panose="020B0604020202020204" pitchFamily="34" charset="0"/>
                <a:ea typeface="Calibri" panose="020F0502020204030204" pitchFamily="34" charset="0"/>
                <a:cs typeface="Arial" panose="020B0604020202020204" pitchFamily="34" charset="0"/>
              </a:rPr>
              <a:t>Giardiase</a:t>
            </a:r>
            <a:r>
              <a:rPr lang="fr-FR" sz="1600" b="1"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metronidazole</a:t>
            </a:r>
            <a:r>
              <a:rPr lang="fr-FR" sz="1600" dirty="0">
                <a:latin typeface="Arial" panose="020B0604020202020204" pitchFamily="34" charset="0"/>
                <a:ea typeface="Calibri" panose="020F0502020204030204" pitchFamily="34" charset="0"/>
                <a:cs typeface="Arial" panose="020B0604020202020204" pitchFamily="34" charset="0"/>
              </a:rPr>
              <a:t> 2g par jour pendant 3 jours, ou </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tinidazole</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2g dose unique /                                        </a:t>
            </a:r>
            <a:endParaRPr lang="fr-FR" sz="1600" dirty="0" smtClean="0">
              <a:latin typeface="Arial" panose="020B0604020202020204" pitchFamily="34" charset="0"/>
              <a:ea typeface="Calibri" panose="020F0502020204030204" pitchFamily="34" charset="0"/>
              <a:cs typeface="Arial" panose="020B0604020202020204" pitchFamily="34" charset="0"/>
            </a:endParaRPr>
          </a:p>
          <a:p>
            <a:pPr marL="285750" lvl="0" indent="-285750">
              <a:spcBef>
                <a:spcPts val="180"/>
              </a:spcBef>
              <a:spcAft>
                <a:spcPts val="600"/>
              </a:spcAft>
              <a:buFont typeface="Arial" panose="020B0604020202020204" pitchFamily="34" charset="0"/>
              <a:buChar char="•"/>
            </a:pPr>
            <a:r>
              <a:rPr lang="fr-FR" sz="1600" b="1" dirty="0" smtClean="0">
                <a:latin typeface="Arial" panose="020B0604020202020204" pitchFamily="34" charset="0"/>
                <a:ea typeface="Calibri" panose="020F0502020204030204" pitchFamily="34" charset="0"/>
                <a:cs typeface="Arial" panose="020B0604020202020204" pitchFamily="34" charset="0"/>
              </a:rPr>
              <a:t>Amibiase</a:t>
            </a:r>
            <a:r>
              <a:rPr lang="fr-FR" sz="1600" b="1" spc="-15" dirty="0" smtClean="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 </a:t>
            </a:r>
            <a:r>
              <a:rPr lang="fr-FR" sz="1600" dirty="0" err="1">
                <a:latin typeface="Arial" panose="020B0604020202020204" pitchFamily="34" charset="0"/>
                <a:ea typeface="Calibri" panose="020F0502020204030204" pitchFamily="34" charset="0"/>
                <a:cs typeface="Arial" panose="020B0604020202020204" pitchFamily="34" charset="0"/>
              </a:rPr>
              <a:t>metronidazole</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800mg</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3x</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jour</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pendant</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5-10</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jours</a:t>
            </a:r>
          </a:p>
          <a:p>
            <a:pPr marL="285750" lvl="0" indent="-285750">
              <a:spcBef>
                <a:spcPts val="35"/>
              </a:spcBef>
              <a:spcAft>
                <a:spcPts val="600"/>
              </a:spcAft>
              <a:buFont typeface="Arial" panose="020B0604020202020204" pitchFamily="34" charset="0"/>
              <a:buChar char="•"/>
            </a:pPr>
            <a:r>
              <a:rPr lang="fr-FR" sz="1600" b="1" dirty="0" err="1">
                <a:latin typeface="Arial" panose="020B0604020202020204" pitchFamily="34" charset="0"/>
                <a:ea typeface="Calibri" panose="020F0502020204030204" pitchFamily="34" charset="0"/>
                <a:cs typeface="Arial" panose="020B0604020202020204" pitchFamily="34" charset="0"/>
              </a:rPr>
              <a:t>Isospora</a:t>
            </a:r>
            <a:r>
              <a:rPr lang="fr-FR" sz="1600" b="1" spc="-15"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belli</a:t>
            </a:r>
            <a:r>
              <a:rPr lang="fr-FR" sz="1600" b="1" spc="-15"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a:t>
            </a:r>
            <a:r>
              <a:rPr lang="fr-FR" sz="1600" dirty="0" err="1">
                <a:latin typeface="Arial" panose="020B0604020202020204" pitchFamily="34" charset="0"/>
                <a:ea typeface="Calibri" panose="020F0502020204030204" pitchFamily="34" charset="0"/>
                <a:cs typeface="Arial" panose="020B0604020202020204" pitchFamily="34" charset="0"/>
              </a:rPr>
              <a:t>Cotrimoxazole</a:t>
            </a:r>
            <a:r>
              <a:rPr lang="fr-FR" sz="1600" dirty="0">
                <a:latin typeface="Arial" panose="020B0604020202020204" pitchFamily="34" charset="0"/>
                <a:ea typeface="Calibri" panose="020F0502020204030204" pitchFamily="34" charset="0"/>
                <a:cs typeface="Arial" panose="020B0604020202020204" pitchFamily="34" charset="0"/>
              </a:rPr>
              <a:t> 800/160 mg – 2 comprimés 2x/jour x 10</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jours ; puis 1 comprimé 2x/jour x au moins 3 semaines. </a:t>
            </a:r>
          </a:p>
          <a:p>
            <a:pPr marR="835660" lvl="0">
              <a:lnSpc>
                <a:spcPct val="112000"/>
              </a:lnSpc>
              <a:spcBef>
                <a:spcPts val="265"/>
              </a:spcBef>
              <a:spcAft>
                <a:spcPts val="600"/>
              </a:spcAft>
              <a:buSzPts val="1000"/>
              <a:tabLst>
                <a:tab pos="199390" algn="l"/>
              </a:tabLst>
            </a:pPr>
            <a:r>
              <a:rPr lang="fr-FR" sz="1600" b="1" dirty="0" smtClean="0">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 </a:t>
            </a:r>
            <a:r>
              <a:rPr lang="fr-FR" sz="1600" b="1" dirty="0" smtClean="0">
                <a:latin typeface="Arial" panose="020B0604020202020204" pitchFamily="34" charset="0"/>
                <a:ea typeface="Calibri" panose="020F0502020204030204" pitchFamily="34" charset="0"/>
                <a:cs typeface="Arial" panose="020B0604020202020204" pitchFamily="34" charset="0"/>
              </a:rPr>
              <a:t>TAR</a:t>
            </a:r>
            <a:r>
              <a:rPr lang="fr-FR" sz="1600" b="1" spc="-10" dirty="0" smtClean="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efficace</a:t>
            </a:r>
            <a:endParaRPr lang="fr-FR" sz="1600" dirty="0">
              <a:latin typeface="Arial" panose="020B0604020202020204" pitchFamily="34" charset="0"/>
              <a:ea typeface="Symbol" panose="05050102010706020507" pitchFamily="18" charset="2"/>
              <a:cs typeface="Arial" panose="020B0604020202020204" pitchFamily="34" charset="0"/>
            </a:endParaRPr>
          </a:p>
        </p:txBody>
      </p:sp>
      <p:sp>
        <p:nvSpPr>
          <p:cNvPr id="8" name="Rectangle 7"/>
          <p:cNvSpPr/>
          <p:nvPr/>
        </p:nvSpPr>
        <p:spPr>
          <a:xfrm>
            <a:off x="1221536" y="799180"/>
            <a:ext cx="9686259" cy="761747"/>
          </a:xfrm>
          <a:prstGeom prst="rect">
            <a:avLst/>
          </a:prstGeom>
        </p:spPr>
        <p:txBody>
          <a:bodyPr wrap="square">
            <a:spAutoFit/>
          </a:bodyPr>
          <a:lstStyle/>
          <a:p>
            <a:pPr marL="318770" algn="ctr">
              <a:spcBef>
                <a:spcPts val="340"/>
              </a:spcBef>
              <a:spcAft>
                <a:spcPts val="600"/>
              </a:spcAft>
            </a:pPr>
            <a:r>
              <a:rPr lang="fr-FR" b="1" u="sng" dirty="0">
                <a:solidFill>
                  <a:schemeClr val="tx2"/>
                </a:solidFill>
                <a:latin typeface="Arial" panose="020B0604020202020204" pitchFamily="34" charset="0"/>
                <a:ea typeface="Calibri" panose="020F0502020204030204" pitchFamily="34" charset="0"/>
                <a:cs typeface="Arial" panose="020B0604020202020204" pitchFamily="34" charset="0"/>
              </a:rPr>
              <a:t>Définition</a:t>
            </a:r>
            <a:r>
              <a:rPr lang="fr-FR" b="1" u="sng" spc="-1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b="1" u="sng" dirty="0">
                <a:solidFill>
                  <a:schemeClr val="tx2"/>
                </a:solidFill>
                <a:latin typeface="Arial" panose="020B0604020202020204" pitchFamily="34" charset="0"/>
                <a:ea typeface="Calibri" panose="020F0502020204030204" pitchFamily="34" charset="0"/>
                <a:cs typeface="Arial" panose="020B0604020202020204" pitchFamily="34" charset="0"/>
              </a:rPr>
              <a:t>de</a:t>
            </a:r>
            <a:r>
              <a:rPr lang="fr-FR" b="1" u="sng"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b="1" u="sng" dirty="0">
                <a:solidFill>
                  <a:schemeClr val="tx2"/>
                </a:solidFill>
                <a:latin typeface="Arial" panose="020B0604020202020204" pitchFamily="34" charset="0"/>
                <a:ea typeface="Calibri" panose="020F0502020204030204" pitchFamily="34" charset="0"/>
                <a:cs typeface="Arial" panose="020B0604020202020204" pitchFamily="34" charset="0"/>
              </a:rPr>
              <a:t>la</a:t>
            </a:r>
            <a:r>
              <a:rPr lang="fr-FR" b="1" u="sng"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b="1" u="sng" dirty="0" smtClean="0">
                <a:solidFill>
                  <a:schemeClr val="tx2"/>
                </a:solidFill>
                <a:latin typeface="Arial" panose="020B0604020202020204" pitchFamily="34" charset="0"/>
                <a:ea typeface="Calibri" panose="020F0502020204030204" pitchFamily="34" charset="0"/>
                <a:cs typeface="Arial" panose="020B0604020202020204" pitchFamily="34" charset="0"/>
              </a:rPr>
              <a:t>diarrhée</a:t>
            </a:r>
          </a:p>
          <a:p>
            <a:pPr marL="318770" algn="ctr">
              <a:spcBef>
                <a:spcPts val="340"/>
              </a:spcBef>
              <a:spcAft>
                <a:spcPts val="600"/>
              </a:spcAft>
            </a:pPr>
            <a:r>
              <a:rPr lang="fr-FR" dirty="0" smtClean="0">
                <a:solidFill>
                  <a:schemeClr val="tx2"/>
                </a:solidFill>
                <a:latin typeface="Arial" panose="020B0604020202020204" pitchFamily="34" charset="0"/>
                <a:ea typeface="Symbol" panose="05050102010706020507" pitchFamily="18" charset="2"/>
                <a:cs typeface="Arial" panose="020B0604020202020204" pitchFamily="34" charset="0"/>
              </a:rPr>
              <a:t>&gt;</a:t>
            </a:r>
            <a:r>
              <a:rPr lang="fr-FR" spc="-15" dirty="0" smtClean="0">
                <a:solidFill>
                  <a:schemeClr val="tx2"/>
                </a:solidFill>
                <a:latin typeface="Arial" panose="020B0604020202020204" pitchFamily="34" charset="0"/>
                <a:ea typeface="Symbol" panose="05050102010706020507" pitchFamily="18" charset="2"/>
                <a:cs typeface="Arial" panose="020B0604020202020204" pitchFamily="34" charset="0"/>
              </a:rPr>
              <a:t> </a:t>
            </a:r>
            <a:r>
              <a:rPr lang="fr-FR" dirty="0">
                <a:solidFill>
                  <a:schemeClr val="tx2"/>
                </a:solidFill>
                <a:latin typeface="Arial" panose="020B0604020202020204" pitchFamily="34" charset="0"/>
                <a:ea typeface="Symbol" panose="05050102010706020507" pitchFamily="18" charset="2"/>
                <a:cs typeface="Arial" panose="020B0604020202020204" pitchFamily="34" charset="0"/>
              </a:rPr>
              <a:t>3</a:t>
            </a:r>
            <a:r>
              <a:rPr lang="fr-FR" spc="-5" dirty="0">
                <a:solidFill>
                  <a:schemeClr val="tx2"/>
                </a:solidFill>
                <a:latin typeface="Arial" panose="020B0604020202020204" pitchFamily="34" charset="0"/>
                <a:ea typeface="Symbol" panose="05050102010706020507" pitchFamily="18" charset="2"/>
                <a:cs typeface="Arial" panose="020B0604020202020204" pitchFamily="34" charset="0"/>
              </a:rPr>
              <a:t> </a:t>
            </a:r>
            <a:r>
              <a:rPr lang="fr-FR" dirty="0">
                <a:solidFill>
                  <a:schemeClr val="tx2"/>
                </a:solidFill>
                <a:latin typeface="Arial" panose="020B0604020202020204" pitchFamily="34" charset="0"/>
                <a:ea typeface="Symbol" panose="05050102010706020507" pitchFamily="18" charset="2"/>
                <a:cs typeface="Arial" panose="020B0604020202020204" pitchFamily="34" charset="0"/>
              </a:rPr>
              <a:t>selles</a:t>
            </a:r>
            <a:r>
              <a:rPr lang="fr-FR" spc="-10" dirty="0">
                <a:solidFill>
                  <a:schemeClr val="tx2"/>
                </a:solidFill>
                <a:latin typeface="Arial" panose="020B0604020202020204" pitchFamily="34" charset="0"/>
                <a:ea typeface="Symbol" panose="05050102010706020507" pitchFamily="18" charset="2"/>
                <a:cs typeface="Arial" panose="020B0604020202020204" pitchFamily="34" charset="0"/>
              </a:rPr>
              <a:t> </a:t>
            </a:r>
            <a:r>
              <a:rPr lang="fr-FR" dirty="0">
                <a:solidFill>
                  <a:schemeClr val="tx2"/>
                </a:solidFill>
                <a:latin typeface="Arial" panose="020B0604020202020204" pitchFamily="34" charset="0"/>
                <a:ea typeface="Symbol" panose="05050102010706020507" pitchFamily="18" charset="2"/>
                <a:cs typeface="Arial" panose="020B0604020202020204" pitchFamily="34" charset="0"/>
              </a:rPr>
              <a:t>par</a:t>
            </a:r>
            <a:r>
              <a:rPr lang="fr-FR" spc="-10" dirty="0">
                <a:solidFill>
                  <a:schemeClr val="tx2"/>
                </a:solidFill>
                <a:latin typeface="Arial" panose="020B0604020202020204" pitchFamily="34" charset="0"/>
                <a:ea typeface="Symbol" panose="05050102010706020507" pitchFamily="18" charset="2"/>
                <a:cs typeface="Arial" panose="020B0604020202020204" pitchFamily="34" charset="0"/>
              </a:rPr>
              <a:t> </a:t>
            </a:r>
            <a:r>
              <a:rPr lang="fr-FR" dirty="0">
                <a:solidFill>
                  <a:schemeClr val="tx2"/>
                </a:solidFill>
                <a:latin typeface="Arial" panose="020B0604020202020204" pitchFamily="34" charset="0"/>
                <a:ea typeface="Symbol" panose="05050102010706020507" pitchFamily="18" charset="2"/>
                <a:cs typeface="Arial" panose="020B0604020202020204" pitchFamily="34" charset="0"/>
              </a:rPr>
              <a:t>jour, avec symptômes </a:t>
            </a:r>
            <a:r>
              <a:rPr lang="fr-FR" dirty="0" smtClean="0">
                <a:solidFill>
                  <a:schemeClr val="tx2"/>
                </a:solidFill>
                <a:latin typeface="Arial" panose="020B0604020202020204" pitchFamily="34" charset="0"/>
                <a:ea typeface="Symbol" panose="05050102010706020507" pitchFamily="18" charset="2"/>
                <a:cs typeface="Arial" panose="020B0604020202020204" pitchFamily="34" charset="0"/>
              </a:rPr>
              <a:t>associés: </a:t>
            </a:r>
            <a:r>
              <a:rPr lang="fr-FR" dirty="0">
                <a:solidFill>
                  <a:schemeClr val="tx2"/>
                </a:solidFill>
                <a:latin typeface="Arial" panose="020B0604020202020204" pitchFamily="34" charset="0"/>
                <a:ea typeface="Symbol" panose="05050102010706020507" pitchFamily="18" charset="2"/>
                <a:cs typeface="Arial" panose="020B0604020202020204" pitchFamily="34" charset="0"/>
              </a:rPr>
              <a:t>fièvre, douleur</a:t>
            </a:r>
            <a:r>
              <a:rPr lang="fr-FR" spc="-220" dirty="0">
                <a:solidFill>
                  <a:schemeClr val="tx2"/>
                </a:solidFill>
                <a:latin typeface="Arial" panose="020B0604020202020204" pitchFamily="34" charset="0"/>
                <a:ea typeface="Symbol" panose="05050102010706020507" pitchFamily="18" charset="2"/>
                <a:cs typeface="Arial" panose="020B0604020202020204" pitchFamily="34" charset="0"/>
              </a:rPr>
              <a:t> </a:t>
            </a:r>
            <a:r>
              <a:rPr lang="fr-FR" dirty="0">
                <a:solidFill>
                  <a:schemeClr val="tx2"/>
                </a:solidFill>
                <a:latin typeface="Arial" panose="020B0604020202020204" pitchFamily="34" charset="0"/>
                <a:ea typeface="Symbol" panose="05050102010706020507" pitchFamily="18" charset="2"/>
                <a:cs typeface="Arial" panose="020B0604020202020204" pitchFamily="34" charset="0"/>
              </a:rPr>
              <a:t>abdominale,</a:t>
            </a:r>
            <a:r>
              <a:rPr lang="fr-FR" spc="20" dirty="0">
                <a:solidFill>
                  <a:schemeClr val="tx2"/>
                </a:solidFill>
                <a:latin typeface="Arial" panose="020B0604020202020204" pitchFamily="34" charset="0"/>
                <a:ea typeface="Symbol" panose="05050102010706020507" pitchFamily="18" charset="2"/>
                <a:cs typeface="Arial" panose="020B0604020202020204" pitchFamily="34" charset="0"/>
              </a:rPr>
              <a:t> </a:t>
            </a:r>
            <a:r>
              <a:rPr lang="fr-FR" dirty="0">
                <a:solidFill>
                  <a:schemeClr val="tx2"/>
                </a:solidFill>
                <a:latin typeface="Arial" panose="020B0604020202020204" pitchFamily="34" charset="0"/>
                <a:ea typeface="Symbol" panose="05050102010706020507" pitchFamily="18" charset="2"/>
                <a:cs typeface="Arial" panose="020B0604020202020204" pitchFamily="34" charset="0"/>
              </a:rPr>
              <a:t>vomissements</a:t>
            </a:r>
          </a:p>
        </p:txBody>
      </p:sp>
    </p:spTree>
    <p:extLst>
      <p:ext uri="{BB962C8B-B14F-4D97-AF65-F5344CB8AC3E}">
        <p14:creationId xmlns:p14="http://schemas.microsoft.com/office/powerpoint/2010/main" val="2128723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5311" y="1089660"/>
            <a:ext cx="5740689" cy="2414372"/>
          </a:xfrm>
          <a:prstGeom prst="rect">
            <a:avLst/>
          </a:prstGeom>
          <a:solidFill>
            <a:schemeClr val="tx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accent1"/>
                </a:solidFill>
                <a:latin typeface="Arial" panose="020B0604020202020204" pitchFamily="34" charset="0"/>
                <a:cs typeface="Arial" panose="020B0604020202020204" pitchFamily="34" charset="0"/>
              </a:rPr>
              <a:t>Quoi</a:t>
            </a:r>
          </a:p>
          <a:p>
            <a:pPr lvl="0" algn="ctr"/>
            <a:endParaRPr lang="fr-FR" sz="1000" dirty="0">
              <a:solidFill>
                <a:schemeClr val="accent1">
                  <a:lumMod val="20000"/>
                  <a:lumOff val="80000"/>
                </a:schemeClr>
              </a:solidFill>
              <a:latin typeface="Arial" panose="020B0604020202020204" pitchFamily="34" charset="0"/>
              <a:cs typeface="Arial" panose="020B0604020202020204" pitchFamily="34" charset="0"/>
            </a:endParaRP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T1/T2/T3 et initiation TAR le jour même si les 3 sont réactifs  </a:t>
            </a: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Initier avec TLD tous les adultes, y compris les femmes enceintes et les enfants   (comprimés </a:t>
            </a:r>
            <a:r>
              <a:rPr lang="fr-FR" sz="1400" dirty="0" err="1">
                <a:solidFill>
                  <a:schemeClr val="accent1">
                    <a:lumMod val="20000"/>
                    <a:lumOff val="80000"/>
                  </a:schemeClr>
                </a:solidFill>
                <a:latin typeface="Arial" panose="020B0604020202020204" pitchFamily="34" charset="0"/>
                <a:cs typeface="Arial" panose="020B0604020202020204" pitchFamily="34" charset="0"/>
              </a:rPr>
              <a:t>dispersibles</a:t>
            </a:r>
            <a:r>
              <a:rPr lang="fr-FR" sz="1400" dirty="0">
                <a:solidFill>
                  <a:schemeClr val="accent1">
                    <a:lumMod val="20000"/>
                    <a:lumOff val="80000"/>
                  </a:schemeClr>
                </a:solidFill>
                <a:latin typeface="Arial" panose="020B0604020202020204" pitchFamily="34" charset="0"/>
                <a:cs typeface="Arial" panose="020B0604020202020204" pitchFamily="34" charset="0"/>
              </a:rPr>
              <a:t> disponibles)</a:t>
            </a:r>
          </a:p>
          <a:p>
            <a:pPr algn="ctr"/>
            <a:r>
              <a:rPr lang="fr-FR" sz="1400" dirty="0">
                <a:solidFill>
                  <a:schemeClr val="accent1">
                    <a:lumMod val="20000"/>
                    <a:lumOff val="80000"/>
                  </a:schemeClr>
                </a:solidFill>
                <a:latin typeface="Arial" panose="020B0604020202020204" pitchFamily="34" charset="0"/>
                <a:cs typeface="Arial" panose="020B0604020202020204" pitchFamily="34" charset="0"/>
              </a:rPr>
              <a:t>Tester tous les suspects symptomatiques de VIH (DCIP)</a:t>
            </a: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Moins d’inquiétude quant à la résistance après une défaillance du TLE</a:t>
            </a: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TLD approprié pour initiation et </a:t>
            </a:r>
            <a:r>
              <a:rPr lang="fr-FR" sz="1400" dirty="0" err="1">
                <a:solidFill>
                  <a:schemeClr val="accent1">
                    <a:lumMod val="20000"/>
                    <a:lumOff val="80000"/>
                  </a:schemeClr>
                </a:solidFill>
                <a:latin typeface="Arial" panose="020B0604020202020204" pitchFamily="34" charset="0"/>
                <a:cs typeface="Arial" panose="020B0604020202020204" pitchFamily="34" charset="0"/>
              </a:rPr>
              <a:t>re</a:t>
            </a:r>
            <a:r>
              <a:rPr lang="fr-FR" sz="1400" dirty="0">
                <a:solidFill>
                  <a:schemeClr val="accent1">
                    <a:lumMod val="20000"/>
                    <a:lumOff val="80000"/>
                  </a:schemeClr>
                </a:solidFill>
                <a:latin typeface="Arial" panose="020B0604020202020204" pitchFamily="34" charset="0"/>
                <a:cs typeface="Arial" panose="020B0604020202020204" pitchFamily="34" charset="0"/>
              </a:rPr>
              <a:t>-initiation après interruption de traitement </a:t>
            </a: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a:xfrm>
            <a:off x="309591" y="102150"/>
            <a:ext cx="11573950" cy="548511"/>
          </a:xfrm>
        </p:spPr>
        <p:txBody>
          <a:bodyPr/>
          <a:lstStyle/>
          <a:p>
            <a:r>
              <a:rPr lang="fr-FR" sz="2400" dirty="0"/>
              <a:t>Initiation au traitement antirétroviral</a:t>
            </a:r>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9" name="Rectangle 8"/>
          <p:cNvSpPr/>
          <p:nvPr/>
        </p:nvSpPr>
        <p:spPr>
          <a:xfrm>
            <a:off x="6263640" y="1089660"/>
            <a:ext cx="5574181" cy="2414372"/>
          </a:xfrm>
          <a:prstGeom prst="rect">
            <a:avLst/>
          </a:prstGeom>
          <a:solidFill>
            <a:schemeClr val="tx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accent1"/>
                </a:solidFill>
                <a:latin typeface="Arial" panose="020B0604020202020204" pitchFamily="34" charset="0"/>
                <a:cs typeface="Arial" panose="020B0604020202020204" pitchFamily="34" charset="0"/>
              </a:rPr>
              <a:t>Où</a:t>
            </a:r>
          </a:p>
          <a:p>
            <a:pPr lvl="0" algn="ctr"/>
            <a:endParaRPr lang="fr-FR" sz="1000" dirty="0">
              <a:solidFill>
                <a:schemeClr val="bg1"/>
              </a:solidFill>
              <a:latin typeface="Arial" panose="020B0604020202020204" pitchFamily="34" charset="0"/>
              <a:cs typeface="Arial" panose="020B0604020202020204" pitchFamily="34" charset="0"/>
            </a:endParaRP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Établissement (tous les CSB) + dépistage communautaire (points de rencontre spécifiques + groupes de discussion dédiés et rassemblement occasionnel)</a:t>
            </a: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Décentraliser la T3 et l’initiation du traitement aux CSB </a:t>
            </a: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Si possible , séparer séances d’éducation communautaires  au VIH et initiation au TLD dans lieu privé pour limiter la stigmatisation des patients séropositifs</a:t>
            </a:r>
          </a:p>
        </p:txBody>
      </p:sp>
      <p:sp>
        <p:nvSpPr>
          <p:cNvPr id="10" name="Rectangle 9"/>
          <p:cNvSpPr/>
          <p:nvPr/>
        </p:nvSpPr>
        <p:spPr>
          <a:xfrm>
            <a:off x="6270178" y="3650298"/>
            <a:ext cx="5574181" cy="2310047"/>
          </a:xfrm>
          <a:prstGeom prst="rect">
            <a:avLst/>
          </a:prstGeom>
          <a:solidFill>
            <a:schemeClr val="tx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accent1"/>
                </a:solidFill>
                <a:latin typeface="Arial" panose="020B0604020202020204" pitchFamily="34" charset="0"/>
                <a:cs typeface="Arial" panose="020B0604020202020204" pitchFamily="34" charset="0"/>
              </a:rPr>
              <a:t>Quand</a:t>
            </a:r>
          </a:p>
          <a:p>
            <a:pPr lvl="0" algn="ctr"/>
            <a:endParaRPr lang="fr-FR" sz="1000" dirty="0">
              <a:solidFill>
                <a:schemeClr val="bg1"/>
              </a:solidFill>
              <a:latin typeface="Arial" panose="020B0604020202020204" pitchFamily="34" charset="0"/>
              <a:cs typeface="Arial" panose="020B0604020202020204" pitchFamily="34" charset="0"/>
            </a:endParaRP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Test et démarrage / Initiation le jour même (a fortiori pour PTME)</a:t>
            </a: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Recommandation de l’OMS sur l’initiation rapide dans les 7 jours , après évaluation de l’état de préparation du client pour commencer</a:t>
            </a:r>
          </a:p>
        </p:txBody>
      </p:sp>
      <p:sp>
        <p:nvSpPr>
          <p:cNvPr id="11" name="Rectangle 10"/>
          <p:cNvSpPr/>
          <p:nvPr/>
        </p:nvSpPr>
        <p:spPr>
          <a:xfrm>
            <a:off x="355311" y="3650298"/>
            <a:ext cx="5740689" cy="2310047"/>
          </a:xfrm>
          <a:prstGeom prst="rect">
            <a:avLst/>
          </a:prstGeom>
          <a:solidFill>
            <a:schemeClr val="tx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b="1" dirty="0">
                <a:solidFill>
                  <a:schemeClr val="accent1"/>
                </a:solidFill>
                <a:latin typeface="Arial" panose="020B0604020202020204" pitchFamily="34" charset="0"/>
                <a:cs typeface="Arial" panose="020B0604020202020204" pitchFamily="34" charset="0"/>
              </a:rPr>
              <a:t>Qui</a:t>
            </a:r>
          </a:p>
          <a:p>
            <a:pPr lvl="0" algn="ctr"/>
            <a:endParaRPr lang="fr-FR" sz="1000" dirty="0">
              <a:solidFill>
                <a:schemeClr val="bg1"/>
              </a:solidFill>
              <a:latin typeface="Arial" panose="020B0604020202020204" pitchFamily="34" charset="0"/>
              <a:cs typeface="Arial" panose="020B0604020202020204" pitchFamily="34" charset="0"/>
            </a:endParaRP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Étendre le test de confirmation (T3) et l’initiation du traitement aux sage-femmes/infirmières et agents de santé formés si pas de médecin disponible</a:t>
            </a:r>
          </a:p>
          <a:p>
            <a:pPr lvl="0" algn="ctr"/>
            <a:r>
              <a:rPr lang="fr-FR" sz="1400" dirty="0">
                <a:solidFill>
                  <a:schemeClr val="accent1">
                    <a:lumMod val="20000"/>
                    <a:lumOff val="80000"/>
                  </a:schemeClr>
                </a:solidFill>
                <a:latin typeface="Arial" panose="020B0604020202020204" pitchFamily="34" charset="0"/>
                <a:cs typeface="Arial" panose="020B0604020202020204" pitchFamily="34" charset="0"/>
              </a:rPr>
              <a:t>Traiter tout le monde : toutes les personnes vivant avec un VIH confirmé, quel que soit le stade clinique de l’OMS et quel que soit le nombre de CD4</a:t>
            </a:r>
          </a:p>
        </p:txBody>
      </p:sp>
    </p:spTree>
    <p:extLst>
      <p:ext uri="{BB962C8B-B14F-4D97-AF65-F5344CB8AC3E}">
        <p14:creationId xmlns:p14="http://schemas.microsoft.com/office/powerpoint/2010/main" val="33505221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332428" y="757378"/>
            <a:ext cx="11573949" cy="797523"/>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Text Box 33">
            <a:extLst>
              <a:ext uri="{FF2B5EF4-FFF2-40B4-BE49-F238E27FC236}">
                <a16:creationId xmlns:a16="http://schemas.microsoft.com/office/drawing/2014/main" id="{2F3AD5C8-F3B3-D8E9-64F0-7C82B156A2F4}"/>
              </a:ext>
            </a:extLst>
          </p:cNvPr>
          <p:cNvSpPr txBox="1">
            <a:spLocks noChangeArrowheads="1"/>
          </p:cNvSpPr>
          <p:nvPr/>
        </p:nvSpPr>
        <p:spPr bwMode="auto">
          <a:xfrm>
            <a:off x="5013776" y="1748318"/>
            <a:ext cx="3226295" cy="550627"/>
          </a:xfrm>
          <a:prstGeom prst="rect">
            <a:avLst/>
          </a:prstGeom>
          <a:noFill/>
          <a:ln w="6096">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BE" altLang="fr-FR" sz="2800" b="1" i="0" u="sng" strike="noStrike" cap="none" normalizeH="0" baseline="0" dirty="0">
                <a:ln>
                  <a:noFill/>
                </a:ln>
                <a:solidFill>
                  <a:schemeClr val="tx2"/>
                </a:solidFill>
                <a:latin typeface="Calibri" panose="020F0502020204030204" pitchFamily="34" charset="0"/>
                <a:ea typeface="Calibri" panose="020F0502020204030204" pitchFamily="34" charset="0"/>
                <a:cs typeface="Arial" panose="020B0604020202020204" pitchFamily="34" charset="0"/>
              </a:rPr>
              <a:t>Source de l’an</a:t>
            </a:r>
            <a:r>
              <a:rPr lang="fr-FR" sz="2800" b="1" u="sng" dirty="0">
                <a:solidFill>
                  <a:schemeClr val="tx2"/>
                </a:solidFill>
                <a:latin typeface="Calibri" panose="020F0502020204030204" pitchFamily="34" charset="0"/>
                <a:ea typeface="Calibri" panose="020F0502020204030204" pitchFamily="34" charset="0"/>
                <a:cs typeface="Arial" panose="020B0604020202020204" pitchFamily="34" charset="0"/>
              </a:rPr>
              <a:t>é</a:t>
            </a:r>
            <a:r>
              <a:rPr kumimoji="0" lang="fr-BE" altLang="fr-FR" sz="2800" b="1" i="0" u="sng" strike="noStrike" cap="none" normalizeH="0" baseline="0" dirty="0">
                <a:ln>
                  <a:noFill/>
                </a:ln>
                <a:solidFill>
                  <a:schemeClr val="tx2"/>
                </a:solidFill>
                <a:latin typeface="Calibri" panose="020F0502020204030204" pitchFamily="34" charset="0"/>
                <a:ea typeface="Calibri" panose="020F0502020204030204" pitchFamily="34" charset="0"/>
                <a:cs typeface="Arial" panose="020B0604020202020204" pitchFamily="34" charset="0"/>
              </a:rPr>
              <a:t>mie </a:t>
            </a:r>
            <a:endParaRPr kumimoji="0" lang="fr-BE" altLang="fr-FR" sz="2400" b="0" i="0" u="sng" strike="noStrike" cap="none" normalizeH="0" baseline="0" dirty="0">
              <a:ln>
                <a:noFill/>
              </a:ln>
              <a:solidFill>
                <a:schemeClr val="tx2"/>
              </a:solidFill>
              <a:latin typeface="Arial" panose="020B0604020202020204" pitchFamily="34" charset="0"/>
            </a:endParaRPr>
          </a:p>
        </p:txBody>
      </p:sp>
      <p:sp>
        <p:nvSpPr>
          <p:cNvPr id="24" name="Text Box 26">
            <a:extLst>
              <a:ext uri="{FF2B5EF4-FFF2-40B4-BE49-F238E27FC236}">
                <a16:creationId xmlns:a16="http://schemas.microsoft.com/office/drawing/2014/main" id="{E5D62E1C-F9CD-3D7B-7711-C39ABE9E725D}"/>
              </a:ext>
            </a:extLst>
          </p:cNvPr>
          <p:cNvSpPr txBox="1">
            <a:spLocks noChangeArrowheads="1"/>
          </p:cNvSpPr>
          <p:nvPr/>
        </p:nvSpPr>
        <p:spPr bwMode="auto">
          <a:xfrm>
            <a:off x="9257635" y="3009293"/>
            <a:ext cx="2648742" cy="30614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eaLnBrk="0" fontAlgn="base" hangingPunct="0">
              <a:spcBef>
                <a:spcPct val="0"/>
              </a:spcBef>
              <a:spcAft>
                <a:spcPct val="0"/>
              </a:spcAft>
              <a:tabLst>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320675" algn="l"/>
              </a:tabLst>
              <a:defRPr>
                <a:solidFill>
                  <a:schemeClr val="tx1"/>
                </a:solidFill>
                <a:latin typeface="Arial" panose="020B0604020202020204" pitchFamily="34" charset="0"/>
              </a:defRPr>
            </a:lvl9pPr>
          </a:lstStyle>
          <a:p>
            <a:pPr algn="ctr">
              <a:spcAft>
                <a:spcPts val="300"/>
              </a:spcAft>
            </a:pPr>
            <a:r>
              <a:rPr lang="fr-BE" altLang="fr-FR" sz="1600" b="1" dirty="0">
                <a:solidFill>
                  <a:schemeClr val="tx2"/>
                </a:solidFill>
                <a:ea typeface="Calibri" panose="020F0502020204030204" pitchFamily="34" charset="0"/>
                <a:cs typeface="Arial" panose="020B0604020202020204" pitchFamily="34" charset="0"/>
              </a:rPr>
              <a:t>Augmentation destruction </a:t>
            </a:r>
            <a:r>
              <a:rPr lang="fr-BE" altLang="fr-FR" sz="1600" b="1" dirty="0" smtClean="0">
                <a:solidFill>
                  <a:schemeClr val="tx2"/>
                </a:solidFill>
                <a:ea typeface="Calibri" panose="020F0502020204030204" pitchFamily="34" charset="0"/>
                <a:cs typeface="Arial" panose="020B0604020202020204" pitchFamily="34" charset="0"/>
              </a:rPr>
              <a:t>GR</a:t>
            </a:r>
          </a:p>
          <a:p>
            <a:pPr algn="ctr">
              <a:spcAft>
                <a:spcPts val="300"/>
              </a:spcAft>
            </a:pPr>
            <a:endParaRPr kumimoji="0" lang="fr-FR" altLang="fr-FR" sz="1000" b="1" i="0" u="none" strike="noStrike" cap="none" normalizeH="0" baseline="0" dirty="0" smtClean="0">
              <a:ln>
                <a:noFill/>
              </a:ln>
              <a:solidFill>
                <a:schemeClr val="tx2"/>
              </a:solidFill>
              <a:effectLst/>
              <a:ea typeface="Calibri" panose="020F050202020403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ts val="300"/>
              </a:spcAft>
              <a:buClrTx/>
              <a:buSzTx/>
              <a:buFontTx/>
              <a:buNone/>
              <a:tabLst>
                <a:tab pos="320675" algn="l"/>
              </a:tabLst>
            </a:pPr>
            <a:r>
              <a:rPr kumimoji="0" lang="fr-FR" altLang="fr-FR" sz="1400" b="1" i="0" u="none" strike="noStrike" cap="none" normalizeH="0" baseline="0" dirty="0" smtClean="0">
                <a:ln>
                  <a:noFill/>
                </a:ln>
                <a:effectLst/>
                <a:ea typeface="Calibri" panose="020F0502020204030204" pitchFamily="34" charset="0"/>
                <a:cs typeface="Arial" panose="020B0604020202020204" pitchFamily="34" charset="0"/>
              </a:rPr>
              <a:t>Production </a:t>
            </a:r>
            <a:r>
              <a:rPr kumimoji="0" lang="fr-FR" altLang="fr-FR" sz="1400" b="1" i="0" u="none" strike="noStrike" cap="none" normalizeH="0" baseline="0" dirty="0">
                <a:ln>
                  <a:noFill/>
                </a:ln>
                <a:effectLst/>
                <a:ea typeface="Calibri" panose="020F0502020204030204" pitchFamily="34" charset="0"/>
                <a:cs typeface="Arial" panose="020B0604020202020204" pitchFamily="34" charset="0"/>
              </a:rPr>
              <a:t>normale de GR mais destruction rapide</a:t>
            </a:r>
            <a:endParaRPr kumimoji="0" lang="fr-FR" altLang="fr-FR" sz="1400" b="0" i="0" u="none" strike="noStrike" cap="none" normalizeH="0" baseline="0" dirty="0">
              <a:ln>
                <a:noFill/>
              </a:ln>
              <a:effectLst/>
              <a:cs typeface="Arial" panose="020B0604020202020204" pitchFamily="34" charset="0"/>
            </a:endParaRPr>
          </a:p>
          <a:p>
            <a:pPr marL="0" marR="0" lvl="0" indent="0" algn="ctr" defTabSz="914400" rtl="0" eaLnBrk="0" fontAlgn="base" latinLnBrk="0" hangingPunct="0">
              <a:lnSpc>
                <a:spcPct val="100000"/>
              </a:lnSpc>
              <a:spcBef>
                <a:spcPct val="0"/>
              </a:spcBef>
              <a:spcAft>
                <a:spcPts val="300"/>
              </a:spcAft>
              <a:buClrTx/>
              <a:buSzTx/>
              <a:buFontTx/>
              <a:buNone/>
              <a:tabLst>
                <a:tab pos="320675" algn="l"/>
              </a:tabLst>
            </a:pPr>
            <a:r>
              <a:rPr kumimoji="0" lang="fr-BE"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Cause l</a:t>
            </a:r>
            <a:r>
              <a:rPr kumimoji="0" lang="fr-BE" altLang="fr-FR" sz="1400" b="1" i="0" u="none" strike="noStrike" cap="none" normalizeH="0" baseline="0" dirty="0">
                <a:ln>
                  <a:noFill/>
                </a:ln>
                <a:solidFill>
                  <a:schemeClr val="tx1"/>
                </a:solidFill>
                <a:effectLst/>
                <a:ea typeface="Calibri" panose="020F0502020204030204" pitchFamily="34" charset="0"/>
                <a:cs typeface="Arial" panose="020B0604020202020204" pitchFamily="34" charset="0"/>
              </a:rPr>
              <a:t>a plus commune :</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Malaria</a:t>
            </a:r>
            <a:endParaRPr kumimoji="0" lang="fr-BE" altLang="fr-FR" sz="1400" b="1" i="0" u="none" strike="noStrike" cap="none" normalizeH="0" baseline="0" dirty="0">
              <a:ln>
                <a:noFill/>
              </a:ln>
              <a:solidFill>
                <a:schemeClr val="tx1"/>
              </a:solidFill>
              <a:effectLst/>
              <a:cs typeface="Arial" panose="020B0604020202020204" pitchFamily="34" charset="0"/>
            </a:endParaRPr>
          </a:p>
          <a:p>
            <a:pPr marL="0" marR="0" lvl="0" indent="0" algn="ctr" defTabSz="914400" rtl="0" eaLnBrk="0" fontAlgn="base" latinLnBrk="0" hangingPunct="0">
              <a:lnSpc>
                <a:spcPct val="100000"/>
              </a:lnSpc>
              <a:spcBef>
                <a:spcPct val="0"/>
              </a:spcBef>
              <a:spcAft>
                <a:spcPts val="300"/>
              </a:spcAft>
              <a:buClrTx/>
              <a:buSzTx/>
              <a:buFontTx/>
              <a:buNone/>
              <a:tabLst>
                <a:tab pos="320675" algn="l"/>
              </a:tabLst>
            </a:pPr>
            <a:r>
              <a:rPr kumimoji="0" lang="fr-BE" altLang="fr-FR" sz="1400" b="0" i="0" u="sng" strike="noStrike" cap="none" normalizeH="0" baseline="0" dirty="0">
                <a:ln>
                  <a:noFill/>
                </a:ln>
                <a:solidFill>
                  <a:schemeClr val="tx1"/>
                </a:solidFill>
                <a:effectLst/>
                <a:ea typeface="Calibri" panose="020F0502020204030204" pitchFamily="34" charset="0"/>
                <a:cs typeface="Arial" panose="020B0604020202020204" pitchFamily="34" charset="0"/>
              </a:rPr>
              <a:t>Médicaments :</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a:t>
            </a:r>
            <a:r>
              <a:rPr kumimoji="0" lang="fr-BE" altLang="fr-FR" sz="1400" b="0" i="0"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Cotrimoxazole</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Rifampicine</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ctr" defTabSz="914400" rtl="0" eaLnBrk="0" fontAlgn="base" latinLnBrk="0" hangingPunct="0">
              <a:lnSpc>
                <a:spcPct val="100000"/>
              </a:lnSpc>
              <a:spcBef>
                <a:spcPct val="0"/>
              </a:spcBef>
              <a:spcAft>
                <a:spcPts val="300"/>
              </a:spcAft>
              <a:buClrTx/>
              <a:buSzTx/>
              <a:buFontTx/>
              <a:buNone/>
              <a:tabLst>
                <a:tab pos="320675" algn="l"/>
              </a:tabLst>
            </a:pPr>
            <a:r>
              <a:rPr kumimoji="0" lang="fr-BE" altLang="fr-FR" sz="1400" b="0" i="0" u="sng" strike="noStrike" cap="none" normalizeH="0" baseline="0" dirty="0">
                <a:ln>
                  <a:noFill/>
                </a:ln>
                <a:solidFill>
                  <a:schemeClr val="tx1"/>
                </a:solidFill>
                <a:effectLst/>
                <a:ea typeface="Calibri" panose="020F0502020204030204" pitchFamily="34" charset="0"/>
                <a:cs typeface="Arial" panose="020B0604020202020204" pitchFamily="34" charset="0"/>
              </a:rPr>
              <a:t>Autres causes:</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Splénomégalie </a:t>
            </a:r>
            <a:r>
              <a:rPr kumimoji="0" lang="fr-BE"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toutes étiologies</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Drépanocytose</a:t>
            </a:r>
            <a:endParaRPr kumimoji="0" lang="fr-BE" altLang="fr-FR" sz="1400" b="0" i="0" u="none" strike="noStrike" cap="none" normalizeH="0" baseline="0" dirty="0">
              <a:ln>
                <a:noFill/>
              </a:ln>
              <a:solidFill>
                <a:schemeClr val="tx1"/>
              </a:solidFill>
              <a:effectLst/>
              <a:cs typeface="Arial" panose="020B0604020202020204" pitchFamily="34" charset="0"/>
            </a:endParaRPr>
          </a:p>
        </p:txBody>
      </p:sp>
      <p:sp>
        <p:nvSpPr>
          <p:cNvPr id="25" name="Text Box 25">
            <a:extLst>
              <a:ext uri="{FF2B5EF4-FFF2-40B4-BE49-F238E27FC236}">
                <a16:creationId xmlns:a16="http://schemas.microsoft.com/office/drawing/2014/main" id="{A80208CA-190E-4095-9344-6461636AEA4D}"/>
              </a:ext>
            </a:extLst>
          </p:cNvPr>
          <p:cNvSpPr txBox="1">
            <a:spLocks noChangeArrowheads="1"/>
          </p:cNvSpPr>
          <p:nvPr/>
        </p:nvSpPr>
        <p:spPr bwMode="auto">
          <a:xfrm>
            <a:off x="4261799" y="2837325"/>
            <a:ext cx="4730253" cy="3607852"/>
          </a:xfrm>
          <a:prstGeom prst="rect">
            <a:avLst/>
          </a:prstGeom>
          <a:noFill/>
          <a:ln w="6096">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eaLnBrk="0" fontAlgn="base" hangingPunct="0">
              <a:spcBef>
                <a:spcPct val="0"/>
              </a:spcBef>
              <a:spcAft>
                <a:spcPct val="0"/>
              </a:spcAft>
              <a:tabLst>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320675" algn="l"/>
              </a:tabLst>
              <a:defRPr>
                <a:solidFill>
                  <a:schemeClr val="tx1"/>
                </a:solidFill>
                <a:latin typeface="Arial" panose="020B0604020202020204" pitchFamily="34" charset="0"/>
              </a:defRPr>
            </a:lvl9pPr>
          </a:lstStyle>
          <a:p>
            <a:pPr algn="ctr">
              <a:spcAft>
                <a:spcPts val="300"/>
              </a:spcAft>
            </a:pPr>
            <a:r>
              <a:rPr lang="fr-BE" altLang="fr-FR" sz="1600" b="1" dirty="0">
                <a:solidFill>
                  <a:schemeClr val="tx2"/>
                </a:solidFill>
                <a:ea typeface="Calibri" panose="020F0502020204030204" pitchFamily="34" charset="0"/>
                <a:cs typeface="Arial" panose="020B0604020202020204" pitchFamily="34" charset="0"/>
              </a:rPr>
              <a:t>Diminution production globules </a:t>
            </a:r>
            <a:r>
              <a:rPr lang="fr-BE" altLang="fr-FR" sz="1600" b="1" dirty="0" smtClean="0">
                <a:solidFill>
                  <a:schemeClr val="tx2"/>
                </a:solidFill>
                <a:ea typeface="Calibri" panose="020F0502020204030204" pitchFamily="34" charset="0"/>
                <a:cs typeface="Arial" panose="020B0604020202020204" pitchFamily="34" charset="0"/>
              </a:rPr>
              <a:t>rouges</a:t>
            </a:r>
          </a:p>
          <a:p>
            <a:pPr algn="ctr">
              <a:spcAft>
                <a:spcPts val="300"/>
              </a:spcAft>
            </a:pPr>
            <a:endParaRPr kumimoji="0" lang="fr-FR" altLang="fr-FR" sz="1000" b="1" i="0" u="none" strike="noStrike" cap="none" normalizeH="0" baseline="0" dirty="0" smtClean="0">
              <a:ln>
                <a:noFill/>
              </a:ln>
              <a:solidFill>
                <a:schemeClr val="tx2"/>
              </a:solidFill>
              <a:effectLst/>
              <a:ea typeface="Calibri" panose="020F050202020403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ts val="300"/>
              </a:spcAft>
              <a:buClrTx/>
              <a:buSzTx/>
              <a:buFontTx/>
              <a:buNone/>
              <a:tabLst>
                <a:tab pos="320675" algn="l"/>
              </a:tabLst>
            </a:pPr>
            <a:r>
              <a:rPr kumimoji="0" lang="fr-FR" altLang="fr-FR" sz="1400"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Déficit </a:t>
            </a:r>
            <a:r>
              <a:rPr kumimoji="0" lang="fr-FR" altLang="fr-FR" sz="1400" b="1" i="0" u="none" strike="noStrike" cap="none" normalizeH="0" baseline="0" dirty="0">
                <a:ln>
                  <a:noFill/>
                </a:ln>
                <a:solidFill>
                  <a:schemeClr val="tx1"/>
                </a:solidFill>
                <a:effectLst/>
                <a:ea typeface="Calibri" panose="020F0502020204030204" pitchFamily="34" charset="0"/>
                <a:cs typeface="Arial" panose="020B0604020202020204" pitchFamily="34" charset="0"/>
              </a:rPr>
              <a:t>moelle épinière :</a:t>
            </a:r>
            <a:endParaRPr kumimoji="0" lang="fr-FR"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None/>
              <a:tabLst>
                <a:tab pos="320675" algn="l"/>
              </a:tabLst>
            </a:pPr>
            <a:r>
              <a:rPr kumimoji="0" lang="fr-FR"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La </a:t>
            </a:r>
            <a:r>
              <a:rPr kumimoji="0" lang="fr-FR" altLang="fr-FR" sz="1400" b="1" i="0" u="none" strike="noStrike" cap="none" normalizeH="0" baseline="0" dirty="0">
                <a:ln>
                  <a:noFill/>
                </a:ln>
                <a:solidFill>
                  <a:schemeClr val="tx1"/>
                </a:solidFill>
                <a:effectLst/>
                <a:ea typeface="Calibri" panose="020F0502020204030204" pitchFamily="34" charset="0"/>
                <a:cs typeface="Arial" panose="020B0604020202020204" pitchFamily="34" charset="0"/>
              </a:rPr>
              <a:t>TB </a:t>
            </a:r>
            <a:r>
              <a:rPr kumimoji="0" lang="fr-FR"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est la première cause d’anémie chez patients VIH(+):</a:t>
            </a:r>
            <a:endParaRPr kumimoji="0" lang="fr-FR"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FR"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Tous </a:t>
            </a:r>
            <a:r>
              <a:rPr kumimoji="0" lang="fr-FR"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patients avec anémie : faire un TB LAM, Xpert</a:t>
            </a:r>
            <a:endParaRPr kumimoji="0" lang="fr-FR"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FR"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VIH </a:t>
            </a:r>
            <a:r>
              <a:rPr lang="fr-FR" altLang="fr-FR" sz="1400" dirty="0">
                <a:ea typeface="Calibri" panose="020F0502020204030204" pitchFamily="34" charset="0"/>
                <a:cs typeface="Arial" panose="020B0604020202020204" pitchFamily="34" charset="0"/>
              </a:rPr>
              <a:t>en soi m facteur de </a:t>
            </a:r>
            <a:r>
              <a:rPr kumimoji="0" lang="fr-FR"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 déficit médullaire</a:t>
            </a:r>
            <a:endParaRPr kumimoji="0" lang="fr-FR" altLang="fr-FR" sz="1400" b="0" i="0" u="none" strike="noStrike" cap="none" normalizeH="0" baseline="0" dirty="0">
              <a:ln>
                <a:noFill/>
              </a:ln>
              <a:solidFill>
                <a:schemeClr val="tx1"/>
              </a:solidFill>
              <a:effectLst/>
              <a:cs typeface="Arial" panose="020B0604020202020204" pitchFamily="34" charset="0"/>
            </a:endParaRPr>
          </a:p>
          <a:p>
            <a:pPr marL="0" marR="0" lvl="0" indent="0" algn="ctr" defTabSz="914400" rtl="0" eaLnBrk="0" fontAlgn="base" latinLnBrk="0" hangingPunct="0">
              <a:lnSpc>
                <a:spcPct val="100000"/>
              </a:lnSpc>
              <a:spcBef>
                <a:spcPct val="0"/>
              </a:spcBef>
              <a:spcAft>
                <a:spcPts val="300"/>
              </a:spcAft>
              <a:buClrTx/>
              <a:buSzTx/>
              <a:buFontTx/>
              <a:buNone/>
              <a:tabLst>
                <a:tab pos="320675" algn="l"/>
              </a:tabLst>
            </a:pPr>
            <a:r>
              <a:rPr kumimoji="0" lang="fr-BE" altLang="fr-FR" sz="1400" b="0" i="0" u="sng" strike="noStrike" cap="none" normalizeH="0" baseline="0" dirty="0">
                <a:ln>
                  <a:noFill/>
                </a:ln>
                <a:solidFill>
                  <a:schemeClr val="tx1"/>
                </a:solidFill>
                <a:effectLst/>
                <a:ea typeface="Calibri" panose="020F0502020204030204" pitchFamily="34" charset="0"/>
                <a:cs typeface="Arial" panose="020B0604020202020204" pitchFamily="34" charset="0"/>
              </a:rPr>
              <a:t>Médicaments:</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1" i="0" u="none" strike="noStrike" cap="none" normalizeH="0" baseline="0" dirty="0">
                <a:ln>
                  <a:noFill/>
                </a:ln>
                <a:solidFill>
                  <a:schemeClr val="tx1"/>
                </a:solidFill>
                <a:effectLst/>
                <a:ea typeface="Calibri" panose="020F0502020204030204" pitchFamily="34" charset="0"/>
                <a:cs typeface="Arial" panose="020B0604020202020204" pitchFamily="34" charset="0"/>
              </a:rPr>
              <a:t>Cotrimoxazole, AZT </a:t>
            </a:r>
            <a:r>
              <a:rPr kumimoji="0" lang="fr-BE"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si encore partie du traitement</a:t>
            </a:r>
          </a:p>
          <a:p>
            <a:pPr marL="0" marR="0" lvl="0" indent="0" algn="ctr" defTabSz="914400" rtl="0" eaLnBrk="0" fontAlgn="base" latinLnBrk="0" hangingPunct="0">
              <a:lnSpc>
                <a:spcPct val="100000"/>
              </a:lnSpc>
              <a:spcBef>
                <a:spcPct val="0"/>
              </a:spcBef>
              <a:spcAft>
                <a:spcPts val="300"/>
              </a:spcAft>
              <a:buClrTx/>
              <a:buSzTx/>
              <a:buFontTx/>
              <a:buNone/>
              <a:tabLst>
                <a:tab pos="320675" algn="l"/>
              </a:tabLst>
            </a:pPr>
            <a:r>
              <a:rPr kumimoji="0" lang="fr-BE" altLang="fr-FR" sz="1400" b="1" i="0" u="none" strike="noStrike" cap="none" normalizeH="0" baseline="0" dirty="0">
                <a:ln>
                  <a:noFill/>
                </a:ln>
                <a:solidFill>
                  <a:schemeClr val="tx1"/>
                </a:solidFill>
                <a:effectLst/>
                <a:ea typeface="Calibri" panose="020F0502020204030204" pitchFamily="34" charset="0"/>
                <a:cs typeface="Arial" panose="020B0604020202020204" pitchFamily="34" charset="0"/>
              </a:rPr>
              <a:t>Manque de molécules de base:</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Déficience </a:t>
            </a:r>
            <a:r>
              <a:rPr kumimoji="0" lang="fr-BE"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Fer</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Déficience </a:t>
            </a:r>
            <a:r>
              <a:rPr kumimoji="0" lang="fr-BE"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Folates</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just" defTabSz="914400" rtl="0" eaLnBrk="0" fontAlgn="base" latinLnBrk="0" hangingPunct="0">
              <a:lnSpc>
                <a:spcPct val="100000"/>
              </a:lnSpc>
              <a:spcBef>
                <a:spcPct val="0"/>
              </a:spcBef>
              <a:spcAft>
                <a:spcPts val="300"/>
              </a:spcAft>
              <a:buClrTx/>
              <a:buSzTx/>
              <a:buFontTx/>
              <a:buNone/>
              <a:tabLst>
                <a:tab pos="320675" algn="l"/>
              </a:tabLst>
            </a:pPr>
            <a:r>
              <a:rPr kumimoji="0" lang="fr-FR" altLang="fr-FR" sz="1200" b="1" i="1" u="sng" strike="noStrike" cap="none" normalizeH="0" baseline="0" dirty="0">
                <a:ln>
                  <a:noFill/>
                </a:ln>
                <a:solidFill>
                  <a:schemeClr val="tx1"/>
                </a:solidFill>
                <a:effectLst/>
                <a:ea typeface="Calibri" panose="020F0502020204030204" pitchFamily="34" charset="0"/>
                <a:cs typeface="Arial" panose="020B0604020202020204" pitchFamily="34" charset="0"/>
              </a:rPr>
              <a:t>Note:</a:t>
            </a:r>
            <a:r>
              <a:rPr kumimoji="0" lang="fr-FR" altLang="fr-FR" sz="1200" b="1" i="1" u="none" strike="noStrike" cap="none" normalizeH="0" baseline="0" dirty="0">
                <a:ln>
                  <a:noFill/>
                </a:ln>
                <a:solidFill>
                  <a:schemeClr val="tx1"/>
                </a:solidFill>
                <a:effectLst/>
                <a:ea typeface="Calibri" panose="020F0502020204030204" pitchFamily="34" charset="0"/>
                <a:cs typeface="Arial" panose="020B0604020202020204" pitchFamily="34" charset="0"/>
              </a:rPr>
              <a:t> </a:t>
            </a:r>
            <a:r>
              <a:rPr kumimoji="0" lang="fr-FR" altLang="fr-FR" sz="1200" b="0" i="1" u="none" strike="noStrike" cap="none" normalizeH="0" baseline="0" dirty="0">
                <a:ln>
                  <a:noFill/>
                </a:ln>
                <a:solidFill>
                  <a:schemeClr val="tx1"/>
                </a:solidFill>
                <a:effectLst/>
                <a:ea typeface="Calibri" panose="020F0502020204030204" pitchFamily="34" charset="0"/>
                <a:cs typeface="Arial" panose="020B0604020202020204" pitchFamily="34" charset="0"/>
              </a:rPr>
              <a:t>rarement causes uniques donc traiter tous patients avec fer/folate et investiguer autres causes</a:t>
            </a:r>
            <a:endParaRPr kumimoji="0" lang="fr-FR" altLang="fr-FR" sz="1200" b="0" i="1" u="none" strike="noStrike" cap="none" normalizeH="0" baseline="0" dirty="0">
              <a:ln>
                <a:noFill/>
              </a:ln>
              <a:solidFill>
                <a:schemeClr val="tx1"/>
              </a:solidFill>
              <a:effectLst/>
              <a:cs typeface="Arial" panose="020B0604020202020204" pitchFamily="34" charset="0"/>
            </a:endParaRPr>
          </a:p>
          <a:p>
            <a:pPr marL="0" marR="0" lvl="0" indent="0" algn="just" defTabSz="914400" rtl="0" eaLnBrk="0" fontAlgn="base" latinLnBrk="0" hangingPunct="0">
              <a:lnSpc>
                <a:spcPct val="100000"/>
              </a:lnSpc>
              <a:spcBef>
                <a:spcPct val="0"/>
              </a:spcBef>
              <a:spcAft>
                <a:spcPts val="300"/>
              </a:spcAft>
              <a:buClrTx/>
              <a:buSzTx/>
              <a:buFontTx/>
              <a:buChar char="•"/>
              <a:tabLst>
                <a:tab pos="320675" algn="l"/>
              </a:tabLst>
            </a:pPr>
            <a:r>
              <a:rPr kumimoji="0" lang="fr-FR"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IRC </a:t>
            </a:r>
            <a:r>
              <a:rPr kumimoji="0" lang="fr-FR"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chronique sévère : déficit en érythropoïétine</a:t>
            </a:r>
            <a:endParaRPr kumimoji="0" lang="fr-FR"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tabLst>
                <a:tab pos="320675" algn="l"/>
              </a:tabLst>
            </a:pPr>
            <a:endParaRPr kumimoji="0" lang="fr-BE" altLang="fr-FR" sz="1400" b="0" i="0" u="none" strike="noStrike" cap="none" normalizeH="0" baseline="0" dirty="0">
              <a:ln>
                <a:noFill/>
              </a:ln>
              <a:solidFill>
                <a:schemeClr val="tx1"/>
              </a:solidFill>
              <a:effectLst/>
              <a:cs typeface="Arial" panose="020B0604020202020204" pitchFamily="34" charset="0"/>
            </a:endParaRPr>
          </a:p>
        </p:txBody>
      </p:sp>
      <p:sp>
        <p:nvSpPr>
          <p:cNvPr id="26" name="Text Box 24">
            <a:extLst>
              <a:ext uri="{FF2B5EF4-FFF2-40B4-BE49-F238E27FC236}">
                <a16:creationId xmlns:a16="http://schemas.microsoft.com/office/drawing/2014/main" id="{2753E65D-B077-925B-313A-5A731C30C8A7}"/>
              </a:ext>
            </a:extLst>
          </p:cNvPr>
          <p:cNvSpPr txBox="1">
            <a:spLocks noChangeArrowheads="1"/>
          </p:cNvSpPr>
          <p:nvPr/>
        </p:nvSpPr>
        <p:spPr bwMode="auto">
          <a:xfrm>
            <a:off x="310483" y="2793012"/>
            <a:ext cx="3614405" cy="3515270"/>
          </a:xfrm>
          <a:prstGeom prst="rect">
            <a:avLst/>
          </a:prstGeom>
          <a:noFill/>
          <a:ln w="6096">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lvl1pPr eaLnBrk="0" fontAlgn="base" hangingPunct="0">
              <a:spcBef>
                <a:spcPct val="0"/>
              </a:spcBef>
              <a:spcAft>
                <a:spcPct val="0"/>
              </a:spcAft>
              <a:tabLst>
                <a:tab pos="320675" algn="l"/>
              </a:tabLst>
              <a:defRPr>
                <a:solidFill>
                  <a:schemeClr val="tx1"/>
                </a:solidFill>
                <a:latin typeface="Arial" panose="020B0604020202020204" pitchFamily="34" charset="0"/>
              </a:defRPr>
            </a:lvl1pPr>
            <a:lvl2pPr eaLnBrk="0" fontAlgn="base" hangingPunct="0">
              <a:spcBef>
                <a:spcPct val="0"/>
              </a:spcBef>
              <a:spcAft>
                <a:spcPct val="0"/>
              </a:spcAft>
              <a:tabLst>
                <a:tab pos="320675" algn="l"/>
              </a:tabLst>
              <a:defRPr>
                <a:solidFill>
                  <a:schemeClr val="tx1"/>
                </a:solidFill>
                <a:latin typeface="Arial" panose="020B0604020202020204" pitchFamily="34" charset="0"/>
              </a:defRPr>
            </a:lvl2pPr>
            <a:lvl3pPr eaLnBrk="0" fontAlgn="base" hangingPunct="0">
              <a:spcBef>
                <a:spcPct val="0"/>
              </a:spcBef>
              <a:spcAft>
                <a:spcPct val="0"/>
              </a:spcAft>
              <a:tabLst>
                <a:tab pos="320675" algn="l"/>
              </a:tabLst>
              <a:defRPr>
                <a:solidFill>
                  <a:schemeClr val="tx1"/>
                </a:solidFill>
                <a:latin typeface="Arial" panose="020B0604020202020204" pitchFamily="34" charset="0"/>
              </a:defRPr>
            </a:lvl3pPr>
            <a:lvl4pPr eaLnBrk="0" fontAlgn="base" hangingPunct="0">
              <a:spcBef>
                <a:spcPct val="0"/>
              </a:spcBef>
              <a:spcAft>
                <a:spcPct val="0"/>
              </a:spcAft>
              <a:tabLst>
                <a:tab pos="320675" algn="l"/>
              </a:tabLst>
              <a:defRPr>
                <a:solidFill>
                  <a:schemeClr val="tx1"/>
                </a:solidFill>
                <a:latin typeface="Arial" panose="020B0604020202020204" pitchFamily="34" charset="0"/>
              </a:defRPr>
            </a:lvl4pPr>
            <a:lvl5pPr eaLnBrk="0" fontAlgn="base" hangingPunct="0">
              <a:spcBef>
                <a:spcPct val="0"/>
              </a:spcBef>
              <a:spcAft>
                <a:spcPct val="0"/>
              </a:spcAft>
              <a:tabLst>
                <a:tab pos="320675" algn="l"/>
              </a:tabLst>
              <a:defRPr>
                <a:solidFill>
                  <a:schemeClr val="tx1"/>
                </a:solidFill>
                <a:latin typeface="Arial" panose="020B0604020202020204" pitchFamily="34" charset="0"/>
              </a:defRPr>
            </a:lvl5pPr>
            <a:lvl6pPr eaLnBrk="0" fontAlgn="base" hangingPunct="0">
              <a:spcBef>
                <a:spcPct val="0"/>
              </a:spcBef>
              <a:spcAft>
                <a:spcPct val="0"/>
              </a:spcAft>
              <a:tabLst>
                <a:tab pos="320675" algn="l"/>
              </a:tabLst>
              <a:defRPr>
                <a:solidFill>
                  <a:schemeClr val="tx1"/>
                </a:solidFill>
                <a:latin typeface="Arial" panose="020B0604020202020204" pitchFamily="34" charset="0"/>
              </a:defRPr>
            </a:lvl6pPr>
            <a:lvl7pPr eaLnBrk="0" fontAlgn="base" hangingPunct="0">
              <a:spcBef>
                <a:spcPct val="0"/>
              </a:spcBef>
              <a:spcAft>
                <a:spcPct val="0"/>
              </a:spcAft>
              <a:tabLst>
                <a:tab pos="320675" algn="l"/>
              </a:tabLst>
              <a:defRPr>
                <a:solidFill>
                  <a:schemeClr val="tx1"/>
                </a:solidFill>
                <a:latin typeface="Arial" panose="020B0604020202020204" pitchFamily="34" charset="0"/>
              </a:defRPr>
            </a:lvl7pPr>
            <a:lvl8pPr eaLnBrk="0" fontAlgn="base" hangingPunct="0">
              <a:spcBef>
                <a:spcPct val="0"/>
              </a:spcBef>
              <a:spcAft>
                <a:spcPct val="0"/>
              </a:spcAft>
              <a:tabLst>
                <a:tab pos="320675" algn="l"/>
              </a:tabLst>
              <a:defRPr>
                <a:solidFill>
                  <a:schemeClr val="tx1"/>
                </a:solidFill>
                <a:latin typeface="Arial" panose="020B0604020202020204" pitchFamily="34" charset="0"/>
              </a:defRPr>
            </a:lvl8pPr>
            <a:lvl9pPr eaLnBrk="0" fontAlgn="base" hangingPunct="0">
              <a:spcBef>
                <a:spcPct val="0"/>
              </a:spcBef>
              <a:spcAft>
                <a:spcPct val="0"/>
              </a:spcAft>
              <a:tabLst>
                <a:tab pos="320675" algn="l"/>
              </a:tabLst>
              <a:defRPr>
                <a:solidFill>
                  <a:schemeClr val="tx1"/>
                </a:solidFill>
                <a:latin typeface="Arial" panose="020B0604020202020204" pitchFamily="34" charset="0"/>
              </a:defRPr>
            </a:lvl9pPr>
          </a:lstStyle>
          <a:p>
            <a:pPr algn="ctr">
              <a:spcAft>
                <a:spcPts val="300"/>
              </a:spcAft>
            </a:pPr>
            <a:r>
              <a:rPr lang="fr-BE" altLang="fr-FR" sz="1600" b="1" dirty="0">
                <a:solidFill>
                  <a:schemeClr val="tx2"/>
                </a:solidFill>
                <a:ea typeface="Calibri" panose="020F0502020204030204" pitchFamily="34" charset="0"/>
                <a:cs typeface="Arial" panose="020B0604020202020204" pitchFamily="34" charset="0"/>
              </a:rPr>
              <a:t>Perte de </a:t>
            </a:r>
            <a:r>
              <a:rPr lang="fr-BE" altLang="fr-FR" sz="1600" b="1" dirty="0" smtClean="0">
                <a:solidFill>
                  <a:schemeClr val="tx2"/>
                </a:solidFill>
                <a:ea typeface="Calibri" panose="020F0502020204030204" pitchFamily="34" charset="0"/>
                <a:cs typeface="Arial" panose="020B0604020202020204" pitchFamily="34" charset="0"/>
              </a:rPr>
              <a:t>sang</a:t>
            </a:r>
          </a:p>
          <a:p>
            <a:pPr algn="ctr">
              <a:spcAft>
                <a:spcPts val="300"/>
              </a:spcAft>
            </a:pPr>
            <a:endParaRPr kumimoji="0" lang="fr-BE" altLang="fr-FR" sz="1000" b="1" i="0" u="none" strike="noStrike" cap="none" normalizeH="0" baseline="0" dirty="0" smtClean="0">
              <a:ln>
                <a:noFill/>
              </a:ln>
              <a:solidFill>
                <a:schemeClr val="tx2"/>
              </a:solidFill>
              <a:effectLst/>
              <a:ea typeface="Calibri" panose="020F050202020403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ts val="300"/>
              </a:spcAft>
              <a:buClrTx/>
              <a:buSzTx/>
              <a:buFontTx/>
              <a:buNone/>
              <a:tabLst>
                <a:tab pos="320675" algn="l"/>
              </a:tabLst>
            </a:pPr>
            <a:r>
              <a:rPr kumimoji="0" lang="fr-BE" altLang="fr-FR" sz="1400"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Evidence </a:t>
            </a:r>
            <a:r>
              <a:rPr kumimoji="0" lang="fr-BE" altLang="fr-FR" sz="1400" b="1" i="0" u="none" strike="noStrike" cap="none" normalizeH="0" baseline="0" dirty="0">
                <a:ln>
                  <a:noFill/>
                </a:ln>
                <a:solidFill>
                  <a:schemeClr val="tx1"/>
                </a:solidFill>
                <a:effectLst/>
                <a:ea typeface="Calibri" panose="020F0502020204030204" pitchFamily="34" charset="0"/>
                <a:cs typeface="Arial" panose="020B0604020202020204" pitchFamily="34" charset="0"/>
              </a:rPr>
              <a:t>clinique:</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Hémoptysies</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Hématémèses</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Méléna</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ctr" defTabSz="914400" rtl="0" eaLnBrk="0" fontAlgn="base" latinLnBrk="0" hangingPunct="0">
              <a:lnSpc>
                <a:spcPct val="100000"/>
              </a:lnSpc>
              <a:spcBef>
                <a:spcPct val="0"/>
              </a:spcBef>
              <a:spcAft>
                <a:spcPts val="300"/>
              </a:spcAft>
              <a:buClrTx/>
              <a:buSzTx/>
              <a:buFontTx/>
              <a:buNone/>
              <a:tabLst>
                <a:tab pos="320675" algn="l"/>
              </a:tabLst>
            </a:pPr>
            <a:r>
              <a:rPr kumimoji="0" lang="fr-BE" altLang="fr-FR" sz="1400" b="1" i="0" u="none" strike="noStrike" cap="none" normalizeH="0" baseline="0" dirty="0">
                <a:ln>
                  <a:noFill/>
                </a:ln>
                <a:solidFill>
                  <a:schemeClr val="tx1"/>
                </a:solidFill>
                <a:effectLst/>
                <a:ea typeface="Calibri" panose="020F0502020204030204" pitchFamily="34" charset="0"/>
                <a:cs typeface="Arial" panose="020B0604020202020204" pitchFamily="34" charset="0"/>
              </a:rPr>
              <a:t>Souvent pertes :</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1" i="0" u="none" strike="noStrike" cap="none" normalizeH="0" baseline="0" dirty="0">
                <a:ln>
                  <a:noFill/>
                </a:ln>
                <a:solidFill>
                  <a:schemeClr val="tx1"/>
                </a:solidFill>
                <a:effectLst/>
                <a:ea typeface="Calibri" panose="020F0502020204030204" pitchFamily="34" charset="0"/>
                <a:cs typeface="Arial" panose="020B0604020202020204" pitchFamily="34" charset="0"/>
              </a:rPr>
              <a:t>Sarcome de Kaposi </a:t>
            </a:r>
            <a:r>
              <a:rPr kumimoji="0" lang="fr-BE"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 saignement gastro- intestinaux communs </a:t>
            </a:r>
            <a:r>
              <a:rPr lang="fr-BE" altLang="fr-FR" sz="1400" dirty="0" smtClean="0">
                <a:ea typeface="Calibri" panose="020F0502020204030204" pitchFamily="34" charset="0"/>
                <a:cs typeface="Arial" panose="020B0604020202020204" pitchFamily="34" charset="0"/>
              </a:rPr>
              <a:t>/ </a:t>
            </a: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effusions</a:t>
            </a:r>
            <a:r>
              <a:rPr kumimoji="0" lang="fr-BE" altLang="fr-FR" sz="1400" b="0" i="0" u="none" strike="noStrike" cap="none" normalizeH="0" dirty="0" smtClean="0">
                <a:ln>
                  <a:noFill/>
                </a:ln>
                <a:solidFill>
                  <a:schemeClr val="tx1"/>
                </a:solidFill>
                <a:effectLst/>
                <a:ea typeface="Calibri" panose="020F0502020204030204" pitchFamily="34" charset="0"/>
                <a:cs typeface="Arial" panose="020B0604020202020204" pitchFamily="34" charset="0"/>
              </a:rPr>
              <a:t> </a:t>
            </a: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pleurale / </a:t>
            </a:r>
            <a:r>
              <a:rPr kumimoji="0" lang="fr-BE" altLang="fr-FR" sz="1400" b="0" i="0" u="none" strike="noStrike" cap="none" normalizeH="0" baseline="0" dirty="0" err="1" smtClean="0">
                <a:ln>
                  <a:noFill/>
                </a:ln>
                <a:solidFill>
                  <a:schemeClr val="tx1"/>
                </a:solidFill>
                <a:effectLst/>
                <a:ea typeface="Calibri" panose="020F0502020204030204" pitchFamily="34" charset="0"/>
                <a:cs typeface="Arial" panose="020B0604020202020204" pitchFamily="34" charset="0"/>
              </a:rPr>
              <a:t>pericardiales</a:t>
            </a: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 ascites</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Grossesse </a:t>
            </a:r>
            <a:r>
              <a:rPr kumimoji="0" lang="fr-BE" altLang="fr-FR" sz="1400" b="0" i="0" u="none" strike="noStrike" cap="none" normalizeH="0" baseline="0" dirty="0">
                <a:ln>
                  <a:noFill/>
                </a:ln>
                <a:solidFill>
                  <a:schemeClr val="tx1"/>
                </a:solidFill>
                <a:effectLst/>
                <a:ea typeface="Calibri" panose="020F0502020204030204" pitchFamily="34" charset="0"/>
                <a:cs typeface="Arial" panose="020B0604020202020204" pitchFamily="34" charset="0"/>
              </a:rPr>
              <a:t>ectopique, fausse-couche</a:t>
            </a:r>
            <a:endParaRPr kumimoji="0" lang="fr-BE" altLang="fr-FR" sz="14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Char char="•"/>
              <a:tabLst>
                <a:tab pos="320675" algn="l"/>
              </a:tabLst>
            </a:pPr>
            <a:r>
              <a:rPr kumimoji="0" lang="fr-BE" altLang="fr-FR" sz="1400"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Cancer </a:t>
            </a:r>
            <a:r>
              <a:rPr kumimoji="0" lang="fr-BE" altLang="fr-FR" sz="1400" b="1" i="0" u="none" strike="noStrike" cap="none" normalizeH="0" baseline="0" dirty="0">
                <a:ln>
                  <a:noFill/>
                </a:ln>
                <a:solidFill>
                  <a:schemeClr val="tx1"/>
                </a:solidFill>
                <a:effectLst/>
                <a:ea typeface="Calibri" panose="020F0502020204030204" pitchFamily="34" charset="0"/>
                <a:cs typeface="Arial" panose="020B0604020202020204" pitchFamily="34" charset="0"/>
              </a:rPr>
              <a:t>cervical</a:t>
            </a:r>
            <a:endParaRPr kumimoji="0" lang="fr-BE" altLang="fr-FR" sz="1400" b="1"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ts val="300"/>
              </a:spcAft>
              <a:buClrTx/>
              <a:buSzTx/>
              <a:buFontTx/>
              <a:buNone/>
              <a:tabLst>
                <a:tab pos="320675" algn="l"/>
              </a:tabLst>
            </a:pPr>
            <a:r>
              <a:rPr kumimoji="0" lang="fr-BE" altLang="fr-FR" sz="1200" b="1" i="1" u="sng" strike="noStrike" cap="none" normalizeH="0" baseline="0" dirty="0">
                <a:ln>
                  <a:noFill/>
                </a:ln>
                <a:solidFill>
                  <a:schemeClr val="tx1"/>
                </a:solidFill>
                <a:effectLst/>
                <a:ea typeface="Calibri" panose="020F0502020204030204" pitchFamily="34" charset="0"/>
                <a:cs typeface="Arial" panose="020B0604020202020204" pitchFamily="34" charset="0"/>
              </a:rPr>
              <a:t>Note:</a:t>
            </a:r>
            <a:r>
              <a:rPr kumimoji="0" lang="fr-BE" altLang="fr-FR" sz="1200" b="1" i="1" u="none" strike="noStrike" cap="none" normalizeH="0" baseline="0" dirty="0">
                <a:ln>
                  <a:noFill/>
                </a:ln>
                <a:solidFill>
                  <a:schemeClr val="tx1"/>
                </a:solidFill>
                <a:effectLst/>
                <a:ea typeface="Calibri" panose="020F0502020204030204" pitchFamily="34" charset="0"/>
                <a:cs typeface="Arial" panose="020B0604020202020204" pitchFamily="34" charset="0"/>
              </a:rPr>
              <a:t> </a:t>
            </a:r>
            <a:r>
              <a:rPr kumimoji="0" lang="fr-BE" altLang="fr-FR" sz="1200" b="0" i="1" u="none" strike="noStrike" cap="none" normalizeH="0" baseline="0" dirty="0">
                <a:ln>
                  <a:noFill/>
                </a:ln>
                <a:solidFill>
                  <a:schemeClr val="tx1"/>
                </a:solidFill>
                <a:effectLst/>
                <a:ea typeface="Calibri" panose="020F0502020204030204" pitchFamily="34" charset="0"/>
                <a:cs typeface="Arial" panose="020B0604020202020204" pitchFamily="34" charset="0"/>
              </a:rPr>
              <a:t>ankylostomiase – fréquent mais rarement source unique ; traiter tous patients avec </a:t>
            </a:r>
            <a:r>
              <a:rPr kumimoji="0" lang="fr-BE" altLang="fr-FR" sz="1200" b="0" i="1" u="none" strike="noStrike" cap="none" normalizeH="0" baseline="0" dirty="0" err="1">
                <a:ln>
                  <a:noFill/>
                </a:ln>
                <a:solidFill>
                  <a:schemeClr val="tx1"/>
                </a:solidFill>
                <a:effectLst/>
                <a:ea typeface="Calibri" panose="020F0502020204030204" pitchFamily="34" charset="0"/>
                <a:cs typeface="Arial" panose="020B0604020202020204" pitchFamily="34" charset="0"/>
              </a:rPr>
              <a:t>albendazole</a:t>
            </a:r>
            <a:r>
              <a:rPr kumimoji="0" lang="fr-BE" altLang="fr-FR" sz="1200" b="0" i="1" u="none" strike="noStrike" cap="none" normalizeH="0" baseline="0" dirty="0">
                <a:ln>
                  <a:noFill/>
                </a:ln>
                <a:solidFill>
                  <a:schemeClr val="tx1"/>
                </a:solidFill>
                <a:effectLst/>
                <a:ea typeface="Calibri" panose="020F0502020204030204" pitchFamily="34" charset="0"/>
                <a:cs typeface="Arial" panose="020B0604020202020204" pitchFamily="34" charset="0"/>
              </a:rPr>
              <a:t> 400mg dose unique et rechercher autre causes</a:t>
            </a:r>
            <a:endParaRPr kumimoji="0" lang="fr-BE" altLang="fr-FR" sz="1200" b="0" i="1" u="none" strike="noStrike" cap="none" normalizeH="0" baseline="0" dirty="0">
              <a:ln>
                <a:noFill/>
              </a:ln>
              <a:solidFill>
                <a:schemeClr val="tx1"/>
              </a:solidFill>
              <a:effectLst/>
              <a:cs typeface="Arial" panose="020B0604020202020204" pitchFamily="34" charset="0"/>
            </a:endParaRPr>
          </a:p>
        </p:txBody>
      </p:sp>
      <p:sp>
        <p:nvSpPr>
          <p:cNvPr id="27" name="Text Box 23">
            <a:extLst>
              <a:ext uri="{FF2B5EF4-FFF2-40B4-BE49-F238E27FC236}">
                <a16:creationId xmlns:a16="http://schemas.microsoft.com/office/drawing/2014/main" id="{ACBB9993-6F5F-173A-660D-F2170E62FB03}"/>
              </a:ext>
            </a:extLst>
          </p:cNvPr>
          <p:cNvSpPr txBox="1">
            <a:spLocks noChangeArrowheads="1"/>
          </p:cNvSpPr>
          <p:nvPr/>
        </p:nvSpPr>
        <p:spPr bwMode="auto">
          <a:xfrm>
            <a:off x="2903307" y="1007047"/>
            <a:ext cx="1431779" cy="305268"/>
          </a:xfrm>
          <a:prstGeom prst="rect">
            <a:avLst/>
          </a:prstGeom>
          <a:noFill/>
          <a:ln w="19050">
            <a:noFill/>
            <a:miter lim="800000"/>
            <a:headEnd/>
            <a:tailEnd/>
          </a:ln>
        </p:spPr>
        <p:txBody>
          <a:bodyPr vert="horz" wrap="square" lIns="0" tIns="0" rIns="0" bIns="0" numCol="1" anchor="t" anchorCtr="0" compatLnSpc="1">
            <a:prstTxWarp prst="textNoShape">
              <a:avLst/>
            </a:prstTxWarp>
          </a:bodyPr>
          <a:lstStyle>
            <a:lvl1pPr eaLnBrk="0" fontAlgn="base" hangingPunct="0">
              <a:spcBef>
                <a:spcPct val="0"/>
              </a:spcBef>
              <a:spcAft>
                <a:spcPct val="0"/>
              </a:spcAft>
              <a:tabLst>
                <a:tab pos="322263" algn="l"/>
              </a:tabLst>
              <a:defRPr>
                <a:solidFill>
                  <a:schemeClr val="tx1"/>
                </a:solidFill>
                <a:latin typeface="Arial" panose="020B0604020202020204" pitchFamily="34" charset="0"/>
              </a:defRPr>
            </a:lvl1pPr>
            <a:lvl2pPr eaLnBrk="0" fontAlgn="base" hangingPunct="0">
              <a:spcBef>
                <a:spcPct val="0"/>
              </a:spcBef>
              <a:spcAft>
                <a:spcPct val="0"/>
              </a:spcAft>
              <a:tabLst>
                <a:tab pos="322263" algn="l"/>
              </a:tabLst>
              <a:defRPr>
                <a:solidFill>
                  <a:schemeClr val="tx1"/>
                </a:solidFill>
                <a:latin typeface="Arial" panose="020B0604020202020204" pitchFamily="34" charset="0"/>
              </a:defRPr>
            </a:lvl2pPr>
            <a:lvl3pPr eaLnBrk="0" fontAlgn="base" hangingPunct="0">
              <a:spcBef>
                <a:spcPct val="0"/>
              </a:spcBef>
              <a:spcAft>
                <a:spcPct val="0"/>
              </a:spcAft>
              <a:tabLst>
                <a:tab pos="322263" algn="l"/>
              </a:tabLst>
              <a:defRPr>
                <a:solidFill>
                  <a:schemeClr val="tx1"/>
                </a:solidFill>
                <a:latin typeface="Arial" panose="020B0604020202020204" pitchFamily="34" charset="0"/>
              </a:defRPr>
            </a:lvl3pPr>
            <a:lvl4pPr eaLnBrk="0" fontAlgn="base" hangingPunct="0">
              <a:spcBef>
                <a:spcPct val="0"/>
              </a:spcBef>
              <a:spcAft>
                <a:spcPct val="0"/>
              </a:spcAft>
              <a:tabLst>
                <a:tab pos="322263" algn="l"/>
              </a:tabLst>
              <a:defRPr>
                <a:solidFill>
                  <a:schemeClr val="tx1"/>
                </a:solidFill>
                <a:latin typeface="Arial" panose="020B0604020202020204" pitchFamily="34" charset="0"/>
              </a:defRPr>
            </a:lvl4pPr>
            <a:lvl5pPr eaLnBrk="0" fontAlgn="base" hangingPunct="0">
              <a:spcBef>
                <a:spcPct val="0"/>
              </a:spcBef>
              <a:spcAft>
                <a:spcPct val="0"/>
              </a:spcAft>
              <a:tabLst>
                <a:tab pos="322263" algn="l"/>
              </a:tabLst>
              <a:defRPr>
                <a:solidFill>
                  <a:schemeClr val="tx1"/>
                </a:solidFill>
                <a:latin typeface="Arial" panose="020B0604020202020204" pitchFamily="34" charset="0"/>
              </a:defRPr>
            </a:lvl5pPr>
            <a:lvl6pPr eaLnBrk="0" fontAlgn="base" hangingPunct="0">
              <a:spcBef>
                <a:spcPct val="0"/>
              </a:spcBef>
              <a:spcAft>
                <a:spcPct val="0"/>
              </a:spcAft>
              <a:tabLst>
                <a:tab pos="322263" algn="l"/>
              </a:tabLst>
              <a:defRPr>
                <a:solidFill>
                  <a:schemeClr val="tx1"/>
                </a:solidFill>
                <a:latin typeface="Arial" panose="020B0604020202020204" pitchFamily="34" charset="0"/>
              </a:defRPr>
            </a:lvl6pPr>
            <a:lvl7pPr eaLnBrk="0" fontAlgn="base" hangingPunct="0">
              <a:spcBef>
                <a:spcPct val="0"/>
              </a:spcBef>
              <a:spcAft>
                <a:spcPct val="0"/>
              </a:spcAft>
              <a:tabLst>
                <a:tab pos="322263" algn="l"/>
              </a:tabLst>
              <a:defRPr>
                <a:solidFill>
                  <a:schemeClr val="tx1"/>
                </a:solidFill>
                <a:latin typeface="Arial" panose="020B0604020202020204" pitchFamily="34" charset="0"/>
              </a:defRPr>
            </a:lvl7pPr>
            <a:lvl8pPr eaLnBrk="0" fontAlgn="base" hangingPunct="0">
              <a:spcBef>
                <a:spcPct val="0"/>
              </a:spcBef>
              <a:spcAft>
                <a:spcPct val="0"/>
              </a:spcAft>
              <a:tabLst>
                <a:tab pos="322263" algn="l"/>
              </a:tabLst>
              <a:defRPr>
                <a:solidFill>
                  <a:schemeClr val="tx1"/>
                </a:solidFill>
                <a:latin typeface="Arial" panose="020B0604020202020204" pitchFamily="34" charset="0"/>
              </a:defRPr>
            </a:lvl8pPr>
            <a:lvl9pPr eaLnBrk="0" fontAlgn="base" hangingPunct="0">
              <a:spcBef>
                <a:spcPct val="0"/>
              </a:spcBef>
              <a:spcAft>
                <a:spcPct val="0"/>
              </a:spcAft>
              <a:tabLst>
                <a:tab pos="32226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22263" algn="l"/>
              </a:tabLst>
            </a:pPr>
            <a:r>
              <a:rPr kumimoji="0" lang="fr-BE" altLang="fr-FR" b="1" i="0" u="none" strike="noStrike" cap="none" normalizeH="0" baseline="0" dirty="0">
                <a:ln>
                  <a:noFill/>
                </a:ln>
                <a:solidFill>
                  <a:schemeClr val="tx1"/>
                </a:solidFill>
                <a:effectLst/>
                <a:ea typeface="Calibri" panose="020F0502020204030204" pitchFamily="34" charset="0"/>
                <a:cs typeface="Arial" panose="020B0604020202020204" pitchFamily="34" charset="0"/>
              </a:rPr>
              <a:t>Définition</a:t>
            </a:r>
            <a:r>
              <a:rPr kumimoji="0" lang="fr-BE" altLang="fr-FR"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a:t>
            </a:r>
            <a:endParaRPr kumimoji="0" lang="fr-BE" altLang="fr-FR" sz="1000" b="0" i="0" u="none" strike="noStrike" cap="none" normalizeH="0" baseline="0" dirty="0">
              <a:ln>
                <a:noFill/>
              </a:ln>
              <a:solidFill>
                <a:schemeClr val="tx1"/>
              </a:solidFill>
              <a:effectLst/>
              <a:cs typeface="Arial" panose="020B0604020202020204" pitchFamily="34" charset="0"/>
            </a:endParaRPr>
          </a:p>
        </p:txBody>
      </p:sp>
      <p:sp>
        <p:nvSpPr>
          <p:cNvPr id="29" name="Rectangle 30">
            <a:extLst>
              <a:ext uri="{FF2B5EF4-FFF2-40B4-BE49-F238E27FC236}">
                <a16:creationId xmlns:a16="http://schemas.microsoft.com/office/drawing/2014/main" id="{9347121B-6FE3-5345-B20C-BA0851959FAE}"/>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100" b="0" i="0" u="none" strike="noStrike" cap="none" normalizeH="0" baseline="0">
              <a:ln>
                <a:noFill/>
              </a:ln>
              <a:solidFill>
                <a:schemeClr val="tx1"/>
              </a:solidFill>
              <a:effectLst/>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a:ln>
                  <a:noFill/>
                </a:ln>
                <a:solidFill>
                  <a:schemeClr val="tx1"/>
                </a:solidFill>
                <a:effectLst/>
                <a:latin typeface="Arial" panose="020B0604020202020204" pitchFamily="34" charset="0"/>
                <a:ea typeface="Calibri" panose="020F0502020204030204" pitchFamily="34" charset="0"/>
              </a:rPr>
              <a:t/>
            </a:r>
            <a:br>
              <a:rPr kumimoji="0" lang="fr-FR" altLang="fr-FR" sz="1100" b="0" i="0" u="none" strike="noStrike" cap="none" normalizeH="0" baseline="0">
                <a:ln>
                  <a:noFill/>
                </a:ln>
                <a:solidFill>
                  <a:schemeClr val="tx1"/>
                </a:solidFill>
                <a:effectLst/>
                <a:latin typeface="Arial" panose="020B0604020202020204" pitchFamily="34" charset="0"/>
                <a:ea typeface="Calibri" panose="020F0502020204030204"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32" name="Rectangle 41">
            <a:extLst>
              <a:ext uri="{FF2B5EF4-FFF2-40B4-BE49-F238E27FC236}">
                <a16:creationId xmlns:a16="http://schemas.microsoft.com/office/drawing/2014/main" id="{131F557E-029D-9734-67BF-BCBF2488466E}"/>
              </a:ext>
            </a:extLst>
          </p:cNvPr>
          <p:cNvSpPr>
            <a:spLocks noChangeArrowheads="1"/>
          </p:cNvSpPr>
          <p:nvPr/>
        </p:nvSpPr>
        <p:spPr bwMode="auto">
          <a:xfrm>
            <a:off x="1003853" y="144494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BE" altLang="fr-FR" sz="1000" b="0" i="0" u="none" strike="noStrike" cap="none" normalizeH="0" baseline="0">
              <a:ln>
                <a:noFill/>
              </a:ln>
              <a:solidFill>
                <a:schemeClr val="tx1"/>
              </a:solidFill>
              <a:effectLst/>
              <a:latin typeface="Arial MT"/>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BE" altLang="fr-FR" sz="1000" b="0" i="0" u="none" strike="noStrike" cap="none" normalizeH="0" baseline="0">
                <a:ln>
                  <a:noFill/>
                </a:ln>
                <a:solidFill>
                  <a:schemeClr val="tx1"/>
                </a:solidFill>
                <a:effectLst/>
                <a:latin typeface="Arial MT"/>
                <a:ea typeface="Calibri" panose="020F0502020204030204" pitchFamily="34" charset="0"/>
                <a:cs typeface="Arial" panose="020B0604020202020204" pitchFamily="34" charset="0"/>
              </a:rPr>
              <a:t>	</a:t>
            </a:r>
            <a:endParaRPr kumimoji="0" lang="fr-BE" altLang="fr-FR" sz="1800" b="0" i="0" u="none" strike="noStrike" cap="none" normalizeH="0" baseline="0">
              <a:ln>
                <a:noFill/>
              </a:ln>
              <a:solidFill>
                <a:schemeClr val="tx1"/>
              </a:solidFill>
              <a:effectLst/>
              <a:latin typeface="Arial" panose="020B0604020202020204" pitchFamily="34" charset="0"/>
            </a:endParaRPr>
          </a:p>
        </p:txBody>
      </p:sp>
      <p:sp>
        <p:nvSpPr>
          <p:cNvPr id="33" name="Rectangle 42">
            <a:extLst>
              <a:ext uri="{FF2B5EF4-FFF2-40B4-BE49-F238E27FC236}">
                <a16:creationId xmlns:a16="http://schemas.microsoft.com/office/drawing/2014/main" id="{83A96C1A-866C-7B2C-8CEC-708AE430663A}"/>
              </a:ext>
            </a:extLst>
          </p:cNvPr>
          <p:cNvSpPr>
            <a:spLocks noChangeArrowheads="1"/>
          </p:cNvSpPr>
          <p:nvPr/>
        </p:nvSpPr>
        <p:spPr bwMode="auto">
          <a:xfrm>
            <a:off x="1365168" y="111305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BE" altLang="fr-FR" sz="1000" b="0" i="0" u="none" strike="noStrike" cap="none" normalizeH="0" baseline="0" dirty="0">
                <a:ln>
                  <a:noFill/>
                </a:ln>
                <a:solidFill>
                  <a:schemeClr val="tx1"/>
                </a:solidFill>
                <a:effectLst/>
                <a:latin typeface="Arial MT"/>
                <a:ea typeface="Calibri" panose="020F0502020204030204" pitchFamily="34" charset="0"/>
                <a:cs typeface="Arial" panose="020B0604020202020204" pitchFamily="34" charset="0"/>
              </a:rPr>
              <a:t>	</a:t>
            </a:r>
            <a:endParaRPr kumimoji="0" lang="fr-BE" altLang="fr-FR" sz="1800" b="0" i="0" u="none" strike="noStrike" cap="none" normalizeH="0" baseline="0" dirty="0">
              <a:ln>
                <a:noFill/>
              </a:ln>
              <a:solidFill>
                <a:schemeClr val="tx1"/>
              </a:solidFill>
              <a:effectLst/>
              <a:latin typeface="Arial" panose="020B0604020202020204" pitchFamily="34" charset="0"/>
            </a:endParaRPr>
          </a:p>
        </p:txBody>
      </p:sp>
      <p:sp>
        <p:nvSpPr>
          <p:cNvPr id="34" name="Rectangle 43">
            <a:extLst>
              <a:ext uri="{FF2B5EF4-FFF2-40B4-BE49-F238E27FC236}">
                <a16:creationId xmlns:a16="http://schemas.microsoft.com/office/drawing/2014/main" id="{FA5A823C-25DC-B1B1-34A2-1BD0BF508D30}"/>
              </a:ext>
            </a:extLst>
          </p:cNvPr>
          <p:cNvSpPr>
            <a:spLocks noChangeArrowheads="1"/>
          </p:cNvSpPr>
          <p:nvPr/>
        </p:nvSpPr>
        <p:spPr bwMode="auto">
          <a:xfrm>
            <a:off x="4605259" y="838617"/>
            <a:ext cx="49296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285750" lvl="0" indent="-285750" eaLnBrk="0" fontAlgn="base" hangingPunct="0">
              <a:spcBef>
                <a:spcPct val="0"/>
              </a:spcBef>
              <a:spcAft>
                <a:spcPct val="0"/>
              </a:spcAft>
              <a:buFont typeface="Wingdings" panose="05000000000000000000" pitchFamily="2" charset="2"/>
              <a:buChar char="Ø"/>
              <a:tabLst>
                <a:tab pos="322263" algn="l"/>
              </a:tabLst>
            </a:pPr>
            <a:r>
              <a:rPr lang="fr-BE" altLang="fr-FR" dirty="0" smtClean="0">
                <a:latin typeface="Arial" panose="020B0604020202020204" pitchFamily="34" charset="0"/>
                <a:ea typeface="Calibri" panose="020F0502020204030204" pitchFamily="34" charset="0"/>
                <a:cs typeface="Arial" panose="020B0604020202020204" pitchFamily="34" charset="0"/>
              </a:rPr>
              <a:t> Anémie </a:t>
            </a:r>
            <a:r>
              <a:rPr lang="fr-BE" altLang="fr-FR" dirty="0">
                <a:latin typeface="Arial" panose="020B0604020202020204" pitchFamily="34" charset="0"/>
                <a:ea typeface="Calibri" panose="020F0502020204030204" pitchFamily="34" charset="0"/>
                <a:cs typeface="Arial" panose="020B0604020202020204" pitchFamily="34" charset="0"/>
              </a:rPr>
              <a:t>d’importance </a:t>
            </a:r>
            <a:r>
              <a:rPr lang="fr-BE" altLang="fr-FR" dirty="0" smtClean="0">
                <a:latin typeface="Arial" panose="020B0604020202020204" pitchFamily="34" charset="0"/>
                <a:ea typeface="Calibri" panose="020F0502020204030204" pitchFamily="34" charset="0"/>
                <a:cs typeface="Arial" panose="020B0604020202020204" pitchFamily="34" charset="0"/>
              </a:rPr>
              <a:t>clinique </a:t>
            </a:r>
            <a:r>
              <a:rPr lang="fr-BE" altLang="fr-FR" dirty="0">
                <a:latin typeface="Arial" panose="020B0604020202020204" pitchFamily="34" charset="0"/>
                <a:ea typeface="Calibri" panose="020F0502020204030204" pitchFamily="34" charset="0"/>
                <a:cs typeface="Arial" panose="020B0604020202020204" pitchFamily="34" charset="0"/>
              </a:rPr>
              <a:t>: HB &lt; 8 g/dl</a:t>
            </a:r>
            <a:endParaRPr lang="fr-BE" altLang="fr-FR" dirty="0">
              <a:latin typeface="Arial" panose="020B0604020202020204" pitchFamily="34" charset="0"/>
              <a:cs typeface="Arial" panose="020B0604020202020204" pitchFamily="34" charset="0"/>
            </a:endParaRPr>
          </a:p>
          <a:p>
            <a:pPr marL="285750" lvl="0" indent="-285750" eaLnBrk="0" fontAlgn="base" hangingPunct="0">
              <a:spcBef>
                <a:spcPct val="0"/>
              </a:spcBef>
              <a:spcAft>
                <a:spcPct val="0"/>
              </a:spcAft>
              <a:buFont typeface="Wingdings" panose="05000000000000000000" pitchFamily="2" charset="2"/>
              <a:buChar char="Ø"/>
              <a:tabLst>
                <a:tab pos="322263" algn="l"/>
              </a:tabLst>
            </a:pPr>
            <a:r>
              <a:rPr lang="fr-BE" altLang="fr-FR" dirty="0" smtClean="0">
                <a:latin typeface="Arial" panose="020B0604020202020204" pitchFamily="34" charset="0"/>
                <a:ea typeface="Calibri" panose="020F0502020204030204" pitchFamily="34" charset="0"/>
                <a:cs typeface="Arial" panose="020B0604020202020204" pitchFamily="34" charset="0"/>
              </a:rPr>
              <a:t> Anémie </a:t>
            </a:r>
            <a:r>
              <a:rPr lang="fr-BE" altLang="fr-FR" dirty="0">
                <a:latin typeface="Arial" panose="020B0604020202020204" pitchFamily="34" charset="0"/>
                <a:ea typeface="Calibri" panose="020F0502020204030204" pitchFamily="34" charset="0"/>
                <a:cs typeface="Arial" panose="020B0604020202020204" pitchFamily="34" charset="0"/>
              </a:rPr>
              <a:t>sévère : HB &lt; 5 g/dl</a:t>
            </a:r>
            <a:endParaRPr lang="fr-BE" altLang="fr-FR" dirty="0">
              <a:latin typeface="Arial" panose="020B0604020202020204" pitchFamily="34" charset="0"/>
              <a:cs typeface="Arial" panose="020B0604020202020204" pitchFamily="34" charset="0"/>
            </a:endParaRPr>
          </a:p>
        </p:txBody>
      </p:sp>
      <p:sp>
        <p:nvSpPr>
          <p:cNvPr id="35" name="Text Box 752">
            <a:extLst>
              <a:ext uri="{FF2B5EF4-FFF2-40B4-BE49-F238E27FC236}">
                <a16:creationId xmlns:a16="http://schemas.microsoft.com/office/drawing/2014/main" id="{65E6309A-AF95-99F4-0F6F-C611EE89632D}"/>
              </a:ext>
            </a:extLst>
          </p:cNvPr>
          <p:cNvSpPr txBox="1">
            <a:spLocks noGrp="1" noChangeArrowheads="1"/>
          </p:cNvSpPr>
          <p:nvPr>
            <p:ph type="title"/>
          </p:nvPr>
        </p:nvSpPr>
        <p:spPr bwMode="auto">
          <a:xfrm>
            <a:off x="22507" y="207148"/>
            <a:ext cx="5761600" cy="420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marL="300355">
              <a:spcBef>
                <a:spcPts val="935"/>
              </a:spcBef>
              <a:spcAft>
                <a:spcPts val="600"/>
              </a:spcAft>
            </a:pPr>
            <a:r>
              <a:rPr lang="fr-FR" sz="2400" b="1" dirty="0" smtClean="0">
                <a:effectLst/>
                <a:ea typeface="Calibri" panose="020F0502020204030204" pitchFamily="34" charset="0"/>
              </a:rPr>
              <a:t>Anémie</a:t>
            </a:r>
            <a:r>
              <a:rPr lang="fr-FR" sz="2400" b="1" spc="-10" dirty="0" smtClean="0">
                <a:effectLst/>
                <a:ea typeface="Calibri" panose="020F0502020204030204" pitchFamily="34" charset="0"/>
              </a:rPr>
              <a:t> </a:t>
            </a:r>
            <a:r>
              <a:rPr lang="fr-FR" sz="2400" b="1" dirty="0" smtClean="0">
                <a:effectLst/>
                <a:ea typeface="Calibri" panose="020F0502020204030204" pitchFamily="34" charset="0"/>
              </a:rPr>
              <a:t>chez</a:t>
            </a:r>
            <a:r>
              <a:rPr lang="fr-FR" sz="2400" b="1" spc="-5" dirty="0" smtClean="0">
                <a:effectLst/>
                <a:ea typeface="Calibri" panose="020F0502020204030204" pitchFamily="34" charset="0"/>
              </a:rPr>
              <a:t> </a:t>
            </a:r>
            <a:r>
              <a:rPr lang="fr-FR" sz="2400" b="1" dirty="0">
                <a:effectLst/>
                <a:ea typeface="Calibri" panose="020F0502020204030204" pitchFamily="34" charset="0"/>
              </a:rPr>
              <a:t>patients</a:t>
            </a:r>
            <a:r>
              <a:rPr lang="fr-FR" sz="2400" b="1" spc="-10" dirty="0">
                <a:effectLst/>
                <a:ea typeface="Calibri" panose="020F0502020204030204" pitchFamily="34" charset="0"/>
              </a:rPr>
              <a:t> </a:t>
            </a:r>
            <a:r>
              <a:rPr lang="fr-FR" sz="2400" b="1" dirty="0">
                <a:effectLst/>
                <a:ea typeface="Calibri" panose="020F0502020204030204" pitchFamily="34" charset="0"/>
              </a:rPr>
              <a:t>VIH</a:t>
            </a:r>
            <a:r>
              <a:rPr lang="fr-FR" sz="2400" b="1" spc="-10" dirty="0">
                <a:effectLst/>
                <a:ea typeface="Calibri" panose="020F0502020204030204" pitchFamily="34" charset="0"/>
              </a:rPr>
              <a:t> </a:t>
            </a:r>
            <a:r>
              <a:rPr lang="fr-FR" sz="2400" b="1" spc="-10" dirty="0" smtClean="0">
                <a:effectLst/>
                <a:ea typeface="Calibri" panose="020F0502020204030204" pitchFamily="34" charset="0"/>
              </a:rPr>
              <a:t>1/3</a:t>
            </a:r>
            <a:r>
              <a:rPr lang="fr-FR" sz="2400" b="1" dirty="0" smtClean="0">
                <a:solidFill>
                  <a:srgbClr val="FFFFFF"/>
                </a:solidFill>
                <a:effectLst/>
                <a:ea typeface="Calibri" panose="020F0502020204030204" pitchFamily="34" charset="0"/>
              </a:rPr>
              <a:t>(+)</a:t>
            </a:r>
            <a:endParaRPr lang="fr-FR" sz="1100" dirty="0">
              <a:effectLst/>
              <a:ea typeface="Calibri" panose="020F0502020204030204" pitchFamily="34" charset="0"/>
            </a:endParaRPr>
          </a:p>
        </p:txBody>
      </p:sp>
      <p:sp>
        <p:nvSpPr>
          <p:cNvPr id="37" name="Rectangle à coins arrondis 36"/>
          <p:cNvSpPr/>
          <p:nvPr/>
        </p:nvSpPr>
        <p:spPr>
          <a:xfrm>
            <a:off x="183439" y="2584642"/>
            <a:ext cx="3814403" cy="4014348"/>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à coins arrondis 37"/>
          <p:cNvSpPr/>
          <p:nvPr/>
        </p:nvSpPr>
        <p:spPr>
          <a:xfrm>
            <a:off x="4114253" y="2584642"/>
            <a:ext cx="4934054" cy="4014348"/>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à coins arrondis 38"/>
          <p:cNvSpPr/>
          <p:nvPr/>
        </p:nvSpPr>
        <p:spPr>
          <a:xfrm>
            <a:off x="9147412" y="2746908"/>
            <a:ext cx="2869189" cy="3698269"/>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AutoShape 763">
            <a:extLst>
              <a:ext uri="{FF2B5EF4-FFF2-40B4-BE49-F238E27FC236}">
                <a16:creationId xmlns:a16="http://schemas.microsoft.com/office/drawing/2014/main" id="{202346B7-868B-0275-E433-F5343AD3B513}"/>
              </a:ext>
            </a:extLst>
          </p:cNvPr>
          <p:cNvSpPr>
            <a:spLocks/>
          </p:cNvSpPr>
          <p:nvPr/>
        </p:nvSpPr>
        <p:spPr bwMode="auto">
          <a:xfrm>
            <a:off x="6461816" y="2372826"/>
            <a:ext cx="330217" cy="423631"/>
          </a:xfrm>
          <a:custGeom>
            <a:avLst/>
            <a:gdLst>
              <a:gd name="T0" fmla="*/ 28575 w 135"/>
              <a:gd name="T1" fmla="*/ 1727835 h 576"/>
              <a:gd name="T2" fmla="*/ 0 w 135"/>
              <a:gd name="T3" fmla="*/ 1727835 h 576"/>
              <a:gd name="T4" fmla="*/ 42545 w 135"/>
              <a:gd name="T5" fmla="*/ 1813560 h 576"/>
              <a:gd name="T6" fmla="*/ 78105 w 135"/>
              <a:gd name="T7" fmla="*/ 1741805 h 576"/>
              <a:gd name="T8" fmla="*/ 28575 w 135"/>
              <a:gd name="T9" fmla="*/ 1741805 h 576"/>
              <a:gd name="T10" fmla="*/ 28575 w 135"/>
              <a:gd name="T11" fmla="*/ 1727835 h 576"/>
              <a:gd name="T12" fmla="*/ 57150 w 135"/>
              <a:gd name="T13" fmla="*/ 1447800 h 576"/>
              <a:gd name="T14" fmla="*/ 28575 w 135"/>
              <a:gd name="T15" fmla="*/ 1447800 h 576"/>
              <a:gd name="T16" fmla="*/ 28575 w 135"/>
              <a:gd name="T17" fmla="*/ 1741805 h 576"/>
              <a:gd name="T18" fmla="*/ 57150 w 135"/>
              <a:gd name="T19" fmla="*/ 1741805 h 576"/>
              <a:gd name="T20" fmla="*/ 57150 w 135"/>
              <a:gd name="T21" fmla="*/ 1447800 h 576"/>
              <a:gd name="T22" fmla="*/ 85725 w 135"/>
              <a:gd name="T23" fmla="*/ 1727835 h 576"/>
              <a:gd name="T24" fmla="*/ 57150 w 135"/>
              <a:gd name="T25" fmla="*/ 1727835 h 576"/>
              <a:gd name="T26" fmla="*/ 57150 w 135"/>
              <a:gd name="T27" fmla="*/ 1741805 h 576"/>
              <a:gd name="T28" fmla="*/ 78105 w 135"/>
              <a:gd name="T29" fmla="*/ 1741805 h 576"/>
              <a:gd name="T30" fmla="*/ 85725 w 135"/>
              <a:gd name="T31" fmla="*/ 1727835 h 5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5" h="576">
                <a:moveTo>
                  <a:pt x="45" y="441"/>
                </a:moveTo>
                <a:lnTo>
                  <a:pt x="0" y="441"/>
                </a:lnTo>
                <a:lnTo>
                  <a:pt x="67" y="576"/>
                </a:lnTo>
                <a:lnTo>
                  <a:pt x="123" y="463"/>
                </a:lnTo>
                <a:lnTo>
                  <a:pt x="45" y="463"/>
                </a:lnTo>
                <a:lnTo>
                  <a:pt x="45" y="441"/>
                </a:lnTo>
                <a:close/>
                <a:moveTo>
                  <a:pt x="90" y="0"/>
                </a:moveTo>
                <a:lnTo>
                  <a:pt x="45" y="0"/>
                </a:lnTo>
                <a:lnTo>
                  <a:pt x="45" y="463"/>
                </a:lnTo>
                <a:lnTo>
                  <a:pt x="90" y="463"/>
                </a:lnTo>
                <a:lnTo>
                  <a:pt x="90" y="0"/>
                </a:lnTo>
                <a:close/>
                <a:moveTo>
                  <a:pt x="135" y="441"/>
                </a:moveTo>
                <a:lnTo>
                  <a:pt x="90" y="441"/>
                </a:lnTo>
                <a:lnTo>
                  <a:pt x="90" y="463"/>
                </a:lnTo>
                <a:lnTo>
                  <a:pt x="123" y="463"/>
                </a:lnTo>
                <a:lnTo>
                  <a:pt x="135" y="441"/>
                </a:lnTo>
                <a:close/>
              </a:path>
            </a:pathLst>
          </a:custGeom>
          <a:solidFill>
            <a:schemeClr val="accent4"/>
          </a:solidFill>
          <a:ln>
            <a:noFill/>
          </a:ln>
          <a:extLst/>
        </p:spPr>
        <p:txBody>
          <a:bodyPr rot="0" vert="horz" wrap="square" lIns="91440" tIns="45720" rIns="91440" bIns="45720" anchor="t" anchorCtr="0" upright="1">
            <a:noAutofit/>
          </a:bodyPr>
          <a:lstStyle/>
          <a:p>
            <a:endParaRPr lang="fr-FR"/>
          </a:p>
        </p:txBody>
      </p:sp>
      <p:sp>
        <p:nvSpPr>
          <p:cNvPr id="40" name="AutoShape 763">
            <a:extLst>
              <a:ext uri="{FF2B5EF4-FFF2-40B4-BE49-F238E27FC236}">
                <a16:creationId xmlns:a16="http://schemas.microsoft.com/office/drawing/2014/main" id="{202346B7-868B-0275-E433-F5343AD3B513}"/>
              </a:ext>
            </a:extLst>
          </p:cNvPr>
          <p:cNvSpPr>
            <a:spLocks/>
          </p:cNvSpPr>
          <p:nvPr/>
        </p:nvSpPr>
        <p:spPr bwMode="auto">
          <a:xfrm>
            <a:off x="1925531" y="2372826"/>
            <a:ext cx="330217" cy="423631"/>
          </a:xfrm>
          <a:custGeom>
            <a:avLst/>
            <a:gdLst>
              <a:gd name="T0" fmla="*/ 28575 w 135"/>
              <a:gd name="T1" fmla="*/ 1727835 h 576"/>
              <a:gd name="T2" fmla="*/ 0 w 135"/>
              <a:gd name="T3" fmla="*/ 1727835 h 576"/>
              <a:gd name="T4" fmla="*/ 42545 w 135"/>
              <a:gd name="T5" fmla="*/ 1813560 h 576"/>
              <a:gd name="T6" fmla="*/ 78105 w 135"/>
              <a:gd name="T7" fmla="*/ 1741805 h 576"/>
              <a:gd name="T8" fmla="*/ 28575 w 135"/>
              <a:gd name="T9" fmla="*/ 1741805 h 576"/>
              <a:gd name="T10" fmla="*/ 28575 w 135"/>
              <a:gd name="T11" fmla="*/ 1727835 h 576"/>
              <a:gd name="T12" fmla="*/ 57150 w 135"/>
              <a:gd name="T13" fmla="*/ 1447800 h 576"/>
              <a:gd name="T14" fmla="*/ 28575 w 135"/>
              <a:gd name="T15" fmla="*/ 1447800 h 576"/>
              <a:gd name="T16" fmla="*/ 28575 w 135"/>
              <a:gd name="T17" fmla="*/ 1741805 h 576"/>
              <a:gd name="T18" fmla="*/ 57150 w 135"/>
              <a:gd name="T19" fmla="*/ 1741805 h 576"/>
              <a:gd name="T20" fmla="*/ 57150 w 135"/>
              <a:gd name="T21" fmla="*/ 1447800 h 576"/>
              <a:gd name="T22" fmla="*/ 85725 w 135"/>
              <a:gd name="T23" fmla="*/ 1727835 h 576"/>
              <a:gd name="T24" fmla="*/ 57150 w 135"/>
              <a:gd name="T25" fmla="*/ 1727835 h 576"/>
              <a:gd name="T26" fmla="*/ 57150 w 135"/>
              <a:gd name="T27" fmla="*/ 1741805 h 576"/>
              <a:gd name="T28" fmla="*/ 78105 w 135"/>
              <a:gd name="T29" fmla="*/ 1741805 h 576"/>
              <a:gd name="T30" fmla="*/ 85725 w 135"/>
              <a:gd name="T31" fmla="*/ 1727835 h 5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5" h="576">
                <a:moveTo>
                  <a:pt x="45" y="441"/>
                </a:moveTo>
                <a:lnTo>
                  <a:pt x="0" y="441"/>
                </a:lnTo>
                <a:lnTo>
                  <a:pt x="67" y="576"/>
                </a:lnTo>
                <a:lnTo>
                  <a:pt x="123" y="463"/>
                </a:lnTo>
                <a:lnTo>
                  <a:pt x="45" y="463"/>
                </a:lnTo>
                <a:lnTo>
                  <a:pt x="45" y="441"/>
                </a:lnTo>
                <a:close/>
                <a:moveTo>
                  <a:pt x="90" y="0"/>
                </a:moveTo>
                <a:lnTo>
                  <a:pt x="45" y="0"/>
                </a:lnTo>
                <a:lnTo>
                  <a:pt x="45" y="463"/>
                </a:lnTo>
                <a:lnTo>
                  <a:pt x="90" y="463"/>
                </a:lnTo>
                <a:lnTo>
                  <a:pt x="90" y="0"/>
                </a:lnTo>
                <a:close/>
                <a:moveTo>
                  <a:pt x="135" y="441"/>
                </a:moveTo>
                <a:lnTo>
                  <a:pt x="90" y="441"/>
                </a:lnTo>
                <a:lnTo>
                  <a:pt x="90" y="463"/>
                </a:lnTo>
                <a:lnTo>
                  <a:pt x="123" y="463"/>
                </a:lnTo>
                <a:lnTo>
                  <a:pt x="135" y="441"/>
                </a:lnTo>
                <a:close/>
              </a:path>
            </a:pathLst>
          </a:custGeom>
          <a:solidFill>
            <a:schemeClr val="accent4"/>
          </a:solidFill>
          <a:ln>
            <a:noFill/>
          </a:ln>
          <a:extLst/>
        </p:spPr>
        <p:txBody>
          <a:bodyPr rot="0" vert="horz" wrap="square" lIns="91440" tIns="45720" rIns="91440" bIns="45720" anchor="t" anchorCtr="0" upright="1">
            <a:noAutofit/>
          </a:bodyPr>
          <a:lstStyle/>
          <a:p>
            <a:endParaRPr lang="fr-FR"/>
          </a:p>
        </p:txBody>
      </p:sp>
      <p:sp>
        <p:nvSpPr>
          <p:cNvPr id="41" name="AutoShape 763">
            <a:extLst>
              <a:ext uri="{FF2B5EF4-FFF2-40B4-BE49-F238E27FC236}">
                <a16:creationId xmlns:a16="http://schemas.microsoft.com/office/drawing/2014/main" id="{202346B7-868B-0275-E433-F5343AD3B513}"/>
              </a:ext>
            </a:extLst>
          </p:cNvPr>
          <p:cNvSpPr>
            <a:spLocks/>
          </p:cNvSpPr>
          <p:nvPr/>
        </p:nvSpPr>
        <p:spPr bwMode="auto">
          <a:xfrm>
            <a:off x="10416897" y="2535092"/>
            <a:ext cx="330217" cy="423631"/>
          </a:xfrm>
          <a:custGeom>
            <a:avLst/>
            <a:gdLst>
              <a:gd name="T0" fmla="*/ 28575 w 135"/>
              <a:gd name="T1" fmla="*/ 1727835 h 576"/>
              <a:gd name="T2" fmla="*/ 0 w 135"/>
              <a:gd name="T3" fmla="*/ 1727835 h 576"/>
              <a:gd name="T4" fmla="*/ 42545 w 135"/>
              <a:gd name="T5" fmla="*/ 1813560 h 576"/>
              <a:gd name="T6" fmla="*/ 78105 w 135"/>
              <a:gd name="T7" fmla="*/ 1741805 h 576"/>
              <a:gd name="T8" fmla="*/ 28575 w 135"/>
              <a:gd name="T9" fmla="*/ 1741805 h 576"/>
              <a:gd name="T10" fmla="*/ 28575 w 135"/>
              <a:gd name="T11" fmla="*/ 1727835 h 576"/>
              <a:gd name="T12" fmla="*/ 57150 w 135"/>
              <a:gd name="T13" fmla="*/ 1447800 h 576"/>
              <a:gd name="T14" fmla="*/ 28575 w 135"/>
              <a:gd name="T15" fmla="*/ 1447800 h 576"/>
              <a:gd name="T16" fmla="*/ 28575 w 135"/>
              <a:gd name="T17" fmla="*/ 1741805 h 576"/>
              <a:gd name="T18" fmla="*/ 57150 w 135"/>
              <a:gd name="T19" fmla="*/ 1741805 h 576"/>
              <a:gd name="T20" fmla="*/ 57150 w 135"/>
              <a:gd name="T21" fmla="*/ 1447800 h 576"/>
              <a:gd name="T22" fmla="*/ 85725 w 135"/>
              <a:gd name="T23" fmla="*/ 1727835 h 576"/>
              <a:gd name="T24" fmla="*/ 57150 w 135"/>
              <a:gd name="T25" fmla="*/ 1727835 h 576"/>
              <a:gd name="T26" fmla="*/ 57150 w 135"/>
              <a:gd name="T27" fmla="*/ 1741805 h 576"/>
              <a:gd name="T28" fmla="*/ 78105 w 135"/>
              <a:gd name="T29" fmla="*/ 1741805 h 576"/>
              <a:gd name="T30" fmla="*/ 85725 w 135"/>
              <a:gd name="T31" fmla="*/ 1727835 h 5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5" h="576">
                <a:moveTo>
                  <a:pt x="45" y="441"/>
                </a:moveTo>
                <a:lnTo>
                  <a:pt x="0" y="441"/>
                </a:lnTo>
                <a:lnTo>
                  <a:pt x="67" y="576"/>
                </a:lnTo>
                <a:lnTo>
                  <a:pt x="123" y="463"/>
                </a:lnTo>
                <a:lnTo>
                  <a:pt x="45" y="463"/>
                </a:lnTo>
                <a:lnTo>
                  <a:pt x="45" y="441"/>
                </a:lnTo>
                <a:close/>
                <a:moveTo>
                  <a:pt x="90" y="0"/>
                </a:moveTo>
                <a:lnTo>
                  <a:pt x="45" y="0"/>
                </a:lnTo>
                <a:lnTo>
                  <a:pt x="45" y="463"/>
                </a:lnTo>
                <a:lnTo>
                  <a:pt x="90" y="463"/>
                </a:lnTo>
                <a:lnTo>
                  <a:pt x="90" y="0"/>
                </a:lnTo>
                <a:close/>
                <a:moveTo>
                  <a:pt x="135" y="441"/>
                </a:moveTo>
                <a:lnTo>
                  <a:pt x="90" y="441"/>
                </a:lnTo>
                <a:lnTo>
                  <a:pt x="90" y="463"/>
                </a:lnTo>
                <a:lnTo>
                  <a:pt x="123" y="463"/>
                </a:lnTo>
                <a:lnTo>
                  <a:pt x="135" y="441"/>
                </a:lnTo>
                <a:close/>
              </a:path>
            </a:pathLst>
          </a:custGeom>
          <a:solidFill>
            <a:schemeClr val="accent4"/>
          </a:solidFill>
          <a:ln>
            <a:noFill/>
          </a:ln>
          <a:extLst/>
        </p:spPr>
        <p:txBody>
          <a:bodyPr rot="0" vert="horz" wrap="square" lIns="91440" tIns="45720" rIns="91440" bIns="45720" anchor="t" anchorCtr="0" upright="1">
            <a:noAutofit/>
          </a:bodyPr>
          <a:lstStyle/>
          <a:p>
            <a:endParaRPr lang="fr-FR"/>
          </a:p>
        </p:txBody>
      </p:sp>
    </p:spTree>
    <p:extLst>
      <p:ext uri="{BB962C8B-B14F-4D97-AF65-F5344CB8AC3E}">
        <p14:creationId xmlns:p14="http://schemas.microsoft.com/office/powerpoint/2010/main" val="10630733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458217" y="1447801"/>
            <a:ext cx="5031095" cy="4814036"/>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Rectangle 6"/>
          <p:cNvSpPr/>
          <p:nvPr/>
        </p:nvSpPr>
        <p:spPr>
          <a:xfrm>
            <a:off x="650230" y="3485018"/>
            <a:ext cx="5031095" cy="2776818"/>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D547EEA6-E19B-8A44-2D73-33034FBC17A4}"/>
              </a:ext>
            </a:extLst>
          </p:cNvPr>
          <p:cNvSpPr>
            <a:spLocks noGrp="1"/>
          </p:cNvSpPr>
          <p:nvPr>
            <p:ph type="title"/>
          </p:nvPr>
        </p:nvSpPr>
        <p:spPr>
          <a:xfrm>
            <a:off x="309591" y="100821"/>
            <a:ext cx="11573950" cy="548511"/>
          </a:xfrm>
        </p:spPr>
        <p:txBody>
          <a:bodyPr>
            <a:normAutofit fontScale="90000"/>
          </a:bodyPr>
          <a:lstStyle/>
          <a:p>
            <a:r>
              <a:rPr lang="fr-FR" sz="4400" dirty="0">
                <a:effectLst/>
                <a:latin typeface="Calibri" panose="020F0502020204030204" pitchFamily="34" charset="0"/>
                <a:ea typeface="Calibri" panose="020F0502020204030204" pitchFamily="34" charset="0"/>
                <a:cs typeface="Arial" panose="020B0604020202020204" pitchFamily="34" charset="0"/>
              </a:rPr>
              <a:t/>
            </a:r>
            <a:br>
              <a:rPr lang="fr-FR" sz="4400" dirty="0">
                <a:effectLst/>
                <a:latin typeface="Calibri" panose="020F0502020204030204" pitchFamily="34" charset="0"/>
                <a:ea typeface="Calibri" panose="020F0502020204030204" pitchFamily="34" charset="0"/>
                <a:cs typeface="Arial" panose="020B0604020202020204" pitchFamily="34" charset="0"/>
              </a:rPr>
            </a:br>
            <a:r>
              <a:rPr lang="fr-FR" sz="2700" dirty="0">
                <a:ea typeface="Calibri" panose="020F0502020204030204" pitchFamily="34" charset="0"/>
              </a:rPr>
              <a:t>Anémie</a:t>
            </a:r>
            <a:r>
              <a:rPr lang="fr-BE" sz="2700" dirty="0" smtClean="0">
                <a:ea typeface="Calibri" panose="020F0502020204030204" pitchFamily="34" charset="0"/>
              </a:rPr>
              <a:t> : Examens</a:t>
            </a:r>
            <a:r>
              <a:rPr lang="fr-BE" sz="2700" spc="-15" dirty="0" smtClean="0">
                <a:ea typeface="Calibri" panose="020F0502020204030204" pitchFamily="34" charset="0"/>
              </a:rPr>
              <a:t> </a:t>
            </a:r>
            <a:r>
              <a:rPr lang="fr-BE" sz="2700" dirty="0" smtClean="0">
                <a:ea typeface="Calibri" panose="020F0502020204030204" pitchFamily="34" charset="0"/>
              </a:rPr>
              <a:t>cliniques 2/3</a:t>
            </a:r>
            <a:endParaRPr lang="fr-FR" sz="2700" dirty="0"/>
          </a:p>
        </p:txBody>
      </p:sp>
      <p:sp>
        <p:nvSpPr>
          <p:cNvPr id="3" name="Espace réservé du contenu 2">
            <a:extLst>
              <a:ext uri="{FF2B5EF4-FFF2-40B4-BE49-F238E27FC236}">
                <a16:creationId xmlns:a16="http://schemas.microsoft.com/office/drawing/2014/main" id="{B2B6A622-47FD-2A3C-64E8-BEDE268A0818}"/>
              </a:ext>
            </a:extLst>
          </p:cNvPr>
          <p:cNvSpPr>
            <a:spLocks noGrp="1"/>
          </p:cNvSpPr>
          <p:nvPr>
            <p:ph type="body" sz="quarter" idx="10"/>
          </p:nvPr>
        </p:nvSpPr>
        <p:spPr>
          <a:xfrm>
            <a:off x="805975" y="3578250"/>
            <a:ext cx="4719609" cy="2590354"/>
          </a:xfrm>
          <a:noFill/>
          <a:ln>
            <a:noFill/>
          </a:ln>
        </p:spPr>
        <p:style>
          <a:lnRef idx="2">
            <a:schemeClr val="accent1">
              <a:shade val="15000"/>
            </a:schemeClr>
          </a:lnRef>
          <a:fillRef idx="1">
            <a:schemeClr val="accent1"/>
          </a:fillRef>
          <a:effectRef idx="0">
            <a:schemeClr val="accent1"/>
          </a:effectRef>
          <a:fontRef idx="minor">
            <a:schemeClr val="lt1"/>
          </a:fontRef>
        </p:style>
        <p:txBody>
          <a:bodyPr>
            <a:noAutofit/>
          </a:bodyPr>
          <a:lstStyle/>
          <a:p>
            <a:pPr indent="-228564">
              <a:lnSpc>
                <a:spcPct val="100000"/>
              </a:lnSpc>
              <a:spcBef>
                <a:spcPts val="115"/>
              </a:spcBef>
              <a:spcAft>
                <a:spcPts val="1000"/>
              </a:spcAft>
              <a:buNone/>
              <a:tabLst>
                <a:tab pos="578485" algn="l"/>
                <a:tab pos="579120" algn="l"/>
              </a:tabLst>
            </a:pPr>
            <a:r>
              <a:rPr lang="fr-BE" sz="1600" b="1" dirty="0" smtClean="0">
                <a:solidFill>
                  <a:schemeClr val="tx1"/>
                </a:solidFill>
                <a:ea typeface="Calibri" panose="020F0502020204030204" pitchFamily="34" charset="0"/>
              </a:rPr>
              <a:t>Pertes </a:t>
            </a:r>
            <a:r>
              <a:rPr lang="fr-BE" sz="1600" dirty="0">
                <a:solidFill>
                  <a:schemeClr val="tx1"/>
                </a:solidFill>
                <a:ea typeface="Calibri" panose="020F0502020204030204" pitchFamily="34" charset="0"/>
              </a:rPr>
              <a:t>: </a:t>
            </a:r>
            <a:r>
              <a:rPr lang="fr-BE" sz="1600" dirty="0" smtClean="0">
                <a:solidFill>
                  <a:schemeClr val="tx1"/>
                </a:solidFill>
                <a:ea typeface="Calibri" panose="020F0502020204030204" pitchFamily="34" charset="0"/>
              </a:rPr>
              <a:t>Saignements (</a:t>
            </a:r>
            <a:r>
              <a:rPr lang="fr-BE" sz="1600" dirty="0">
                <a:solidFill>
                  <a:schemeClr val="tx1"/>
                </a:solidFill>
                <a:ea typeface="Calibri" panose="020F0502020204030204" pitchFamily="34" charset="0"/>
              </a:rPr>
              <a:t>cancer</a:t>
            </a:r>
            <a:r>
              <a:rPr lang="fr-BE" sz="1600" spc="5" dirty="0">
                <a:solidFill>
                  <a:schemeClr val="tx1"/>
                </a:solidFill>
                <a:ea typeface="Calibri" panose="020F0502020204030204" pitchFamily="34" charset="0"/>
              </a:rPr>
              <a:t> </a:t>
            </a:r>
            <a:r>
              <a:rPr lang="fr-BE" sz="1600" dirty="0" err="1" smtClean="0">
                <a:solidFill>
                  <a:schemeClr val="tx1"/>
                </a:solidFill>
                <a:ea typeface="Calibri" panose="020F0502020204030204" pitchFamily="34" charset="0"/>
              </a:rPr>
              <a:t>cervical,</a:t>
            </a:r>
            <a:r>
              <a:rPr lang="fr-BE" sz="1600" i="1" dirty="0" err="1" smtClean="0">
                <a:solidFill>
                  <a:schemeClr val="tx1"/>
                </a:solidFill>
                <a:ea typeface="Times New Roman" panose="02020603050405020304" pitchFamily="18" charset="0"/>
              </a:rPr>
              <a:t>KS</a:t>
            </a:r>
            <a:r>
              <a:rPr lang="fr-BE" sz="1600" i="1" dirty="0" smtClean="0">
                <a:solidFill>
                  <a:schemeClr val="tx1"/>
                </a:solidFill>
                <a:ea typeface="Times New Roman" panose="02020603050405020304" pitchFamily="18" charset="0"/>
              </a:rPr>
              <a:t>,</a:t>
            </a:r>
            <a:r>
              <a:rPr lang="fr-BE" sz="1600" spc="5" dirty="0" smtClean="0">
                <a:solidFill>
                  <a:schemeClr val="tx1"/>
                </a:solidFill>
                <a:ea typeface="Calibri" panose="020F0502020204030204" pitchFamily="34" charset="0"/>
              </a:rPr>
              <a:t> </a:t>
            </a:r>
            <a:r>
              <a:rPr lang="fr-BE" sz="1600" dirty="0">
                <a:solidFill>
                  <a:schemeClr val="tx1"/>
                </a:solidFill>
                <a:ea typeface="Calibri" panose="020F0502020204030204" pitchFamily="34" charset="0"/>
              </a:rPr>
              <a:t>rectale, vaginale</a:t>
            </a:r>
            <a:r>
              <a:rPr lang="fr-BE" sz="1600" spc="-260" dirty="0">
                <a:solidFill>
                  <a:schemeClr val="tx1"/>
                </a:solidFill>
                <a:ea typeface="Calibri" panose="020F0502020204030204" pitchFamily="34" charset="0"/>
              </a:rPr>
              <a:t> </a:t>
            </a:r>
            <a:r>
              <a:rPr lang="fr-BE" sz="1600" dirty="0">
                <a:solidFill>
                  <a:schemeClr val="tx1"/>
                </a:solidFill>
                <a:ea typeface="Calibri" panose="020F0502020204030204" pitchFamily="34" charset="0"/>
              </a:rPr>
              <a:t>(grossesse,</a:t>
            </a:r>
            <a:r>
              <a:rPr lang="fr-BE" sz="1600" spc="5" dirty="0">
                <a:solidFill>
                  <a:schemeClr val="tx1"/>
                </a:solidFill>
                <a:ea typeface="Calibri" panose="020F0502020204030204" pitchFamily="34" charset="0"/>
              </a:rPr>
              <a:t> </a:t>
            </a:r>
            <a:r>
              <a:rPr lang="fr-BE" sz="1600" dirty="0">
                <a:solidFill>
                  <a:schemeClr val="tx1"/>
                </a:solidFill>
                <a:ea typeface="Calibri" panose="020F0502020204030204" pitchFamily="34" charset="0"/>
              </a:rPr>
              <a:t>TB)  </a:t>
            </a:r>
            <a:endParaRPr lang="fr-BE" sz="1600" dirty="0" smtClean="0">
              <a:solidFill>
                <a:schemeClr val="tx1"/>
              </a:solidFill>
              <a:ea typeface="Calibri" panose="020F0502020204030204" pitchFamily="34" charset="0"/>
            </a:endParaRPr>
          </a:p>
          <a:p>
            <a:pPr indent="-228564">
              <a:lnSpc>
                <a:spcPct val="100000"/>
              </a:lnSpc>
              <a:spcBef>
                <a:spcPts val="115"/>
              </a:spcBef>
              <a:spcAft>
                <a:spcPts val="1000"/>
              </a:spcAft>
              <a:buNone/>
              <a:tabLst>
                <a:tab pos="578485" algn="l"/>
                <a:tab pos="579120" algn="l"/>
              </a:tabLst>
            </a:pPr>
            <a:r>
              <a:rPr lang="fr-BE" sz="1600" b="1" dirty="0" smtClean="0">
                <a:solidFill>
                  <a:schemeClr val="tx1"/>
                </a:solidFill>
                <a:ea typeface="Calibri" panose="020F0502020204030204" pitchFamily="34" charset="0"/>
              </a:rPr>
              <a:t>Destruction</a:t>
            </a:r>
            <a:r>
              <a:rPr lang="fr-BE" sz="1600" b="1" spc="-20" dirty="0" smtClean="0">
                <a:solidFill>
                  <a:schemeClr val="tx1"/>
                </a:solidFill>
                <a:ea typeface="Calibri" panose="020F0502020204030204" pitchFamily="34" charset="0"/>
              </a:rPr>
              <a:t> </a:t>
            </a:r>
            <a:r>
              <a:rPr lang="fr-BE" sz="1600" b="1" dirty="0">
                <a:solidFill>
                  <a:schemeClr val="tx1"/>
                </a:solidFill>
                <a:ea typeface="Calibri" panose="020F0502020204030204" pitchFamily="34" charset="0"/>
              </a:rPr>
              <a:t>GR</a:t>
            </a:r>
            <a:r>
              <a:rPr lang="fr-BE" sz="1600" b="1" i="1" dirty="0">
                <a:solidFill>
                  <a:schemeClr val="tx1"/>
                </a:solidFill>
                <a:ea typeface="Times New Roman" panose="02020603050405020304" pitchFamily="18" charset="0"/>
              </a:rPr>
              <a:t>: </a:t>
            </a:r>
            <a:r>
              <a:rPr lang="fr-BE" sz="1600" b="1" i="1" dirty="0" err="1" smtClean="0">
                <a:solidFill>
                  <a:schemeClr val="tx1"/>
                </a:solidFill>
                <a:ea typeface="Times New Roman" panose="02020603050405020304" pitchFamily="18" charset="0"/>
              </a:rPr>
              <a:t>Splénomégalie,Réticulocytes</a:t>
            </a:r>
            <a:endParaRPr lang="fr-BE" sz="1600" dirty="0" smtClean="0">
              <a:solidFill>
                <a:schemeClr val="tx1"/>
              </a:solidFill>
              <a:ea typeface="Calibri" panose="020F0502020204030204" pitchFamily="34" charset="0"/>
            </a:endParaRPr>
          </a:p>
          <a:p>
            <a:pPr indent="-228564">
              <a:lnSpc>
                <a:spcPct val="100000"/>
              </a:lnSpc>
              <a:spcBef>
                <a:spcPts val="115"/>
              </a:spcBef>
              <a:spcAft>
                <a:spcPts val="1000"/>
              </a:spcAft>
              <a:buNone/>
              <a:tabLst>
                <a:tab pos="578485" algn="l"/>
                <a:tab pos="579120" algn="l"/>
              </a:tabLst>
            </a:pPr>
            <a:r>
              <a:rPr lang="fr-BE" sz="1600" b="1" dirty="0" smtClean="0">
                <a:solidFill>
                  <a:schemeClr val="tx1"/>
                </a:solidFill>
                <a:ea typeface="Calibri" panose="020F0502020204030204" pitchFamily="34" charset="0"/>
              </a:rPr>
              <a:t>Baisse </a:t>
            </a:r>
            <a:r>
              <a:rPr lang="fr-BE" sz="1600" b="1" spc="-10" dirty="0" smtClean="0">
                <a:solidFill>
                  <a:schemeClr val="tx1"/>
                </a:solidFill>
                <a:ea typeface="Calibri" panose="020F0502020204030204" pitchFamily="34" charset="0"/>
              </a:rPr>
              <a:t> </a:t>
            </a:r>
            <a:r>
              <a:rPr lang="fr-BE" sz="1600" b="1" dirty="0">
                <a:solidFill>
                  <a:schemeClr val="tx1"/>
                </a:solidFill>
                <a:ea typeface="Calibri" panose="020F0502020204030204" pitchFamily="34" charset="0"/>
              </a:rPr>
              <a:t>production</a:t>
            </a:r>
            <a:r>
              <a:rPr lang="fr-BE" sz="1600" b="1" spc="-5" dirty="0">
                <a:solidFill>
                  <a:schemeClr val="tx1"/>
                </a:solidFill>
                <a:ea typeface="Calibri" panose="020F0502020204030204" pitchFamily="34" charset="0"/>
              </a:rPr>
              <a:t> </a:t>
            </a:r>
            <a:r>
              <a:rPr lang="fr-BE" sz="1600" b="1" dirty="0">
                <a:solidFill>
                  <a:schemeClr val="tx1"/>
                </a:solidFill>
                <a:ea typeface="Calibri" panose="020F0502020204030204" pitchFamily="34" charset="0"/>
              </a:rPr>
              <a:t>GR </a:t>
            </a:r>
            <a:r>
              <a:rPr lang="fr-BE" sz="1600" b="1" dirty="0" smtClean="0">
                <a:solidFill>
                  <a:schemeClr val="tx1"/>
                </a:solidFill>
                <a:ea typeface="Calibri" panose="020F0502020204030204" pitchFamily="34" charset="0"/>
              </a:rPr>
              <a:t>(infiltration médullaire)</a:t>
            </a:r>
            <a:endParaRPr lang="fr-FR" sz="1600" b="1" dirty="0">
              <a:solidFill>
                <a:schemeClr val="tx1"/>
              </a:solidFill>
              <a:ea typeface="Calibri" panose="020F0502020204030204" pitchFamily="34" charset="0"/>
            </a:endParaRPr>
          </a:p>
          <a:p>
            <a:pPr indent="0">
              <a:lnSpc>
                <a:spcPct val="100000"/>
              </a:lnSpc>
              <a:spcBef>
                <a:spcPts val="115"/>
              </a:spcBef>
              <a:spcAft>
                <a:spcPts val="1000"/>
              </a:spcAft>
              <a:buNone/>
              <a:tabLst>
                <a:tab pos="578485" algn="l"/>
                <a:tab pos="579120" algn="l"/>
              </a:tabLst>
            </a:pPr>
            <a:r>
              <a:rPr lang="fr-BE" sz="1600" u="sng" dirty="0" smtClean="0">
                <a:solidFill>
                  <a:schemeClr val="tx1"/>
                </a:solidFill>
                <a:effectLst/>
                <a:ea typeface="Calibri" panose="020F0502020204030204" pitchFamily="34" charset="0"/>
              </a:rPr>
              <a:t>Investigations</a:t>
            </a:r>
            <a:r>
              <a:rPr lang="fr-BE" sz="1600" u="sng" dirty="0">
                <a:solidFill>
                  <a:schemeClr val="tx1"/>
                </a:solidFill>
                <a:effectLst/>
                <a:ea typeface="Calibri" panose="020F0502020204030204" pitchFamily="34" charset="0"/>
              </a:rPr>
              <a:t>:</a:t>
            </a:r>
            <a:endParaRPr lang="fr-FR" sz="1600" u="sng" dirty="0">
              <a:solidFill>
                <a:schemeClr val="tx1"/>
              </a:solidFill>
              <a:ea typeface="Calibri" panose="020F0502020204030204" pitchFamily="34" charset="0"/>
            </a:endParaRPr>
          </a:p>
          <a:p>
            <a:pPr indent="-228564">
              <a:lnSpc>
                <a:spcPct val="100000"/>
              </a:lnSpc>
              <a:spcBef>
                <a:spcPts val="145"/>
              </a:spcBef>
              <a:spcAft>
                <a:spcPts val="1000"/>
              </a:spcAft>
              <a:buNone/>
              <a:tabLst>
                <a:tab pos="447675" algn="l"/>
              </a:tabLst>
            </a:pPr>
            <a:r>
              <a:rPr lang="fr-BE" sz="1600" dirty="0">
                <a:solidFill>
                  <a:schemeClr val="tx1"/>
                </a:solidFill>
                <a:ea typeface="Calibri" panose="020F0502020204030204" pitchFamily="34" charset="0"/>
              </a:rPr>
              <a:t>Test</a:t>
            </a:r>
            <a:r>
              <a:rPr lang="fr-BE" sz="1600" spc="-15" dirty="0">
                <a:solidFill>
                  <a:schemeClr val="tx1"/>
                </a:solidFill>
                <a:ea typeface="Calibri" panose="020F0502020204030204" pitchFamily="34" charset="0"/>
              </a:rPr>
              <a:t> </a:t>
            </a:r>
            <a:r>
              <a:rPr lang="fr-BE" sz="1600" dirty="0">
                <a:solidFill>
                  <a:schemeClr val="tx1"/>
                </a:solidFill>
                <a:ea typeface="Calibri" panose="020F0502020204030204" pitchFamily="34" charset="0"/>
              </a:rPr>
              <a:t>rapides</a:t>
            </a:r>
            <a:r>
              <a:rPr lang="fr-BE" sz="1600" spc="-15" dirty="0">
                <a:solidFill>
                  <a:schemeClr val="tx1"/>
                </a:solidFill>
                <a:ea typeface="Calibri" panose="020F0502020204030204" pitchFamily="34" charset="0"/>
              </a:rPr>
              <a:t> </a:t>
            </a:r>
            <a:r>
              <a:rPr lang="fr-BE" sz="1600" dirty="0">
                <a:solidFill>
                  <a:schemeClr val="tx1"/>
                </a:solidFill>
                <a:ea typeface="Calibri" panose="020F0502020204030204" pitchFamily="34" charset="0"/>
              </a:rPr>
              <a:t>(malaria,</a:t>
            </a:r>
            <a:r>
              <a:rPr lang="fr-BE" sz="1600" spc="-20" dirty="0">
                <a:solidFill>
                  <a:schemeClr val="tx1"/>
                </a:solidFill>
                <a:ea typeface="Calibri" panose="020F0502020204030204" pitchFamily="34" charset="0"/>
              </a:rPr>
              <a:t> </a:t>
            </a:r>
            <a:r>
              <a:rPr lang="fr-BE" sz="1600" dirty="0">
                <a:solidFill>
                  <a:schemeClr val="tx1"/>
                </a:solidFill>
                <a:ea typeface="Calibri" panose="020F0502020204030204" pitchFamily="34" charset="0"/>
              </a:rPr>
              <a:t>LAM,</a:t>
            </a:r>
            <a:r>
              <a:rPr lang="fr-BE" sz="1600" spc="-15" dirty="0">
                <a:solidFill>
                  <a:schemeClr val="tx1"/>
                </a:solidFill>
                <a:ea typeface="Calibri" panose="020F0502020204030204" pitchFamily="34" charset="0"/>
              </a:rPr>
              <a:t> </a:t>
            </a:r>
            <a:r>
              <a:rPr lang="fr-BE" sz="1600" dirty="0" err="1">
                <a:solidFill>
                  <a:schemeClr val="tx1"/>
                </a:solidFill>
                <a:ea typeface="Calibri" panose="020F0502020204030204" pitchFamily="34" charset="0"/>
              </a:rPr>
              <a:t>CrAg</a:t>
            </a:r>
            <a:r>
              <a:rPr lang="fr-BE" sz="1600" spc="-15" dirty="0">
                <a:solidFill>
                  <a:schemeClr val="tx1"/>
                </a:solidFill>
                <a:ea typeface="Calibri" panose="020F0502020204030204" pitchFamily="34" charset="0"/>
              </a:rPr>
              <a:t> </a:t>
            </a:r>
            <a:r>
              <a:rPr lang="fr-BE" sz="1600" dirty="0">
                <a:solidFill>
                  <a:schemeClr val="tx1"/>
                </a:solidFill>
                <a:ea typeface="Calibri" panose="020F0502020204030204" pitchFamily="34" charset="0"/>
              </a:rPr>
              <a:t>(si</a:t>
            </a:r>
            <a:r>
              <a:rPr lang="fr-BE" sz="1600" spc="-15" dirty="0">
                <a:solidFill>
                  <a:schemeClr val="tx1"/>
                </a:solidFill>
                <a:ea typeface="Calibri" panose="020F0502020204030204" pitchFamily="34" charset="0"/>
              </a:rPr>
              <a:t> </a:t>
            </a:r>
            <a:r>
              <a:rPr lang="fr-BE" sz="1600" dirty="0">
                <a:solidFill>
                  <a:schemeClr val="tx1"/>
                </a:solidFill>
                <a:ea typeface="Calibri" panose="020F0502020204030204" pitchFamily="34" charset="0"/>
              </a:rPr>
              <a:t>CD4 &lt;2</a:t>
            </a:r>
            <a:r>
              <a:rPr lang="fr-BE" sz="1600" i="1" dirty="0">
                <a:solidFill>
                  <a:schemeClr val="tx1"/>
                </a:solidFill>
                <a:ea typeface="Times New Roman" panose="02020603050405020304" pitchFamily="18" charset="0"/>
              </a:rPr>
              <a:t>00)</a:t>
            </a:r>
            <a:endParaRPr lang="fr-FR" sz="1600" i="1" dirty="0">
              <a:solidFill>
                <a:schemeClr val="tx1"/>
              </a:solidFill>
              <a:ea typeface="Times New Roman" panose="02020603050405020304" pitchFamily="18" charset="0"/>
            </a:endParaRPr>
          </a:p>
          <a:p>
            <a:pPr indent="-228564">
              <a:lnSpc>
                <a:spcPct val="100000"/>
              </a:lnSpc>
              <a:spcBef>
                <a:spcPts val="145"/>
              </a:spcBef>
              <a:spcAft>
                <a:spcPts val="1000"/>
              </a:spcAft>
              <a:buNone/>
              <a:tabLst>
                <a:tab pos="447675" algn="l"/>
              </a:tabLst>
            </a:pPr>
            <a:r>
              <a:rPr lang="fr-BE" sz="1600" i="1" dirty="0">
                <a:solidFill>
                  <a:schemeClr val="tx1"/>
                </a:solidFill>
                <a:effectLst/>
                <a:ea typeface="Times New Roman" panose="02020603050405020304" pitchFamily="18" charset="0"/>
              </a:rPr>
              <a:t>TB : </a:t>
            </a:r>
            <a:r>
              <a:rPr lang="fr-BE" sz="1600" i="1" spc="-10" dirty="0">
                <a:solidFill>
                  <a:schemeClr val="tx1"/>
                </a:solidFill>
                <a:effectLst/>
                <a:ea typeface="Times New Roman" panose="02020603050405020304" pitchFamily="18" charset="0"/>
              </a:rPr>
              <a:t> </a:t>
            </a:r>
            <a:r>
              <a:rPr lang="fr-BE" sz="1600" i="1" dirty="0">
                <a:solidFill>
                  <a:schemeClr val="tx1"/>
                </a:solidFill>
                <a:effectLst/>
                <a:ea typeface="Times New Roman" panose="02020603050405020304" pitchFamily="18" charset="0"/>
              </a:rPr>
              <a:t>Xpert</a:t>
            </a:r>
            <a:r>
              <a:rPr lang="fr-BE" sz="1600" i="1" spc="-5" dirty="0">
                <a:solidFill>
                  <a:schemeClr val="tx1"/>
                </a:solidFill>
                <a:effectLst/>
                <a:ea typeface="Times New Roman" panose="02020603050405020304" pitchFamily="18" charset="0"/>
              </a:rPr>
              <a:t> ,</a:t>
            </a:r>
            <a:r>
              <a:rPr lang="fr-BE" sz="1600" dirty="0">
                <a:solidFill>
                  <a:schemeClr val="tx1"/>
                </a:solidFill>
                <a:effectLst/>
                <a:ea typeface="Calibri" panose="020F0502020204030204" pitchFamily="34" charset="0"/>
              </a:rPr>
              <a:t>RX</a:t>
            </a:r>
            <a:r>
              <a:rPr lang="fr-BE" sz="1600" spc="-20" dirty="0">
                <a:solidFill>
                  <a:schemeClr val="tx1"/>
                </a:solidFill>
                <a:effectLst/>
                <a:ea typeface="Calibri" panose="020F0502020204030204" pitchFamily="34" charset="0"/>
              </a:rPr>
              <a:t> </a:t>
            </a:r>
            <a:r>
              <a:rPr lang="fr-BE" sz="1600" dirty="0" err="1">
                <a:solidFill>
                  <a:schemeClr val="tx1"/>
                </a:solidFill>
                <a:effectLst/>
                <a:ea typeface="Calibri" panose="020F0502020204030204" pitchFamily="34" charset="0"/>
              </a:rPr>
              <a:t>pulmo</a:t>
            </a:r>
            <a:r>
              <a:rPr lang="fr-BE" sz="1600" dirty="0">
                <a:solidFill>
                  <a:schemeClr val="tx1"/>
                </a:solidFill>
                <a:effectLst/>
                <a:ea typeface="Calibri" panose="020F0502020204030204" pitchFamily="34" charset="0"/>
              </a:rPr>
              <a:t>,</a:t>
            </a:r>
            <a:r>
              <a:rPr lang="fr-BE" sz="1600" spc="-10" dirty="0">
                <a:solidFill>
                  <a:schemeClr val="tx1"/>
                </a:solidFill>
                <a:effectLst/>
                <a:ea typeface="Calibri" panose="020F0502020204030204" pitchFamily="34" charset="0"/>
              </a:rPr>
              <a:t> </a:t>
            </a:r>
            <a:r>
              <a:rPr lang="fr-BE" sz="1600" dirty="0">
                <a:solidFill>
                  <a:schemeClr val="tx1"/>
                </a:solidFill>
                <a:effectLst/>
                <a:ea typeface="Calibri" panose="020F0502020204030204" pitchFamily="34" charset="0"/>
              </a:rPr>
              <a:t>écho</a:t>
            </a:r>
            <a:r>
              <a:rPr lang="fr-BE" sz="1600" spc="-15" dirty="0">
                <a:solidFill>
                  <a:schemeClr val="tx1"/>
                </a:solidFill>
                <a:effectLst/>
                <a:ea typeface="Calibri" panose="020F0502020204030204" pitchFamily="34" charset="0"/>
              </a:rPr>
              <a:t> </a:t>
            </a:r>
            <a:r>
              <a:rPr lang="fr-BE" sz="1600" dirty="0" smtClean="0">
                <a:solidFill>
                  <a:schemeClr val="tx1"/>
                </a:solidFill>
                <a:effectLst/>
                <a:ea typeface="Calibri" panose="020F0502020204030204" pitchFamily="34" charset="0"/>
              </a:rPr>
              <a:t>abdominal</a:t>
            </a:r>
            <a:r>
              <a:rPr lang="fr-BE" sz="1600" dirty="0">
                <a:solidFill>
                  <a:schemeClr val="tx1"/>
                </a:solidFill>
                <a:effectLst/>
                <a:ea typeface="Calibri" panose="020F0502020204030204" pitchFamily="34" charset="0"/>
              </a:rPr>
              <a:t/>
            </a:r>
            <a:br>
              <a:rPr lang="fr-BE" sz="1600" dirty="0">
                <a:solidFill>
                  <a:schemeClr val="tx1"/>
                </a:solidFill>
                <a:effectLst/>
                <a:ea typeface="Calibri" panose="020F0502020204030204" pitchFamily="34" charset="0"/>
              </a:rPr>
            </a:br>
            <a:endParaRPr lang="fr-FR" sz="1600" dirty="0">
              <a:solidFill>
                <a:schemeClr val="tx1"/>
              </a:solidFill>
              <a:effectLst/>
              <a:ea typeface="Calibri" panose="020F0502020204030204" pitchFamily="34" charset="0"/>
            </a:endParaRPr>
          </a:p>
        </p:txBody>
      </p:sp>
      <p:sp>
        <p:nvSpPr>
          <p:cNvPr id="4" name="Rectangle 3"/>
          <p:cNvSpPr/>
          <p:nvPr/>
        </p:nvSpPr>
        <p:spPr>
          <a:xfrm>
            <a:off x="6613221" y="1638314"/>
            <a:ext cx="4721086" cy="4475584"/>
          </a:xfrm>
          <a:prstGeom prst="rect">
            <a:avLst/>
          </a:prstGeom>
        </p:spPr>
        <p:txBody>
          <a:bodyPr wrap="square">
            <a:spAutoFit/>
          </a:bodyPr>
          <a:lstStyle/>
          <a:p>
            <a:pPr indent="-228564" algn="ctr">
              <a:lnSpc>
                <a:spcPct val="100000"/>
              </a:lnSpc>
              <a:spcBef>
                <a:spcPts val="145"/>
              </a:spcBef>
              <a:spcAft>
                <a:spcPts val="1000"/>
              </a:spcAft>
              <a:buNone/>
              <a:tabLst>
                <a:tab pos="447675" algn="l"/>
              </a:tabLst>
            </a:pPr>
            <a:r>
              <a:rPr lang="fr-FR" b="1" cap="all" dirty="0">
                <a:solidFill>
                  <a:srgbClr val="253375"/>
                </a:solidFill>
                <a:latin typeface="Arial" panose="020B0604020202020204" pitchFamily="34" charset="0"/>
                <a:ea typeface="Calibri" panose="020F0502020204030204" pitchFamily="34" charset="0"/>
                <a:cs typeface="Arial" panose="020B0604020202020204" pitchFamily="34" charset="0"/>
              </a:rPr>
              <a:t>é</a:t>
            </a:r>
            <a:r>
              <a:rPr lang="fr-BE" b="1" dirty="0" err="1" smtClean="0">
                <a:latin typeface="Arial" panose="020B0604020202020204" pitchFamily="34" charset="0"/>
                <a:ea typeface="Calibri" panose="020F0502020204030204" pitchFamily="34" charset="0"/>
                <a:cs typeface="Arial" panose="020B0604020202020204" pitchFamily="34" charset="0"/>
              </a:rPr>
              <a:t>chec</a:t>
            </a:r>
            <a:r>
              <a:rPr lang="fr-BE" b="1" spc="-20" dirty="0" smtClean="0">
                <a:latin typeface="Arial" panose="020B0604020202020204" pitchFamily="34" charset="0"/>
                <a:ea typeface="Calibri" panose="020F0502020204030204" pitchFamily="34" charset="0"/>
                <a:cs typeface="Arial" panose="020B0604020202020204" pitchFamily="34" charset="0"/>
              </a:rPr>
              <a:t> </a:t>
            </a:r>
            <a:r>
              <a:rPr lang="fr-BE" b="1" dirty="0">
                <a:latin typeface="Arial" panose="020B0604020202020204" pitchFamily="34" charset="0"/>
                <a:ea typeface="Calibri" panose="020F0502020204030204" pitchFamily="34" charset="0"/>
                <a:cs typeface="Arial" panose="020B0604020202020204" pitchFamily="34" charset="0"/>
              </a:rPr>
              <a:t>thérapeutique</a:t>
            </a:r>
            <a:r>
              <a:rPr lang="fr-BE" b="1" spc="-20" dirty="0">
                <a:latin typeface="Arial" panose="020B0604020202020204" pitchFamily="34" charset="0"/>
                <a:ea typeface="Calibri" panose="020F0502020204030204" pitchFamily="34" charset="0"/>
                <a:cs typeface="Arial" panose="020B0604020202020204" pitchFamily="34" charset="0"/>
              </a:rPr>
              <a:t> </a:t>
            </a:r>
            <a:r>
              <a:rPr lang="fr-BE" b="1" dirty="0" smtClean="0">
                <a:latin typeface="Arial" panose="020B0604020202020204" pitchFamily="34" charset="0"/>
                <a:ea typeface="Calibri" panose="020F0502020204030204" pitchFamily="34" charset="0"/>
                <a:cs typeface="Arial" panose="020B0604020202020204" pitchFamily="34" charset="0"/>
              </a:rPr>
              <a:t>TARV ?</a:t>
            </a:r>
            <a:endParaRPr lang="fr-FR" b="1" dirty="0">
              <a:latin typeface="Arial" panose="020B0604020202020204" pitchFamily="34" charset="0"/>
              <a:ea typeface="Calibri" panose="020F0502020204030204" pitchFamily="34" charset="0"/>
              <a:cs typeface="Arial" panose="020B0604020202020204" pitchFamily="34" charset="0"/>
            </a:endParaRPr>
          </a:p>
          <a:p>
            <a:pPr marL="11153" indent="0" algn="ctr">
              <a:lnSpc>
                <a:spcPct val="100000"/>
              </a:lnSpc>
              <a:spcBef>
                <a:spcPts val="555"/>
              </a:spcBef>
              <a:spcAft>
                <a:spcPts val="1000"/>
              </a:spcAft>
              <a:buNone/>
            </a:pPr>
            <a:r>
              <a:rPr lang="fr-BE" b="1" dirty="0">
                <a:latin typeface="Arial" panose="020B0604020202020204" pitchFamily="34" charset="0"/>
                <a:ea typeface="Calibri" panose="020F0502020204030204" pitchFamily="34" charset="0"/>
                <a:cs typeface="Arial" panose="020B0604020202020204" pitchFamily="34" charset="0"/>
              </a:rPr>
              <a:t>Patient sous</a:t>
            </a:r>
            <a:r>
              <a:rPr lang="fr-BE" b="1" spc="-5" dirty="0">
                <a:latin typeface="Arial" panose="020B0604020202020204" pitchFamily="34" charset="0"/>
                <a:ea typeface="Calibri" panose="020F0502020204030204" pitchFamily="34" charset="0"/>
                <a:cs typeface="Arial" panose="020B0604020202020204" pitchFamily="34" charset="0"/>
              </a:rPr>
              <a:t> </a:t>
            </a:r>
            <a:r>
              <a:rPr lang="fr-BE" b="1" dirty="0">
                <a:latin typeface="Arial" panose="020B0604020202020204" pitchFamily="34" charset="0"/>
                <a:ea typeface="Calibri" panose="020F0502020204030204" pitchFamily="34" charset="0"/>
                <a:cs typeface="Arial" panose="020B0604020202020204" pitchFamily="34" charset="0"/>
              </a:rPr>
              <a:t>traitement</a:t>
            </a:r>
            <a:r>
              <a:rPr lang="fr-BE" b="1" spc="265" dirty="0">
                <a:latin typeface="Arial" panose="020B0604020202020204" pitchFamily="34" charset="0"/>
                <a:ea typeface="Calibri" panose="020F0502020204030204" pitchFamily="34" charset="0"/>
                <a:cs typeface="Arial" panose="020B0604020202020204" pitchFamily="34" charset="0"/>
              </a:rPr>
              <a:t> </a:t>
            </a:r>
            <a:r>
              <a:rPr lang="fr-BE" b="1" dirty="0">
                <a:latin typeface="Arial" panose="020B0604020202020204" pitchFamily="34" charset="0"/>
                <a:ea typeface="Calibri" panose="020F0502020204030204" pitchFamily="34" charset="0"/>
                <a:cs typeface="Arial" panose="020B0604020202020204" pitchFamily="34" charset="0"/>
              </a:rPr>
              <a:t>TB</a:t>
            </a:r>
            <a:r>
              <a:rPr lang="fr-BE" b="1" spc="-15" dirty="0">
                <a:latin typeface="Arial" panose="020B0604020202020204" pitchFamily="34" charset="0"/>
                <a:ea typeface="Calibri" panose="020F0502020204030204" pitchFamily="34" charset="0"/>
                <a:cs typeface="Arial" panose="020B0604020202020204" pitchFamily="34" charset="0"/>
              </a:rPr>
              <a:t> </a:t>
            </a:r>
            <a:r>
              <a:rPr lang="fr-BE"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0000"/>
              </a:lnSpc>
              <a:spcBef>
                <a:spcPts val="85"/>
              </a:spcBef>
              <a:spcAft>
                <a:spcPts val="1000"/>
              </a:spcAft>
              <a:buSzPts val="1000"/>
              <a:buFont typeface="Symbol" panose="05050102010706020507" pitchFamily="18" charset="2"/>
              <a:buChar char=""/>
              <a:tabLst>
                <a:tab pos="655955" algn="l"/>
                <a:tab pos="656590" algn="l"/>
              </a:tabLst>
            </a:pPr>
            <a:r>
              <a:rPr lang="fr-BE" i="1" dirty="0">
                <a:latin typeface="Arial" panose="020B0604020202020204" pitchFamily="34" charset="0"/>
                <a:ea typeface="Symbol" panose="05050102010706020507" pitchFamily="18" charset="2"/>
                <a:cs typeface="Arial" panose="020B0604020202020204" pitchFamily="34" charset="0"/>
              </a:rPr>
              <a:t>Amélioration</a:t>
            </a:r>
            <a:r>
              <a:rPr lang="fr-BE" i="1" spc="-10" dirty="0">
                <a:latin typeface="Arial" panose="020B0604020202020204" pitchFamily="34" charset="0"/>
                <a:ea typeface="Symbol" panose="05050102010706020507" pitchFamily="18" charset="2"/>
                <a:cs typeface="Arial" panose="020B0604020202020204" pitchFamily="34" charset="0"/>
              </a:rPr>
              <a:t> </a:t>
            </a:r>
            <a:r>
              <a:rPr lang="fr-BE" i="1" dirty="0">
                <a:latin typeface="Arial" panose="020B0604020202020204" pitchFamily="34" charset="0"/>
                <a:ea typeface="Symbol" panose="05050102010706020507" pitchFamily="18" charset="2"/>
                <a:cs typeface="Arial" panose="020B0604020202020204" pitchFamily="34" charset="0"/>
              </a:rPr>
              <a:t>clinique </a:t>
            </a:r>
            <a:r>
              <a:rPr lang="fr-BE" i="1" dirty="0" smtClean="0">
                <a:latin typeface="Arial" panose="020B0604020202020204" pitchFamily="34" charset="0"/>
                <a:ea typeface="Symbol" panose="05050102010706020507" pitchFamily="18" charset="2"/>
                <a:cs typeface="Arial" panose="020B0604020202020204" pitchFamily="34" charset="0"/>
              </a:rPr>
              <a:t>? </a:t>
            </a:r>
            <a:r>
              <a:rPr lang="fr-BE" dirty="0" smtClean="0">
                <a:latin typeface="Arial" panose="020B0604020202020204" pitchFamily="34" charset="0"/>
                <a:ea typeface="Symbol" panose="05050102010706020507" pitchFamily="18" charset="2"/>
                <a:cs typeface="Arial" panose="020B0604020202020204" pitchFamily="34" charset="0"/>
              </a:rPr>
              <a:t>Si</a:t>
            </a:r>
            <a:r>
              <a:rPr lang="fr-BE" spc="-5" dirty="0" smtClean="0">
                <a:latin typeface="Arial" panose="020B0604020202020204" pitchFamily="34" charset="0"/>
                <a:ea typeface="Symbol" panose="05050102010706020507" pitchFamily="18" charset="2"/>
                <a:cs typeface="Arial" panose="020B0604020202020204" pitchFamily="34" charset="0"/>
              </a:rPr>
              <a:t> </a:t>
            </a:r>
            <a:r>
              <a:rPr lang="fr-BE" dirty="0">
                <a:latin typeface="Arial" panose="020B0604020202020204" pitchFamily="34" charset="0"/>
                <a:ea typeface="Symbol" panose="05050102010706020507" pitchFamily="18" charset="2"/>
                <a:cs typeface="Arial" panose="020B0604020202020204" pitchFamily="34" charset="0"/>
              </a:rPr>
              <a:t>non,</a:t>
            </a:r>
            <a:r>
              <a:rPr lang="fr-BE" spc="-5" dirty="0">
                <a:latin typeface="Arial" panose="020B0604020202020204" pitchFamily="34" charset="0"/>
                <a:ea typeface="Symbol" panose="05050102010706020507" pitchFamily="18" charset="2"/>
                <a:cs typeface="Arial" panose="020B0604020202020204" pitchFamily="34" charset="0"/>
              </a:rPr>
              <a:t> </a:t>
            </a:r>
            <a:r>
              <a:rPr lang="fr-BE" dirty="0">
                <a:latin typeface="Arial" panose="020B0604020202020204" pitchFamily="34" charset="0"/>
                <a:ea typeface="Symbol" panose="05050102010706020507" pitchFamily="18" charset="2"/>
                <a:cs typeface="Arial" panose="020B0604020202020204" pitchFamily="34" charset="0"/>
              </a:rPr>
              <a:t>voir</a:t>
            </a:r>
            <a:r>
              <a:rPr lang="fr-BE" spc="-5" dirty="0">
                <a:latin typeface="Arial" panose="020B0604020202020204" pitchFamily="34" charset="0"/>
                <a:ea typeface="Symbol" panose="05050102010706020507" pitchFamily="18" charset="2"/>
                <a:cs typeface="Arial" panose="020B0604020202020204" pitchFamily="34" charset="0"/>
              </a:rPr>
              <a:t> </a:t>
            </a:r>
            <a:r>
              <a:rPr lang="fr-BE" dirty="0">
                <a:latin typeface="Arial" panose="020B0604020202020204" pitchFamily="34" charset="0"/>
                <a:ea typeface="Symbol" panose="05050102010706020507" pitchFamily="18" charset="2"/>
                <a:cs typeface="Arial" panose="020B0604020202020204" pitchFamily="34" charset="0"/>
              </a:rPr>
              <a:t>algorithme</a:t>
            </a:r>
            <a:r>
              <a:rPr lang="fr-BE" spc="-5" dirty="0">
                <a:latin typeface="Arial" panose="020B0604020202020204" pitchFamily="34" charset="0"/>
                <a:ea typeface="Symbol" panose="05050102010706020507" pitchFamily="18" charset="2"/>
                <a:cs typeface="Arial" panose="020B0604020202020204" pitchFamily="34" charset="0"/>
              </a:rPr>
              <a:t> </a:t>
            </a:r>
            <a:r>
              <a:rPr lang="fr-BE" dirty="0">
                <a:latin typeface="Arial" panose="020B0604020202020204" pitchFamily="34" charset="0"/>
                <a:ea typeface="Symbol" panose="05050102010706020507" pitchFamily="18" charset="2"/>
                <a:cs typeface="Arial" panose="020B0604020202020204" pitchFamily="34" charset="0"/>
              </a:rPr>
              <a:t>spécifique</a:t>
            </a:r>
            <a:endParaRPr lang="fr-FR" dirty="0">
              <a:latin typeface="Arial" panose="020B0604020202020204" pitchFamily="34" charset="0"/>
              <a:ea typeface="Symbol" panose="05050102010706020507" pitchFamily="18" charset="2"/>
              <a:cs typeface="Arial" panose="020B0604020202020204" pitchFamily="34" charset="0"/>
            </a:endParaRPr>
          </a:p>
          <a:p>
            <a:pPr marL="342900" lvl="0" indent="-342900">
              <a:lnSpc>
                <a:spcPct val="100000"/>
              </a:lnSpc>
              <a:spcBef>
                <a:spcPts val="120"/>
              </a:spcBef>
              <a:spcAft>
                <a:spcPts val="1000"/>
              </a:spcAft>
              <a:buSzPts val="1000"/>
              <a:buFont typeface="Symbol" panose="05050102010706020507" pitchFamily="18" charset="2"/>
              <a:buChar char=""/>
              <a:tabLst>
                <a:tab pos="626745" algn="l"/>
                <a:tab pos="627380" algn="l"/>
              </a:tabLst>
            </a:pPr>
            <a:r>
              <a:rPr lang="fr-BE" dirty="0">
                <a:latin typeface="Arial" panose="020B0604020202020204" pitchFamily="34" charset="0"/>
                <a:ea typeface="Symbol" panose="05050102010706020507" pitchFamily="18" charset="2"/>
                <a:cs typeface="Arial" panose="020B0604020202020204" pitchFamily="34" charset="0"/>
              </a:rPr>
              <a:t>Rifampicine?</a:t>
            </a:r>
            <a:r>
              <a:rPr lang="fr-BE" spc="-20" dirty="0">
                <a:latin typeface="Arial" panose="020B0604020202020204" pitchFamily="34" charset="0"/>
                <a:ea typeface="Symbol" panose="05050102010706020507" pitchFamily="18" charset="2"/>
                <a:cs typeface="Arial" panose="020B0604020202020204" pitchFamily="34" charset="0"/>
              </a:rPr>
              <a:t> </a:t>
            </a:r>
            <a:r>
              <a:rPr lang="fr-BE" dirty="0">
                <a:latin typeface="Arial" panose="020B0604020202020204" pitchFamily="34" charset="0"/>
                <a:ea typeface="Symbol" panose="05050102010706020507" pitchFamily="18" charset="2"/>
                <a:cs typeface="Arial" panose="020B0604020202020204" pitchFamily="34" charset="0"/>
              </a:rPr>
              <a:t>Voir</a:t>
            </a:r>
            <a:r>
              <a:rPr lang="fr-BE" spc="-5" dirty="0">
                <a:latin typeface="Arial" panose="020B0604020202020204" pitchFamily="34" charset="0"/>
                <a:ea typeface="Symbol" panose="05050102010706020507" pitchFamily="18" charset="2"/>
                <a:cs typeface="Arial" panose="020B0604020202020204" pitchFamily="34" charset="0"/>
              </a:rPr>
              <a:t> </a:t>
            </a:r>
            <a:r>
              <a:rPr lang="fr-BE" dirty="0">
                <a:latin typeface="Arial" panose="020B0604020202020204" pitchFamily="34" charset="0"/>
                <a:ea typeface="Symbol" panose="05050102010706020507" pitchFamily="18" charset="2"/>
                <a:cs typeface="Arial" panose="020B0604020202020204" pitchFamily="34" charset="0"/>
              </a:rPr>
              <a:t>“prise</a:t>
            </a:r>
            <a:r>
              <a:rPr lang="fr-BE" spc="-30" dirty="0">
                <a:latin typeface="Arial" panose="020B0604020202020204" pitchFamily="34" charset="0"/>
                <a:ea typeface="Symbol" panose="05050102010706020507" pitchFamily="18" charset="2"/>
                <a:cs typeface="Arial" panose="020B0604020202020204" pitchFamily="34" charset="0"/>
              </a:rPr>
              <a:t> </a:t>
            </a:r>
            <a:r>
              <a:rPr lang="fr-BE" dirty="0">
                <a:latin typeface="Arial" panose="020B0604020202020204" pitchFamily="34" charset="0"/>
                <a:ea typeface="Symbol" panose="05050102010706020507" pitchFamily="18" charset="2"/>
                <a:cs typeface="Arial" panose="020B0604020202020204" pitchFamily="34" charset="0"/>
              </a:rPr>
              <a:t>en</a:t>
            </a:r>
            <a:r>
              <a:rPr lang="fr-BE" spc="5" dirty="0">
                <a:latin typeface="Arial" panose="020B0604020202020204" pitchFamily="34" charset="0"/>
                <a:ea typeface="Symbol" panose="05050102010706020507" pitchFamily="18" charset="2"/>
                <a:cs typeface="Arial" panose="020B0604020202020204" pitchFamily="34" charset="0"/>
              </a:rPr>
              <a:t> </a:t>
            </a:r>
            <a:r>
              <a:rPr lang="fr-BE" dirty="0">
                <a:latin typeface="Arial" panose="020B0604020202020204" pitchFamily="34" charset="0"/>
                <a:ea typeface="Symbol" panose="05050102010706020507" pitchFamily="18" charset="2"/>
                <a:cs typeface="Arial" panose="020B0604020202020204" pitchFamily="34" charset="0"/>
              </a:rPr>
              <a:t>charge” ci-après</a:t>
            </a:r>
            <a:endParaRPr lang="fr-FR" dirty="0">
              <a:latin typeface="Arial" panose="020B0604020202020204" pitchFamily="34" charset="0"/>
              <a:ea typeface="Symbol" panose="05050102010706020507" pitchFamily="18" charset="2"/>
              <a:cs typeface="Arial" panose="020B0604020202020204" pitchFamily="34" charset="0"/>
            </a:endParaRPr>
          </a:p>
          <a:p>
            <a:pPr marL="11153" indent="0" algn="ctr">
              <a:lnSpc>
                <a:spcPct val="100000"/>
              </a:lnSpc>
              <a:spcBef>
                <a:spcPts val="625"/>
              </a:spcBef>
              <a:spcAft>
                <a:spcPts val="1000"/>
              </a:spcAft>
              <a:buNone/>
            </a:pPr>
            <a:r>
              <a:rPr lang="fr-BE" b="1" dirty="0">
                <a:latin typeface="Arial" panose="020B0604020202020204" pitchFamily="34" charset="0"/>
                <a:ea typeface="Times New Roman" panose="02020603050405020304" pitchFamily="18" charset="0"/>
                <a:cs typeface="Arial" panose="020B0604020202020204" pitchFamily="34" charset="0"/>
              </a:rPr>
              <a:t>Causes</a:t>
            </a:r>
            <a:r>
              <a:rPr lang="fr-BE" b="1" spc="-10" dirty="0">
                <a:latin typeface="Arial" panose="020B0604020202020204" pitchFamily="34" charset="0"/>
                <a:ea typeface="Times New Roman" panose="02020603050405020304" pitchFamily="18" charset="0"/>
                <a:cs typeface="Arial" panose="020B0604020202020204" pitchFamily="34" charset="0"/>
              </a:rPr>
              <a:t> </a:t>
            </a:r>
            <a:r>
              <a:rPr lang="fr-BE" b="1" dirty="0">
                <a:latin typeface="Arial" panose="020B0604020202020204" pitchFamily="34" charset="0"/>
                <a:ea typeface="Times New Roman" panose="02020603050405020304" pitchFamily="18" charset="0"/>
                <a:cs typeface="Arial" panose="020B0604020202020204" pitchFamily="34" charset="0"/>
              </a:rPr>
              <a:t>rares </a:t>
            </a:r>
            <a:r>
              <a:rPr lang="fr-BE" b="1" dirty="0" smtClean="0">
                <a:latin typeface="Arial" panose="020B0604020202020204" pitchFamily="34" charset="0"/>
                <a:ea typeface="Times New Roman" panose="02020603050405020304" pitchFamily="18" charset="0"/>
                <a:cs typeface="Arial" panose="020B0604020202020204" pitchFamily="34" charset="0"/>
              </a:rPr>
              <a:t>(voir </a:t>
            </a:r>
            <a:r>
              <a:rPr lang="fr-BE" b="1" dirty="0">
                <a:latin typeface="Arial" panose="020B0604020202020204" pitchFamily="34" charset="0"/>
                <a:ea typeface="Times New Roman" panose="02020603050405020304" pitchFamily="18" charset="0"/>
                <a:cs typeface="Arial" panose="020B0604020202020204" pitchFamily="34" charset="0"/>
              </a:rPr>
              <a:t>zones d’endémie</a:t>
            </a:r>
            <a:r>
              <a:rPr lang="fr-BE" b="1" dirty="0" smtClean="0">
                <a:latin typeface="Arial" panose="020B0604020202020204" pitchFamily="34" charset="0"/>
                <a:ea typeface="Times New Roman" panose="02020603050405020304" pitchFamily="18" charset="0"/>
                <a:cs typeface="Arial" panose="020B0604020202020204" pitchFamily="34" charset="0"/>
              </a:rPr>
              <a:t>)</a:t>
            </a:r>
            <a:endParaRPr lang="fr-FR" b="1" dirty="0">
              <a:latin typeface="Arial" panose="020B0604020202020204" pitchFamily="34" charset="0"/>
              <a:ea typeface="Times New Roman" panose="02020603050405020304" pitchFamily="18" charset="0"/>
              <a:cs typeface="Arial" panose="020B0604020202020204" pitchFamily="34" charset="0"/>
            </a:endParaRPr>
          </a:p>
          <a:p>
            <a:pPr marL="342900" indent="-342900">
              <a:lnSpc>
                <a:spcPct val="100000"/>
              </a:lnSpc>
              <a:spcBef>
                <a:spcPts val="85"/>
              </a:spcBef>
              <a:spcAft>
                <a:spcPts val="1000"/>
              </a:spcAft>
              <a:buSzPts val="1000"/>
              <a:buFont typeface="Symbol" panose="05050102010706020507" pitchFamily="18" charset="2"/>
              <a:buChar char=""/>
              <a:tabLst>
                <a:tab pos="655955" algn="l"/>
                <a:tab pos="656590" algn="l"/>
              </a:tabLst>
            </a:pPr>
            <a:r>
              <a:rPr lang="fr-BE" i="1" dirty="0">
                <a:latin typeface="Arial" panose="020B0604020202020204" pitchFamily="34" charset="0"/>
                <a:ea typeface="Symbol" panose="05050102010706020507" pitchFamily="18" charset="2"/>
                <a:cs typeface="Arial" panose="020B0604020202020204" pitchFamily="34" charset="0"/>
              </a:rPr>
              <a:t>Lymphomes</a:t>
            </a:r>
          </a:p>
          <a:p>
            <a:pPr marL="342900" indent="-342900">
              <a:lnSpc>
                <a:spcPct val="100000"/>
              </a:lnSpc>
              <a:spcBef>
                <a:spcPts val="85"/>
              </a:spcBef>
              <a:spcAft>
                <a:spcPts val="1000"/>
              </a:spcAft>
              <a:buSzPts val="1000"/>
              <a:buFont typeface="Symbol" panose="05050102010706020507" pitchFamily="18" charset="2"/>
              <a:buChar char=""/>
              <a:tabLst>
                <a:tab pos="655955" algn="l"/>
                <a:tab pos="656590" algn="l"/>
              </a:tabLst>
            </a:pPr>
            <a:r>
              <a:rPr lang="fr-BE" i="1" dirty="0">
                <a:latin typeface="Arial" panose="020B0604020202020204" pitchFamily="34" charset="0"/>
                <a:ea typeface="Symbol" panose="05050102010706020507" pitchFamily="18" charset="2"/>
                <a:cs typeface="Arial" panose="020B0604020202020204" pitchFamily="34" charset="0"/>
              </a:rPr>
              <a:t>Drépanocytose,</a:t>
            </a:r>
            <a:r>
              <a:rPr lang="fr-BE" i="1" spc="-35" dirty="0">
                <a:latin typeface="Arial" panose="020B0604020202020204" pitchFamily="34" charset="0"/>
                <a:ea typeface="Symbol" panose="05050102010706020507" pitchFamily="18" charset="2"/>
                <a:cs typeface="Arial" panose="020B0604020202020204" pitchFamily="34" charset="0"/>
              </a:rPr>
              <a:t> </a:t>
            </a:r>
            <a:r>
              <a:rPr lang="fr-BE" i="1" dirty="0">
                <a:latin typeface="Arial" panose="020B0604020202020204" pitchFamily="34" charset="0"/>
                <a:ea typeface="Symbol" panose="05050102010706020507" pitchFamily="18" charset="2"/>
                <a:cs typeface="Arial" panose="020B0604020202020204" pitchFamily="34" charset="0"/>
              </a:rPr>
              <a:t>thalassémie, </a:t>
            </a:r>
          </a:p>
          <a:p>
            <a:pPr marL="342900" indent="-342900">
              <a:lnSpc>
                <a:spcPct val="100000"/>
              </a:lnSpc>
              <a:spcBef>
                <a:spcPts val="85"/>
              </a:spcBef>
              <a:spcAft>
                <a:spcPts val="1000"/>
              </a:spcAft>
              <a:buSzPts val="1000"/>
              <a:buFont typeface="Symbol" panose="05050102010706020507" pitchFamily="18" charset="2"/>
              <a:buChar char=""/>
              <a:tabLst>
                <a:tab pos="655955" algn="l"/>
                <a:tab pos="656590" algn="l"/>
              </a:tabLst>
            </a:pPr>
            <a:r>
              <a:rPr lang="fr-BE" dirty="0">
                <a:latin typeface="Arial" panose="020B0604020202020204" pitchFamily="34" charset="0"/>
                <a:ea typeface="Symbol" panose="05050102010706020507" pitchFamily="18" charset="2"/>
                <a:cs typeface="Arial" panose="020B0604020202020204" pitchFamily="34" charset="0"/>
              </a:rPr>
              <a:t>Parvovirus B19:</a:t>
            </a:r>
            <a:endParaRPr lang="fr-FR" dirty="0">
              <a:latin typeface="Arial" panose="020B0604020202020204" pitchFamily="34" charset="0"/>
              <a:ea typeface="Symbol" panose="05050102010706020507" pitchFamily="18" charset="2"/>
              <a:cs typeface="Arial" panose="020B0604020202020204" pitchFamily="34" charset="0"/>
            </a:endParaRPr>
          </a:p>
          <a:p>
            <a:pPr marL="342900" lvl="0" indent="-342900">
              <a:lnSpc>
                <a:spcPct val="100000"/>
              </a:lnSpc>
              <a:spcBef>
                <a:spcPts val="15"/>
              </a:spcBef>
              <a:spcAft>
                <a:spcPts val="1000"/>
              </a:spcAft>
              <a:buSzPts val="1000"/>
              <a:buFont typeface="Symbol" panose="05050102010706020507" pitchFamily="18" charset="2"/>
              <a:buChar char=""/>
              <a:tabLst>
                <a:tab pos="535940" algn="l"/>
              </a:tabLst>
            </a:pPr>
            <a:r>
              <a:rPr lang="fr-BE" i="1" dirty="0">
                <a:latin typeface="Arial" panose="020B0604020202020204" pitchFamily="34" charset="0"/>
                <a:ea typeface="Symbol" panose="05050102010706020507" pitchFamily="18" charset="2"/>
                <a:cs typeface="Arial" panose="020B0604020202020204" pitchFamily="34" charset="0"/>
              </a:rPr>
              <a:t>Hémolyse</a:t>
            </a:r>
            <a:r>
              <a:rPr lang="fr-BE" i="1" spc="-20" dirty="0">
                <a:latin typeface="Arial" panose="020B0604020202020204" pitchFamily="34" charset="0"/>
                <a:ea typeface="Symbol" panose="05050102010706020507" pitchFamily="18" charset="2"/>
                <a:cs typeface="Arial" panose="020B0604020202020204" pitchFamily="34" charset="0"/>
              </a:rPr>
              <a:t> </a:t>
            </a:r>
            <a:r>
              <a:rPr lang="fr-BE" i="1" dirty="0">
                <a:latin typeface="Arial" panose="020B0604020202020204" pitchFamily="34" charset="0"/>
                <a:ea typeface="Symbol" panose="05050102010706020507" pitchFamily="18" charset="2"/>
                <a:cs typeface="Arial" panose="020B0604020202020204" pitchFamily="34" charset="0"/>
              </a:rPr>
              <a:t>auto-immune</a:t>
            </a:r>
            <a:endParaRPr lang="fr-FR" dirty="0">
              <a:latin typeface="Arial" panose="020B0604020202020204" pitchFamily="34" charset="0"/>
              <a:cs typeface="Arial" panose="020B0604020202020204" pitchFamily="34" charset="0"/>
            </a:endParaRPr>
          </a:p>
        </p:txBody>
      </p:sp>
      <p:pic>
        <p:nvPicPr>
          <p:cNvPr id="1028" name="Picture 4" descr="Nouvelles garanties - Mutuelle des Sapeurs Pompiers de Par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8437" y="828291"/>
            <a:ext cx="3094680" cy="2477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7887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70115" y="1505247"/>
            <a:ext cx="10791782" cy="1571285"/>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0AED9F61-6E51-78F8-D297-4CE90127FBDE}"/>
              </a:ext>
            </a:extLst>
          </p:cNvPr>
          <p:cNvSpPr>
            <a:spLocks noGrp="1"/>
          </p:cNvSpPr>
          <p:nvPr>
            <p:ph type="title"/>
          </p:nvPr>
        </p:nvSpPr>
        <p:spPr>
          <a:xfrm>
            <a:off x="309591" y="100815"/>
            <a:ext cx="11573950" cy="548511"/>
          </a:xfrm>
        </p:spPr>
        <p:txBody>
          <a:bodyPr>
            <a:normAutofit/>
          </a:bodyPr>
          <a:lstStyle/>
          <a:p>
            <a:r>
              <a:rPr lang="fr-FR" sz="2400" dirty="0">
                <a:ea typeface="Calibri" panose="020F0502020204030204" pitchFamily="34" charset="0"/>
              </a:rPr>
              <a:t>Anémie</a:t>
            </a:r>
            <a:r>
              <a:rPr lang="en-US" sz="2400" b="1" dirty="0" smtClean="0"/>
              <a:t> : </a:t>
            </a:r>
            <a:r>
              <a:rPr lang="en-US" sz="2400" b="1" dirty="0" err="1" smtClean="0"/>
              <a:t>Conduite</a:t>
            </a:r>
            <a:r>
              <a:rPr lang="en-US" sz="2400" b="1" dirty="0" smtClean="0"/>
              <a:t> </a:t>
            </a:r>
            <a:r>
              <a:rPr lang="en-US" sz="2400" dirty="0"/>
              <a:t>A</a:t>
            </a:r>
            <a:r>
              <a:rPr lang="en-US" sz="2400" b="1" dirty="0" smtClean="0"/>
              <a:t> </a:t>
            </a:r>
            <a:r>
              <a:rPr lang="en-US" sz="2400" b="1" dirty="0" err="1" smtClean="0"/>
              <a:t>tenir</a:t>
            </a:r>
            <a:r>
              <a:rPr lang="en-US" sz="2400" b="1" dirty="0" smtClean="0"/>
              <a:t> 3/3 </a:t>
            </a:r>
            <a:endParaRPr lang="fr-FR" sz="2400" b="1" dirty="0"/>
          </a:p>
        </p:txBody>
      </p:sp>
      <p:sp>
        <p:nvSpPr>
          <p:cNvPr id="4" name="Espace réservé du contenu 3">
            <a:extLst>
              <a:ext uri="{FF2B5EF4-FFF2-40B4-BE49-F238E27FC236}">
                <a16:creationId xmlns:a16="http://schemas.microsoft.com/office/drawing/2014/main" id="{E665A27D-685C-BDDC-4D68-027838A8CCF4}"/>
              </a:ext>
            </a:extLst>
          </p:cNvPr>
          <p:cNvSpPr txBox="1">
            <a:spLocks noGrp="1"/>
          </p:cNvSpPr>
          <p:nvPr>
            <p:ph type="body" sz="quarter" idx="10"/>
          </p:nvPr>
        </p:nvSpPr>
        <p:spPr>
          <a:xfrm>
            <a:off x="5899240" y="3521378"/>
            <a:ext cx="5984301" cy="23189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pPr marL="0" indent="0" algn="ctr">
              <a:spcAft>
                <a:spcPts val="600"/>
              </a:spcAft>
              <a:buNone/>
            </a:pPr>
            <a:r>
              <a:rPr lang="fr-BE" sz="1600" b="1" spc="-5" dirty="0" smtClean="0">
                <a:solidFill>
                  <a:schemeClr val="tx1"/>
                </a:solidFill>
                <a:effectLst/>
                <a:ea typeface="Calibri" panose="020F0502020204030204" pitchFamily="34" charset="0"/>
              </a:rPr>
              <a:t>PEC</a:t>
            </a:r>
            <a:r>
              <a:rPr lang="fr-BE" sz="1600" b="1" spc="-10" dirty="0" smtClean="0">
                <a:solidFill>
                  <a:schemeClr val="tx1"/>
                </a:solidFill>
                <a:effectLst/>
                <a:ea typeface="Calibri" panose="020F0502020204030204" pitchFamily="34" charset="0"/>
              </a:rPr>
              <a:t> </a:t>
            </a:r>
            <a:r>
              <a:rPr lang="fr-BE" sz="1600" b="1" spc="-5" dirty="0">
                <a:solidFill>
                  <a:schemeClr val="tx1"/>
                </a:solidFill>
                <a:effectLst/>
                <a:ea typeface="Calibri" panose="020F0502020204030204" pitchFamily="34" charset="0"/>
              </a:rPr>
              <a:t>Spécifique</a:t>
            </a:r>
            <a:endParaRPr lang="fr-FR" sz="1600" b="1" spc="-5" dirty="0">
              <a:solidFill>
                <a:schemeClr val="tx1"/>
              </a:solidFill>
              <a:effectLst/>
              <a:ea typeface="Calibri" panose="020F0502020204030204" pitchFamily="34" charset="0"/>
            </a:endParaRPr>
          </a:p>
          <a:p>
            <a:pPr marL="342900" marR="610870" lvl="0" indent="-342900">
              <a:lnSpc>
                <a:spcPct val="107000"/>
              </a:lnSpc>
              <a:spcBef>
                <a:spcPts val="385"/>
              </a:spcBef>
              <a:spcAft>
                <a:spcPts val="600"/>
              </a:spcAft>
              <a:buSzPts val="1200"/>
              <a:buFont typeface="Symbol" panose="05050102010706020507" pitchFamily="18" charset="2"/>
              <a:buChar char=""/>
              <a:tabLst>
                <a:tab pos="656590" algn="l"/>
                <a:tab pos="657225" algn="l"/>
              </a:tabLst>
            </a:pPr>
            <a:r>
              <a:rPr lang="fr-BE" sz="1600" i="1" u="sng" dirty="0">
                <a:solidFill>
                  <a:schemeClr val="tx1"/>
                </a:solidFill>
                <a:effectLst/>
                <a:ea typeface="Symbol" panose="05050102010706020507" pitchFamily="18" charset="2"/>
              </a:rPr>
              <a:t>Cotrimoxazole:</a:t>
            </a:r>
            <a:r>
              <a:rPr lang="fr-BE" sz="1600" i="1" dirty="0">
                <a:solidFill>
                  <a:schemeClr val="tx1"/>
                </a:solidFill>
                <a:effectLst/>
                <a:ea typeface="Symbol" panose="05050102010706020507" pitchFamily="18" charset="2"/>
              </a:rPr>
              <a:t> arrêt si </a:t>
            </a:r>
            <a:r>
              <a:rPr lang="fr-BE" sz="1600" i="1" dirty="0" err="1">
                <a:solidFill>
                  <a:schemeClr val="tx1"/>
                </a:solidFill>
                <a:effectLst/>
                <a:ea typeface="Symbol" panose="05050102010706020507" pitchFamily="18" charset="2"/>
              </a:rPr>
              <a:t>Hb</a:t>
            </a:r>
            <a:r>
              <a:rPr lang="fr-BE" sz="1600" i="1" dirty="0">
                <a:solidFill>
                  <a:schemeClr val="tx1"/>
                </a:solidFill>
                <a:effectLst/>
                <a:ea typeface="Symbol" panose="05050102010706020507" pitchFamily="18" charset="2"/>
              </a:rPr>
              <a:t> &lt; 6; rarement</a:t>
            </a:r>
            <a:r>
              <a:rPr lang="fr-BE" sz="1600" i="1" spc="5" dirty="0">
                <a:solidFill>
                  <a:schemeClr val="tx1"/>
                </a:solidFill>
                <a:effectLst/>
                <a:ea typeface="Symbol" panose="05050102010706020507" pitchFamily="18" charset="2"/>
              </a:rPr>
              <a:t> </a:t>
            </a:r>
            <a:r>
              <a:rPr lang="fr-BE" sz="1600" i="1" dirty="0">
                <a:solidFill>
                  <a:schemeClr val="tx1"/>
                </a:solidFill>
                <a:effectLst/>
                <a:ea typeface="Symbol" panose="05050102010706020507" pitchFamily="18" charset="2"/>
              </a:rPr>
              <a:t>étiologie</a:t>
            </a:r>
            <a:r>
              <a:rPr lang="fr-BE" sz="1600" i="1" spc="5" dirty="0">
                <a:solidFill>
                  <a:schemeClr val="tx1"/>
                </a:solidFill>
                <a:effectLst/>
                <a:ea typeface="Symbol" panose="05050102010706020507" pitchFamily="18" charset="2"/>
              </a:rPr>
              <a:t> </a:t>
            </a:r>
            <a:r>
              <a:rPr lang="fr-BE" sz="1600" i="1" dirty="0">
                <a:solidFill>
                  <a:schemeClr val="tx1"/>
                </a:solidFill>
                <a:effectLst/>
                <a:ea typeface="Symbol" panose="05050102010706020507" pitchFamily="18" charset="2"/>
              </a:rPr>
              <a:t>unique, réinitier si autre étiologie</a:t>
            </a:r>
            <a:r>
              <a:rPr lang="fr-BE" sz="1600" i="1" spc="-260" dirty="0">
                <a:solidFill>
                  <a:schemeClr val="tx1"/>
                </a:solidFill>
                <a:effectLst/>
                <a:ea typeface="Symbol" panose="05050102010706020507" pitchFamily="18" charset="2"/>
              </a:rPr>
              <a:t> </a:t>
            </a:r>
            <a:r>
              <a:rPr lang="fr-BE" sz="1600" i="1" dirty="0">
                <a:solidFill>
                  <a:schemeClr val="tx1"/>
                </a:solidFill>
                <a:effectLst/>
                <a:ea typeface="Symbol" panose="05050102010706020507" pitchFamily="18" charset="2"/>
              </a:rPr>
              <a:t>trouvée et  traitée</a:t>
            </a:r>
            <a:endParaRPr lang="fr-FR" sz="1600" i="1" dirty="0">
              <a:solidFill>
                <a:schemeClr val="tx1"/>
              </a:solidFill>
              <a:effectLst/>
              <a:ea typeface="Symbol" panose="05050102010706020507" pitchFamily="18" charset="2"/>
            </a:endParaRPr>
          </a:p>
          <a:p>
            <a:pPr marL="342900" marR="767080" lvl="0" indent="-342900" algn="just">
              <a:lnSpc>
                <a:spcPct val="106000"/>
              </a:lnSpc>
              <a:spcAft>
                <a:spcPts val="600"/>
              </a:spcAft>
              <a:buSzPts val="1200"/>
              <a:buFont typeface="Symbol" panose="05050102010706020507" pitchFamily="18" charset="2"/>
              <a:buChar char=""/>
              <a:tabLst>
                <a:tab pos="657225" algn="l"/>
              </a:tabLst>
            </a:pPr>
            <a:r>
              <a:rPr lang="fr-BE" sz="1600" u="sng" dirty="0">
                <a:solidFill>
                  <a:schemeClr val="tx1"/>
                </a:solidFill>
                <a:effectLst/>
                <a:ea typeface="Symbol" panose="05050102010706020507" pitchFamily="18" charset="2"/>
              </a:rPr>
              <a:t>Si AZT :</a:t>
            </a:r>
            <a:r>
              <a:rPr lang="fr-BE" sz="1600" dirty="0">
                <a:solidFill>
                  <a:schemeClr val="tx1"/>
                </a:solidFill>
                <a:effectLst/>
                <a:ea typeface="Symbol" panose="05050102010706020507" pitchFamily="18" charset="2"/>
              </a:rPr>
              <a:t> passer sous  TDF ou ABC  : vérifier CV</a:t>
            </a:r>
            <a:r>
              <a:rPr lang="fr-BE" sz="1600" spc="5" dirty="0">
                <a:solidFill>
                  <a:schemeClr val="tx1"/>
                </a:solidFill>
                <a:effectLst/>
                <a:ea typeface="Symbol" panose="05050102010706020507" pitchFamily="18" charset="2"/>
              </a:rPr>
              <a:t> </a:t>
            </a:r>
            <a:r>
              <a:rPr lang="fr-BE" sz="1600" dirty="0">
                <a:solidFill>
                  <a:schemeClr val="tx1"/>
                </a:solidFill>
                <a:effectLst/>
                <a:ea typeface="Symbol" panose="05050102010706020507" pitchFamily="18" charset="2"/>
              </a:rPr>
              <a:t>pour juger si besoin changement de ligne</a:t>
            </a:r>
            <a:r>
              <a:rPr lang="fr-BE" sz="1600" spc="-260" dirty="0">
                <a:solidFill>
                  <a:schemeClr val="tx1"/>
                </a:solidFill>
                <a:effectLst/>
                <a:ea typeface="Symbol" panose="05050102010706020507" pitchFamily="18" charset="2"/>
              </a:rPr>
              <a:t> </a:t>
            </a:r>
            <a:r>
              <a:rPr lang="fr-BE" sz="1600" dirty="0">
                <a:solidFill>
                  <a:schemeClr val="tx1"/>
                </a:solidFill>
                <a:effectLst/>
                <a:ea typeface="Symbol" panose="05050102010706020507" pitchFamily="18" charset="2"/>
              </a:rPr>
              <a:t>complète</a:t>
            </a:r>
            <a:endParaRPr lang="fr-FR" sz="1600" dirty="0">
              <a:solidFill>
                <a:schemeClr val="tx1"/>
              </a:solidFill>
              <a:effectLst/>
              <a:ea typeface="Symbol" panose="05050102010706020507" pitchFamily="18" charset="2"/>
            </a:endParaRPr>
          </a:p>
          <a:p>
            <a:pPr indent="0">
              <a:spcAft>
                <a:spcPts val="600"/>
              </a:spcAft>
              <a:buNone/>
            </a:pPr>
            <a:r>
              <a:rPr lang="fr-BE" sz="1600" u="sng" dirty="0">
                <a:solidFill>
                  <a:schemeClr val="tx1"/>
                </a:solidFill>
                <a:effectLst/>
                <a:ea typeface="Calibri" panose="020F0502020204030204" pitchFamily="34" charset="0"/>
              </a:rPr>
              <a:t>Rifampicine:</a:t>
            </a:r>
            <a:r>
              <a:rPr lang="fr-BE" sz="1600" spc="-5" dirty="0">
                <a:solidFill>
                  <a:schemeClr val="tx1"/>
                </a:solidFill>
                <a:effectLst/>
                <a:ea typeface="Calibri" panose="020F0502020204030204" pitchFamily="34" charset="0"/>
              </a:rPr>
              <a:t> cause rare d’anémie=&gt; éliminer toutes autres causes  </a:t>
            </a:r>
            <a:r>
              <a:rPr lang="fr-BE" sz="1600" spc="-10" dirty="0">
                <a:solidFill>
                  <a:schemeClr val="tx1"/>
                </a:solidFill>
                <a:effectLst/>
                <a:ea typeface="Calibri" panose="020F0502020204030204" pitchFamily="34" charset="0"/>
              </a:rPr>
              <a:t> avant d’arrêter Rif</a:t>
            </a:r>
            <a:endParaRPr lang="fr-FR" sz="1600" dirty="0">
              <a:solidFill>
                <a:schemeClr val="tx1"/>
              </a:solidFill>
            </a:endParaRPr>
          </a:p>
        </p:txBody>
      </p:sp>
      <p:sp>
        <p:nvSpPr>
          <p:cNvPr id="5" name="Rectangle 4"/>
          <p:cNvSpPr/>
          <p:nvPr/>
        </p:nvSpPr>
        <p:spPr>
          <a:xfrm>
            <a:off x="1716575" y="1597438"/>
            <a:ext cx="8759981" cy="1384995"/>
          </a:xfrm>
          <a:prstGeom prst="rect">
            <a:avLst/>
          </a:prstGeom>
        </p:spPr>
        <p:txBody>
          <a:bodyPr wrap="square">
            <a:spAutoFit/>
          </a:bodyPr>
          <a:lstStyle/>
          <a:p>
            <a:pPr indent="0">
              <a:spcBef>
                <a:spcPts val="0"/>
              </a:spcBef>
              <a:spcAft>
                <a:spcPts val="800"/>
              </a:spcAft>
              <a:buNone/>
            </a:pPr>
            <a:r>
              <a:rPr lang="fr-BE" sz="1600" b="1" dirty="0">
                <a:latin typeface="Arial" panose="020B0604020202020204" pitchFamily="34" charset="0"/>
                <a:ea typeface="Calibri" panose="020F0502020204030204" pitchFamily="34" charset="0"/>
                <a:cs typeface="Arial" panose="020B0604020202020204" pitchFamily="34" charset="0"/>
              </a:rPr>
              <a:t>Transfuser :</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si</a:t>
            </a:r>
            <a:r>
              <a:rPr lang="fr-BE" sz="1600" spc="-2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HB :&lt; 5.5 g/dl &gt;5.5</a:t>
            </a:r>
            <a:r>
              <a:rPr lang="fr-BE" sz="1600" spc="4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g/d</a:t>
            </a:r>
            <a:r>
              <a:rPr lang="fr-BE" sz="1600" spc="55" dirty="0">
                <a:latin typeface="Arial" panose="020B0604020202020204" pitchFamily="34" charset="0"/>
                <a:ea typeface="Calibri" panose="020F0502020204030204" pitchFamily="34" charset="0"/>
                <a:cs typeface="Arial" panose="020B0604020202020204" pitchFamily="34" charset="0"/>
              </a:rPr>
              <a:t> mais </a:t>
            </a:r>
            <a:r>
              <a:rPr lang="fr-FR" altLang="fr-FR" sz="1600" dirty="0">
                <a:latin typeface="Arial" panose="020B0604020202020204" pitchFamily="34" charset="0"/>
                <a:ea typeface="Calibri" panose="020F0502020204030204" pitchFamily="34" charset="0"/>
                <a:cs typeface="Arial" panose="020B0604020202020204" pitchFamily="34" charset="0"/>
              </a:rPr>
              <a:t>transfusion n’est pas un traitement pour l’anémie</a:t>
            </a:r>
          </a:p>
          <a:p>
            <a:pPr indent="0">
              <a:spcBef>
                <a:spcPts val="0"/>
              </a:spcBef>
              <a:spcAft>
                <a:spcPts val="800"/>
              </a:spcAft>
              <a:buNone/>
            </a:pPr>
            <a:r>
              <a:rPr lang="fr-FR" altLang="fr-FR" sz="1600" dirty="0">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 </a:t>
            </a:r>
            <a:r>
              <a:rPr lang="fr-FR" altLang="fr-FR" sz="1600" dirty="0">
                <a:latin typeface="Arial" panose="020B0604020202020204" pitchFamily="34" charset="0"/>
                <a:ea typeface="Calibri" panose="020F0502020204030204" pitchFamily="34" charset="0"/>
                <a:cs typeface="Arial" panose="020B0604020202020204" pitchFamily="34" charset="0"/>
              </a:rPr>
              <a:t>chercher et traiter la cause sous-jacente</a:t>
            </a:r>
            <a:endParaRPr lang="fr-FR" sz="1600" dirty="0">
              <a:latin typeface="Arial" panose="020B0604020202020204" pitchFamily="34" charset="0"/>
              <a:ea typeface="Calibri" panose="020F0502020204030204" pitchFamily="34" charset="0"/>
              <a:cs typeface="Arial" panose="020B0604020202020204" pitchFamily="34" charset="0"/>
            </a:endParaRPr>
          </a:p>
          <a:p>
            <a:pPr indent="0">
              <a:spcBef>
                <a:spcPts val="0"/>
              </a:spcBef>
              <a:spcAft>
                <a:spcPts val="800"/>
              </a:spcAft>
              <a:buNone/>
            </a:pPr>
            <a:r>
              <a:rPr lang="fr-BE" sz="1600" dirty="0">
                <a:latin typeface="Arial" panose="020B0604020202020204" pitchFamily="34" charset="0"/>
                <a:ea typeface="Calibri" panose="020F0502020204030204" pitchFamily="34" charset="0"/>
                <a:cs typeface="Arial" panose="020B0604020202020204" pitchFamily="34" charset="0"/>
              </a:rPr>
              <a:t>Détresse</a:t>
            </a:r>
            <a:r>
              <a:rPr lang="fr-BE" sz="1600" spc="-1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respiratoire:</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RR&gt;</a:t>
            </a:r>
            <a:r>
              <a:rPr lang="fr-BE" sz="1600" spc="-1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&gt;</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30</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ou</a:t>
            </a:r>
            <a:r>
              <a:rPr lang="fr-BE" sz="1600" spc="-1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O2sat</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&lt;</a:t>
            </a:r>
            <a:r>
              <a:rPr lang="fr-BE" sz="1600" spc="-2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90% / Hémoptysies / Hypotension</a:t>
            </a:r>
            <a:endParaRPr lang="fr-FR" sz="1600" dirty="0">
              <a:latin typeface="Arial" panose="020B0604020202020204" pitchFamily="34" charset="0"/>
              <a:ea typeface="Calibri" panose="020F0502020204030204" pitchFamily="34" charset="0"/>
              <a:cs typeface="Arial" panose="020B0604020202020204" pitchFamily="34" charset="0"/>
            </a:endParaRPr>
          </a:p>
          <a:p>
            <a:pPr indent="0">
              <a:spcBef>
                <a:spcPts val="0"/>
              </a:spcBef>
              <a:spcAft>
                <a:spcPts val="800"/>
              </a:spcAft>
              <a:buNone/>
            </a:pPr>
            <a:r>
              <a:rPr lang="fr-BE" sz="1600" dirty="0">
                <a:latin typeface="Arial" panose="020B0604020202020204" pitchFamily="34" charset="0"/>
                <a:ea typeface="Calibri" panose="020F0502020204030204" pitchFamily="34" charset="0"/>
                <a:cs typeface="Arial" panose="020B0604020202020204" pitchFamily="34" charset="0"/>
              </a:rPr>
              <a:t>Enceinte</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
        <p:nvSpPr>
          <p:cNvPr id="6" name="Rectangle 5"/>
          <p:cNvSpPr/>
          <p:nvPr/>
        </p:nvSpPr>
        <p:spPr>
          <a:xfrm>
            <a:off x="670115" y="3690847"/>
            <a:ext cx="4879097" cy="1980029"/>
          </a:xfrm>
          <a:prstGeom prst="rect">
            <a:avLst/>
          </a:prstGeom>
        </p:spPr>
        <p:txBody>
          <a:bodyPr wrap="square">
            <a:spAutoFit/>
          </a:bodyPr>
          <a:lstStyle/>
          <a:p>
            <a:pPr indent="0" algn="ctr">
              <a:spcAft>
                <a:spcPts val="1000"/>
              </a:spcAft>
              <a:buNone/>
            </a:pPr>
            <a:r>
              <a:rPr lang="fr-BE" sz="1600" b="1" u="sng" dirty="0">
                <a:latin typeface="Arial" panose="020B0604020202020204" pitchFamily="34" charset="0"/>
                <a:ea typeface="Calibri" panose="020F0502020204030204" pitchFamily="34" charset="0"/>
                <a:cs typeface="Arial" panose="020B0604020202020204" pitchFamily="34" charset="0"/>
              </a:rPr>
              <a:t>Tous</a:t>
            </a:r>
            <a:r>
              <a:rPr lang="fr-BE" sz="1600" b="1" u="sng" spc="250" dirty="0">
                <a:latin typeface="Arial" panose="020B0604020202020204" pitchFamily="34" charset="0"/>
                <a:ea typeface="Calibri" panose="020F0502020204030204" pitchFamily="34" charset="0"/>
                <a:cs typeface="Arial" panose="020B0604020202020204" pitchFamily="34" charset="0"/>
              </a:rPr>
              <a:t> </a:t>
            </a:r>
            <a:r>
              <a:rPr lang="fr-BE" sz="1600" b="1" u="sng" dirty="0">
                <a:latin typeface="Arial" panose="020B0604020202020204" pitchFamily="34" charset="0"/>
                <a:ea typeface="Calibri" panose="020F0502020204030204" pitchFamily="34" charset="0"/>
                <a:cs typeface="Arial" panose="020B0604020202020204" pitchFamily="34" charset="0"/>
              </a:rPr>
              <a:t>patients:</a:t>
            </a:r>
            <a:endParaRPr lang="fr-FR" sz="1600" dirty="0">
              <a:latin typeface="Arial" panose="020B0604020202020204" pitchFamily="34" charset="0"/>
              <a:ea typeface="Calibri" panose="020F0502020204030204" pitchFamily="34" charset="0"/>
              <a:cs typeface="Arial" panose="020B0604020202020204" pitchFamily="34" charset="0"/>
            </a:endParaRPr>
          </a:p>
          <a:p>
            <a:pPr marL="742950" lvl="1" indent="-285750">
              <a:spcBef>
                <a:spcPts val="115"/>
              </a:spcBef>
              <a:spcAft>
                <a:spcPts val="1000"/>
              </a:spcAft>
              <a:buFont typeface="Wingdings" panose="05000000000000000000" pitchFamily="2" charset="2"/>
              <a:buChar char=""/>
              <a:tabLst>
                <a:tab pos="656590" algn="l"/>
                <a:tab pos="657225" algn="l"/>
              </a:tabLst>
            </a:pPr>
            <a:r>
              <a:rPr lang="fr-BE" sz="1600" i="1" dirty="0" err="1">
                <a:latin typeface="Arial" panose="020B0604020202020204" pitchFamily="34" charset="0"/>
                <a:ea typeface="Times New Roman" panose="02020603050405020304" pitchFamily="18" charset="0"/>
                <a:cs typeface="Arial" panose="020B0604020202020204" pitchFamily="34" charset="0"/>
              </a:rPr>
              <a:t>Albendazole</a:t>
            </a:r>
            <a:r>
              <a:rPr lang="fr-BE" sz="1600" i="1" spc="-25" dirty="0">
                <a:latin typeface="Arial" panose="020B0604020202020204" pitchFamily="34" charset="0"/>
                <a:ea typeface="Times New Roman" panose="02020603050405020304" pitchFamily="18" charset="0"/>
                <a:cs typeface="Arial" panose="020B0604020202020204" pitchFamily="34" charset="0"/>
              </a:rPr>
              <a:t> </a:t>
            </a:r>
            <a:r>
              <a:rPr lang="fr-BE" sz="1600" i="1" dirty="0">
                <a:latin typeface="Arial" panose="020B0604020202020204" pitchFamily="34" charset="0"/>
                <a:ea typeface="Times New Roman" panose="02020603050405020304" pitchFamily="18" charset="0"/>
                <a:cs typeface="Arial" panose="020B0604020202020204" pitchFamily="34" charset="0"/>
              </a:rPr>
              <a:t>400mg</a:t>
            </a:r>
            <a:r>
              <a:rPr lang="fr-BE" sz="1600" i="1" spc="-25" dirty="0">
                <a:latin typeface="Arial" panose="020B0604020202020204" pitchFamily="34" charset="0"/>
                <a:ea typeface="Times New Roman" panose="02020603050405020304" pitchFamily="18" charset="0"/>
                <a:cs typeface="Arial" panose="020B0604020202020204" pitchFamily="34" charset="0"/>
              </a:rPr>
              <a:t> </a:t>
            </a:r>
            <a:r>
              <a:rPr lang="fr-BE" sz="1600" i="1" dirty="0">
                <a:latin typeface="Arial" panose="020B0604020202020204" pitchFamily="34" charset="0"/>
                <a:ea typeface="Times New Roman" panose="02020603050405020304" pitchFamily="18" charset="0"/>
                <a:cs typeface="Arial" panose="020B0604020202020204" pitchFamily="34" charset="0"/>
              </a:rPr>
              <a:t>dose</a:t>
            </a:r>
            <a:r>
              <a:rPr lang="fr-BE" sz="1600" i="1" spc="-30" dirty="0">
                <a:latin typeface="Arial" panose="020B0604020202020204" pitchFamily="34" charset="0"/>
                <a:ea typeface="Times New Roman" panose="02020603050405020304" pitchFamily="18" charset="0"/>
                <a:cs typeface="Arial" panose="020B0604020202020204" pitchFamily="34" charset="0"/>
              </a:rPr>
              <a:t> </a:t>
            </a:r>
            <a:r>
              <a:rPr lang="fr-BE" sz="1600" i="1" dirty="0">
                <a:latin typeface="Arial" panose="020B0604020202020204" pitchFamily="34" charset="0"/>
                <a:ea typeface="Times New Roman" panose="02020603050405020304" pitchFamily="18" charset="0"/>
                <a:cs typeface="Arial" panose="020B0604020202020204" pitchFamily="34" charset="0"/>
              </a:rPr>
              <a:t>unique</a:t>
            </a:r>
            <a:r>
              <a:rPr lang="fr-BE" sz="1600" i="1" spc="-10" dirty="0">
                <a:latin typeface="Arial" panose="020B0604020202020204" pitchFamily="34" charset="0"/>
                <a:ea typeface="Times New Roman" panose="02020603050405020304" pitchFamily="18" charset="0"/>
                <a:cs typeface="Arial" panose="020B0604020202020204" pitchFamily="34" charset="0"/>
              </a:rPr>
              <a:t> </a:t>
            </a:r>
            <a:r>
              <a:rPr lang="fr-BE" sz="1600" i="1" dirty="0">
                <a:latin typeface="Arial" panose="020B0604020202020204" pitchFamily="34" charset="0"/>
                <a:ea typeface="Times New Roman" panose="02020603050405020304" pitchFamily="18" charset="0"/>
                <a:cs typeface="Arial" panose="020B0604020202020204" pitchFamily="34" charset="0"/>
              </a:rPr>
              <a:t>(ankylostomes)</a:t>
            </a:r>
            <a:endParaRPr lang="fr-FR" sz="1600" i="1" dirty="0">
              <a:latin typeface="Arial" panose="020B0604020202020204" pitchFamily="34" charset="0"/>
              <a:ea typeface="Times New Roman" panose="02020603050405020304" pitchFamily="18" charset="0"/>
              <a:cs typeface="Arial" panose="020B0604020202020204" pitchFamily="34" charset="0"/>
            </a:endParaRPr>
          </a:p>
          <a:p>
            <a:pPr marL="742950" lvl="1" indent="-285750">
              <a:spcBef>
                <a:spcPts val="100"/>
              </a:spcBef>
              <a:spcAft>
                <a:spcPts val="1000"/>
              </a:spcAft>
              <a:buFont typeface="Wingdings" panose="05000000000000000000" pitchFamily="2" charset="2"/>
              <a:buChar char=""/>
              <a:tabLst>
                <a:tab pos="656590" algn="l"/>
                <a:tab pos="657225" algn="l"/>
              </a:tabLst>
            </a:pPr>
            <a:r>
              <a:rPr lang="fr-BE" sz="1600" dirty="0">
                <a:latin typeface="Arial" panose="020B0604020202020204" pitchFamily="34" charset="0"/>
                <a:ea typeface="Calibri" panose="020F0502020204030204" pitchFamily="34" charset="0"/>
                <a:cs typeface="Arial" panose="020B0604020202020204" pitchFamily="34" charset="0"/>
              </a:rPr>
              <a:t>Fer</a:t>
            </a:r>
            <a:r>
              <a:rPr lang="fr-BE" sz="1600" spc="-2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et</a:t>
            </a:r>
            <a:r>
              <a:rPr lang="fr-BE" sz="1600" spc="-25" dirty="0">
                <a:latin typeface="Arial" panose="020B0604020202020204" pitchFamily="34" charset="0"/>
                <a:ea typeface="Calibri" panose="020F0502020204030204" pitchFamily="34" charset="0"/>
                <a:cs typeface="Arial" panose="020B0604020202020204" pitchFamily="34" charset="0"/>
              </a:rPr>
              <a:t> </a:t>
            </a:r>
            <a:r>
              <a:rPr lang="fr-BE" sz="1600" dirty="0" err="1">
                <a:latin typeface="Arial" panose="020B0604020202020204" pitchFamily="34" charset="0"/>
                <a:ea typeface="Calibri" panose="020F0502020204030204" pitchFamily="34" charset="0"/>
                <a:cs typeface="Arial" panose="020B0604020202020204" pitchFamily="34" charset="0"/>
              </a:rPr>
              <a:t>ac</a:t>
            </a:r>
            <a:r>
              <a:rPr lang="fr-BE" sz="1600" spc="-3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folique</a:t>
            </a:r>
            <a:r>
              <a:rPr lang="fr-BE" sz="1600" spc="-3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pour</a:t>
            </a:r>
            <a:r>
              <a:rPr lang="fr-BE" sz="1600" spc="-3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déficiences</a:t>
            </a:r>
            <a:r>
              <a:rPr lang="fr-BE" sz="1600" spc="-3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nutritionnelles</a:t>
            </a:r>
            <a:endParaRPr lang="fr-FR" sz="1600" dirty="0">
              <a:latin typeface="Arial" panose="020B0604020202020204" pitchFamily="34" charset="0"/>
              <a:ea typeface="Calibri" panose="020F0502020204030204" pitchFamily="34" charset="0"/>
              <a:cs typeface="Arial" panose="020B0604020202020204" pitchFamily="34" charset="0"/>
            </a:endParaRPr>
          </a:p>
          <a:p>
            <a:pPr indent="0">
              <a:spcAft>
                <a:spcPts val="1000"/>
              </a:spcAft>
              <a:buNone/>
            </a:pPr>
            <a:r>
              <a:rPr lang="fr-BE" sz="1600" dirty="0">
                <a:latin typeface="Arial" panose="020B0604020202020204" pitchFamily="34" charset="0"/>
                <a:ea typeface="Calibri" panose="020F0502020204030204" pitchFamily="34" charset="0"/>
                <a:cs typeface="Arial" panose="020B0604020202020204" pitchFamily="34" charset="0"/>
              </a:rPr>
              <a:t>Rarement</a:t>
            </a:r>
            <a:r>
              <a:rPr lang="fr-BE" sz="1600" spc="-3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cause</a:t>
            </a:r>
            <a:r>
              <a:rPr lang="fr-BE" sz="1600" spc="-4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principale,</a:t>
            </a:r>
            <a:r>
              <a:rPr lang="fr-BE" sz="1600" spc="-3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chercher</a:t>
            </a:r>
            <a:r>
              <a:rPr lang="fr-BE" sz="1600" spc="-25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autres</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causes</a:t>
            </a:r>
          </a:p>
        </p:txBody>
      </p:sp>
      <p:sp>
        <p:nvSpPr>
          <p:cNvPr id="7" name="Rectangle à coins arrondis 6"/>
          <p:cNvSpPr/>
          <p:nvPr/>
        </p:nvSpPr>
        <p:spPr>
          <a:xfrm>
            <a:off x="670115" y="3402419"/>
            <a:ext cx="4879097" cy="2594344"/>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à coins arrondis 7"/>
          <p:cNvSpPr/>
          <p:nvPr/>
        </p:nvSpPr>
        <p:spPr>
          <a:xfrm>
            <a:off x="5784112" y="3404420"/>
            <a:ext cx="5677785" cy="2594344"/>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330584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09591" y="1798653"/>
            <a:ext cx="11573950" cy="2454520"/>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Rectangle 7"/>
          <p:cNvSpPr/>
          <p:nvPr/>
        </p:nvSpPr>
        <p:spPr>
          <a:xfrm>
            <a:off x="309591" y="4426187"/>
            <a:ext cx="11573950" cy="2187828"/>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85037F72-82DA-309B-A516-9D3EADB6236D}"/>
              </a:ext>
            </a:extLst>
          </p:cNvPr>
          <p:cNvSpPr>
            <a:spLocks noGrp="1"/>
          </p:cNvSpPr>
          <p:nvPr>
            <p:ph type="title"/>
          </p:nvPr>
        </p:nvSpPr>
        <p:spPr>
          <a:xfrm>
            <a:off x="309591" y="100812"/>
            <a:ext cx="11573950" cy="548511"/>
          </a:xfrm>
        </p:spPr>
        <p:txBody>
          <a:bodyPr>
            <a:normAutofit/>
          </a:bodyPr>
          <a:lstStyle/>
          <a:p>
            <a:r>
              <a:rPr lang="fr-BE" sz="2400" dirty="0">
                <a:effectLst/>
              </a:rPr>
              <a:t>Cotrimoxazole en prophylaxie</a:t>
            </a:r>
            <a:endParaRPr lang="fr-FR" sz="2400" dirty="0"/>
          </a:p>
        </p:txBody>
      </p:sp>
      <p:sp>
        <p:nvSpPr>
          <p:cNvPr id="4" name="Rectangle 3"/>
          <p:cNvSpPr/>
          <p:nvPr/>
        </p:nvSpPr>
        <p:spPr>
          <a:xfrm>
            <a:off x="2072200" y="913357"/>
            <a:ext cx="8137450" cy="685059"/>
          </a:xfrm>
          <a:prstGeom prst="rect">
            <a:avLst/>
          </a:prstGeom>
        </p:spPr>
        <p:txBody>
          <a:bodyPr wrap="square">
            <a:spAutoFit/>
          </a:bodyPr>
          <a:lstStyle/>
          <a:p>
            <a:pPr marL="90805" marR="61595" algn="ctr">
              <a:lnSpc>
                <a:spcPct val="107000"/>
              </a:lnSpc>
              <a:spcAft>
                <a:spcPts val="0"/>
              </a:spcAft>
            </a:pPr>
            <a:r>
              <a:rPr lang="fr-BE" b="1" dirty="0">
                <a:latin typeface="Arial" panose="020B0604020202020204" pitchFamily="34" charset="0"/>
                <a:cs typeface="Arial" panose="020B0604020202020204" pitchFamily="34" charset="0"/>
              </a:rPr>
              <a:t>A vie, indépendamment du taux de</a:t>
            </a:r>
            <a:r>
              <a:rPr lang="fr-BE" b="1" spc="-225" dirty="0">
                <a:latin typeface="Arial" panose="020B0604020202020204" pitchFamily="34" charset="0"/>
                <a:cs typeface="Arial" panose="020B0604020202020204" pitchFamily="34" charset="0"/>
              </a:rPr>
              <a:t> </a:t>
            </a:r>
            <a:r>
              <a:rPr lang="fr-BE" b="1" dirty="0" smtClean="0">
                <a:latin typeface="Arial" panose="020B0604020202020204" pitchFamily="34" charset="0"/>
                <a:cs typeface="Arial" panose="020B0604020202020204" pitchFamily="34" charset="0"/>
              </a:rPr>
              <a:t>CD4</a:t>
            </a:r>
          </a:p>
          <a:p>
            <a:pPr marL="90805" marR="61595" algn="ctr">
              <a:lnSpc>
                <a:spcPct val="107000"/>
              </a:lnSpc>
              <a:spcAft>
                <a:spcPts val="0"/>
              </a:spcAft>
            </a:pPr>
            <a:r>
              <a:rPr lang="fr-BE" b="1" dirty="0" smtClean="0">
                <a:latin typeface="Arial" panose="020B0604020202020204" pitchFamily="34" charset="0"/>
                <a:cs typeface="Arial" panose="020B0604020202020204" pitchFamily="34" charset="0"/>
              </a:rPr>
              <a:t>tous pays </a:t>
            </a:r>
            <a:r>
              <a:rPr lang="fr-BE" b="1" dirty="0">
                <a:latin typeface="Arial" panose="020B0604020202020204" pitchFamily="34" charset="0"/>
                <a:cs typeface="Arial" panose="020B0604020202020204" pitchFamily="34" charset="0"/>
              </a:rPr>
              <a:t>à forte incidence</a:t>
            </a:r>
            <a:r>
              <a:rPr lang="fr-BE" b="1" spc="-225" dirty="0">
                <a:latin typeface="Arial" panose="020B0604020202020204" pitchFamily="34" charset="0"/>
                <a:cs typeface="Arial" panose="020B0604020202020204" pitchFamily="34" charset="0"/>
              </a:rPr>
              <a:t> </a:t>
            </a:r>
            <a:r>
              <a:rPr lang="fr-BE" b="1" dirty="0">
                <a:latin typeface="Arial" panose="020B0604020202020204" pitchFamily="34" charset="0"/>
                <a:cs typeface="Arial" panose="020B0604020202020204" pitchFamily="34" charset="0"/>
              </a:rPr>
              <a:t>de paludisme et </a:t>
            </a:r>
            <a:r>
              <a:rPr lang="fr-BE" b="1" dirty="0" smtClean="0">
                <a:latin typeface="Arial" panose="020B0604020202020204" pitchFamily="34" charset="0"/>
                <a:cs typeface="Arial" panose="020B0604020202020204" pitchFamily="34" charset="0"/>
              </a:rPr>
              <a:t>d'infections</a:t>
            </a:r>
            <a:r>
              <a:rPr lang="fr-BE" b="1" spc="5" dirty="0" smtClean="0">
                <a:latin typeface="Arial" panose="020B0604020202020204" pitchFamily="34" charset="0"/>
                <a:cs typeface="Arial" panose="020B0604020202020204" pitchFamily="34" charset="0"/>
              </a:rPr>
              <a:t> </a:t>
            </a:r>
            <a:r>
              <a:rPr lang="fr-BE" b="1" dirty="0" smtClean="0">
                <a:latin typeface="Arial" panose="020B0604020202020204" pitchFamily="34" charset="0"/>
                <a:cs typeface="Arial" panose="020B0604020202020204" pitchFamily="34" charset="0"/>
              </a:rPr>
              <a:t>bactériennes</a:t>
            </a:r>
            <a:endParaRPr lang="fr-FR" b="1" dirty="0">
              <a:latin typeface="Arial" panose="020B0604020202020204" pitchFamily="34" charset="0"/>
              <a:ea typeface="Calibri" panose="020F0502020204030204" pitchFamily="34" charset="0"/>
              <a:cs typeface="Arial" panose="020B0604020202020204" pitchFamily="34" charset="0"/>
            </a:endParaRPr>
          </a:p>
        </p:txBody>
      </p:sp>
      <p:sp>
        <p:nvSpPr>
          <p:cNvPr id="5" name="Rectangle 4"/>
          <p:cNvSpPr/>
          <p:nvPr/>
        </p:nvSpPr>
        <p:spPr>
          <a:xfrm>
            <a:off x="309591" y="4489984"/>
            <a:ext cx="11662669" cy="2046714"/>
          </a:xfrm>
          <a:prstGeom prst="rect">
            <a:avLst/>
          </a:prstGeom>
        </p:spPr>
        <p:txBody>
          <a:bodyPr wrap="square">
            <a:spAutoFit/>
          </a:bodyPr>
          <a:lstStyle/>
          <a:p>
            <a:pPr marL="93980" marR="91440">
              <a:spcBef>
                <a:spcPts val="1045"/>
              </a:spcBef>
              <a:spcAft>
                <a:spcPts val="400"/>
              </a:spcAft>
            </a:pPr>
            <a:r>
              <a:rPr lang="fr-BE" sz="1600" dirty="0" smtClean="0">
                <a:latin typeface="Arial" panose="020B0604020202020204" pitchFamily="34" charset="0"/>
                <a:cs typeface="Arial" panose="020B0604020202020204" pitchFamily="34" charset="0"/>
              </a:rPr>
              <a:t>Attention, </a:t>
            </a:r>
            <a:r>
              <a:rPr lang="fr-BE" sz="1600" b="1" dirty="0">
                <a:latin typeface="Arial" panose="020B0604020202020204" pitchFamily="34" charset="0"/>
                <a:cs typeface="Arial" panose="020B0604020202020204" pitchFamily="34" charset="0"/>
              </a:rPr>
              <a:t>réactivité croisée est fréquente</a:t>
            </a:r>
            <a:r>
              <a:rPr lang="fr-BE" sz="1600" dirty="0">
                <a:latin typeface="Arial" panose="020B0604020202020204" pitchFamily="34" charset="0"/>
                <a:cs typeface="Arial" panose="020B0604020202020204" pitchFamily="34" charset="0"/>
              </a:rPr>
              <a:t>, de plus elle n’apporte pas de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prophylaxie efficace contre la toxoplasmose et les infections bactériennes. </a:t>
            </a:r>
          </a:p>
          <a:p>
            <a:pPr marL="93980" marR="91440">
              <a:spcBef>
                <a:spcPts val="1045"/>
              </a:spcBef>
              <a:spcAft>
                <a:spcPts val="400"/>
              </a:spcAft>
            </a:pPr>
            <a:r>
              <a:rPr lang="fr-BE" sz="1600" dirty="0">
                <a:latin typeface="Arial" panose="020B0604020202020204" pitchFamily="34" charset="0"/>
                <a:cs typeface="Arial" panose="020B0604020202020204" pitchFamily="34" charset="0"/>
              </a:rPr>
              <a:t>En </a:t>
            </a:r>
            <a:r>
              <a:rPr lang="fr-BE" sz="1600" b="1" dirty="0">
                <a:latin typeface="Arial" panose="020B0604020202020204" pitchFamily="34" charset="0"/>
                <a:cs typeface="Arial" panose="020B0604020202020204" pitchFamily="34" charset="0"/>
              </a:rPr>
              <a:t>cas</a:t>
            </a:r>
            <a:r>
              <a:rPr lang="fr-BE" sz="1600" b="1" spc="5" dirty="0">
                <a:latin typeface="Arial" panose="020B0604020202020204" pitchFamily="34" charset="0"/>
                <a:cs typeface="Arial" panose="020B0604020202020204" pitchFamily="34" charset="0"/>
              </a:rPr>
              <a:t> </a:t>
            </a:r>
            <a:r>
              <a:rPr lang="fr-BE" sz="1600" b="1" dirty="0">
                <a:latin typeface="Arial" panose="020B0604020202020204" pitchFamily="34" charset="0"/>
                <a:cs typeface="Arial" panose="020B0604020202020204" pitchFamily="34" charset="0"/>
              </a:rPr>
              <a:t>d'hypersensibilité</a:t>
            </a:r>
            <a:r>
              <a:rPr lang="fr-BE" sz="1600" b="1" spc="-20" dirty="0">
                <a:latin typeface="Arial" panose="020B0604020202020204" pitchFamily="34" charset="0"/>
                <a:cs typeface="Arial" panose="020B0604020202020204" pitchFamily="34" charset="0"/>
              </a:rPr>
              <a:t> </a:t>
            </a:r>
            <a:r>
              <a:rPr lang="fr-BE" sz="1600" b="1" dirty="0">
                <a:latin typeface="Arial" panose="020B0604020202020204" pitchFamily="34" charset="0"/>
                <a:cs typeface="Arial" panose="020B0604020202020204" pitchFamily="34" charset="0"/>
              </a:rPr>
              <a:t>modérée</a:t>
            </a:r>
            <a:r>
              <a:rPr lang="fr-BE" sz="1600" dirty="0">
                <a:latin typeface="Arial" panose="020B0604020202020204" pitchFamily="34" charset="0"/>
                <a:cs typeface="Arial" panose="020B0604020202020204" pitchFamily="34" charset="0"/>
              </a:rPr>
              <a: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il</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est</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souvent</a:t>
            </a:r>
            <a:r>
              <a:rPr lang="fr-BE" sz="1600" spc="-3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possible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3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réintroduire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le</a:t>
            </a:r>
            <a:r>
              <a:rPr lang="fr-BE" sz="1600" spc="-15" dirty="0">
                <a:latin typeface="Arial" panose="020B0604020202020204" pitchFamily="34" charset="0"/>
                <a:cs typeface="Arial" panose="020B0604020202020204" pitchFamily="34" charset="0"/>
              </a:rPr>
              <a:t> </a:t>
            </a:r>
            <a:r>
              <a:rPr lang="fr-BE" sz="1600" dirty="0" err="1">
                <a:latin typeface="Arial" panose="020B0604020202020204" pitchFamily="34" charset="0"/>
                <a:cs typeface="Arial" panose="020B0604020202020204" pitchFamily="34" charset="0"/>
              </a:rPr>
              <a:t>cotrimoxazole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ou</a:t>
            </a:r>
            <a:r>
              <a:rPr lang="fr-BE" sz="1600" spc="-235" dirty="0">
                <a:latin typeface="Arial" panose="020B0604020202020204" pitchFamily="34" charset="0"/>
                <a:cs typeface="Arial" panose="020B0604020202020204" pitchFamily="34" charset="0"/>
              </a:rPr>
              <a:t>   </a:t>
            </a:r>
            <a:r>
              <a:rPr lang="fr-BE" sz="1600" dirty="0" smtClean="0">
                <a:latin typeface="Arial" panose="020B0604020202020204" pitchFamily="34" charset="0"/>
                <a:cs typeface="Arial" panose="020B0604020202020204" pitchFamily="34" charset="0"/>
              </a:rPr>
              <a:t>de </a:t>
            </a:r>
            <a:r>
              <a:rPr lang="fr-BE" sz="1600" dirty="0">
                <a:latin typeface="Arial" panose="020B0604020202020204" pitchFamily="34" charset="0"/>
                <a:cs typeface="Arial" panose="020B0604020202020204" pitchFamily="34" charset="0"/>
              </a:rPr>
              <a:t>procéder à une désensibilisation. Enfin, la </a:t>
            </a:r>
            <a:r>
              <a:rPr lang="fr-BE" sz="1600" dirty="0" err="1">
                <a:latin typeface="Arial" panose="020B0604020202020204" pitchFamily="34" charset="0"/>
                <a:cs typeface="Arial" panose="020B0604020202020204" pitchFamily="34" charset="0"/>
              </a:rPr>
              <a:t>dapsone</a:t>
            </a:r>
            <a:r>
              <a:rPr lang="fr-BE" sz="1600" dirty="0">
                <a:latin typeface="Arial" panose="020B0604020202020204" pitchFamily="34" charset="0"/>
                <a:cs typeface="Arial" panose="020B0604020202020204" pitchFamily="34" charset="0"/>
              </a:rPr>
              <a:t> est très coûteuse et un</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traitement</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à</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long</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terme n'est pas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possible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dans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 plupart</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pays</a:t>
            </a:r>
            <a:endParaRPr lang="fr-FR" sz="1600" dirty="0">
              <a:latin typeface="Arial" panose="020B0604020202020204" pitchFamily="34" charset="0"/>
              <a:cs typeface="Arial" panose="020B0604020202020204" pitchFamily="34" charset="0"/>
            </a:endParaRPr>
          </a:p>
          <a:p>
            <a:pPr marL="93980">
              <a:spcBef>
                <a:spcPts val="10"/>
              </a:spcBef>
              <a:spcAft>
                <a:spcPts val="400"/>
              </a:spcAft>
            </a:pPr>
            <a:r>
              <a:rPr lang="fr-BE" sz="1600" dirty="0">
                <a:latin typeface="Arial" panose="020B0604020202020204" pitchFamily="34" charset="0"/>
                <a:cs typeface="Arial" panose="020B0604020202020204" pitchFamily="34" charset="0"/>
              </a:rPr>
              <a:t>En cas d'hypersensibilité plus sévère ou de DILI, ne </a:t>
            </a:r>
            <a:r>
              <a:rPr lang="fr-BE" sz="1600" dirty="0" smtClean="0">
                <a:latin typeface="Arial" panose="020B0604020202020204" pitchFamily="34" charset="0"/>
                <a:cs typeface="Arial" panose="020B0604020202020204" pitchFamily="34" charset="0"/>
              </a:rPr>
              <a:t>pas </a:t>
            </a:r>
            <a:r>
              <a:rPr lang="fr-BE" sz="1600" dirty="0">
                <a:latin typeface="Arial" panose="020B0604020202020204" pitchFamily="34" charset="0"/>
                <a:cs typeface="Arial" panose="020B0604020202020204" pitchFamily="34" charset="0"/>
              </a:rPr>
              <a:t>réintroduire le</a:t>
            </a:r>
            <a:r>
              <a:rPr lang="fr-BE" sz="1600" spc="5" dirty="0">
                <a:latin typeface="Arial" panose="020B0604020202020204" pitchFamily="34" charset="0"/>
                <a:cs typeface="Arial" panose="020B0604020202020204" pitchFamily="34" charset="0"/>
              </a:rPr>
              <a:t> </a:t>
            </a:r>
            <a:r>
              <a:rPr lang="fr-BE" sz="1600" dirty="0" err="1">
                <a:latin typeface="Arial" panose="020B0604020202020204" pitchFamily="34" charset="0"/>
                <a:cs typeface="Arial" panose="020B0604020202020204" pitchFamily="34" charset="0"/>
              </a:rPr>
              <a:t>cotrimoxazole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ni</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donner</a:t>
            </a:r>
            <a:r>
              <a:rPr lang="fr-BE" sz="1600" spc="-10" dirty="0">
                <a:latin typeface="Arial" panose="020B0604020202020204" pitchFamily="34" charset="0"/>
                <a:cs typeface="Arial" panose="020B0604020202020204" pitchFamily="34" charset="0"/>
              </a:rPr>
              <a:t> </a:t>
            </a:r>
            <a:r>
              <a:rPr lang="fr-BE" sz="1600" dirty="0" err="1" smtClean="0">
                <a:latin typeface="Arial" panose="020B0604020202020204" pitchFamily="34" charset="0"/>
                <a:cs typeface="Arial" panose="020B0604020202020204" pitchFamily="34" charset="0"/>
              </a:rPr>
              <a:t>dapsone</a:t>
            </a:r>
            <a:r>
              <a:rPr lang="fr-BE" sz="1600" spc="-20" dirty="0" smtClean="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prévention</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des</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IO</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repose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alors</a:t>
            </a:r>
            <a:r>
              <a:rPr lang="fr-BE" sz="1600" spc="-25" dirty="0">
                <a:latin typeface="Arial" panose="020B0604020202020204" pitchFamily="34" charset="0"/>
                <a:cs typeface="Arial" panose="020B0604020202020204" pitchFamily="34" charset="0"/>
              </a:rPr>
              <a:t> </a:t>
            </a:r>
            <a:r>
              <a:rPr lang="fr-BE" sz="1600" dirty="0" smtClean="0">
                <a:latin typeface="Arial" panose="020B0604020202020204" pitchFamily="34" charset="0"/>
                <a:cs typeface="Arial" panose="020B0604020202020204" pitchFamily="34" charset="0"/>
              </a:rPr>
              <a:t>sur </a:t>
            </a:r>
            <a:r>
              <a:rPr lang="fr-BE" sz="1600" spc="-235" dirty="0" smtClean="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l'augmentation</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du</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nombre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 CD4 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TARV.</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
        <p:nvSpPr>
          <p:cNvPr id="6" name="Rectangle 5"/>
          <p:cNvSpPr/>
          <p:nvPr/>
        </p:nvSpPr>
        <p:spPr>
          <a:xfrm>
            <a:off x="309591" y="1830553"/>
            <a:ext cx="11573950" cy="2454518"/>
          </a:xfrm>
          <a:prstGeom prst="rect">
            <a:avLst/>
          </a:prstGeom>
        </p:spPr>
        <p:txBody>
          <a:bodyPr wrap="square">
            <a:spAutoFit/>
          </a:bodyPr>
          <a:lstStyle/>
          <a:p>
            <a:pPr marL="93980" algn="ctr">
              <a:spcBef>
                <a:spcPts val="895"/>
              </a:spcBef>
              <a:spcAft>
                <a:spcPts val="400"/>
              </a:spcAft>
            </a:pPr>
            <a:r>
              <a:rPr lang="fr-BE" sz="1600" b="1" dirty="0">
                <a:solidFill>
                  <a:schemeClr val="tx2"/>
                </a:solidFill>
                <a:latin typeface="Arial" panose="020B0604020202020204" pitchFamily="34" charset="0"/>
                <a:cs typeface="Arial" panose="020B0604020202020204" pitchFamily="34" charset="0"/>
              </a:rPr>
              <a:t>Prévention</a:t>
            </a:r>
            <a:r>
              <a:rPr lang="fr-BE" sz="1600" b="1" spc="-15"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de</a:t>
            </a:r>
            <a:r>
              <a:rPr lang="fr-BE" sz="1600" b="1" spc="-15"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la</a:t>
            </a:r>
            <a:r>
              <a:rPr lang="fr-BE" sz="1600" b="1" spc="-30"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PJP,</a:t>
            </a:r>
            <a:r>
              <a:rPr lang="fr-BE" sz="1600" b="1" spc="-20"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de</a:t>
            </a:r>
            <a:r>
              <a:rPr lang="fr-BE" sz="1600" b="1" spc="-15"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la</a:t>
            </a:r>
            <a:r>
              <a:rPr lang="fr-BE" sz="1600" b="1" spc="-25"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toxoplasmose,</a:t>
            </a:r>
            <a:r>
              <a:rPr lang="fr-BE" sz="1600" b="1" spc="-15"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de</a:t>
            </a:r>
            <a:r>
              <a:rPr lang="fr-BE" sz="1600" b="1" spc="-10"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l'</a:t>
            </a:r>
            <a:r>
              <a:rPr lang="fr-BE" sz="1600" b="1" dirty="0" err="1">
                <a:solidFill>
                  <a:schemeClr val="tx2"/>
                </a:solidFill>
                <a:latin typeface="Arial" panose="020B0604020202020204" pitchFamily="34" charset="0"/>
                <a:cs typeface="Arial" panose="020B0604020202020204" pitchFamily="34" charset="0"/>
              </a:rPr>
              <a:t>Isosopora</a:t>
            </a:r>
            <a:r>
              <a:rPr lang="fr-BE" sz="1600" b="1" spc="-15"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belli,</a:t>
            </a:r>
            <a:r>
              <a:rPr lang="fr-BE" sz="1600" b="1" spc="-15"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de</a:t>
            </a:r>
            <a:r>
              <a:rPr lang="fr-BE" sz="1600" b="1" spc="-15"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la</a:t>
            </a:r>
            <a:r>
              <a:rPr lang="fr-BE" sz="1600" b="1" spc="-10"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pneumonie</a:t>
            </a:r>
            <a:r>
              <a:rPr lang="fr-BE" sz="1600" b="1" spc="-235" dirty="0">
                <a:solidFill>
                  <a:schemeClr val="tx2"/>
                </a:solidFill>
                <a:latin typeface="Arial" panose="020B0604020202020204" pitchFamily="34" charset="0"/>
                <a:cs typeface="Arial" panose="020B0604020202020204" pitchFamily="34" charset="0"/>
              </a:rPr>
              <a:t> </a:t>
            </a:r>
            <a:r>
              <a:rPr lang="fr-BE" sz="1600" b="1" dirty="0">
                <a:solidFill>
                  <a:schemeClr val="tx2"/>
                </a:solidFill>
                <a:latin typeface="Arial" panose="020B0604020202020204" pitchFamily="34" charset="0"/>
                <a:cs typeface="Arial" panose="020B0604020202020204" pitchFamily="34" charset="0"/>
              </a:rPr>
              <a:t>bactérienne</a:t>
            </a:r>
          </a:p>
          <a:p>
            <a:pPr marL="93980">
              <a:spcBef>
                <a:spcPts val="895"/>
              </a:spcBef>
              <a:spcAft>
                <a:spcPts val="400"/>
              </a:spcAft>
            </a:pPr>
            <a:endParaRPr lang="fr-FR" sz="500" dirty="0">
              <a:latin typeface="Arial" panose="020B0604020202020204" pitchFamily="34" charset="0"/>
              <a:cs typeface="Arial" panose="020B0604020202020204" pitchFamily="34" charset="0"/>
            </a:endParaRPr>
          </a:p>
          <a:p>
            <a:pPr marL="342900" lvl="0" indent="-342900">
              <a:spcAft>
                <a:spcPts val="400"/>
              </a:spcAft>
              <a:buSzPts val="1050"/>
              <a:buFont typeface="Symbol" panose="05050102010706020507" pitchFamily="18" charset="2"/>
              <a:buChar char=""/>
              <a:tabLst>
                <a:tab pos="264795" algn="l"/>
                <a:tab pos="265430" algn="l"/>
              </a:tabLst>
            </a:pPr>
            <a:r>
              <a:rPr lang="fr-BE" sz="1600" dirty="0">
                <a:latin typeface="Arial" panose="020B0604020202020204" pitchFamily="34" charset="0"/>
                <a:cs typeface="Arial" panose="020B0604020202020204" pitchFamily="34" charset="0"/>
              </a:rPr>
              <a:t>1</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comprimé de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960</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mg</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endParaRPr lang="fr-FR" sz="1600" dirty="0">
              <a:latin typeface="Arial" panose="020B0604020202020204" pitchFamily="34" charset="0"/>
              <a:cs typeface="Arial" panose="020B0604020202020204" pitchFamily="34" charset="0"/>
            </a:endParaRPr>
          </a:p>
          <a:p>
            <a:pPr marL="36195">
              <a:spcAft>
                <a:spcPts val="400"/>
              </a:spcAft>
            </a:pPr>
            <a:r>
              <a:rPr lang="fr-BE" sz="1600" dirty="0">
                <a:latin typeface="Arial" panose="020B0604020202020204" pitchFamily="34" charset="0"/>
                <a:cs typeface="Arial" panose="020B0604020202020204" pitchFamily="34" charset="0"/>
              </a:rPr>
              <a:t>Ou:</a:t>
            </a:r>
            <a:endParaRPr lang="fr-FR" sz="1600" dirty="0">
              <a:latin typeface="Arial" panose="020B0604020202020204" pitchFamily="34" charset="0"/>
              <a:cs typeface="Arial" panose="020B0604020202020204" pitchFamily="34" charset="0"/>
            </a:endParaRPr>
          </a:p>
          <a:p>
            <a:pPr marL="342900" lvl="0" indent="-342900">
              <a:spcAft>
                <a:spcPts val="400"/>
              </a:spcAft>
              <a:buSzPts val="1050"/>
              <a:buFont typeface="Symbol" panose="05050102010706020507" pitchFamily="18" charset="2"/>
              <a:buChar char=""/>
              <a:tabLst>
                <a:tab pos="181610" algn="l"/>
              </a:tabLst>
            </a:pPr>
            <a:r>
              <a:rPr lang="fr-BE" sz="1600" dirty="0">
                <a:latin typeface="Arial" panose="020B0604020202020204" pitchFamily="34" charset="0"/>
                <a:cs typeface="Arial" panose="020B0604020202020204" pitchFamily="34" charset="0"/>
              </a:rPr>
              <a:t>2 comprimés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480mg</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endParaRPr lang="fr-FR" sz="1600" dirty="0">
              <a:latin typeface="Arial" panose="020B0604020202020204" pitchFamily="34" charset="0"/>
              <a:cs typeface="Arial" panose="020B0604020202020204" pitchFamily="34" charset="0"/>
            </a:endParaRPr>
          </a:p>
          <a:p>
            <a:pPr marL="93980" marR="91440">
              <a:spcBef>
                <a:spcPts val="1045"/>
              </a:spcBef>
              <a:spcAft>
                <a:spcPts val="400"/>
              </a:spcAft>
            </a:pPr>
            <a:r>
              <a:rPr lang="fr-BE" sz="1600" dirty="0" err="1">
                <a:latin typeface="Arial" panose="020B0604020202020204" pitchFamily="34" charset="0"/>
                <a:cs typeface="Arial" panose="020B0604020202020204" pitchFamily="34" charset="0"/>
              </a:rPr>
              <a:t>Dapsone</a:t>
            </a:r>
            <a:r>
              <a:rPr lang="fr-BE" sz="1600" dirty="0">
                <a:latin typeface="Arial" panose="020B0604020202020204" pitchFamily="34" charset="0"/>
                <a:cs typeface="Arial" panose="020B0604020202020204" pitchFamily="34" charset="0"/>
              </a:rPr>
              <a:t> 100mg / jour : alternative en cas d'antécédent de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réaction d'hypersensibilité modérée au </a:t>
            </a:r>
            <a:r>
              <a:rPr lang="fr-BE" sz="1600" dirty="0" err="1">
                <a:latin typeface="Arial" panose="020B0604020202020204" pitchFamily="34" charset="0"/>
                <a:cs typeface="Arial" panose="020B0604020202020204" pitchFamily="34" charset="0"/>
              </a:rPr>
              <a:t>cotrimoxazole</a:t>
            </a:r>
            <a:r>
              <a:rPr lang="fr-BE" sz="1600" dirty="0">
                <a:latin typeface="Arial" panose="020B0604020202020204" pitchFamily="34" charset="0"/>
                <a:cs typeface="Arial" panose="020B0604020202020204" pitchFamily="34" charset="0"/>
              </a:rPr>
              <a:t> (éruption cutanée</a:t>
            </a:r>
            <a:r>
              <a:rPr lang="fr-BE" sz="1600" spc="5" dirty="0">
                <a:latin typeface="Arial" panose="020B0604020202020204" pitchFamily="34" charset="0"/>
                <a:cs typeface="Arial" panose="020B0604020202020204" pitchFamily="34" charset="0"/>
              </a:rPr>
              <a:t> </a:t>
            </a:r>
            <a:r>
              <a:rPr lang="fr-BE" sz="1600" dirty="0" err="1">
                <a:latin typeface="Arial" panose="020B0604020202020204" pitchFamily="34" charset="0"/>
                <a:cs typeface="Arial" panose="020B0604020202020204" pitchFamily="34" charset="0"/>
              </a:rPr>
              <a:t>maculopapulaire</a:t>
            </a:r>
            <a:r>
              <a:rPr lang="fr-BE" sz="1600" dirty="0">
                <a:latin typeface="Arial" panose="020B0604020202020204" pitchFamily="34" charset="0"/>
                <a:cs typeface="Arial" panose="020B0604020202020204" pitchFamily="34" charset="0"/>
              </a:rPr>
              <a:t>, sans lésions des muqueuses, sans symptômes systémiques comme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 la fièvre, sans hépatite, ni anaphylaxie). </a:t>
            </a:r>
          </a:p>
        </p:txBody>
      </p:sp>
      <p:sp>
        <p:nvSpPr>
          <p:cNvPr id="11" name="Rectangle à coins arrondis 10"/>
          <p:cNvSpPr/>
          <p:nvPr/>
        </p:nvSpPr>
        <p:spPr>
          <a:xfrm>
            <a:off x="2072201" y="854236"/>
            <a:ext cx="8220116" cy="803301"/>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148399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83A869-AEE0-EE81-2C8C-B96A0A5AF91E}"/>
              </a:ext>
            </a:extLst>
          </p:cNvPr>
          <p:cNvSpPr>
            <a:spLocks noGrp="1"/>
          </p:cNvSpPr>
          <p:nvPr>
            <p:ph type="title"/>
          </p:nvPr>
        </p:nvSpPr>
        <p:spPr>
          <a:xfrm>
            <a:off x="309591" y="93981"/>
            <a:ext cx="11573950" cy="548511"/>
          </a:xfrm>
        </p:spPr>
        <p:txBody>
          <a:bodyPr>
            <a:noAutofit/>
          </a:bodyPr>
          <a:lstStyle/>
          <a:p>
            <a:r>
              <a:rPr lang="fr-FR" sz="2400" dirty="0">
                <a:effectLst/>
                <a:ea typeface="Calibri" panose="020F0502020204030204" pitchFamily="34" charset="0"/>
              </a:rPr>
              <a:t/>
            </a:r>
            <a:br>
              <a:rPr lang="fr-FR" sz="2400" dirty="0">
                <a:effectLst/>
                <a:ea typeface="Calibri" panose="020F0502020204030204" pitchFamily="34" charset="0"/>
              </a:rPr>
            </a:br>
            <a:r>
              <a:rPr lang="fr-BE" sz="2400" b="1" dirty="0">
                <a:effectLst/>
                <a:ea typeface="Calibri" panose="020F0502020204030204" pitchFamily="34" charset="0"/>
              </a:rPr>
              <a:t>Maladies</a:t>
            </a:r>
            <a:r>
              <a:rPr lang="fr-BE" sz="2400" b="1" spc="-10" dirty="0">
                <a:effectLst/>
                <a:ea typeface="Calibri" panose="020F0502020204030204" pitchFamily="34" charset="0"/>
              </a:rPr>
              <a:t> </a:t>
            </a:r>
            <a:r>
              <a:rPr lang="fr-BE" sz="2400" b="1" dirty="0">
                <a:effectLst/>
                <a:ea typeface="Calibri" panose="020F0502020204030204" pitchFamily="34" charset="0"/>
              </a:rPr>
              <a:t>hépatiques</a:t>
            </a:r>
            <a:r>
              <a:rPr lang="fr-BE" sz="2400" b="1" spc="-25" dirty="0">
                <a:effectLst/>
                <a:ea typeface="Calibri" panose="020F0502020204030204" pitchFamily="34" charset="0"/>
              </a:rPr>
              <a:t> </a:t>
            </a:r>
            <a:r>
              <a:rPr lang="fr-BE" sz="2400" b="1" dirty="0">
                <a:effectLst/>
                <a:ea typeface="Calibri" panose="020F0502020204030204" pitchFamily="34" charset="0"/>
              </a:rPr>
              <a:t>chez</a:t>
            </a:r>
            <a:r>
              <a:rPr lang="fr-BE" sz="2400" b="1" spc="-15" dirty="0">
                <a:effectLst/>
                <a:ea typeface="Calibri" panose="020F0502020204030204" pitchFamily="34" charset="0"/>
              </a:rPr>
              <a:t> </a:t>
            </a:r>
            <a:r>
              <a:rPr lang="fr-BE" sz="2400" b="1" dirty="0">
                <a:effectLst/>
                <a:ea typeface="Calibri" panose="020F0502020204030204" pitchFamily="34" charset="0"/>
              </a:rPr>
              <a:t>les</a:t>
            </a:r>
            <a:r>
              <a:rPr lang="fr-BE" sz="2400" b="1" spc="-10" dirty="0">
                <a:effectLst/>
                <a:ea typeface="Calibri" panose="020F0502020204030204" pitchFamily="34" charset="0"/>
              </a:rPr>
              <a:t> </a:t>
            </a:r>
            <a:r>
              <a:rPr lang="fr-BE" sz="2400" b="1" dirty="0" smtClean="0">
                <a:effectLst/>
                <a:ea typeface="Calibri" panose="020F0502020204030204" pitchFamily="34" charset="0"/>
              </a:rPr>
              <a:t>PVVIH 1/2</a:t>
            </a:r>
            <a:endParaRPr lang="fr-FR" sz="2400" dirty="0"/>
          </a:p>
        </p:txBody>
      </p:sp>
      <p:sp>
        <p:nvSpPr>
          <p:cNvPr id="18" name="Rectangle 8">
            <a:extLst>
              <a:ext uri="{FF2B5EF4-FFF2-40B4-BE49-F238E27FC236}">
                <a16:creationId xmlns:a16="http://schemas.microsoft.com/office/drawing/2014/main" id="{9FC8F4ED-D0CB-05C1-9C0B-F3B682545F25}"/>
              </a:ext>
            </a:extLst>
          </p:cNvPr>
          <p:cNvSpPr>
            <a:spLocks noChangeArrowheads="1"/>
          </p:cNvSpPr>
          <p:nvPr/>
        </p:nvSpPr>
        <p:spPr bwMode="auto">
          <a:xfrm>
            <a:off x="-1201480" y="-1710454"/>
            <a:ext cx="2425108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BE" altLang="fr-FR" sz="1800" b="0" i="0" u="none" strike="noStrike" cap="none" normalizeH="0" baseline="0">
              <a:ln>
                <a:noFill/>
              </a:ln>
              <a:solidFill>
                <a:schemeClr val="tx1"/>
              </a:solidFill>
              <a:effectLst/>
              <a:latin typeface="Arial" panose="020B0604020202020204" pitchFamily="34" charset="0"/>
            </a:endParaRPr>
          </a:p>
        </p:txBody>
      </p:sp>
      <p:sp>
        <p:nvSpPr>
          <p:cNvPr id="26" name="Rectangle 11">
            <a:extLst>
              <a:ext uri="{FF2B5EF4-FFF2-40B4-BE49-F238E27FC236}">
                <a16:creationId xmlns:a16="http://schemas.microsoft.com/office/drawing/2014/main" id="{6AC52145-7514-0DB6-301A-908C0C6F58E2}"/>
              </a:ext>
            </a:extLst>
          </p:cNvPr>
          <p:cNvSpPr>
            <a:spLocks noChangeArrowheads="1"/>
          </p:cNvSpPr>
          <p:nvPr/>
        </p:nvSpPr>
        <p:spPr bwMode="auto">
          <a:xfrm>
            <a:off x="-1201480" y="-1389809"/>
            <a:ext cx="2425108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28600" algn="l"/>
                <a:tab pos="2130425" algn="l"/>
                <a:tab pos="2132013" algn="l"/>
              </a:tabLst>
            </a:pPr>
            <a:endParaRPr kumimoji="0" lang="fr-BE" altLang="fr-FR" sz="1000" b="0" i="1" u="none" strike="noStrike" cap="none" normalizeH="0" baseline="0">
              <a:ln>
                <a:noFill/>
              </a:ln>
              <a:solidFill>
                <a:srgbClr val="272727"/>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2130425" algn="l"/>
                <a:tab pos="2132013" algn="l"/>
              </a:tabLst>
            </a:pPr>
            <a:r>
              <a:rPr kumimoji="0" lang="fr-BE" altLang="fr-FR" sz="1000" b="0" i="1" u="none" strike="noStrike" cap="none" normalizeH="0" baseline="0">
                <a:ln>
                  <a:noFill/>
                </a:ln>
                <a:solidFill>
                  <a:srgbClr val="272727"/>
                </a:solidFill>
                <a:effectLst/>
                <a:latin typeface="Calibri Light" panose="020F0302020204030204" pitchFamily="34" charset="0"/>
                <a:ea typeface="Times New Roman" panose="02020603050405020304" pitchFamily="18" charset="0"/>
                <a:cs typeface="Times New Roman" panose="02020603050405020304" pitchFamily="18" charset="0"/>
              </a:rPr>
              <a:t>Ictère</a:t>
            </a:r>
            <a:endParaRPr kumimoji="0" lang="fr-BE" altLang="fr-FR" sz="1800" b="0" i="0" u="none" strike="noStrike" cap="none" normalizeH="0" baseline="0">
              <a:ln>
                <a:noFill/>
              </a:ln>
              <a:solidFill>
                <a:schemeClr val="tx1"/>
              </a:solidFill>
              <a:effectLst/>
              <a:latin typeface="Arial" panose="020B0604020202020204" pitchFamily="34" charset="0"/>
            </a:endParaRPr>
          </a:p>
        </p:txBody>
      </p:sp>
      <p:sp>
        <p:nvSpPr>
          <p:cNvPr id="6" name="Rectangle 5"/>
          <p:cNvSpPr/>
          <p:nvPr/>
        </p:nvSpPr>
        <p:spPr>
          <a:xfrm>
            <a:off x="7230152" y="1730289"/>
            <a:ext cx="4004962" cy="4142160"/>
          </a:xfrm>
          <a:prstGeom prst="rect">
            <a:avLst/>
          </a:prstGeom>
        </p:spPr>
        <p:txBody>
          <a:bodyPr wrap="square">
            <a:spAutoFit/>
          </a:bodyPr>
          <a:lstStyle/>
          <a:p>
            <a:pPr algn="ctr">
              <a:spcBef>
                <a:spcPts val="110"/>
              </a:spcBef>
              <a:spcAft>
                <a:spcPts val="400"/>
              </a:spcAft>
              <a:tabLst>
                <a:tab pos="2017395" algn="l"/>
              </a:tabLst>
            </a:pPr>
            <a:r>
              <a:rPr lang="fr-BE" sz="1600" b="1" dirty="0">
                <a:latin typeface="Arial" panose="020B0604020202020204" pitchFamily="34" charset="0"/>
                <a:ea typeface="Calibri" panose="020F0502020204030204" pitchFamily="34" charset="0"/>
                <a:cs typeface="Arial" panose="020B0604020202020204" pitchFamily="34" charset="0"/>
              </a:rPr>
              <a:t>Transaminases</a:t>
            </a:r>
            <a:r>
              <a:rPr lang="fr-BE" sz="1600" b="1" spc="-15"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(GPT et</a:t>
            </a:r>
            <a:r>
              <a:rPr lang="fr-BE" sz="1600" b="1" spc="-15"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GOT):</a:t>
            </a:r>
            <a:endParaRPr lang="fr-FR" sz="1600" dirty="0">
              <a:latin typeface="Arial" panose="020B0604020202020204" pitchFamily="34" charset="0"/>
              <a:ea typeface="Calibri" panose="020F0502020204030204" pitchFamily="34" charset="0"/>
              <a:cs typeface="Arial" panose="020B0604020202020204" pitchFamily="34" charset="0"/>
            </a:endParaRPr>
          </a:p>
          <a:p>
            <a:pPr marL="742950" lvl="1" indent="-285750">
              <a:spcBef>
                <a:spcPts val="110"/>
              </a:spcBef>
              <a:spcAft>
                <a:spcPts val="400"/>
              </a:spcAft>
              <a:buFont typeface="Courier New" panose="02070309020205020404" pitchFamily="49" charset="0"/>
              <a:buChar char="o"/>
              <a:tabLst>
                <a:tab pos="2017395" algn="l"/>
              </a:tabLst>
            </a:pPr>
            <a:r>
              <a:rPr lang="fr-BE" sz="1600" dirty="0" smtClean="0">
                <a:latin typeface="Arial" panose="020B0604020202020204" pitchFamily="34" charset="0"/>
                <a:ea typeface="Calibri" panose="020F0502020204030204" pitchFamily="34" charset="0"/>
                <a:cs typeface="Arial" panose="020B0604020202020204" pitchFamily="34" charset="0"/>
              </a:rPr>
              <a:t>Marqueurs</a:t>
            </a:r>
            <a:r>
              <a:rPr lang="fr-BE" sz="1600" spc="-15" dirty="0" smtClean="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de</a:t>
            </a:r>
            <a:r>
              <a:rPr lang="fr-BE" sz="1600" spc="-2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l’inflammation</a:t>
            </a:r>
            <a:endParaRPr lang="fr-FR" sz="1600" dirty="0">
              <a:latin typeface="Arial" panose="020B0604020202020204" pitchFamily="34" charset="0"/>
              <a:ea typeface="Calibri" panose="020F0502020204030204" pitchFamily="34" charset="0"/>
              <a:cs typeface="Arial" panose="020B0604020202020204" pitchFamily="34" charset="0"/>
            </a:endParaRPr>
          </a:p>
          <a:p>
            <a:pPr marL="742950" lvl="1" indent="-285750">
              <a:spcBef>
                <a:spcPts val="110"/>
              </a:spcBef>
              <a:spcAft>
                <a:spcPts val="400"/>
              </a:spcAft>
              <a:buFont typeface="Courier New" panose="02070309020205020404" pitchFamily="49" charset="0"/>
              <a:buChar char="o"/>
              <a:tabLst>
                <a:tab pos="2017395" algn="l"/>
              </a:tabLst>
            </a:pPr>
            <a:r>
              <a:rPr lang="fr-BE" sz="1600" dirty="0">
                <a:latin typeface="Arial" panose="020B0604020202020204" pitchFamily="34" charset="0"/>
                <a:ea typeface="Calibri" panose="020F0502020204030204" pitchFamily="34" charset="0"/>
                <a:cs typeface="Arial" panose="020B0604020202020204" pitchFamily="34" charset="0"/>
              </a:rPr>
              <a:t>Augmentés</a:t>
            </a:r>
            <a:r>
              <a:rPr lang="fr-BE" sz="1600" spc="-2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lors</a:t>
            </a:r>
            <a:r>
              <a:rPr lang="fr-BE" sz="1600" spc="-1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d’un</a:t>
            </a:r>
            <a:r>
              <a:rPr lang="fr-BE" sz="1600" spc="-1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DILI,</a:t>
            </a:r>
            <a:r>
              <a:rPr lang="fr-BE" sz="1600" spc="-1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hépatite</a:t>
            </a:r>
            <a:r>
              <a:rPr lang="fr-BE" sz="1600" spc="-1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virale</a:t>
            </a:r>
            <a:endParaRPr lang="fr-FR" sz="1600" dirty="0">
              <a:latin typeface="Arial" panose="020B0604020202020204" pitchFamily="34" charset="0"/>
              <a:ea typeface="Calibri" panose="020F0502020204030204" pitchFamily="34" charset="0"/>
              <a:cs typeface="Arial" panose="020B0604020202020204" pitchFamily="34" charset="0"/>
            </a:endParaRPr>
          </a:p>
          <a:p>
            <a:pPr marL="742950" lvl="1" indent="-285750">
              <a:spcBef>
                <a:spcPts val="100"/>
              </a:spcBef>
              <a:spcAft>
                <a:spcPts val="400"/>
              </a:spcAft>
              <a:buFont typeface="Courier New" panose="02070309020205020404" pitchFamily="49" charset="0"/>
              <a:buChar char="o"/>
              <a:tabLst>
                <a:tab pos="2018030" algn="l"/>
              </a:tabLst>
            </a:pPr>
            <a:r>
              <a:rPr lang="fr-BE" sz="1600" dirty="0">
                <a:latin typeface="Arial" panose="020B0604020202020204" pitchFamily="34" charset="0"/>
                <a:ea typeface="Calibri" panose="020F0502020204030204" pitchFamily="34" charset="0"/>
                <a:cs typeface="Arial" panose="020B0604020202020204" pitchFamily="34" charset="0"/>
              </a:rPr>
              <a:t>GPT</a:t>
            </a:r>
            <a:r>
              <a:rPr lang="fr-BE" sz="1600" spc="-1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a:t>
            </a:r>
            <a:r>
              <a:rPr lang="fr-BE" sz="1600" spc="-1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marqueur</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le plus important pour</a:t>
            </a:r>
            <a:r>
              <a:rPr lang="fr-BE" sz="1600" spc="230" dirty="0">
                <a:latin typeface="Arial" panose="020B0604020202020204" pitchFamily="34" charset="0"/>
                <a:ea typeface="Calibri" panose="020F0502020204030204" pitchFamily="34" charset="0"/>
                <a:cs typeface="Arial" panose="020B0604020202020204" pitchFamily="34" charset="0"/>
              </a:rPr>
              <a:t> </a:t>
            </a:r>
            <a:r>
              <a:rPr lang="fr-BE" sz="1600" dirty="0" smtClean="0">
                <a:latin typeface="Arial" panose="020B0604020202020204" pitchFamily="34" charset="0"/>
                <a:ea typeface="Calibri" panose="020F0502020204030204" pitchFamily="34" charset="0"/>
                <a:cs typeface="Arial" panose="020B0604020202020204" pitchFamily="34" charset="0"/>
              </a:rPr>
              <a:t>DILI</a:t>
            </a:r>
          </a:p>
          <a:p>
            <a:pPr lvl="1">
              <a:spcBef>
                <a:spcPts val="100"/>
              </a:spcBef>
              <a:spcAft>
                <a:spcPts val="400"/>
              </a:spcAft>
              <a:tabLst>
                <a:tab pos="2018030" algn="l"/>
              </a:tabLst>
            </a:pPr>
            <a:endParaRPr lang="fr-FR" sz="1600" dirty="0">
              <a:latin typeface="Arial" panose="020B0604020202020204" pitchFamily="34" charset="0"/>
              <a:ea typeface="Calibri" panose="020F0502020204030204" pitchFamily="34" charset="0"/>
              <a:cs typeface="Arial" panose="020B0604020202020204" pitchFamily="34" charset="0"/>
            </a:endParaRPr>
          </a:p>
          <a:p>
            <a:pPr algn="ctr">
              <a:spcBef>
                <a:spcPts val="100"/>
              </a:spcBef>
              <a:spcAft>
                <a:spcPts val="400"/>
              </a:spcAft>
              <a:tabLst>
                <a:tab pos="2018030" algn="l"/>
              </a:tabLst>
            </a:pPr>
            <a:r>
              <a:rPr lang="fr-BE" sz="1600" b="1" dirty="0" smtClean="0">
                <a:latin typeface="Arial" panose="020B0604020202020204" pitchFamily="34" charset="0"/>
                <a:ea typeface="Calibri" panose="020F0502020204030204" pitchFamily="34" charset="0"/>
                <a:cs typeface="Arial" panose="020B0604020202020204" pitchFamily="34" charset="0"/>
              </a:rPr>
              <a:t>Enzymes </a:t>
            </a:r>
            <a:r>
              <a:rPr lang="fr-BE" sz="1600" b="1" dirty="0" err="1">
                <a:latin typeface="Arial" panose="020B0604020202020204" pitchFamily="34" charset="0"/>
                <a:ea typeface="Calibri" panose="020F0502020204030204" pitchFamily="34" charset="0"/>
                <a:cs typeface="Arial" panose="020B0604020202020204" pitchFamily="34" charset="0"/>
              </a:rPr>
              <a:t>choléstatiques</a:t>
            </a:r>
            <a:r>
              <a:rPr lang="fr-BE" sz="1600" b="1"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a:t>
            </a:r>
            <a:r>
              <a:rPr lang="fr-BE" sz="1600" dirty="0" err="1">
                <a:latin typeface="Arial" panose="020B0604020202020204" pitchFamily="34" charset="0"/>
                <a:ea typeface="Calibri" panose="020F0502020204030204" pitchFamily="34" charset="0"/>
                <a:cs typeface="Arial" panose="020B0604020202020204" pitchFamily="34" charset="0"/>
              </a:rPr>
              <a:t>ɣGT</a:t>
            </a:r>
            <a:r>
              <a:rPr lang="fr-BE" sz="1600" dirty="0">
                <a:latin typeface="Arial" panose="020B0604020202020204" pitchFamily="34" charset="0"/>
                <a:ea typeface="Calibri" panose="020F0502020204030204" pitchFamily="34" charset="0"/>
                <a:cs typeface="Arial" panose="020B0604020202020204" pitchFamily="34" charset="0"/>
              </a:rPr>
              <a:t> et</a:t>
            </a:r>
            <a:r>
              <a:rPr lang="fr-BE" sz="1600" spc="-23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phosphatases</a:t>
            </a:r>
            <a:r>
              <a:rPr lang="fr-BE" sz="1600" spc="-1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alcalines):</a:t>
            </a:r>
            <a:endParaRPr lang="fr-FR" sz="1600" dirty="0">
              <a:latin typeface="Arial" panose="020B0604020202020204" pitchFamily="34" charset="0"/>
              <a:ea typeface="Calibri" panose="020F0502020204030204" pitchFamily="34" charset="0"/>
              <a:cs typeface="Arial" panose="020B0604020202020204" pitchFamily="34" charset="0"/>
            </a:endParaRPr>
          </a:p>
          <a:p>
            <a:pPr marL="742950" lvl="1" indent="-285750">
              <a:spcAft>
                <a:spcPts val="400"/>
              </a:spcAft>
              <a:buFont typeface="Courier New" panose="02070309020205020404" pitchFamily="49" charset="0"/>
              <a:buChar char="o"/>
              <a:tabLst>
                <a:tab pos="2017395" algn="l"/>
              </a:tabLst>
            </a:pPr>
            <a:r>
              <a:rPr lang="fr-BE" sz="1600" dirty="0">
                <a:latin typeface="Arial" panose="020B0604020202020204" pitchFamily="34" charset="0"/>
                <a:ea typeface="Calibri" panose="020F0502020204030204" pitchFamily="34" charset="0"/>
                <a:cs typeface="Arial" panose="020B0604020202020204" pitchFamily="34" charset="0"/>
              </a:rPr>
              <a:t>Marquent une</a:t>
            </a:r>
            <a:r>
              <a:rPr lang="fr-BE" sz="1600" spc="-1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obstruction</a:t>
            </a:r>
            <a:endParaRPr lang="fr-FR" sz="1600" dirty="0">
              <a:latin typeface="Arial" panose="020B0604020202020204" pitchFamily="34" charset="0"/>
              <a:ea typeface="Calibri" panose="020F0502020204030204" pitchFamily="34" charset="0"/>
              <a:cs typeface="Arial" panose="020B0604020202020204" pitchFamily="34" charset="0"/>
            </a:endParaRPr>
          </a:p>
          <a:p>
            <a:pPr marL="742950" lvl="1" indent="-285750">
              <a:spcBef>
                <a:spcPts val="110"/>
              </a:spcBef>
              <a:spcAft>
                <a:spcPts val="400"/>
              </a:spcAft>
              <a:buFont typeface="Courier New" panose="02070309020205020404" pitchFamily="49" charset="0"/>
              <a:buChar char="o"/>
              <a:tabLst>
                <a:tab pos="2017395" algn="l"/>
              </a:tabLst>
            </a:pPr>
            <a:r>
              <a:rPr lang="fr-BE" sz="1600" dirty="0">
                <a:latin typeface="Arial" panose="020B0604020202020204" pitchFamily="34" charset="0"/>
                <a:ea typeface="Calibri" panose="020F0502020204030204" pitchFamily="34" charset="0"/>
                <a:cs typeface="Arial" panose="020B0604020202020204" pitchFamily="34" charset="0"/>
              </a:rPr>
              <a:t>Parfois</a:t>
            </a:r>
            <a:r>
              <a:rPr lang="fr-BE" sz="1600" spc="23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élevés</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lors</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d’un</a:t>
            </a:r>
            <a:r>
              <a:rPr lang="fr-BE" sz="1600" spc="-2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DILI</a:t>
            </a:r>
            <a:endParaRPr lang="fr-FR" sz="1600" dirty="0">
              <a:latin typeface="Arial" panose="020B0604020202020204" pitchFamily="34" charset="0"/>
              <a:ea typeface="Calibri" panose="020F0502020204030204" pitchFamily="34" charset="0"/>
              <a:cs typeface="Arial" panose="020B0604020202020204" pitchFamily="34" charset="0"/>
            </a:endParaRPr>
          </a:p>
          <a:p>
            <a:pPr marL="742950" lvl="1" indent="-285750">
              <a:spcBef>
                <a:spcPts val="115"/>
              </a:spcBef>
              <a:spcAft>
                <a:spcPts val="400"/>
              </a:spcAft>
              <a:buFont typeface="Courier New" panose="02070309020205020404" pitchFamily="49" charset="0"/>
              <a:buChar char="o"/>
              <a:tabLst>
                <a:tab pos="2018030" algn="l"/>
              </a:tabLst>
            </a:pPr>
            <a:r>
              <a:rPr lang="fr-BE" sz="1600" dirty="0">
                <a:latin typeface="Arial" panose="020B0604020202020204" pitchFamily="34" charset="0"/>
                <a:ea typeface="Calibri" panose="020F0502020204030204" pitchFamily="34" charset="0"/>
                <a:cs typeface="Arial" panose="020B0604020202020204" pitchFamily="34" charset="0"/>
              </a:rPr>
              <a:t>Augmentés</a:t>
            </a:r>
            <a:r>
              <a:rPr lang="fr-BE" sz="1600" spc="-1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lors</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de</a:t>
            </a:r>
            <a:r>
              <a:rPr lang="fr-BE" sz="1600" spc="-1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TB</a:t>
            </a:r>
            <a:r>
              <a:rPr lang="fr-BE" sz="1600" spc="-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et  IRIS TB</a:t>
            </a:r>
            <a:endParaRPr lang="fr-FR" sz="1600" dirty="0">
              <a:latin typeface="Arial" panose="020B0604020202020204" pitchFamily="34" charset="0"/>
              <a:ea typeface="Calibri" panose="020F0502020204030204" pitchFamily="34" charset="0"/>
              <a:cs typeface="Arial" panose="020B0604020202020204" pitchFamily="34" charset="0"/>
            </a:endParaRPr>
          </a:p>
          <a:p>
            <a:pPr algn="ctr">
              <a:spcAft>
                <a:spcPts val="400"/>
              </a:spcAft>
            </a:pPr>
            <a:endParaRPr lang="fr-BE" sz="1600" b="1" dirty="0" smtClean="0">
              <a:latin typeface="Arial" panose="020B0604020202020204" pitchFamily="34" charset="0"/>
              <a:ea typeface="Calibri" panose="020F0502020204030204" pitchFamily="34" charset="0"/>
              <a:cs typeface="Arial" panose="020B0604020202020204" pitchFamily="34" charset="0"/>
            </a:endParaRPr>
          </a:p>
          <a:p>
            <a:pPr algn="ctr">
              <a:spcAft>
                <a:spcPts val="400"/>
              </a:spcAft>
            </a:pPr>
            <a:r>
              <a:rPr lang="fr-BE" sz="1600" b="1" dirty="0" smtClean="0">
                <a:latin typeface="Arial" panose="020B0604020202020204" pitchFamily="34" charset="0"/>
                <a:ea typeface="Calibri" panose="020F0502020204030204" pitchFamily="34" charset="0"/>
                <a:cs typeface="Arial" panose="020B0604020202020204" pitchFamily="34" charset="0"/>
              </a:rPr>
              <a:t>Taux</a:t>
            </a:r>
            <a:r>
              <a:rPr lang="fr-BE" sz="1600" b="1" spc="-10" dirty="0" smtClean="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de</a:t>
            </a:r>
            <a:r>
              <a:rPr lang="fr-BE" sz="1600" b="1" spc="-10"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bilirubine</a:t>
            </a:r>
            <a:r>
              <a:rPr lang="fr-BE" sz="1600" b="1" spc="-5"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élevé</a:t>
            </a:r>
            <a:endParaRPr lang="fr-FR" sz="1600" dirty="0">
              <a:latin typeface="Arial" panose="020B0604020202020204" pitchFamily="34" charset="0"/>
              <a:cs typeface="Arial" panose="020B0604020202020204" pitchFamily="34" charset="0"/>
            </a:endParaRPr>
          </a:p>
        </p:txBody>
      </p:sp>
      <p:sp>
        <p:nvSpPr>
          <p:cNvPr id="37" name="Rectangle à coins arrondis 36"/>
          <p:cNvSpPr/>
          <p:nvPr/>
        </p:nvSpPr>
        <p:spPr>
          <a:xfrm>
            <a:off x="6934200" y="1538826"/>
            <a:ext cx="4693117" cy="452508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à coins arrondis 37"/>
          <p:cNvSpPr/>
          <p:nvPr/>
        </p:nvSpPr>
        <p:spPr>
          <a:xfrm>
            <a:off x="432399" y="1154339"/>
            <a:ext cx="6302043" cy="517908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2"/>
          <p:cNvSpPr/>
          <p:nvPr/>
        </p:nvSpPr>
        <p:spPr>
          <a:xfrm>
            <a:off x="650920" y="1401924"/>
            <a:ext cx="6038635" cy="4667945"/>
          </a:xfrm>
          <a:prstGeom prst="rect">
            <a:avLst/>
          </a:prstGeom>
        </p:spPr>
        <p:txBody>
          <a:bodyPr wrap="square">
            <a:spAutoFit/>
          </a:bodyPr>
          <a:lstStyle/>
          <a:p>
            <a:pPr marL="176530" marR="190500" algn="ctr">
              <a:spcAft>
                <a:spcPts val="600"/>
              </a:spcAft>
            </a:pP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L’ictère</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de</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gravité </a:t>
            </a:r>
          </a:p>
          <a:p>
            <a:pPr marL="176530" marR="190500" algn="ctr">
              <a:spcAft>
                <a:spcPts val="600"/>
              </a:spcAft>
            </a:pP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sym typeface="Wingdings" panose="05000000000000000000" pitchFamily="2" charset="2"/>
              </a:rPr>
              <a:t></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 Transférer</a:t>
            </a:r>
            <a:r>
              <a:rPr lang="fr-FR" sz="1600" b="1" spc="-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à</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l’hôpital</a:t>
            </a:r>
            <a:r>
              <a:rPr lang="fr-FR" sz="1600" b="1" spc="-1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tous</a:t>
            </a:r>
            <a:r>
              <a:rPr lang="fr-FR" sz="1600" b="1" spc="-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les</a:t>
            </a:r>
            <a:r>
              <a:rPr lang="fr-FR" sz="1600" b="1" spc="-2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patients</a:t>
            </a:r>
            <a:r>
              <a:rPr lang="fr-FR" sz="1600" b="1" spc="6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atteints</a:t>
            </a:r>
            <a:r>
              <a:rPr lang="fr-FR" sz="1600" b="1" spc="-2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smtClean="0">
                <a:solidFill>
                  <a:schemeClr val="tx2"/>
                </a:solidFill>
                <a:latin typeface="Arial" panose="020B0604020202020204" pitchFamily="34" charset="0"/>
                <a:ea typeface="Calibri" panose="020F0502020204030204" pitchFamily="34" charset="0"/>
                <a:cs typeface="Arial" panose="020B0604020202020204" pitchFamily="34" charset="0"/>
              </a:rPr>
              <a:t>d’ictère</a:t>
            </a:r>
          </a:p>
          <a:p>
            <a:pPr algn="ctr">
              <a:spcAft>
                <a:spcPts val="600"/>
              </a:spcAft>
            </a:pPr>
            <a:endParaRPr lang="fr-FR" sz="1600" b="1" dirty="0">
              <a:latin typeface="Arial" panose="020B0604020202020204" pitchFamily="34" charset="0"/>
              <a:ea typeface="Calibri" panose="020F0502020204030204" pitchFamily="34" charset="0"/>
              <a:cs typeface="Arial" panose="020B0604020202020204" pitchFamily="34" charset="0"/>
            </a:endParaRPr>
          </a:p>
          <a:p>
            <a:pPr algn="ctr">
              <a:spcAft>
                <a:spcPts val="600"/>
              </a:spcAft>
            </a:pPr>
            <a:r>
              <a:rPr lang="fr-FR" sz="1600" b="1" dirty="0" smtClean="0">
                <a:latin typeface="Arial" panose="020B0604020202020204" pitchFamily="34" charset="0"/>
                <a:ea typeface="Calibri" panose="020F0502020204030204" pitchFamily="34" charset="0"/>
                <a:cs typeface="Arial" panose="020B0604020202020204" pitchFamily="34" charset="0"/>
              </a:rPr>
              <a:t>Confusion</a:t>
            </a:r>
            <a:r>
              <a:rPr lang="fr-FR" sz="1600" b="1" spc="-15" dirty="0" smtClean="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ou</a:t>
            </a:r>
            <a:r>
              <a:rPr lang="fr-FR" sz="1600" b="1" spc="-10"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baisse</a:t>
            </a:r>
            <a:r>
              <a:rPr lang="fr-FR" sz="1600" b="1" spc="-10"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de</a:t>
            </a:r>
            <a:r>
              <a:rPr lang="fr-FR" sz="1600" b="1" spc="-15"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la conscience:</a:t>
            </a:r>
          </a:p>
          <a:p>
            <a:pPr>
              <a:spcBef>
                <a:spcPts val="105"/>
              </a:spcBef>
              <a:spcAft>
                <a:spcPts val="600"/>
              </a:spcAft>
            </a:pPr>
            <a:r>
              <a:rPr lang="fr-FR" sz="1600" dirty="0">
                <a:latin typeface="Arial" panose="020B0604020202020204" pitchFamily="34" charset="0"/>
                <a:ea typeface="Calibri" panose="020F0502020204030204" pitchFamily="34" charset="0"/>
                <a:cs typeface="Arial" panose="020B0604020202020204" pitchFamily="34" charset="0"/>
              </a:rPr>
              <a:t>Signes</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sévères</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de</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maladie</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hépatiques</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dus</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à:</a:t>
            </a:r>
          </a:p>
          <a:p>
            <a:pPr marL="228600" indent="-171450">
              <a:spcBef>
                <a:spcPts val="130"/>
              </a:spcBef>
              <a:spcAft>
                <a:spcPts val="600"/>
              </a:spcAft>
              <a:buFont typeface="Courier New" panose="02070309020205020404" pitchFamily="49" charset="0"/>
              <a:buChar char="o"/>
              <a:tabLst>
                <a:tab pos="172720" algn="l"/>
              </a:tabLst>
            </a:pPr>
            <a:r>
              <a:rPr lang="fr-BE" sz="1600" dirty="0">
                <a:latin typeface="Arial" panose="020B0604020202020204" pitchFamily="34" charset="0"/>
                <a:ea typeface="Calibri" panose="020F0502020204030204" pitchFamily="34" charset="0"/>
                <a:cs typeface="Arial" panose="020B0604020202020204" pitchFamily="34" charset="0"/>
              </a:rPr>
              <a:t>Hypoglycémie</a:t>
            </a:r>
            <a:endParaRPr lang="fr-FR" sz="1600" dirty="0">
              <a:latin typeface="Arial" panose="020B0604020202020204" pitchFamily="34" charset="0"/>
              <a:ea typeface="Calibri" panose="020F0502020204030204" pitchFamily="34" charset="0"/>
              <a:cs typeface="Arial" panose="020B0604020202020204" pitchFamily="34" charset="0"/>
            </a:endParaRPr>
          </a:p>
          <a:p>
            <a:pPr marL="228600" indent="-171450">
              <a:spcBef>
                <a:spcPts val="115"/>
              </a:spcBef>
              <a:spcAft>
                <a:spcPts val="600"/>
              </a:spcAft>
              <a:buFont typeface="Courier New" panose="02070309020205020404" pitchFamily="49" charset="0"/>
              <a:buChar char="o"/>
              <a:tabLst>
                <a:tab pos="172720" algn="l"/>
              </a:tabLst>
            </a:pPr>
            <a:r>
              <a:rPr lang="fr-BE" sz="1600" dirty="0">
                <a:latin typeface="Arial" panose="020B0604020202020204" pitchFamily="34" charset="0"/>
                <a:ea typeface="Calibri" panose="020F0502020204030204" pitchFamily="34" charset="0"/>
                <a:cs typeface="Arial" panose="020B0604020202020204" pitchFamily="34" charset="0"/>
              </a:rPr>
              <a:t>Encéphalopathie</a:t>
            </a:r>
            <a:r>
              <a:rPr lang="fr-BE" sz="1600" spc="-1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hépatique</a:t>
            </a:r>
            <a:endParaRPr lang="fr-FR" sz="1600" dirty="0">
              <a:latin typeface="Arial" panose="020B0604020202020204" pitchFamily="34" charset="0"/>
              <a:ea typeface="Calibri" panose="020F0502020204030204" pitchFamily="34" charset="0"/>
              <a:cs typeface="Arial" panose="020B0604020202020204" pitchFamily="34" charset="0"/>
            </a:endParaRPr>
          </a:p>
          <a:p>
            <a:pPr marL="228600" indent="-171450">
              <a:spcBef>
                <a:spcPts val="115"/>
              </a:spcBef>
              <a:spcAft>
                <a:spcPts val="600"/>
              </a:spcAft>
              <a:buFont typeface="Courier New" panose="02070309020205020404" pitchFamily="49" charset="0"/>
              <a:buChar char="o"/>
              <a:tabLst>
                <a:tab pos="172720" algn="l"/>
              </a:tabLst>
            </a:pPr>
            <a:r>
              <a:rPr lang="fr-BE" sz="1600" dirty="0">
                <a:latin typeface="Arial" panose="020B0604020202020204" pitchFamily="34" charset="0"/>
                <a:ea typeface="Calibri" panose="020F0502020204030204" pitchFamily="34" charset="0"/>
                <a:cs typeface="Arial" panose="020B0604020202020204" pitchFamily="34" charset="0"/>
              </a:rPr>
              <a:t>Septicémie</a:t>
            </a:r>
            <a:endParaRPr lang="fr-FR" sz="1600" dirty="0">
              <a:latin typeface="Arial" panose="020B0604020202020204" pitchFamily="34" charset="0"/>
              <a:ea typeface="Calibri" panose="020F0502020204030204" pitchFamily="34" charset="0"/>
              <a:cs typeface="Arial" panose="020B0604020202020204" pitchFamily="34" charset="0"/>
            </a:endParaRPr>
          </a:p>
          <a:p>
            <a:pPr algn="ctr">
              <a:spcAft>
                <a:spcPts val="600"/>
              </a:spcAft>
            </a:pPr>
            <a:endParaRPr lang="fr-FR" sz="1600" b="1" dirty="0">
              <a:latin typeface="Arial" panose="020B0604020202020204" pitchFamily="34" charset="0"/>
              <a:ea typeface="Calibri" panose="020F0502020204030204" pitchFamily="34" charset="0"/>
              <a:cs typeface="Arial" panose="020B0604020202020204" pitchFamily="34" charset="0"/>
            </a:endParaRPr>
          </a:p>
          <a:p>
            <a:pPr algn="ctr">
              <a:spcAft>
                <a:spcPts val="600"/>
              </a:spcAft>
            </a:pPr>
            <a:r>
              <a:rPr lang="fr-FR" sz="1600" b="1" dirty="0" smtClean="0">
                <a:latin typeface="Arial" panose="020B0604020202020204" pitchFamily="34" charset="0"/>
                <a:ea typeface="Calibri" panose="020F0502020204030204" pitchFamily="34" charset="0"/>
                <a:cs typeface="Arial" panose="020B0604020202020204" pitchFamily="34" charset="0"/>
              </a:rPr>
              <a:t>Autres</a:t>
            </a:r>
            <a:r>
              <a:rPr lang="fr-FR" sz="1600" b="1" spc="-25" dirty="0" smtClean="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signes</a:t>
            </a:r>
            <a:r>
              <a:rPr lang="fr-FR" sz="1600" b="1" spc="-5"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de</a:t>
            </a:r>
            <a:r>
              <a:rPr lang="fr-FR" sz="1600" b="1" spc="-25"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gravité</a:t>
            </a:r>
            <a:r>
              <a:rPr lang="fr-FR" sz="1600" b="1" spc="-15"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fréquemment</a:t>
            </a:r>
            <a:r>
              <a:rPr lang="fr-FR" sz="1600"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associés:</a:t>
            </a:r>
            <a:endParaRPr lang="fr-FR" sz="1600" dirty="0">
              <a:latin typeface="Arial" panose="020B0604020202020204" pitchFamily="34" charset="0"/>
              <a:ea typeface="Calibri" panose="020F0502020204030204" pitchFamily="34" charset="0"/>
              <a:cs typeface="Arial" panose="020B0604020202020204" pitchFamily="34" charset="0"/>
            </a:endParaRPr>
          </a:p>
          <a:p>
            <a:pPr marL="285750" indent="-285750">
              <a:spcAft>
                <a:spcPts val="600"/>
              </a:spcAft>
              <a:buFont typeface="Courier New" panose="02070309020205020404" pitchFamily="49" charset="0"/>
              <a:buChar char="o"/>
            </a:pPr>
            <a:r>
              <a:rPr lang="fr-FR" sz="1600" dirty="0">
                <a:latin typeface="Arial" panose="020B0604020202020204" pitchFamily="34" charset="0"/>
                <a:ea typeface="Calibri" panose="020F0502020204030204" pitchFamily="34" charset="0"/>
                <a:cs typeface="Arial" panose="020B0604020202020204" pitchFamily="34" charset="0"/>
              </a:rPr>
              <a:t>Température</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&gt;</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39°C</a:t>
            </a:r>
          </a:p>
          <a:p>
            <a:pPr marL="171450" indent="-171450">
              <a:spcBef>
                <a:spcPts val="170"/>
              </a:spcBef>
              <a:spcAft>
                <a:spcPts val="600"/>
              </a:spcAft>
              <a:buFont typeface="Courier New" panose="02070309020205020404" pitchFamily="49" charset="0"/>
              <a:buChar char="o"/>
            </a:pPr>
            <a:r>
              <a:rPr lang="fr-FR" sz="1600" dirty="0">
                <a:latin typeface="Arial" panose="020B0604020202020204" pitchFamily="34" charset="0"/>
                <a:ea typeface="Calibri" panose="020F0502020204030204" pitchFamily="34" charset="0"/>
                <a:cs typeface="Arial" panose="020B0604020202020204" pitchFamily="34" charset="0"/>
              </a:rPr>
              <a:t>FC</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&gt; 120/min</a:t>
            </a:r>
          </a:p>
          <a:p>
            <a:pPr marL="171450" indent="-171450">
              <a:spcBef>
                <a:spcPts val="170"/>
              </a:spcBef>
              <a:spcAft>
                <a:spcPts val="600"/>
              </a:spcAft>
              <a:buFont typeface="Courier New" panose="02070309020205020404" pitchFamily="49" charset="0"/>
              <a:buChar char="o"/>
            </a:pPr>
            <a:r>
              <a:rPr lang="fr-FR" sz="1600" dirty="0">
                <a:latin typeface="Arial" panose="020B0604020202020204" pitchFamily="34" charset="0"/>
                <a:ea typeface="Calibri" panose="020F0502020204030204" pitchFamily="34" charset="0"/>
                <a:cs typeface="Arial" panose="020B0604020202020204" pitchFamily="34" charset="0"/>
              </a:rPr>
              <a:t>TA</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systolique</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&lt;</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90mmHg</a:t>
            </a:r>
          </a:p>
          <a:p>
            <a:pPr marL="171450" indent="-171450">
              <a:spcBef>
                <a:spcPts val="155"/>
              </a:spcBef>
              <a:spcAft>
                <a:spcPts val="600"/>
              </a:spcAft>
              <a:buFont typeface="Courier New" panose="02070309020205020404" pitchFamily="49" charset="0"/>
              <a:buChar char="o"/>
            </a:pPr>
            <a:r>
              <a:rPr lang="fr-FR" sz="1600" dirty="0">
                <a:latin typeface="Arial" panose="020B0604020202020204" pitchFamily="34" charset="0"/>
                <a:ea typeface="Calibri" panose="020F0502020204030204" pitchFamily="34" charset="0"/>
                <a:cs typeface="Arial" panose="020B0604020202020204" pitchFamily="34" charset="0"/>
              </a:rPr>
              <a:t>Incapacité</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de</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marcher</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seul</a:t>
            </a:r>
            <a:r>
              <a:rPr lang="fr-FR" sz="1600" spc="-2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sans</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aide</a:t>
            </a:r>
          </a:p>
        </p:txBody>
      </p:sp>
    </p:spTree>
    <p:extLst>
      <p:ext uri="{BB962C8B-B14F-4D97-AF65-F5344CB8AC3E}">
        <p14:creationId xmlns:p14="http://schemas.microsoft.com/office/powerpoint/2010/main" val="10761044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683A869-AEE0-EE81-2C8C-B96A0A5AF91E}"/>
              </a:ext>
            </a:extLst>
          </p:cNvPr>
          <p:cNvSpPr>
            <a:spLocks noGrp="1"/>
          </p:cNvSpPr>
          <p:nvPr>
            <p:ph type="title"/>
          </p:nvPr>
        </p:nvSpPr>
        <p:spPr>
          <a:xfrm>
            <a:off x="309591" y="93981"/>
            <a:ext cx="11573950" cy="548511"/>
          </a:xfrm>
        </p:spPr>
        <p:txBody>
          <a:bodyPr>
            <a:noAutofit/>
          </a:bodyPr>
          <a:lstStyle/>
          <a:p>
            <a:r>
              <a:rPr lang="fr-FR" sz="2400" dirty="0">
                <a:effectLst/>
                <a:ea typeface="Calibri" panose="020F0502020204030204" pitchFamily="34" charset="0"/>
              </a:rPr>
              <a:t/>
            </a:r>
            <a:br>
              <a:rPr lang="fr-FR" sz="2400" dirty="0">
                <a:effectLst/>
                <a:ea typeface="Calibri" panose="020F0502020204030204" pitchFamily="34" charset="0"/>
              </a:rPr>
            </a:br>
            <a:r>
              <a:rPr lang="fr-BE" sz="2400" b="1" dirty="0">
                <a:effectLst/>
                <a:ea typeface="Calibri" panose="020F0502020204030204" pitchFamily="34" charset="0"/>
              </a:rPr>
              <a:t>Maladies</a:t>
            </a:r>
            <a:r>
              <a:rPr lang="fr-BE" sz="2400" b="1" spc="-10" dirty="0">
                <a:effectLst/>
                <a:ea typeface="Calibri" panose="020F0502020204030204" pitchFamily="34" charset="0"/>
              </a:rPr>
              <a:t> </a:t>
            </a:r>
            <a:r>
              <a:rPr lang="fr-BE" sz="2400" b="1" dirty="0">
                <a:effectLst/>
                <a:ea typeface="Calibri" panose="020F0502020204030204" pitchFamily="34" charset="0"/>
              </a:rPr>
              <a:t>hépatiques</a:t>
            </a:r>
            <a:r>
              <a:rPr lang="fr-BE" sz="2400" b="1" spc="-25" dirty="0">
                <a:effectLst/>
                <a:ea typeface="Calibri" panose="020F0502020204030204" pitchFamily="34" charset="0"/>
              </a:rPr>
              <a:t> </a:t>
            </a:r>
            <a:r>
              <a:rPr lang="fr-BE" sz="2400" b="1" dirty="0">
                <a:effectLst/>
                <a:ea typeface="Calibri" panose="020F0502020204030204" pitchFamily="34" charset="0"/>
              </a:rPr>
              <a:t>chez</a:t>
            </a:r>
            <a:r>
              <a:rPr lang="fr-BE" sz="2400" b="1" spc="-15" dirty="0">
                <a:effectLst/>
                <a:ea typeface="Calibri" panose="020F0502020204030204" pitchFamily="34" charset="0"/>
              </a:rPr>
              <a:t> </a:t>
            </a:r>
            <a:r>
              <a:rPr lang="fr-BE" sz="2400" b="1" dirty="0">
                <a:effectLst/>
                <a:ea typeface="Calibri" panose="020F0502020204030204" pitchFamily="34" charset="0"/>
              </a:rPr>
              <a:t>les</a:t>
            </a:r>
            <a:r>
              <a:rPr lang="fr-BE" sz="2400" b="1" spc="-10" dirty="0">
                <a:effectLst/>
                <a:ea typeface="Calibri" panose="020F0502020204030204" pitchFamily="34" charset="0"/>
              </a:rPr>
              <a:t> </a:t>
            </a:r>
            <a:r>
              <a:rPr lang="fr-BE" sz="2400" b="1" dirty="0" smtClean="0">
                <a:effectLst/>
                <a:ea typeface="Calibri" panose="020F0502020204030204" pitchFamily="34" charset="0"/>
              </a:rPr>
              <a:t>PVVIH 2/2</a:t>
            </a:r>
            <a:endParaRPr lang="fr-FR" sz="2400" dirty="0"/>
          </a:p>
        </p:txBody>
      </p:sp>
      <p:sp>
        <p:nvSpPr>
          <p:cNvPr id="18" name="Rectangle 8">
            <a:extLst>
              <a:ext uri="{FF2B5EF4-FFF2-40B4-BE49-F238E27FC236}">
                <a16:creationId xmlns:a16="http://schemas.microsoft.com/office/drawing/2014/main" id="{9FC8F4ED-D0CB-05C1-9C0B-F3B682545F25}"/>
              </a:ext>
            </a:extLst>
          </p:cNvPr>
          <p:cNvSpPr>
            <a:spLocks noChangeArrowheads="1"/>
          </p:cNvSpPr>
          <p:nvPr/>
        </p:nvSpPr>
        <p:spPr bwMode="auto">
          <a:xfrm>
            <a:off x="-1201480" y="-1710454"/>
            <a:ext cx="2425108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BE" altLang="fr-FR" sz="1800" b="0" i="0" u="none" strike="noStrike" cap="none" normalizeH="0" baseline="0">
              <a:ln>
                <a:noFill/>
              </a:ln>
              <a:solidFill>
                <a:schemeClr val="tx1"/>
              </a:solidFill>
              <a:effectLst/>
              <a:latin typeface="Arial" panose="020B0604020202020204" pitchFamily="34" charset="0"/>
            </a:endParaRPr>
          </a:p>
        </p:txBody>
      </p:sp>
      <p:sp>
        <p:nvSpPr>
          <p:cNvPr id="26" name="Rectangle 11">
            <a:extLst>
              <a:ext uri="{FF2B5EF4-FFF2-40B4-BE49-F238E27FC236}">
                <a16:creationId xmlns:a16="http://schemas.microsoft.com/office/drawing/2014/main" id="{6AC52145-7514-0DB6-301A-908C0C6F58E2}"/>
              </a:ext>
            </a:extLst>
          </p:cNvPr>
          <p:cNvSpPr>
            <a:spLocks noChangeArrowheads="1"/>
          </p:cNvSpPr>
          <p:nvPr/>
        </p:nvSpPr>
        <p:spPr bwMode="auto">
          <a:xfrm>
            <a:off x="-1201480" y="-1389809"/>
            <a:ext cx="2425108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 pos="2130425" algn="l"/>
                <a:tab pos="213201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28600" algn="l"/>
                <a:tab pos="2130425" algn="l"/>
                <a:tab pos="2132013" algn="l"/>
              </a:tabLst>
            </a:pPr>
            <a:endParaRPr kumimoji="0" lang="fr-BE" altLang="fr-FR" sz="1000" b="0" i="1" u="none" strike="noStrike" cap="none" normalizeH="0" baseline="0">
              <a:ln>
                <a:noFill/>
              </a:ln>
              <a:solidFill>
                <a:srgbClr val="272727"/>
              </a:solidFill>
              <a:effectLst/>
              <a:latin typeface="Calibri Light" panose="020F03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2130425" algn="l"/>
                <a:tab pos="2132013" algn="l"/>
              </a:tabLst>
            </a:pPr>
            <a:r>
              <a:rPr kumimoji="0" lang="fr-BE" altLang="fr-FR" sz="1000" b="0" i="1" u="none" strike="noStrike" cap="none" normalizeH="0" baseline="0">
                <a:ln>
                  <a:noFill/>
                </a:ln>
                <a:solidFill>
                  <a:srgbClr val="272727"/>
                </a:solidFill>
                <a:effectLst/>
                <a:latin typeface="Calibri Light" panose="020F0302020204030204" pitchFamily="34" charset="0"/>
                <a:ea typeface="Times New Roman" panose="02020603050405020304" pitchFamily="18" charset="0"/>
                <a:cs typeface="Times New Roman" panose="02020603050405020304" pitchFamily="18" charset="0"/>
              </a:rPr>
              <a:t>Ictère</a:t>
            </a:r>
            <a:endParaRPr kumimoji="0" lang="fr-BE" altLang="fr-FR" sz="1800" b="0" i="0" u="none" strike="noStrike" cap="none" normalizeH="0" baseline="0">
              <a:ln>
                <a:noFill/>
              </a:ln>
              <a:solidFill>
                <a:schemeClr val="tx1"/>
              </a:solidFill>
              <a:effectLst/>
              <a:latin typeface="Arial" panose="020B0604020202020204" pitchFamily="34" charset="0"/>
            </a:endParaRPr>
          </a:p>
        </p:txBody>
      </p:sp>
      <p:sp>
        <p:nvSpPr>
          <p:cNvPr id="4" name="Rectangle 3"/>
          <p:cNvSpPr/>
          <p:nvPr/>
        </p:nvSpPr>
        <p:spPr>
          <a:xfrm>
            <a:off x="569471" y="1501067"/>
            <a:ext cx="5665239" cy="4750018"/>
          </a:xfrm>
          <a:prstGeom prst="rect">
            <a:avLst/>
          </a:prstGeom>
        </p:spPr>
        <p:txBody>
          <a:bodyPr wrap="square">
            <a:spAutoFit/>
          </a:bodyPr>
          <a:lstStyle/>
          <a:p>
            <a:pPr marL="90170" algn="ctr">
              <a:spcBef>
                <a:spcPts val="110"/>
              </a:spcBef>
              <a:spcAft>
                <a:spcPts val="400"/>
              </a:spcAft>
            </a:pPr>
            <a:r>
              <a:rPr lang="fr-BE" sz="1600" b="1" u="sng" dirty="0">
                <a:solidFill>
                  <a:schemeClr val="tx2"/>
                </a:solidFill>
                <a:latin typeface="Arial" panose="020B0604020202020204" pitchFamily="34" charset="0"/>
                <a:ea typeface="Calibri" panose="020F0502020204030204" pitchFamily="34" charset="0"/>
                <a:cs typeface="Arial" panose="020B0604020202020204" pitchFamily="34" charset="0"/>
              </a:rPr>
              <a:t>Les</a:t>
            </a:r>
            <a:r>
              <a:rPr lang="fr-BE" sz="1600" b="1" u="sng"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BE" sz="1600" b="1" u="sng" dirty="0">
                <a:solidFill>
                  <a:schemeClr val="tx2"/>
                </a:solidFill>
                <a:latin typeface="Arial" panose="020B0604020202020204" pitchFamily="34" charset="0"/>
                <a:ea typeface="Calibri" panose="020F0502020204030204" pitchFamily="34" charset="0"/>
                <a:cs typeface="Arial" panose="020B0604020202020204" pitchFamily="34" charset="0"/>
              </a:rPr>
              <a:t>plus</a:t>
            </a:r>
            <a:r>
              <a:rPr lang="fr-BE" sz="1600" b="1" u="sng"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BE" sz="1600" b="1" u="sng" dirty="0">
                <a:solidFill>
                  <a:schemeClr val="tx2"/>
                </a:solidFill>
                <a:latin typeface="Arial" panose="020B0604020202020204" pitchFamily="34" charset="0"/>
                <a:ea typeface="Calibri" panose="020F0502020204030204" pitchFamily="34" charset="0"/>
                <a:cs typeface="Arial" panose="020B0604020202020204" pitchFamily="34" charset="0"/>
              </a:rPr>
              <a:t>fréquentes:</a:t>
            </a:r>
            <a:endPar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endParaRPr>
          </a:p>
          <a:p>
            <a:pPr marL="342900" lvl="0" indent="-342900">
              <a:spcBef>
                <a:spcPts val="100"/>
              </a:spcBef>
              <a:spcAft>
                <a:spcPts val="400"/>
              </a:spcAft>
              <a:buSzPts val="1100"/>
              <a:buFont typeface="Symbol" panose="05050102010706020507" pitchFamily="18" charset="2"/>
              <a:buChar char=""/>
              <a:tabLst>
                <a:tab pos="263525" algn="l"/>
              </a:tabLst>
            </a:pPr>
            <a:r>
              <a:rPr lang="fr-BE" sz="1600" dirty="0">
                <a:latin typeface="Arial" panose="020B0604020202020204" pitchFamily="34" charset="0"/>
                <a:ea typeface="Symbol" panose="05050102010706020507" pitchFamily="18" charset="2"/>
                <a:cs typeface="Arial" panose="020B0604020202020204" pitchFamily="34" charset="0"/>
              </a:rPr>
              <a:t>Hépato</a:t>
            </a:r>
            <a:r>
              <a:rPr lang="fr-BE" sz="1600" spc="-15"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toxicité</a:t>
            </a:r>
            <a:r>
              <a:rPr lang="fr-BE" sz="1600" spc="-20"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médicamenteuse</a:t>
            </a:r>
            <a:r>
              <a:rPr lang="fr-BE" sz="1600" spc="-5"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(DILI)</a:t>
            </a:r>
            <a:endParaRPr lang="fr-FR" sz="1600" dirty="0">
              <a:latin typeface="Arial" panose="020B0604020202020204" pitchFamily="34" charset="0"/>
              <a:ea typeface="Symbol" panose="05050102010706020507" pitchFamily="18" charset="2"/>
              <a:cs typeface="Arial" panose="020B0604020202020204" pitchFamily="34" charset="0"/>
            </a:endParaRPr>
          </a:p>
          <a:p>
            <a:pPr marL="342900" lvl="0" indent="-342900">
              <a:spcBef>
                <a:spcPts val="110"/>
              </a:spcBef>
              <a:spcAft>
                <a:spcPts val="400"/>
              </a:spcAft>
              <a:buSzPts val="1100"/>
              <a:buFont typeface="Symbol" panose="05050102010706020507" pitchFamily="18" charset="2"/>
              <a:buChar char=""/>
              <a:tabLst>
                <a:tab pos="263525" algn="l"/>
              </a:tabLst>
            </a:pPr>
            <a:r>
              <a:rPr lang="fr-BE" sz="1600" dirty="0">
                <a:latin typeface="Arial" panose="020B0604020202020204" pitchFamily="34" charset="0"/>
                <a:ea typeface="Symbol" panose="05050102010706020507" pitchFamily="18" charset="2"/>
                <a:cs typeface="Arial" panose="020B0604020202020204" pitchFamily="34" charset="0"/>
              </a:rPr>
              <a:t>Hépatite</a:t>
            </a:r>
            <a:r>
              <a:rPr lang="fr-BE" sz="1600" spc="-25"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virale:</a:t>
            </a:r>
            <a:endParaRPr lang="fr-FR" sz="1600" dirty="0">
              <a:latin typeface="Arial" panose="020B0604020202020204" pitchFamily="34" charset="0"/>
              <a:ea typeface="Symbol" panose="05050102010706020507" pitchFamily="18" charset="2"/>
              <a:cs typeface="Arial" panose="020B0604020202020204" pitchFamily="34" charset="0"/>
            </a:endParaRPr>
          </a:p>
          <a:p>
            <a:pPr marL="742950" lvl="1" indent="-285750">
              <a:spcBef>
                <a:spcPts val="110"/>
              </a:spcBef>
              <a:spcAft>
                <a:spcPts val="400"/>
              </a:spcAft>
              <a:buSzPts val="1100"/>
              <a:buFont typeface="Wingdings" panose="05000000000000000000" pitchFamily="2" charset="2"/>
              <a:buChar char=""/>
              <a:tabLst>
                <a:tab pos="548640" algn="l"/>
              </a:tabLst>
            </a:pPr>
            <a:r>
              <a:rPr lang="fr-BE" sz="1600" dirty="0">
                <a:latin typeface="Arial" panose="020B0604020202020204" pitchFamily="34" charset="0"/>
                <a:ea typeface="Wingdings" panose="05000000000000000000" pitchFamily="2" charset="2"/>
                <a:cs typeface="Arial" panose="020B0604020202020204" pitchFamily="34" charset="0"/>
              </a:rPr>
              <a:t>Aigue (A,</a:t>
            </a:r>
            <a:r>
              <a:rPr lang="fr-BE" sz="1600" spc="-5" dirty="0">
                <a:latin typeface="Arial" panose="020B0604020202020204" pitchFamily="34" charset="0"/>
                <a:ea typeface="Wingdings" panose="05000000000000000000" pitchFamily="2" charset="2"/>
                <a:cs typeface="Arial" panose="020B0604020202020204" pitchFamily="34" charset="0"/>
              </a:rPr>
              <a:t> </a:t>
            </a:r>
            <a:r>
              <a:rPr lang="fr-BE" sz="1600" dirty="0">
                <a:latin typeface="Arial" panose="020B0604020202020204" pitchFamily="34" charset="0"/>
                <a:ea typeface="Wingdings" panose="05000000000000000000" pitchFamily="2" charset="2"/>
                <a:cs typeface="Arial" panose="020B0604020202020204" pitchFamily="34" charset="0"/>
              </a:rPr>
              <a:t>B)</a:t>
            </a:r>
            <a:endParaRPr lang="fr-FR" sz="1600" dirty="0">
              <a:latin typeface="Arial" panose="020B0604020202020204" pitchFamily="34" charset="0"/>
              <a:ea typeface="Wingdings" panose="05000000000000000000" pitchFamily="2" charset="2"/>
              <a:cs typeface="Arial" panose="020B0604020202020204" pitchFamily="34" charset="0"/>
            </a:endParaRPr>
          </a:p>
          <a:p>
            <a:pPr marL="742950" lvl="1" indent="-285750">
              <a:spcBef>
                <a:spcPts val="95"/>
              </a:spcBef>
              <a:spcAft>
                <a:spcPts val="400"/>
              </a:spcAft>
              <a:buSzPts val="1100"/>
              <a:buFont typeface="Wingdings" panose="05000000000000000000" pitchFamily="2" charset="2"/>
              <a:buChar char=""/>
              <a:tabLst>
                <a:tab pos="548005" algn="l"/>
              </a:tabLst>
            </a:pPr>
            <a:r>
              <a:rPr lang="fr-BE" sz="1600" dirty="0">
                <a:latin typeface="Arial" panose="020B0604020202020204" pitchFamily="34" charset="0"/>
                <a:ea typeface="Wingdings" panose="05000000000000000000" pitchFamily="2" charset="2"/>
                <a:cs typeface="Arial" panose="020B0604020202020204" pitchFamily="34" charset="0"/>
              </a:rPr>
              <a:t>Chronique</a:t>
            </a:r>
            <a:r>
              <a:rPr lang="fr-BE" sz="1600" spc="-10" dirty="0">
                <a:latin typeface="Arial" panose="020B0604020202020204" pitchFamily="34" charset="0"/>
                <a:ea typeface="Wingdings" panose="05000000000000000000" pitchFamily="2" charset="2"/>
                <a:cs typeface="Arial" panose="020B0604020202020204" pitchFamily="34" charset="0"/>
              </a:rPr>
              <a:t> </a:t>
            </a:r>
            <a:r>
              <a:rPr lang="fr-BE" sz="1600" dirty="0">
                <a:latin typeface="Arial" panose="020B0604020202020204" pitchFamily="34" charset="0"/>
                <a:ea typeface="Wingdings" panose="05000000000000000000" pitchFamily="2" charset="2"/>
                <a:cs typeface="Arial" panose="020B0604020202020204" pitchFamily="34" charset="0"/>
              </a:rPr>
              <a:t>(B,C)</a:t>
            </a:r>
            <a:endParaRPr lang="fr-FR" sz="1600" dirty="0">
              <a:latin typeface="Arial" panose="020B0604020202020204" pitchFamily="34" charset="0"/>
              <a:ea typeface="Wingdings" panose="05000000000000000000" pitchFamily="2" charset="2"/>
              <a:cs typeface="Arial" panose="020B0604020202020204" pitchFamily="34" charset="0"/>
            </a:endParaRPr>
          </a:p>
          <a:p>
            <a:pPr marL="342900" marR="189865" lvl="0" indent="-342900">
              <a:spcBef>
                <a:spcPts val="115"/>
              </a:spcBef>
              <a:spcAft>
                <a:spcPts val="400"/>
              </a:spcAft>
              <a:buSzPts val="1100"/>
              <a:buFont typeface="Symbol" panose="05050102010706020507" pitchFamily="18" charset="2"/>
              <a:buChar char=""/>
              <a:tabLst>
                <a:tab pos="263525" algn="l"/>
              </a:tabLst>
            </a:pPr>
            <a:r>
              <a:rPr lang="fr-BE" sz="1600" dirty="0">
                <a:latin typeface="Arial" panose="020B0604020202020204" pitchFamily="34" charset="0"/>
                <a:ea typeface="Symbol" panose="05050102010706020507" pitchFamily="18" charset="2"/>
                <a:cs typeface="Arial" panose="020B0604020202020204" pitchFamily="34" charset="0"/>
              </a:rPr>
              <a:t>Toxines: médicaments traditionnels, hépatite</a:t>
            </a:r>
            <a:r>
              <a:rPr lang="fr-BE" sz="1600" spc="-235"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alcoolique</a:t>
            </a:r>
            <a:endParaRPr lang="fr-FR" sz="1600" dirty="0">
              <a:latin typeface="Arial" panose="020B0604020202020204" pitchFamily="34" charset="0"/>
              <a:ea typeface="Symbol" panose="05050102010706020507" pitchFamily="18" charset="2"/>
              <a:cs typeface="Arial" panose="020B0604020202020204" pitchFamily="34" charset="0"/>
            </a:endParaRPr>
          </a:p>
          <a:p>
            <a:pPr marL="342900" lvl="0" indent="-342900">
              <a:spcBef>
                <a:spcPts val="5"/>
              </a:spcBef>
              <a:spcAft>
                <a:spcPts val="400"/>
              </a:spcAft>
              <a:buSzPts val="1100"/>
              <a:buFont typeface="Symbol" panose="05050102010706020507" pitchFamily="18" charset="2"/>
              <a:buChar char=""/>
              <a:tabLst>
                <a:tab pos="263525" algn="l"/>
              </a:tabLst>
            </a:pPr>
            <a:r>
              <a:rPr lang="fr-BE" sz="1600" dirty="0">
                <a:latin typeface="Arial" panose="020B0604020202020204" pitchFamily="34" charset="0"/>
                <a:ea typeface="Symbol" panose="05050102010706020507" pitchFamily="18" charset="2"/>
                <a:cs typeface="Arial" panose="020B0604020202020204" pitchFamily="34" charset="0"/>
              </a:rPr>
              <a:t>Infection</a:t>
            </a:r>
            <a:r>
              <a:rPr lang="fr-BE" sz="1600" spc="-25"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bactérienne</a:t>
            </a:r>
            <a:r>
              <a:rPr lang="fr-BE" sz="1600" spc="-10"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(ictère)</a:t>
            </a:r>
            <a:endParaRPr lang="fr-FR" sz="1600" dirty="0">
              <a:latin typeface="Arial" panose="020B0604020202020204" pitchFamily="34" charset="0"/>
              <a:ea typeface="Symbol" panose="05050102010706020507" pitchFamily="18" charset="2"/>
              <a:cs typeface="Arial" panose="020B0604020202020204" pitchFamily="34" charset="0"/>
            </a:endParaRPr>
          </a:p>
          <a:p>
            <a:pPr marL="342900" marR="1883410" lvl="0" indent="-342900">
              <a:spcBef>
                <a:spcPts val="95"/>
              </a:spcBef>
              <a:spcAft>
                <a:spcPts val="400"/>
              </a:spcAft>
              <a:buSzPts val="1100"/>
              <a:buFont typeface="Symbol" panose="05050102010706020507" pitchFamily="18" charset="2"/>
              <a:buChar char=""/>
              <a:tabLst>
                <a:tab pos="263525" algn="l"/>
              </a:tabLst>
            </a:pPr>
            <a:r>
              <a:rPr lang="fr-BE" sz="1600" dirty="0">
                <a:latin typeface="Arial" panose="020B0604020202020204" pitchFamily="34" charset="0"/>
                <a:ea typeface="Symbol" panose="05050102010706020507" pitchFamily="18" charset="2"/>
                <a:cs typeface="Arial" panose="020B0604020202020204" pitchFamily="34" charset="0"/>
              </a:rPr>
              <a:t>Malaria (ictère</a:t>
            </a:r>
            <a:r>
              <a:rPr lang="fr-BE" sz="1600" dirty="0" smtClean="0">
                <a:latin typeface="Arial" panose="020B0604020202020204" pitchFamily="34" charset="0"/>
                <a:ea typeface="Symbol" panose="05050102010706020507" pitchFamily="18" charset="2"/>
                <a:cs typeface="Arial" panose="020B0604020202020204" pitchFamily="34" charset="0"/>
              </a:rPr>
              <a:t>)</a:t>
            </a:r>
          </a:p>
          <a:p>
            <a:pPr marR="1883410" lvl="0">
              <a:spcBef>
                <a:spcPts val="95"/>
              </a:spcBef>
              <a:spcAft>
                <a:spcPts val="400"/>
              </a:spcAft>
              <a:buSzPts val="1100"/>
              <a:tabLst>
                <a:tab pos="263525" algn="l"/>
              </a:tabLst>
            </a:pPr>
            <a:endParaRPr lang="fr-BE" sz="1600" dirty="0" smtClean="0">
              <a:latin typeface="Arial" panose="020B0604020202020204" pitchFamily="34" charset="0"/>
              <a:ea typeface="Symbol" panose="05050102010706020507" pitchFamily="18" charset="2"/>
              <a:cs typeface="Arial" panose="020B0604020202020204" pitchFamily="34" charset="0"/>
            </a:endParaRPr>
          </a:p>
          <a:p>
            <a:pPr marR="1883410" lvl="4" algn="ctr">
              <a:spcBef>
                <a:spcPts val="95"/>
              </a:spcBef>
              <a:spcAft>
                <a:spcPts val="400"/>
              </a:spcAft>
              <a:buSzPts val="1100"/>
              <a:tabLst>
                <a:tab pos="263525" algn="l"/>
              </a:tabLst>
            </a:pPr>
            <a:r>
              <a:rPr lang="fr-BE" sz="1600" b="1" spc="-235" dirty="0" smtClean="0">
                <a:solidFill>
                  <a:schemeClr val="tx2"/>
                </a:solidFill>
                <a:latin typeface="Arial" panose="020B0604020202020204" pitchFamily="34" charset="0"/>
                <a:ea typeface="Symbol" panose="05050102010706020507" pitchFamily="18" charset="2"/>
                <a:cs typeface="Arial" panose="020B0604020202020204" pitchFamily="34" charset="0"/>
              </a:rPr>
              <a:t> </a:t>
            </a:r>
            <a:r>
              <a:rPr lang="fr-BE" sz="1600" b="1" u="sng" dirty="0">
                <a:solidFill>
                  <a:schemeClr val="tx2"/>
                </a:solidFill>
                <a:latin typeface="Arial" panose="020B0604020202020204" pitchFamily="34" charset="0"/>
                <a:ea typeface="Symbol" panose="05050102010706020507" pitchFamily="18" charset="2"/>
                <a:cs typeface="Arial" panose="020B0604020202020204" pitchFamily="34" charset="0"/>
              </a:rPr>
              <a:t>Autres</a:t>
            </a:r>
            <a:r>
              <a:rPr lang="fr-BE" sz="1600" b="1" u="sng" spc="-5" dirty="0">
                <a:solidFill>
                  <a:schemeClr val="tx2"/>
                </a:solidFill>
                <a:latin typeface="Arial" panose="020B0604020202020204" pitchFamily="34" charset="0"/>
                <a:ea typeface="Symbol" panose="05050102010706020507" pitchFamily="18" charset="2"/>
                <a:cs typeface="Arial" panose="020B0604020202020204" pitchFamily="34" charset="0"/>
              </a:rPr>
              <a:t> </a:t>
            </a:r>
            <a:r>
              <a:rPr lang="fr-BE" sz="1600" b="1" u="sng" dirty="0">
                <a:solidFill>
                  <a:schemeClr val="tx2"/>
                </a:solidFill>
                <a:latin typeface="Arial" panose="020B0604020202020204" pitchFamily="34" charset="0"/>
                <a:ea typeface="Symbol" panose="05050102010706020507" pitchFamily="18" charset="2"/>
                <a:cs typeface="Arial" panose="020B0604020202020204" pitchFamily="34" charset="0"/>
              </a:rPr>
              <a:t>causes</a:t>
            </a:r>
            <a:r>
              <a:rPr lang="fr-BE" sz="1600" b="1" u="sng" spc="-15" dirty="0">
                <a:solidFill>
                  <a:schemeClr val="tx2"/>
                </a:solidFill>
                <a:latin typeface="Arial" panose="020B0604020202020204" pitchFamily="34" charset="0"/>
                <a:ea typeface="Symbol" panose="05050102010706020507" pitchFamily="18" charset="2"/>
                <a:cs typeface="Arial" panose="020B0604020202020204" pitchFamily="34" charset="0"/>
              </a:rPr>
              <a:t> </a:t>
            </a:r>
            <a:r>
              <a:rPr lang="fr-BE" sz="1600" b="1" u="sng" dirty="0">
                <a:solidFill>
                  <a:schemeClr val="tx2"/>
                </a:solidFill>
                <a:latin typeface="Arial" panose="020B0604020202020204" pitchFamily="34" charset="0"/>
                <a:ea typeface="Symbol" panose="05050102010706020507" pitchFamily="18" charset="2"/>
                <a:cs typeface="Arial" panose="020B0604020202020204" pitchFamily="34" charset="0"/>
              </a:rPr>
              <a:t>:</a:t>
            </a:r>
            <a:endParaRPr lang="fr-FR" sz="1600" b="1" u="sng" dirty="0">
              <a:solidFill>
                <a:schemeClr val="tx2"/>
              </a:solidFill>
              <a:latin typeface="Arial" panose="020B0604020202020204" pitchFamily="34" charset="0"/>
              <a:ea typeface="Symbol" panose="05050102010706020507" pitchFamily="18" charset="2"/>
              <a:cs typeface="Arial" panose="020B0604020202020204" pitchFamily="34" charset="0"/>
            </a:endParaRPr>
          </a:p>
          <a:p>
            <a:pPr marL="342900" marR="462915" lvl="0" indent="-342900">
              <a:spcBef>
                <a:spcPts val="5"/>
              </a:spcBef>
              <a:spcAft>
                <a:spcPts val="400"/>
              </a:spcAft>
              <a:buSzPts val="1100"/>
              <a:buFont typeface="Symbol" panose="05050102010706020507" pitchFamily="18" charset="2"/>
              <a:buChar char=""/>
              <a:tabLst>
                <a:tab pos="263525" algn="l"/>
              </a:tabLst>
            </a:pPr>
            <a:r>
              <a:rPr lang="fr-FR" sz="1600" dirty="0">
                <a:latin typeface="Arial" panose="020B0604020202020204" pitchFamily="34" charset="0"/>
                <a:ea typeface="Symbol" panose="05050102010706020507" pitchFamily="18" charset="2"/>
                <a:cs typeface="Arial" panose="020B0604020202020204" pitchFamily="34" charset="0"/>
              </a:rPr>
              <a:t>TB et IRIS TB : causes les plus fréquentes</a:t>
            </a:r>
            <a:r>
              <a:rPr lang="fr-FR" sz="1600" spc="-23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d’hépatomégalie,</a:t>
            </a:r>
            <a:r>
              <a:rPr lang="fr-FR" sz="1600" spc="-2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souvent</a:t>
            </a:r>
            <a:r>
              <a:rPr lang="fr-FR" sz="1600" spc="-30"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douloureuses</a:t>
            </a:r>
          </a:p>
          <a:p>
            <a:pPr marL="342900" marR="180340" lvl="0" indent="-342900">
              <a:spcBef>
                <a:spcPts val="20"/>
              </a:spcBef>
              <a:spcAft>
                <a:spcPts val="400"/>
              </a:spcAft>
              <a:buSzPts val="1100"/>
              <a:buFont typeface="Symbol" panose="05050102010706020507" pitchFamily="18" charset="2"/>
              <a:buChar char=""/>
              <a:tabLst>
                <a:tab pos="263525" algn="l"/>
              </a:tabLst>
            </a:pPr>
            <a:r>
              <a:rPr lang="fr-FR" sz="1600" dirty="0">
                <a:latin typeface="Arial" panose="020B0604020202020204" pitchFamily="34" charset="0"/>
                <a:ea typeface="Symbol" panose="05050102010706020507" pitchFamily="18" charset="2"/>
                <a:cs typeface="Arial" panose="020B0604020202020204" pitchFamily="34" charset="0"/>
              </a:rPr>
              <a:t>Insuffisance cardiaque droite</a:t>
            </a:r>
            <a:r>
              <a:rPr lang="fr-FR" sz="1600" spc="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avec</a:t>
            </a:r>
            <a:r>
              <a:rPr lang="fr-FR" sz="1600" spc="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hépatomégalie douloureuse, transaminase et</a:t>
            </a:r>
            <a:r>
              <a:rPr lang="fr-FR" sz="1600" spc="-23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bilirubine +/- élevés</a:t>
            </a:r>
          </a:p>
          <a:p>
            <a:pPr marL="342900" marR="518795" lvl="0" indent="-342900">
              <a:spcBef>
                <a:spcPts val="35"/>
              </a:spcBef>
              <a:spcAft>
                <a:spcPts val="400"/>
              </a:spcAft>
              <a:buSzPts val="1100"/>
              <a:buFont typeface="Symbol" panose="05050102010706020507" pitchFamily="18" charset="2"/>
              <a:buChar char=""/>
              <a:tabLst>
                <a:tab pos="263525" algn="l"/>
              </a:tabLst>
            </a:pPr>
            <a:r>
              <a:rPr lang="fr-FR" sz="1600" dirty="0">
                <a:latin typeface="Arial" panose="020B0604020202020204" pitchFamily="34" charset="0"/>
                <a:ea typeface="Symbol" panose="05050102010706020507" pitchFamily="18" charset="2"/>
                <a:cs typeface="Arial" panose="020B0604020202020204" pitchFamily="34" charset="0"/>
              </a:rPr>
              <a:t>Schistosomiase =&gt;</a:t>
            </a:r>
            <a:r>
              <a:rPr lang="fr-FR" sz="1600" spc="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maladie hépatique</a:t>
            </a:r>
            <a:r>
              <a:rPr lang="fr-FR" sz="1600" spc="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chronique avec hypertension portale et</a:t>
            </a:r>
            <a:r>
              <a:rPr lang="fr-FR" sz="1600" spc="-23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splénomégalie</a:t>
            </a:r>
          </a:p>
        </p:txBody>
      </p:sp>
      <p:sp>
        <p:nvSpPr>
          <p:cNvPr id="5" name="Rectangle 4"/>
          <p:cNvSpPr/>
          <p:nvPr/>
        </p:nvSpPr>
        <p:spPr>
          <a:xfrm>
            <a:off x="6401062" y="1382625"/>
            <a:ext cx="5698763" cy="4879156"/>
          </a:xfrm>
          <a:prstGeom prst="rect">
            <a:avLst/>
          </a:prstGeom>
        </p:spPr>
        <p:txBody>
          <a:bodyPr wrap="square">
            <a:spAutoFit/>
          </a:bodyPr>
          <a:lstStyle/>
          <a:p>
            <a:pPr marL="125095" algn="ctr">
              <a:spcBef>
                <a:spcPts val="340"/>
              </a:spcBef>
              <a:spcAft>
                <a:spcPts val="400"/>
              </a:spcAft>
            </a:pP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Causes</a:t>
            </a:r>
            <a:r>
              <a:rPr lang="fr-FR" sz="1600" b="1" spc="-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fréquentes</a:t>
            </a:r>
            <a:r>
              <a:rPr lang="fr-FR" sz="1600" b="1" spc="-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de</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DILI</a:t>
            </a:r>
            <a:endParaRPr lang="fr-FR" sz="1600" dirty="0">
              <a:solidFill>
                <a:schemeClr val="tx2"/>
              </a:solidFill>
              <a:latin typeface="Arial" panose="020B0604020202020204" pitchFamily="34" charset="0"/>
              <a:ea typeface="Calibri" panose="020F0502020204030204" pitchFamily="34" charset="0"/>
              <a:cs typeface="Arial" panose="020B0604020202020204" pitchFamily="34" charset="0"/>
            </a:endParaRPr>
          </a:p>
          <a:p>
            <a:pPr marL="125095">
              <a:spcBef>
                <a:spcPts val="505"/>
              </a:spcBef>
              <a:spcAft>
                <a:spcPts val="400"/>
              </a:spcAft>
            </a:pPr>
            <a:r>
              <a:rPr lang="fr-FR" sz="1600" b="1" dirty="0">
                <a:latin typeface="Arial" panose="020B0604020202020204" pitchFamily="34" charset="0"/>
                <a:ea typeface="Calibri" panose="020F0502020204030204" pitchFamily="34" charset="0"/>
                <a:cs typeface="Arial" panose="020B0604020202020204" pitchFamily="34" charset="0"/>
              </a:rPr>
              <a:t>Prophylaxie</a:t>
            </a:r>
            <a:r>
              <a:rPr lang="fr-FR" sz="1600" b="1" spc="-15"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ou</a:t>
            </a:r>
            <a:r>
              <a:rPr lang="fr-FR" sz="1600" b="1" spc="-10"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traitement</a:t>
            </a:r>
            <a:r>
              <a:rPr lang="fr-FR" sz="1600" b="1" spc="-30" dirty="0">
                <a:latin typeface="Arial" panose="020B0604020202020204" pitchFamily="34" charset="0"/>
                <a:ea typeface="Calibri" panose="020F0502020204030204" pitchFamily="34" charset="0"/>
                <a:cs typeface="Arial" panose="020B0604020202020204" pitchFamily="34" charset="0"/>
              </a:rPr>
              <a:t> </a:t>
            </a:r>
            <a:r>
              <a:rPr lang="fr-FR" sz="1600" b="1" dirty="0">
                <a:latin typeface="Arial" panose="020B0604020202020204" pitchFamily="34" charset="0"/>
                <a:ea typeface="Calibri" panose="020F0502020204030204" pitchFamily="34" charset="0"/>
                <a:cs typeface="Arial" panose="020B0604020202020204" pitchFamily="34" charset="0"/>
              </a:rPr>
              <a:t>de:</a:t>
            </a:r>
            <a:endParaRPr lang="fr-FR" sz="1600" dirty="0">
              <a:latin typeface="Arial" panose="020B0604020202020204" pitchFamily="34" charset="0"/>
              <a:ea typeface="Calibri" panose="020F0502020204030204" pitchFamily="34" charset="0"/>
              <a:cs typeface="Arial" panose="020B0604020202020204" pitchFamily="34" charset="0"/>
            </a:endParaRPr>
          </a:p>
          <a:p>
            <a:pPr marL="342900" lvl="0" indent="-342900">
              <a:spcBef>
                <a:spcPts val="100"/>
              </a:spcBef>
              <a:spcAft>
                <a:spcPts val="400"/>
              </a:spcAft>
              <a:buSzPts val="1100"/>
              <a:buFont typeface="Symbol" panose="05050102010706020507" pitchFamily="18" charset="2"/>
              <a:buChar char=""/>
              <a:tabLst>
                <a:tab pos="297815" algn="l"/>
              </a:tabLst>
            </a:pPr>
            <a:r>
              <a:rPr lang="fr-BE" sz="1600" dirty="0" err="1">
                <a:latin typeface="Arial" panose="020B0604020202020204" pitchFamily="34" charset="0"/>
                <a:ea typeface="Symbol" panose="05050102010706020507" pitchFamily="18" charset="2"/>
                <a:cs typeface="Arial" panose="020B0604020202020204" pitchFamily="34" charset="0"/>
              </a:rPr>
              <a:t>Cotrimoxazole</a:t>
            </a:r>
            <a:endParaRPr lang="fr-FR" sz="1600" dirty="0">
              <a:latin typeface="Arial" panose="020B0604020202020204" pitchFamily="34" charset="0"/>
              <a:ea typeface="Symbol" panose="05050102010706020507" pitchFamily="18" charset="2"/>
              <a:cs typeface="Arial" panose="020B0604020202020204" pitchFamily="34" charset="0"/>
            </a:endParaRPr>
          </a:p>
          <a:p>
            <a:pPr marL="342900" lvl="0" indent="-342900">
              <a:spcBef>
                <a:spcPts val="110"/>
              </a:spcBef>
              <a:spcAft>
                <a:spcPts val="400"/>
              </a:spcAft>
              <a:buSzPts val="1100"/>
              <a:buFont typeface="Symbol" panose="05050102010706020507" pitchFamily="18" charset="2"/>
              <a:buChar char=""/>
              <a:tabLst>
                <a:tab pos="297815" algn="l"/>
              </a:tabLst>
            </a:pPr>
            <a:r>
              <a:rPr lang="fr-BE" sz="1600" dirty="0" err="1">
                <a:latin typeface="Arial" panose="020B0604020202020204" pitchFamily="34" charset="0"/>
                <a:ea typeface="Symbol" panose="05050102010706020507" pitchFamily="18" charset="2"/>
                <a:cs typeface="Arial" panose="020B0604020202020204" pitchFamily="34" charset="0"/>
              </a:rPr>
              <a:t>Fluconazole</a:t>
            </a:r>
            <a:r>
              <a:rPr lang="fr-BE" sz="1600" spc="-25"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(moins</a:t>
            </a:r>
            <a:r>
              <a:rPr lang="fr-BE" sz="1600" spc="-10"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fréquent)</a:t>
            </a:r>
            <a:endParaRPr lang="fr-FR" sz="1600" dirty="0">
              <a:latin typeface="Arial" panose="020B0604020202020204" pitchFamily="34" charset="0"/>
              <a:ea typeface="Symbol" panose="05050102010706020507" pitchFamily="18" charset="2"/>
              <a:cs typeface="Arial" panose="020B0604020202020204" pitchFamily="34" charset="0"/>
            </a:endParaRPr>
          </a:p>
          <a:p>
            <a:pPr marL="125095">
              <a:spcBef>
                <a:spcPts val="110"/>
              </a:spcBef>
              <a:spcAft>
                <a:spcPts val="400"/>
              </a:spcAft>
            </a:pPr>
            <a:r>
              <a:rPr lang="fr-BE" sz="1600" b="1" dirty="0">
                <a:latin typeface="Arial" panose="020B0604020202020204" pitchFamily="34" charset="0"/>
                <a:ea typeface="Calibri" panose="020F0502020204030204" pitchFamily="34" charset="0"/>
                <a:cs typeface="Arial" panose="020B0604020202020204" pitchFamily="34" charset="0"/>
              </a:rPr>
              <a:t>Antituberculeux:</a:t>
            </a:r>
            <a:endParaRPr lang="fr-FR" sz="1600" dirty="0">
              <a:latin typeface="Arial" panose="020B0604020202020204" pitchFamily="34" charset="0"/>
              <a:ea typeface="Calibri" panose="020F0502020204030204" pitchFamily="34" charset="0"/>
              <a:cs typeface="Arial" panose="020B0604020202020204" pitchFamily="34" charset="0"/>
            </a:endParaRPr>
          </a:p>
          <a:p>
            <a:pPr marL="342900" lvl="0" indent="-342900">
              <a:spcBef>
                <a:spcPts val="100"/>
              </a:spcBef>
              <a:spcAft>
                <a:spcPts val="400"/>
              </a:spcAft>
              <a:buSzPts val="1100"/>
              <a:buFont typeface="Symbol" panose="05050102010706020507" pitchFamily="18" charset="2"/>
              <a:buChar char=""/>
              <a:tabLst>
                <a:tab pos="297815" algn="l"/>
              </a:tabLst>
            </a:pPr>
            <a:r>
              <a:rPr lang="fr-BE" sz="1600" dirty="0">
                <a:latin typeface="Arial" panose="020B0604020202020204" pitchFamily="34" charset="0"/>
                <a:ea typeface="Symbol" panose="05050102010706020507" pitchFamily="18" charset="2"/>
                <a:cs typeface="Arial" panose="020B0604020202020204" pitchFamily="34" charset="0"/>
              </a:rPr>
              <a:t>Rifampicine,</a:t>
            </a:r>
            <a:r>
              <a:rPr lang="fr-BE" sz="1600" spc="-30" dirty="0">
                <a:latin typeface="Arial" panose="020B0604020202020204" pitchFamily="34" charset="0"/>
                <a:ea typeface="Symbol" panose="05050102010706020507" pitchFamily="18" charset="2"/>
                <a:cs typeface="Arial" panose="020B0604020202020204" pitchFamily="34" charset="0"/>
              </a:rPr>
              <a:t> </a:t>
            </a:r>
            <a:r>
              <a:rPr lang="fr-BE" sz="1600" dirty="0">
                <a:latin typeface="Arial" panose="020B0604020202020204" pitchFamily="34" charset="0"/>
                <a:ea typeface="Symbol" panose="05050102010706020507" pitchFamily="18" charset="2"/>
                <a:cs typeface="Arial" panose="020B0604020202020204" pitchFamily="34" charset="0"/>
              </a:rPr>
              <a:t>isoniazide,</a:t>
            </a:r>
            <a:r>
              <a:rPr lang="fr-BE" sz="1600" spc="-25" dirty="0">
                <a:latin typeface="Arial" panose="020B0604020202020204" pitchFamily="34" charset="0"/>
                <a:ea typeface="Symbol" panose="05050102010706020507" pitchFamily="18" charset="2"/>
                <a:cs typeface="Arial" panose="020B0604020202020204" pitchFamily="34" charset="0"/>
              </a:rPr>
              <a:t> </a:t>
            </a:r>
            <a:r>
              <a:rPr lang="fr-BE" sz="1600" dirty="0" err="1">
                <a:latin typeface="Arial" panose="020B0604020202020204" pitchFamily="34" charset="0"/>
                <a:ea typeface="Symbol" panose="05050102010706020507" pitchFamily="18" charset="2"/>
                <a:cs typeface="Arial" panose="020B0604020202020204" pitchFamily="34" charset="0"/>
              </a:rPr>
              <a:t>pyrazinamide</a:t>
            </a:r>
            <a:endParaRPr lang="fr-FR" sz="1600" dirty="0">
              <a:latin typeface="Arial" panose="020B0604020202020204" pitchFamily="34" charset="0"/>
              <a:ea typeface="Symbol" panose="05050102010706020507" pitchFamily="18" charset="2"/>
              <a:cs typeface="Arial" panose="020B0604020202020204" pitchFamily="34" charset="0"/>
            </a:endParaRPr>
          </a:p>
          <a:p>
            <a:pPr marL="125095">
              <a:spcBef>
                <a:spcPts val="110"/>
              </a:spcBef>
              <a:spcAft>
                <a:spcPts val="400"/>
              </a:spcAft>
            </a:pPr>
            <a:r>
              <a:rPr lang="fr-BE" sz="1600" b="1" dirty="0">
                <a:latin typeface="Arial" panose="020B0604020202020204" pitchFamily="34" charset="0"/>
                <a:ea typeface="Calibri" panose="020F0502020204030204" pitchFamily="34" charset="0"/>
                <a:cs typeface="Arial" panose="020B0604020202020204" pitchFamily="34" charset="0"/>
              </a:rPr>
              <a:t>TARV</a:t>
            </a:r>
            <a:r>
              <a:rPr lang="fr-BE" sz="1600" b="1" spc="-10"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a:t>
            </a:r>
            <a:endParaRPr lang="fr-FR" sz="1600" dirty="0">
              <a:latin typeface="Arial" panose="020B0604020202020204" pitchFamily="34" charset="0"/>
              <a:ea typeface="Calibri" panose="020F0502020204030204" pitchFamily="34" charset="0"/>
              <a:cs typeface="Arial" panose="020B0604020202020204" pitchFamily="34" charset="0"/>
            </a:endParaRPr>
          </a:p>
          <a:p>
            <a:pPr marL="342900" marR="130810" lvl="0" indent="-342900">
              <a:spcBef>
                <a:spcPts val="110"/>
              </a:spcBef>
              <a:spcAft>
                <a:spcPts val="400"/>
              </a:spcAft>
              <a:buSzPts val="1100"/>
              <a:buFont typeface="Symbol" panose="05050102010706020507" pitchFamily="18" charset="2"/>
              <a:buChar char=""/>
              <a:tabLst>
                <a:tab pos="298450" algn="l"/>
              </a:tabLst>
            </a:pPr>
            <a:r>
              <a:rPr lang="fr-FR" sz="1600" dirty="0" err="1">
                <a:latin typeface="Arial" panose="020B0604020202020204" pitchFamily="34" charset="0"/>
                <a:ea typeface="Symbol" panose="05050102010706020507" pitchFamily="18" charset="2"/>
                <a:cs typeface="Arial" panose="020B0604020202020204" pitchFamily="34" charset="0"/>
              </a:rPr>
              <a:t>Névirapine</a:t>
            </a:r>
            <a:r>
              <a:rPr lang="fr-FR" sz="1600" dirty="0">
                <a:latin typeface="Arial" panose="020B0604020202020204" pitchFamily="34" charset="0"/>
                <a:ea typeface="Symbol" panose="05050102010706020507" pitchFamily="18" charset="2"/>
                <a:cs typeface="Arial" panose="020B0604020202020204" pitchFamily="34" charset="0"/>
              </a:rPr>
              <a:t>, </a:t>
            </a:r>
            <a:r>
              <a:rPr lang="fr-FR" sz="1600" dirty="0" err="1">
                <a:latin typeface="Arial" panose="020B0604020202020204" pitchFamily="34" charset="0"/>
                <a:ea typeface="Symbol" panose="05050102010706020507" pitchFamily="18" charset="2"/>
                <a:cs typeface="Arial" panose="020B0604020202020204" pitchFamily="34" charset="0"/>
              </a:rPr>
              <a:t>Efavirenz</a:t>
            </a:r>
            <a:r>
              <a:rPr lang="fr-FR" sz="1600" dirty="0">
                <a:latin typeface="Arial" panose="020B0604020202020204" pitchFamily="34" charset="0"/>
                <a:ea typeface="Symbol" panose="05050102010706020507" pitchFamily="18" charset="2"/>
                <a:cs typeface="Arial" panose="020B0604020202020204" pitchFamily="34" charset="0"/>
              </a:rPr>
              <a:t> : généralement</a:t>
            </a:r>
            <a:r>
              <a:rPr lang="fr-FR" sz="1600" spc="5" dirty="0">
                <a:latin typeface="Arial" panose="020B0604020202020204" pitchFamily="34" charset="0"/>
                <a:ea typeface="Symbol" panose="05050102010706020507" pitchFamily="18" charset="2"/>
                <a:cs typeface="Arial" panose="020B0604020202020204" pitchFamily="34" charset="0"/>
              </a:rPr>
              <a:t> </a:t>
            </a:r>
            <a:r>
              <a:rPr lang="fr-FR" sz="1600" dirty="0">
                <a:latin typeface="Arial" panose="020B0604020202020204" pitchFamily="34" charset="0"/>
                <a:ea typeface="Symbol" panose="05050102010706020507" pitchFamily="18" charset="2"/>
                <a:cs typeface="Arial" panose="020B0604020202020204" pitchFamily="34" charset="0"/>
              </a:rPr>
              <a:t>dans les 2 à 8 premières semaines</a:t>
            </a:r>
            <a:r>
              <a:rPr lang="fr-FR" sz="1600" spc="5" dirty="0">
                <a:latin typeface="Arial" panose="020B0604020202020204" pitchFamily="34" charset="0"/>
                <a:ea typeface="Symbol" panose="05050102010706020507" pitchFamily="18" charset="2"/>
                <a:cs typeface="Arial" panose="020B0604020202020204" pitchFamily="34" charset="0"/>
              </a:rPr>
              <a:t> </a:t>
            </a:r>
            <a:r>
              <a:rPr lang="fr-FR" sz="1600" b="1" i="1" dirty="0" err="1">
                <a:latin typeface="Arial" panose="020B0604020202020204" pitchFamily="34" charset="0"/>
                <a:ea typeface="Symbol" panose="05050102010706020507" pitchFamily="18" charset="2"/>
                <a:cs typeface="Arial" panose="020B0604020202020204" pitchFamily="34" charset="0"/>
              </a:rPr>
              <a:t>Efavirenz</a:t>
            </a:r>
            <a:r>
              <a:rPr lang="fr-FR" sz="1600" b="1" i="1" dirty="0">
                <a:latin typeface="Arial" panose="020B0604020202020204" pitchFamily="34" charset="0"/>
                <a:ea typeface="Symbol" panose="05050102010706020507" pitchFamily="18" charset="2"/>
                <a:cs typeface="Arial" panose="020B0604020202020204" pitchFamily="34" charset="0"/>
              </a:rPr>
              <a:t> peut aussi entrainer un DILI</a:t>
            </a:r>
            <a:r>
              <a:rPr lang="fr-FR" sz="1600" b="1" i="1" spc="-235" dirty="0">
                <a:latin typeface="Arial" panose="020B0604020202020204" pitchFamily="34" charset="0"/>
                <a:ea typeface="Symbol" panose="05050102010706020507" pitchFamily="18" charset="2"/>
                <a:cs typeface="Arial" panose="020B0604020202020204" pitchFamily="34" charset="0"/>
              </a:rPr>
              <a:t> </a:t>
            </a:r>
            <a:r>
              <a:rPr lang="fr-FR" sz="1600" b="1" i="1" dirty="0">
                <a:latin typeface="Arial" panose="020B0604020202020204" pitchFamily="34" charset="0"/>
                <a:ea typeface="Symbol" panose="05050102010706020507" pitchFamily="18" charset="2"/>
                <a:cs typeface="Arial" panose="020B0604020202020204" pitchFamily="34" charset="0"/>
              </a:rPr>
              <a:t>après</a:t>
            </a:r>
            <a:r>
              <a:rPr lang="fr-FR" sz="1600" b="1" i="1" spc="-15" dirty="0">
                <a:latin typeface="Arial" panose="020B0604020202020204" pitchFamily="34" charset="0"/>
                <a:ea typeface="Symbol" panose="05050102010706020507" pitchFamily="18" charset="2"/>
                <a:cs typeface="Arial" panose="020B0604020202020204" pitchFamily="34" charset="0"/>
              </a:rPr>
              <a:t> </a:t>
            </a:r>
            <a:r>
              <a:rPr lang="fr-FR" sz="1600" b="1" i="1" dirty="0">
                <a:latin typeface="Arial" panose="020B0604020202020204" pitchFamily="34" charset="0"/>
                <a:ea typeface="Symbol" panose="05050102010706020507" pitchFamily="18" charset="2"/>
                <a:cs typeface="Arial" panose="020B0604020202020204" pitchFamily="34" charset="0"/>
              </a:rPr>
              <a:t>plusieurs mois</a:t>
            </a:r>
            <a:endParaRPr lang="fr-FR" sz="1600" dirty="0">
              <a:latin typeface="Arial" panose="020B0604020202020204" pitchFamily="34" charset="0"/>
              <a:ea typeface="Symbol" panose="05050102010706020507" pitchFamily="18" charset="2"/>
              <a:cs typeface="Arial" panose="020B0604020202020204" pitchFamily="34" charset="0"/>
            </a:endParaRPr>
          </a:p>
          <a:p>
            <a:pPr marL="342900" lvl="0" indent="-342900">
              <a:spcAft>
                <a:spcPts val="400"/>
              </a:spcAft>
              <a:buSzPts val="1100"/>
              <a:buFont typeface="Symbol" panose="05050102010706020507" pitchFamily="18" charset="2"/>
              <a:buChar char=""/>
              <a:tabLst>
                <a:tab pos="298450" algn="l"/>
              </a:tabLst>
            </a:pPr>
            <a:r>
              <a:rPr lang="fr-BE" sz="1600" dirty="0" err="1">
                <a:latin typeface="Arial" panose="020B0604020202020204" pitchFamily="34" charset="0"/>
                <a:ea typeface="Symbol" panose="05050102010706020507" pitchFamily="18" charset="2"/>
                <a:cs typeface="Arial" panose="020B0604020202020204" pitchFamily="34" charset="0"/>
              </a:rPr>
              <a:t>Lopinavir</a:t>
            </a:r>
            <a:r>
              <a:rPr lang="fr-BE" sz="1600" dirty="0">
                <a:latin typeface="Arial" panose="020B0604020202020204" pitchFamily="34" charset="0"/>
                <a:ea typeface="Symbol" panose="05050102010706020507" pitchFamily="18" charset="2"/>
                <a:cs typeface="Arial" panose="020B0604020202020204" pitchFamily="34" charset="0"/>
              </a:rPr>
              <a:t>,</a:t>
            </a:r>
            <a:r>
              <a:rPr lang="fr-BE" sz="1600" spc="-20" dirty="0">
                <a:latin typeface="Arial" panose="020B0604020202020204" pitchFamily="34" charset="0"/>
                <a:ea typeface="Symbol" panose="05050102010706020507" pitchFamily="18" charset="2"/>
                <a:cs typeface="Arial" panose="020B0604020202020204" pitchFamily="34" charset="0"/>
              </a:rPr>
              <a:t> </a:t>
            </a:r>
            <a:r>
              <a:rPr lang="fr-BE" sz="1600" dirty="0" err="1">
                <a:latin typeface="Arial" panose="020B0604020202020204" pitchFamily="34" charset="0"/>
                <a:ea typeface="Symbol" panose="05050102010706020507" pitchFamily="18" charset="2"/>
                <a:cs typeface="Arial" panose="020B0604020202020204" pitchFamily="34" charset="0"/>
              </a:rPr>
              <a:t>ritonavir</a:t>
            </a:r>
            <a:r>
              <a:rPr lang="fr-BE" sz="1600" dirty="0">
                <a:latin typeface="Arial" panose="020B0604020202020204" pitchFamily="34" charset="0"/>
                <a:ea typeface="Symbol" panose="05050102010706020507" pitchFamily="18" charset="2"/>
                <a:cs typeface="Arial" panose="020B0604020202020204" pitchFamily="34" charset="0"/>
              </a:rPr>
              <a:t>,</a:t>
            </a:r>
            <a:r>
              <a:rPr lang="fr-BE" sz="1600" spc="-30" dirty="0">
                <a:latin typeface="Arial" panose="020B0604020202020204" pitchFamily="34" charset="0"/>
                <a:ea typeface="Symbol" panose="05050102010706020507" pitchFamily="18" charset="2"/>
                <a:cs typeface="Arial" panose="020B0604020202020204" pitchFamily="34" charset="0"/>
              </a:rPr>
              <a:t> </a:t>
            </a:r>
            <a:r>
              <a:rPr lang="fr-BE" sz="1600" dirty="0" err="1">
                <a:latin typeface="Arial" panose="020B0604020202020204" pitchFamily="34" charset="0"/>
                <a:ea typeface="Symbol" panose="05050102010706020507" pitchFamily="18" charset="2"/>
                <a:cs typeface="Arial" panose="020B0604020202020204" pitchFamily="34" charset="0"/>
              </a:rPr>
              <a:t>atazanavir</a:t>
            </a:r>
            <a:r>
              <a:rPr lang="fr-BE" sz="1600" dirty="0">
                <a:latin typeface="Arial" panose="020B0604020202020204" pitchFamily="34" charset="0"/>
                <a:ea typeface="Symbol" panose="05050102010706020507" pitchFamily="18" charset="2"/>
                <a:cs typeface="Arial" panose="020B0604020202020204" pitchFamily="34" charset="0"/>
              </a:rPr>
              <a:t>*</a:t>
            </a:r>
            <a:endParaRPr lang="fr-FR" sz="1600" dirty="0">
              <a:latin typeface="Arial" panose="020B0604020202020204" pitchFamily="34" charset="0"/>
              <a:ea typeface="Symbol" panose="05050102010706020507" pitchFamily="18" charset="2"/>
              <a:cs typeface="Arial" panose="020B0604020202020204" pitchFamily="34" charset="0"/>
            </a:endParaRPr>
          </a:p>
          <a:p>
            <a:pPr marL="125095" marR="38735">
              <a:spcBef>
                <a:spcPts val="1155"/>
              </a:spcBef>
              <a:spcAft>
                <a:spcPts val="400"/>
              </a:spcAft>
            </a:pPr>
            <a:r>
              <a:rPr lang="fr-FR" sz="1600" i="1" dirty="0">
                <a:latin typeface="Arial" panose="020B0604020202020204" pitchFamily="34" charset="0"/>
                <a:ea typeface="Calibri" panose="020F0502020204030204" pitchFamily="34" charset="0"/>
                <a:cs typeface="Arial" panose="020B0604020202020204" pitchFamily="34" charset="0"/>
              </a:rPr>
              <a:t>* note : </a:t>
            </a:r>
            <a:r>
              <a:rPr lang="fr-FR" sz="1600" i="1" dirty="0" err="1">
                <a:latin typeface="Arial" panose="020B0604020202020204" pitchFamily="34" charset="0"/>
                <a:ea typeface="Calibri" panose="020F0502020204030204" pitchFamily="34" charset="0"/>
                <a:cs typeface="Arial" panose="020B0604020202020204" pitchFamily="34" charset="0"/>
              </a:rPr>
              <a:t>Atazanavir</a:t>
            </a:r>
            <a:r>
              <a:rPr lang="fr-FR" sz="1600" i="1" dirty="0">
                <a:latin typeface="Arial" panose="020B0604020202020204" pitchFamily="34" charset="0"/>
                <a:ea typeface="Calibri" panose="020F0502020204030204" pitchFamily="34" charset="0"/>
                <a:cs typeface="Arial" panose="020B0604020202020204" pitchFamily="34" charset="0"/>
              </a:rPr>
              <a:t> provoque souvent</a:t>
            </a:r>
            <a:r>
              <a:rPr lang="fr-FR" sz="1600" i="1" spc="5" dirty="0">
                <a:latin typeface="Arial" panose="020B0604020202020204" pitchFamily="34" charset="0"/>
                <a:ea typeface="Calibri" panose="020F0502020204030204" pitchFamily="34" charset="0"/>
                <a:cs typeface="Arial" panose="020B0604020202020204" pitchFamily="34" charset="0"/>
              </a:rPr>
              <a:t> </a:t>
            </a:r>
            <a:r>
              <a:rPr lang="fr-FR" sz="1600" i="1" dirty="0">
                <a:latin typeface="Arial" panose="020B0604020202020204" pitchFamily="34" charset="0"/>
                <a:ea typeface="Calibri" panose="020F0502020204030204" pitchFamily="34" charset="0"/>
                <a:cs typeface="Arial" panose="020B0604020202020204" pitchFamily="34" charset="0"/>
              </a:rPr>
              <a:t>un</a:t>
            </a:r>
            <a:r>
              <a:rPr lang="fr-FR" sz="1600" i="1" spc="-235" dirty="0">
                <a:latin typeface="Arial" panose="020B0604020202020204" pitchFamily="34" charset="0"/>
                <a:ea typeface="Calibri" panose="020F0502020204030204" pitchFamily="34" charset="0"/>
                <a:cs typeface="Arial" panose="020B0604020202020204" pitchFamily="34" charset="0"/>
              </a:rPr>
              <a:t> </a:t>
            </a:r>
            <a:r>
              <a:rPr lang="fr-FR" sz="1600" i="1" dirty="0">
                <a:latin typeface="Arial" panose="020B0604020202020204" pitchFamily="34" charset="0"/>
                <a:ea typeface="Calibri" panose="020F0502020204030204" pitchFamily="34" charset="0"/>
                <a:cs typeface="Arial" panose="020B0604020202020204" pitchFamily="34" charset="0"/>
              </a:rPr>
              <a:t>ictère bénin mais gênant </a:t>
            </a:r>
            <a:r>
              <a:rPr lang="fr-FR" sz="1600" i="1" dirty="0" smtClean="0">
                <a:latin typeface="Arial" panose="020B0604020202020204" pitchFamily="34" charset="0"/>
                <a:ea typeface="Calibri" panose="020F0502020204030204" pitchFamily="34" charset="0"/>
                <a:cs typeface="Arial" panose="020B0604020202020204" pitchFamily="34" charset="0"/>
              </a:rPr>
              <a:t>(cosmétique)</a:t>
            </a:r>
            <a:r>
              <a:rPr lang="fr-FR" sz="1600" i="1" spc="5" dirty="0" smtClean="0">
                <a:latin typeface="Arial" panose="020B0604020202020204" pitchFamily="34" charset="0"/>
                <a:ea typeface="Calibri" panose="020F0502020204030204" pitchFamily="34" charset="0"/>
                <a:cs typeface="Arial" panose="020B0604020202020204" pitchFamily="34" charset="0"/>
              </a:rPr>
              <a:t> </a:t>
            </a:r>
            <a:r>
              <a:rPr lang="fr-FR" sz="1600" i="1" dirty="0">
                <a:latin typeface="Arial" panose="020B0604020202020204" pitchFamily="34" charset="0"/>
                <a:ea typeface="Calibri" panose="020F0502020204030204" pitchFamily="34" charset="0"/>
                <a:cs typeface="Arial" panose="020B0604020202020204" pitchFamily="34" charset="0"/>
              </a:rPr>
              <a:t>fait de bilirubine non conjuguée élevée</a:t>
            </a:r>
            <a:r>
              <a:rPr lang="fr-FR" sz="1600" i="1" spc="5" dirty="0">
                <a:latin typeface="Arial" panose="020B0604020202020204" pitchFamily="34" charset="0"/>
                <a:ea typeface="Calibri" panose="020F0502020204030204" pitchFamily="34" charset="0"/>
                <a:cs typeface="Arial" panose="020B0604020202020204" pitchFamily="34" charset="0"/>
              </a:rPr>
              <a:t> </a:t>
            </a:r>
            <a:r>
              <a:rPr lang="fr-FR" sz="1600" i="1" dirty="0">
                <a:latin typeface="Arial" panose="020B0604020202020204" pitchFamily="34" charset="0"/>
                <a:ea typeface="Calibri" panose="020F0502020204030204" pitchFamily="34" charset="0"/>
                <a:cs typeface="Arial" panose="020B0604020202020204" pitchFamily="34" charset="0"/>
              </a:rPr>
              <a:t>avec</a:t>
            </a:r>
            <a:r>
              <a:rPr lang="fr-FR" sz="1600" i="1" spc="-15" dirty="0">
                <a:latin typeface="Arial" panose="020B0604020202020204" pitchFamily="34" charset="0"/>
                <a:ea typeface="Calibri" panose="020F0502020204030204" pitchFamily="34" charset="0"/>
                <a:cs typeface="Arial" panose="020B0604020202020204" pitchFamily="34" charset="0"/>
              </a:rPr>
              <a:t> </a:t>
            </a:r>
            <a:r>
              <a:rPr lang="fr-FR" sz="1600" i="1" dirty="0">
                <a:latin typeface="Arial" panose="020B0604020202020204" pitchFamily="34" charset="0"/>
                <a:ea typeface="Calibri" panose="020F0502020204030204" pitchFamily="34" charset="0"/>
                <a:cs typeface="Arial" panose="020B0604020202020204" pitchFamily="34" charset="0"/>
              </a:rPr>
              <a:t>enzymes</a:t>
            </a:r>
            <a:r>
              <a:rPr lang="fr-FR" sz="1600" i="1" spc="-10" dirty="0">
                <a:latin typeface="Arial" panose="020B0604020202020204" pitchFamily="34" charset="0"/>
                <a:ea typeface="Calibri" panose="020F0502020204030204" pitchFamily="34" charset="0"/>
                <a:cs typeface="Arial" panose="020B0604020202020204" pitchFamily="34" charset="0"/>
              </a:rPr>
              <a:t> </a:t>
            </a:r>
            <a:r>
              <a:rPr lang="fr-FR" sz="1600" i="1" dirty="0">
                <a:latin typeface="Arial" panose="020B0604020202020204" pitchFamily="34" charset="0"/>
                <a:ea typeface="Calibri" panose="020F0502020204030204" pitchFamily="34" charset="0"/>
                <a:cs typeface="Arial" panose="020B0604020202020204" pitchFamily="34" charset="0"/>
              </a:rPr>
              <a:t>hépatiques</a:t>
            </a:r>
            <a:r>
              <a:rPr lang="fr-FR" sz="1600" i="1" spc="-10" dirty="0">
                <a:latin typeface="Arial" panose="020B0604020202020204" pitchFamily="34" charset="0"/>
                <a:ea typeface="Calibri" panose="020F0502020204030204" pitchFamily="34" charset="0"/>
                <a:cs typeface="Arial" panose="020B0604020202020204" pitchFamily="34" charset="0"/>
              </a:rPr>
              <a:t> </a:t>
            </a:r>
            <a:r>
              <a:rPr lang="fr-FR" sz="1600" i="1" dirty="0">
                <a:latin typeface="Arial" panose="020B0604020202020204" pitchFamily="34" charset="0"/>
                <a:ea typeface="Calibri" panose="020F0502020204030204" pitchFamily="34" charset="0"/>
                <a:cs typeface="Arial" panose="020B0604020202020204" pitchFamily="34" charset="0"/>
              </a:rPr>
              <a:t>normales.</a:t>
            </a:r>
          </a:p>
          <a:p>
            <a:pPr marL="125095" marR="185420">
              <a:spcAft>
                <a:spcPts val="400"/>
              </a:spcAft>
            </a:pPr>
            <a:r>
              <a:rPr lang="fr-FR" sz="1600" i="1" dirty="0">
                <a:latin typeface="Arial" panose="020B0604020202020204" pitchFamily="34" charset="0"/>
                <a:ea typeface="Calibri" panose="020F0502020204030204" pitchFamily="34" charset="0"/>
                <a:cs typeface="Arial" panose="020B0604020202020204" pitchFamily="34" charset="0"/>
              </a:rPr>
              <a:t>Transport de la bilirubine perturbe mais</a:t>
            </a:r>
            <a:r>
              <a:rPr lang="fr-FR" sz="1600" i="1" spc="-235" dirty="0">
                <a:latin typeface="Arial" panose="020B0604020202020204" pitchFamily="34" charset="0"/>
                <a:ea typeface="Calibri" panose="020F0502020204030204" pitchFamily="34" charset="0"/>
                <a:cs typeface="Arial" panose="020B0604020202020204" pitchFamily="34" charset="0"/>
              </a:rPr>
              <a:t> </a:t>
            </a:r>
            <a:r>
              <a:rPr lang="fr-FR" sz="1600" i="1" dirty="0">
                <a:latin typeface="Arial" panose="020B0604020202020204" pitchFamily="34" charset="0"/>
                <a:ea typeface="Calibri" panose="020F0502020204030204" pitchFamily="34" charset="0"/>
                <a:cs typeface="Arial" panose="020B0604020202020204" pitchFamily="34" charset="0"/>
              </a:rPr>
              <a:t>innocuité</a:t>
            </a:r>
            <a:r>
              <a:rPr lang="fr-FR" sz="1600" i="1" spc="240" dirty="0">
                <a:latin typeface="Arial" panose="020B0604020202020204" pitchFamily="34" charset="0"/>
                <a:ea typeface="Calibri" panose="020F0502020204030204" pitchFamily="34" charset="0"/>
                <a:cs typeface="Arial" panose="020B0604020202020204" pitchFamily="34" charset="0"/>
              </a:rPr>
              <a:t> </a:t>
            </a:r>
            <a:r>
              <a:rPr lang="fr-FR" sz="1600" i="1" dirty="0">
                <a:latin typeface="Arial" panose="020B0604020202020204" pitchFamily="34" charset="0"/>
                <a:ea typeface="Calibri" panose="020F0502020204030204" pitchFamily="34" charset="0"/>
                <a:cs typeface="Arial" panose="020B0604020202020204" pitchFamily="34" charset="0"/>
              </a:rPr>
              <a:t>pour le patient</a:t>
            </a:r>
            <a:endParaRPr lang="fr-FR" sz="1600" i="1" dirty="0">
              <a:latin typeface="Arial" panose="020B0604020202020204" pitchFamily="34" charset="0"/>
              <a:cs typeface="Arial" panose="020B0604020202020204" pitchFamily="34" charset="0"/>
            </a:endParaRPr>
          </a:p>
        </p:txBody>
      </p:sp>
      <p:sp>
        <p:nvSpPr>
          <p:cNvPr id="27" name="Rectangle à coins arrondis 26"/>
          <p:cNvSpPr/>
          <p:nvPr/>
        </p:nvSpPr>
        <p:spPr>
          <a:xfrm>
            <a:off x="279822" y="1126156"/>
            <a:ext cx="5892378" cy="5514129"/>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à coins arrondis 34"/>
          <p:cNvSpPr/>
          <p:nvPr/>
        </p:nvSpPr>
        <p:spPr>
          <a:xfrm>
            <a:off x="6338552" y="1126156"/>
            <a:ext cx="5544989" cy="5499841"/>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84420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6458217" y="1064029"/>
            <a:ext cx="5425324" cy="5386647"/>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4E5AFD0-CBC0-1E3F-B93F-3E9C64A9DDC3}"/>
              </a:ext>
            </a:extLst>
          </p:cNvPr>
          <p:cNvSpPr>
            <a:spLocks noGrp="1"/>
          </p:cNvSpPr>
          <p:nvPr>
            <p:ph type="title"/>
          </p:nvPr>
        </p:nvSpPr>
        <p:spPr>
          <a:xfrm>
            <a:off x="309591" y="96953"/>
            <a:ext cx="11573950" cy="548511"/>
          </a:xfrm>
          <a:noFill/>
        </p:spPr>
        <p:txBody>
          <a:bodyPr>
            <a:normAutofit/>
          </a:bodyPr>
          <a:lstStyle/>
          <a:p>
            <a:r>
              <a:rPr lang="fr-FR" sz="2400" dirty="0">
                <a:ea typeface="Calibri" panose="020F0502020204030204" pitchFamily="34" charset="0"/>
              </a:rPr>
              <a:t>Maladies</a:t>
            </a:r>
            <a:r>
              <a:rPr lang="fr-FR" sz="2400" spc="-15" dirty="0">
                <a:ea typeface="Calibri" panose="020F0502020204030204" pitchFamily="34" charset="0"/>
              </a:rPr>
              <a:t> </a:t>
            </a:r>
            <a:r>
              <a:rPr lang="fr-FR" sz="2400" dirty="0">
                <a:ea typeface="Calibri" panose="020F0502020204030204" pitchFamily="34" charset="0"/>
              </a:rPr>
              <a:t>rénales</a:t>
            </a:r>
            <a:r>
              <a:rPr lang="fr-FR" sz="2400" spc="-10" dirty="0">
                <a:ea typeface="Calibri" panose="020F0502020204030204" pitchFamily="34" charset="0"/>
              </a:rPr>
              <a:t> </a:t>
            </a:r>
            <a:r>
              <a:rPr lang="fr-FR" sz="2400" dirty="0">
                <a:ea typeface="Calibri" panose="020F0502020204030204" pitchFamily="34" charset="0"/>
              </a:rPr>
              <a:t>chez</a:t>
            </a:r>
            <a:r>
              <a:rPr lang="fr-FR" sz="2400" spc="-10" dirty="0">
                <a:ea typeface="Calibri" panose="020F0502020204030204" pitchFamily="34" charset="0"/>
              </a:rPr>
              <a:t> </a:t>
            </a:r>
            <a:r>
              <a:rPr lang="fr-FR" sz="2400" dirty="0">
                <a:ea typeface="Calibri" panose="020F0502020204030204" pitchFamily="34" charset="0"/>
              </a:rPr>
              <a:t>les</a:t>
            </a:r>
            <a:r>
              <a:rPr lang="fr-FR" sz="2400" spc="-10" dirty="0">
                <a:ea typeface="Calibri" panose="020F0502020204030204" pitchFamily="34" charset="0"/>
              </a:rPr>
              <a:t> </a:t>
            </a:r>
            <a:r>
              <a:rPr lang="fr-FR" sz="2400" dirty="0" smtClean="0">
                <a:ea typeface="Calibri" panose="020F0502020204030204" pitchFamily="34" charset="0"/>
              </a:rPr>
              <a:t>PVVIH hospitalisés 1/2</a:t>
            </a:r>
            <a:endParaRPr lang="fr-FR" sz="2000" dirty="0"/>
          </a:p>
        </p:txBody>
      </p:sp>
      <p:sp>
        <p:nvSpPr>
          <p:cNvPr id="4" name="Rectangle 3"/>
          <p:cNvSpPr/>
          <p:nvPr/>
        </p:nvSpPr>
        <p:spPr>
          <a:xfrm>
            <a:off x="6571788" y="1139467"/>
            <a:ext cx="5311754" cy="4866717"/>
          </a:xfrm>
          <a:prstGeom prst="rect">
            <a:avLst/>
          </a:prstGeom>
        </p:spPr>
        <p:txBody>
          <a:bodyPr wrap="square">
            <a:spAutoFit/>
          </a:bodyPr>
          <a:lstStyle/>
          <a:p>
            <a:pPr marL="409575" algn="ctr">
              <a:spcBef>
                <a:spcPts val="360"/>
              </a:spcBef>
              <a:spcAft>
                <a:spcPts val="400"/>
              </a:spcAft>
            </a:pPr>
            <a:r>
              <a:rPr lang="fr-FR" sz="1600" b="1" u="sng" dirty="0" smtClean="0">
                <a:solidFill>
                  <a:schemeClr val="tx2"/>
                </a:solidFill>
                <a:latin typeface="Arial" panose="020B0604020202020204" pitchFamily="34" charset="0"/>
                <a:ea typeface="Calibri" panose="020F0502020204030204" pitchFamily="34" charset="0"/>
                <a:cs typeface="Arial" panose="020B0604020202020204" pitchFamily="34" charset="0"/>
              </a:rPr>
              <a:t>Diagnostic</a:t>
            </a:r>
          </a:p>
          <a:p>
            <a:pPr marL="409575" algn="ctr">
              <a:spcBef>
                <a:spcPts val="360"/>
              </a:spcBef>
              <a:spcAft>
                <a:spcPts val="400"/>
              </a:spcAft>
            </a:pPr>
            <a:endParaRPr lang="fr-BE" sz="1600" dirty="0">
              <a:solidFill>
                <a:schemeClr val="tx2"/>
              </a:solidFill>
              <a:latin typeface="Arial" panose="020B0604020202020204" pitchFamily="34" charset="0"/>
              <a:ea typeface="Calibri" panose="020F0502020204030204" pitchFamily="34" charset="0"/>
              <a:cs typeface="Arial" panose="020B0604020202020204" pitchFamily="34" charset="0"/>
            </a:endParaRPr>
          </a:p>
          <a:p>
            <a:pPr marL="409575" algn="ctr">
              <a:spcBef>
                <a:spcPts val="360"/>
              </a:spcBef>
              <a:spcAft>
                <a:spcPts val="400"/>
              </a:spcAft>
            </a:pPr>
            <a:r>
              <a:rPr lang="fr-BE" sz="1600" b="1" dirty="0" smtClean="0">
                <a:latin typeface="Arial" panose="020B0604020202020204" pitchFamily="34" charset="0"/>
                <a:ea typeface="Calibri" panose="020F0502020204030204" pitchFamily="34" charset="0"/>
                <a:cs typeface="Arial" panose="020B0604020202020204" pitchFamily="34" charset="0"/>
              </a:rPr>
              <a:t>Augmentation</a:t>
            </a:r>
            <a:r>
              <a:rPr lang="fr-BE" sz="1600" b="1" spc="-20" dirty="0" smtClean="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de</a:t>
            </a:r>
            <a:r>
              <a:rPr lang="fr-BE" sz="1600" b="1" spc="-15"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la</a:t>
            </a:r>
            <a:r>
              <a:rPr lang="fr-BE" sz="1600" b="1" spc="-15"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créatinine:</a:t>
            </a:r>
            <a:endParaRPr lang="fr-FR" sz="1600" b="1" dirty="0">
              <a:latin typeface="Arial" panose="020B0604020202020204" pitchFamily="34" charset="0"/>
              <a:ea typeface="Calibri" panose="020F0502020204030204" pitchFamily="34" charset="0"/>
              <a:cs typeface="Arial" panose="020B0604020202020204" pitchFamily="34" charset="0"/>
            </a:endParaRPr>
          </a:p>
          <a:p>
            <a:pPr marL="320040" marR="177165" indent="-228600">
              <a:lnSpc>
                <a:spcPct val="107000"/>
              </a:lnSpc>
              <a:spcBef>
                <a:spcPts val="785"/>
              </a:spcBef>
              <a:spcAft>
                <a:spcPts val="400"/>
              </a:spcAft>
              <a:tabLst>
                <a:tab pos="320040" algn="l"/>
                <a:tab pos="320675" algn="l"/>
              </a:tabLst>
            </a:pPr>
            <a:r>
              <a:rPr lang="fr-FR" sz="1600" dirty="0">
                <a:latin typeface="Arial" panose="020B0604020202020204" pitchFamily="34" charset="0"/>
                <a:ea typeface="Calibri" panose="020F0502020204030204" pitchFamily="34" charset="0"/>
                <a:cs typeface="Arial" panose="020B0604020202020204" pitchFamily="34" charset="0"/>
              </a:rPr>
              <a:t>Soit une augmentation relative par</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rapport aux valeurs initiales, soit un taux</a:t>
            </a:r>
            <a:r>
              <a:rPr lang="fr-FR" sz="1600" spc="-2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absolu</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élevé</a:t>
            </a:r>
          </a:p>
          <a:p>
            <a:pPr marL="320040" marR="183515" indent="-228600">
              <a:lnSpc>
                <a:spcPct val="107000"/>
              </a:lnSpc>
              <a:spcBef>
                <a:spcPts val="785"/>
              </a:spcBef>
              <a:spcAft>
                <a:spcPts val="400"/>
              </a:spcAft>
              <a:tabLst>
                <a:tab pos="320040" algn="l"/>
                <a:tab pos="320675" algn="l"/>
              </a:tabLst>
            </a:pPr>
            <a:r>
              <a:rPr lang="fr-FR" sz="1600" dirty="0">
                <a:latin typeface="Arial" panose="020B0604020202020204" pitchFamily="34" charset="0"/>
                <a:ea typeface="Calibri" panose="020F0502020204030204" pitchFamily="34" charset="0"/>
                <a:cs typeface="Arial" panose="020B0604020202020204" pitchFamily="34" charset="0"/>
              </a:rPr>
              <a:t>La clairance de la créatinine ne fait pas</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partie de la définition : toutes les</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formules</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de</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clairance</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de</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la</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créatinine</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ne</a:t>
            </a:r>
            <a:r>
              <a:rPr lang="fr-FR" sz="1600" spc="-2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sont pas validées pour l'ARA et ne</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peuvent</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donc</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pas</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être </a:t>
            </a:r>
            <a:r>
              <a:rPr lang="fr-FR" sz="1600" dirty="0" smtClean="0">
                <a:latin typeface="Arial" panose="020B0604020202020204" pitchFamily="34" charset="0"/>
                <a:ea typeface="Calibri" panose="020F0502020204030204" pitchFamily="34" charset="0"/>
                <a:cs typeface="Arial" panose="020B0604020202020204" pitchFamily="34" charset="0"/>
              </a:rPr>
              <a:t>utilisées</a:t>
            </a:r>
            <a:endParaRPr lang="fr-FR" sz="1600" dirty="0">
              <a:latin typeface="Arial" panose="020B0604020202020204" pitchFamily="34" charset="0"/>
              <a:ea typeface="Calibri" panose="020F0502020204030204" pitchFamily="34" charset="0"/>
              <a:cs typeface="Arial" panose="020B0604020202020204" pitchFamily="34" charset="0"/>
            </a:endParaRPr>
          </a:p>
          <a:p>
            <a:pPr marL="361950" algn="ctr">
              <a:spcBef>
                <a:spcPts val="360"/>
              </a:spcBef>
              <a:spcAft>
                <a:spcPts val="400"/>
              </a:spcAft>
            </a:pPr>
            <a:r>
              <a:rPr lang="fr-BE" sz="1600" b="1" dirty="0">
                <a:latin typeface="Arial" panose="020B0604020202020204" pitchFamily="34" charset="0"/>
                <a:ea typeface="Calibri" panose="020F0502020204030204" pitchFamily="34" charset="0"/>
                <a:cs typeface="Arial" panose="020B0604020202020204" pitchFamily="34" charset="0"/>
              </a:rPr>
              <a:t>Diminution</a:t>
            </a:r>
            <a:r>
              <a:rPr lang="fr-BE" sz="1600" b="1" spc="-15"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de</a:t>
            </a:r>
            <a:r>
              <a:rPr lang="fr-BE" sz="1600" b="1" spc="-15"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la</a:t>
            </a:r>
            <a:r>
              <a:rPr lang="fr-BE" sz="1600" b="1" spc="-15"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diurèse:</a:t>
            </a:r>
            <a:endParaRPr lang="fr-FR" sz="1600" b="1" dirty="0">
              <a:latin typeface="Arial" panose="020B0604020202020204" pitchFamily="34" charset="0"/>
              <a:ea typeface="Calibri" panose="020F0502020204030204" pitchFamily="34" charset="0"/>
              <a:cs typeface="Arial" panose="020B0604020202020204" pitchFamily="34" charset="0"/>
            </a:endParaRPr>
          </a:p>
          <a:p>
            <a:pPr marL="320675" marR="222250" indent="-229235">
              <a:lnSpc>
                <a:spcPct val="107000"/>
              </a:lnSpc>
              <a:spcBef>
                <a:spcPts val="655"/>
              </a:spcBef>
              <a:spcAft>
                <a:spcPts val="400"/>
              </a:spcAft>
              <a:tabLst>
                <a:tab pos="320675" algn="l"/>
                <a:tab pos="321310" algn="l"/>
              </a:tabLst>
            </a:pPr>
            <a:r>
              <a:rPr lang="fr-FR" sz="1600" dirty="0">
                <a:latin typeface="Arial" panose="020B0604020202020204" pitchFamily="34" charset="0"/>
                <a:ea typeface="Calibri" panose="020F0502020204030204" pitchFamily="34" charset="0"/>
                <a:cs typeface="Arial" panose="020B0604020202020204" pitchFamily="34" charset="0"/>
              </a:rPr>
              <a:t>La surveillance des apports</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liquidiens et de la diurèse est</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difficile dans les structures</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disposant</a:t>
            </a:r>
            <a:r>
              <a:rPr lang="fr-FR" sz="1600" spc="-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de</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peu</a:t>
            </a:r>
            <a:r>
              <a:rPr lang="fr-FR" sz="1600" spc="-3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de</a:t>
            </a:r>
            <a:r>
              <a:rPr lang="fr-FR" sz="1600" spc="-2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ressources</a:t>
            </a:r>
          </a:p>
          <a:p>
            <a:pPr marL="320675" marR="93345" indent="-229235">
              <a:lnSpc>
                <a:spcPct val="107000"/>
              </a:lnSpc>
              <a:spcBef>
                <a:spcPts val="780"/>
              </a:spcBef>
              <a:spcAft>
                <a:spcPts val="400"/>
              </a:spcAft>
              <a:tabLst>
                <a:tab pos="320675" algn="l"/>
                <a:tab pos="321310" algn="l"/>
              </a:tabLst>
            </a:pPr>
            <a:r>
              <a:rPr lang="fr-FR" sz="1600" dirty="0">
                <a:latin typeface="Arial" panose="020B0604020202020204" pitchFamily="34" charset="0"/>
                <a:ea typeface="Calibri" panose="020F0502020204030204" pitchFamily="34" charset="0"/>
                <a:cs typeface="Arial" panose="020B0604020202020204" pitchFamily="34" charset="0"/>
              </a:rPr>
              <a:t>Essayer</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de</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surveiller</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la</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diurèse</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au</a:t>
            </a:r>
            <a:r>
              <a:rPr lang="fr-FR" sz="1600" spc="-2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moins</a:t>
            </a:r>
            <a:r>
              <a:rPr lang="fr-FR" sz="1600" spc="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pour</a:t>
            </a:r>
            <a:r>
              <a:rPr lang="fr-FR" sz="1600" spc="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les</a:t>
            </a:r>
            <a:r>
              <a:rPr lang="fr-FR" sz="1600" spc="3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patients</a:t>
            </a:r>
            <a:r>
              <a:rPr lang="fr-FR" sz="1600" spc="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ayant</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une</a:t>
            </a:r>
            <a:r>
              <a:rPr lang="fr-FR" sz="1600" spc="-2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ARA</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sévère</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(voir</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ci-dessous</a:t>
            </a:r>
            <a:r>
              <a:rPr lang="fr-FR" sz="1600" dirty="0" smtClean="0">
                <a:latin typeface="Arial" panose="020B0604020202020204" pitchFamily="34" charset="0"/>
                <a:ea typeface="Calibri" panose="020F0502020204030204" pitchFamily="34" charset="0"/>
                <a:cs typeface="Arial" panose="020B0604020202020204" pitchFamily="34" charset="0"/>
              </a:rPr>
              <a:t>)</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
        <p:nvSpPr>
          <p:cNvPr id="5" name="Rectangle 4"/>
          <p:cNvSpPr/>
          <p:nvPr/>
        </p:nvSpPr>
        <p:spPr>
          <a:xfrm>
            <a:off x="309592" y="1937859"/>
            <a:ext cx="5920800" cy="3537187"/>
          </a:xfrm>
          <a:prstGeom prst="rect">
            <a:avLst/>
          </a:prstGeom>
        </p:spPr>
        <p:txBody>
          <a:bodyPr wrap="square">
            <a:spAutoFit/>
          </a:bodyPr>
          <a:lstStyle/>
          <a:p>
            <a:pPr marL="91440" algn="ctr">
              <a:spcBef>
                <a:spcPts val="355"/>
              </a:spcBef>
              <a:spcAft>
                <a:spcPts val="600"/>
              </a:spcAft>
            </a:pP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Définition </a:t>
            </a:r>
            <a:r>
              <a:rPr lang="fr-FR" sz="1600" dirty="0">
                <a:solidFill>
                  <a:schemeClr val="tx2"/>
                </a:solidFill>
                <a:latin typeface="Arial" panose="020B0604020202020204" pitchFamily="34" charset="0"/>
                <a:ea typeface="Calibri" panose="020F0502020204030204" pitchFamily="34" charset="0"/>
                <a:cs typeface="Arial" panose="020B0604020202020204" pitchFamily="34" charset="0"/>
              </a:rPr>
              <a:t>:</a:t>
            </a:r>
            <a:r>
              <a:rPr lang="fr-FR" sz="1600" spc="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spc="-5" dirty="0">
                <a:solidFill>
                  <a:schemeClr val="tx2"/>
                </a:solidFill>
                <a:latin typeface="Arial" panose="020B0604020202020204" pitchFamily="34" charset="0"/>
                <a:ea typeface="Calibri" panose="020F0502020204030204" pitchFamily="34" charset="0"/>
                <a:cs typeface="Arial" panose="020B0604020202020204" pitchFamily="34" charset="0"/>
              </a:rPr>
              <a:t>Détérioration </a:t>
            </a:r>
            <a:r>
              <a:rPr lang="fr-FR" sz="1600" dirty="0">
                <a:solidFill>
                  <a:schemeClr val="tx2"/>
                </a:solidFill>
                <a:latin typeface="Arial" panose="020B0604020202020204" pitchFamily="34" charset="0"/>
                <a:ea typeface="Calibri" panose="020F0502020204030204" pitchFamily="34" charset="0"/>
                <a:cs typeface="Arial" panose="020B0604020202020204" pitchFamily="34" charset="0"/>
              </a:rPr>
              <a:t>soudaine</a:t>
            </a:r>
            <a:r>
              <a:rPr lang="fr-FR" sz="1600" spc="-23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dirty="0">
                <a:solidFill>
                  <a:schemeClr val="tx2"/>
                </a:solidFill>
                <a:latin typeface="Arial" panose="020B0604020202020204" pitchFamily="34" charset="0"/>
                <a:ea typeface="Calibri" panose="020F0502020204030204" pitchFamily="34" charset="0"/>
                <a:cs typeface="Arial" panose="020B0604020202020204" pitchFamily="34" charset="0"/>
              </a:rPr>
              <a:t>de</a:t>
            </a:r>
            <a:r>
              <a:rPr lang="fr-FR" sz="1600" spc="-1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dirty="0">
                <a:solidFill>
                  <a:schemeClr val="tx2"/>
                </a:solidFill>
                <a:latin typeface="Arial" panose="020B0604020202020204" pitchFamily="34" charset="0"/>
                <a:ea typeface="Calibri" panose="020F0502020204030204" pitchFamily="34" charset="0"/>
                <a:cs typeface="Arial" panose="020B0604020202020204" pitchFamily="34" charset="0"/>
              </a:rPr>
              <a:t>la</a:t>
            </a:r>
            <a:r>
              <a:rPr lang="fr-FR" sz="1600"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dirty="0">
                <a:solidFill>
                  <a:schemeClr val="tx2"/>
                </a:solidFill>
                <a:latin typeface="Arial" panose="020B0604020202020204" pitchFamily="34" charset="0"/>
                <a:ea typeface="Calibri" panose="020F0502020204030204" pitchFamily="34" charset="0"/>
                <a:cs typeface="Arial" panose="020B0604020202020204" pitchFamily="34" charset="0"/>
              </a:rPr>
              <a:t>fonction </a:t>
            </a:r>
            <a:r>
              <a:rPr lang="fr-FR" sz="1600" dirty="0" smtClean="0">
                <a:solidFill>
                  <a:schemeClr val="tx2"/>
                </a:solidFill>
                <a:latin typeface="Arial" panose="020B0604020202020204" pitchFamily="34" charset="0"/>
                <a:ea typeface="Calibri" panose="020F0502020204030204" pitchFamily="34" charset="0"/>
                <a:cs typeface="Arial" panose="020B0604020202020204" pitchFamily="34" charset="0"/>
              </a:rPr>
              <a:t>rénale</a:t>
            </a:r>
            <a:endParaRPr lang="fr-BE" sz="1600" dirty="0">
              <a:solidFill>
                <a:schemeClr val="tx2"/>
              </a:solidFill>
              <a:latin typeface="Arial" panose="020B0604020202020204" pitchFamily="34" charset="0"/>
              <a:cs typeface="Arial" panose="020B0604020202020204" pitchFamily="34" charset="0"/>
            </a:endParaRPr>
          </a:p>
          <a:p>
            <a:pPr marL="91440">
              <a:spcBef>
                <a:spcPts val="355"/>
              </a:spcBef>
              <a:spcAft>
                <a:spcPts val="600"/>
              </a:spcAft>
            </a:pPr>
            <a:endParaRPr lang="fr-BE" sz="1600" b="1" dirty="0">
              <a:latin typeface="Arial" panose="020B0604020202020204" pitchFamily="34" charset="0"/>
              <a:ea typeface="Calibri" panose="020F0502020204030204" pitchFamily="34" charset="0"/>
              <a:cs typeface="Arial" panose="020B0604020202020204" pitchFamily="34" charset="0"/>
            </a:endParaRPr>
          </a:p>
          <a:p>
            <a:pPr marL="91440" algn="ctr">
              <a:spcBef>
                <a:spcPts val="355"/>
              </a:spcBef>
              <a:spcAft>
                <a:spcPts val="600"/>
              </a:spcAft>
            </a:pPr>
            <a:r>
              <a:rPr lang="fr-BE" sz="1600" b="1" dirty="0" smtClean="0">
                <a:latin typeface="Arial" panose="020B0604020202020204" pitchFamily="34" charset="0"/>
                <a:ea typeface="Calibri" panose="020F0502020204030204" pitchFamily="34" charset="0"/>
                <a:cs typeface="Arial" panose="020B0604020202020204" pitchFamily="34" charset="0"/>
              </a:rPr>
              <a:t>Présentation</a:t>
            </a:r>
            <a:endParaRPr lang="fr-FR" sz="1600" dirty="0">
              <a:latin typeface="Arial" panose="020B0604020202020204" pitchFamily="34" charset="0"/>
              <a:ea typeface="Calibri" panose="020F0502020204030204" pitchFamily="34" charset="0"/>
              <a:cs typeface="Arial" panose="020B0604020202020204" pitchFamily="34" charset="0"/>
            </a:endParaRPr>
          </a:p>
          <a:p>
            <a:pPr marL="320675" indent="-229870">
              <a:spcBef>
                <a:spcPts val="105"/>
              </a:spcBef>
              <a:spcAft>
                <a:spcPts val="600"/>
              </a:spcAft>
              <a:tabLst>
                <a:tab pos="320675" algn="l"/>
                <a:tab pos="321310" algn="l"/>
              </a:tabLst>
            </a:pPr>
            <a:r>
              <a:rPr lang="fr-BE" sz="1600" dirty="0">
                <a:latin typeface="Arial" panose="020B0604020202020204" pitchFamily="34" charset="0"/>
                <a:ea typeface="Calibri" panose="020F0502020204030204" pitchFamily="34" charset="0"/>
                <a:cs typeface="Arial" panose="020B0604020202020204" pitchFamily="34" charset="0"/>
              </a:rPr>
              <a:t>Créatinine</a:t>
            </a:r>
            <a:r>
              <a:rPr lang="fr-BE" sz="1600" spc="-1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élevée</a:t>
            </a:r>
            <a:r>
              <a:rPr lang="fr-BE" sz="1600" spc="-15"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à</a:t>
            </a:r>
            <a:r>
              <a:rPr lang="fr-BE" sz="1600" spc="-20" dirty="0">
                <a:latin typeface="Arial" panose="020B0604020202020204" pitchFamily="34" charset="0"/>
                <a:ea typeface="Calibri" panose="020F0502020204030204" pitchFamily="34" charset="0"/>
                <a:cs typeface="Arial" panose="020B0604020202020204" pitchFamily="34" charset="0"/>
              </a:rPr>
              <a:t> </a:t>
            </a:r>
            <a:r>
              <a:rPr lang="fr-BE" sz="1600" dirty="0">
                <a:latin typeface="Arial" panose="020B0604020202020204" pitchFamily="34" charset="0"/>
                <a:ea typeface="Calibri" panose="020F0502020204030204" pitchFamily="34" charset="0"/>
                <a:cs typeface="Arial" panose="020B0604020202020204" pitchFamily="34" charset="0"/>
              </a:rPr>
              <a:t>l'admission</a:t>
            </a:r>
            <a:endParaRPr lang="fr-FR" sz="1600" dirty="0">
              <a:latin typeface="Arial" panose="020B0604020202020204" pitchFamily="34" charset="0"/>
              <a:ea typeface="Calibri" panose="020F0502020204030204" pitchFamily="34" charset="0"/>
              <a:cs typeface="Arial" panose="020B0604020202020204" pitchFamily="34" charset="0"/>
            </a:endParaRPr>
          </a:p>
          <a:p>
            <a:pPr marL="320675" marR="112395" indent="-229235">
              <a:lnSpc>
                <a:spcPct val="107000"/>
              </a:lnSpc>
              <a:spcBef>
                <a:spcPts val="105"/>
              </a:spcBef>
              <a:spcAft>
                <a:spcPts val="600"/>
              </a:spcAft>
              <a:tabLst>
                <a:tab pos="320675" algn="l"/>
                <a:tab pos="321310" algn="l"/>
              </a:tabLst>
            </a:pPr>
            <a:r>
              <a:rPr lang="fr-FR" sz="1600" dirty="0">
                <a:latin typeface="Arial" panose="020B0604020202020204" pitchFamily="34" charset="0"/>
                <a:ea typeface="Calibri" panose="020F0502020204030204" pitchFamily="34" charset="0"/>
                <a:cs typeface="Arial" panose="020B0604020202020204" pitchFamily="34" charset="0"/>
              </a:rPr>
              <a:t>Les patients présentant une</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déshydratation,</a:t>
            </a:r>
            <a:r>
              <a:rPr lang="fr-FR" sz="1600" spc="-2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un</a:t>
            </a:r>
            <a:r>
              <a:rPr lang="fr-FR" sz="1600" spc="-2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choc</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ou</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un</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sepsis</a:t>
            </a:r>
            <a:r>
              <a:rPr lang="fr-FR" sz="1600" spc="-2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ont</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un risque très élevé d'ARA</a:t>
            </a:r>
          </a:p>
          <a:p>
            <a:pPr marL="320675" marR="123190" indent="-229235">
              <a:lnSpc>
                <a:spcPct val="107000"/>
              </a:lnSpc>
              <a:spcBef>
                <a:spcPts val="5"/>
              </a:spcBef>
              <a:spcAft>
                <a:spcPts val="600"/>
              </a:spcAft>
              <a:tabLst>
                <a:tab pos="320675" algn="l"/>
                <a:tab pos="321310" algn="l"/>
              </a:tabLst>
            </a:pPr>
            <a:r>
              <a:rPr lang="fr-FR" sz="1600" dirty="0">
                <a:latin typeface="Arial" panose="020B0604020202020204" pitchFamily="34" charset="0"/>
                <a:ea typeface="Calibri" panose="020F0502020204030204" pitchFamily="34" charset="0"/>
                <a:cs typeface="Arial" panose="020B0604020202020204" pitchFamily="34" charset="0"/>
              </a:rPr>
              <a:t>La créatinine est un examen</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d'urgence</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qui</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doit</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être</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disponible</a:t>
            </a:r>
            <a:r>
              <a:rPr lang="fr-FR" sz="1600" spc="-2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24</a:t>
            </a:r>
            <a:r>
              <a:rPr lang="fr-FR" sz="1600" spc="-23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heures sur 24, 7 jours sur 7, et qui</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est nécessaire pour tous les patients</a:t>
            </a:r>
            <a:r>
              <a:rPr lang="fr-FR" sz="1600" spc="-2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devant</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être</a:t>
            </a:r>
            <a:r>
              <a:rPr lang="fr-FR" sz="1600" spc="-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hospitalisés</a:t>
            </a:r>
          </a:p>
          <a:p>
            <a:pPr marL="699770" marR="226060" indent="-355600">
              <a:lnSpc>
                <a:spcPct val="106000"/>
              </a:lnSpc>
              <a:spcBef>
                <a:spcPts val="15"/>
              </a:spcBef>
              <a:spcAft>
                <a:spcPts val="600"/>
              </a:spcAft>
              <a:tabLst>
                <a:tab pos="455295" algn="l"/>
                <a:tab pos="455930" algn="l"/>
              </a:tabLst>
            </a:pPr>
            <a:r>
              <a:rPr lang="fr-FR" sz="1600" dirty="0">
                <a:latin typeface="Arial" panose="020B0604020202020204" pitchFamily="34" charset="0"/>
                <a:ea typeface="Calibri" panose="020F0502020204030204" pitchFamily="34" charset="0"/>
                <a:cs typeface="Arial" panose="020B0604020202020204" pitchFamily="34" charset="0"/>
              </a:rPr>
              <a:t>Les</a:t>
            </a:r>
            <a:r>
              <a:rPr lang="fr-FR" sz="1600" spc="-3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bandelettes</a:t>
            </a:r>
            <a:r>
              <a:rPr lang="fr-FR" sz="1600" spc="-2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urinaires</a:t>
            </a:r>
            <a:r>
              <a:rPr lang="fr-FR" sz="1600" spc="-3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pour</a:t>
            </a:r>
            <a:r>
              <a:rPr lang="fr-FR" sz="1600" spc="-2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la</a:t>
            </a:r>
            <a:r>
              <a:rPr lang="fr-FR" sz="1600" spc="-23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recherche</a:t>
            </a:r>
            <a:r>
              <a:rPr lang="fr-FR" sz="1600" spc="-15"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de protéinurie également</a:t>
            </a:r>
            <a:r>
              <a:rPr lang="fr-FR" sz="1600" spc="-1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essentielles</a:t>
            </a:r>
            <a:r>
              <a:rPr lang="fr-FR" sz="1600" spc="-20" dirty="0">
                <a:latin typeface="Arial" panose="020B0604020202020204" pitchFamily="34" charset="0"/>
                <a:ea typeface="Calibri" panose="020F0502020204030204" pitchFamily="34" charset="0"/>
                <a:cs typeface="Arial" panose="020B0604020202020204" pitchFamily="34" charset="0"/>
              </a:rPr>
              <a:t> </a:t>
            </a:r>
            <a:r>
              <a:rPr lang="fr-FR" sz="1600" dirty="0">
                <a:latin typeface="Arial" panose="020B0604020202020204" pitchFamily="34" charset="0"/>
                <a:ea typeface="Calibri" panose="020F0502020204030204" pitchFamily="34" charset="0"/>
                <a:cs typeface="Arial" panose="020B0604020202020204" pitchFamily="34" charset="0"/>
              </a:rPr>
              <a:t>:</a:t>
            </a:r>
          </a:p>
        </p:txBody>
      </p:sp>
      <p:sp>
        <p:nvSpPr>
          <p:cNvPr id="32" name="Rectangle à coins arrondis 31"/>
          <p:cNvSpPr/>
          <p:nvPr/>
        </p:nvSpPr>
        <p:spPr>
          <a:xfrm>
            <a:off x="338013" y="1712421"/>
            <a:ext cx="5892378" cy="389035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509186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8351523" y="1202787"/>
            <a:ext cx="3584273" cy="3621766"/>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3" name="Rectangle 32"/>
          <p:cNvSpPr/>
          <p:nvPr/>
        </p:nvSpPr>
        <p:spPr>
          <a:xfrm>
            <a:off x="3936844" y="1202787"/>
            <a:ext cx="4242879" cy="3621766"/>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2" name="Rectangle 31"/>
          <p:cNvSpPr/>
          <p:nvPr/>
        </p:nvSpPr>
        <p:spPr>
          <a:xfrm>
            <a:off x="263944" y="1228477"/>
            <a:ext cx="3515582" cy="3596076"/>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smtClean="0">
                <a:ln>
                  <a:noFill/>
                </a:ln>
                <a:solidFill>
                  <a:srgbClr val="FFFFFF"/>
                </a:solidFill>
                <a:effectLst/>
                <a:uLnTx/>
                <a:uFillTx/>
                <a:latin typeface="Calibri" panose="020F0502020204030204"/>
                <a:ea typeface="+mn-ea"/>
                <a:cs typeface="+mn-cs"/>
              </a:rPr>
              <a:t> </a:t>
            </a:r>
            <a:endParaRPr kumimoji="0" lang="fr-FR"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4E5AFD0-CBC0-1E3F-B93F-3E9C64A9DDC3}"/>
              </a:ext>
            </a:extLst>
          </p:cNvPr>
          <p:cNvSpPr>
            <a:spLocks noGrp="1"/>
          </p:cNvSpPr>
          <p:nvPr>
            <p:ph type="title"/>
          </p:nvPr>
        </p:nvSpPr>
        <p:spPr>
          <a:xfrm>
            <a:off x="309591" y="96150"/>
            <a:ext cx="11573950" cy="548511"/>
          </a:xfrm>
          <a:noFill/>
        </p:spPr>
        <p:txBody>
          <a:bodyPr>
            <a:noAutofit/>
          </a:bodyPr>
          <a:lstStyle/>
          <a:p>
            <a:r>
              <a:rPr lang="fr-FR" sz="2400" dirty="0">
                <a:ea typeface="Calibri" panose="020F0502020204030204" pitchFamily="34" charset="0"/>
              </a:rPr>
              <a:t>Maladies</a:t>
            </a:r>
            <a:r>
              <a:rPr lang="fr-FR" sz="2400" spc="-15" dirty="0">
                <a:ea typeface="Calibri" panose="020F0502020204030204" pitchFamily="34" charset="0"/>
              </a:rPr>
              <a:t> </a:t>
            </a:r>
            <a:r>
              <a:rPr lang="fr-FR" sz="2400" dirty="0">
                <a:ea typeface="Calibri" panose="020F0502020204030204" pitchFamily="34" charset="0"/>
              </a:rPr>
              <a:t>rénales</a:t>
            </a:r>
            <a:r>
              <a:rPr lang="fr-FR" sz="2400" spc="-10" dirty="0">
                <a:ea typeface="Calibri" panose="020F0502020204030204" pitchFamily="34" charset="0"/>
              </a:rPr>
              <a:t> </a:t>
            </a:r>
            <a:r>
              <a:rPr lang="fr-FR" sz="2400" dirty="0">
                <a:ea typeface="Calibri" panose="020F0502020204030204" pitchFamily="34" charset="0"/>
              </a:rPr>
              <a:t>chez</a:t>
            </a:r>
            <a:r>
              <a:rPr lang="fr-FR" sz="2400" spc="-10" dirty="0">
                <a:ea typeface="Calibri" panose="020F0502020204030204" pitchFamily="34" charset="0"/>
              </a:rPr>
              <a:t> </a:t>
            </a:r>
            <a:r>
              <a:rPr lang="fr-FR" sz="2400" dirty="0">
                <a:ea typeface="Calibri" panose="020F0502020204030204" pitchFamily="34" charset="0"/>
              </a:rPr>
              <a:t>les</a:t>
            </a:r>
            <a:r>
              <a:rPr lang="fr-FR" sz="2400" spc="-10" dirty="0">
                <a:ea typeface="Calibri" panose="020F0502020204030204" pitchFamily="34" charset="0"/>
              </a:rPr>
              <a:t> </a:t>
            </a:r>
            <a:r>
              <a:rPr lang="fr-FR" sz="2400" dirty="0" smtClean="0">
                <a:ea typeface="Calibri" panose="020F0502020204030204" pitchFamily="34" charset="0"/>
              </a:rPr>
              <a:t>PVVIH hospitalisés 2/2</a:t>
            </a:r>
            <a:endParaRPr lang="fr-FR" sz="2000" dirty="0"/>
          </a:p>
        </p:txBody>
      </p:sp>
      <p:sp>
        <p:nvSpPr>
          <p:cNvPr id="14" name="Text Box 2184">
            <a:extLst>
              <a:ext uri="{FF2B5EF4-FFF2-40B4-BE49-F238E27FC236}">
                <a16:creationId xmlns:a16="http://schemas.microsoft.com/office/drawing/2014/main" id="{9712B0A4-9926-D385-7C14-8E522B4B9E25}"/>
              </a:ext>
            </a:extLst>
          </p:cNvPr>
          <p:cNvSpPr txBox="1">
            <a:spLocks noGrp="1" noChangeArrowheads="1"/>
          </p:cNvSpPr>
          <p:nvPr>
            <p:ph type="body" sz="quarter" idx="10"/>
          </p:nvPr>
        </p:nvSpPr>
        <p:spPr bwMode="auto">
          <a:xfrm>
            <a:off x="327731" y="1409707"/>
            <a:ext cx="3388008" cy="3228451"/>
          </a:xfrm>
          <a:prstGeom prst="rect">
            <a:avLst/>
          </a:prstGeom>
          <a:noFill/>
          <a:ln w="19050">
            <a:noFill/>
            <a:miter lim="800000"/>
            <a:headEnd/>
            <a:tailEnd/>
          </a:ln>
        </p:spPr>
        <p:txBody>
          <a:bodyPr rot="0" vert="horz" wrap="square" lIns="0" tIns="0" rIns="0" bIns="0" anchor="t" anchorCtr="0" upright="1">
            <a:noAutofit/>
          </a:bodyPr>
          <a:lstStyle/>
          <a:p>
            <a:pPr marL="347345" marR="342900" indent="0" algn="ctr">
              <a:lnSpc>
                <a:spcPct val="100000"/>
              </a:lnSpc>
              <a:spcBef>
                <a:spcPts val="0"/>
              </a:spcBef>
              <a:spcAft>
                <a:spcPts val="400"/>
              </a:spcAft>
              <a:buNone/>
            </a:pPr>
            <a:r>
              <a:rPr lang="fr-BE" sz="1600" b="1" dirty="0">
                <a:solidFill>
                  <a:schemeClr val="tx1"/>
                </a:solidFill>
                <a:effectLst/>
                <a:ea typeface="Calibri" panose="020F0502020204030204" pitchFamily="34" charset="0"/>
              </a:rPr>
              <a:t>Atteinte</a:t>
            </a:r>
            <a:r>
              <a:rPr lang="fr-BE" sz="1600" b="1" spc="-25" dirty="0">
                <a:solidFill>
                  <a:schemeClr val="tx1"/>
                </a:solidFill>
                <a:effectLst/>
                <a:ea typeface="Calibri" panose="020F0502020204030204" pitchFamily="34" charset="0"/>
              </a:rPr>
              <a:t> </a:t>
            </a:r>
            <a:r>
              <a:rPr lang="fr-BE" sz="1600" b="1" dirty="0">
                <a:solidFill>
                  <a:schemeClr val="tx1"/>
                </a:solidFill>
                <a:effectLst/>
                <a:ea typeface="Calibri" panose="020F0502020204030204" pitchFamily="34" charset="0"/>
              </a:rPr>
              <a:t>rénale</a:t>
            </a:r>
            <a:r>
              <a:rPr lang="fr-BE" sz="1600" b="1" spc="-30" dirty="0">
                <a:solidFill>
                  <a:schemeClr val="tx1"/>
                </a:solidFill>
                <a:effectLst/>
                <a:ea typeface="Calibri" panose="020F0502020204030204" pitchFamily="34" charset="0"/>
              </a:rPr>
              <a:t> </a:t>
            </a:r>
            <a:r>
              <a:rPr lang="fr-BE" sz="1600" b="1" dirty="0" smtClean="0">
                <a:solidFill>
                  <a:schemeClr val="tx1"/>
                </a:solidFill>
                <a:effectLst/>
                <a:ea typeface="Calibri" panose="020F0502020204030204" pitchFamily="34" charset="0"/>
              </a:rPr>
              <a:t>aiguë (</a:t>
            </a:r>
            <a:r>
              <a:rPr lang="fr-BE" sz="1600" b="1" dirty="0">
                <a:solidFill>
                  <a:schemeClr val="tx1"/>
                </a:solidFill>
                <a:effectLst/>
                <a:ea typeface="Calibri" panose="020F0502020204030204" pitchFamily="34" charset="0"/>
              </a:rPr>
              <a:t>ARA</a:t>
            </a:r>
            <a:r>
              <a:rPr lang="fr-BE" sz="1600" b="1" dirty="0" smtClean="0">
                <a:solidFill>
                  <a:schemeClr val="tx1"/>
                </a:solidFill>
                <a:effectLst/>
                <a:ea typeface="Calibri" panose="020F0502020204030204" pitchFamily="34" charset="0"/>
              </a:rPr>
              <a:t>)</a:t>
            </a:r>
          </a:p>
          <a:p>
            <a:pPr marL="347345" marR="342900" indent="0">
              <a:lnSpc>
                <a:spcPct val="100000"/>
              </a:lnSpc>
              <a:spcBef>
                <a:spcPts val="0"/>
              </a:spcBef>
              <a:spcAft>
                <a:spcPts val="400"/>
              </a:spcAft>
              <a:buNone/>
            </a:pPr>
            <a:endParaRPr lang="fr-FR" sz="1600" dirty="0">
              <a:solidFill>
                <a:schemeClr val="tx1"/>
              </a:solidFill>
              <a:effectLst/>
              <a:ea typeface="Calibri" panose="020F0502020204030204" pitchFamily="34" charset="0"/>
            </a:endParaRPr>
          </a:p>
          <a:p>
            <a:pPr marL="102870" indent="0">
              <a:lnSpc>
                <a:spcPct val="100000"/>
              </a:lnSpc>
              <a:spcBef>
                <a:spcPts val="200"/>
              </a:spcBef>
              <a:spcAft>
                <a:spcPts val="400"/>
              </a:spcAft>
              <a:buNone/>
              <a:tabLst>
                <a:tab pos="330835" algn="l"/>
                <a:tab pos="331470" algn="l"/>
              </a:tabLst>
            </a:pPr>
            <a:r>
              <a:rPr lang="fr-FR" sz="1400" dirty="0">
                <a:solidFill>
                  <a:schemeClr val="tx1"/>
                </a:solidFill>
                <a:effectLst/>
                <a:ea typeface="Calibri" panose="020F0502020204030204" pitchFamily="34" charset="0"/>
              </a:rPr>
              <a:t>Très</a:t>
            </a:r>
            <a:r>
              <a:rPr lang="fr-FR" sz="1400" spc="-2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fréquente</a:t>
            </a:r>
          </a:p>
          <a:p>
            <a:pPr marL="102870" marR="118110" indent="0">
              <a:lnSpc>
                <a:spcPct val="100000"/>
              </a:lnSpc>
              <a:spcBef>
                <a:spcPts val="200"/>
              </a:spcBef>
              <a:spcAft>
                <a:spcPts val="400"/>
              </a:spcAft>
              <a:buNone/>
              <a:tabLst>
                <a:tab pos="330835" algn="l"/>
                <a:tab pos="331470" algn="l"/>
              </a:tabLst>
            </a:pPr>
            <a:r>
              <a:rPr lang="fr-FR" sz="1400" dirty="0">
                <a:solidFill>
                  <a:schemeClr val="tx1"/>
                </a:solidFill>
                <a:effectLst/>
                <a:ea typeface="Calibri" panose="020F0502020204030204" pitchFamily="34" charset="0"/>
              </a:rPr>
              <a:t>Réversible</a:t>
            </a:r>
            <a:r>
              <a:rPr lang="fr-FR" sz="1400" spc="-1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à</a:t>
            </a:r>
            <a:r>
              <a:rPr lang="fr-FR" sz="1400" spc="-2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condition</a:t>
            </a:r>
            <a:r>
              <a:rPr lang="fr-FR" sz="1400" spc="-20"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d'être</a:t>
            </a:r>
            <a:r>
              <a:rPr lang="fr-FR" sz="1400" spc="-23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détectée tôt et prise en</a:t>
            </a:r>
            <a:r>
              <a:rPr lang="fr-FR" sz="1400" spc="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charge</a:t>
            </a:r>
            <a:r>
              <a:rPr lang="fr-FR" sz="1400" spc="-10"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de</a:t>
            </a:r>
            <a:r>
              <a:rPr lang="fr-FR" sz="1400" spc="-10"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façon</a:t>
            </a:r>
            <a:r>
              <a:rPr lang="fr-FR" sz="1400" spc="-10" dirty="0">
                <a:solidFill>
                  <a:schemeClr val="tx1"/>
                </a:solidFill>
                <a:effectLst/>
                <a:ea typeface="Calibri" panose="020F0502020204030204" pitchFamily="34" charset="0"/>
              </a:rPr>
              <a:t> </a:t>
            </a:r>
            <a:r>
              <a:rPr lang="fr-FR" sz="1400" dirty="0" smtClean="0">
                <a:solidFill>
                  <a:schemeClr val="tx1"/>
                </a:solidFill>
                <a:effectLst/>
                <a:ea typeface="Calibri" panose="020F0502020204030204" pitchFamily="34" charset="0"/>
              </a:rPr>
              <a:t>optimale</a:t>
            </a:r>
            <a:endParaRPr lang="fr-FR" sz="1400" dirty="0">
              <a:solidFill>
                <a:schemeClr val="tx1"/>
              </a:solidFill>
              <a:effectLst/>
              <a:ea typeface="Calibri" panose="020F0502020204030204" pitchFamily="34" charset="0"/>
            </a:endParaRPr>
          </a:p>
          <a:p>
            <a:pPr marR="408305" indent="0">
              <a:lnSpc>
                <a:spcPct val="100000"/>
              </a:lnSpc>
              <a:spcBef>
                <a:spcPts val="200"/>
              </a:spcBef>
              <a:spcAft>
                <a:spcPts val="400"/>
              </a:spcAft>
              <a:buNone/>
            </a:pPr>
            <a:r>
              <a:rPr lang="fr-FR" sz="1400" b="1" dirty="0">
                <a:solidFill>
                  <a:schemeClr val="tx1"/>
                </a:solidFill>
                <a:effectLst/>
                <a:ea typeface="Calibri" panose="020F0502020204030204" pitchFamily="34" charset="0"/>
              </a:rPr>
              <a:t>L'ARA</a:t>
            </a:r>
            <a:r>
              <a:rPr lang="fr-FR" sz="1400" b="1" spc="-30" dirty="0">
                <a:solidFill>
                  <a:schemeClr val="tx1"/>
                </a:solidFill>
                <a:effectLst/>
                <a:ea typeface="Calibri" panose="020F0502020204030204" pitchFamily="34" charset="0"/>
              </a:rPr>
              <a:t> </a:t>
            </a:r>
            <a:r>
              <a:rPr lang="fr-FR" sz="1400" b="1" dirty="0">
                <a:solidFill>
                  <a:schemeClr val="tx1"/>
                </a:solidFill>
                <a:effectLst/>
                <a:ea typeface="Calibri" panose="020F0502020204030204" pitchFamily="34" charset="0"/>
              </a:rPr>
              <a:t>est</a:t>
            </a:r>
            <a:r>
              <a:rPr lang="fr-FR" sz="1400" b="1" spc="-35" dirty="0">
                <a:solidFill>
                  <a:schemeClr val="tx1"/>
                </a:solidFill>
                <a:effectLst/>
                <a:ea typeface="Calibri" panose="020F0502020204030204" pitchFamily="34" charset="0"/>
              </a:rPr>
              <a:t> </a:t>
            </a:r>
            <a:r>
              <a:rPr lang="fr-FR" sz="1400" b="1" dirty="0">
                <a:solidFill>
                  <a:schemeClr val="tx1"/>
                </a:solidFill>
                <a:effectLst/>
                <a:ea typeface="Calibri" panose="020F0502020204030204" pitchFamily="34" charset="0"/>
              </a:rPr>
              <a:t>une</a:t>
            </a:r>
            <a:r>
              <a:rPr lang="fr-FR" sz="1400" b="1" spc="-25" dirty="0">
                <a:solidFill>
                  <a:schemeClr val="tx1"/>
                </a:solidFill>
                <a:effectLst/>
                <a:ea typeface="Calibri" panose="020F0502020204030204" pitchFamily="34" charset="0"/>
              </a:rPr>
              <a:t> </a:t>
            </a:r>
            <a:r>
              <a:rPr lang="fr-FR" sz="1400" b="1" dirty="0" smtClean="0">
                <a:solidFill>
                  <a:schemeClr val="tx1"/>
                </a:solidFill>
                <a:effectLst/>
                <a:ea typeface="Calibri" panose="020F0502020204030204" pitchFamily="34" charset="0"/>
              </a:rPr>
              <a:t>urgence </a:t>
            </a:r>
            <a:r>
              <a:rPr lang="fr-FR" sz="1400" b="1" spc="-465" dirty="0" smtClean="0">
                <a:solidFill>
                  <a:schemeClr val="tx1"/>
                </a:solidFill>
                <a:effectLst/>
                <a:ea typeface="Calibri" panose="020F0502020204030204" pitchFamily="34" charset="0"/>
              </a:rPr>
              <a:t>    </a:t>
            </a:r>
            <a:r>
              <a:rPr lang="fr-FR" sz="1400" b="1" dirty="0" smtClean="0">
                <a:solidFill>
                  <a:schemeClr val="tx1"/>
                </a:solidFill>
                <a:effectLst/>
                <a:ea typeface="Calibri" panose="020F0502020204030204" pitchFamily="34" charset="0"/>
              </a:rPr>
              <a:t>médicale</a:t>
            </a:r>
            <a:endParaRPr lang="fr-FR" sz="1400" dirty="0">
              <a:solidFill>
                <a:schemeClr val="tx1"/>
              </a:solidFill>
              <a:effectLst/>
              <a:ea typeface="Calibri" panose="020F0502020204030204" pitchFamily="34" charset="0"/>
            </a:endParaRPr>
          </a:p>
          <a:p>
            <a:pPr marR="22225" indent="0">
              <a:lnSpc>
                <a:spcPct val="100000"/>
              </a:lnSpc>
              <a:spcBef>
                <a:spcPts val="200"/>
              </a:spcBef>
              <a:spcAft>
                <a:spcPts val="400"/>
              </a:spcAft>
              <a:buNone/>
            </a:pPr>
            <a:r>
              <a:rPr lang="fr-FR" sz="1400" dirty="0">
                <a:solidFill>
                  <a:schemeClr val="tx1"/>
                </a:solidFill>
                <a:effectLst/>
                <a:ea typeface="Calibri" panose="020F0502020204030204" pitchFamily="34" charset="0"/>
              </a:rPr>
              <a:t>Les</a:t>
            </a:r>
            <a:r>
              <a:rPr lang="fr-FR" sz="1400" spc="-20"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causes</a:t>
            </a:r>
            <a:r>
              <a:rPr lang="fr-FR" sz="1400" spc="-1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les</a:t>
            </a:r>
            <a:r>
              <a:rPr lang="fr-FR" sz="1400" spc="-10"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plus</a:t>
            </a:r>
            <a:r>
              <a:rPr lang="fr-FR" sz="1400" spc="-20"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fréquentes -</a:t>
            </a:r>
            <a:r>
              <a:rPr lang="fr-FR" sz="1400" spc="-1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il</a:t>
            </a:r>
            <a:r>
              <a:rPr lang="fr-FR" sz="1400" spc="-1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y</a:t>
            </a:r>
            <a:r>
              <a:rPr lang="fr-FR" sz="1400" spc="-23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a</a:t>
            </a:r>
            <a:r>
              <a:rPr lang="fr-FR" sz="1400" spc="-10"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souvent</a:t>
            </a:r>
            <a:r>
              <a:rPr lang="fr-FR" sz="1400" spc="-1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plus</a:t>
            </a:r>
            <a:r>
              <a:rPr lang="fr-FR" sz="1400" spc="-10"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d'une</a:t>
            </a:r>
            <a:r>
              <a:rPr lang="fr-FR" sz="1400" spc="-5"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cause</a:t>
            </a:r>
            <a:r>
              <a:rPr lang="fr-FR" sz="1400" spc="10" dirty="0">
                <a:solidFill>
                  <a:schemeClr val="tx1"/>
                </a:solidFill>
                <a:effectLst/>
                <a:ea typeface="Calibri" panose="020F0502020204030204" pitchFamily="34" charset="0"/>
              </a:rPr>
              <a:t> </a:t>
            </a:r>
            <a:r>
              <a:rPr lang="fr-FR" sz="1400" dirty="0">
                <a:solidFill>
                  <a:schemeClr val="tx1"/>
                </a:solidFill>
                <a:effectLst/>
                <a:ea typeface="Calibri" panose="020F0502020204030204" pitchFamily="34" charset="0"/>
              </a:rPr>
              <a:t>:</a:t>
            </a:r>
          </a:p>
          <a:p>
            <a:pPr marL="514350" indent="-285750">
              <a:lnSpc>
                <a:spcPct val="100000"/>
              </a:lnSpc>
              <a:spcBef>
                <a:spcPts val="200"/>
              </a:spcBef>
              <a:spcAft>
                <a:spcPts val="400"/>
              </a:spcAft>
              <a:buFont typeface="Courier New" panose="02070309020205020404" pitchFamily="49" charset="0"/>
              <a:buChar char="o"/>
              <a:tabLst>
                <a:tab pos="456565" algn="l"/>
                <a:tab pos="457200" algn="l"/>
              </a:tabLst>
            </a:pPr>
            <a:r>
              <a:rPr lang="fr-FR" sz="1400" dirty="0">
                <a:solidFill>
                  <a:schemeClr val="tx1"/>
                </a:solidFill>
                <a:effectLst/>
                <a:ea typeface="Calibri" panose="020F0502020204030204" pitchFamily="34" charset="0"/>
              </a:rPr>
              <a:t>Hypovolémie</a:t>
            </a:r>
          </a:p>
          <a:p>
            <a:pPr marL="514350" indent="-285750">
              <a:lnSpc>
                <a:spcPct val="100000"/>
              </a:lnSpc>
              <a:spcBef>
                <a:spcPts val="200"/>
              </a:spcBef>
              <a:spcAft>
                <a:spcPts val="400"/>
              </a:spcAft>
              <a:buFont typeface="Courier New" panose="02070309020205020404" pitchFamily="49" charset="0"/>
              <a:buChar char="o"/>
              <a:tabLst>
                <a:tab pos="456565" algn="l"/>
                <a:tab pos="457200" algn="l"/>
              </a:tabLst>
            </a:pPr>
            <a:r>
              <a:rPr lang="fr-FR" sz="1400" dirty="0">
                <a:solidFill>
                  <a:schemeClr val="tx1"/>
                </a:solidFill>
                <a:effectLst/>
                <a:ea typeface="Calibri" panose="020F0502020204030204" pitchFamily="34" charset="0"/>
              </a:rPr>
              <a:t>Sepsis</a:t>
            </a:r>
          </a:p>
          <a:p>
            <a:pPr marL="514350" marR="721995" indent="-285750">
              <a:lnSpc>
                <a:spcPct val="100000"/>
              </a:lnSpc>
              <a:spcBef>
                <a:spcPts val="200"/>
              </a:spcBef>
              <a:spcAft>
                <a:spcPts val="400"/>
              </a:spcAft>
              <a:buFont typeface="Courier New" panose="02070309020205020404" pitchFamily="49" charset="0"/>
              <a:buChar char="o"/>
              <a:tabLst>
                <a:tab pos="456565" algn="l"/>
                <a:tab pos="457200" algn="l"/>
              </a:tabLst>
            </a:pPr>
            <a:r>
              <a:rPr lang="fr-FR" sz="1400" dirty="0">
                <a:solidFill>
                  <a:schemeClr val="tx1"/>
                </a:solidFill>
                <a:effectLst/>
                <a:ea typeface="Calibri" panose="020F0502020204030204" pitchFamily="34" charset="0"/>
              </a:rPr>
              <a:t>Médicaments</a:t>
            </a:r>
            <a:r>
              <a:rPr lang="fr-FR" sz="1400" spc="5" dirty="0">
                <a:solidFill>
                  <a:schemeClr val="tx1"/>
                </a:solidFill>
                <a:effectLst/>
                <a:ea typeface="Calibri" panose="020F0502020204030204" pitchFamily="34" charset="0"/>
              </a:rPr>
              <a:t> </a:t>
            </a:r>
            <a:r>
              <a:rPr lang="fr-FR" sz="1400" spc="-5" dirty="0" err="1">
                <a:solidFill>
                  <a:schemeClr val="tx1"/>
                </a:solidFill>
                <a:effectLst/>
                <a:ea typeface="Calibri" panose="020F0502020204030204" pitchFamily="34" charset="0"/>
              </a:rPr>
              <a:t>néphrotoxiques</a:t>
            </a:r>
            <a:endParaRPr lang="fr-FR" sz="1400" dirty="0">
              <a:solidFill>
                <a:schemeClr val="tx1"/>
              </a:solidFill>
              <a:effectLst/>
              <a:ea typeface="Calibri" panose="020F0502020204030204" pitchFamily="34" charset="0"/>
            </a:endParaRPr>
          </a:p>
        </p:txBody>
      </p:sp>
      <p:sp>
        <p:nvSpPr>
          <p:cNvPr id="4" name="Rectangle 3"/>
          <p:cNvSpPr/>
          <p:nvPr/>
        </p:nvSpPr>
        <p:spPr>
          <a:xfrm>
            <a:off x="3881426" y="1386951"/>
            <a:ext cx="4353716" cy="3098284"/>
          </a:xfrm>
          <a:prstGeom prst="rect">
            <a:avLst/>
          </a:prstGeom>
        </p:spPr>
        <p:txBody>
          <a:bodyPr wrap="square">
            <a:spAutoFit/>
          </a:bodyPr>
          <a:lstStyle/>
          <a:p>
            <a:pPr marL="1047115" marR="481965" indent="-580390" algn="ctr">
              <a:spcAft>
                <a:spcPts val="400"/>
              </a:spcAft>
            </a:pPr>
            <a:r>
              <a:rPr lang="fr-FR" sz="1600" b="1" dirty="0">
                <a:latin typeface="Arial" panose="020B0604020202020204" pitchFamily="34" charset="0"/>
                <a:ea typeface="Calibri" panose="020F0502020204030204" pitchFamily="34" charset="0"/>
                <a:cs typeface="Arial" panose="020B0604020202020204" pitchFamily="34" charset="0"/>
              </a:rPr>
              <a:t>Néphropathie liée au VIH </a:t>
            </a:r>
            <a:r>
              <a:rPr lang="fr-FR" sz="1600" b="1" dirty="0" smtClean="0">
                <a:latin typeface="Arial" panose="020B0604020202020204" pitchFamily="34" charset="0"/>
                <a:ea typeface="Calibri" panose="020F0502020204030204" pitchFamily="34" charset="0"/>
                <a:cs typeface="Arial" panose="020B0604020202020204" pitchFamily="34" charset="0"/>
              </a:rPr>
              <a:t>(HIVAN)</a:t>
            </a:r>
          </a:p>
          <a:p>
            <a:pPr marL="1047115" marR="481965" indent="-580390" algn="ctr">
              <a:spcAft>
                <a:spcPts val="400"/>
              </a:spcAft>
            </a:pPr>
            <a:endParaRPr lang="fr-FR" sz="1600" dirty="0">
              <a:latin typeface="Arial" panose="020B0604020202020204" pitchFamily="34" charset="0"/>
              <a:ea typeface="Calibri" panose="020F0502020204030204" pitchFamily="34" charset="0"/>
              <a:cs typeface="Arial" panose="020B0604020202020204" pitchFamily="34" charset="0"/>
            </a:endParaRPr>
          </a:p>
          <a:p>
            <a:pPr marL="456565" indent="-229235">
              <a:spcBef>
                <a:spcPts val="200"/>
              </a:spcBef>
              <a:spcAft>
                <a:spcPts val="400"/>
              </a:spcAft>
              <a:tabLst>
                <a:tab pos="456565" algn="l"/>
                <a:tab pos="457200" algn="l"/>
              </a:tabLst>
            </a:pPr>
            <a:r>
              <a:rPr lang="fr-BE" sz="1400" dirty="0">
                <a:latin typeface="Arial" panose="020B0604020202020204" pitchFamily="34" charset="0"/>
                <a:ea typeface="Calibri" panose="020F0502020204030204" pitchFamily="34" charset="0"/>
                <a:cs typeface="Arial" panose="020B0604020202020204" pitchFamily="34" charset="0"/>
              </a:rPr>
              <a:t>Très</a:t>
            </a:r>
            <a:r>
              <a:rPr lang="fr-BE" sz="1400" spc="-25" dirty="0">
                <a:latin typeface="Arial" panose="020B0604020202020204" pitchFamily="34" charset="0"/>
                <a:ea typeface="Calibri" panose="020F0502020204030204" pitchFamily="34" charset="0"/>
                <a:cs typeface="Arial" panose="020B0604020202020204" pitchFamily="34" charset="0"/>
              </a:rPr>
              <a:t> </a:t>
            </a:r>
            <a:r>
              <a:rPr lang="fr-BE" sz="1400" dirty="0">
                <a:latin typeface="Arial" panose="020B0604020202020204" pitchFamily="34" charset="0"/>
                <a:ea typeface="Calibri" panose="020F0502020204030204" pitchFamily="34" charset="0"/>
                <a:cs typeface="Arial" panose="020B0604020202020204" pitchFamily="34" charset="0"/>
              </a:rPr>
              <a:t>fréquente</a:t>
            </a:r>
            <a:endParaRPr lang="fr-FR" sz="1400" dirty="0">
              <a:latin typeface="Arial" panose="020B0604020202020204" pitchFamily="34" charset="0"/>
              <a:ea typeface="Calibri" panose="020F0502020204030204" pitchFamily="34" charset="0"/>
              <a:cs typeface="Arial" panose="020B0604020202020204" pitchFamily="34" charset="0"/>
            </a:endParaRPr>
          </a:p>
          <a:p>
            <a:pPr marL="456565" marR="256540" indent="-228600">
              <a:spcBef>
                <a:spcPts val="200"/>
              </a:spcBef>
              <a:spcAft>
                <a:spcPts val="400"/>
              </a:spcAft>
              <a:tabLst>
                <a:tab pos="456565" algn="l"/>
                <a:tab pos="457200" algn="l"/>
              </a:tabLst>
            </a:pPr>
            <a:r>
              <a:rPr lang="fr-FR" sz="1400" dirty="0">
                <a:latin typeface="Arial" panose="020B0604020202020204" pitchFamily="34" charset="0"/>
                <a:ea typeface="Calibri" panose="020F0502020204030204" pitchFamily="34" charset="0"/>
                <a:cs typeface="Arial" panose="020B0604020202020204" pitchFamily="34" charset="0"/>
              </a:rPr>
              <a:t>Réversible à condition d'être</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détectée</a:t>
            </a:r>
            <a:r>
              <a:rPr lang="fr-FR" sz="1400" spc="-2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tôt</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et</a:t>
            </a:r>
            <a:r>
              <a:rPr lang="fr-FR" sz="1400" spc="-2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prise</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en</a:t>
            </a:r>
            <a:r>
              <a:rPr lang="fr-FR" sz="1400" spc="-1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charge</a:t>
            </a:r>
            <a:r>
              <a:rPr lang="fr-FR" sz="1400" spc="-1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de</a:t>
            </a:r>
            <a:r>
              <a:rPr lang="fr-FR" sz="1400" spc="-23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façon</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optimale</a:t>
            </a:r>
          </a:p>
          <a:p>
            <a:pPr marL="332740" marR="98425" indent="-230505">
              <a:spcBef>
                <a:spcPts val="200"/>
              </a:spcBef>
              <a:spcAft>
                <a:spcPts val="400"/>
              </a:spcAft>
              <a:tabLst>
                <a:tab pos="332740" algn="l"/>
                <a:tab pos="333375" algn="l"/>
              </a:tabLst>
            </a:pPr>
            <a:r>
              <a:rPr lang="fr-FR" sz="1400" dirty="0">
                <a:latin typeface="Arial" panose="020B0604020202020204" pitchFamily="34" charset="0"/>
                <a:ea typeface="Calibri" panose="020F0502020204030204" pitchFamily="34" charset="0"/>
                <a:cs typeface="Arial" panose="020B0604020202020204" pitchFamily="34" charset="0"/>
              </a:rPr>
              <a:t>Un faible taux de CD4 et l'absence de</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suppression de la CV sont les facteurs</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de risque les plus courants, mais la</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néphropathie liée au VIH peut survenir</a:t>
            </a:r>
            <a:r>
              <a:rPr lang="fr-FR" sz="1400" spc="-24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quel</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que soit</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le</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taux</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de CD4</a:t>
            </a:r>
          </a:p>
          <a:p>
            <a:pPr marL="332740" marR="32385" indent="-230505">
              <a:spcBef>
                <a:spcPts val="200"/>
              </a:spcBef>
              <a:spcAft>
                <a:spcPts val="400"/>
              </a:spcAft>
              <a:tabLst>
                <a:tab pos="332740" algn="l"/>
                <a:tab pos="333375" algn="l"/>
              </a:tabLst>
            </a:pPr>
            <a:r>
              <a:rPr lang="fr-FR" sz="1400" dirty="0">
                <a:latin typeface="Arial" panose="020B0604020202020204" pitchFamily="34" charset="0"/>
                <a:ea typeface="Calibri" panose="020F0502020204030204" pitchFamily="34" charset="0"/>
                <a:cs typeface="Arial" panose="020B0604020202020204" pitchFamily="34" charset="0"/>
              </a:rPr>
              <a:t>Les</a:t>
            </a:r>
            <a:r>
              <a:rPr lang="fr-FR" sz="1400" spc="-1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patients</a:t>
            </a:r>
            <a:r>
              <a:rPr lang="fr-FR" sz="1400" spc="-1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ayant</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une</a:t>
            </a:r>
            <a:r>
              <a:rPr lang="fr-FR" sz="1400" spc="-1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ARA</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ou</a:t>
            </a:r>
            <a:r>
              <a:rPr lang="fr-FR" sz="1400" spc="-1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une</a:t>
            </a:r>
            <a:r>
              <a:rPr lang="fr-FR" sz="1400" spc="-1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MRC</a:t>
            </a:r>
            <a:r>
              <a:rPr lang="fr-FR" sz="1400" spc="-23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peuvent également présenter une</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HIVAN</a:t>
            </a:r>
          </a:p>
        </p:txBody>
      </p:sp>
      <p:sp>
        <p:nvSpPr>
          <p:cNvPr id="5" name="Rectangle 4"/>
          <p:cNvSpPr/>
          <p:nvPr/>
        </p:nvSpPr>
        <p:spPr>
          <a:xfrm>
            <a:off x="8240686" y="1533777"/>
            <a:ext cx="3695110" cy="2959785"/>
          </a:xfrm>
          <a:prstGeom prst="rect">
            <a:avLst/>
          </a:prstGeom>
        </p:spPr>
        <p:txBody>
          <a:bodyPr wrap="square">
            <a:spAutoFit/>
          </a:bodyPr>
          <a:lstStyle/>
          <a:p>
            <a:pPr marL="965835" indent="-638175" algn="ctr">
              <a:spcAft>
                <a:spcPts val="400"/>
              </a:spcAft>
            </a:pPr>
            <a:r>
              <a:rPr lang="fr-BE" sz="1600" b="1" dirty="0">
                <a:latin typeface="Arial" panose="020B0604020202020204" pitchFamily="34" charset="0"/>
                <a:ea typeface="Calibri" panose="020F0502020204030204" pitchFamily="34" charset="0"/>
                <a:cs typeface="Arial" panose="020B0604020202020204" pitchFamily="34" charset="0"/>
              </a:rPr>
              <a:t>Maladie</a:t>
            </a:r>
            <a:r>
              <a:rPr lang="fr-BE" sz="1600" b="1" spc="-50" dirty="0">
                <a:latin typeface="Arial" panose="020B0604020202020204" pitchFamily="34" charset="0"/>
                <a:ea typeface="Calibri" panose="020F0502020204030204" pitchFamily="34" charset="0"/>
                <a:cs typeface="Arial" panose="020B0604020202020204" pitchFamily="34" charset="0"/>
              </a:rPr>
              <a:t> </a:t>
            </a:r>
            <a:r>
              <a:rPr lang="fr-BE" sz="1600" b="1" dirty="0">
                <a:latin typeface="Arial" panose="020B0604020202020204" pitchFamily="34" charset="0"/>
                <a:ea typeface="Calibri" panose="020F0502020204030204" pitchFamily="34" charset="0"/>
                <a:cs typeface="Arial" panose="020B0604020202020204" pitchFamily="34" charset="0"/>
              </a:rPr>
              <a:t>rénale</a:t>
            </a:r>
            <a:r>
              <a:rPr lang="fr-BE" sz="1600" b="1" spc="-50" dirty="0">
                <a:latin typeface="Arial" panose="020B0604020202020204" pitchFamily="34" charset="0"/>
                <a:ea typeface="Calibri" panose="020F0502020204030204" pitchFamily="34" charset="0"/>
                <a:cs typeface="Arial" panose="020B0604020202020204" pitchFamily="34" charset="0"/>
              </a:rPr>
              <a:t> </a:t>
            </a:r>
            <a:r>
              <a:rPr lang="fr-BE" sz="1600" b="1" dirty="0" smtClean="0">
                <a:latin typeface="Arial" panose="020B0604020202020204" pitchFamily="34" charset="0"/>
                <a:ea typeface="Calibri" panose="020F0502020204030204" pitchFamily="34" charset="0"/>
                <a:cs typeface="Arial" panose="020B0604020202020204" pitchFamily="34" charset="0"/>
              </a:rPr>
              <a:t>chronique (MRC)</a:t>
            </a:r>
          </a:p>
          <a:p>
            <a:pPr marL="965835" indent="-638175" algn="ctr">
              <a:spcAft>
                <a:spcPts val="400"/>
              </a:spcAft>
            </a:pPr>
            <a:endParaRPr lang="fr-FR" sz="1600" dirty="0">
              <a:latin typeface="Arial" panose="020B0604020202020204" pitchFamily="34" charset="0"/>
              <a:ea typeface="Calibri" panose="020F0502020204030204" pitchFamily="34" charset="0"/>
              <a:cs typeface="Arial" panose="020B0604020202020204" pitchFamily="34" charset="0"/>
            </a:endParaRPr>
          </a:p>
          <a:p>
            <a:pPr marL="483870" indent="-229235">
              <a:spcBef>
                <a:spcPts val="200"/>
              </a:spcBef>
              <a:spcAft>
                <a:spcPts val="400"/>
              </a:spcAft>
              <a:tabLst>
                <a:tab pos="483235" algn="l"/>
                <a:tab pos="483870" algn="l"/>
              </a:tabLst>
            </a:pPr>
            <a:r>
              <a:rPr lang="fr-BE" sz="1400" dirty="0">
                <a:latin typeface="Arial" panose="020B0604020202020204" pitchFamily="34" charset="0"/>
                <a:ea typeface="Calibri" panose="020F0502020204030204" pitchFamily="34" charset="0"/>
                <a:cs typeface="Arial" panose="020B0604020202020204" pitchFamily="34" charset="0"/>
              </a:rPr>
              <a:t>La</a:t>
            </a:r>
            <a:r>
              <a:rPr lang="fr-BE" sz="1400" spc="-20" dirty="0">
                <a:latin typeface="Arial" panose="020B0604020202020204" pitchFamily="34" charset="0"/>
                <a:ea typeface="Calibri" panose="020F0502020204030204" pitchFamily="34" charset="0"/>
                <a:cs typeface="Arial" panose="020B0604020202020204" pitchFamily="34" charset="0"/>
              </a:rPr>
              <a:t> </a:t>
            </a:r>
            <a:r>
              <a:rPr lang="fr-BE" sz="1400" dirty="0">
                <a:latin typeface="Arial" panose="020B0604020202020204" pitchFamily="34" charset="0"/>
                <a:ea typeface="Calibri" panose="020F0502020204030204" pitchFamily="34" charset="0"/>
                <a:cs typeface="Arial" panose="020B0604020202020204" pitchFamily="34" charset="0"/>
              </a:rPr>
              <a:t>MRC</a:t>
            </a:r>
            <a:r>
              <a:rPr lang="fr-BE" sz="1400" spc="-15" dirty="0">
                <a:latin typeface="Arial" panose="020B0604020202020204" pitchFamily="34" charset="0"/>
                <a:ea typeface="Calibri" panose="020F0502020204030204" pitchFamily="34" charset="0"/>
                <a:cs typeface="Arial" panose="020B0604020202020204" pitchFamily="34" charset="0"/>
              </a:rPr>
              <a:t> </a:t>
            </a:r>
            <a:r>
              <a:rPr lang="fr-BE" sz="1400" dirty="0">
                <a:latin typeface="Arial" panose="020B0604020202020204" pitchFamily="34" charset="0"/>
                <a:ea typeface="Calibri" panose="020F0502020204030204" pitchFamily="34" charset="0"/>
                <a:cs typeface="Arial" panose="020B0604020202020204" pitchFamily="34" charset="0"/>
              </a:rPr>
              <a:t>est</a:t>
            </a:r>
            <a:r>
              <a:rPr lang="fr-BE" sz="1400" spc="-10" dirty="0">
                <a:latin typeface="Arial" panose="020B0604020202020204" pitchFamily="34" charset="0"/>
                <a:ea typeface="Calibri" panose="020F0502020204030204" pitchFamily="34" charset="0"/>
                <a:cs typeface="Arial" panose="020B0604020202020204" pitchFamily="34" charset="0"/>
              </a:rPr>
              <a:t> </a:t>
            </a:r>
            <a:r>
              <a:rPr lang="fr-BE" sz="1400" dirty="0">
                <a:latin typeface="Arial" panose="020B0604020202020204" pitchFamily="34" charset="0"/>
                <a:ea typeface="Calibri" panose="020F0502020204030204" pitchFamily="34" charset="0"/>
                <a:cs typeface="Arial" panose="020B0604020202020204" pitchFamily="34" charset="0"/>
              </a:rPr>
              <a:t>irréversible</a:t>
            </a:r>
            <a:endParaRPr lang="fr-FR" sz="1400" dirty="0">
              <a:latin typeface="Arial" panose="020B0604020202020204" pitchFamily="34" charset="0"/>
              <a:ea typeface="Calibri" panose="020F0502020204030204" pitchFamily="34" charset="0"/>
              <a:cs typeface="Arial" panose="020B0604020202020204" pitchFamily="34" charset="0"/>
            </a:endParaRPr>
          </a:p>
          <a:p>
            <a:pPr marL="483235" marR="68580" indent="-228600">
              <a:spcBef>
                <a:spcPts val="200"/>
              </a:spcBef>
              <a:spcAft>
                <a:spcPts val="400"/>
              </a:spcAft>
              <a:tabLst>
                <a:tab pos="483235" algn="l"/>
                <a:tab pos="483870" algn="l"/>
              </a:tabLst>
            </a:pPr>
            <a:r>
              <a:rPr lang="fr-FR" sz="1400" dirty="0">
                <a:latin typeface="Arial" panose="020B0604020202020204" pitchFamily="34" charset="0"/>
                <a:ea typeface="Calibri" panose="020F0502020204030204" pitchFamily="34" charset="0"/>
                <a:cs typeface="Arial" panose="020B0604020202020204" pitchFamily="34" charset="0"/>
              </a:rPr>
              <a:t>Un diagnostic précoce et une</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prise en charge optimale</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peuvent</a:t>
            </a:r>
            <a:r>
              <a:rPr lang="fr-FR" sz="1400" spc="-3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ralentir</a:t>
            </a:r>
            <a:r>
              <a:rPr lang="fr-FR" sz="1400" spc="-3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la</a:t>
            </a:r>
            <a:r>
              <a:rPr lang="fr-FR" sz="1400" spc="-3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progression</a:t>
            </a:r>
            <a:r>
              <a:rPr lang="fr-FR" sz="1400" spc="-23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vers l'insuffisance rénale</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terminale</a:t>
            </a:r>
          </a:p>
          <a:p>
            <a:pPr marL="120015">
              <a:spcBef>
                <a:spcPts val="200"/>
              </a:spcBef>
              <a:spcAft>
                <a:spcPts val="400"/>
              </a:spcAft>
            </a:pPr>
            <a:r>
              <a:rPr lang="fr-FR" sz="1400" dirty="0">
                <a:latin typeface="Arial" panose="020B0604020202020204" pitchFamily="34" charset="0"/>
                <a:ea typeface="Calibri" panose="020F0502020204030204" pitchFamily="34" charset="0"/>
                <a:cs typeface="Arial" panose="020B0604020202020204" pitchFamily="34" charset="0"/>
              </a:rPr>
              <a:t>Les</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causes les</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plus</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fréquentes</a:t>
            </a:r>
            <a:r>
              <a:rPr lang="fr-FR" sz="1400" spc="-1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a:t>
            </a:r>
          </a:p>
          <a:p>
            <a:pPr marL="483235" marR="105410" indent="-228600">
              <a:spcBef>
                <a:spcPts val="200"/>
              </a:spcBef>
              <a:spcAft>
                <a:spcPts val="400"/>
              </a:spcAft>
              <a:tabLst>
                <a:tab pos="483235" algn="l"/>
                <a:tab pos="483870" algn="l"/>
              </a:tabLst>
            </a:pPr>
            <a:r>
              <a:rPr lang="fr-FR" sz="1400" dirty="0">
                <a:latin typeface="Arial" panose="020B0604020202020204" pitchFamily="34" charset="0"/>
                <a:ea typeface="Calibri" panose="020F0502020204030204" pitchFamily="34" charset="0"/>
                <a:cs typeface="Arial" panose="020B0604020202020204" pitchFamily="34" charset="0"/>
              </a:rPr>
              <a:t>ARA</a:t>
            </a:r>
            <a:r>
              <a:rPr lang="fr-FR" sz="1400" spc="-2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ou</a:t>
            </a:r>
            <a:r>
              <a:rPr lang="fr-FR" sz="1400" spc="-1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HIVAN</a:t>
            </a:r>
            <a:r>
              <a:rPr lang="fr-FR" sz="1400" spc="-20"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diagnostiquées</a:t>
            </a:r>
            <a:r>
              <a:rPr lang="fr-FR" sz="1400" spc="-23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tardivement ou mal pris en</a:t>
            </a:r>
            <a:r>
              <a:rPr lang="fr-FR" sz="1400" spc="5" dirty="0">
                <a:latin typeface="Arial" panose="020B0604020202020204" pitchFamily="34" charset="0"/>
                <a:ea typeface="Calibri" panose="020F0502020204030204" pitchFamily="34" charset="0"/>
                <a:cs typeface="Arial" panose="020B0604020202020204" pitchFamily="34" charset="0"/>
              </a:rPr>
              <a:t> </a:t>
            </a:r>
            <a:r>
              <a:rPr lang="fr-FR" sz="1400" dirty="0">
                <a:latin typeface="Arial" panose="020B0604020202020204" pitchFamily="34" charset="0"/>
                <a:ea typeface="Calibri" panose="020F0502020204030204" pitchFamily="34" charset="0"/>
                <a:cs typeface="Arial" panose="020B0604020202020204" pitchFamily="34" charset="0"/>
              </a:rPr>
              <a:t>charge</a:t>
            </a:r>
          </a:p>
          <a:p>
            <a:pPr marL="483870" indent="-229235">
              <a:spcBef>
                <a:spcPts val="200"/>
              </a:spcBef>
              <a:spcAft>
                <a:spcPts val="400"/>
              </a:spcAft>
              <a:tabLst>
                <a:tab pos="483235" algn="l"/>
                <a:tab pos="483870" algn="l"/>
              </a:tabLst>
            </a:pPr>
            <a:r>
              <a:rPr lang="fr-BE" sz="1400" dirty="0">
                <a:latin typeface="Arial" panose="020B0604020202020204" pitchFamily="34" charset="0"/>
                <a:ea typeface="Calibri" panose="020F0502020204030204" pitchFamily="34" charset="0"/>
                <a:cs typeface="Arial" panose="020B0604020202020204" pitchFamily="34" charset="0"/>
              </a:rPr>
              <a:t>Hypertension,</a:t>
            </a:r>
            <a:r>
              <a:rPr lang="fr-BE" sz="1400" spc="-45" dirty="0">
                <a:latin typeface="Arial" panose="020B0604020202020204" pitchFamily="34" charset="0"/>
                <a:ea typeface="Calibri" panose="020F0502020204030204" pitchFamily="34" charset="0"/>
                <a:cs typeface="Arial" panose="020B0604020202020204" pitchFamily="34" charset="0"/>
              </a:rPr>
              <a:t> </a:t>
            </a:r>
            <a:r>
              <a:rPr lang="fr-BE" sz="1400" dirty="0">
                <a:latin typeface="Arial" panose="020B0604020202020204" pitchFamily="34" charset="0"/>
                <a:ea typeface="Calibri" panose="020F0502020204030204" pitchFamily="34" charset="0"/>
                <a:cs typeface="Arial" panose="020B0604020202020204" pitchFamily="34" charset="0"/>
              </a:rPr>
              <a:t>diabète</a:t>
            </a:r>
            <a:endParaRPr lang="fr-FR" sz="1400" dirty="0">
              <a:latin typeface="Arial" panose="020B0604020202020204" pitchFamily="34" charset="0"/>
              <a:ea typeface="Calibri" panose="020F0502020204030204" pitchFamily="34" charset="0"/>
              <a:cs typeface="Arial" panose="020B0604020202020204" pitchFamily="34" charset="0"/>
            </a:endParaRPr>
          </a:p>
        </p:txBody>
      </p:sp>
      <p:sp>
        <p:nvSpPr>
          <p:cNvPr id="6" name="Rectangle 5"/>
          <p:cNvSpPr/>
          <p:nvPr/>
        </p:nvSpPr>
        <p:spPr>
          <a:xfrm>
            <a:off x="2264315" y="741602"/>
            <a:ext cx="7587935" cy="338554"/>
          </a:xfrm>
          <a:prstGeom prst="rect">
            <a:avLst/>
          </a:prstGeom>
        </p:spPr>
        <p:txBody>
          <a:bodyPr wrap="square">
            <a:spAutoFit/>
          </a:bodyPr>
          <a:lstStyle/>
          <a:p>
            <a:pPr marL="505460">
              <a:spcBef>
                <a:spcPts val="355"/>
              </a:spcBef>
              <a:spcAft>
                <a:spcPts val="400"/>
              </a:spcAft>
            </a:pP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3</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types</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principaux</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de</a:t>
            </a:r>
            <a:r>
              <a:rPr lang="fr-FR" sz="1600" b="1" spc="-1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maladies</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rénales</a:t>
            </a:r>
            <a:r>
              <a:rPr lang="fr-FR" sz="1600" b="1" spc="-1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chez</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les</a:t>
            </a:r>
            <a:r>
              <a:rPr lang="fr-FR" sz="1600" b="1" spc="-15"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patients</a:t>
            </a:r>
            <a:r>
              <a:rPr lang="fr-FR" sz="1600" b="1" spc="-1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fr-FR" sz="1600" b="1" dirty="0">
                <a:solidFill>
                  <a:schemeClr val="tx2"/>
                </a:solidFill>
                <a:latin typeface="Arial" panose="020B0604020202020204" pitchFamily="34" charset="0"/>
                <a:ea typeface="Calibri" panose="020F0502020204030204" pitchFamily="34" charset="0"/>
                <a:cs typeface="Arial" panose="020B0604020202020204" pitchFamily="34" charset="0"/>
              </a:rPr>
              <a:t>séropositifs</a:t>
            </a:r>
            <a:endParaRPr lang="fr-FR" sz="1600" dirty="0">
              <a:solidFill>
                <a:schemeClr val="tx2"/>
              </a:solidFill>
              <a:latin typeface="Arial" panose="020B0604020202020204" pitchFamily="34" charset="0"/>
              <a:ea typeface="Calibri" panose="020F0502020204030204" pitchFamily="34" charset="0"/>
              <a:cs typeface="Arial" panose="020B0604020202020204" pitchFamily="34" charset="0"/>
            </a:endParaRPr>
          </a:p>
        </p:txBody>
      </p:sp>
      <p:sp>
        <p:nvSpPr>
          <p:cNvPr id="36" name="Rectangle 35"/>
          <p:cNvSpPr/>
          <p:nvPr/>
        </p:nvSpPr>
        <p:spPr>
          <a:xfrm>
            <a:off x="445995" y="5091779"/>
            <a:ext cx="11472383" cy="1431161"/>
          </a:xfrm>
          <a:prstGeom prst="rect">
            <a:avLst/>
          </a:prstGeom>
        </p:spPr>
        <p:txBody>
          <a:bodyPr wrap="square">
            <a:spAutoFit/>
          </a:bodyPr>
          <a:lstStyle/>
          <a:p>
            <a:pPr algn="ctr">
              <a:spcAft>
                <a:spcPts val="600"/>
              </a:spcAft>
            </a:pPr>
            <a:r>
              <a:rPr lang="fr-FR" sz="1600" b="1" dirty="0">
                <a:solidFill>
                  <a:schemeClr val="tx2"/>
                </a:solidFill>
                <a:latin typeface="Arial" panose="020B0604020202020204" pitchFamily="34" charset="0"/>
                <a:cs typeface="Arial" panose="020B0604020202020204" pitchFamily="34" charset="0"/>
              </a:rPr>
              <a:t> ! L'ARA est très fréquente chez les patients présentant une maladie en phase aiguë !</a:t>
            </a:r>
          </a:p>
          <a:p>
            <a:pPr algn="just">
              <a:spcAft>
                <a:spcPts val="600"/>
              </a:spcAft>
            </a:pPr>
            <a:r>
              <a:rPr lang="fr-FR" sz="1400" dirty="0">
                <a:latin typeface="Arial" panose="020B0604020202020204" pitchFamily="34" charset="0"/>
                <a:cs typeface="Arial" panose="020B0604020202020204" pitchFamily="34" charset="0"/>
              </a:rPr>
              <a:t>À moins que le patient ait déjà un diagnostic de MRC, tous les patients dont la créatinine est anormale doivent être pris en charge pour ARA</a:t>
            </a:r>
          </a:p>
          <a:p>
            <a:pPr algn="just">
              <a:spcAft>
                <a:spcPts val="600"/>
              </a:spcAft>
            </a:pPr>
            <a:r>
              <a:rPr lang="fr-FR" sz="1400" dirty="0">
                <a:latin typeface="Arial" panose="020B0604020202020204" pitchFamily="34" charset="0"/>
                <a:cs typeface="Arial" panose="020B0604020202020204" pitchFamily="34" charset="0"/>
              </a:rPr>
              <a:t>La mortalité est élevée en cas d'ARA sévère et environ 60 % des survivants à une ARA ont un risque élevé de MRC et une durée de vie réduite</a:t>
            </a:r>
          </a:p>
          <a:p>
            <a:pPr algn="just">
              <a:spcAft>
                <a:spcPts val="600"/>
              </a:spcAft>
            </a:pPr>
            <a:r>
              <a:rPr lang="fr-FR" sz="1400" b="1" dirty="0">
                <a:latin typeface="Arial" panose="020B0604020202020204" pitchFamily="34" charset="0"/>
                <a:cs typeface="Arial" panose="020B0604020202020204" pitchFamily="34" charset="0"/>
              </a:rPr>
              <a:t>Pour tous les patients présentant une ARA ou à risque d'ARA, rechercher et traiter la cause sous-jacente. Si l'ARA n'est pas prise en charge immédiatement, elle sera irréversible</a:t>
            </a:r>
          </a:p>
        </p:txBody>
      </p:sp>
      <p:sp>
        <p:nvSpPr>
          <p:cNvPr id="37" name="Rectangle à coins arrondis 36"/>
          <p:cNvSpPr/>
          <p:nvPr/>
        </p:nvSpPr>
        <p:spPr>
          <a:xfrm>
            <a:off x="263944" y="4995980"/>
            <a:ext cx="11630264" cy="1622530"/>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951193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8095569" y="1566635"/>
            <a:ext cx="3865885" cy="3980716"/>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Rectangle 9"/>
          <p:cNvSpPr/>
          <p:nvPr/>
        </p:nvSpPr>
        <p:spPr>
          <a:xfrm>
            <a:off x="4113461" y="1238254"/>
            <a:ext cx="3865885" cy="4695043"/>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Rectangle 8"/>
          <p:cNvSpPr/>
          <p:nvPr/>
        </p:nvSpPr>
        <p:spPr>
          <a:xfrm>
            <a:off x="200697" y="1383545"/>
            <a:ext cx="3796541" cy="4275340"/>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a:p>
        </p:txBody>
      </p:sp>
      <p:sp>
        <p:nvSpPr>
          <p:cNvPr id="4" name="Espace réservé de la date 3"/>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28</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5" name="Titre 1">
            <a:extLst>
              <a:ext uri="{FF2B5EF4-FFF2-40B4-BE49-F238E27FC236}">
                <a16:creationId xmlns:a16="http://schemas.microsoft.com/office/drawing/2014/main" id="{23E8DEDB-1C5E-45C0-00DA-F59700D0AAB4}"/>
              </a:ext>
            </a:extLst>
          </p:cNvPr>
          <p:cNvSpPr txBox="1">
            <a:spLocks/>
          </p:cNvSpPr>
          <p:nvPr/>
        </p:nvSpPr>
        <p:spPr>
          <a:xfrm>
            <a:off x="238539" y="95172"/>
            <a:ext cx="11573950" cy="548511"/>
          </a:xfrm>
          <a:prstGeom prst="rect">
            <a:avLst/>
          </a:prstGeom>
          <a:noFill/>
          <a:ln>
            <a:noFill/>
          </a:ln>
        </p:spPr>
        <p:txBody>
          <a:bodyPr spcFirstLastPara="1" vert="horz" wrap="square" lIns="91425" tIns="45700" rIns="91425" bIns="45700" rtlCol="0" anchor="b" anchorCtr="0">
            <a:normAutofit/>
          </a:bodyPr>
          <a:lstStyle>
            <a:lvl1pPr lvl="0" algn="l" defTabSz="914353" rtl="0" eaLnBrk="1" latinLnBrk="0" hangingPunct="1">
              <a:lnSpc>
                <a:spcPct val="90000"/>
              </a:lnSpc>
              <a:spcBef>
                <a:spcPts val="0"/>
              </a:spcBef>
              <a:spcAft>
                <a:spcPts val="0"/>
              </a:spcAft>
              <a:buClr>
                <a:srgbClr val="35989A"/>
              </a:buClr>
              <a:buSzPts val="4000"/>
              <a:buFont typeface="Verdana"/>
              <a:buNone/>
              <a:defRPr sz="2857" b="1" kern="1200" cap="all" baseline="0">
                <a:solidFill>
                  <a:schemeClr val="tx1"/>
                </a:solidFill>
                <a:latin typeface="Arial" panose="020B0604020202020204" pitchFamily="34" charset="0"/>
                <a:ea typeface="+mj-ea"/>
                <a:cs typeface="Arial" panose="020B0604020202020204" pitchFamily="34" charset="0"/>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sz="2400" dirty="0" smtClean="0"/>
              <a:t>Infections </a:t>
            </a:r>
            <a:r>
              <a:rPr lang="en-US" sz="2400" dirty="0" err="1" smtClean="0"/>
              <a:t>opportunistes</a:t>
            </a:r>
            <a:r>
              <a:rPr lang="en-US" sz="2400" dirty="0" smtClean="0"/>
              <a:t> </a:t>
            </a:r>
            <a:r>
              <a:rPr lang="en-US" sz="2400" dirty="0" err="1" smtClean="0"/>
              <a:t>cutan</a:t>
            </a:r>
            <a:r>
              <a:rPr lang="fr-FR" sz="2400" dirty="0">
                <a:ea typeface="Calibri" panose="020F0502020204030204" pitchFamily="34" charset="0"/>
              </a:rPr>
              <a:t>é</a:t>
            </a:r>
            <a:r>
              <a:rPr lang="en-US" sz="2400" dirty="0" err="1" smtClean="0"/>
              <a:t>es</a:t>
            </a:r>
            <a:r>
              <a:rPr lang="en-US" sz="2400" dirty="0" smtClean="0"/>
              <a:t> </a:t>
            </a:r>
            <a:endParaRPr lang="fr-FR" sz="2400" dirty="0"/>
          </a:p>
        </p:txBody>
      </p:sp>
      <p:sp>
        <p:nvSpPr>
          <p:cNvPr id="6" name="Rectangle 5"/>
          <p:cNvSpPr/>
          <p:nvPr/>
        </p:nvSpPr>
        <p:spPr>
          <a:xfrm>
            <a:off x="316920" y="1590016"/>
            <a:ext cx="3575815" cy="3888244"/>
          </a:xfrm>
          <a:prstGeom prst="rect">
            <a:avLst/>
          </a:prstGeom>
        </p:spPr>
        <p:txBody>
          <a:bodyPr wrap="square">
            <a:spAutoFit/>
          </a:bodyPr>
          <a:lstStyle/>
          <a:p>
            <a:pPr marL="88265" algn="ctr">
              <a:spcAft>
                <a:spcPts val="400"/>
              </a:spcAft>
            </a:pPr>
            <a:r>
              <a:rPr lang="fr-BE" b="1" dirty="0">
                <a:solidFill>
                  <a:schemeClr val="tx2"/>
                </a:solidFill>
                <a:latin typeface="Arial" panose="020B0604020202020204" pitchFamily="34" charset="0"/>
                <a:cs typeface="Arial" panose="020B0604020202020204" pitchFamily="34" charset="0"/>
              </a:rPr>
              <a:t>Herpès</a:t>
            </a:r>
            <a:r>
              <a:rPr lang="fr-BE" b="1" spc="-10" dirty="0">
                <a:solidFill>
                  <a:schemeClr val="tx2"/>
                </a:solidFill>
                <a:latin typeface="Arial" panose="020B0604020202020204" pitchFamily="34" charset="0"/>
                <a:cs typeface="Arial" panose="020B0604020202020204" pitchFamily="34" charset="0"/>
              </a:rPr>
              <a:t> </a:t>
            </a:r>
            <a:r>
              <a:rPr lang="fr-BE" b="1" dirty="0" smtClean="0">
                <a:solidFill>
                  <a:schemeClr val="tx2"/>
                </a:solidFill>
                <a:latin typeface="Arial" panose="020B0604020202020204" pitchFamily="34" charset="0"/>
                <a:cs typeface="Arial" panose="020B0604020202020204" pitchFamily="34" charset="0"/>
              </a:rPr>
              <a:t>simplex</a:t>
            </a:r>
            <a:r>
              <a:rPr lang="fr-BE" b="1" spc="-5" dirty="0" smtClean="0">
                <a:solidFill>
                  <a:schemeClr val="tx2"/>
                </a:solidFill>
                <a:latin typeface="Arial" panose="020B0604020202020204" pitchFamily="34" charset="0"/>
                <a:cs typeface="Arial" panose="020B0604020202020204" pitchFamily="34" charset="0"/>
              </a:rPr>
              <a:t> (</a:t>
            </a:r>
            <a:r>
              <a:rPr lang="fr-BE" b="1" dirty="0" smtClean="0">
                <a:solidFill>
                  <a:schemeClr val="tx2"/>
                </a:solidFill>
                <a:latin typeface="Arial" panose="020B0604020202020204" pitchFamily="34" charset="0"/>
                <a:cs typeface="Arial" panose="020B0604020202020204" pitchFamily="34" charset="0"/>
              </a:rPr>
              <a:t>oral</a:t>
            </a:r>
            <a:r>
              <a:rPr lang="fr-FR" b="1" dirty="0" smtClean="0">
                <a:solidFill>
                  <a:schemeClr val="tx2"/>
                </a:solidFill>
                <a:latin typeface="Arial" panose="020B0604020202020204" pitchFamily="34" charset="0"/>
                <a:cs typeface="Arial" panose="020B0604020202020204" pitchFamily="34" charset="0"/>
              </a:rPr>
              <a:t> /</a:t>
            </a:r>
            <a:r>
              <a:rPr lang="fr-BE" b="1" spc="-5" dirty="0" smtClean="0">
                <a:solidFill>
                  <a:schemeClr val="tx2"/>
                </a:solidFill>
                <a:latin typeface="Arial" panose="020B0604020202020204" pitchFamily="34" charset="0"/>
                <a:cs typeface="Arial" panose="020B0604020202020204" pitchFamily="34" charset="0"/>
              </a:rPr>
              <a:t> </a:t>
            </a:r>
            <a:r>
              <a:rPr lang="fr-BE" b="1" dirty="0" smtClean="0">
                <a:solidFill>
                  <a:schemeClr val="tx2"/>
                </a:solidFill>
                <a:latin typeface="Arial" panose="020B0604020202020204" pitchFamily="34" charset="0"/>
                <a:cs typeface="Arial" panose="020B0604020202020204" pitchFamily="34" charset="0"/>
              </a:rPr>
              <a:t>génital)</a:t>
            </a:r>
          </a:p>
          <a:p>
            <a:pPr marL="342900" lvl="0" indent="-342900">
              <a:spcAft>
                <a:spcPts val="400"/>
              </a:spcAft>
              <a:buSzPts val="1050"/>
              <a:buFont typeface="Symbol" panose="05050102010706020507" pitchFamily="18" charset="2"/>
              <a:buChar char=""/>
              <a:tabLst>
                <a:tab pos="230505" algn="l"/>
              </a:tabLst>
            </a:pPr>
            <a:endParaRPr lang="fr-BE" sz="1600" dirty="0">
              <a:latin typeface="Arial" panose="020B0604020202020204" pitchFamily="34" charset="0"/>
              <a:ea typeface="Symbol" panose="05050102010706020507" pitchFamily="18" charset="2"/>
              <a:cs typeface="Arial" panose="020B0604020202020204" pitchFamily="34" charset="0"/>
            </a:endParaRPr>
          </a:p>
          <a:p>
            <a:pPr marL="285750" lvl="0" indent="-285750">
              <a:spcAft>
                <a:spcPts val="400"/>
              </a:spcAft>
              <a:buFont typeface="Arial" panose="020B0604020202020204" pitchFamily="34" charset="0"/>
              <a:buChar char="•"/>
              <a:tabLst>
                <a:tab pos="264795" algn="l"/>
                <a:tab pos="265430" algn="l"/>
              </a:tabLst>
            </a:pPr>
            <a:r>
              <a:rPr lang="fr-BE" sz="1600" dirty="0" err="1">
                <a:latin typeface="Arial" panose="020B0604020202020204" pitchFamily="34" charset="0"/>
                <a:cs typeface="Arial" panose="020B0604020202020204" pitchFamily="34" charset="0"/>
              </a:rPr>
              <a:t>Aciclovir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400mg</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3</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fois</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5 à</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10</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jours</a:t>
            </a:r>
            <a:endParaRPr lang="fr-FR" sz="1600" dirty="0">
              <a:latin typeface="Arial" panose="020B0604020202020204" pitchFamily="34" charset="0"/>
              <a:cs typeface="Arial" panose="020B0604020202020204" pitchFamily="34" charset="0"/>
            </a:endParaRPr>
          </a:p>
          <a:p>
            <a:pPr marL="285750" marR="100330" lvl="0" indent="-285750">
              <a:spcBef>
                <a:spcPts val="5"/>
              </a:spcBef>
              <a:spcAft>
                <a:spcPts val="400"/>
              </a:spcAft>
              <a:buFont typeface="Arial" panose="020B0604020202020204" pitchFamily="34" charset="0"/>
              <a:buChar char="•"/>
              <a:tabLst>
                <a:tab pos="264795" algn="l"/>
                <a:tab pos="265430" algn="l"/>
              </a:tabLst>
            </a:pPr>
            <a:r>
              <a:rPr lang="fr-BE" sz="1600" dirty="0">
                <a:latin typeface="Arial" panose="020B0604020202020204" pitchFamily="34" charset="0"/>
                <a:cs typeface="Arial" panose="020B0604020202020204" pitchFamily="34" charset="0"/>
              </a:rPr>
              <a:t>En cas de sévérité ou de récidive, 800 mg 3 à 5 fois par jour pendant 5 à 10</a:t>
            </a:r>
            <a:r>
              <a:rPr lang="fr-BE" sz="1600" spc="-23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jours</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en fonction de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la</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réponse</a:t>
            </a:r>
            <a:endParaRPr lang="fr-FR" sz="1600" dirty="0">
              <a:latin typeface="Arial" panose="020B0604020202020204" pitchFamily="34" charset="0"/>
              <a:cs typeface="Arial" panose="020B0604020202020204" pitchFamily="34" charset="0"/>
            </a:endParaRPr>
          </a:p>
          <a:p>
            <a:pPr marL="285750" lvl="0" indent="-285750">
              <a:spcAft>
                <a:spcPts val="400"/>
              </a:spcAft>
              <a:buFont typeface="Arial" panose="020B0604020202020204" pitchFamily="34" charset="0"/>
              <a:buChar char="•"/>
              <a:tabLst>
                <a:tab pos="264795" algn="l"/>
                <a:tab pos="265430" algn="l"/>
              </a:tabLst>
            </a:pPr>
            <a:endParaRPr lang="fr-BE" sz="1600" dirty="0">
              <a:latin typeface="Arial" panose="020B0604020202020204" pitchFamily="34" charset="0"/>
              <a:cs typeface="Arial" panose="020B0604020202020204" pitchFamily="34" charset="0"/>
            </a:endParaRPr>
          </a:p>
          <a:p>
            <a:pPr lvl="0" algn="just">
              <a:spcAft>
                <a:spcPts val="400"/>
              </a:spcAft>
              <a:tabLst>
                <a:tab pos="264795" algn="l"/>
                <a:tab pos="265430" algn="l"/>
              </a:tabLst>
            </a:pPr>
            <a:r>
              <a:rPr lang="fr-BE" sz="1400" i="1" dirty="0" smtClean="0">
                <a:latin typeface="Arial" panose="020B0604020202020204" pitchFamily="34" charset="0"/>
                <a:cs typeface="Arial" panose="020B0604020202020204" pitchFamily="34" charset="0"/>
                <a:sym typeface="Wingdings" panose="05000000000000000000" pitchFamily="2" charset="2"/>
              </a:rPr>
              <a:t> </a:t>
            </a:r>
            <a:r>
              <a:rPr lang="fr-BE" sz="1400" i="1" u="sng" dirty="0" smtClean="0">
                <a:latin typeface="Arial" panose="020B0604020202020204" pitchFamily="34" charset="0"/>
                <a:cs typeface="Arial" panose="020B0604020202020204" pitchFamily="34" charset="0"/>
              </a:rPr>
              <a:t>Remarque</a:t>
            </a:r>
            <a:r>
              <a:rPr lang="fr-BE" sz="1400" i="1" spc="-15" dirty="0" smtClean="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 l'</a:t>
            </a:r>
            <a:r>
              <a:rPr lang="fr-BE" sz="1400" i="1" dirty="0" err="1">
                <a:latin typeface="Arial" panose="020B0604020202020204" pitchFamily="34" charset="0"/>
                <a:cs typeface="Arial" panose="020B0604020202020204" pitchFamily="34" charset="0"/>
              </a:rPr>
              <a:t>aciclovir</a:t>
            </a:r>
            <a:r>
              <a:rPr lang="fr-BE" sz="1400" i="1" spc="-20"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topique</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est</a:t>
            </a:r>
            <a:r>
              <a:rPr lang="fr-BE" sz="1400" i="1" spc="-20"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inefficace /En cas de récidives fréquentes : commencer une thérapie suppressive chronique -</a:t>
            </a:r>
            <a:r>
              <a:rPr lang="fr-BE" sz="1400" i="1" spc="5" dirty="0">
                <a:latin typeface="Arial" panose="020B0604020202020204" pitchFamily="34" charset="0"/>
                <a:cs typeface="Arial" panose="020B0604020202020204" pitchFamily="34" charset="0"/>
              </a:rPr>
              <a:t> </a:t>
            </a:r>
            <a:r>
              <a:rPr lang="fr-BE" sz="1400" i="1" dirty="0" err="1">
                <a:latin typeface="Arial" panose="020B0604020202020204" pitchFamily="34" charset="0"/>
                <a:cs typeface="Arial" panose="020B0604020202020204" pitchFamily="34" charset="0"/>
              </a:rPr>
              <a:t>aciclovir</a:t>
            </a:r>
            <a:r>
              <a:rPr lang="fr-BE" sz="1400" i="1" spc="-20"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400</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mg</a:t>
            </a:r>
            <a:r>
              <a:rPr lang="fr-BE" sz="1400" i="1" spc="-1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par</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voie</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orale</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2</a:t>
            </a:r>
            <a:r>
              <a:rPr lang="fr-BE" sz="1400" i="1" spc="-10"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fois</a:t>
            </a:r>
            <a:r>
              <a:rPr lang="fr-BE" sz="1400" i="1" spc="-10"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par</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jour</a:t>
            </a:r>
            <a:r>
              <a:rPr lang="fr-BE" sz="1400" i="1" spc="-1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 revoir</a:t>
            </a:r>
            <a:r>
              <a:rPr lang="fr-BE" sz="1400" i="1" spc="-1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la</a:t>
            </a:r>
            <a:r>
              <a:rPr lang="fr-BE" sz="1400" i="1" spc="-1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nécessité</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du</a:t>
            </a:r>
            <a:r>
              <a:rPr lang="fr-BE" sz="1400" i="1" spc="-10"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traitement</a:t>
            </a:r>
            <a:r>
              <a:rPr lang="fr-BE" sz="1400" i="1" spc="-10"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au</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moins</a:t>
            </a:r>
            <a:r>
              <a:rPr lang="fr-FR" sz="1400" i="1"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une</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fois</a:t>
            </a:r>
            <a:r>
              <a:rPr lang="fr-BE" sz="1400" i="1" spc="-5" dirty="0">
                <a:latin typeface="Arial" panose="020B0604020202020204" pitchFamily="34" charset="0"/>
                <a:cs typeface="Arial" panose="020B0604020202020204" pitchFamily="34" charset="0"/>
              </a:rPr>
              <a:t> </a:t>
            </a:r>
            <a:r>
              <a:rPr lang="fr-BE" sz="1400" i="1" dirty="0">
                <a:latin typeface="Arial" panose="020B0604020202020204" pitchFamily="34" charset="0"/>
                <a:cs typeface="Arial" panose="020B0604020202020204" pitchFamily="34" charset="0"/>
              </a:rPr>
              <a:t>par</a:t>
            </a:r>
            <a:r>
              <a:rPr lang="fr-BE" sz="1400" i="1" spc="-20" dirty="0">
                <a:latin typeface="Arial" panose="020B0604020202020204" pitchFamily="34" charset="0"/>
                <a:cs typeface="Arial" panose="020B0604020202020204" pitchFamily="34" charset="0"/>
              </a:rPr>
              <a:t> </a:t>
            </a:r>
            <a:r>
              <a:rPr lang="fr-BE" sz="1400" i="1" dirty="0" smtClean="0">
                <a:latin typeface="Arial" panose="020B0604020202020204" pitchFamily="34" charset="0"/>
                <a:cs typeface="Arial" panose="020B0604020202020204" pitchFamily="34" charset="0"/>
              </a:rPr>
              <a:t>an</a:t>
            </a:r>
            <a:endParaRPr lang="fr-FR" sz="1400" i="1" dirty="0">
              <a:latin typeface="Arial" panose="020B0604020202020204" pitchFamily="34" charset="0"/>
              <a:ea typeface="Calibri" panose="020F0502020204030204" pitchFamily="34" charset="0"/>
              <a:cs typeface="Arial" panose="020B0604020202020204" pitchFamily="34" charset="0"/>
            </a:endParaRPr>
          </a:p>
        </p:txBody>
      </p:sp>
      <p:sp>
        <p:nvSpPr>
          <p:cNvPr id="7" name="Rectangle 6"/>
          <p:cNvSpPr/>
          <p:nvPr/>
        </p:nvSpPr>
        <p:spPr>
          <a:xfrm>
            <a:off x="4180013" y="1506848"/>
            <a:ext cx="3686829" cy="4319131"/>
          </a:xfrm>
          <a:prstGeom prst="rect">
            <a:avLst/>
          </a:prstGeom>
        </p:spPr>
        <p:txBody>
          <a:bodyPr wrap="square">
            <a:spAutoFit/>
          </a:bodyPr>
          <a:lstStyle/>
          <a:p>
            <a:pPr marL="88265" algn="ctr">
              <a:spcAft>
                <a:spcPts val="400"/>
              </a:spcAft>
            </a:pPr>
            <a:r>
              <a:rPr lang="fr-BE" b="1" dirty="0">
                <a:solidFill>
                  <a:schemeClr val="tx2"/>
                </a:solidFill>
                <a:latin typeface="Arial" panose="020B0604020202020204" pitchFamily="34" charset="0"/>
                <a:cs typeface="Arial" panose="020B0604020202020204" pitchFamily="34" charset="0"/>
              </a:rPr>
              <a:t>Herpès</a:t>
            </a:r>
            <a:r>
              <a:rPr lang="fr-BE" b="1" spc="-15" dirty="0">
                <a:solidFill>
                  <a:schemeClr val="tx2"/>
                </a:solidFill>
                <a:latin typeface="Arial" panose="020B0604020202020204" pitchFamily="34" charset="0"/>
                <a:cs typeface="Arial" panose="020B0604020202020204" pitchFamily="34" charset="0"/>
              </a:rPr>
              <a:t> </a:t>
            </a:r>
            <a:r>
              <a:rPr lang="fr-BE" b="1" dirty="0" err="1" smtClean="0">
                <a:solidFill>
                  <a:schemeClr val="tx2"/>
                </a:solidFill>
                <a:latin typeface="Arial" panose="020B0604020202020204" pitchFamily="34" charset="0"/>
                <a:cs typeface="Arial" panose="020B0604020202020204" pitchFamily="34" charset="0"/>
              </a:rPr>
              <a:t>zoster</a:t>
            </a:r>
            <a:r>
              <a:rPr lang="fr-FR" b="1" dirty="0" smtClean="0">
                <a:solidFill>
                  <a:schemeClr val="tx2"/>
                </a:solidFill>
                <a:latin typeface="Arial" panose="020B0604020202020204" pitchFamily="34" charset="0"/>
                <a:cs typeface="Arial" panose="020B0604020202020204" pitchFamily="34" charset="0"/>
              </a:rPr>
              <a:t> </a:t>
            </a:r>
            <a:r>
              <a:rPr lang="fr-BE" b="1" dirty="0" smtClean="0">
                <a:solidFill>
                  <a:schemeClr val="tx2"/>
                </a:solidFill>
                <a:latin typeface="Arial" panose="020B0604020202020204" pitchFamily="34" charset="0"/>
                <a:cs typeface="Arial" panose="020B0604020202020204" pitchFamily="34" charset="0"/>
              </a:rPr>
              <a:t>(Varicelle</a:t>
            </a:r>
            <a:r>
              <a:rPr lang="fr-FR" b="1" dirty="0" smtClean="0">
                <a:solidFill>
                  <a:schemeClr val="tx2"/>
                </a:solidFill>
                <a:latin typeface="Arial" panose="020B0604020202020204" pitchFamily="34" charset="0"/>
                <a:cs typeface="Arial" panose="020B0604020202020204" pitchFamily="34" charset="0"/>
              </a:rPr>
              <a:t> / </a:t>
            </a:r>
            <a:r>
              <a:rPr lang="fr-BE" b="1" dirty="0" smtClean="0">
                <a:solidFill>
                  <a:schemeClr val="tx2"/>
                </a:solidFill>
                <a:latin typeface="Arial" panose="020B0604020202020204" pitchFamily="34" charset="0"/>
                <a:cs typeface="Arial" panose="020B0604020202020204" pitchFamily="34" charset="0"/>
              </a:rPr>
              <a:t>Zona)</a:t>
            </a:r>
          </a:p>
          <a:p>
            <a:pPr lvl="0">
              <a:spcBef>
                <a:spcPts val="5"/>
              </a:spcBef>
              <a:spcAft>
                <a:spcPts val="400"/>
              </a:spcAft>
              <a:buSzPts val="1050"/>
              <a:tabLst>
                <a:tab pos="230505" algn="l"/>
              </a:tabLst>
            </a:pPr>
            <a:endParaRPr lang="fr-BE" sz="1600" dirty="0">
              <a:latin typeface="Arial" panose="020B0604020202020204" pitchFamily="34" charset="0"/>
              <a:ea typeface="Symbol" panose="05050102010706020507" pitchFamily="18" charset="2"/>
              <a:cs typeface="Arial" panose="020B0604020202020204" pitchFamily="34" charset="0"/>
            </a:endParaRPr>
          </a:p>
          <a:p>
            <a:pPr marL="342900" lvl="0" indent="-342900">
              <a:spcAft>
                <a:spcPts val="400"/>
              </a:spcAft>
              <a:buSzPts val="1050"/>
              <a:buFont typeface="Symbol" panose="05050102010706020507" pitchFamily="18" charset="2"/>
              <a:buChar char=""/>
              <a:tabLst>
                <a:tab pos="243840" algn="l"/>
              </a:tabLst>
            </a:pPr>
            <a:r>
              <a:rPr lang="fr-BE" sz="1600" dirty="0" err="1">
                <a:latin typeface="Arial" panose="020B0604020202020204" pitchFamily="34" charset="0"/>
                <a:cs typeface="Arial" panose="020B0604020202020204" pitchFamily="34" charset="0"/>
              </a:rPr>
              <a:t>Aciclovir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800mg</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5</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fois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7 jours</a:t>
            </a:r>
            <a:endParaRPr lang="fr-FR" sz="1600" dirty="0">
              <a:latin typeface="Arial" panose="020B0604020202020204" pitchFamily="34" charset="0"/>
              <a:cs typeface="Arial" panose="020B0604020202020204" pitchFamily="34" charset="0"/>
            </a:endParaRPr>
          </a:p>
          <a:p>
            <a:pPr marL="342900" marR="295275" lvl="0" indent="-342900">
              <a:spcBef>
                <a:spcPts val="15"/>
              </a:spcBef>
              <a:spcAft>
                <a:spcPts val="400"/>
              </a:spcAft>
              <a:buSzPts val="1050"/>
              <a:buFont typeface="Symbol" panose="05050102010706020507" pitchFamily="18" charset="2"/>
              <a:buChar char=""/>
              <a:tabLst>
                <a:tab pos="250825" algn="l"/>
                <a:tab pos="251460" algn="l"/>
              </a:tabLst>
            </a:pPr>
            <a:r>
              <a:rPr lang="fr-BE" sz="1600" dirty="0">
                <a:latin typeface="Arial" panose="020B0604020202020204" pitchFamily="34" charset="0"/>
                <a:cs typeface="Arial" panose="020B0604020202020204" pitchFamily="34" charset="0"/>
              </a:rPr>
              <a:t>Pour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une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posologie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5</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fois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commencer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à</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6h00</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et</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administrer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toutes</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les</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4</a:t>
            </a:r>
            <a:r>
              <a:rPr lang="fr-BE" sz="1600" spc="-2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heures,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avec la</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dernière</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dose à </a:t>
            </a:r>
            <a:r>
              <a:rPr lang="fr-BE" sz="1600" dirty="0" smtClean="0">
                <a:latin typeface="Arial" panose="020B0604020202020204" pitchFamily="34" charset="0"/>
                <a:cs typeface="Arial" panose="020B0604020202020204" pitchFamily="34" charset="0"/>
              </a:rPr>
              <a:t>22h00</a:t>
            </a:r>
          </a:p>
          <a:p>
            <a:pPr marR="295275" lvl="0">
              <a:spcBef>
                <a:spcPts val="15"/>
              </a:spcBef>
              <a:spcAft>
                <a:spcPts val="400"/>
              </a:spcAft>
              <a:buSzPts val="1050"/>
              <a:tabLst>
                <a:tab pos="250825" algn="l"/>
                <a:tab pos="251460" algn="l"/>
              </a:tabLst>
            </a:pPr>
            <a:endParaRPr lang="fr-FR" sz="1600" dirty="0">
              <a:latin typeface="Arial" panose="020B0604020202020204" pitchFamily="34" charset="0"/>
              <a:cs typeface="Arial" panose="020B0604020202020204" pitchFamily="34" charset="0"/>
            </a:endParaRPr>
          </a:p>
          <a:p>
            <a:pPr>
              <a:spcBef>
                <a:spcPts val="30"/>
              </a:spcBef>
              <a:spcAft>
                <a:spcPts val="400"/>
              </a:spcAft>
            </a:pPr>
            <a:r>
              <a:rPr lang="fr-BE" sz="1600" dirty="0" smtClean="0">
                <a:latin typeface="Arial" panose="020B0604020202020204" pitchFamily="34" charset="0"/>
                <a:cs typeface="Arial" panose="020B0604020202020204" pitchFamily="34" charset="0"/>
                <a:sym typeface="Wingdings" panose="05000000000000000000" pitchFamily="2" charset="2"/>
              </a:rPr>
              <a:t> </a:t>
            </a:r>
            <a:r>
              <a:rPr lang="fr-BE" sz="1600" dirty="0" smtClean="0">
                <a:latin typeface="Arial" panose="020B0604020202020204" pitchFamily="34" charset="0"/>
                <a:cs typeface="Arial" panose="020B0604020202020204" pitchFamily="34" charset="0"/>
              </a:rPr>
              <a:t>Zona </a:t>
            </a:r>
            <a:r>
              <a:rPr lang="fr-BE" sz="1600" dirty="0">
                <a:latin typeface="Arial" panose="020B0604020202020204" pitchFamily="34" charset="0"/>
                <a:cs typeface="Arial" panose="020B0604020202020204" pitchFamily="34" charset="0"/>
              </a:rPr>
              <a:t>ophtalmique : </a:t>
            </a:r>
            <a:r>
              <a:rPr lang="fr-BE" sz="1600" dirty="0" err="1">
                <a:latin typeface="Arial" panose="020B0604020202020204" pitchFamily="34" charset="0"/>
                <a:cs typeface="Arial" panose="020B0604020202020204" pitchFamily="34" charset="0"/>
              </a:rPr>
              <a:t>aciclovir</a:t>
            </a:r>
            <a:r>
              <a:rPr lang="fr-BE" sz="1600" dirty="0">
                <a:latin typeface="Arial" panose="020B0604020202020204" pitchFamily="34" charset="0"/>
                <a:cs typeface="Arial" panose="020B0604020202020204" pitchFamily="34" charset="0"/>
              </a:rPr>
              <a:t> oral comme </a:t>
            </a:r>
            <a:r>
              <a:rPr lang="fr-BE" sz="1600" dirty="0" err="1">
                <a:latin typeface="Arial" panose="020B0604020202020204" pitchFamily="34" charset="0"/>
                <a:cs typeface="Arial" panose="020B0604020202020204" pitchFamily="34" charset="0"/>
              </a:rPr>
              <a:t>sus-mentionné</a:t>
            </a:r>
            <a:r>
              <a:rPr lang="fr-BE" sz="1600" dirty="0">
                <a:latin typeface="Arial" panose="020B0604020202020204" pitchFamily="34" charset="0"/>
                <a:cs typeface="Arial" panose="020B0604020202020204" pitchFamily="34" charset="0"/>
              </a:rPr>
              <a:t>. Si l'</a:t>
            </a:r>
            <a:r>
              <a:rPr lang="fr-BE" sz="1600" dirty="0" err="1">
                <a:latin typeface="Arial" panose="020B0604020202020204" pitchFamily="34" charset="0"/>
                <a:cs typeface="Arial" panose="020B0604020202020204" pitchFamily="34" charset="0"/>
              </a:rPr>
              <a:t>aciclovir</a:t>
            </a:r>
            <a:r>
              <a:rPr lang="fr-BE" sz="1600" dirty="0">
                <a:latin typeface="Arial" panose="020B0604020202020204" pitchFamily="34" charset="0"/>
                <a:cs typeface="Arial" panose="020B0604020202020204" pitchFamily="34" charset="0"/>
              </a:rPr>
              <a:t> IV est disponible, </a:t>
            </a:r>
            <a:r>
              <a:rPr lang="fr-BE" sz="1600" dirty="0" err="1">
                <a:latin typeface="Arial" panose="020B0604020202020204" pitchFamily="34" charset="0"/>
                <a:cs typeface="Arial" panose="020B0604020202020204" pitchFamily="34" charset="0"/>
              </a:rPr>
              <a:t>aciclovir</a:t>
            </a:r>
            <a:r>
              <a:rPr lang="fr-BE" sz="1600" dirty="0">
                <a:latin typeface="Arial" panose="020B0604020202020204" pitchFamily="34" charset="0"/>
                <a:cs typeface="Arial" panose="020B0604020202020204" pitchFamily="34" charset="0"/>
              </a:rPr>
              <a:t> IV 10mg/kg x 3 par jour jusqu'à ce qu'il y ait une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amélioration</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clinique,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puis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continuer</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avec</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traitement</a:t>
            </a:r>
            <a:r>
              <a:rPr lang="fr-BE" sz="1600" spc="-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pour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un</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total</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de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7-14</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jours</a:t>
            </a:r>
            <a:r>
              <a:rPr lang="fr-BE" sz="1600" dirty="0" smtClean="0">
                <a:latin typeface="Arial" panose="020B0604020202020204" pitchFamily="34" charset="0"/>
                <a:cs typeface="Arial" panose="020B0604020202020204" pitchFamily="34" charset="0"/>
              </a:rPr>
              <a:t>.</a:t>
            </a:r>
            <a:endParaRPr lang="fr-FR" sz="1600" dirty="0">
              <a:latin typeface="Arial" panose="020B0604020202020204" pitchFamily="34" charset="0"/>
              <a:ea typeface="Symbol" panose="05050102010706020507" pitchFamily="18" charset="2"/>
              <a:cs typeface="Arial" panose="020B0604020202020204" pitchFamily="34" charset="0"/>
            </a:endParaRPr>
          </a:p>
        </p:txBody>
      </p:sp>
      <p:sp>
        <p:nvSpPr>
          <p:cNvPr id="8" name="Rectangle 7"/>
          <p:cNvSpPr/>
          <p:nvPr/>
        </p:nvSpPr>
        <p:spPr>
          <a:xfrm>
            <a:off x="8121334" y="1918311"/>
            <a:ext cx="3814354" cy="3231654"/>
          </a:xfrm>
          <a:prstGeom prst="rect">
            <a:avLst/>
          </a:prstGeom>
        </p:spPr>
        <p:txBody>
          <a:bodyPr wrap="square">
            <a:spAutoFit/>
          </a:bodyPr>
          <a:lstStyle/>
          <a:p>
            <a:pPr algn="ctr">
              <a:spcBef>
                <a:spcPts val="5"/>
              </a:spcBef>
              <a:spcAft>
                <a:spcPts val="400"/>
              </a:spcAft>
              <a:buSzPts val="1050"/>
              <a:tabLst>
                <a:tab pos="229870" algn="l"/>
              </a:tabLst>
            </a:pPr>
            <a:r>
              <a:rPr lang="fr-BE" b="1" dirty="0">
                <a:solidFill>
                  <a:schemeClr val="tx2"/>
                </a:solidFill>
                <a:latin typeface="Arial" panose="020B0604020202020204" pitchFamily="34" charset="0"/>
                <a:cs typeface="Arial" panose="020B0604020202020204" pitchFamily="34" charset="0"/>
              </a:rPr>
              <a:t>Rétinite</a:t>
            </a:r>
            <a:r>
              <a:rPr lang="fr-BE" b="1" spc="-10" dirty="0">
                <a:solidFill>
                  <a:schemeClr val="tx2"/>
                </a:solidFill>
                <a:latin typeface="Arial" panose="020B0604020202020204" pitchFamily="34" charset="0"/>
                <a:cs typeface="Arial" panose="020B0604020202020204" pitchFamily="34" charset="0"/>
              </a:rPr>
              <a:t> </a:t>
            </a:r>
            <a:r>
              <a:rPr lang="fr-BE" b="1" dirty="0">
                <a:solidFill>
                  <a:schemeClr val="tx2"/>
                </a:solidFill>
                <a:latin typeface="Arial" panose="020B0604020202020204" pitchFamily="34" charset="0"/>
                <a:cs typeface="Arial" panose="020B0604020202020204" pitchFamily="34" charset="0"/>
              </a:rPr>
              <a:t>à</a:t>
            </a:r>
            <a:r>
              <a:rPr lang="fr-BE" b="1" spc="-20" dirty="0">
                <a:solidFill>
                  <a:schemeClr val="tx2"/>
                </a:solidFill>
                <a:latin typeface="Arial" panose="020B0604020202020204" pitchFamily="34" charset="0"/>
                <a:cs typeface="Arial" panose="020B0604020202020204" pitchFamily="34" charset="0"/>
              </a:rPr>
              <a:t> </a:t>
            </a:r>
            <a:r>
              <a:rPr lang="fr-BE" b="1" dirty="0" smtClean="0">
                <a:solidFill>
                  <a:schemeClr val="tx2"/>
                </a:solidFill>
                <a:latin typeface="Arial" panose="020B0604020202020204" pitchFamily="34" charset="0"/>
                <a:cs typeface="Arial" panose="020B0604020202020204" pitchFamily="34" charset="0"/>
              </a:rPr>
              <a:t>CMV</a:t>
            </a:r>
            <a:endParaRPr lang="fr-BE" sz="1600" dirty="0">
              <a:latin typeface="Arial" panose="020B0604020202020204" pitchFamily="34" charset="0"/>
              <a:cs typeface="Arial" panose="020B0604020202020204" pitchFamily="34" charset="0"/>
            </a:endParaRPr>
          </a:p>
          <a:p>
            <a:pPr marL="342900" lvl="0" indent="-342900" algn="just">
              <a:spcBef>
                <a:spcPts val="5"/>
              </a:spcBef>
              <a:spcAft>
                <a:spcPts val="400"/>
              </a:spcAft>
              <a:buSzPts val="1050"/>
              <a:buFont typeface="Symbol" panose="05050102010706020507" pitchFamily="18" charset="2"/>
              <a:buChar char=""/>
              <a:tabLst>
                <a:tab pos="229870" algn="l"/>
              </a:tabLst>
            </a:pPr>
            <a:endParaRPr lang="fr-BE" sz="1600" b="1" dirty="0">
              <a:latin typeface="Arial" panose="020B0604020202020204" pitchFamily="34" charset="0"/>
              <a:cs typeface="Arial" panose="020B0604020202020204" pitchFamily="34" charset="0"/>
            </a:endParaRPr>
          </a:p>
          <a:p>
            <a:pPr marL="342900" lvl="0" indent="-342900" algn="just">
              <a:spcBef>
                <a:spcPts val="5"/>
              </a:spcBef>
              <a:spcAft>
                <a:spcPts val="400"/>
              </a:spcAft>
              <a:buSzPts val="1050"/>
              <a:buFont typeface="Symbol" panose="05050102010706020507" pitchFamily="18" charset="2"/>
              <a:buChar char=""/>
              <a:tabLst>
                <a:tab pos="229870" algn="l"/>
              </a:tabLst>
            </a:pPr>
            <a:r>
              <a:rPr lang="fr-BE" sz="1600" b="1" dirty="0" err="1" smtClean="0">
                <a:latin typeface="Arial" panose="020B0604020202020204" pitchFamily="34" charset="0"/>
                <a:cs typeface="Arial" panose="020B0604020202020204" pitchFamily="34" charset="0"/>
              </a:rPr>
              <a:t>Valganciclovir</a:t>
            </a:r>
            <a:r>
              <a:rPr lang="fr-BE" sz="1600" spc="-20" dirty="0" smtClean="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900mg</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voie</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orale</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a:t>
            </a:r>
            <a:r>
              <a:rPr lang="fr-BE" sz="1600" spc="-1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fois</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par</a:t>
            </a:r>
            <a:r>
              <a:rPr lang="fr-BE" sz="1600" spc="-20"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21</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jours</a:t>
            </a:r>
            <a:endParaRPr lang="fr-FR" sz="1600" dirty="0">
              <a:latin typeface="Arial" panose="020B0604020202020204" pitchFamily="34" charset="0"/>
              <a:cs typeface="Arial" panose="020B0604020202020204" pitchFamily="34" charset="0"/>
            </a:endParaRPr>
          </a:p>
          <a:p>
            <a:pPr marL="342900" marR="127635" lvl="0" indent="-342900" algn="just">
              <a:spcAft>
                <a:spcPts val="400"/>
              </a:spcAft>
              <a:buSzPts val="1050"/>
              <a:buFont typeface="Symbol" panose="05050102010706020507" pitchFamily="18" charset="2"/>
              <a:buChar char=""/>
              <a:tabLst>
                <a:tab pos="229870" algn="l"/>
              </a:tabLst>
            </a:pPr>
            <a:r>
              <a:rPr lang="fr-BE" sz="1600" dirty="0">
                <a:latin typeface="Arial" panose="020B0604020202020204" pitchFamily="34" charset="0"/>
                <a:cs typeface="Arial" panose="020B0604020202020204" pitchFamily="34" charset="0"/>
              </a:rPr>
              <a:t>Poursuivre le traitement par </a:t>
            </a:r>
            <a:r>
              <a:rPr lang="fr-BE" sz="1600" dirty="0" err="1">
                <a:latin typeface="Arial" panose="020B0604020202020204" pitchFamily="34" charset="0"/>
                <a:cs typeface="Arial" panose="020B0604020202020204" pitchFamily="34" charset="0"/>
              </a:rPr>
              <a:t>valganciclovir</a:t>
            </a:r>
            <a:r>
              <a:rPr lang="fr-BE" sz="1600" dirty="0">
                <a:latin typeface="Arial" panose="020B0604020202020204" pitchFamily="34" charset="0"/>
                <a:cs typeface="Arial" panose="020B0604020202020204" pitchFamily="34" charset="0"/>
              </a:rPr>
              <a:t> 900 mg par jour par voie orale jusqu'à ce que</a:t>
            </a:r>
            <a:r>
              <a:rPr lang="fr-BE" sz="1600" spc="-2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les CD4 &gt; 100 et que le patient soit stable sous TARV. Si les CD4 ne sont pas disponibles,</a:t>
            </a:r>
            <a:r>
              <a:rPr lang="fr-BE" sz="1600" spc="-22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continuer</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pendant</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au</a:t>
            </a:r>
            <a:r>
              <a:rPr lang="fr-BE" sz="1600" spc="-1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moins</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6</a:t>
            </a:r>
            <a:r>
              <a:rPr lang="fr-BE" sz="1600" spc="5" dirty="0">
                <a:latin typeface="Arial" panose="020B0604020202020204" pitchFamily="34" charset="0"/>
                <a:cs typeface="Arial" panose="020B0604020202020204" pitchFamily="34" charset="0"/>
              </a:rPr>
              <a:t> </a:t>
            </a:r>
            <a:r>
              <a:rPr lang="fr-BE" sz="1600" dirty="0">
                <a:latin typeface="Arial" panose="020B0604020202020204" pitchFamily="34" charset="0"/>
                <a:cs typeface="Arial" panose="020B0604020202020204" pitchFamily="34" charset="0"/>
              </a:rPr>
              <a:t>mois</a:t>
            </a:r>
            <a:r>
              <a:rPr lang="fr-BE" sz="1600" dirty="0" smtClean="0">
                <a:latin typeface="Arial" panose="020B0604020202020204" pitchFamily="34" charset="0"/>
                <a:cs typeface="Arial" panose="020B0604020202020204" pitchFamily="34" charset="0"/>
              </a:rPr>
              <a:t>. </a:t>
            </a:r>
            <a:endParaRPr lang="fr-FR" sz="1600" dirty="0">
              <a:latin typeface="Arial" panose="020B0604020202020204" pitchFamily="34" charset="0"/>
              <a:ea typeface="Symbol" panose="05050102010706020507" pitchFamily="18" charset="2"/>
              <a:cs typeface="Arial" panose="020B0604020202020204" pitchFamily="34" charset="0"/>
            </a:endParaRPr>
          </a:p>
        </p:txBody>
      </p:sp>
    </p:spTree>
    <p:extLst>
      <p:ext uri="{BB962C8B-B14F-4D97-AF65-F5344CB8AC3E}">
        <p14:creationId xmlns:p14="http://schemas.microsoft.com/office/powerpoint/2010/main" val="28818399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92647" y="3543188"/>
            <a:ext cx="11407829" cy="2445422"/>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a:p>
        </p:txBody>
      </p:sp>
      <p:sp>
        <p:nvSpPr>
          <p:cNvPr id="4" name="Titre 3"/>
          <p:cNvSpPr>
            <a:spLocks noGrp="1"/>
          </p:cNvSpPr>
          <p:nvPr>
            <p:ph type="title"/>
          </p:nvPr>
        </p:nvSpPr>
        <p:spPr>
          <a:xfrm>
            <a:off x="309591" y="96162"/>
            <a:ext cx="11573950" cy="548511"/>
          </a:xfrm>
        </p:spPr>
        <p:txBody>
          <a:bodyPr/>
          <a:lstStyle/>
          <a:p>
            <a:r>
              <a:rPr lang="fr-BE" sz="2400" dirty="0"/>
              <a:t>Sarcome</a:t>
            </a:r>
            <a:r>
              <a:rPr lang="fr-BE" sz="2400" spc="-10" dirty="0"/>
              <a:t> </a:t>
            </a:r>
            <a:r>
              <a:rPr lang="fr-BE" sz="2400" dirty="0"/>
              <a:t>de</a:t>
            </a:r>
            <a:r>
              <a:rPr lang="fr-BE" sz="2400" spc="-5" dirty="0"/>
              <a:t> </a:t>
            </a:r>
            <a:r>
              <a:rPr lang="fr-BE" sz="2400" dirty="0" smtClean="0"/>
              <a:t>Kaposi 1/2</a:t>
            </a:r>
            <a:endParaRPr lang="fr-FR" sz="2400" dirty="0"/>
          </a:p>
        </p:txBody>
      </p:sp>
      <p:sp>
        <p:nvSpPr>
          <p:cNvPr id="6" name="Rectangle 5"/>
          <p:cNvSpPr/>
          <p:nvPr/>
        </p:nvSpPr>
        <p:spPr>
          <a:xfrm>
            <a:off x="2373650" y="1409339"/>
            <a:ext cx="7445829" cy="1128514"/>
          </a:xfrm>
          <a:prstGeom prst="rect">
            <a:avLst/>
          </a:prstGeom>
        </p:spPr>
        <p:txBody>
          <a:bodyPr wrap="square">
            <a:spAutoFit/>
          </a:bodyPr>
          <a:lstStyle/>
          <a:p>
            <a:pPr algn="ctr">
              <a:spcAft>
                <a:spcPts val="800"/>
              </a:spcAft>
            </a:pPr>
            <a:r>
              <a:rPr lang="fr-FR" b="1" dirty="0">
                <a:latin typeface="Arial" panose="020B0604020202020204" pitchFamily="34" charset="0"/>
                <a:cs typeface="Arial" panose="020B0604020202020204" pitchFamily="34" charset="0"/>
              </a:rPr>
              <a:t>Conditions d'administration de la chimiothérapie :</a:t>
            </a:r>
          </a:p>
          <a:p>
            <a:pPr algn="ctr">
              <a:spcAft>
                <a:spcPts val="800"/>
              </a:spcAft>
            </a:pPr>
            <a:r>
              <a:rPr lang="fr-FR" dirty="0">
                <a:latin typeface="Arial" panose="020B0604020202020204" pitchFamily="34" charset="0"/>
                <a:cs typeface="Arial" panose="020B0604020202020204" pitchFamily="34" charset="0"/>
              </a:rPr>
              <a:t>Cliniciens et infirmiers qualifiés</a:t>
            </a:r>
          </a:p>
          <a:p>
            <a:pPr algn="ctr">
              <a:spcAft>
                <a:spcPts val="800"/>
              </a:spcAft>
            </a:pPr>
            <a:r>
              <a:rPr lang="fr-FR" dirty="0">
                <a:latin typeface="Arial" panose="020B0604020202020204" pitchFamily="34" charset="0"/>
                <a:cs typeface="Arial" panose="020B0604020202020204" pitchFamily="34" charset="0"/>
              </a:rPr>
              <a:t>Formation à </a:t>
            </a:r>
            <a:r>
              <a:rPr lang="fr-FR" dirty="0" smtClean="0">
                <a:latin typeface="Arial" panose="020B0604020202020204" pitchFamily="34" charset="0"/>
                <a:cs typeface="Arial" panose="020B0604020202020204" pitchFamily="34" charset="0"/>
              </a:rPr>
              <a:t>l'administration sécurisée </a:t>
            </a:r>
            <a:r>
              <a:rPr lang="fr-FR" dirty="0">
                <a:latin typeface="Arial" panose="020B0604020202020204" pitchFamily="34" charset="0"/>
                <a:cs typeface="Arial" panose="020B0604020202020204" pitchFamily="34" charset="0"/>
              </a:rPr>
              <a:t>de la chimiothérapie</a:t>
            </a:r>
          </a:p>
        </p:txBody>
      </p:sp>
      <p:sp>
        <p:nvSpPr>
          <p:cNvPr id="7" name="Rectangle 6"/>
          <p:cNvSpPr/>
          <p:nvPr/>
        </p:nvSpPr>
        <p:spPr>
          <a:xfrm>
            <a:off x="836586" y="3827181"/>
            <a:ext cx="10519955" cy="1877437"/>
          </a:xfrm>
          <a:prstGeom prst="rect">
            <a:avLst/>
          </a:prstGeom>
        </p:spPr>
        <p:txBody>
          <a:bodyPr wrap="square">
            <a:spAutoFit/>
          </a:bodyPr>
          <a:lstStyle/>
          <a:p>
            <a:pPr>
              <a:spcAft>
                <a:spcPts val="1200"/>
              </a:spcAft>
            </a:pPr>
            <a:r>
              <a:rPr lang="fr-FR" sz="1600" dirty="0" smtClean="0">
                <a:latin typeface="Arial" panose="020B0604020202020204" pitchFamily="34" charset="0"/>
                <a:cs typeface="Arial" panose="020B0604020202020204" pitchFamily="34" charset="0"/>
                <a:sym typeface="Wingdings" panose="05000000000000000000" pitchFamily="2" charset="2"/>
              </a:rPr>
              <a:t> </a:t>
            </a:r>
            <a:r>
              <a:rPr lang="fr-FR" sz="1600" b="1" dirty="0" smtClean="0">
                <a:latin typeface="Arial" panose="020B0604020202020204" pitchFamily="34" charset="0"/>
                <a:cs typeface="Arial" panose="020B0604020202020204" pitchFamily="34" charset="0"/>
              </a:rPr>
              <a:t>S'assurer </a:t>
            </a:r>
            <a:r>
              <a:rPr lang="fr-FR" sz="1600" b="1" dirty="0">
                <a:latin typeface="Arial" panose="020B0604020202020204" pitchFamily="34" charset="0"/>
                <a:cs typeface="Arial" panose="020B0604020202020204" pitchFamily="34" charset="0"/>
              </a:rPr>
              <a:t>que le patient est sous TARV efficace </a:t>
            </a:r>
            <a:r>
              <a:rPr lang="fr-FR" sz="1600" dirty="0">
                <a:latin typeface="Arial" panose="020B0604020202020204" pitchFamily="34" charset="0"/>
                <a:cs typeface="Arial" panose="020B0604020202020204" pitchFamily="34" charset="0"/>
              </a:rPr>
              <a:t>: s'il est naïf, débuter la TARV immédiatement, en cas de suspicion d'échec de la première ligne de TARV, débuter la deuxième ligne sans attendre la CV si elle ne peut être obtenue dans les 48 heures.</a:t>
            </a:r>
          </a:p>
          <a:p>
            <a:pPr>
              <a:spcAft>
                <a:spcPts val="1200"/>
              </a:spcAft>
            </a:pPr>
            <a:r>
              <a:rPr lang="fr-FR" sz="1600" dirty="0" smtClean="0">
                <a:latin typeface="Arial" panose="020B0604020202020204" pitchFamily="34" charset="0"/>
                <a:cs typeface="Arial" panose="020B0604020202020204" pitchFamily="34" charset="0"/>
                <a:sym typeface="Wingdings" panose="05000000000000000000" pitchFamily="2" charset="2"/>
              </a:rPr>
              <a:t> </a:t>
            </a:r>
            <a:r>
              <a:rPr lang="fr-FR" sz="1600" b="1" dirty="0" smtClean="0">
                <a:latin typeface="Arial" panose="020B0604020202020204" pitchFamily="34" charset="0"/>
                <a:cs typeface="Arial" panose="020B0604020202020204" pitchFamily="34" charset="0"/>
              </a:rPr>
              <a:t>Rechercher </a:t>
            </a:r>
            <a:r>
              <a:rPr lang="fr-FR" sz="1600" b="1" dirty="0">
                <a:latin typeface="Arial" panose="020B0604020202020204" pitchFamily="34" charset="0"/>
                <a:cs typeface="Arial" panose="020B0604020202020204" pitchFamily="34" charset="0"/>
              </a:rPr>
              <a:t>et prendre en charge d'autres IO </a:t>
            </a:r>
            <a:r>
              <a:rPr lang="fr-FR" sz="1600" dirty="0">
                <a:latin typeface="Arial" panose="020B0604020202020204" pitchFamily="34" charset="0"/>
                <a:cs typeface="Arial" panose="020B0604020202020204" pitchFamily="34" charset="0"/>
              </a:rPr>
              <a:t>: si la chimiothérapie est urgente, décider rapidement si un traitement contre la tuberculose ou d'autres IO est nécessaire.</a:t>
            </a:r>
          </a:p>
          <a:p>
            <a:pPr>
              <a:spcAft>
                <a:spcPts val="1200"/>
              </a:spcAft>
            </a:pPr>
            <a:r>
              <a:rPr lang="fr-FR" sz="1600" dirty="0" smtClean="0">
                <a:latin typeface="Arial" panose="020B0604020202020204" pitchFamily="34" charset="0"/>
                <a:cs typeface="Arial" panose="020B0604020202020204" pitchFamily="34" charset="0"/>
                <a:sym typeface="Wingdings" panose="05000000000000000000" pitchFamily="2" charset="2"/>
              </a:rPr>
              <a:t> </a:t>
            </a:r>
            <a:r>
              <a:rPr lang="fr-FR" sz="1600" dirty="0" smtClean="0">
                <a:latin typeface="Arial" panose="020B0604020202020204" pitchFamily="34" charset="0"/>
                <a:cs typeface="Arial" panose="020B0604020202020204" pitchFamily="34" charset="0"/>
              </a:rPr>
              <a:t>Le </a:t>
            </a:r>
            <a:r>
              <a:rPr lang="fr-FR" sz="1600" dirty="0">
                <a:latin typeface="Arial" panose="020B0604020202020204" pitchFamily="34" charset="0"/>
                <a:cs typeface="Arial" panose="020B0604020202020204" pitchFamily="34" charset="0"/>
              </a:rPr>
              <a:t>timing de la TARV et de la chimiothérapie dépend de </a:t>
            </a:r>
            <a:r>
              <a:rPr lang="fr-FR" sz="1600" b="1" dirty="0">
                <a:latin typeface="Arial" panose="020B0604020202020204" pitchFamily="34" charset="0"/>
                <a:cs typeface="Arial" panose="020B0604020202020204" pitchFamily="34" charset="0"/>
              </a:rPr>
              <a:t>l'urgence clinique</a:t>
            </a:r>
            <a:r>
              <a:rPr lang="fr-FR" sz="1600" dirty="0">
                <a:latin typeface="Arial" panose="020B0604020202020204" pitchFamily="34" charset="0"/>
                <a:cs typeface="Arial" panose="020B0604020202020204" pitchFamily="34" charset="0"/>
              </a:rPr>
              <a:t>.</a:t>
            </a:r>
          </a:p>
        </p:txBody>
      </p:sp>
      <p:sp>
        <p:nvSpPr>
          <p:cNvPr id="8" name="Rectangle à coins arrondis 7"/>
          <p:cNvSpPr/>
          <p:nvPr/>
        </p:nvSpPr>
        <p:spPr>
          <a:xfrm>
            <a:off x="2465088" y="1162331"/>
            <a:ext cx="7262949" cy="1622530"/>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vers le bas 9"/>
          <p:cNvSpPr/>
          <p:nvPr/>
        </p:nvSpPr>
        <p:spPr>
          <a:xfrm>
            <a:off x="5857075" y="2979615"/>
            <a:ext cx="478971" cy="731520"/>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13822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44063" y="2475868"/>
            <a:ext cx="6418472" cy="1982536"/>
          </a:xfrm>
          <a:prstGeom prst="rect">
            <a:avLst/>
          </a:prstGeom>
          <a:solidFill>
            <a:srgbClr val="D9DDF2"/>
          </a:solidFill>
          <a:ln>
            <a:solidFill>
              <a:srgbClr val="D9DDF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a:xfrm>
            <a:off x="309591" y="102150"/>
            <a:ext cx="11573950" cy="548511"/>
          </a:xfrm>
        </p:spPr>
        <p:txBody>
          <a:bodyPr/>
          <a:lstStyle/>
          <a:p>
            <a:r>
              <a:rPr lang="fr-FR" sz="2400" dirty="0"/>
              <a:t>Traitement antirétroviral Adulte</a:t>
            </a:r>
          </a:p>
        </p:txBody>
      </p:sp>
      <p:sp>
        <p:nvSpPr>
          <p:cNvPr id="3" name="Espace réservé du texte 2">
            <a:extLst>
              <a:ext uri="{FF2B5EF4-FFF2-40B4-BE49-F238E27FC236}">
                <a16:creationId xmlns:a16="http://schemas.microsoft.com/office/drawing/2014/main" id="{7452078D-074A-07E0-B11B-31E2152C56BB}"/>
              </a:ext>
            </a:extLst>
          </p:cNvPr>
          <p:cNvSpPr>
            <a:spLocks noGrp="1"/>
          </p:cNvSpPr>
          <p:nvPr>
            <p:ph type="body" sz="quarter" idx="10"/>
          </p:nvPr>
        </p:nvSpPr>
        <p:spPr>
          <a:xfrm>
            <a:off x="540420" y="2707749"/>
            <a:ext cx="6225757" cy="1518773"/>
          </a:xfrm>
        </p:spPr>
        <p:txBody>
          <a:bodyPr/>
          <a:lstStyle/>
          <a:p>
            <a:pPr indent="0" algn="ctr">
              <a:buNone/>
            </a:pPr>
            <a:r>
              <a:rPr lang="fr-FR" u="sng" dirty="0">
                <a:solidFill>
                  <a:schemeClr val="tx1"/>
                </a:solidFill>
              </a:rPr>
              <a:t>Régime TARV de 1</a:t>
            </a:r>
            <a:r>
              <a:rPr lang="fr-FR" u="sng" baseline="30000" dirty="0">
                <a:solidFill>
                  <a:schemeClr val="tx1"/>
                </a:solidFill>
              </a:rPr>
              <a:t>ère</a:t>
            </a:r>
            <a:r>
              <a:rPr lang="fr-FR" u="sng" dirty="0">
                <a:solidFill>
                  <a:schemeClr val="tx1"/>
                </a:solidFill>
              </a:rPr>
              <a:t> ligne (patients naïfs ou non) </a:t>
            </a:r>
            <a:r>
              <a:rPr lang="fr-FR" dirty="0">
                <a:solidFill>
                  <a:schemeClr val="tx1"/>
                </a:solidFill>
              </a:rPr>
              <a:t>:</a:t>
            </a:r>
          </a:p>
          <a:p>
            <a:pPr indent="0">
              <a:buNone/>
            </a:pPr>
            <a:r>
              <a:rPr lang="fr-FR" sz="1800" dirty="0">
                <a:solidFill>
                  <a:schemeClr val="tx1"/>
                </a:solidFill>
              </a:rPr>
              <a:t>TDF 300 mg + 3TC 300 mg (ou FTC 200 mg) + DTG 50 mg </a:t>
            </a:r>
          </a:p>
          <a:p>
            <a:pPr indent="0">
              <a:buNone/>
            </a:pPr>
            <a:r>
              <a:rPr lang="fr-FR" sz="1800" dirty="0">
                <a:solidFill>
                  <a:schemeClr val="tx1"/>
                </a:solidFill>
              </a:rPr>
              <a:t>= TLD 1 pilule/jour a prendre matin ou soir </a:t>
            </a:r>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3</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E7763F5A-CCEE-D2E9-F76A-4135D063475C}"/>
              </a:ext>
            </a:extLst>
          </p:cNvPr>
          <p:cNvSpPr txBox="1"/>
          <p:nvPr/>
        </p:nvSpPr>
        <p:spPr>
          <a:xfrm>
            <a:off x="417169" y="4533245"/>
            <a:ext cx="6445364" cy="400110"/>
          </a:xfrm>
          <a:prstGeom prst="rect">
            <a:avLst/>
          </a:prstGeom>
          <a:noFill/>
        </p:spPr>
        <p:txBody>
          <a:bodyPr wrap="square">
            <a:spAutoFit/>
          </a:bodyPr>
          <a:lstStyle/>
          <a:p>
            <a:r>
              <a:rPr lang="fr-FR" sz="1000" dirty="0">
                <a:latin typeface="Arial" panose="020B0604020202020204" pitchFamily="34" charset="0"/>
                <a:cs typeface="Arial" panose="020B0604020202020204" pitchFamily="34" charset="0"/>
              </a:rPr>
              <a:t>Reference: </a:t>
            </a:r>
            <a:r>
              <a:rPr lang="fr-FR" sz="1000" b="1" dirty="0" err="1">
                <a:latin typeface="Arial" panose="020B0604020202020204" pitchFamily="34" charset="0"/>
                <a:cs typeface="Arial" panose="020B0604020202020204" pitchFamily="34" charset="0"/>
              </a:rPr>
              <a:t>Consolidated</a:t>
            </a:r>
            <a:r>
              <a:rPr lang="fr-FR" sz="1000" b="1" dirty="0">
                <a:latin typeface="Arial" panose="020B0604020202020204" pitchFamily="34" charset="0"/>
                <a:cs typeface="Arial" panose="020B0604020202020204" pitchFamily="34" charset="0"/>
              </a:rPr>
              <a:t> guidelines on HIV </a:t>
            </a:r>
            <a:r>
              <a:rPr lang="fr-FR" sz="1000" b="1" dirty="0" err="1">
                <a:latin typeface="Arial" panose="020B0604020202020204" pitchFamily="34" charset="0"/>
                <a:cs typeface="Arial" panose="020B0604020202020204" pitchFamily="34" charset="0"/>
              </a:rPr>
              <a:t>prevention</a:t>
            </a:r>
            <a:r>
              <a:rPr lang="fr-FR" sz="1000" b="1" dirty="0">
                <a:latin typeface="Arial" panose="020B0604020202020204" pitchFamily="34" charset="0"/>
                <a:cs typeface="Arial" panose="020B0604020202020204" pitchFamily="34" charset="0"/>
              </a:rPr>
              <a:t>, </a:t>
            </a:r>
            <a:r>
              <a:rPr lang="fr-FR" sz="1000" b="1" dirty="0" err="1">
                <a:latin typeface="Arial" panose="020B0604020202020204" pitchFamily="34" charset="0"/>
                <a:cs typeface="Arial" panose="020B0604020202020204" pitchFamily="34" charset="0"/>
              </a:rPr>
              <a:t>testing</a:t>
            </a:r>
            <a:r>
              <a:rPr lang="fr-FR" sz="1000" b="1" dirty="0">
                <a:latin typeface="Arial" panose="020B0604020202020204" pitchFamily="34" charset="0"/>
                <a:cs typeface="Arial" panose="020B0604020202020204" pitchFamily="34" charset="0"/>
              </a:rPr>
              <a:t>, </a:t>
            </a:r>
            <a:r>
              <a:rPr lang="fr-FR" sz="1000" b="1" dirty="0" err="1">
                <a:latin typeface="Arial" panose="020B0604020202020204" pitchFamily="34" charset="0"/>
                <a:cs typeface="Arial" panose="020B0604020202020204" pitchFamily="34" charset="0"/>
              </a:rPr>
              <a:t>treatment</a:t>
            </a:r>
            <a:r>
              <a:rPr lang="fr-FR" sz="1000" b="1" dirty="0">
                <a:latin typeface="Arial" panose="020B0604020202020204" pitchFamily="34" charset="0"/>
                <a:cs typeface="Arial" panose="020B0604020202020204" pitchFamily="34" charset="0"/>
              </a:rPr>
              <a:t>, service </a:t>
            </a:r>
            <a:r>
              <a:rPr lang="fr-FR" sz="1000" b="1" dirty="0" err="1">
                <a:latin typeface="Arial" panose="020B0604020202020204" pitchFamily="34" charset="0"/>
                <a:cs typeface="Arial" panose="020B0604020202020204" pitchFamily="34" charset="0"/>
              </a:rPr>
              <a:t>delivery</a:t>
            </a:r>
            <a:r>
              <a:rPr lang="fr-FR" sz="1000" b="1" dirty="0">
                <a:latin typeface="Arial" panose="020B0604020202020204" pitchFamily="34" charset="0"/>
                <a:cs typeface="Arial" panose="020B0604020202020204" pitchFamily="34" charset="0"/>
              </a:rPr>
              <a:t> and monitoring: </a:t>
            </a:r>
            <a:r>
              <a:rPr lang="fr-FR" sz="1000" b="1" dirty="0" err="1">
                <a:latin typeface="Arial" panose="020B0604020202020204" pitchFamily="34" charset="0"/>
                <a:cs typeface="Arial" panose="020B0604020202020204" pitchFamily="34" charset="0"/>
              </a:rPr>
              <a:t>recommendations</a:t>
            </a:r>
            <a:r>
              <a:rPr lang="fr-FR" sz="1000" b="1" dirty="0">
                <a:latin typeface="Arial" panose="020B0604020202020204" pitchFamily="34" charset="0"/>
                <a:cs typeface="Arial" panose="020B0604020202020204" pitchFamily="34" charset="0"/>
              </a:rPr>
              <a:t> for a public </a:t>
            </a:r>
            <a:r>
              <a:rPr lang="fr-FR" sz="1000" b="1" dirty="0" err="1">
                <a:latin typeface="Arial" panose="020B0604020202020204" pitchFamily="34" charset="0"/>
                <a:cs typeface="Arial" panose="020B0604020202020204" pitchFamily="34" charset="0"/>
              </a:rPr>
              <a:t>health</a:t>
            </a:r>
            <a:r>
              <a:rPr lang="fr-FR" sz="1000" b="1" dirty="0">
                <a:latin typeface="Arial" panose="020B0604020202020204" pitchFamily="34" charset="0"/>
                <a:cs typeface="Arial" panose="020B0604020202020204" pitchFamily="34" charset="0"/>
              </a:rPr>
              <a:t> </a:t>
            </a:r>
            <a:r>
              <a:rPr lang="fr-FR" sz="1000" b="1" dirty="0" err="1">
                <a:latin typeface="Arial" panose="020B0604020202020204" pitchFamily="34" charset="0"/>
                <a:cs typeface="Arial" panose="020B0604020202020204" pitchFamily="34" charset="0"/>
              </a:rPr>
              <a:t>approach</a:t>
            </a:r>
            <a:r>
              <a:rPr lang="fr-FR" sz="1000" b="1" dirty="0">
                <a:latin typeface="Arial" panose="020B0604020202020204" pitchFamily="34" charset="0"/>
                <a:cs typeface="Arial" panose="020B0604020202020204" pitchFamily="34" charset="0"/>
              </a:rPr>
              <a:t>, WHO,</a:t>
            </a:r>
            <a:r>
              <a:rPr lang="fr-FR" sz="1000" dirty="0">
                <a:latin typeface="Arial" panose="020B0604020202020204" pitchFamily="34" charset="0"/>
                <a:cs typeface="Arial" panose="020B0604020202020204" pitchFamily="34" charset="0"/>
              </a:rPr>
              <a:t>16 July 2021</a:t>
            </a:r>
          </a:p>
        </p:txBody>
      </p:sp>
      <p:pic>
        <p:nvPicPr>
          <p:cNvPr id="5" name="Picture 2" descr="Traitements VIH - Sida - Quels sont les traitements disponibles ? - PVS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8892" y="1434531"/>
            <a:ext cx="4591468" cy="4237244"/>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p:cNvSpPr txBox="1"/>
          <p:nvPr/>
        </p:nvSpPr>
        <p:spPr>
          <a:xfrm rot="16200000">
            <a:off x="6431671" y="3861400"/>
            <a:ext cx="1097469" cy="246221"/>
          </a:xfrm>
          <a:prstGeom prst="rect">
            <a:avLst/>
          </a:prstGeom>
          <a:noFill/>
        </p:spPr>
        <p:txBody>
          <a:bodyPr wrap="square" rtlCol="0">
            <a:spAutoFit/>
          </a:bodyPr>
          <a:lstStyle/>
          <a:p>
            <a:r>
              <a:rPr lang="fr-FR" sz="1000" dirty="0">
                <a:solidFill>
                  <a:srgbClr val="F28B77"/>
                </a:solidFill>
                <a:latin typeface="Arial" panose="020B0604020202020204" pitchFamily="34" charset="0"/>
                <a:cs typeface="Arial" panose="020B0604020202020204" pitchFamily="34" charset="0"/>
              </a:rPr>
              <a:t>https://pvsq.org</a:t>
            </a:r>
          </a:p>
        </p:txBody>
      </p:sp>
    </p:spTree>
    <p:extLst>
      <p:ext uri="{BB962C8B-B14F-4D97-AF65-F5344CB8AC3E}">
        <p14:creationId xmlns:p14="http://schemas.microsoft.com/office/powerpoint/2010/main" val="13190326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425443" y="1913945"/>
            <a:ext cx="6375033" cy="4419139"/>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a:p>
        </p:txBody>
      </p:sp>
      <p:sp>
        <p:nvSpPr>
          <p:cNvPr id="4" name="Espace réservé de la date 3"/>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30</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5" name="Titre 3"/>
          <p:cNvSpPr>
            <a:spLocks noGrp="1"/>
          </p:cNvSpPr>
          <p:nvPr>
            <p:ph type="title"/>
          </p:nvPr>
        </p:nvSpPr>
        <p:spPr>
          <a:xfrm>
            <a:off x="309591" y="96156"/>
            <a:ext cx="11573950" cy="548511"/>
          </a:xfrm>
        </p:spPr>
        <p:txBody>
          <a:bodyPr/>
          <a:lstStyle/>
          <a:p>
            <a:r>
              <a:rPr lang="fr-BE" sz="2400" dirty="0"/>
              <a:t>Sarcome</a:t>
            </a:r>
            <a:r>
              <a:rPr lang="fr-BE" sz="2400" spc="-10" dirty="0"/>
              <a:t> </a:t>
            </a:r>
            <a:r>
              <a:rPr lang="fr-BE" sz="2400" dirty="0"/>
              <a:t>de</a:t>
            </a:r>
            <a:r>
              <a:rPr lang="fr-BE" sz="2400" spc="-5" dirty="0"/>
              <a:t> </a:t>
            </a:r>
            <a:r>
              <a:rPr lang="fr-BE" sz="2400" dirty="0" smtClean="0"/>
              <a:t>Kaposi 2/2</a:t>
            </a:r>
            <a:endParaRPr lang="fr-FR" sz="2400" dirty="0"/>
          </a:p>
        </p:txBody>
      </p:sp>
      <p:sp>
        <p:nvSpPr>
          <p:cNvPr id="9" name="Rectangle 8"/>
          <p:cNvSpPr/>
          <p:nvPr/>
        </p:nvSpPr>
        <p:spPr>
          <a:xfrm>
            <a:off x="775909" y="838315"/>
            <a:ext cx="10676148" cy="723275"/>
          </a:xfrm>
          <a:prstGeom prst="rect">
            <a:avLst/>
          </a:prstGeom>
        </p:spPr>
        <p:txBody>
          <a:bodyPr wrap="square">
            <a:spAutoFit/>
          </a:bodyPr>
          <a:lstStyle/>
          <a:p>
            <a:pPr algn="ctr">
              <a:spcAft>
                <a:spcPts val="600"/>
              </a:spcAft>
            </a:pPr>
            <a:r>
              <a:rPr lang="fr-FR" b="1" u="sng" dirty="0">
                <a:solidFill>
                  <a:schemeClr val="tx2"/>
                </a:solidFill>
              </a:rPr>
              <a:t>Indication pour la </a:t>
            </a:r>
            <a:r>
              <a:rPr lang="fr-FR" b="1" u="sng" dirty="0" smtClean="0">
                <a:solidFill>
                  <a:schemeClr val="tx2"/>
                </a:solidFill>
              </a:rPr>
              <a:t>chimiothérapie </a:t>
            </a:r>
            <a:r>
              <a:rPr lang="fr-FR" b="1" dirty="0" smtClean="0">
                <a:solidFill>
                  <a:schemeClr val="tx2"/>
                </a:solidFill>
              </a:rPr>
              <a:t>:</a:t>
            </a:r>
            <a:endParaRPr lang="fr-FR" b="1" dirty="0">
              <a:solidFill>
                <a:schemeClr val="tx2"/>
              </a:solidFill>
            </a:endParaRPr>
          </a:p>
          <a:p>
            <a:pPr algn="ctr">
              <a:spcAft>
                <a:spcPts val="600"/>
              </a:spcAft>
            </a:pPr>
            <a:r>
              <a:rPr lang="fr-FR" dirty="0">
                <a:solidFill>
                  <a:schemeClr val="tx2"/>
                </a:solidFill>
              </a:rPr>
              <a:t>Stade T1: </a:t>
            </a:r>
            <a:r>
              <a:rPr lang="fr-FR" dirty="0" smtClean="0">
                <a:solidFill>
                  <a:schemeClr val="tx2"/>
                </a:solidFill>
              </a:rPr>
              <a:t>lésions buccales, lésions nodulaires, atteinte viscérale, œdème</a:t>
            </a:r>
            <a:endParaRPr lang="fr-FR" dirty="0">
              <a:solidFill>
                <a:schemeClr val="tx2"/>
              </a:solidFill>
            </a:endParaRPr>
          </a:p>
        </p:txBody>
      </p:sp>
      <p:sp>
        <p:nvSpPr>
          <p:cNvPr id="10" name="Rectangle 9"/>
          <p:cNvSpPr/>
          <p:nvPr/>
        </p:nvSpPr>
        <p:spPr>
          <a:xfrm>
            <a:off x="583475" y="2487334"/>
            <a:ext cx="4624251" cy="3377848"/>
          </a:xfrm>
          <a:prstGeom prst="rect">
            <a:avLst/>
          </a:prstGeom>
        </p:spPr>
        <p:txBody>
          <a:bodyPr wrap="square">
            <a:spAutoFit/>
          </a:bodyPr>
          <a:lstStyle/>
          <a:p>
            <a:pPr marR="523875" lvl="0">
              <a:spcBef>
                <a:spcPts val="130"/>
              </a:spcBef>
              <a:spcAft>
                <a:spcPts val="600"/>
              </a:spcAft>
              <a:tabLst>
                <a:tab pos="264795" algn="l"/>
                <a:tab pos="265430" algn="l"/>
              </a:tabLst>
            </a:pPr>
            <a:r>
              <a:rPr lang="fr-BE" sz="1400" dirty="0">
                <a:latin typeface="Arial" panose="020B0604020202020204" pitchFamily="34" charset="0"/>
                <a:cs typeface="Arial" panose="020B0604020202020204" pitchFamily="34" charset="0"/>
              </a:rPr>
              <a:t>La chimiothérapie peut être commencée avant de débuter/changer la TARV si urgence (par exemple SK pulmonaire ou laryngé, ou GI avec</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hémorragie).</a:t>
            </a:r>
            <a:endParaRPr lang="fr-FR" sz="1400" dirty="0">
              <a:latin typeface="Arial" panose="020B0604020202020204" pitchFamily="34" charset="0"/>
              <a:cs typeface="Arial" panose="020B0604020202020204" pitchFamily="34" charset="0"/>
            </a:endParaRPr>
          </a:p>
          <a:p>
            <a:pPr marR="71120" lvl="0">
              <a:spcBef>
                <a:spcPts val="145"/>
              </a:spcBef>
              <a:spcAft>
                <a:spcPts val="600"/>
              </a:spcAft>
              <a:tabLst>
                <a:tab pos="264795" algn="l"/>
                <a:tab pos="265430" algn="l"/>
              </a:tabLst>
            </a:pPr>
            <a:r>
              <a:rPr lang="fr-BE" sz="1400" dirty="0" smtClean="0">
                <a:latin typeface="Arial" panose="020B0604020202020204" pitchFamily="34" charset="0"/>
                <a:cs typeface="Arial" panose="020B0604020202020204" pitchFamily="34" charset="0"/>
                <a:sym typeface="Wingdings" panose="05000000000000000000" pitchFamily="2" charset="2"/>
              </a:rPr>
              <a:t> </a:t>
            </a:r>
            <a:r>
              <a:rPr lang="fr-BE" sz="1400" b="1" dirty="0" smtClean="0">
                <a:latin typeface="Arial" panose="020B0604020202020204" pitchFamily="34" charset="0"/>
                <a:cs typeface="Arial" panose="020B0604020202020204" pitchFamily="34" charset="0"/>
              </a:rPr>
              <a:t>IRIS</a:t>
            </a:r>
            <a:r>
              <a:rPr lang="fr-BE" sz="1400" dirty="0" smtClean="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 si TARV déjà  </a:t>
            </a:r>
            <a:r>
              <a:rPr lang="fr-BE" sz="1400" dirty="0" smtClean="0">
                <a:latin typeface="Arial" panose="020B0604020202020204" pitchFamily="34" charset="0"/>
                <a:cs typeface="Arial" panose="020B0604020202020204" pitchFamily="34" charset="0"/>
              </a:rPr>
              <a:t>initié, </a:t>
            </a:r>
            <a:r>
              <a:rPr lang="fr-BE" sz="1400" dirty="0">
                <a:latin typeface="Arial" panose="020B0604020202020204" pitchFamily="34" charset="0"/>
                <a:cs typeface="Arial" panose="020B0604020202020204" pitchFamily="34" charset="0"/>
              </a:rPr>
              <a:t>pas de délai pour  commencer la chimiothérapie </a:t>
            </a:r>
            <a:r>
              <a:rPr lang="fr-BE" sz="1400" dirty="0" smtClean="0">
                <a:latin typeface="Arial" panose="020B0604020202020204" pitchFamily="34" charset="0"/>
                <a:cs typeface="Arial" panose="020B0604020202020204" pitchFamily="34" charset="0"/>
                <a:sym typeface="Wingdings" panose="05000000000000000000" pitchFamily="2" charset="2"/>
              </a:rPr>
              <a:t></a:t>
            </a:r>
            <a:r>
              <a:rPr lang="fr-BE" sz="1400" dirty="0" smtClean="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si  pas besoin d'être hospitalisé, la</a:t>
            </a:r>
            <a:r>
              <a:rPr lang="fr-BE" sz="1400" spc="-22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chimiothérapie peut être commencée 2 semaines après le début ou le changement de la</a:t>
            </a:r>
            <a:r>
              <a:rPr lang="fr-BE" sz="1400" spc="-23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TARV, </a:t>
            </a:r>
          </a:p>
          <a:p>
            <a:pPr marL="285750" marR="71120" lvl="0" indent="-285750">
              <a:spcBef>
                <a:spcPts val="145"/>
              </a:spcBef>
              <a:spcAft>
                <a:spcPts val="600"/>
              </a:spcAft>
              <a:buFont typeface="Courier New" panose="02070309020205020404" pitchFamily="49" charset="0"/>
              <a:buChar char="o"/>
              <a:tabLst>
                <a:tab pos="264795" algn="l"/>
                <a:tab pos="265430" algn="l"/>
              </a:tabLst>
            </a:pPr>
            <a:r>
              <a:rPr lang="fr-BE" sz="1400" dirty="0">
                <a:latin typeface="Arial" panose="020B0604020202020204" pitchFamily="34" charset="0"/>
                <a:cs typeface="Arial" panose="020B0604020202020204" pitchFamily="34" charset="0"/>
              </a:rPr>
              <a:t>Si  hospitalisation nécessaire =  l'urgence clinique </a:t>
            </a:r>
            <a:r>
              <a:rPr lang="fr-BE" sz="1400" dirty="0" smtClean="0">
                <a:latin typeface="Arial" panose="020B0604020202020204" pitchFamily="34" charset="0"/>
                <a:cs typeface="Arial" panose="020B0604020202020204" pitchFamily="34" charset="0"/>
                <a:sym typeface="Wingdings" panose="05000000000000000000" pitchFamily="2" charset="2"/>
              </a:rPr>
              <a:t></a:t>
            </a:r>
            <a:r>
              <a:rPr lang="fr-BE" sz="1400" spc="-5" dirty="0" smtClean="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commencer</a:t>
            </a:r>
            <a:r>
              <a:rPr lang="fr-BE" sz="1400" spc="5" dirty="0">
                <a:latin typeface="Arial" panose="020B0604020202020204" pitchFamily="34" charset="0"/>
                <a:cs typeface="Arial" panose="020B0604020202020204" pitchFamily="34" charset="0"/>
              </a:rPr>
              <a:t> chimio </a:t>
            </a:r>
            <a:r>
              <a:rPr lang="fr-BE" sz="1400" spc="5" dirty="0" smtClean="0">
                <a:latin typeface="Arial" panose="020B0604020202020204" pitchFamily="34" charset="0"/>
                <a:cs typeface="Arial" panose="020B0604020202020204" pitchFamily="34" charset="0"/>
              </a:rPr>
              <a:t>dès </a:t>
            </a:r>
            <a:r>
              <a:rPr lang="fr-BE" sz="1400" spc="5" dirty="0">
                <a:latin typeface="Arial" panose="020B0604020202020204" pitchFamily="34" charset="0"/>
                <a:cs typeface="Arial" panose="020B0604020202020204" pitchFamily="34" charset="0"/>
              </a:rPr>
              <a:t>que possible</a:t>
            </a:r>
            <a:r>
              <a:rPr lang="fr-BE" sz="1400" dirty="0">
                <a:latin typeface="Arial" panose="020B0604020202020204" pitchFamily="34" charset="0"/>
                <a:cs typeface="Arial" panose="020B0604020202020204" pitchFamily="34" charset="0"/>
              </a:rPr>
              <a:t>.</a:t>
            </a:r>
            <a:endParaRPr lang="fr-FR" sz="1400" dirty="0">
              <a:latin typeface="Arial" panose="020B0604020202020204" pitchFamily="34" charset="0"/>
              <a:cs typeface="Arial" panose="020B0604020202020204" pitchFamily="34" charset="0"/>
            </a:endParaRPr>
          </a:p>
          <a:p>
            <a:pPr marL="285750" marR="201295" lvl="0" indent="-285750">
              <a:spcBef>
                <a:spcPts val="135"/>
              </a:spcBef>
              <a:spcAft>
                <a:spcPts val="600"/>
              </a:spcAft>
              <a:buFont typeface="Courier New" panose="02070309020205020404" pitchFamily="49" charset="0"/>
              <a:buChar char="o"/>
              <a:tabLst>
                <a:tab pos="264795" algn="l"/>
                <a:tab pos="265430" algn="l"/>
              </a:tabLst>
            </a:pPr>
            <a:r>
              <a:rPr lang="fr-BE" sz="1400" dirty="0">
                <a:latin typeface="Arial" panose="020B0604020202020204" pitchFamily="34" charset="0"/>
                <a:cs typeface="Arial" panose="020B0604020202020204" pitchFamily="34" charset="0"/>
              </a:rPr>
              <a:t>Si nouveau diagnostic de TB simultané au  diagnostic du SK, TARV peut</a:t>
            </a:r>
            <a:r>
              <a:rPr lang="fr-BE" sz="1400" spc="-22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être</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débuté/changé</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dans</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les</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3</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à</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14</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jours,</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en</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fonction de</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l'urgence clinique.</a:t>
            </a:r>
            <a:endParaRPr lang="fr-FR" sz="1400" dirty="0">
              <a:latin typeface="Arial" panose="020B0604020202020204" pitchFamily="34" charset="0"/>
              <a:cs typeface="Arial" panose="020B0604020202020204" pitchFamily="34" charset="0"/>
            </a:endParaRPr>
          </a:p>
        </p:txBody>
      </p:sp>
      <p:sp>
        <p:nvSpPr>
          <p:cNvPr id="11" name="Rectangle 10"/>
          <p:cNvSpPr/>
          <p:nvPr/>
        </p:nvSpPr>
        <p:spPr>
          <a:xfrm>
            <a:off x="5617028" y="2038576"/>
            <a:ext cx="6043749" cy="4264437"/>
          </a:xfrm>
          <a:prstGeom prst="rect">
            <a:avLst/>
          </a:prstGeom>
        </p:spPr>
        <p:txBody>
          <a:bodyPr wrap="square">
            <a:spAutoFit/>
          </a:bodyPr>
          <a:lstStyle/>
          <a:p>
            <a:pPr marL="36195" algn="ctr">
              <a:lnSpc>
                <a:spcPct val="107000"/>
              </a:lnSpc>
              <a:spcBef>
                <a:spcPts val="895"/>
              </a:spcBef>
              <a:spcAft>
                <a:spcPts val="600"/>
              </a:spcAft>
            </a:pPr>
            <a:r>
              <a:rPr lang="fr-BE" sz="1400" b="1" dirty="0">
                <a:solidFill>
                  <a:schemeClr val="tx2"/>
                </a:solidFill>
                <a:latin typeface="Arial" panose="020B0604020202020204" pitchFamily="34" charset="0"/>
                <a:cs typeface="Arial" panose="020B0604020202020204" pitchFamily="34" charset="0"/>
              </a:rPr>
              <a:t>Quelle</a:t>
            </a:r>
            <a:r>
              <a:rPr lang="fr-BE" sz="1400" b="1" spc="-25" dirty="0">
                <a:solidFill>
                  <a:schemeClr val="tx2"/>
                </a:solidFill>
                <a:latin typeface="Arial" panose="020B0604020202020204" pitchFamily="34" charset="0"/>
                <a:cs typeface="Arial" panose="020B0604020202020204" pitchFamily="34" charset="0"/>
              </a:rPr>
              <a:t> </a:t>
            </a:r>
            <a:r>
              <a:rPr lang="fr-BE" sz="1400" b="1" dirty="0">
                <a:solidFill>
                  <a:schemeClr val="tx2"/>
                </a:solidFill>
                <a:latin typeface="Arial" panose="020B0604020202020204" pitchFamily="34" charset="0"/>
                <a:cs typeface="Arial" panose="020B0604020202020204" pitchFamily="34" charset="0"/>
              </a:rPr>
              <a:t>chimiothérapie?</a:t>
            </a:r>
            <a:endParaRPr lang="fr-FR" sz="1400" b="1" dirty="0">
              <a:solidFill>
                <a:schemeClr val="tx2"/>
              </a:solidFill>
              <a:latin typeface="Arial" panose="020B0604020202020204" pitchFamily="34" charset="0"/>
              <a:cs typeface="Arial" panose="020B0604020202020204" pitchFamily="34" charset="0"/>
            </a:endParaRPr>
          </a:p>
          <a:p>
            <a:pPr marR="497840" lvl="0">
              <a:lnSpc>
                <a:spcPct val="107000"/>
              </a:lnSpc>
              <a:spcBef>
                <a:spcPts val="140"/>
              </a:spcBef>
              <a:spcAft>
                <a:spcPts val="0"/>
              </a:spcAft>
              <a:tabLst>
                <a:tab pos="264795" algn="l"/>
                <a:tab pos="265430" algn="l"/>
              </a:tabLst>
            </a:pPr>
            <a:r>
              <a:rPr lang="fr-BE" sz="1400" dirty="0">
                <a:latin typeface="Arial" panose="020B0604020202020204" pitchFamily="34" charset="0"/>
                <a:cs typeface="Arial" panose="020B0604020202020204" pitchFamily="34" charset="0"/>
              </a:rPr>
              <a:t>Le</a:t>
            </a:r>
            <a:r>
              <a:rPr lang="fr-BE" sz="1400" spc="-15" dirty="0">
                <a:latin typeface="Arial" panose="020B0604020202020204" pitchFamily="34" charset="0"/>
                <a:cs typeface="Arial" panose="020B0604020202020204" pitchFamily="34" charset="0"/>
              </a:rPr>
              <a:t> </a:t>
            </a:r>
            <a:r>
              <a:rPr lang="fr-BE" sz="1400" b="1" dirty="0" err="1">
                <a:latin typeface="Arial" panose="020B0604020202020204" pitchFamily="34" charset="0"/>
                <a:cs typeface="Arial" panose="020B0604020202020204" pitchFamily="34" charset="0"/>
              </a:rPr>
              <a:t>Paclitaxel</a:t>
            </a:r>
            <a:r>
              <a:rPr lang="fr-BE" sz="1400" b="1"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est</a:t>
            </a:r>
            <a:r>
              <a:rPr lang="fr-BE" sz="1400" spc="-1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le</a:t>
            </a:r>
            <a:r>
              <a:rPr lang="fr-BE" sz="1400" spc="-2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traitement</a:t>
            </a:r>
            <a:r>
              <a:rPr lang="fr-BE" sz="1400" spc="-1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de</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première</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intention</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pour</a:t>
            </a:r>
            <a:r>
              <a:rPr lang="fr-BE" sz="1400" spc="-1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tous</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les</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patients,</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à</a:t>
            </a:r>
            <a:r>
              <a:rPr lang="fr-BE" sz="1400" spc="-37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l'exception</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des</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suivants</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a:t>
            </a:r>
            <a:endParaRPr lang="fr-FR" sz="1400" dirty="0">
              <a:latin typeface="Arial" panose="020B0604020202020204" pitchFamily="34" charset="0"/>
              <a:cs typeface="Arial" panose="020B0604020202020204" pitchFamily="34" charset="0"/>
            </a:endParaRPr>
          </a:p>
          <a:p>
            <a:pPr marL="742950" marR="237490" lvl="1" indent="-285750">
              <a:lnSpc>
                <a:spcPct val="96000"/>
              </a:lnSpc>
              <a:spcBef>
                <a:spcPts val="165"/>
              </a:spcBef>
              <a:spcAft>
                <a:spcPts val="0"/>
              </a:spcAft>
              <a:buSzPts val="1050"/>
              <a:buFont typeface="Courier New" panose="02070309020205020404" pitchFamily="49" charset="0"/>
              <a:buChar char="o"/>
              <a:tabLst>
                <a:tab pos="722630" algn="l"/>
              </a:tabLst>
            </a:pPr>
            <a:r>
              <a:rPr lang="fr-BE" sz="1400" dirty="0">
                <a:latin typeface="Arial" panose="020B0604020202020204" pitchFamily="34" charset="0"/>
                <a:cs typeface="Arial" panose="020B0604020202020204" pitchFamily="34" charset="0"/>
              </a:rPr>
              <a:t>Patient hospitalisé en mauvais état général et/ou présentant des pathologies</a:t>
            </a:r>
            <a:r>
              <a:rPr lang="fr-BE" sz="1400" spc="-23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multiples</a:t>
            </a:r>
            <a:endParaRPr lang="fr-FR" sz="1400" dirty="0">
              <a:latin typeface="Arial" panose="020B0604020202020204" pitchFamily="34" charset="0"/>
              <a:cs typeface="Arial" panose="020B0604020202020204" pitchFamily="34" charset="0"/>
            </a:endParaRPr>
          </a:p>
          <a:p>
            <a:pPr marL="742950" lvl="1" indent="-285750">
              <a:lnSpc>
                <a:spcPct val="107000"/>
              </a:lnSpc>
              <a:spcBef>
                <a:spcPts val="150"/>
              </a:spcBef>
              <a:spcAft>
                <a:spcPts val="0"/>
              </a:spcAft>
              <a:buSzPts val="1050"/>
              <a:buFont typeface="Courier New" panose="02070309020205020404" pitchFamily="49" charset="0"/>
              <a:buChar char="o"/>
              <a:tabLst>
                <a:tab pos="722630" algn="l"/>
              </a:tabLst>
            </a:pPr>
            <a:r>
              <a:rPr lang="fr-BE" sz="1400" dirty="0">
                <a:latin typeface="Arial" panose="020B0604020202020204" pitchFamily="34" charset="0"/>
                <a:cs typeface="Arial" panose="020B0604020202020204" pitchFamily="34" charset="0"/>
              </a:rPr>
              <a:t>Maladie</a:t>
            </a:r>
            <a:r>
              <a:rPr lang="fr-BE" sz="1400" spc="-2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hématologique: neutrophiles</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de</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base</a:t>
            </a:r>
            <a:r>
              <a:rPr lang="fr-BE" sz="1400" spc="-1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&lt;</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1500/mm3</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ou</a:t>
            </a:r>
            <a:r>
              <a:rPr lang="fr-BE" sz="1400" spc="-1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plaquettes</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&lt;</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75</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x</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109/L</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(&lt;</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75000/mm</a:t>
            </a:r>
            <a:r>
              <a:rPr lang="fr-BE" sz="1400" baseline="30000" dirty="0">
                <a:latin typeface="Arial" panose="020B0604020202020204" pitchFamily="34" charset="0"/>
                <a:cs typeface="Arial" panose="020B0604020202020204" pitchFamily="34" charset="0"/>
              </a:rPr>
              <a:t>3</a:t>
            </a:r>
            <a:r>
              <a:rPr lang="fr-BE" sz="1400" dirty="0">
                <a:latin typeface="Arial" panose="020B0604020202020204" pitchFamily="34" charset="0"/>
                <a:cs typeface="Arial" panose="020B0604020202020204" pitchFamily="34" charset="0"/>
              </a:rPr>
              <a:t>)</a:t>
            </a:r>
            <a:endParaRPr lang="fr-FR" sz="1400" dirty="0">
              <a:latin typeface="Arial" panose="020B0604020202020204" pitchFamily="34" charset="0"/>
              <a:cs typeface="Arial" panose="020B0604020202020204" pitchFamily="34" charset="0"/>
            </a:endParaRPr>
          </a:p>
          <a:p>
            <a:pPr lvl="0">
              <a:lnSpc>
                <a:spcPct val="107000"/>
              </a:lnSpc>
              <a:spcBef>
                <a:spcPts val="895"/>
              </a:spcBef>
              <a:spcAft>
                <a:spcPts val="0"/>
              </a:spcAft>
              <a:tabLst>
                <a:tab pos="264795" algn="l"/>
                <a:tab pos="265430" algn="l"/>
              </a:tabLst>
            </a:pPr>
            <a:r>
              <a:rPr lang="fr-BE" sz="1400" dirty="0">
                <a:latin typeface="Arial" panose="020B0604020202020204" pitchFamily="34" charset="0"/>
                <a:cs typeface="Arial" panose="020B0604020202020204" pitchFamily="34" charset="0"/>
              </a:rPr>
              <a:t>La</a:t>
            </a:r>
            <a:r>
              <a:rPr lang="fr-BE" sz="1400" spc="-20" dirty="0">
                <a:latin typeface="Arial" panose="020B0604020202020204" pitchFamily="34" charset="0"/>
                <a:cs typeface="Arial" panose="020B0604020202020204" pitchFamily="34" charset="0"/>
              </a:rPr>
              <a:t> </a:t>
            </a:r>
            <a:r>
              <a:rPr lang="fr-BE" sz="1400" b="1" dirty="0" err="1">
                <a:latin typeface="Arial" panose="020B0604020202020204" pitchFamily="34" charset="0"/>
                <a:cs typeface="Arial" panose="020B0604020202020204" pitchFamily="34" charset="0"/>
              </a:rPr>
              <a:t>Doxorubicine</a:t>
            </a:r>
            <a:r>
              <a:rPr lang="fr-BE" sz="1400" b="1" spc="-15" dirty="0">
                <a:latin typeface="Arial" panose="020B0604020202020204" pitchFamily="34" charset="0"/>
                <a:cs typeface="Arial" panose="020B0604020202020204" pitchFamily="34" charset="0"/>
              </a:rPr>
              <a:t> </a:t>
            </a:r>
            <a:r>
              <a:rPr lang="fr-BE" sz="1400" b="1" dirty="0" err="1">
                <a:latin typeface="Arial" panose="020B0604020202020204" pitchFamily="34" charset="0"/>
                <a:cs typeface="Arial" panose="020B0604020202020204" pitchFamily="34" charset="0"/>
              </a:rPr>
              <a:t>liposomale</a:t>
            </a:r>
            <a:r>
              <a:rPr lang="fr-BE" sz="1400" b="1" spc="-1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doit</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être</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administrée</a:t>
            </a:r>
            <a:r>
              <a:rPr lang="fr-BE" sz="1400" spc="-1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dans</a:t>
            </a:r>
            <a:r>
              <a:rPr lang="fr-BE" sz="1400" spc="-2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les</a:t>
            </a:r>
            <a:r>
              <a:rPr lang="fr-BE" sz="1400" spc="-2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cas</a:t>
            </a:r>
            <a:r>
              <a:rPr lang="fr-BE" sz="1400" spc="-2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suivants</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a:t>
            </a:r>
            <a:endParaRPr lang="fr-FR" sz="1400" dirty="0">
              <a:latin typeface="Arial" panose="020B0604020202020204" pitchFamily="34" charset="0"/>
              <a:cs typeface="Arial" panose="020B0604020202020204" pitchFamily="34" charset="0"/>
            </a:endParaRPr>
          </a:p>
          <a:p>
            <a:pPr marL="742950" lvl="1" indent="-285750">
              <a:lnSpc>
                <a:spcPct val="107000"/>
              </a:lnSpc>
              <a:spcBef>
                <a:spcPts val="135"/>
              </a:spcBef>
              <a:spcAft>
                <a:spcPts val="0"/>
              </a:spcAft>
              <a:buSzPts val="1050"/>
              <a:buFont typeface="Courier New" panose="02070309020205020404" pitchFamily="49" charset="0"/>
              <a:buChar char="o"/>
              <a:tabLst>
                <a:tab pos="722630" algn="l"/>
              </a:tabLst>
            </a:pPr>
            <a:r>
              <a:rPr lang="fr-BE" sz="1400" dirty="0" err="1">
                <a:latin typeface="Arial" panose="020B0604020202020204" pitchFamily="34" charset="0"/>
                <a:cs typeface="Arial" panose="020B0604020202020204" pitchFamily="34" charset="0"/>
              </a:rPr>
              <a:t>Paclitaxel</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contre-indiqué</a:t>
            </a:r>
            <a:r>
              <a:rPr lang="fr-BE" sz="1400" spc="-20" dirty="0">
                <a:latin typeface="Arial" panose="020B0604020202020204" pitchFamily="34" charset="0"/>
                <a:cs typeface="Arial" panose="020B0604020202020204" pitchFamily="34" charset="0"/>
              </a:rPr>
              <a:t> / </a:t>
            </a:r>
            <a:r>
              <a:rPr lang="fr-BE" sz="1400" dirty="0">
                <a:latin typeface="Arial" panose="020B0604020202020204" pitchFamily="34" charset="0"/>
                <a:cs typeface="Arial" panose="020B0604020202020204" pitchFamily="34" charset="0"/>
              </a:rPr>
              <a:t>non</a:t>
            </a:r>
            <a:r>
              <a:rPr lang="fr-BE" sz="1400" spc="-1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toléré ou échec</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du</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traitement</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par</a:t>
            </a:r>
            <a:r>
              <a:rPr lang="fr-BE" sz="1400" spc="-5" dirty="0">
                <a:latin typeface="Arial" panose="020B0604020202020204" pitchFamily="34" charset="0"/>
                <a:cs typeface="Arial" panose="020B0604020202020204" pitchFamily="34" charset="0"/>
              </a:rPr>
              <a:t> </a:t>
            </a:r>
            <a:r>
              <a:rPr lang="fr-BE" sz="1400" dirty="0" err="1">
                <a:latin typeface="Arial" panose="020B0604020202020204" pitchFamily="34" charset="0"/>
                <a:cs typeface="Arial" panose="020B0604020202020204" pitchFamily="34" charset="0"/>
              </a:rPr>
              <a:t>Paclitaxel</a:t>
            </a:r>
            <a:endParaRPr lang="fr-FR" sz="1400" dirty="0">
              <a:latin typeface="Arial" panose="020B0604020202020204" pitchFamily="34" charset="0"/>
              <a:cs typeface="Arial" panose="020B0604020202020204" pitchFamily="34" charset="0"/>
            </a:endParaRPr>
          </a:p>
          <a:p>
            <a:pPr marL="742950" marR="12700" lvl="1" indent="-285750">
              <a:lnSpc>
                <a:spcPct val="98000"/>
              </a:lnSpc>
              <a:spcBef>
                <a:spcPts val="125"/>
              </a:spcBef>
              <a:spcAft>
                <a:spcPts val="0"/>
              </a:spcAft>
              <a:buSzPts val="1050"/>
              <a:buFont typeface="Courier New" panose="02070309020205020404" pitchFamily="49" charset="0"/>
              <a:buChar char="o"/>
              <a:tabLst>
                <a:tab pos="722630" algn="l"/>
              </a:tabLst>
            </a:pPr>
            <a:r>
              <a:rPr lang="fr-BE" sz="1400" dirty="0">
                <a:latin typeface="Arial" panose="020B0604020202020204" pitchFamily="34" charset="0"/>
                <a:cs typeface="Arial" panose="020B0604020202020204" pitchFamily="34" charset="0"/>
              </a:rPr>
              <a:t>Patients hospitalisés présentant un mauvais état général et/ou des pathologies</a:t>
            </a:r>
            <a:r>
              <a:rPr lang="fr-BE" sz="1400" spc="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multiples. </a:t>
            </a:r>
          </a:p>
          <a:p>
            <a:pPr marL="742950" marR="12700" lvl="1" indent="-285750">
              <a:lnSpc>
                <a:spcPct val="98000"/>
              </a:lnSpc>
              <a:spcBef>
                <a:spcPts val="125"/>
              </a:spcBef>
              <a:spcAft>
                <a:spcPts val="0"/>
              </a:spcAft>
              <a:buSzPts val="1050"/>
              <a:buFont typeface="Courier New" panose="02070309020205020404" pitchFamily="49" charset="0"/>
              <a:buChar char="o"/>
              <a:tabLst>
                <a:tab pos="722630" algn="l"/>
              </a:tabLst>
            </a:pPr>
            <a:r>
              <a:rPr lang="fr-BE" sz="1400" dirty="0">
                <a:latin typeface="Arial" panose="020B0604020202020204" pitchFamily="34" charset="0"/>
                <a:cs typeface="Arial" panose="020B0604020202020204" pitchFamily="34" charset="0"/>
              </a:rPr>
              <a:t>Si la </a:t>
            </a:r>
            <a:r>
              <a:rPr lang="fr-BE" sz="1400" dirty="0" err="1">
                <a:latin typeface="Arial" panose="020B0604020202020204" pitchFamily="34" charset="0"/>
                <a:cs typeface="Arial" panose="020B0604020202020204" pitchFamily="34" charset="0"/>
              </a:rPr>
              <a:t>Doxorubicine</a:t>
            </a:r>
            <a:r>
              <a:rPr lang="fr-BE" sz="1400" dirty="0">
                <a:latin typeface="Arial" panose="020B0604020202020204" pitchFamily="34" charset="0"/>
                <a:cs typeface="Arial" panose="020B0604020202020204" pitchFamily="34" charset="0"/>
              </a:rPr>
              <a:t> </a:t>
            </a:r>
            <a:r>
              <a:rPr lang="fr-BE" sz="1400" dirty="0" err="1">
                <a:latin typeface="Arial" panose="020B0604020202020204" pitchFamily="34" charset="0"/>
                <a:cs typeface="Arial" panose="020B0604020202020204" pitchFamily="34" charset="0"/>
              </a:rPr>
              <a:t>liposomale</a:t>
            </a:r>
            <a:r>
              <a:rPr lang="fr-BE" sz="1400" dirty="0">
                <a:latin typeface="Arial" panose="020B0604020202020204" pitchFamily="34" charset="0"/>
                <a:cs typeface="Arial" panose="020B0604020202020204" pitchFamily="34" charset="0"/>
              </a:rPr>
              <a:t> n'est pas disponible, le </a:t>
            </a:r>
            <a:r>
              <a:rPr lang="fr-BE" sz="1400" dirty="0" err="1">
                <a:latin typeface="Arial" panose="020B0604020202020204" pitchFamily="34" charset="0"/>
                <a:cs typeface="Arial" panose="020B0604020202020204" pitchFamily="34" charset="0"/>
              </a:rPr>
              <a:t>Paclitaxel</a:t>
            </a:r>
            <a:r>
              <a:rPr lang="fr-BE" sz="1400" dirty="0">
                <a:latin typeface="Arial" panose="020B0604020202020204" pitchFamily="34" charset="0"/>
                <a:cs typeface="Arial" panose="020B0604020202020204" pitchFamily="34" charset="0"/>
              </a:rPr>
              <a:t> à faible</a:t>
            </a:r>
            <a:r>
              <a:rPr lang="fr-BE" sz="1400" spc="-22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dose est une option pour ces patients (voir le protocole 2 de prescription du</a:t>
            </a:r>
            <a:r>
              <a:rPr lang="fr-BE" sz="1400" spc="5" dirty="0">
                <a:latin typeface="Arial" panose="020B0604020202020204" pitchFamily="34" charset="0"/>
                <a:cs typeface="Arial" panose="020B0604020202020204" pitchFamily="34" charset="0"/>
              </a:rPr>
              <a:t> </a:t>
            </a:r>
            <a:r>
              <a:rPr lang="fr-BE" sz="1400" dirty="0" err="1">
                <a:latin typeface="Arial" panose="020B0604020202020204" pitchFamily="34" charset="0"/>
                <a:cs typeface="Arial" panose="020B0604020202020204" pitchFamily="34" charset="0"/>
              </a:rPr>
              <a:t>Paclitaxel</a:t>
            </a:r>
            <a:r>
              <a:rPr lang="fr-BE" sz="1400" spc="-1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ci-dessous)</a:t>
            </a:r>
            <a:endParaRPr lang="fr-FR" sz="1400" dirty="0">
              <a:latin typeface="Arial" panose="020B0604020202020204" pitchFamily="34" charset="0"/>
              <a:cs typeface="Arial" panose="020B0604020202020204" pitchFamily="34" charset="0"/>
            </a:endParaRPr>
          </a:p>
          <a:p>
            <a:pPr lvl="0">
              <a:lnSpc>
                <a:spcPct val="107000"/>
              </a:lnSpc>
              <a:spcBef>
                <a:spcPts val="780"/>
              </a:spcBef>
              <a:spcAft>
                <a:spcPts val="0"/>
              </a:spcAft>
              <a:tabLst>
                <a:tab pos="314960" algn="l"/>
                <a:tab pos="315595" algn="l"/>
              </a:tabLst>
            </a:pPr>
            <a:r>
              <a:rPr lang="fr-BE" sz="1400" dirty="0" smtClean="0">
                <a:latin typeface="Arial" panose="020B0604020202020204" pitchFamily="34" charset="0"/>
                <a:cs typeface="Arial" panose="020B0604020202020204" pitchFamily="34" charset="0"/>
                <a:sym typeface="Wingdings" panose="05000000000000000000" pitchFamily="2" charset="2"/>
              </a:rPr>
              <a:t> </a:t>
            </a:r>
            <a:r>
              <a:rPr lang="fr-BE" sz="1400" dirty="0" smtClean="0">
                <a:latin typeface="Arial" panose="020B0604020202020204" pitchFamily="34" charset="0"/>
                <a:cs typeface="Arial" panose="020B0604020202020204" pitchFamily="34" charset="0"/>
              </a:rPr>
              <a:t>Si</a:t>
            </a:r>
            <a:r>
              <a:rPr lang="fr-BE" sz="1400" spc="-25" dirty="0" smtClean="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aucun</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des</a:t>
            </a:r>
            <a:r>
              <a:rPr lang="fr-BE" sz="1400" spc="-3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traitements</a:t>
            </a:r>
            <a:r>
              <a:rPr lang="fr-BE" sz="1400" spc="-1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ci-dessus</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n'est</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disponible</a:t>
            </a:r>
            <a:r>
              <a:rPr lang="fr-BE" sz="1400" spc="-35"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a:t>
            </a:r>
            <a:r>
              <a:rPr lang="fr-BE" sz="1400" spc="-25" dirty="0">
                <a:latin typeface="Arial" panose="020B0604020202020204" pitchFamily="34" charset="0"/>
                <a:cs typeface="Arial" panose="020B0604020202020204" pitchFamily="34" charset="0"/>
              </a:rPr>
              <a:t> </a:t>
            </a:r>
            <a:r>
              <a:rPr lang="fr-BE" sz="1400" dirty="0" err="1">
                <a:latin typeface="Arial" panose="020B0604020202020204" pitchFamily="34" charset="0"/>
                <a:cs typeface="Arial" panose="020B0604020202020204" pitchFamily="34" charset="0"/>
              </a:rPr>
              <a:t>Bléomycine</a:t>
            </a:r>
            <a:r>
              <a:rPr lang="fr-BE" sz="1400" spc="-20" dirty="0">
                <a:latin typeface="Arial" panose="020B0604020202020204" pitchFamily="34" charset="0"/>
                <a:cs typeface="Arial" panose="020B0604020202020204" pitchFamily="34" charset="0"/>
              </a:rPr>
              <a:t> </a:t>
            </a:r>
            <a:r>
              <a:rPr lang="fr-BE" sz="1400" dirty="0">
                <a:latin typeface="Arial" panose="020B0604020202020204" pitchFamily="34" charset="0"/>
                <a:cs typeface="Arial" panose="020B0604020202020204" pitchFamily="34" charset="0"/>
              </a:rPr>
              <a:t>et</a:t>
            </a:r>
            <a:r>
              <a:rPr lang="fr-BE" sz="1400" spc="-20" dirty="0">
                <a:latin typeface="Arial" panose="020B0604020202020204" pitchFamily="34" charset="0"/>
                <a:cs typeface="Arial" panose="020B0604020202020204" pitchFamily="34" charset="0"/>
              </a:rPr>
              <a:t> </a:t>
            </a:r>
            <a:r>
              <a:rPr lang="fr-BE" sz="1400" dirty="0" smtClean="0">
                <a:latin typeface="Arial" panose="020B0604020202020204" pitchFamily="34" charset="0"/>
                <a:cs typeface="Arial" panose="020B0604020202020204" pitchFamily="34" charset="0"/>
              </a:rPr>
              <a:t>Vincristine </a:t>
            </a:r>
            <a:endParaRPr lang="fr-FR" sz="1400" dirty="0">
              <a:latin typeface="Arial" panose="020B0604020202020204" pitchFamily="34" charset="0"/>
              <a:ea typeface="Calibri" panose="020F0502020204030204" pitchFamily="34" charset="0"/>
              <a:cs typeface="Arial" panose="020B0604020202020204" pitchFamily="34" charset="0"/>
            </a:endParaRPr>
          </a:p>
        </p:txBody>
      </p:sp>
      <p:sp>
        <p:nvSpPr>
          <p:cNvPr id="12" name="Rectangle à coins arrondis 11"/>
          <p:cNvSpPr/>
          <p:nvPr/>
        </p:nvSpPr>
        <p:spPr>
          <a:xfrm>
            <a:off x="365758" y="2194567"/>
            <a:ext cx="4798423" cy="3857897"/>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752272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à coins arrondis 6"/>
          <p:cNvSpPr/>
          <p:nvPr/>
        </p:nvSpPr>
        <p:spPr>
          <a:xfrm>
            <a:off x="808285" y="1973908"/>
            <a:ext cx="10576560" cy="4112636"/>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p:txBody>
          <a:bodyPr/>
          <a:lstStyle/>
          <a:p>
            <a:r>
              <a:rPr lang="fr-FR" dirty="0"/>
              <a:t>Références et réseaux partenaires</a:t>
            </a:r>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t> </a:t>
            </a:r>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31</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pic>
        <p:nvPicPr>
          <p:cNvPr id="1026" name="Picture 2" descr="Images de Boite A Outils – Téléchargement gratuit sur Freepik"/>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5327759" y="2189432"/>
            <a:ext cx="1537612" cy="1537612"/>
          </a:xfrm>
          <a:prstGeom prst="rect">
            <a:avLst/>
          </a:prstGeom>
          <a:noFill/>
          <a:extLst>
            <a:ext uri="{909E8E84-426E-40DD-AFC4-6F175D3DCCD1}">
              <a14:hiddenFill xmlns:a14="http://schemas.microsoft.com/office/drawing/2010/main">
                <a:solidFill>
                  <a:srgbClr val="FFFFFF"/>
                </a:solidFill>
              </a14:hiddenFill>
            </a:ext>
          </a:extLst>
        </p:spPr>
      </p:pic>
      <p:sp>
        <p:nvSpPr>
          <p:cNvPr id="8" name="Espace réservé du texte 2">
            <a:extLst>
              <a:ext uri="{FF2B5EF4-FFF2-40B4-BE49-F238E27FC236}">
                <a16:creationId xmlns:a16="http://schemas.microsoft.com/office/drawing/2014/main" id="{7452078D-074A-07E0-B11B-31E2152C56BB}"/>
              </a:ext>
            </a:extLst>
          </p:cNvPr>
          <p:cNvSpPr txBox="1">
            <a:spLocks/>
          </p:cNvSpPr>
          <p:nvPr/>
        </p:nvSpPr>
        <p:spPr>
          <a:xfrm>
            <a:off x="1361224" y="4150574"/>
            <a:ext cx="9470683" cy="1567838"/>
          </a:xfrm>
          <a:prstGeom prst="rect">
            <a:avLst/>
          </a:prstGeom>
        </p:spPr>
        <p:txBody>
          <a:bodyPr vert="horz" lIns="91440" tIns="45720" rIns="91440" bIns="45720" rtlCol="0">
            <a:noAutofit/>
          </a:bodyPr>
          <a:lstStyle>
            <a:lvl1pPr marL="0" indent="-385722" algn="l" defTabSz="914353" rtl="0" eaLnBrk="1" latinLnBrk="0" hangingPunct="1">
              <a:lnSpc>
                <a:spcPct val="90000"/>
              </a:lnSpc>
              <a:spcBef>
                <a:spcPts val="857"/>
              </a:spcBef>
              <a:spcAft>
                <a:spcPts val="1286"/>
              </a:spcAft>
              <a:buClr>
                <a:schemeClr val="tx1"/>
              </a:buClr>
              <a:buSzPct val="150000"/>
              <a:buFont typeface="+mj-lt"/>
              <a:buAutoNum type="arabicPeriod"/>
              <a:defRPr sz="2000" kern="1200">
                <a:solidFill>
                  <a:schemeClr val="tx1">
                    <a:lumMod val="50000"/>
                  </a:schemeClr>
                </a:solidFill>
                <a:latin typeface="Arial" panose="020B0604020202020204" pitchFamily="34" charset="0"/>
                <a:ea typeface="+mn-ea"/>
                <a:cs typeface="Arial" panose="020B0604020202020204" pitchFamily="34" charset="0"/>
              </a:defRPr>
            </a:lvl1pPr>
            <a:lvl2pPr marL="685764" indent="-228588" algn="l" defTabSz="914353" rtl="0" eaLnBrk="1" latinLnBrk="0" hangingPunct="1">
              <a:lnSpc>
                <a:spcPct val="90000"/>
              </a:lnSpc>
              <a:spcBef>
                <a:spcPts val="500"/>
              </a:spcBef>
              <a:buFont typeface="Arial" panose="020B0604020202020204" pitchFamily="34" charset="0"/>
              <a:buChar char="•"/>
              <a:defRPr sz="1714" b="1" kern="1200">
                <a:solidFill>
                  <a:schemeClr val="tx2"/>
                </a:solidFill>
                <a:latin typeface="Arial" panose="020B0604020202020204" pitchFamily="34" charset="0"/>
                <a:ea typeface="+mn-ea"/>
                <a:cs typeface="Arial" panose="020B0604020202020204" pitchFamily="34" charset="0"/>
              </a:defRPr>
            </a:lvl2pPr>
            <a:lvl3pPr marL="1142941" indent="-228588" algn="l" defTabSz="914353" rtl="0" eaLnBrk="1" latinLnBrk="0" hangingPunct="1">
              <a:lnSpc>
                <a:spcPct val="90000"/>
              </a:lnSpc>
              <a:spcBef>
                <a:spcPts val="500"/>
              </a:spcBef>
              <a:buFont typeface="Arial" panose="020B0604020202020204" pitchFamily="34" charset="0"/>
              <a:buChar char="•"/>
              <a:defRPr sz="1429" kern="1200">
                <a:solidFill>
                  <a:schemeClr val="tx1">
                    <a:lumMod val="50000"/>
                  </a:schemeClr>
                </a:solidFill>
                <a:latin typeface="Arial" panose="020B0604020202020204" pitchFamily="34" charset="0"/>
                <a:ea typeface="+mn-ea"/>
                <a:cs typeface="Arial" panose="020B0604020202020204" pitchFamily="34" charset="0"/>
              </a:defRPr>
            </a:lvl3pPr>
            <a:lvl4pPr marL="1600118" indent="-228588" algn="l" defTabSz="914353" rtl="0" eaLnBrk="1" latinLnBrk="0" hangingPunct="1">
              <a:lnSpc>
                <a:spcPct val="90000"/>
              </a:lnSpc>
              <a:spcBef>
                <a:spcPts val="500"/>
              </a:spcBef>
              <a:buFont typeface="Arial" panose="020B0604020202020204" pitchFamily="34" charset="0"/>
              <a:buChar char="•"/>
              <a:defRPr sz="1143" kern="1200">
                <a:solidFill>
                  <a:schemeClr val="tx2"/>
                </a:solidFill>
                <a:latin typeface="Arial" panose="020B0604020202020204" pitchFamily="34" charset="0"/>
                <a:ea typeface="+mn-ea"/>
                <a:cs typeface="Arial" panose="020B0604020202020204" pitchFamily="34" charset="0"/>
              </a:defRPr>
            </a:lvl4pPr>
            <a:lvl5pPr marL="2057294" indent="-228588" algn="l" defTabSz="914353" rtl="0" eaLnBrk="1" latinLnBrk="0" hangingPunct="1">
              <a:lnSpc>
                <a:spcPct val="90000"/>
              </a:lnSpc>
              <a:spcBef>
                <a:spcPts val="500"/>
              </a:spcBef>
              <a:buFont typeface="Arial" panose="020B0604020202020204" pitchFamily="34" charset="0"/>
              <a:buChar char="•"/>
              <a:defRPr sz="1000" kern="1200">
                <a:solidFill>
                  <a:schemeClr val="tx1">
                    <a:lumMod val="50000"/>
                  </a:schemeClr>
                </a:solidFill>
                <a:latin typeface="Arial" panose="020B0604020202020204" pitchFamily="34" charset="0"/>
                <a:ea typeface="+mn-ea"/>
                <a:cs typeface="Arial" panose="020B0604020202020204" pitchFamily="34" charset="0"/>
              </a:defRPr>
            </a:lvl5pPr>
            <a:lvl6pPr marL="2514471"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47"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4"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0"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353" rtl="0" eaLnBrk="1" fontAlgn="auto" latinLnBrk="0" hangingPunct="1">
              <a:lnSpc>
                <a:spcPct val="100000"/>
              </a:lnSpc>
              <a:spcBef>
                <a:spcPts val="857"/>
              </a:spcBef>
              <a:spcAft>
                <a:spcPts val="1400"/>
              </a:spcAft>
              <a:buClr>
                <a:srgbClr val="253375"/>
              </a:buClr>
              <a:buSzPct val="150000"/>
              <a:buFont typeface="+mj-lt"/>
              <a:buNone/>
              <a:tabLst/>
              <a:defRPr/>
            </a:pPr>
            <a:r>
              <a:rPr kumimoji="0" lang="fr-FR" sz="18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rPr>
              <a:t>Cette boîte à outils a été élaborée dans le cadre </a:t>
            </a:r>
            <a:r>
              <a:rPr kumimoji="0" lang="fr-FR" sz="1800" b="0" i="0" u="none" strike="noStrike" kern="1200" cap="none" spc="0" normalizeH="0" baseline="0" noProof="0" dirty="0" smtClean="0">
                <a:ln>
                  <a:noFill/>
                </a:ln>
                <a:solidFill>
                  <a:srgbClr val="253375"/>
                </a:solidFill>
                <a:effectLst/>
                <a:uLnTx/>
                <a:uFillTx/>
                <a:latin typeface="Arial" panose="020B0604020202020204" pitchFamily="34" charset="0"/>
                <a:ea typeface="+mn-ea"/>
                <a:cs typeface="Arial" panose="020B0604020202020204" pitchFamily="34" charset="0"/>
              </a:rPr>
              <a:t>d’une large</a:t>
            </a:r>
            <a:r>
              <a:rPr kumimoji="0" lang="fr-FR" sz="1800" b="0" i="0" u="none" strike="noStrike" kern="1200" cap="none" spc="0" normalizeH="0" noProof="0" dirty="0" smtClean="0">
                <a:ln>
                  <a:noFill/>
                </a:ln>
                <a:solidFill>
                  <a:srgbClr val="253375"/>
                </a:solidFill>
                <a:effectLst/>
                <a:uLnTx/>
                <a:uFillTx/>
                <a:latin typeface="Arial" panose="020B0604020202020204" pitchFamily="34" charset="0"/>
                <a:ea typeface="+mn-ea"/>
                <a:cs typeface="Arial" panose="020B0604020202020204" pitchFamily="34" charset="0"/>
              </a:rPr>
              <a:t> consultation </a:t>
            </a:r>
            <a:r>
              <a:rPr kumimoji="0" lang="fr-FR" sz="1800" b="0" i="0" u="none" strike="noStrike" kern="1200" cap="none" spc="0" normalizeH="0" baseline="0" noProof="0" dirty="0" smtClean="0">
                <a:ln>
                  <a:noFill/>
                </a:ln>
                <a:solidFill>
                  <a:srgbClr val="253375"/>
                </a:solidFill>
                <a:effectLst/>
                <a:uLnTx/>
                <a:uFillTx/>
                <a:latin typeface="Arial" panose="020B0604020202020204" pitchFamily="34" charset="0"/>
                <a:ea typeface="+mn-ea"/>
                <a:cs typeface="Arial" panose="020B0604020202020204" pitchFamily="34" charset="0"/>
              </a:rPr>
              <a:t>auprès de nombreux </a:t>
            </a:r>
            <a:r>
              <a:rPr kumimoji="0" lang="fr-FR" sz="18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rPr>
              <a:t>partenaires dont le CNLS du Cameroun</a:t>
            </a:r>
            <a:r>
              <a:rPr kumimoji="0" lang="fr-FR" sz="1800" b="0" i="0" u="none" strike="noStrike" kern="1200" cap="none" spc="0" normalizeH="0" baseline="0" noProof="0" dirty="0" smtClean="0">
                <a:ln>
                  <a:noFill/>
                </a:ln>
                <a:solidFill>
                  <a:srgbClr val="253375"/>
                </a:solidFill>
                <a:effectLst/>
                <a:uLnTx/>
                <a:uFillTx/>
                <a:latin typeface="Arial" panose="020B0604020202020204" pitchFamily="34" charset="0"/>
                <a:ea typeface="+mn-ea"/>
                <a:cs typeface="Arial" panose="020B0604020202020204" pitchFamily="34" charset="0"/>
              </a:rPr>
              <a:t>, l’OMS Cameroun, </a:t>
            </a:r>
            <a:r>
              <a:rPr kumimoji="0" lang="fr-FR" sz="18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rPr>
              <a:t>le Fonds Mondial de lutte contre le VIH, la tuberculose et le </a:t>
            </a:r>
            <a:r>
              <a:rPr kumimoji="0" lang="fr-FR" sz="1800" b="0" i="0" u="none" strike="noStrike" kern="1200" cap="none" spc="0" normalizeH="0" baseline="0" noProof="0" dirty="0" smtClean="0">
                <a:ln>
                  <a:noFill/>
                </a:ln>
                <a:solidFill>
                  <a:srgbClr val="253375"/>
                </a:solidFill>
                <a:effectLst/>
                <a:uLnTx/>
                <a:uFillTx/>
                <a:latin typeface="Arial" panose="020B0604020202020204" pitchFamily="34" charset="0"/>
                <a:ea typeface="+mn-ea"/>
                <a:cs typeface="Arial" panose="020B0604020202020204" pitchFamily="34" charset="0"/>
              </a:rPr>
              <a:t>paludisme, la </a:t>
            </a:r>
            <a:r>
              <a:rPr kumimoji="0" lang="fr-FR" sz="18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rPr>
              <a:t>Clinton </a:t>
            </a:r>
            <a:r>
              <a:rPr kumimoji="0" lang="fr-FR" sz="1800" b="0" i="0" u="none" strike="noStrike" kern="1200" cap="none" spc="0" normalizeH="0" baseline="0" noProof="0" dirty="0" err="1">
                <a:ln>
                  <a:noFill/>
                </a:ln>
                <a:solidFill>
                  <a:srgbClr val="253375"/>
                </a:solidFill>
                <a:effectLst/>
                <a:uLnTx/>
                <a:uFillTx/>
                <a:latin typeface="Arial" panose="020B0604020202020204" pitchFamily="34" charset="0"/>
                <a:ea typeface="+mn-ea"/>
                <a:cs typeface="Arial" panose="020B0604020202020204" pitchFamily="34" charset="0"/>
              </a:rPr>
              <a:t>Health</a:t>
            </a:r>
            <a:r>
              <a:rPr kumimoji="0" lang="fr-FR" sz="18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rPr>
              <a:t> Access Initiative</a:t>
            </a:r>
            <a:r>
              <a:rPr kumimoji="0" lang="fr-FR" sz="1800" b="0" i="0" u="none" strike="noStrike" kern="1200" cap="none" spc="0" normalizeH="0" baseline="0" noProof="0" dirty="0" smtClean="0">
                <a:ln>
                  <a:noFill/>
                </a:ln>
                <a:solidFill>
                  <a:srgbClr val="253375"/>
                </a:solidFill>
                <a:effectLst/>
                <a:uLnTx/>
                <a:uFillTx/>
                <a:latin typeface="Arial" panose="020B0604020202020204" pitchFamily="34" charset="0"/>
                <a:ea typeface="+mn-ea"/>
                <a:cs typeface="Arial" panose="020B0604020202020204" pitchFamily="34" charset="0"/>
              </a:rPr>
              <a:t>, UNITAID,</a:t>
            </a:r>
            <a:r>
              <a:rPr kumimoji="0" lang="fr-FR" sz="1800" b="0" i="0" u="none" strike="noStrike" kern="1200" cap="none" spc="0" normalizeH="0" noProof="0" dirty="0" smtClean="0">
                <a:ln>
                  <a:noFill/>
                </a:ln>
                <a:solidFill>
                  <a:srgbClr val="253375"/>
                </a:solidFill>
                <a:effectLst/>
                <a:uLnTx/>
                <a:uFillTx/>
                <a:latin typeface="Arial" panose="020B0604020202020204" pitchFamily="34" charset="0"/>
                <a:ea typeface="+mn-ea"/>
                <a:cs typeface="Arial" panose="020B0604020202020204" pitchFamily="34" charset="0"/>
              </a:rPr>
              <a:t> </a:t>
            </a:r>
            <a:r>
              <a:rPr kumimoji="0" lang="fr-FR" sz="1800" b="0" i="0" u="none" strike="noStrike" kern="1200" cap="none" spc="0" normalizeH="0" noProof="0" dirty="0" err="1" smtClean="0">
                <a:ln>
                  <a:noFill/>
                </a:ln>
                <a:solidFill>
                  <a:srgbClr val="253375"/>
                </a:solidFill>
                <a:effectLst/>
                <a:uLnTx/>
                <a:uFillTx/>
                <a:latin typeface="Arial" panose="020B0604020202020204" pitchFamily="34" charset="0"/>
                <a:ea typeface="+mn-ea"/>
                <a:cs typeface="Arial" panose="020B0604020202020204" pitchFamily="34" charset="0"/>
              </a:rPr>
              <a:t>Solthis</a:t>
            </a:r>
            <a:r>
              <a:rPr kumimoji="0" lang="fr-FR" sz="1800" b="0" i="0" u="none" strike="noStrike" kern="1200" cap="none" spc="0" normalizeH="0" noProof="0" dirty="0" smtClean="0">
                <a:ln>
                  <a:noFill/>
                </a:ln>
                <a:solidFill>
                  <a:srgbClr val="253375"/>
                </a:solidFill>
                <a:effectLst/>
                <a:uLnTx/>
                <a:uFillTx/>
                <a:latin typeface="Arial" panose="020B0604020202020204" pitchFamily="34" charset="0"/>
                <a:ea typeface="+mn-ea"/>
                <a:cs typeface="Arial" panose="020B0604020202020204" pitchFamily="34" charset="0"/>
              </a:rPr>
              <a:t>, </a:t>
            </a:r>
            <a:r>
              <a:rPr kumimoji="0" lang="fr-FR" sz="1800" b="0" i="0" u="none" strike="noStrike" kern="1200" cap="none" spc="0" normalizeH="0" noProof="0" dirty="0" err="1" smtClean="0">
                <a:ln>
                  <a:noFill/>
                </a:ln>
                <a:solidFill>
                  <a:srgbClr val="253375"/>
                </a:solidFill>
                <a:effectLst/>
                <a:uLnTx/>
                <a:uFillTx/>
                <a:latin typeface="Arial" panose="020B0604020202020204" pitchFamily="34" charset="0"/>
                <a:ea typeface="+mn-ea"/>
                <a:cs typeface="Arial" panose="020B0604020202020204" pitchFamily="34" charset="0"/>
              </a:rPr>
              <a:t>Aurum</a:t>
            </a:r>
            <a:r>
              <a:rPr kumimoji="0" lang="fr-FR" sz="1800" b="0" i="0" u="none" strike="noStrike" kern="1200" cap="none" spc="0" normalizeH="0" noProof="0" dirty="0" smtClean="0">
                <a:ln>
                  <a:noFill/>
                </a:ln>
                <a:solidFill>
                  <a:srgbClr val="253375"/>
                </a:solidFill>
                <a:effectLst/>
                <a:uLnTx/>
                <a:uFillTx/>
                <a:latin typeface="Arial" panose="020B0604020202020204" pitchFamily="34" charset="0"/>
                <a:ea typeface="+mn-ea"/>
                <a:cs typeface="Arial" panose="020B0604020202020204" pitchFamily="34" charset="0"/>
              </a:rPr>
              <a:t>,</a:t>
            </a:r>
            <a:r>
              <a:rPr kumimoji="0" lang="fr-FR" sz="1800" b="0" i="0" u="none" strike="noStrike" kern="1200" cap="none" spc="0" normalizeH="0" baseline="0" noProof="0" dirty="0" smtClean="0">
                <a:ln>
                  <a:noFill/>
                </a:ln>
                <a:solidFill>
                  <a:srgbClr val="253375"/>
                </a:solidFill>
                <a:effectLst/>
                <a:uLnTx/>
                <a:uFillTx/>
                <a:latin typeface="Arial" panose="020B0604020202020204" pitchFamily="34" charset="0"/>
                <a:ea typeface="+mn-ea"/>
                <a:cs typeface="Arial" panose="020B0604020202020204" pitchFamily="34" charset="0"/>
              </a:rPr>
              <a:t> </a:t>
            </a:r>
            <a:r>
              <a:rPr kumimoji="0" lang="fr-FR" sz="18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rPr>
              <a:t>Médecins Sans Frontières, Elizabeth Glaser </a:t>
            </a:r>
            <a:r>
              <a:rPr kumimoji="0" lang="fr-FR" sz="1800" b="0" i="0" u="none" strike="noStrike" kern="1200" cap="none" spc="0" normalizeH="0" baseline="0" noProof="0" dirty="0" err="1">
                <a:ln>
                  <a:noFill/>
                </a:ln>
                <a:solidFill>
                  <a:srgbClr val="253375"/>
                </a:solidFill>
                <a:effectLst/>
                <a:uLnTx/>
                <a:uFillTx/>
                <a:latin typeface="Arial" panose="020B0604020202020204" pitchFamily="34" charset="0"/>
                <a:ea typeface="+mn-ea"/>
                <a:cs typeface="Arial" panose="020B0604020202020204" pitchFamily="34" charset="0"/>
              </a:rPr>
              <a:t>Pediatric</a:t>
            </a:r>
            <a:r>
              <a:rPr kumimoji="0" lang="fr-FR" sz="18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rPr>
              <a:t> AIDS </a:t>
            </a:r>
            <a:r>
              <a:rPr kumimoji="0" lang="fr-FR" sz="1800" b="0" i="0" u="none" strike="noStrike" kern="1200" cap="none" spc="0" normalizeH="0" baseline="0" noProof="0" dirty="0" err="1">
                <a:ln>
                  <a:noFill/>
                </a:ln>
                <a:solidFill>
                  <a:srgbClr val="253375"/>
                </a:solidFill>
                <a:effectLst/>
                <a:uLnTx/>
                <a:uFillTx/>
                <a:latin typeface="Arial" panose="020B0604020202020204" pitchFamily="34" charset="0"/>
                <a:ea typeface="+mn-ea"/>
                <a:cs typeface="Arial" panose="020B0604020202020204" pitchFamily="34" charset="0"/>
              </a:rPr>
              <a:t>Foundation</a:t>
            </a:r>
            <a:r>
              <a:rPr kumimoji="0" lang="fr-FR" sz="1800" b="0" i="0" u="none" strike="noStrike" kern="1200" cap="none" spc="0" normalizeH="0" baseline="0" noProof="0" dirty="0">
                <a:ln>
                  <a:noFill/>
                </a:ln>
                <a:solidFill>
                  <a:srgbClr val="253375"/>
                </a:solidFill>
                <a:effectLst/>
                <a:uLnTx/>
                <a:uFillTx/>
                <a:latin typeface="Arial" panose="020B0604020202020204" pitchFamily="34" charset="0"/>
                <a:ea typeface="+mn-ea"/>
                <a:cs typeface="Arial" panose="020B0604020202020204" pitchFamily="34" charset="0"/>
              </a:rPr>
              <a:t>, et a été rendu possible grâce à l’Initiative-Expertise France .</a:t>
            </a:r>
          </a:p>
        </p:txBody>
      </p:sp>
    </p:spTree>
    <p:extLst>
      <p:ext uri="{BB962C8B-B14F-4D97-AF65-F5344CB8AC3E}">
        <p14:creationId xmlns:p14="http://schemas.microsoft.com/office/powerpoint/2010/main" val="531120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404036" y="1492102"/>
            <a:ext cx="8569843" cy="4658743"/>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a:xfrm>
            <a:off x="38340" y="108970"/>
            <a:ext cx="11326662" cy="514350"/>
          </a:xfrm>
        </p:spPr>
        <p:txBody>
          <a:bodyPr/>
          <a:lstStyle/>
          <a:p>
            <a:r>
              <a:rPr lang="fr-FR" sz="2400" dirty="0"/>
              <a:t>Infections </a:t>
            </a:r>
            <a:r>
              <a:rPr lang="fr-FR" sz="2400" dirty="0" smtClean="0"/>
              <a:t>opportunistes, </a:t>
            </a:r>
            <a:r>
              <a:rPr lang="fr-FR" sz="2400" dirty="0"/>
              <a:t>comorbidités </a:t>
            </a:r>
            <a:r>
              <a:rPr lang="fr-FR" sz="2400" dirty="0" smtClean="0"/>
              <a:t>courantes</a:t>
            </a:r>
            <a:endParaRPr lang="fr-FR" sz="1800" dirty="0"/>
          </a:p>
        </p:txBody>
      </p:sp>
      <p:sp>
        <p:nvSpPr>
          <p:cNvPr id="3" name="Espace réservé du texte 2">
            <a:extLst>
              <a:ext uri="{FF2B5EF4-FFF2-40B4-BE49-F238E27FC236}">
                <a16:creationId xmlns:a16="http://schemas.microsoft.com/office/drawing/2014/main" id="{7452078D-074A-07E0-B11B-31E2152C56BB}"/>
              </a:ext>
            </a:extLst>
          </p:cNvPr>
          <p:cNvSpPr>
            <a:spLocks noGrp="1"/>
          </p:cNvSpPr>
          <p:nvPr>
            <p:ph type="body" sz="quarter" idx="10"/>
          </p:nvPr>
        </p:nvSpPr>
        <p:spPr>
          <a:xfrm>
            <a:off x="927894" y="1711966"/>
            <a:ext cx="7968350" cy="4326396"/>
          </a:xfrm>
        </p:spPr>
        <p:txBody>
          <a:bodyPr/>
          <a:lstStyle/>
          <a:p>
            <a:pPr marL="342900" indent="-342900">
              <a:lnSpc>
                <a:spcPct val="100000"/>
              </a:lnSpc>
              <a:spcBef>
                <a:spcPts val="0"/>
              </a:spcBef>
              <a:spcAft>
                <a:spcPts val="1000"/>
              </a:spcAft>
              <a:buFontTx/>
              <a:buChar char="-"/>
            </a:pPr>
            <a:r>
              <a:rPr lang="fr-FR" sz="1600" dirty="0">
                <a:solidFill>
                  <a:schemeClr val="tx1"/>
                </a:solidFill>
              </a:rPr>
              <a:t>Syndromes respiratoires : </a:t>
            </a:r>
            <a:r>
              <a:rPr lang="fr-FR" sz="1600" dirty="0" smtClean="0">
                <a:solidFill>
                  <a:schemeClr val="tx1"/>
                </a:solidFill>
              </a:rPr>
              <a:t>TB, </a:t>
            </a:r>
            <a:r>
              <a:rPr lang="fr-FR" sz="1600" dirty="0">
                <a:solidFill>
                  <a:schemeClr val="tx1"/>
                </a:solidFill>
              </a:rPr>
              <a:t>pneumonie bactérienne, PJP </a:t>
            </a:r>
          </a:p>
          <a:p>
            <a:pPr marL="342900" indent="-342900">
              <a:lnSpc>
                <a:spcPct val="100000"/>
              </a:lnSpc>
              <a:spcBef>
                <a:spcPts val="0"/>
              </a:spcBef>
              <a:spcAft>
                <a:spcPts val="1000"/>
              </a:spcAft>
              <a:buFontTx/>
              <a:buChar char="-"/>
            </a:pPr>
            <a:r>
              <a:rPr lang="fr-FR" sz="1600" dirty="0">
                <a:solidFill>
                  <a:schemeClr val="tx1"/>
                </a:solidFill>
              </a:rPr>
              <a:t>Syndromes neurologiques : TB neurologique, méningite </a:t>
            </a:r>
            <a:r>
              <a:rPr lang="fr-FR" sz="1600" dirty="0" smtClean="0">
                <a:solidFill>
                  <a:schemeClr val="tx1"/>
                </a:solidFill>
              </a:rPr>
              <a:t>à </a:t>
            </a:r>
            <a:r>
              <a:rPr lang="fr-FR" sz="1600" dirty="0" err="1" smtClean="0">
                <a:solidFill>
                  <a:schemeClr val="tx1"/>
                </a:solidFill>
              </a:rPr>
              <a:t>cryptocoque</a:t>
            </a:r>
            <a:r>
              <a:rPr lang="fr-FR" sz="1600" dirty="0">
                <a:solidFill>
                  <a:schemeClr val="tx1"/>
                </a:solidFill>
              </a:rPr>
              <a:t>, méningite bactérienne, toxoplasmose</a:t>
            </a:r>
          </a:p>
          <a:p>
            <a:pPr marL="342900" indent="-342900">
              <a:lnSpc>
                <a:spcPct val="100000"/>
              </a:lnSpc>
              <a:spcBef>
                <a:spcPts val="0"/>
              </a:spcBef>
              <a:spcAft>
                <a:spcPts val="1000"/>
              </a:spcAft>
              <a:buFontTx/>
              <a:buChar char="-"/>
            </a:pPr>
            <a:r>
              <a:rPr lang="fr-FR" sz="1600" dirty="0">
                <a:solidFill>
                  <a:schemeClr val="tx1"/>
                </a:solidFill>
              </a:rPr>
              <a:t>Maladies hépatiques : hépatite (A, B, C, E), DILI, cirrhose </a:t>
            </a:r>
          </a:p>
          <a:p>
            <a:pPr marL="342900" indent="-342900">
              <a:lnSpc>
                <a:spcPct val="100000"/>
              </a:lnSpc>
              <a:spcBef>
                <a:spcPts val="0"/>
              </a:spcBef>
              <a:spcAft>
                <a:spcPts val="1000"/>
              </a:spcAft>
              <a:buFontTx/>
              <a:buChar char="-"/>
            </a:pPr>
            <a:r>
              <a:rPr lang="fr-FR" sz="1600" dirty="0">
                <a:solidFill>
                  <a:schemeClr val="tx1"/>
                </a:solidFill>
              </a:rPr>
              <a:t>Syndromes gastro-intestinaux : diarrhée bactériennes, amibiase, Isospora </a:t>
            </a:r>
          </a:p>
          <a:p>
            <a:pPr marL="342900" indent="-342900">
              <a:lnSpc>
                <a:spcPct val="100000"/>
              </a:lnSpc>
              <a:spcBef>
                <a:spcPts val="0"/>
              </a:spcBef>
              <a:spcAft>
                <a:spcPts val="1000"/>
              </a:spcAft>
              <a:buFontTx/>
              <a:buChar char="-"/>
            </a:pPr>
            <a:r>
              <a:rPr lang="fr-FR" sz="1600" dirty="0">
                <a:solidFill>
                  <a:schemeClr val="tx1"/>
                </a:solidFill>
              </a:rPr>
              <a:t>Syndromes dermatologiques: candidose, herpes </a:t>
            </a:r>
            <a:r>
              <a:rPr lang="fr-FR" sz="1600" dirty="0" err="1">
                <a:solidFill>
                  <a:schemeClr val="tx1"/>
                </a:solidFill>
              </a:rPr>
              <a:t>zoster</a:t>
            </a:r>
            <a:r>
              <a:rPr lang="fr-FR" sz="1600" dirty="0">
                <a:solidFill>
                  <a:schemeClr val="tx1"/>
                </a:solidFill>
              </a:rPr>
              <a:t>, zona, rétinite à CMV, sarcome de Kaposi</a:t>
            </a:r>
          </a:p>
          <a:p>
            <a:pPr marL="342900" indent="-342900">
              <a:lnSpc>
                <a:spcPct val="100000"/>
              </a:lnSpc>
              <a:spcBef>
                <a:spcPts val="0"/>
              </a:spcBef>
              <a:spcAft>
                <a:spcPts val="1000"/>
              </a:spcAft>
              <a:buFontTx/>
              <a:buChar char="-"/>
            </a:pPr>
            <a:r>
              <a:rPr lang="fr-FR" sz="1600" dirty="0">
                <a:solidFill>
                  <a:schemeClr val="tx1"/>
                </a:solidFill>
              </a:rPr>
              <a:t>Anémies chroniques suite </a:t>
            </a:r>
            <a:r>
              <a:rPr lang="fr-FR" sz="1600" dirty="0" smtClean="0">
                <a:solidFill>
                  <a:schemeClr val="tx1"/>
                </a:solidFill>
              </a:rPr>
              <a:t>à </a:t>
            </a:r>
            <a:r>
              <a:rPr lang="fr-FR" sz="1600" dirty="0">
                <a:solidFill>
                  <a:schemeClr val="tx1"/>
                </a:solidFill>
              </a:rPr>
              <a:t>infiltration moelle épinière </a:t>
            </a:r>
          </a:p>
          <a:p>
            <a:pPr marL="342900" indent="-342900">
              <a:lnSpc>
                <a:spcPct val="100000"/>
              </a:lnSpc>
              <a:spcBef>
                <a:spcPts val="0"/>
              </a:spcBef>
              <a:spcAft>
                <a:spcPts val="1000"/>
              </a:spcAft>
              <a:buFontTx/>
              <a:buChar char="-"/>
            </a:pPr>
            <a:r>
              <a:rPr lang="fr-FR" sz="1600" dirty="0">
                <a:solidFill>
                  <a:schemeClr val="tx1"/>
                </a:solidFill>
              </a:rPr>
              <a:t>IST: gonorrhée, syphilis, chlamydia </a:t>
            </a:r>
          </a:p>
          <a:p>
            <a:pPr marL="342900" indent="-342900">
              <a:lnSpc>
                <a:spcPct val="100000"/>
              </a:lnSpc>
              <a:spcBef>
                <a:spcPts val="0"/>
              </a:spcBef>
              <a:spcAft>
                <a:spcPts val="1000"/>
              </a:spcAft>
              <a:buFontTx/>
              <a:buChar char="-"/>
            </a:pPr>
            <a:r>
              <a:rPr lang="fr-FR" sz="1600" dirty="0" smtClean="0">
                <a:solidFill>
                  <a:schemeClr val="tx1"/>
                </a:solidFill>
              </a:rPr>
              <a:t>Malaria</a:t>
            </a:r>
          </a:p>
          <a:p>
            <a:pPr marL="342900" indent="-342900">
              <a:lnSpc>
                <a:spcPct val="100000"/>
              </a:lnSpc>
              <a:spcBef>
                <a:spcPts val="0"/>
              </a:spcBef>
              <a:spcAft>
                <a:spcPts val="1000"/>
              </a:spcAft>
              <a:buFontTx/>
              <a:buChar char="-"/>
            </a:pPr>
            <a:r>
              <a:rPr lang="fr-FR" sz="1600" dirty="0" smtClean="0">
                <a:solidFill>
                  <a:schemeClr val="tx1"/>
                </a:solidFill>
              </a:rPr>
              <a:t>Malnutrition</a:t>
            </a:r>
          </a:p>
          <a:p>
            <a:pPr marL="342900" indent="-342900">
              <a:lnSpc>
                <a:spcPct val="100000"/>
              </a:lnSpc>
              <a:spcBef>
                <a:spcPts val="0"/>
              </a:spcBef>
              <a:spcAft>
                <a:spcPts val="1000"/>
              </a:spcAft>
              <a:buFontTx/>
              <a:buChar char="-"/>
            </a:pPr>
            <a:r>
              <a:rPr lang="fr-FR" sz="1600" dirty="0" smtClean="0">
                <a:solidFill>
                  <a:schemeClr val="tx1"/>
                </a:solidFill>
              </a:rPr>
              <a:t>Septicémie bactérienne</a:t>
            </a:r>
          </a:p>
          <a:p>
            <a:pPr marL="342900" indent="-342900">
              <a:lnSpc>
                <a:spcPct val="100000"/>
              </a:lnSpc>
              <a:spcBef>
                <a:spcPts val="0"/>
              </a:spcBef>
              <a:spcAft>
                <a:spcPts val="1000"/>
              </a:spcAft>
              <a:buFontTx/>
              <a:buChar char="-"/>
            </a:pPr>
            <a:endParaRPr lang="fr-FR" sz="1600" dirty="0">
              <a:solidFill>
                <a:schemeClr val="tx1"/>
              </a:solidFill>
            </a:endParaRPr>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defTabSz="326578"/>
            <a:fld id="{BBC42BC2-714B-E74C-96FD-84AD3A69805C}" type="datetime1">
              <a:rPr lang="fr-FR">
                <a:latin typeface="Calibri" panose="020F0502020204030204"/>
              </a:rPr>
              <a:pPr defTabSz="326578"/>
              <a:t>20/09/2024</a:t>
            </a:fld>
            <a:r>
              <a:rPr lang="fr-FR" dirty="0">
                <a:latin typeface="Calibri" panose="020F0502020204030204"/>
              </a:rPr>
              <a:t> - </a:t>
            </a:r>
            <a:fld id="{D92EDA0F-8E0B-AD49-88BD-82EA2AD17347}" type="slidenum">
              <a:rPr lang="fr-FR">
                <a:latin typeface="Calibri" panose="020F0502020204030204"/>
              </a:rPr>
              <a:pPr defTabSz="326578"/>
              <a:t>4</a:t>
            </a:fld>
            <a:endParaRPr lang="fr-FR" dirty="0">
              <a:latin typeface="Calibri" panose="020F0502020204030204"/>
            </a:endParaRPr>
          </a:p>
        </p:txBody>
      </p:sp>
      <p:pic>
        <p:nvPicPr>
          <p:cNvPr id="9" name="Image 8"/>
          <p:cNvPicPr>
            <a:picLocks noChangeAspect="1"/>
          </p:cNvPicPr>
          <p:nvPr/>
        </p:nvPicPr>
        <p:blipFill>
          <a:blip r:embed="rId3"/>
          <a:stretch>
            <a:fillRect/>
          </a:stretch>
        </p:blipFill>
        <p:spPr>
          <a:xfrm>
            <a:off x="9420102" y="2274383"/>
            <a:ext cx="2078250" cy="29179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567282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08458" y="1920773"/>
            <a:ext cx="5688306" cy="3693219"/>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90ABA42-1659-5ADF-7E75-26DE03613F40}"/>
              </a:ext>
            </a:extLst>
          </p:cNvPr>
          <p:cNvSpPr>
            <a:spLocks noGrp="1"/>
          </p:cNvSpPr>
          <p:nvPr>
            <p:ph type="title"/>
          </p:nvPr>
        </p:nvSpPr>
        <p:spPr>
          <a:xfrm>
            <a:off x="240978" y="143619"/>
            <a:ext cx="8568752" cy="819871"/>
          </a:xfrm>
        </p:spPr>
        <p:txBody>
          <a:bodyPr/>
          <a:lstStyle/>
          <a:p>
            <a:r>
              <a:rPr lang="fr-FR" sz="2400" dirty="0">
                <a:ea typeface="Calibri" panose="020F0502020204030204" pitchFamily="34" charset="0"/>
              </a:rPr>
              <a:t>Syndromes respiratoires: tuberculose </a:t>
            </a:r>
            <a:br>
              <a:rPr lang="fr-FR" sz="2400" dirty="0">
                <a:ea typeface="Calibri" panose="020F0502020204030204" pitchFamily="34" charset="0"/>
              </a:rPr>
            </a:br>
            <a:r>
              <a:rPr lang="fr-FR" sz="1800" dirty="0">
                <a:ea typeface="Calibri" panose="020F0502020204030204" pitchFamily="34" charset="0"/>
              </a:rPr>
              <a:t>Infection OPPORTUNISTE LA PLUS COURANTE</a:t>
            </a:r>
            <a:endParaRPr lang="fr-FR" sz="2400" dirty="0"/>
          </a:p>
        </p:txBody>
      </p:sp>
      <p:sp>
        <p:nvSpPr>
          <p:cNvPr id="3" name="Espace réservé du texte 2">
            <a:extLst>
              <a:ext uri="{FF2B5EF4-FFF2-40B4-BE49-F238E27FC236}">
                <a16:creationId xmlns:a16="http://schemas.microsoft.com/office/drawing/2014/main" id="{7452078D-074A-07E0-B11B-31E2152C56BB}"/>
              </a:ext>
            </a:extLst>
          </p:cNvPr>
          <p:cNvSpPr>
            <a:spLocks noGrp="1"/>
          </p:cNvSpPr>
          <p:nvPr>
            <p:ph type="body" sz="quarter" idx="10"/>
          </p:nvPr>
        </p:nvSpPr>
        <p:spPr>
          <a:xfrm>
            <a:off x="461266" y="2087000"/>
            <a:ext cx="5411859" cy="3360763"/>
          </a:xfrm>
        </p:spPr>
        <p:txBody>
          <a:bodyPr/>
          <a:lstStyle/>
          <a:p>
            <a:pPr indent="0" algn="ctr">
              <a:lnSpc>
                <a:spcPct val="100000"/>
              </a:lnSpc>
              <a:spcBef>
                <a:spcPts val="0"/>
              </a:spcBef>
              <a:spcAft>
                <a:spcPts val="0"/>
              </a:spcAft>
              <a:buNone/>
            </a:pPr>
            <a:r>
              <a:rPr lang="fr-FR" sz="1800" b="1" u="sng" dirty="0" smtClean="0">
                <a:solidFill>
                  <a:schemeClr val="tx2"/>
                </a:solidFill>
                <a:ea typeface="Calibri" panose="020F0502020204030204" pitchFamily="34" charset="0"/>
              </a:rPr>
              <a:t>Chercher </a:t>
            </a:r>
            <a:r>
              <a:rPr lang="fr-FR" sz="1800" b="1" u="sng" dirty="0">
                <a:solidFill>
                  <a:schemeClr val="tx2"/>
                </a:solidFill>
                <a:ea typeface="Calibri" panose="020F0502020204030204" pitchFamily="34" charset="0"/>
              </a:rPr>
              <a:t>les signes cliniques de la TB chez TOUS patients a TOUS taux de CD4</a:t>
            </a:r>
            <a:endParaRPr lang="fr-FR" sz="1800" u="sng" dirty="0">
              <a:solidFill>
                <a:schemeClr val="tx2"/>
              </a:solidFill>
              <a:ea typeface="Calibri" panose="020F0502020204030204" pitchFamily="34" charset="0"/>
            </a:endParaRPr>
          </a:p>
          <a:p>
            <a:pPr marL="342900" lvl="0" indent="-342900" defTabSz="914400">
              <a:lnSpc>
                <a:spcPct val="100000"/>
              </a:lnSpc>
              <a:spcBef>
                <a:spcPts val="1000"/>
              </a:spcBef>
              <a:spcAft>
                <a:spcPts val="0"/>
              </a:spcAft>
              <a:buClrTx/>
              <a:buSzTx/>
              <a:buFont typeface="Calibri" panose="020F0502020204030204" pitchFamily="34" charset="0"/>
              <a:buChar char="-"/>
              <a:tabLst>
                <a:tab pos="2531745" algn="l"/>
              </a:tabLst>
            </a:pPr>
            <a:r>
              <a:rPr lang="fr-FR" sz="1800" dirty="0">
                <a:solidFill>
                  <a:schemeClr val="tx1">
                    <a:lumMod val="75000"/>
                  </a:schemeClr>
                </a:solidFill>
                <a:ea typeface="Calibri" panose="020F0502020204030204" pitchFamily="34" charset="0"/>
              </a:rPr>
              <a:t>Toux, fièvre, sueurs nocturnes, perte de poids</a:t>
            </a:r>
          </a:p>
          <a:p>
            <a:pPr marL="342900" lvl="0" indent="-342900" defTabSz="914400">
              <a:lnSpc>
                <a:spcPct val="100000"/>
              </a:lnSpc>
              <a:spcBef>
                <a:spcPts val="1000"/>
              </a:spcBef>
              <a:spcAft>
                <a:spcPts val="0"/>
              </a:spcAft>
              <a:buClrTx/>
              <a:buSzTx/>
              <a:buFont typeface="Calibri" panose="020F0502020204030204" pitchFamily="34" charset="0"/>
              <a:buChar char="-"/>
              <a:tabLst>
                <a:tab pos="2531745" algn="l"/>
              </a:tabLst>
            </a:pPr>
            <a:r>
              <a:rPr lang="fr-FR" sz="1800" dirty="0">
                <a:solidFill>
                  <a:schemeClr val="tx1">
                    <a:lumMod val="75000"/>
                  </a:schemeClr>
                </a:solidFill>
                <a:ea typeface="Calibri" panose="020F0502020204030204" pitchFamily="34" charset="0"/>
              </a:rPr>
              <a:t>Haut index de suspicion a tous CD4, a fortiori si CD4&lt;200 même si asymptomatique</a:t>
            </a:r>
          </a:p>
          <a:p>
            <a:pPr marL="342900" lvl="0" indent="-342900" defTabSz="914400">
              <a:lnSpc>
                <a:spcPct val="100000"/>
              </a:lnSpc>
              <a:spcBef>
                <a:spcPts val="1000"/>
              </a:spcBef>
              <a:spcAft>
                <a:spcPts val="0"/>
              </a:spcAft>
              <a:buClrTx/>
              <a:buSzTx/>
              <a:buFont typeface="Calibri" panose="020F0502020204030204" pitchFamily="34" charset="0"/>
              <a:buChar char="-"/>
              <a:tabLst>
                <a:tab pos="2531745" algn="l"/>
              </a:tabLst>
            </a:pPr>
            <a:r>
              <a:rPr lang="fr-FR" sz="1800" dirty="0">
                <a:solidFill>
                  <a:schemeClr val="tx1">
                    <a:lumMod val="75000"/>
                  </a:schemeClr>
                </a:solidFill>
                <a:ea typeface="Calibri" panose="020F0502020204030204" pitchFamily="34" charset="0"/>
              </a:rPr>
              <a:t>Cause la plus probable d'anémie non expliquée chez patient VIH </a:t>
            </a:r>
          </a:p>
          <a:p>
            <a:pPr marL="342900" lvl="0" indent="-342900" defTabSz="914400">
              <a:lnSpc>
                <a:spcPct val="100000"/>
              </a:lnSpc>
              <a:spcBef>
                <a:spcPts val="1000"/>
              </a:spcBef>
              <a:spcAft>
                <a:spcPts val="0"/>
              </a:spcAft>
              <a:buClrTx/>
              <a:buSzTx/>
              <a:buFont typeface="Calibri" panose="020F0502020204030204" pitchFamily="34" charset="0"/>
              <a:buChar char="-"/>
              <a:tabLst>
                <a:tab pos="2531745" algn="l"/>
              </a:tabLst>
            </a:pPr>
            <a:r>
              <a:rPr lang="fr-FR" sz="1800" dirty="0">
                <a:solidFill>
                  <a:schemeClr val="tx1">
                    <a:lumMod val="75000"/>
                  </a:schemeClr>
                </a:solidFill>
                <a:ea typeface="Calibri" panose="020F0502020204030204" pitchFamily="34" charset="0"/>
              </a:rPr>
              <a:t>TB neurologique – troubles de comportements, céphalées, raideur de nuque, neurologie focale,  altération de l’état de conscience et coma </a:t>
            </a:r>
          </a:p>
        </p:txBody>
      </p:sp>
      <p:sp>
        <p:nvSpPr>
          <p:cNvPr id="4" name="Espace réservé de la date 3">
            <a:extLst>
              <a:ext uri="{FF2B5EF4-FFF2-40B4-BE49-F238E27FC236}">
                <a16:creationId xmlns:a16="http://schemas.microsoft.com/office/drawing/2014/main" id="{951E70FF-C2C1-EBB9-124F-AC03ED6E690C}"/>
              </a:ext>
            </a:extLst>
          </p:cNvPr>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5</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9" name="Rectangle 8"/>
          <p:cNvSpPr/>
          <p:nvPr/>
        </p:nvSpPr>
        <p:spPr>
          <a:xfrm>
            <a:off x="6248403" y="1165860"/>
            <a:ext cx="5488104" cy="5289785"/>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Espace réservé du texte 2">
            <a:extLst>
              <a:ext uri="{FF2B5EF4-FFF2-40B4-BE49-F238E27FC236}">
                <a16:creationId xmlns:a16="http://schemas.microsoft.com/office/drawing/2014/main" id="{7452078D-074A-07E0-B11B-31E2152C56BB}"/>
              </a:ext>
            </a:extLst>
          </p:cNvPr>
          <p:cNvSpPr txBox="1">
            <a:spLocks/>
          </p:cNvSpPr>
          <p:nvPr/>
        </p:nvSpPr>
        <p:spPr>
          <a:xfrm>
            <a:off x="6299123" y="1263456"/>
            <a:ext cx="5386664" cy="5094594"/>
          </a:xfrm>
          <a:prstGeom prst="rect">
            <a:avLst/>
          </a:prstGeom>
        </p:spPr>
        <p:txBody>
          <a:bodyPr vert="horz" lIns="91440" tIns="45720" rIns="91440" bIns="45720" rtlCol="0">
            <a:noAutofit/>
          </a:bodyPr>
          <a:lstStyle>
            <a:lvl1pPr marL="0" indent="-385722" algn="l" defTabSz="914353" rtl="0" eaLnBrk="1" latinLnBrk="0" hangingPunct="1">
              <a:lnSpc>
                <a:spcPct val="90000"/>
              </a:lnSpc>
              <a:spcBef>
                <a:spcPts val="857"/>
              </a:spcBef>
              <a:spcAft>
                <a:spcPts val="1286"/>
              </a:spcAft>
              <a:buClr>
                <a:schemeClr val="tx1"/>
              </a:buClr>
              <a:buSzPct val="150000"/>
              <a:buFont typeface="+mj-lt"/>
              <a:buAutoNum type="arabicPeriod"/>
              <a:defRPr sz="2000" kern="1200">
                <a:solidFill>
                  <a:schemeClr val="tx1">
                    <a:lumMod val="50000"/>
                  </a:schemeClr>
                </a:solidFill>
                <a:latin typeface="Arial" panose="020B0604020202020204" pitchFamily="34" charset="0"/>
                <a:ea typeface="+mn-ea"/>
                <a:cs typeface="Arial" panose="020B0604020202020204" pitchFamily="34" charset="0"/>
              </a:defRPr>
            </a:lvl1pPr>
            <a:lvl2pPr marL="685764" indent="-228588" algn="l" defTabSz="914353" rtl="0" eaLnBrk="1" latinLnBrk="0" hangingPunct="1">
              <a:lnSpc>
                <a:spcPct val="90000"/>
              </a:lnSpc>
              <a:spcBef>
                <a:spcPts val="500"/>
              </a:spcBef>
              <a:buFont typeface="Arial" panose="020B0604020202020204" pitchFamily="34" charset="0"/>
              <a:buChar char="•"/>
              <a:defRPr sz="1714" b="1" kern="1200">
                <a:solidFill>
                  <a:schemeClr val="tx2"/>
                </a:solidFill>
                <a:latin typeface="Arial" panose="020B0604020202020204" pitchFamily="34" charset="0"/>
                <a:ea typeface="+mn-ea"/>
                <a:cs typeface="Arial" panose="020B0604020202020204" pitchFamily="34" charset="0"/>
              </a:defRPr>
            </a:lvl2pPr>
            <a:lvl3pPr marL="1142941" indent="-228588" algn="l" defTabSz="914353" rtl="0" eaLnBrk="1" latinLnBrk="0" hangingPunct="1">
              <a:lnSpc>
                <a:spcPct val="90000"/>
              </a:lnSpc>
              <a:spcBef>
                <a:spcPts val="500"/>
              </a:spcBef>
              <a:buFont typeface="Arial" panose="020B0604020202020204" pitchFamily="34" charset="0"/>
              <a:buChar char="•"/>
              <a:defRPr sz="1429" kern="1200">
                <a:solidFill>
                  <a:schemeClr val="tx1">
                    <a:lumMod val="50000"/>
                  </a:schemeClr>
                </a:solidFill>
                <a:latin typeface="Arial" panose="020B0604020202020204" pitchFamily="34" charset="0"/>
                <a:ea typeface="+mn-ea"/>
                <a:cs typeface="Arial" panose="020B0604020202020204" pitchFamily="34" charset="0"/>
              </a:defRPr>
            </a:lvl3pPr>
            <a:lvl4pPr marL="1600118" indent="-228588" algn="l" defTabSz="914353" rtl="0" eaLnBrk="1" latinLnBrk="0" hangingPunct="1">
              <a:lnSpc>
                <a:spcPct val="90000"/>
              </a:lnSpc>
              <a:spcBef>
                <a:spcPts val="500"/>
              </a:spcBef>
              <a:buFont typeface="Arial" panose="020B0604020202020204" pitchFamily="34" charset="0"/>
              <a:buChar char="•"/>
              <a:defRPr sz="1143" kern="1200">
                <a:solidFill>
                  <a:schemeClr val="tx2"/>
                </a:solidFill>
                <a:latin typeface="Arial" panose="020B0604020202020204" pitchFamily="34" charset="0"/>
                <a:ea typeface="+mn-ea"/>
                <a:cs typeface="Arial" panose="020B0604020202020204" pitchFamily="34" charset="0"/>
              </a:defRPr>
            </a:lvl4pPr>
            <a:lvl5pPr marL="2057294" indent="-228588" algn="l" defTabSz="914353" rtl="0" eaLnBrk="1" latinLnBrk="0" hangingPunct="1">
              <a:lnSpc>
                <a:spcPct val="90000"/>
              </a:lnSpc>
              <a:spcBef>
                <a:spcPts val="500"/>
              </a:spcBef>
              <a:buFont typeface="Arial" panose="020B0604020202020204" pitchFamily="34" charset="0"/>
              <a:buChar char="•"/>
              <a:defRPr sz="1000" kern="1200">
                <a:solidFill>
                  <a:schemeClr val="tx1">
                    <a:lumMod val="50000"/>
                  </a:schemeClr>
                </a:solidFill>
                <a:latin typeface="Arial" panose="020B0604020202020204" pitchFamily="34" charset="0"/>
                <a:ea typeface="+mn-ea"/>
                <a:cs typeface="Arial" panose="020B0604020202020204" pitchFamily="34" charset="0"/>
              </a:defRPr>
            </a:lvl5pPr>
            <a:lvl6pPr marL="2514471"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47"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4"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0" indent="-228588" algn="l" defTabSz="91435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gn="ctr">
              <a:spcAft>
                <a:spcPts val="600"/>
              </a:spcAft>
              <a:buFont typeface="+mj-lt"/>
              <a:buNone/>
            </a:pPr>
            <a:r>
              <a:rPr lang="fr-BE" b="1" dirty="0" smtClean="0">
                <a:solidFill>
                  <a:schemeClr val="tx2"/>
                </a:solidFill>
                <a:ea typeface="Calibri" panose="020F0502020204030204" pitchFamily="34" charset="0"/>
              </a:rPr>
              <a:t>Diagnostic</a:t>
            </a:r>
            <a:endParaRPr lang="fr-FR" dirty="0">
              <a:solidFill>
                <a:schemeClr val="tx2"/>
              </a:solidFill>
              <a:ea typeface="Calibri" panose="020F0502020204030204" pitchFamily="34" charset="0"/>
            </a:endParaRPr>
          </a:p>
          <a:p>
            <a:pPr indent="0" algn="ctr">
              <a:lnSpc>
                <a:spcPct val="100000"/>
              </a:lnSpc>
              <a:spcBef>
                <a:spcPts val="600"/>
              </a:spcBef>
              <a:spcAft>
                <a:spcPts val="600"/>
              </a:spcAft>
              <a:buNone/>
            </a:pPr>
            <a:r>
              <a:rPr lang="fr-BE" sz="1800" b="1" dirty="0">
                <a:solidFill>
                  <a:schemeClr val="tx1"/>
                </a:solidFill>
                <a:ea typeface="Calibri" panose="020F0502020204030204" pitchFamily="34" charset="0"/>
              </a:rPr>
              <a:t>TB LAM : si positif initier </a:t>
            </a:r>
            <a:r>
              <a:rPr lang="fr-BE" sz="1800" b="1" dirty="0" smtClean="0">
                <a:solidFill>
                  <a:schemeClr val="tx1"/>
                </a:solidFill>
                <a:ea typeface="Calibri" panose="020F0502020204030204" pitchFamily="34" charset="0"/>
              </a:rPr>
              <a:t>traitement</a:t>
            </a:r>
          </a:p>
          <a:p>
            <a:pPr indent="0" algn="ctr">
              <a:lnSpc>
                <a:spcPct val="100000"/>
              </a:lnSpc>
              <a:spcBef>
                <a:spcPts val="600"/>
              </a:spcBef>
              <a:spcAft>
                <a:spcPts val="600"/>
              </a:spcAft>
              <a:buNone/>
            </a:pPr>
            <a:r>
              <a:rPr lang="fr-BE" sz="1800" b="1" dirty="0" smtClean="0">
                <a:solidFill>
                  <a:schemeClr val="tx1"/>
                </a:solidFill>
                <a:ea typeface="Calibri" panose="020F0502020204030204" pitchFamily="34" charset="0"/>
              </a:rPr>
              <a:t>Test </a:t>
            </a:r>
            <a:r>
              <a:rPr lang="fr-BE" sz="1800" b="1" dirty="0">
                <a:solidFill>
                  <a:schemeClr val="tx1"/>
                </a:solidFill>
                <a:ea typeface="Calibri" panose="020F0502020204030204" pitchFamily="34" charset="0"/>
              </a:rPr>
              <a:t>POC fait sur urine pour CD4&lt;200 </a:t>
            </a:r>
            <a:r>
              <a:rPr lang="fr-BE" sz="1800" b="1" dirty="0" smtClean="0">
                <a:solidFill>
                  <a:schemeClr val="tx1"/>
                </a:solidFill>
                <a:ea typeface="Calibri" panose="020F0502020204030204" pitchFamily="34" charset="0"/>
              </a:rPr>
              <a:t>   (</a:t>
            </a:r>
            <a:r>
              <a:rPr lang="fr-BE" sz="1800" b="1" dirty="0">
                <a:solidFill>
                  <a:schemeClr val="tx1"/>
                </a:solidFill>
                <a:ea typeface="Calibri" panose="020F0502020204030204" pitchFamily="34" charset="0"/>
              </a:rPr>
              <a:t>SE:78%, SP89%)</a:t>
            </a:r>
          </a:p>
          <a:p>
            <a:pPr indent="0">
              <a:lnSpc>
                <a:spcPct val="100000"/>
              </a:lnSpc>
              <a:spcBef>
                <a:spcPts val="600"/>
              </a:spcBef>
              <a:spcAft>
                <a:spcPts val="600"/>
              </a:spcAft>
              <a:buNone/>
            </a:pPr>
            <a:r>
              <a:rPr lang="fr-BE" sz="1800" dirty="0">
                <a:solidFill>
                  <a:schemeClr val="tx1"/>
                </a:solidFill>
                <a:ea typeface="Calibri" panose="020F0502020204030204" pitchFamily="34" charset="0"/>
              </a:rPr>
              <a:t>Tests paracliniques: </a:t>
            </a:r>
          </a:p>
          <a:p>
            <a:pPr lvl="1">
              <a:lnSpc>
                <a:spcPct val="100000"/>
              </a:lnSpc>
            </a:pPr>
            <a:r>
              <a:rPr lang="fr-BE" sz="1800" b="0" dirty="0">
                <a:solidFill>
                  <a:schemeClr val="tx1"/>
                </a:solidFill>
                <a:ea typeface="Calibri" panose="020F0502020204030204" pitchFamily="34" charset="0"/>
              </a:rPr>
              <a:t>RX</a:t>
            </a:r>
            <a:r>
              <a:rPr lang="fr-BE" sz="1800" b="0" spc="-20" dirty="0">
                <a:solidFill>
                  <a:schemeClr val="tx1"/>
                </a:solidFill>
                <a:ea typeface="Calibri" panose="020F0502020204030204" pitchFamily="34" charset="0"/>
              </a:rPr>
              <a:t> </a:t>
            </a:r>
            <a:r>
              <a:rPr lang="fr-BE" sz="1800" b="0" dirty="0">
                <a:solidFill>
                  <a:schemeClr val="tx1"/>
                </a:solidFill>
                <a:ea typeface="Calibri" panose="020F0502020204030204" pitchFamily="34" charset="0"/>
              </a:rPr>
              <a:t>Thorax</a:t>
            </a:r>
            <a:r>
              <a:rPr lang="fr-BE" sz="1800" b="0" spc="-20" dirty="0">
                <a:solidFill>
                  <a:schemeClr val="tx1"/>
                </a:solidFill>
                <a:ea typeface="Calibri" panose="020F0502020204030204" pitchFamily="34" charset="0"/>
              </a:rPr>
              <a:t> </a:t>
            </a:r>
            <a:endParaRPr lang="fr-BE" sz="1800" b="0" dirty="0">
              <a:solidFill>
                <a:schemeClr val="tx1"/>
              </a:solidFill>
              <a:ea typeface="Calibri" panose="020F0502020204030204" pitchFamily="34" charset="0"/>
            </a:endParaRPr>
          </a:p>
          <a:p>
            <a:pPr lvl="1">
              <a:lnSpc>
                <a:spcPct val="100000"/>
              </a:lnSpc>
            </a:pPr>
            <a:r>
              <a:rPr lang="fr-BE" sz="1800" b="0" dirty="0" err="1">
                <a:solidFill>
                  <a:schemeClr val="tx1"/>
                </a:solidFill>
                <a:ea typeface="Calibri" panose="020F0502020204030204" pitchFamily="34" charset="0"/>
              </a:rPr>
              <a:t>GeneXpert</a:t>
            </a:r>
            <a:r>
              <a:rPr lang="fr-BE" sz="1800" b="0" dirty="0">
                <a:solidFill>
                  <a:schemeClr val="tx1"/>
                </a:solidFill>
                <a:ea typeface="Calibri" panose="020F0502020204030204" pitchFamily="34" charset="0"/>
              </a:rPr>
              <a:t> chez tous patients si disponible Expectorations, mais aussi autres</a:t>
            </a:r>
            <a:r>
              <a:rPr lang="fr-BE" sz="1800" b="0" spc="-25" dirty="0">
                <a:solidFill>
                  <a:schemeClr val="tx1"/>
                </a:solidFill>
                <a:ea typeface="Calibri" panose="020F0502020204030204" pitchFamily="34" charset="0"/>
              </a:rPr>
              <a:t> </a:t>
            </a:r>
            <a:r>
              <a:rPr lang="fr-BE" sz="1800" b="0" dirty="0">
                <a:solidFill>
                  <a:schemeClr val="tx1"/>
                </a:solidFill>
                <a:ea typeface="Calibri" panose="020F0502020204030204" pitchFamily="34" charset="0"/>
              </a:rPr>
              <a:t>échantillons:</a:t>
            </a:r>
            <a:r>
              <a:rPr lang="fr-BE" sz="1800" b="0" spc="-15" dirty="0">
                <a:solidFill>
                  <a:schemeClr val="tx1"/>
                </a:solidFill>
                <a:ea typeface="Calibri" panose="020F0502020204030204" pitchFamily="34" charset="0"/>
              </a:rPr>
              <a:t> </a:t>
            </a:r>
            <a:r>
              <a:rPr lang="fr-BE" sz="1800" b="0" dirty="0">
                <a:solidFill>
                  <a:schemeClr val="tx1"/>
                </a:solidFill>
                <a:ea typeface="Calibri" panose="020F0502020204030204" pitchFamily="34" charset="0"/>
              </a:rPr>
              <a:t>urine*,</a:t>
            </a:r>
            <a:r>
              <a:rPr lang="fr-BE" sz="1800" b="0" spc="-15" dirty="0">
                <a:solidFill>
                  <a:schemeClr val="tx1"/>
                </a:solidFill>
                <a:ea typeface="Calibri" panose="020F0502020204030204" pitchFamily="34" charset="0"/>
              </a:rPr>
              <a:t> </a:t>
            </a:r>
            <a:r>
              <a:rPr lang="fr-BE" sz="1800" b="0" dirty="0">
                <a:solidFill>
                  <a:schemeClr val="tx1"/>
                </a:solidFill>
                <a:ea typeface="Calibri" panose="020F0502020204030204" pitchFamily="34" charset="0"/>
              </a:rPr>
              <a:t>LCR*,</a:t>
            </a:r>
            <a:r>
              <a:rPr lang="fr-BE" sz="1800" b="0" spc="-15" dirty="0">
                <a:solidFill>
                  <a:schemeClr val="tx1"/>
                </a:solidFill>
                <a:ea typeface="Calibri" panose="020F0502020204030204" pitchFamily="34" charset="0"/>
              </a:rPr>
              <a:t> </a:t>
            </a:r>
            <a:r>
              <a:rPr lang="fr-BE" sz="1800" b="0" dirty="0">
                <a:solidFill>
                  <a:schemeClr val="tx1"/>
                </a:solidFill>
                <a:ea typeface="Calibri" panose="020F0502020204030204" pitchFamily="34" charset="0"/>
              </a:rPr>
              <a:t>ascite*,</a:t>
            </a:r>
            <a:r>
              <a:rPr lang="fr-BE" sz="1800" b="0" spc="-20" dirty="0">
                <a:solidFill>
                  <a:schemeClr val="tx1"/>
                </a:solidFill>
                <a:ea typeface="Calibri" panose="020F0502020204030204" pitchFamily="34" charset="0"/>
              </a:rPr>
              <a:t> </a:t>
            </a:r>
            <a:r>
              <a:rPr lang="fr-BE" sz="1800" b="0" dirty="0">
                <a:solidFill>
                  <a:schemeClr val="tx1"/>
                </a:solidFill>
                <a:ea typeface="Calibri" panose="020F0502020204030204" pitchFamily="34" charset="0"/>
              </a:rPr>
              <a:t>pus*. Enfant: selles, aspiration </a:t>
            </a:r>
            <a:r>
              <a:rPr lang="fr-BE" sz="1800" b="0" dirty="0" err="1">
                <a:solidFill>
                  <a:schemeClr val="tx1"/>
                </a:solidFill>
                <a:ea typeface="Calibri" panose="020F0502020204030204" pitchFamily="34" charset="0"/>
              </a:rPr>
              <a:t>naso-pharyngee</a:t>
            </a:r>
            <a:r>
              <a:rPr lang="fr-BE" sz="1800" b="0" dirty="0">
                <a:solidFill>
                  <a:schemeClr val="tx1"/>
                </a:solidFill>
                <a:ea typeface="Calibri" panose="020F0502020204030204" pitchFamily="34" charset="0"/>
              </a:rPr>
              <a:t>, aspiration gastrique</a:t>
            </a:r>
          </a:p>
          <a:p>
            <a:pPr lvl="1">
              <a:lnSpc>
                <a:spcPct val="100000"/>
              </a:lnSpc>
            </a:pPr>
            <a:r>
              <a:rPr lang="fr-BE" sz="1800" b="0" dirty="0">
                <a:solidFill>
                  <a:schemeClr val="tx1"/>
                </a:solidFill>
                <a:ea typeface="Calibri" panose="020F0502020204030204" pitchFamily="34" charset="0"/>
              </a:rPr>
              <a:t>Si pas disponible : microscopie </a:t>
            </a:r>
          </a:p>
          <a:p>
            <a:pPr lvl="1">
              <a:lnSpc>
                <a:spcPct val="100000"/>
              </a:lnSpc>
            </a:pPr>
            <a:r>
              <a:rPr lang="fr-BE" sz="1800" b="0" spc="-20" dirty="0">
                <a:solidFill>
                  <a:schemeClr val="tx1"/>
                </a:solidFill>
                <a:ea typeface="Calibri" panose="020F0502020204030204" pitchFamily="34" charset="0"/>
              </a:rPr>
              <a:t>Echographie (FASH) si présence de  personnel </a:t>
            </a:r>
            <a:r>
              <a:rPr lang="fr-BE" sz="1800" b="0" spc="-20" dirty="0" smtClean="0">
                <a:solidFill>
                  <a:schemeClr val="tx1"/>
                </a:solidFill>
                <a:ea typeface="Calibri" panose="020F0502020204030204" pitchFamily="34" charset="0"/>
              </a:rPr>
              <a:t>formé</a:t>
            </a:r>
            <a:endParaRPr lang="fr-BE" sz="1800" b="0" u="sng" dirty="0">
              <a:solidFill>
                <a:schemeClr val="tx1"/>
              </a:solidFill>
              <a:ea typeface="Calibri" panose="020F0502020204030204" pitchFamily="34" charset="0"/>
            </a:endParaRPr>
          </a:p>
          <a:p>
            <a:pPr marR="46355" indent="0" algn="ctr">
              <a:lnSpc>
                <a:spcPct val="100000"/>
              </a:lnSpc>
              <a:spcAft>
                <a:spcPts val="600"/>
              </a:spcAft>
              <a:buNone/>
            </a:pPr>
            <a:r>
              <a:rPr lang="fr-BE" sz="1800" dirty="0">
                <a:solidFill>
                  <a:schemeClr val="tx1"/>
                </a:solidFill>
                <a:ea typeface="Calibri" panose="020F0502020204030204" pitchFamily="34" charset="0"/>
              </a:rPr>
              <a:t>Traitement empirique - voir</a:t>
            </a:r>
            <a:r>
              <a:rPr lang="fr-BE" sz="1800" spc="-215" dirty="0">
                <a:solidFill>
                  <a:schemeClr val="tx1"/>
                </a:solidFill>
                <a:ea typeface="Calibri" panose="020F0502020204030204" pitchFamily="34" charset="0"/>
              </a:rPr>
              <a:t> </a:t>
            </a:r>
            <a:r>
              <a:rPr lang="fr-BE" sz="1800" dirty="0">
                <a:solidFill>
                  <a:schemeClr val="tx1"/>
                </a:solidFill>
                <a:ea typeface="Calibri" panose="020F0502020204030204" pitchFamily="34" charset="0"/>
              </a:rPr>
              <a:t>section</a:t>
            </a:r>
            <a:r>
              <a:rPr lang="fr-BE" sz="1800" spc="-5" dirty="0">
                <a:solidFill>
                  <a:schemeClr val="tx1"/>
                </a:solidFill>
                <a:ea typeface="Calibri" panose="020F0502020204030204" pitchFamily="34" charset="0"/>
              </a:rPr>
              <a:t> </a:t>
            </a:r>
            <a:r>
              <a:rPr lang="fr-BE" sz="1800" dirty="0">
                <a:solidFill>
                  <a:schemeClr val="tx1"/>
                </a:solidFill>
                <a:ea typeface="Calibri" panose="020F0502020204030204" pitchFamily="34" charset="0"/>
              </a:rPr>
              <a:t>Traitement</a:t>
            </a:r>
          </a:p>
        </p:txBody>
      </p:sp>
    </p:spTree>
    <p:extLst>
      <p:ext uri="{BB962C8B-B14F-4D97-AF65-F5344CB8AC3E}">
        <p14:creationId xmlns:p14="http://schemas.microsoft.com/office/powerpoint/2010/main" val="3642875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9591" y="99134"/>
            <a:ext cx="11573950" cy="548511"/>
          </a:xfrm>
        </p:spPr>
        <p:txBody>
          <a:bodyPr/>
          <a:lstStyle/>
          <a:p>
            <a:r>
              <a:rPr lang="fr-FR" sz="2400" dirty="0" smtClean="0"/>
              <a:t>Traitement de la </a:t>
            </a:r>
            <a:r>
              <a:rPr lang="fr-FR" sz="2400" dirty="0" err="1" smtClean="0"/>
              <a:t>tb</a:t>
            </a:r>
            <a:r>
              <a:rPr lang="fr-FR" sz="2400" dirty="0" smtClean="0"/>
              <a:t> 1/2</a:t>
            </a:r>
            <a:endParaRPr lang="fr-FR" sz="2400" dirty="0"/>
          </a:p>
        </p:txBody>
      </p:sp>
      <p:sp>
        <p:nvSpPr>
          <p:cNvPr id="4" name="Espace réservé de la date 3"/>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6</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aphicFrame>
        <p:nvGraphicFramePr>
          <p:cNvPr id="5" name="Tableau 4"/>
          <p:cNvGraphicFramePr>
            <a:graphicFrameLocks noGrp="1"/>
          </p:cNvGraphicFramePr>
          <p:nvPr>
            <p:extLst>
              <p:ext uri="{D42A27DB-BD31-4B8C-83A1-F6EECF244321}">
                <p14:modId xmlns:p14="http://schemas.microsoft.com/office/powerpoint/2010/main" val="3471908906"/>
              </p:ext>
            </p:extLst>
          </p:nvPr>
        </p:nvGraphicFramePr>
        <p:xfrm>
          <a:off x="309591" y="1051015"/>
          <a:ext cx="11516832" cy="5035459"/>
        </p:xfrm>
        <a:graphic>
          <a:graphicData uri="http://schemas.openxmlformats.org/drawingml/2006/table">
            <a:tbl>
              <a:tblPr firstRow="1" bandRow="1">
                <a:tableStyleId>{00A15C55-8517-42AA-B614-E9B94910E393}</a:tableStyleId>
              </a:tblPr>
              <a:tblGrid>
                <a:gridCol w="3224184">
                  <a:extLst>
                    <a:ext uri="{9D8B030D-6E8A-4147-A177-3AD203B41FA5}">
                      <a16:colId xmlns:a16="http://schemas.microsoft.com/office/drawing/2014/main" val="1208513714"/>
                    </a:ext>
                  </a:extLst>
                </a:gridCol>
                <a:gridCol w="8292648">
                  <a:extLst>
                    <a:ext uri="{9D8B030D-6E8A-4147-A177-3AD203B41FA5}">
                      <a16:colId xmlns:a16="http://schemas.microsoft.com/office/drawing/2014/main" val="3001118995"/>
                    </a:ext>
                  </a:extLst>
                </a:gridCol>
              </a:tblGrid>
              <a:tr h="516764">
                <a:tc>
                  <a:txBody>
                    <a:bodyPr/>
                    <a:lstStyle/>
                    <a:p>
                      <a:pPr algn="ctr"/>
                      <a:r>
                        <a:rPr lang="fr-FR" sz="1800" dirty="0" smtClean="0">
                          <a:latin typeface="Arial" panose="020B0604020202020204" pitchFamily="34" charset="0"/>
                          <a:cs typeface="Arial" panose="020B0604020202020204" pitchFamily="34" charset="0"/>
                        </a:rPr>
                        <a:t>Type de tuberculose</a:t>
                      </a:r>
                      <a:endParaRPr lang="fr-FR" sz="1800" dirty="0">
                        <a:latin typeface="Arial" panose="020B0604020202020204" pitchFamily="34" charset="0"/>
                        <a:cs typeface="Arial" panose="020B0604020202020204" pitchFamily="34" charset="0"/>
                      </a:endParaRPr>
                    </a:p>
                  </a:txBody>
                  <a:tcPr anchor="ctr"/>
                </a:tc>
                <a:tc>
                  <a:txBody>
                    <a:bodyPr/>
                    <a:lstStyle/>
                    <a:p>
                      <a:pPr algn="ctr"/>
                      <a:r>
                        <a:rPr lang="fr-FR" sz="1800" dirty="0" smtClean="0">
                          <a:latin typeface="Arial" panose="020B0604020202020204" pitchFamily="34" charset="0"/>
                          <a:cs typeface="Arial" panose="020B0604020202020204" pitchFamily="34" charset="0"/>
                        </a:rPr>
                        <a:t>Traitement</a:t>
                      </a:r>
                      <a:endParaRPr lang="fr-FR"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690743968"/>
                  </a:ext>
                </a:extLst>
              </a:tr>
              <a:tr h="2274575">
                <a:tc>
                  <a:txBody>
                    <a:bodyPr/>
                    <a:lstStyle/>
                    <a:p>
                      <a:pPr algn="ctr"/>
                      <a:r>
                        <a:rPr lang="fr-FR" sz="1600" b="1" dirty="0" smtClean="0">
                          <a:latin typeface="Arial" panose="020B0604020202020204" pitchFamily="34" charset="0"/>
                          <a:cs typeface="Arial" panose="020B0604020202020204" pitchFamily="34" charset="0"/>
                        </a:rPr>
                        <a:t>TB pharmaco-sensible</a:t>
                      </a:r>
                    </a:p>
                  </a:txBody>
                  <a:tcPr anchor="ctr"/>
                </a:tc>
                <a:tc>
                  <a:txBody>
                    <a:bodyPr/>
                    <a:lstStyle/>
                    <a:p>
                      <a:r>
                        <a:rPr lang="fr-FR" sz="1600" dirty="0" smtClean="0">
                          <a:latin typeface="Arial" panose="020B0604020202020204" pitchFamily="34" charset="0"/>
                          <a:cs typeface="Arial" panose="020B0604020202020204" pitchFamily="34" charset="0"/>
                          <a:sym typeface="Wingdings" panose="05000000000000000000" pitchFamily="2" charset="2"/>
                        </a:rPr>
                        <a:t> </a:t>
                      </a:r>
                      <a:r>
                        <a:rPr lang="fr-FR" sz="1600" dirty="0" smtClean="0">
                          <a:latin typeface="Arial" panose="020B0604020202020204" pitchFamily="34" charset="0"/>
                          <a:cs typeface="Arial" panose="020B0604020202020204" pitchFamily="34" charset="0"/>
                        </a:rPr>
                        <a:t>RHEZ (Rifampicine / Isoniazide / </a:t>
                      </a:r>
                      <a:r>
                        <a:rPr lang="fr-FR" sz="1600" dirty="0" err="1" smtClean="0">
                          <a:latin typeface="Arial" panose="020B0604020202020204" pitchFamily="34" charset="0"/>
                          <a:cs typeface="Arial" panose="020B0604020202020204" pitchFamily="34" charset="0"/>
                        </a:rPr>
                        <a:t>Ethambutol</a:t>
                      </a:r>
                      <a:r>
                        <a:rPr lang="fr-FR" sz="1600" dirty="0" smtClean="0">
                          <a:latin typeface="Arial" panose="020B0604020202020204" pitchFamily="34" charset="0"/>
                          <a:cs typeface="Arial" panose="020B0604020202020204" pitchFamily="34" charset="0"/>
                        </a:rPr>
                        <a:t> / </a:t>
                      </a:r>
                      <a:r>
                        <a:rPr lang="fr-FR" sz="1600" dirty="0" err="1" smtClean="0">
                          <a:latin typeface="Arial" panose="020B0604020202020204" pitchFamily="34" charset="0"/>
                          <a:cs typeface="Arial" panose="020B0604020202020204" pitchFamily="34" charset="0"/>
                        </a:rPr>
                        <a:t>Pyrazinamide</a:t>
                      </a:r>
                      <a:r>
                        <a:rPr lang="fr-FR" sz="1600" dirty="0" smtClean="0">
                          <a:latin typeface="Arial" panose="020B0604020202020204" pitchFamily="34" charset="0"/>
                          <a:cs typeface="Arial" panose="020B0604020202020204" pitchFamily="34" charset="0"/>
                        </a:rPr>
                        <a:t>)</a:t>
                      </a:r>
                    </a:p>
                    <a:p>
                      <a:r>
                        <a:rPr lang="fr-FR" sz="1600" dirty="0" smtClean="0">
                          <a:latin typeface="Arial" panose="020B0604020202020204" pitchFamily="34" charset="0"/>
                          <a:cs typeface="Arial" panose="020B0604020202020204" pitchFamily="34" charset="0"/>
                        </a:rPr>
                        <a:t>25 à 39kg : 2cp</a:t>
                      </a:r>
                      <a:r>
                        <a:rPr lang="fr-FR" sz="1600" baseline="0" dirty="0" smtClean="0">
                          <a:latin typeface="Arial" panose="020B0604020202020204" pitchFamily="34" charset="0"/>
                          <a:cs typeface="Arial" panose="020B0604020202020204" pitchFamily="34" charset="0"/>
                        </a:rPr>
                        <a:t> / jour</a:t>
                      </a:r>
                    </a:p>
                    <a:p>
                      <a:r>
                        <a:rPr lang="fr-FR" sz="1600" baseline="0" dirty="0" smtClean="0">
                          <a:latin typeface="Arial" panose="020B0604020202020204" pitchFamily="34" charset="0"/>
                          <a:cs typeface="Arial" panose="020B0604020202020204" pitchFamily="34" charset="0"/>
                        </a:rPr>
                        <a:t>40 à 55kg : 3cp / jour</a:t>
                      </a:r>
                    </a:p>
                    <a:p>
                      <a:r>
                        <a:rPr lang="fr-FR" sz="1600" baseline="0" dirty="0" smtClean="0">
                          <a:latin typeface="Arial" panose="020B0604020202020204" pitchFamily="34" charset="0"/>
                          <a:cs typeface="Arial" panose="020B0604020202020204" pitchFamily="34" charset="0"/>
                        </a:rPr>
                        <a:t>&gt;55kg : 4 </a:t>
                      </a:r>
                      <a:r>
                        <a:rPr lang="fr-FR" sz="1600" baseline="0" dirty="0" err="1" smtClean="0">
                          <a:latin typeface="Arial" panose="020B0604020202020204" pitchFamily="34" charset="0"/>
                          <a:cs typeface="Arial" panose="020B0604020202020204" pitchFamily="34" charset="0"/>
                        </a:rPr>
                        <a:t>cp</a:t>
                      </a:r>
                      <a:r>
                        <a:rPr lang="fr-FR" sz="1600" baseline="0" dirty="0" smtClean="0">
                          <a:latin typeface="Arial" panose="020B0604020202020204" pitchFamily="34" charset="0"/>
                          <a:cs typeface="Arial" panose="020B0604020202020204" pitchFamily="34" charset="0"/>
                        </a:rPr>
                        <a:t> / jour</a:t>
                      </a:r>
                      <a:endParaRPr lang="fr-FR" sz="1600" dirty="0" smtClean="0">
                        <a:latin typeface="Arial" panose="020B0604020202020204" pitchFamily="34" charset="0"/>
                        <a:cs typeface="Arial" panose="020B0604020202020204" pitchFamily="34" charset="0"/>
                      </a:endParaRPr>
                    </a:p>
                    <a:p>
                      <a:endParaRPr lang="fr-FR" sz="1600" dirty="0" smtClean="0">
                        <a:latin typeface="Arial" panose="020B0604020202020204" pitchFamily="34" charset="0"/>
                        <a:cs typeface="Arial" panose="020B0604020202020204" pitchFamily="34" charset="0"/>
                      </a:endParaRPr>
                    </a:p>
                    <a:p>
                      <a:r>
                        <a:rPr lang="fr-FR" sz="1600" dirty="0" smtClean="0">
                          <a:latin typeface="Arial" panose="020B0604020202020204" pitchFamily="34" charset="0"/>
                          <a:cs typeface="Arial" panose="020B0604020202020204" pitchFamily="34" charset="0"/>
                        </a:rPr>
                        <a:t>Associée à la pyridoxine (vitamine B6) pour prévention de neuropathie périphérique induite par l’isoniazide : 25mg /</a:t>
                      </a:r>
                      <a:r>
                        <a:rPr lang="fr-FR" sz="1600" baseline="0" dirty="0" smtClean="0">
                          <a:latin typeface="Arial" panose="020B0604020202020204" pitchFamily="34" charset="0"/>
                          <a:cs typeface="Arial" panose="020B0604020202020204" pitchFamily="34" charset="0"/>
                        </a:rPr>
                        <a:t> jour</a:t>
                      </a:r>
                    </a:p>
                    <a:p>
                      <a:r>
                        <a:rPr lang="fr-FR" sz="1600" baseline="0" dirty="0" smtClean="0">
                          <a:latin typeface="Arial" panose="020B0604020202020204" pitchFamily="34" charset="0"/>
                          <a:cs typeface="Arial" panose="020B0604020202020204" pitchFamily="34" charset="0"/>
                        </a:rPr>
                        <a:t>En cas de symptômes / signes de neuropathie : 50-200mg / jour</a:t>
                      </a:r>
                      <a:endParaRPr lang="fr-FR"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4151325580"/>
                  </a:ext>
                </a:extLst>
              </a:tr>
              <a:tr h="748040">
                <a:tc>
                  <a:txBody>
                    <a:bodyPr/>
                    <a:lstStyle/>
                    <a:p>
                      <a:pPr algn="ctr"/>
                      <a:r>
                        <a:rPr lang="fr-FR" sz="1600" b="1" dirty="0" smtClean="0">
                          <a:latin typeface="Arial" panose="020B0604020202020204" pitchFamily="34" charset="0"/>
                          <a:cs typeface="Arial" panose="020B0604020202020204" pitchFamily="34" charset="0"/>
                        </a:rPr>
                        <a:t>TB pulmonaire / disséminée / extra-pulmonaire</a:t>
                      </a:r>
                      <a:endParaRPr lang="fr-FR" sz="1600" b="1" dirty="0">
                        <a:latin typeface="Arial" panose="020B0604020202020204" pitchFamily="34" charset="0"/>
                        <a:cs typeface="Arial" panose="020B0604020202020204" pitchFamily="34" charset="0"/>
                      </a:endParaRPr>
                    </a:p>
                  </a:txBody>
                  <a:tcPr anchor="ctr"/>
                </a:tc>
                <a:tc>
                  <a:txBody>
                    <a:bodyPr/>
                    <a:lstStyle/>
                    <a:p>
                      <a:r>
                        <a:rPr lang="fr-FR" sz="1600" dirty="0" smtClean="0">
                          <a:latin typeface="Arial" panose="020B0604020202020204" pitchFamily="34" charset="0"/>
                          <a:cs typeface="Arial" panose="020B0604020202020204" pitchFamily="34" charset="0"/>
                        </a:rPr>
                        <a:t>2RHEZ + 4 RH (2 mois de RHEZ plus 4 mois de RH)</a:t>
                      </a:r>
                      <a:endParaRPr lang="fr-FR"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880204271"/>
                  </a:ext>
                </a:extLst>
              </a:tr>
              <a:tr h="748040">
                <a:tc>
                  <a:txBody>
                    <a:bodyPr/>
                    <a:lstStyle/>
                    <a:p>
                      <a:pPr algn="ctr"/>
                      <a:r>
                        <a:rPr lang="fr-FR" sz="1600" b="1" dirty="0" smtClean="0">
                          <a:latin typeface="Arial" panose="020B0604020202020204" pitchFamily="34" charset="0"/>
                          <a:cs typeface="Arial" panose="020B0604020202020204" pitchFamily="34" charset="0"/>
                        </a:rPr>
                        <a:t>Péricardite tuberculeuse</a:t>
                      </a:r>
                      <a:endParaRPr lang="fr-FR" sz="1600" b="1" dirty="0">
                        <a:latin typeface="Arial" panose="020B0604020202020204" pitchFamily="34" charset="0"/>
                        <a:cs typeface="Arial" panose="020B0604020202020204" pitchFamily="34" charset="0"/>
                      </a:endParaRPr>
                    </a:p>
                  </a:txBody>
                  <a:tcPr anchor="ctr"/>
                </a:tc>
                <a:tc>
                  <a:txBody>
                    <a:bodyPr/>
                    <a:lstStyle/>
                    <a:p>
                      <a:r>
                        <a:rPr lang="fr-FR" sz="1600" dirty="0" smtClean="0">
                          <a:latin typeface="Arial" panose="020B0604020202020204" pitchFamily="34" charset="0"/>
                          <a:cs typeface="Arial" panose="020B0604020202020204" pitchFamily="34" charset="0"/>
                        </a:rPr>
                        <a:t>2RHEZ + 4 RH </a:t>
                      </a:r>
                    </a:p>
                    <a:p>
                      <a:r>
                        <a:rPr lang="fr-FR" sz="1600" dirty="0" smtClean="0">
                          <a:latin typeface="Arial" panose="020B0604020202020204" pitchFamily="34" charset="0"/>
                          <a:cs typeface="Arial" panose="020B0604020202020204" pitchFamily="34" charset="0"/>
                        </a:rPr>
                        <a:t>Ajouter </a:t>
                      </a:r>
                      <a:r>
                        <a:rPr lang="fr-FR" sz="1600" dirty="0" err="1" smtClean="0">
                          <a:latin typeface="Arial" panose="020B0604020202020204" pitchFamily="34" charset="0"/>
                          <a:cs typeface="Arial" panose="020B0604020202020204" pitchFamily="34" charset="0"/>
                        </a:rPr>
                        <a:t>prednisolone</a:t>
                      </a:r>
                      <a:r>
                        <a:rPr lang="fr-FR" sz="1600" dirty="0" smtClean="0">
                          <a:latin typeface="Arial" panose="020B0604020202020204" pitchFamily="34" charset="0"/>
                          <a:cs typeface="Arial" panose="020B0604020202020204" pitchFamily="34" charset="0"/>
                        </a:rPr>
                        <a:t> : même protocole</a:t>
                      </a:r>
                      <a:r>
                        <a:rPr lang="fr-FR" sz="1600" baseline="0" dirty="0" smtClean="0">
                          <a:latin typeface="Arial" panose="020B0604020202020204" pitchFamily="34" charset="0"/>
                          <a:cs typeface="Arial" panose="020B0604020202020204" pitchFamily="34" charset="0"/>
                        </a:rPr>
                        <a:t> que pour la TB neurologique (</a:t>
                      </a:r>
                      <a:r>
                        <a:rPr lang="fr-FR" sz="1600" baseline="0" dirty="0" err="1" smtClean="0">
                          <a:latin typeface="Arial" panose="020B0604020202020204" pitchFamily="34" charset="0"/>
                          <a:cs typeface="Arial" panose="020B0604020202020204" pitchFamily="34" charset="0"/>
                        </a:rPr>
                        <a:t>cf</a:t>
                      </a:r>
                      <a:r>
                        <a:rPr lang="fr-FR" sz="1600" baseline="0" dirty="0" smtClean="0">
                          <a:latin typeface="Arial" panose="020B0604020202020204" pitchFamily="34" charset="0"/>
                          <a:cs typeface="Arial" panose="020B0604020202020204" pitchFamily="34" charset="0"/>
                        </a:rPr>
                        <a:t> diapo suivante) </a:t>
                      </a:r>
                      <a:endParaRPr lang="fr-FR"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944333468"/>
                  </a:ext>
                </a:extLst>
              </a:tr>
              <a:tr h="748040">
                <a:tc>
                  <a:txBody>
                    <a:bodyPr/>
                    <a:lstStyle/>
                    <a:p>
                      <a:pPr algn="ctr"/>
                      <a:r>
                        <a:rPr lang="fr-FR" sz="1600" b="1" dirty="0" smtClean="0">
                          <a:latin typeface="Arial" panose="020B0604020202020204" pitchFamily="34" charset="0"/>
                          <a:cs typeface="Arial" panose="020B0604020202020204" pitchFamily="34" charset="0"/>
                        </a:rPr>
                        <a:t>TB osseuse (Mal de Pott</a:t>
                      </a:r>
                      <a:r>
                        <a:rPr lang="fr-FR" sz="1600" b="1" baseline="0" dirty="0" smtClean="0">
                          <a:latin typeface="Arial" panose="020B0604020202020204" pitchFamily="34" charset="0"/>
                          <a:cs typeface="Arial" panose="020B0604020202020204" pitchFamily="34" charset="0"/>
                        </a:rPr>
                        <a:t> / autre atteinte osseuse)</a:t>
                      </a:r>
                      <a:endParaRPr lang="fr-FR" sz="1600" b="1" dirty="0">
                        <a:latin typeface="Arial" panose="020B0604020202020204" pitchFamily="34" charset="0"/>
                        <a:cs typeface="Arial" panose="020B0604020202020204" pitchFamily="34" charset="0"/>
                      </a:endParaRPr>
                    </a:p>
                  </a:txBody>
                  <a:tcPr anchor="ctr"/>
                </a:tc>
                <a:tc>
                  <a:txBody>
                    <a:bodyPr/>
                    <a:lstStyle/>
                    <a:p>
                      <a:pPr marL="0" marR="0" indent="0" algn="l" defTabSz="914353"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2RHEZ + 10 RH </a:t>
                      </a:r>
                    </a:p>
                  </a:txBody>
                  <a:tcPr anchor="ctr"/>
                </a:tc>
                <a:extLst>
                  <a:ext uri="{0D108BD9-81ED-4DB2-BD59-A6C34878D82A}">
                    <a16:rowId xmlns:a16="http://schemas.microsoft.com/office/drawing/2014/main" val="4278809263"/>
                  </a:ext>
                </a:extLst>
              </a:tr>
            </a:tbl>
          </a:graphicData>
        </a:graphic>
      </p:graphicFrame>
    </p:spTree>
    <p:extLst>
      <p:ext uri="{BB962C8B-B14F-4D97-AF65-F5344CB8AC3E}">
        <p14:creationId xmlns:p14="http://schemas.microsoft.com/office/powerpoint/2010/main" val="1088197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9591" y="99134"/>
            <a:ext cx="11573950" cy="548511"/>
          </a:xfrm>
        </p:spPr>
        <p:txBody>
          <a:bodyPr/>
          <a:lstStyle/>
          <a:p>
            <a:r>
              <a:rPr lang="fr-FR" sz="2400" dirty="0" smtClean="0"/>
              <a:t>Traitement de la </a:t>
            </a:r>
            <a:r>
              <a:rPr lang="fr-FR" sz="2400" dirty="0" err="1" smtClean="0"/>
              <a:t>tb</a:t>
            </a:r>
            <a:r>
              <a:rPr lang="fr-FR" sz="2400" dirty="0" smtClean="0"/>
              <a:t> 2/2</a:t>
            </a:r>
            <a:endParaRPr lang="fr-FR" sz="2400" dirty="0"/>
          </a:p>
        </p:txBody>
      </p:sp>
      <p:sp>
        <p:nvSpPr>
          <p:cNvPr id="4" name="Espace réservé de la date 3"/>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7</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graphicFrame>
        <p:nvGraphicFramePr>
          <p:cNvPr id="5" name="Tableau 4"/>
          <p:cNvGraphicFramePr>
            <a:graphicFrameLocks noGrp="1"/>
          </p:cNvGraphicFramePr>
          <p:nvPr>
            <p:extLst>
              <p:ext uri="{D42A27DB-BD31-4B8C-83A1-F6EECF244321}">
                <p14:modId xmlns:p14="http://schemas.microsoft.com/office/powerpoint/2010/main" val="2318092888"/>
              </p:ext>
            </p:extLst>
          </p:nvPr>
        </p:nvGraphicFramePr>
        <p:xfrm>
          <a:off x="309591" y="955765"/>
          <a:ext cx="11516832" cy="3540035"/>
        </p:xfrm>
        <a:graphic>
          <a:graphicData uri="http://schemas.openxmlformats.org/drawingml/2006/table">
            <a:tbl>
              <a:tblPr firstRow="1" bandRow="1">
                <a:tableStyleId>{00A15C55-8517-42AA-B614-E9B94910E393}</a:tableStyleId>
              </a:tblPr>
              <a:tblGrid>
                <a:gridCol w="3128934">
                  <a:extLst>
                    <a:ext uri="{9D8B030D-6E8A-4147-A177-3AD203B41FA5}">
                      <a16:colId xmlns:a16="http://schemas.microsoft.com/office/drawing/2014/main" val="1208513714"/>
                    </a:ext>
                  </a:extLst>
                </a:gridCol>
                <a:gridCol w="8387898">
                  <a:extLst>
                    <a:ext uri="{9D8B030D-6E8A-4147-A177-3AD203B41FA5}">
                      <a16:colId xmlns:a16="http://schemas.microsoft.com/office/drawing/2014/main" val="3001118995"/>
                    </a:ext>
                  </a:extLst>
                </a:gridCol>
              </a:tblGrid>
              <a:tr h="516859">
                <a:tc>
                  <a:txBody>
                    <a:bodyPr/>
                    <a:lstStyle/>
                    <a:p>
                      <a:pPr algn="ctr"/>
                      <a:r>
                        <a:rPr lang="fr-FR" sz="1800" dirty="0" smtClean="0">
                          <a:latin typeface="Arial" panose="020B0604020202020204" pitchFamily="34" charset="0"/>
                          <a:cs typeface="Arial" panose="020B0604020202020204" pitchFamily="34" charset="0"/>
                        </a:rPr>
                        <a:t>Type de tuberculose</a:t>
                      </a:r>
                      <a:endParaRPr lang="fr-FR" sz="1800" dirty="0">
                        <a:latin typeface="Arial" panose="020B0604020202020204" pitchFamily="34" charset="0"/>
                        <a:cs typeface="Arial" panose="020B0604020202020204" pitchFamily="34" charset="0"/>
                      </a:endParaRPr>
                    </a:p>
                  </a:txBody>
                  <a:tcPr anchor="ctr"/>
                </a:tc>
                <a:tc>
                  <a:txBody>
                    <a:bodyPr/>
                    <a:lstStyle/>
                    <a:p>
                      <a:pPr algn="ctr"/>
                      <a:r>
                        <a:rPr lang="fr-FR" sz="1800" dirty="0" smtClean="0">
                          <a:latin typeface="Arial" panose="020B0604020202020204" pitchFamily="34" charset="0"/>
                          <a:cs typeface="Arial" panose="020B0604020202020204" pitchFamily="34" charset="0"/>
                        </a:rPr>
                        <a:t>Traitement</a:t>
                      </a:r>
                      <a:endParaRPr lang="fr-FR"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690743968"/>
                  </a:ext>
                </a:extLst>
              </a:tr>
              <a:tr h="2274997">
                <a:tc>
                  <a:txBody>
                    <a:bodyPr/>
                    <a:lstStyle/>
                    <a:p>
                      <a:pPr algn="ctr"/>
                      <a:r>
                        <a:rPr lang="fr-FR" sz="1600" b="1" dirty="0" smtClean="0">
                          <a:latin typeface="Arial" panose="020B0604020202020204" pitchFamily="34" charset="0"/>
                          <a:cs typeface="Arial" panose="020B0604020202020204" pitchFamily="34" charset="0"/>
                        </a:rPr>
                        <a:t>TB neurologique (méningite</a:t>
                      </a:r>
                      <a:r>
                        <a:rPr lang="fr-FR" sz="1600" b="1" baseline="0" dirty="0" smtClean="0">
                          <a:latin typeface="Arial" panose="020B0604020202020204" pitchFamily="34" charset="0"/>
                          <a:cs typeface="Arial" panose="020B0604020202020204" pitchFamily="34" charset="0"/>
                        </a:rPr>
                        <a:t> tuberculeuse / suspicion de </a:t>
                      </a:r>
                      <a:r>
                        <a:rPr lang="fr-FR" sz="1600" b="1" baseline="0" dirty="0" err="1" smtClean="0">
                          <a:latin typeface="Arial" panose="020B0604020202020204" pitchFamily="34" charset="0"/>
                          <a:cs typeface="Arial" panose="020B0604020202020204" pitchFamily="34" charset="0"/>
                        </a:rPr>
                        <a:t>tuberculomes</a:t>
                      </a:r>
                      <a:r>
                        <a:rPr lang="fr-FR" sz="1600" b="1" baseline="0" dirty="0" smtClean="0">
                          <a:latin typeface="Arial" panose="020B0604020202020204" pitchFamily="34" charset="0"/>
                          <a:cs typeface="Arial" panose="020B0604020202020204" pitchFamily="34" charset="0"/>
                        </a:rPr>
                        <a:t>)</a:t>
                      </a:r>
                      <a:endParaRPr lang="fr-FR" sz="1600" b="1" dirty="0" smtClean="0">
                        <a:latin typeface="Arial" panose="020B0604020202020204" pitchFamily="34" charset="0"/>
                        <a:cs typeface="Arial" panose="020B0604020202020204" pitchFamily="34" charset="0"/>
                      </a:endParaRPr>
                    </a:p>
                  </a:txBody>
                  <a:tcPr anchor="ctr"/>
                </a:tc>
                <a:tc>
                  <a:txBody>
                    <a:bodyPr/>
                    <a:lstStyle/>
                    <a:p>
                      <a:pPr marL="0" marR="0" indent="0" algn="l" defTabSz="914353" rtl="0" eaLnBrk="1" fontAlgn="auto" latinLnBrk="0" hangingPunct="1">
                        <a:lnSpc>
                          <a:spcPct val="100000"/>
                        </a:lnSpc>
                        <a:spcBef>
                          <a:spcPts val="0"/>
                        </a:spcBef>
                        <a:spcAft>
                          <a:spcPts val="0"/>
                        </a:spcAft>
                        <a:buClrTx/>
                        <a:buSzTx/>
                        <a:buFontTx/>
                        <a:buNone/>
                        <a:tabLst/>
                        <a:defRPr/>
                      </a:pPr>
                      <a:r>
                        <a:rPr lang="fr-FR" sz="1600" dirty="0" smtClean="0">
                          <a:latin typeface="Arial" panose="020B0604020202020204" pitchFamily="34" charset="0"/>
                          <a:cs typeface="Arial" panose="020B0604020202020204" pitchFamily="34" charset="0"/>
                        </a:rPr>
                        <a:t>2RHEZ + 10 RH </a:t>
                      </a:r>
                    </a:p>
                    <a:p>
                      <a:r>
                        <a:rPr lang="fr-FR" sz="1600" dirty="0" smtClean="0">
                          <a:latin typeface="Arial" panose="020B0604020202020204" pitchFamily="34" charset="0"/>
                          <a:cs typeface="Arial" panose="020B0604020202020204" pitchFamily="34" charset="0"/>
                        </a:rPr>
                        <a:t>Ajout </a:t>
                      </a:r>
                      <a:r>
                        <a:rPr lang="fr-FR" sz="1600" dirty="0" err="1" smtClean="0">
                          <a:latin typeface="Arial" panose="020B0604020202020204" pitchFamily="34" charset="0"/>
                          <a:cs typeface="Arial" panose="020B0604020202020204" pitchFamily="34" charset="0"/>
                        </a:rPr>
                        <a:t>prednisolone</a:t>
                      </a:r>
                      <a:r>
                        <a:rPr lang="fr-FR" sz="1600" baseline="0" dirty="0" smtClean="0">
                          <a:latin typeface="Arial" panose="020B0604020202020204" pitchFamily="34" charset="0"/>
                          <a:cs typeface="Arial" panose="020B0604020202020204" pitchFamily="34" charset="0"/>
                        </a:rPr>
                        <a:t> : 1,5mg / kg / jour par voie orale pour 6 semaines</a:t>
                      </a:r>
                    </a:p>
                    <a:p>
                      <a:r>
                        <a:rPr lang="fr-FR" sz="1600" baseline="0" dirty="0" smtClean="0">
                          <a:latin typeface="Arial" panose="020B0604020202020204" pitchFamily="34" charset="0"/>
                          <a:cs typeface="Arial" panose="020B0604020202020204" pitchFamily="34" charset="0"/>
                        </a:rPr>
                        <a:t>Suivi par dose dégressive – 0,75mg / kg / jour par voie orale pendant 2 semaines</a:t>
                      </a:r>
                    </a:p>
                    <a:p>
                      <a:endParaRPr lang="fr-FR" sz="1600" baseline="0" dirty="0" smtClean="0">
                        <a:latin typeface="Arial" panose="020B0604020202020204" pitchFamily="34" charset="0"/>
                        <a:cs typeface="Arial" panose="020B0604020202020204" pitchFamily="34" charset="0"/>
                      </a:endParaRPr>
                    </a:p>
                    <a:p>
                      <a:pPr marL="0" indent="0">
                        <a:buFont typeface="Wingdings" panose="05000000000000000000" pitchFamily="2" charset="2"/>
                        <a:buNone/>
                      </a:pPr>
                      <a:r>
                        <a:rPr lang="fr-FR" sz="1600" baseline="0" dirty="0" smtClean="0">
                          <a:latin typeface="Arial" panose="020B0604020202020204" pitchFamily="34" charset="0"/>
                          <a:cs typeface="Arial" panose="020B0604020202020204" pitchFamily="34" charset="0"/>
                          <a:sym typeface="Wingdings" panose="05000000000000000000" pitchFamily="2" charset="2"/>
                        </a:rPr>
                        <a:t>Si troubles de la conscience ou de la déglutition : </a:t>
                      </a:r>
                    </a:p>
                    <a:p>
                      <a:pPr marL="285750" indent="-285750">
                        <a:buFont typeface="Arial" panose="020B0604020202020204" pitchFamily="34" charset="0"/>
                        <a:buChar char="•"/>
                      </a:pPr>
                      <a:r>
                        <a:rPr lang="fr-FR" sz="1600" baseline="0" dirty="0" err="1" smtClean="0">
                          <a:latin typeface="Arial" panose="020B0604020202020204" pitchFamily="34" charset="0"/>
                          <a:cs typeface="Arial" panose="020B0604020202020204" pitchFamily="34" charset="0"/>
                          <a:sym typeface="Wingdings" panose="05000000000000000000" pitchFamily="2" charset="2"/>
                        </a:rPr>
                        <a:t>Dexaméthasone</a:t>
                      </a:r>
                      <a:r>
                        <a:rPr lang="fr-FR" sz="1600" baseline="0" dirty="0" smtClean="0">
                          <a:latin typeface="Arial" panose="020B0604020202020204" pitchFamily="34" charset="0"/>
                          <a:cs typeface="Arial" panose="020B0604020202020204" pitchFamily="34" charset="0"/>
                          <a:sym typeface="Wingdings" panose="05000000000000000000" pitchFamily="2" charset="2"/>
                        </a:rPr>
                        <a:t> 8mg IV 3 fois / jour</a:t>
                      </a:r>
                    </a:p>
                    <a:p>
                      <a:pPr marL="285750" indent="-285750">
                        <a:buFont typeface="Arial" panose="020B0604020202020204" pitchFamily="34" charset="0"/>
                        <a:buChar char="•"/>
                      </a:pPr>
                      <a:r>
                        <a:rPr lang="fr-FR" sz="1600" baseline="0" dirty="0" err="1" smtClean="0">
                          <a:latin typeface="Arial" panose="020B0604020202020204" pitchFamily="34" charset="0"/>
                          <a:cs typeface="Arial" panose="020B0604020202020204" pitchFamily="34" charset="0"/>
                          <a:sym typeface="Wingdings" panose="05000000000000000000" pitchFamily="2" charset="2"/>
                        </a:rPr>
                        <a:t>Oméprazole</a:t>
                      </a:r>
                      <a:r>
                        <a:rPr lang="fr-FR" sz="1600" baseline="0" dirty="0" smtClean="0">
                          <a:latin typeface="Arial" panose="020B0604020202020204" pitchFamily="34" charset="0"/>
                          <a:cs typeface="Arial" panose="020B0604020202020204" pitchFamily="34" charset="0"/>
                          <a:sym typeface="Wingdings" panose="05000000000000000000" pitchFamily="2" charset="2"/>
                        </a:rPr>
                        <a:t> 20mg / jour par voie orale, recommandé pendant la durée du traitement avec corticostéroïdes</a:t>
                      </a:r>
                    </a:p>
                  </a:txBody>
                  <a:tcPr anchor="ctr"/>
                </a:tc>
                <a:extLst>
                  <a:ext uri="{0D108BD9-81ED-4DB2-BD59-A6C34878D82A}">
                    <a16:rowId xmlns:a16="http://schemas.microsoft.com/office/drawing/2014/main" val="4151325580"/>
                  </a:ext>
                </a:extLst>
              </a:tr>
              <a:tr h="748179">
                <a:tc>
                  <a:txBody>
                    <a:bodyPr/>
                    <a:lstStyle/>
                    <a:p>
                      <a:pPr algn="ctr"/>
                      <a:r>
                        <a:rPr lang="fr-FR" sz="1600" b="1" dirty="0" smtClean="0">
                          <a:latin typeface="Arial" panose="020B0604020202020204" pitchFamily="34" charset="0"/>
                          <a:cs typeface="Arial" panose="020B0604020202020204" pitchFamily="34" charset="0"/>
                        </a:rPr>
                        <a:t>TB DR</a:t>
                      </a:r>
                      <a:r>
                        <a:rPr lang="fr-FR" sz="1600" b="1" baseline="0" dirty="0" smtClean="0">
                          <a:latin typeface="Arial" panose="020B0604020202020204" pitchFamily="34" charset="0"/>
                          <a:cs typeface="Arial" panose="020B0604020202020204" pitchFamily="34" charset="0"/>
                        </a:rPr>
                        <a:t> / MDR / XDR</a:t>
                      </a:r>
                      <a:endParaRPr lang="fr-FR" sz="1600" b="1" dirty="0">
                        <a:latin typeface="Arial" panose="020B0604020202020204" pitchFamily="34" charset="0"/>
                        <a:cs typeface="Arial" panose="020B0604020202020204" pitchFamily="34" charset="0"/>
                      </a:endParaRPr>
                    </a:p>
                  </a:txBody>
                  <a:tcPr anchor="ctr"/>
                </a:tc>
                <a:tc>
                  <a:txBody>
                    <a:bodyPr/>
                    <a:lstStyle/>
                    <a:p>
                      <a:r>
                        <a:rPr lang="fr-FR" sz="1600" dirty="0" smtClean="0">
                          <a:latin typeface="Arial" panose="020B0604020202020204" pitchFamily="34" charset="0"/>
                          <a:cs typeface="Arial" panose="020B0604020202020204" pitchFamily="34" charset="0"/>
                          <a:sym typeface="Wingdings" panose="05000000000000000000" pitchFamily="2" charset="2"/>
                        </a:rPr>
                        <a:t> Se</a:t>
                      </a:r>
                      <a:r>
                        <a:rPr lang="fr-FR" sz="1600" baseline="0" dirty="0" smtClean="0">
                          <a:latin typeface="Arial" panose="020B0604020202020204" pitchFamily="34" charset="0"/>
                          <a:cs typeface="Arial" panose="020B0604020202020204" pitchFamily="34" charset="0"/>
                          <a:sym typeface="Wingdings" panose="05000000000000000000" pitchFamily="2" charset="2"/>
                        </a:rPr>
                        <a:t> référer aux protocoles nationaux</a:t>
                      </a:r>
                      <a:endParaRPr lang="fr-FR" sz="16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53998897"/>
                  </a:ext>
                </a:extLst>
              </a:tr>
            </a:tbl>
          </a:graphicData>
        </a:graphic>
      </p:graphicFrame>
      <p:sp>
        <p:nvSpPr>
          <p:cNvPr id="3" name="Rectangle 2"/>
          <p:cNvSpPr/>
          <p:nvPr/>
        </p:nvSpPr>
        <p:spPr>
          <a:xfrm>
            <a:off x="2359299" y="4798614"/>
            <a:ext cx="7417415" cy="1354217"/>
          </a:xfrm>
          <a:prstGeom prst="rect">
            <a:avLst/>
          </a:prstGeom>
        </p:spPr>
        <p:txBody>
          <a:bodyPr wrap="none">
            <a:spAutoFit/>
          </a:bodyPr>
          <a:lstStyle/>
          <a:p>
            <a:pPr algn="ctr"/>
            <a:r>
              <a:rPr lang="fr-FR" b="1" dirty="0">
                <a:solidFill>
                  <a:schemeClr val="tx2"/>
                </a:solidFill>
                <a:latin typeface="Arial" panose="020B0604020202020204" pitchFamily="34" charset="0"/>
                <a:cs typeface="Arial" panose="020B0604020202020204" pitchFamily="34" charset="0"/>
              </a:rPr>
              <a:t>Initiation du TARV </a:t>
            </a:r>
            <a:endParaRPr lang="fr-FR" b="1" dirty="0" smtClean="0">
              <a:solidFill>
                <a:schemeClr val="tx2"/>
              </a:solidFill>
              <a:latin typeface="Arial" panose="020B0604020202020204" pitchFamily="34" charset="0"/>
              <a:cs typeface="Arial" panose="020B0604020202020204" pitchFamily="34" charset="0"/>
            </a:endParaRPr>
          </a:p>
          <a:p>
            <a:pPr algn="ctr"/>
            <a:r>
              <a:rPr lang="fr-FR" dirty="0" smtClean="0">
                <a:solidFill>
                  <a:schemeClr val="tx2"/>
                </a:solidFill>
                <a:latin typeface="Arial" panose="020B0604020202020204" pitchFamily="34" charset="0"/>
                <a:cs typeface="Arial" panose="020B0604020202020204" pitchFamily="34" charset="0"/>
              </a:rPr>
              <a:t>(</a:t>
            </a:r>
            <a:r>
              <a:rPr lang="fr-FR" sz="1400" i="1" dirty="0">
                <a:solidFill>
                  <a:schemeClr val="tx2"/>
                </a:solidFill>
                <a:latin typeface="Arial" panose="020B0604020202020204" pitchFamily="34" charset="0"/>
                <a:cs typeface="Arial" panose="020B0604020202020204" pitchFamily="34" charset="0"/>
              </a:rPr>
              <a:t>sauf TB neurologique</a:t>
            </a:r>
            <a:r>
              <a:rPr lang="fr-FR" dirty="0" smtClean="0">
                <a:solidFill>
                  <a:schemeClr val="tx2"/>
                </a:solidFill>
                <a:latin typeface="Arial" panose="020B0604020202020204" pitchFamily="34" charset="0"/>
                <a:cs typeface="Arial" panose="020B0604020202020204" pitchFamily="34" charset="0"/>
              </a:rPr>
              <a:t>)</a:t>
            </a:r>
          </a:p>
          <a:p>
            <a:pPr algn="ctr"/>
            <a:endParaRPr lang="fr-FR" sz="1000" dirty="0" smtClean="0">
              <a:solidFill>
                <a:schemeClr val="tx2"/>
              </a:solidFill>
              <a:latin typeface="Arial" panose="020B0604020202020204" pitchFamily="34" charset="0"/>
              <a:cs typeface="Arial" panose="020B0604020202020204" pitchFamily="34" charset="0"/>
            </a:endParaRPr>
          </a:p>
          <a:p>
            <a:pPr algn="ctr"/>
            <a:r>
              <a:rPr lang="fr-FR" dirty="0">
                <a:solidFill>
                  <a:schemeClr val="tx2"/>
                </a:solidFill>
                <a:latin typeface="Arial" panose="020B0604020202020204" pitchFamily="34" charset="0"/>
                <a:cs typeface="Arial" panose="020B0604020202020204" pitchFamily="34" charset="0"/>
              </a:rPr>
              <a:t>Endéans les 2 semaines suivant le début du traitement antituberculeux</a:t>
            </a:r>
          </a:p>
          <a:p>
            <a:pPr algn="ctr"/>
            <a:r>
              <a:rPr lang="fr-FR" dirty="0" smtClean="0">
                <a:solidFill>
                  <a:schemeClr val="tx2"/>
                </a:solidFill>
                <a:latin typeface="Arial" panose="020B0604020202020204" pitchFamily="34" charset="0"/>
                <a:cs typeface="Arial" panose="020B0604020202020204" pitchFamily="34" charset="0"/>
              </a:rPr>
              <a:t>! Surveiller </a:t>
            </a:r>
            <a:r>
              <a:rPr lang="fr-FR" dirty="0">
                <a:solidFill>
                  <a:schemeClr val="tx2"/>
                </a:solidFill>
                <a:latin typeface="Arial" panose="020B0604020202020204" pitchFamily="34" charset="0"/>
                <a:cs typeface="Arial" panose="020B0604020202020204" pitchFamily="34" charset="0"/>
              </a:rPr>
              <a:t>IRIS </a:t>
            </a:r>
            <a:r>
              <a:rPr lang="fr-FR" dirty="0" smtClean="0">
                <a:solidFill>
                  <a:schemeClr val="tx2"/>
                </a:solidFill>
                <a:latin typeface="Arial" panose="020B0604020202020204" pitchFamily="34" charset="0"/>
                <a:cs typeface="Arial" panose="020B0604020202020204" pitchFamily="34" charset="0"/>
              </a:rPr>
              <a:t>!</a:t>
            </a:r>
            <a:endParaRPr lang="fr-FR" dirty="0">
              <a:solidFill>
                <a:schemeClr val="tx2"/>
              </a:solidFill>
              <a:latin typeface="Arial" panose="020B0604020202020204" pitchFamily="34" charset="0"/>
              <a:cs typeface="Arial" panose="020B0604020202020204" pitchFamily="34" charset="0"/>
            </a:endParaRPr>
          </a:p>
        </p:txBody>
      </p:sp>
      <p:sp>
        <p:nvSpPr>
          <p:cNvPr id="6" name="Rectangle à coins arrondis 5"/>
          <p:cNvSpPr/>
          <p:nvPr/>
        </p:nvSpPr>
        <p:spPr>
          <a:xfrm>
            <a:off x="1811644" y="4715868"/>
            <a:ext cx="8569843" cy="1531220"/>
          </a:xfrm>
          <a:prstGeom prst="round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49344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9591" y="287384"/>
            <a:ext cx="11573950" cy="936411"/>
          </a:xfrm>
        </p:spPr>
        <p:txBody>
          <a:bodyPr/>
          <a:lstStyle/>
          <a:p>
            <a:pPr>
              <a:lnSpc>
                <a:spcPct val="150000"/>
              </a:lnSpc>
              <a:spcBef>
                <a:spcPts val="1000"/>
              </a:spcBef>
              <a:spcAft>
                <a:spcPts val="1000"/>
              </a:spcAft>
            </a:pPr>
            <a:r>
              <a:rPr lang="fr-FR" sz="2400" dirty="0" smtClean="0"/>
              <a:t>Traitement préventif de la </a:t>
            </a:r>
            <a:r>
              <a:rPr lang="fr-FR" sz="2400" dirty="0" err="1" smtClean="0"/>
              <a:t>tb</a:t>
            </a:r>
            <a:r>
              <a:rPr lang="fr-FR" sz="2400" dirty="0" smtClean="0"/>
              <a:t> (</a:t>
            </a:r>
            <a:r>
              <a:rPr lang="fr-FR" sz="2400" dirty="0" err="1" smtClean="0"/>
              <a:t>tpt</a:t>
            </a:r>
            <a:r>
              <a:rPr lang="fr-FR" sz="2400" dirty="0" smtClean="0"/>
              <a:t>)</a:t>
            </a:r>
            <a:r>
              <a:rPr lang="fr-FR" dirty="0" smtClean="0"/>
              <a:t/>
            </a:r>
            <a:br>
              <a:rPr lang="fr-FR" dirty="0" smtClean="0"/>
            </a:br>
            <a:r>
              <a:rPr lang="fr-FR" sz="1800" dirty="0" smtClean="0"/>
              <a:t>destiné entre autres aux </a:t>
            </a:r>
            <a:r>
              <a:rPr lang="fr-FR" sz="1800" dirty="0" err="1" smtClean="0"/>
              <a:t>pvvih</a:t>
            </a:r>
            <a:endParaRPr lang="fr-FR" dirty="0"/>
          </a:p>
        </p:txBody>
      </p:sp>
      <p:sp>
        <p:nvSpPr>
          <p:cNvPr id="4" name="Espace réservé de la date 3"/>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8</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pic>
        <p:nvPicPr>
          <p:cNvPr id="6" name="Image 5"/>
          <p:cNvPicPr>
            <a:picLocks noChangeAspect="1"/>
          </p:cNvPicPr>
          <p:nvPr/>
        </p:nvPicPr>
        <p:blipFill>
          <a:blip r:embed="rId2"/>
          <a:stretch>
            <a:fillRect/>
          </a:stretch>
        </p:blipFill>
        <p:spPr>
          <a:xfrm>
            <a:off x="1723415" y="1124937"/>
            <a:ext cx="8745170" cy="5391902"/>
          </a:xfrm>
          <a:prstGeom prst="rect">
            <a:avLst/>
          </a:prstGeom>
        </p:spPr>
      </p:pic>
    </p:spTree>
    <p:extLst>
      <p:ext uri="{BB962C8B-B14F-4D97-AF65-F5344CB8AC3E}">
        <p14:creationId xmlns:p14="http://schemas.microsoft.com/office/powerpoint/2010/main" val="725678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822351" y="4189810"/>
            <a:ext cx="10526233" cy="2200359"/>
          </a:xfrm>
          <a:prstGeom prst="rect">
            <a:avLst/>
          </a:prstGeom>
          <a:solidFill>
            <a:schemeClr val="tx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sz="1400" dirty="0">
              <a:solidFill>
                <a:schemeClr val="accent1">
                  <a:lumMod val="20000"/>
                  <a:lumOff val="80000"/>
                </a:schemeClr>
              </a:solidFill>
              <a:latin typeface="Arial" panose="020B0604020202020204" pitchFamily="34" charset="0"/>
              <a:cs typeface="Arial" panose="020B0604020202020204" pitchFamily="34" charset="0"/>
            </a:endParaRPr>
          </a:p>
        </p:txBody>
      </p:sp>
      <p:sp>
        <p:nvSpPr>
          <p:cNvPr id="7" name="Rectangle 6"/>
          <p:cNvSpPr/>
          <p:nvPr/>
        </p:nvSpPr>
        <p:spPr>
          <a:xfrm>
            <a:off x="259451" y="819010"/>
            <a:ext cx="11652037" cy="3199509"/>
          </a:xfrm>
          <a:prstGeom prst="rect">
            <a:avLst/>
          </a:prstGeom>
          <a:solidFill>
            <a:schemeClr val="accent4">
              <a:lumMod val="20000"/>
              <a:lumOff val="80000"/>
            </a:schemeClr>
          </a:solidFill>
          <a:ln>
            <a:solidFill>
              <a:schemeClr val="accent4">
                <a:lumMod val="20000"/>
                <a:lumOff val="8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p:cNvSpPr>
            <a:spLocks noGrp="1"/>
          </p:cNvSpPr>
          <p:nvPr>
            <p:ph type="title"/>
          </p:nvPr>
        </p:nvSpPr>
        <p:spPr>
          <a:xfrm>
            <a:off x="309591" y="99208"/>
            <a:ext cx="1083274" cy="548511"/>
          </a:xfrm>
        </p:spPr>
        <p:txBody>
          <a:bodyPr/>
          <a:lstStyle/>
          <a:p>
            <a:r>
              <a:rPr lang="en-US" sz="2400" dirty="0"/>
              <a:t>IRIS </a:t>
            </a:r>
          </a:p>
        </p:txBody>
      </p:sp>
      <p:sp>
        <p:nvSpPr>
          <p:cNvPr id="4" name="Date Placeholder 3"/>
          <p:cNvSpPr>
            <a:spLocks noGrp="1"/>
          </p:cNvSpPr>
          <p:nvPr>
            <p:ph type="dt" sz="half" idx="2"/>
          </p:nvPr>
        </p:nvSpPr>
        <p:spPr/>
        <p:txBody>
          <a:bodyPr/>
          <a:lstStyle/>
          <a:p>
            <a:pPr marL="0" marR="0" lvl="0" indent="0" algn="r" defTabSz="326578" rtl="0" eaLnBrk="1" fontAlgn="auto" latinLnBrk="0" hangingPunct="1">
              <a:lnSpc>
                <a:spcPct val="100000"/>
              </a:lnSpc>
              <a:spcBef>
                <a:spcPts val="0"/>
              </a:spcBef>
              <a:spcAft>
                <a:spcPts val="0"/>
              </a:spcAft>
              <a:buClrTx/>
              <a:buSzTx/>
              <a:buFontTx/>
              <a:buNone/>
              <a:tabLst/>
              <a:defRPr/>
            </a:pPr>
            <a:fld id="{BBC42BC2-714B-E74C-96FD-84AD3A69805C}" type="datetime1">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20/09/2024</a:t>
            </a:fld>
            <a:r>
              <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rPr>
              <a:t> - </a:t>
            </a:r>
            <a:fld id="{D92EDA0F-8E0B-AD49-88BD-82EA2AD17347}" type="slidenum">
              <a:rPr kumimoji="0" lang="fr-FR" sz="857" b="0" i="0" u="none" strike="noStrike" kern="1200" cap="none" spc="0" normalizeH="0" baseline="0" noProof="0" smtClean="0">
                <a:ln>
                  <a:noFill/>
                </a:ln>
                <a:solidFill>
                  <a:srgbClr val="3C3D3B"/>
                </a:solidFill>
                <a:effectLst/>
                <a:uLnTx/>
                <a:uFillTx/>
                <a:latin typeface="Calibri" panose="020F0502020204030204"/>
                <a:ea typeface="+mn-ea"/>
                <a:cs typeface="+mn-cs"/>
              </a:rPr>
              <a:pPr marL="0" marR="0" lvl="0" indent="0" algn="r" defTabSz="326578" rtl="0" eaLnBrk="1" fontAlgn="auto" latinLnBrk="0" hangingPunct="1">
                <a:lnSpc>
                  <a:spcPct val="100000"/>
                </a:lnSpc>
                <a:spcBef>
                  <a:spcPts val="0"/>
                </a:spcBef>
                <a:spcAft>
                  <a:spcPts val="0"/>
                </a:spcAft>
                <a:buClrTx/>
                <a:buSzTx/>
                <a:buFontTx/>
                <a:buNone/>
                <a:tabLst/>
                <a:defRPr/>
              </a:pPr>
              <a:t>9</a:t>
            </a:fld>
            <a:endParaRPr kumimoji="0" lang="fr-FR" sz="857" b="0" i="0" u="none" strike="noStrike" kern="1200" cap="none" spc="0" normalizeH="0" baseline="0" noProof="0" dirty="0">
              <a:ln>
                <a:noFill/>
              </a:ln>
              <a:solidFill>
                <a:srgbClr val="3C3D3B"/>
              </a:solidFill>
              <a:effectLst/>
              <a:uLnTx/>
              <a:uFillTx/>
              <a:latin typeface="Calibri" panose="020F0502020204030204"/>
              <a:ea typeface="+mn-ea"/>
              <a:cs typeface="+mn-cs"/>
            </a:endParaRPr>
          </a:p>
        </p:txBody>
      </p:sp>
      <p:sp>
        <p:nvSpPr>
          <p:cNvPr id="5" name="Rectangle 4"/>
          <p:cNvSpPr/>
          <p:nvPr/>
        </p:nvSpPr>
        <p:spPr>
          <a:xfrm>
            <a:off x="1100125" y="4276337"/>
            <a:ext cx="10077008" cy="2012602"/>
          </a:xfrm>
          <a:prstGeom prst="rect">
            <a:avLst/>
          </a:prstGeom>
        </p:spPr>
        <p:txBody>
          <a:bodyPr wrap="square">
            <a:spAutoFit/>
          </a:bodyPr>
          <a:lstStyle/>
          <a:p>
            <a:pPr indent="0" algn="ctr">
              <a:spcAft>
                <a:spcPts val="1000"/>
              </a:spcAft>
              <a:buNone/>
            </a:pPr>
            <a:r>
              <a:rPr lang="fr-FR" sz="1600" b="1" u="sng" dirty="0">
                <a:solidFill>
                  <a:schemeClr val="accent1"/>
                </a:solidFill>
                <a:latin typeface="Arial" panose="020B0604020202020204" pitchFamily="34" charset="0"/>
                <a:cs typeface="Arial" panose="020B0604020202020204" pitchFamily="34" charset="0"/>
              </a:rPr>
              <a:t>Délai pour l’initiation TAR </a:t>
            </a:r>
          </a:p>
          <a:p>
            <a:pPr marL="285750" indent="-285750">
              <a:spcAft>
                <a:spcPts val="1000"/>
              </a:spcAft>
              <a:buFont typeface="Arial" panose="020B0604020202020204" pitchFamily="34" charset="0"/>
              <a:buChar char="•"/>
            </a:pPr>
            <a:r>
              <a:rPr lang="fr-FR" sz="1600" b="1" dirty="0">
                <a:solidFill>
                  <a:schemeClr val="accent1">
                    <a:lumMod val="20000"/>
                    <a:lumOff val="80000"/>
                  </a:schemeClr>
                </a:solidFill>
                <a:latin typeface="Arial" panose="020B0604020202020204" pitchFamily="34" charset="0"/>
                <a:cs typeface="Arial" panose="020B0604020202020204" pitchFamily="34" charset="0"/>
              </a:rPr>
              <a:t>TB non neurologique</a:t>
            </a:r>
            <a:r>
              <a:rPr lang="fr-FR" sz="1600" dirty="0">
                <a:solidFill>
                  <a:schemeClr val="accent1">
                    <a:lumMod val="20000"/>
                    <a:lumOff val="80000"/>
                  </a:schemeClr>
                </a:solidFill>
                <a:latin typeface="Arial" panose="020B0604020202020204" pitchFamily="34" charset="0"/>
                <a:cs typeface="Arial" panose="020B0604020202020204" pitchFamily="34" charset="0"/>
              </a:rPr>
              <a:t>: commencer</a:t>
            </a:r>
            <a:r>
              <a:rPr lang="fr-FR" sz="1600" spc="-2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la TARV </a:t>
            </a:r>
            <a:r>
              <a:rPr lang="fr-FR" sz="1600" spc="-10" dirty="0">
                <a:solidFill>
                  <a:schemeClr val="accent1">
                    <a:lumMod val="20000"/>
                    <a:lumOff val="80000"/>
                  </a:schemeClr>
                </a:solidFill>
                <a:latin typeface="Arial" panose="020B0604020202020204" pitchFamily="34" charset="0"/>
                <a:cs typeface="Arial" panose="020B0604020202020204" pitchFamily="34" charset="0"/>
              </a:rPr>
              <a:t>entre 2-4</a:t>
            </a:r>
            <a:r>
              <a:rPr lang="fr-FR" sz="1600" dirty="0">
                <a:solidFill>
                  <a:schemeClr val="accent1">
                    <a:lumMod val="20000"/>
                    <a:lumOff val="80000"/>
                  </a:schemeClr>
                </a:solidFill>
                <a:latin typeface="Arial" panose="020B0604020202020204" pitchFamily="34" charset="0"/>
                <a:cs typeface="Arial" panose="020B0604020202020204" pitchFamily="34" charset="0"/>
              </a:rPr>
              <a:t> semaines</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après</a:t>
            </a:r>
            <a:r>
              <a:rPr lang="fr-FR" sz="1600" spc="-1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le début</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du</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traitement</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de</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la</a:t>
            </a:r>
            <a:r>
              <a:rPr lang="fr-FR" sz="1600" spc="-2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TB (CD4&lt;50 initiation recommandé endéans les 2 semaines) </a:t>
            </a:r>
          </a:p>
          <a:p>
            <a:pPr marL="342900" indent="-342900">
              <a:lnSpc>
                <a:spcPct val="107000"/>
              </a:lnSpc>
              <a:spcBef>
                <a:spcPts val="130"/>
              </a:spcBef>
              <a:spcAft>
                <a:spcPts val="1000"/>
              </a:spcAft>
              <a:buSzPts val="1050"/>
              <a:buFont typeface="Symbol" panose="05050102010706020507" pitchFamily="18" charset="2"/>
              <a:buChar char=""/>
              <a:tabLst>
                <a:tab pos="184150" algn="l"/>
              </a:tabLst>
            </a:pPr>
            <a:r>
              <a:rPr lang="fr-FR" sz="1600" b="1" dirty="0">
                <a:solidFill>
                  <a:schemeClr val="accent1">
                    <a:lumMod val="20000"/>
                    <a:lumOff val="80000"/>
                  </a:schemeClr>
                </a:solidFill>
                <a:latin typeface="Arial" panose="020B0604020202020204" pitchFamily="34" charset="0"/>
                <a:cs typeface="Arial" panose="020B0604020202020204" pitchFamily="34" charset="0"/>
              </a:rPr>
              <a:t>TB neurologique</a:t>
            </a:r>
            <a:r>
              <a:rPr lang="fr-FR" sz="1600" dirty="0">
                <a:solidFill>
                  <a:schemeClr val="accent1">
                    <a:lumMod val="20000"/>
                    <a:lumOff val="80000"/>
                  </a:schemeClr>
                </a:solidFill>
                <a:latin typeface="Arial" panose="020B0604020202020204" pitchFamily="34" charset="0"/>
                <a:cs typeface="Arial" panose="020B0604020202020204" pitchFamily="34" charset="0"/>
              </a:rPr>
              <a:t>: commencer</a:t>
            </a:r>
            <a:r>
              <a:rPr lang="fr-FR" sz="1600" spc="-2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la TARV </a:t>
            </a:r>
            <a:r>
              <a:rPr lang="fr-FR" sz="1600" spc="-10" dirty="0">
                <a:solidFill>
                  <a:schemeClr val="accent1">
                    <a:lumMod val="20000"/>
                    <a:lumOff val="80000"/>
                  </a:schemeClr>
                </a:solidFill>
                <a:latin typeface="Arial" panose="020B0604020202020204" pitchFamily="34" charset="0"/>
                <a:cs typeface="Arial" panose="020B0604020202020204" pitchFamily="34" charset="0"/>
              </a:rPr>
              <a:t>entre 4-8</a:t>
            </a:r>
            <a:r>
              <a:rPr lang="fr-FR" sz="1600" dirty="0">
                <a:solidFill>
                  <a:schemeClr val="accent1">
                    <a:lumMod val="20000"/>
                    <a:lumOff val="80000"/>
                  </a:schemeClr>
                </a:solidFill>
                <a:latin typeface="Arial" panose="020B0604020202020204" pitchFamily="34" charset="0"/>
                <a:cs typeface="Arial" panose="020B0604020202020204" pitchFamily="34" charset="0"/>
              </a:rPr>
              <a:t> semaines</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après</a:t>
            </a:r>
            <a:r>
              <a:rPr lang="fr-FR" sz="1600" spc="-1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le début</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du</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traitement</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de</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la</a:t>
            </a:r>
            <a:r>
              <a:rPr lang="fr-FR" sz="1600" spc="-2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TB </a:t>
            </a:r>
          </a:p>
          <a:p>
            <a:pPr marL="342900" lvl="0" indent="-342900">
              <a:lnSpc>
                <a:spcPct val="107000"/>
              </a:lnSpc>
              <a:spcBef>
                <a:spcPts val="140"/>
              </a:spcBef>
              <a:spcAft>
                <a:spcPts val="1000"/>
              </a:spcAft>
              <a:buSzPts val="1050"/>
              <a:buFont typeface="Symbol" panose="05050102010706020507" pitchFamily="18" charset="2"/>
              <a:buChar char=""/>
              <a:tabLst>
                <a:tab pos="184150" algn="l"/>
              </a:tabLst>
            </a:pPr>
            <a:r>
              <a:rPr lang="fr-FR" sz="1600" dirty="0">
                <a:solidFill>
                  <a:schemeClr val="accent1">
                    <a:lumMod val="20000"/>
                    <a:lumOff val="80000"/>
                  </a:schemeClr>
                </a:solidFill>
                <a:latin typeface="Arial" panose="020B0604020202020204" pitchFamily="34" charset="0"/>
                <a:cs typeface="Arial" panose="020B0604020202020204" pitchFamily="34" charset="0"/>
              </a:rPr>
              <a:t>Ne</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pas</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commencer</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ou</a:t>
            </a:r>
            <a:r>
              <a:rPr lang="fr-FR" sz="1600" spc="-2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changer de</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TARV</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en</a:t>
            </a:r>
            <a:r>
              <a:rPr lang="fr-FR" sz="1600" spc="-2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même</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temps</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que</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l'arrêt</a:t>
            </a:r>
            <a:r>
              <a:rPr lang="fr-FR" sz="1600" spc="-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de</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la</a:t>
            </a:r>
            <a:r>
              <a:rPr lang="fr-FR" sz="1600" spc="-2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prednisone</a:t>
            </a:r>
            <a:r>
              <a:rPr lang="fr-FR" sz="1600" spc="1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poursuivre</a:t>
            </a:r>
            <a:r>
              <a:rPr lang="fr-FR" sz="1600" spc="-3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pendant</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2</a:t>
            </a:r>
            <a:r>
              <a:rPr lang="fr-FR" sz="1600" spc="-10"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semaines</a:t>
            </a:r>
            <a:r>
              <a:rPr lang="fr-FR" sz="1600" spc="-235" dirty="0">
                <a:solidFill>
                  <a:schemeClr val="accent1">
                    <a:lumMod val="20000"/>
                    <a:lumOff val="80000"/>
                  </a:schemeClr>
                </a:solidFill>
                <a:latin typeface="Arial" panose="020B0604020202020204" pitchFamily="34" charset="0"/>
                <a:cs typeface="Arial" panose="020B0604020202020204" pitchFamily="34" charset="0"/>
              </a:rPr>
              <a:t>  </a:t>
            </a:r>
            <a:r>
              <a:rPr lang="fr-FR" sz="1600" dirty="0">
                <a:solidFill>
                  <a:schemeClr val="accent1">
                    <a:lumMod val="20000"/>
                    <a:lumOff val="80000"/>
                  </a:schemeClr>
                </a:solidFill>
                <a:latin typeface="Arial" panose="020B0604020202020204" pitchFamily="34" charset="0"/>
                <a:cs typeface="Arial" panose="020B0604020202020204" pitchFamily="34" charset="0"/>
              </a:rPr>
              <a:t>supplémentaires si l’initiation du TARV corrèle avec fin du traitement </a:t>
            </a:r>
            <a:r>
              <a:rPr lang="fr-FR" sz="1600" dirty="0" err="1">
                <a:solidFill>
                  <a:schemeClr val="accent1">
                    <a:lumMod val="20000"/>
                    <a:lumOff val="80000"/>
                  </a:schemeClr>
                </a:solidFill>
                <a:latin typeface="Arial" panose="020B0604020202020204" pitchFamily="34" charset="0"/>
                <a:cs typeface="Arial" panose="020B0604020202020204" pitchFamily="34" charset="0"/>
              </a:rPr>
              <a:t>prednisolone</a:t>
            </a:r>
            <a:r>
              <a:rPr lang="fr-FR" sz="1600" dirty="0">
                <a:solidFill>
                  <a:schemeClr val="accent1">
                    <a:lumMod val="20000"/>
                    <a:lumOff val="80000"/>
                  </a:schemeClr>
                </a:solidFill>
                <a:latin typeface="Arial" panose="020B0604020202020204" pitchFamily="34" charset="0"/>
                <a:cs typeface="Arial" panose="020B0604020202020204" pitchFamily="34" charset="0"/>
              </a:rPr>
              <a:t> </a:t>
            </a:r>
          </a:p>
        </p:txBody>
      </p:sp>
      <p:sp>
        <p:nvSpPr>
          <p:cNvPr id="6" name="Rectangle 5"/>
          <p:cNvSpPr/>
          <p:nvPr/>
        </p:nvSpPr>
        <p:spPr>
          <a:xfrm>
            <a:off x="397674" y="1072241"/>
            <a:ext cx="11375589" cy="2693045"/>
          </a:xfrm>
          <a:prstGeom prst="rect">
            <a:avLst/>
          </a:prstGeom>
        </p:spPr>
        <p:txBody>
          <a:bodyPr wrap="square">
            <a:spAutoFit/>
          </a:bodyPr>
          <a:lstStyle/>
          <a:p>
            <a:pPr indent="0" algn="just">
              <a:spcAft>
                <a:spcPts val="1000"/>
              </a:spcAft>
              <a:buNone/>
            </a:pPr>
            <a:r>
              <a:rPr lang="fr-FR" sz="1600" b="1" dirty="0">
                <a:solidFill>
                  <a:schemeClr val="tx2"/>
                </a:solidFill>
                <a:latin typeface="Arial" panose="020B0604020202020204" pitchFamily="34" charset="0"/>
                <a:cs typeface="Arial" panose="020B0604020202020204" pitchFamily="34" charset="0"/>
              </a:rPr>
              <a:t>Une réaction inflammatoire propre au TAR, est souvent méconnue et cause de mortalité paradoxale après initiation du traitement ARV. </a:t>
            </a:r>
          </a:p>
          <a:p>
            <a:pPr indent="0" algn="just">
              <a:spcAft>
                <a:spcPts val="1000"/>
              </a:spcAft>
              <a:buNone/>
            </a:pPr>
            <a:r>
              <a:rPr lang="fr-FR" sz="1600" dirty="0">
                <a:latin typeface="Arial" panose="020B0604020202020204" pitchFamily="34" charset="0"/>
                <a:cs typeface="Arial" panose="020B0604020202020204" pitchFamily="34" charset="0"/>
              </a:rPr>
              <a:t>Environ 10 à 20% des patients qui commencent le TAR avec une immunosuppression avancée présentent une détérioration clinique au cours des 3 premiers mois en raison de l'IRIS. IRIS est le plus souvent décrit en association avec la tuberculose et la méningite a crypto et potentiellement mortel si atteinte SNC </a:t>
            </a:r>
          </a:p>
          <a:p>
            <a:pPr marL="285750" indent="-285750" algn="just">
              <a:spcAft>
                <a:spcPts val="1000"/>
              </a:spcAft>
              <a:buFont typeface="Arial" panose="020B0604020202020204" pitchFamily="34" charset="0"/>
              <a:buChar char="•"/>
            </a:pPr>
            <a:r>
              <a:rPr lang="fr-FR" sz="1600" b="1" dirty="0">
                <a:latin typeface="Arial" panose="020B0604020202020204" pitchFamily="34" charset="0"/>
                <a:cs typeface="Arial" panose="020B0604020202020204" pitchFamily="34" charset="0"/>
              </a:rPr>
              <a:t>IRIS démasquant </a:t>
            </a:r>
            <a:r>
              <a:rPr lang="fr-FR" sz="1600" dirty="0">
                <a:latin typeface="Arial" panose="020B0604020202020204" pitchFamily="34" charset="0"/>
                <a:cs typeface="Arial" panose="020B0604020202020204" pitchFamily="34" charset="0"/>
              </a:rPr>
              <a:t>:infection opportuniste (IO) non reconnue au moment du début du TAR, Apparition  après initiation TAR  des caractéristiques inflammatoires exagérées de cette infection , ‘ démasquée’ par le rétablissement de l'immunité. </a:t>
            </a:r>
          </a:p>
          <a:p>
            <a:pPr marL="285750" indent="-285750" algn="just">
              <a:spcAft>
                <a:spcPts val="1000"/>
              </a:spcAft>
              <a:buFont typeface="Arial" panose="020B0604020202020204" pitchFamily="34" charset="0"/>
              <a:buChar char="•"/>
            </a:pPr>
            <a:r>
              <a:rPr lang="fr-FR" sz="1600" b="1" dirty="0">
                <a:latin typeface="Arial" panose="020B0604020202020204" pitchFamily="34" charset="0"/>
                <a:cs typeface="Arial" panose="020B0604020202020204" pitchFamily="34" charset="0"/>
              </a:rPr>
              <a:t>IRIS paradoxal </a:t>
            </a:r>
            <a:r>
              <a:rPr lang="fr-FR" sz="1600" dirty="0">
                <a:latin typeface="Arial" panose="020B0604020202020204" pitchFamily="34" charset="0"/>
                <a:cs typeface="Arial" panose="020B0604020202020204" pitchFamily="34" charset="0"/>
              </a:rPr>
              <a:t>survient chez les patients  traités pour une OI au début du TAR, qui développent une aggravation ou une récidive d'origine immunitaire des caractéristiques de cette infection après le début du TAR.</a:t>
            </a:r>
          </a:p>
        </p:txBody>
      </p:sp>
    </p:spTree>
    <p:extLst>
      <p:ext uri="{BB962C8B-B14F-4D97-AF65-F5344CB8AC3E}">
        <p14:creationId xmlns:p14="http://schemas.microsoft.com/office/powerpoint/2010/main" val="2055524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Charte Initiative">
      <a:dk1>
        <a:srgbClr val="253375"/>
      </a:dk1>
      <a:lt1>
        <a:srgbClr val="FFFFFF"/>
      </a:lt1>
      <a:dk2>
        <a:srgbClr val="FF7F00"/>
      </a:dk2>
      <a:lt2>
        <a:srgbClr val="FFFFFF"/>
      </a:lt2>
      <a:accent1>
        <a:srgbClr val="FFB300"/>
      </a:accent1>
      <a:accent2>
        <a:srgbClr val="87CD28"/>
      </a:accent2>
      <a:accent3>
        <a:srgbClr val="FF005C"/>
      </a:accent3>
      <a:accent4>
        <a:srgbClr val="14B9E1"/>
      </a:accent4>
      <a:accent5>
        <a:srgbClr val="FF7F00"/>
      </a:accent5>
      <a:accent6>
        <a:srgbClr val="253375"/>
      </a:accent6>
      <a:hlink>
        <a:srgbClr val="FF7F00"/>
      </a:hlink>
      <a:folHlink>
        <a:srgbClr val="213274"/>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3_Thème Office">
  <a:themeElements>
    <a:clrScheme name="Charte Initiative">
      <a:dk1>
        <a:srgbClr val="253375"/>
      </a:dk1>
      <a:lt1>
        <a:srgbClr val="FFFFFF"/>
      </a:lt1>
      <a:dk2>
        <a:srgbClr val="FF7F00"/>
      </a:dk2>
      <a:lt2>
        <a:srgbClr val="FFFFFF"/>
      </a:lt2>
      <a:accent1>
        <a:srgbClr val="FFB300"/>
      </a:accent1>
      <a:accent2>
        <a:srgbClr val="87CD28"/>
      </a:accent2>
      <a:accent3>
        <a:srgbClr val="FF005C"/>
      </a:accent3>
      <a:accent4>
        <a:srgbClr val="14B9E1"/>
      </a:accent4>
      <a:accent5>
        <a:srgbClr val="FF7F00"/>
      </a:accent5>
      <a:accent6>
        <a:srgbClr val="253375"/>
      </a:accent6>
      <a:hlink>
        <a:srgbClr val="FF7F00"/>
      </a:hlink>
      <a:folHlink>
        <a:srgbClr val="213274"/>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4.xml><?xml version="1.0" encoding="utf-8"?>
<a:theme xmlns:a="http://schemas.openxmlformats.org/drawingml/2006/main" name="4_Thème Office">
  <a:themeElements>
    <a:clrScheme name="Charte Initiative">
      <a:dk1>
        <a:srgbClr val="253375"/>
      </a:dk1>
      <a:lt1>
        <a:srgbClr val="FFFFFF"/>
      </a:lt1>
      <a:dk2>
        <a:srgbClr val="FF7F00"/>
      </a:dk2>
      <a:lt2>
        <a:srgbClr val="FFFFFF"/>
      </a:lt2>
      <a:accent1>
        <a:srgbClr val="FFB300"/>
      </a:accent1>
      <a:accent2>
        <a:srgbClr val="87CD28"/>
      </a:accent2>
      <a:accent3>
        <a:srgbClr val="FF005C"/>
      </a:accent3>
      <a:accent4>
        <a:srgbClr val="14B9E1"/>
      </a:accent4>
      <a:accent5>
        <a:srgbClr val="FF7F00"/>
      </a:accent5>
      <a:accent6>
        <a:srgbClr val="253375"/>
      </a:accent6>
      <a:hlink>
        <a:srgbClr val="FF7F00"/>
      </a:hlink>
      <a:folHlink>
        <a:srgbClr val="213274"/>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5.xml><?xml version="1.0" encoding="utf-8"?>
<a:theme xmlns:a="http://schemas.openxmlformats.org/drawingml/2006/main" name="5_Thème Office">
  <a:themeElements>
    <a:clrScheme name="Charte Initiative">
      <a:dk1>
        <a:srgbClr val="253375"/>
      </a:dk1>
      <a:lt1>
        <a:srgbClr val="FFFFFF"/>
      </a:lt1>
      <a:dk2>
        <a:srgbClr val="FF7F00"/>
      </a:dk2>
      <a:lt2>
        <a:srgbClr val="FFFFFF"/>
      </a:lt2>
      <a:accent1>
        <a:srgbClr val="FFB300"/>
      </a:accent1>
      <a:accent2>
        <a:srgbClr val="87CD28"/>
      </a:accent2>
      <a:accent3>
        <a:srgbClr val="FF005C"/>
      </a:accent3>
      <a:accent4>
        <a:srgbClr val="14B9E1"/>
      </a:accent4>
      <a:accent5>
        <a:srgbClr val="FF7F00"/>
      </a:accent5>
      <a:accent6>
        <a:srgbClr val="253375"/>
      </a:accent6>
      <a:hlink>
        <a:srgbClr val="FF7F00"/>
      </a:hlink>
      <a:folHlink>
        <a:srgbClr val="213274"/>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42527</TotalTime>
  <Words>5145</Words>
  <Application>Microsoft Office PowerPoint</Application>
  <PresentationFormat>Grand écran</PresentationFormat>
  <Paragraphs>594</Paragraphs>
  <Slides>31</Slides>
  <Notes>19</Notes>
  <HiddenSlides>0</HiddenSlides>
  <MMClips>0</MMClips>
  <ScaleCrop>false</ScaleCrop>
  <HeadingPairs>
    <vt:vector size="6" baseType="variant">
      <vt:variant>
        <vt:lpstr>Polices utilisées</vt:lpstr>
      </vt:variant>
      <vt:variant>
        <vt:i4>10</vt:i4>
      </vt:variant>
      <vt:variant>
        <vt:lpstr>Thème</vt:lpstr>
      </vt:variant>
      <vt:variant>
        <vt:i4>5</vt:i4>
      </vt:variant>
      <vt:variant>
        <vt:lpstr>Titres des diapositives</vt:lpstr>
      </vt:variant>
      <vt:variant>
        <vt:i4>31</vt:i4>
      </vt:variant>
    </vt:vector>
  </HeadingPairs>
  <TitlesOfParts>
    <vt:vector size="46" baseType="lpstr">
      <vt:lpstr>Arial</vt:lpstr>
      <vt:lpstr>Arial Black</vt:lpstr>
      <vt:lpstr>Arial MT</vt:lpstr>
      <vt:lpstr>Calibri</vt:lpstr>
      <vt:lpstr>Calibri Light</vt:lpstr>
      <vt:lpstr>Courier New</vt:lpstr>
      <vt:lpstr>Symbol</vt:lpstr>
      <vt:lpstr>Times New Roman</vt:lpstr>
      <vt:lpstr>Verdana</vt:lpstr>
      <vt:lpstr>Wingdings</vt:lpstr>
      <vt:lpstr>Office Theme</vt:lpstr>
      <vt:lpstr>Thème Office</vt:lpstr>
      <vt:lpstr>3_Thème Office</vt:lpstr>
      <vt:lpstr>4_Thème Office</vt:lpstr>
      <vt:lpstr>5_Thème Office</vt:lpstr>
      <vt:lpstr>Prise en charge clinique</vt:lpstr>
      <vt:lpstr>Initiation au traitement antirétroviral</vt:lpstr>
      <vt:lpstr>Traitement antirétroviral Adulte</vt:lpstr>
      <vt:lpstr>Infections opportunistes, comorbidités courantes</vt:lpstr>
      <vt:lpstr>Syndromes respiratoires: tuberculose  Infection OPPORTUNISTE LA PLUS COURANTE</vt:lpstr>
      <vt:lpstr>Traitement de la tb 1/2</vt:lpstr>
      <vt:lpstr>Traitement de la tb 2/2</vt:lpstr>
      <vt:lpstr>Traitement préventif de la tb (tpt) destiné entre autres aux pvvih</vt:lpstr>
      <vt:lpstr>IRIS </vt:lpstr>
      <vt:lpstr>Prise en charge de l’IRIS Tuberculeux</vt:lpstr>
      <vt:lpstr>DILI ( AttEintE hépatique due aux médicaments )</vt:lpstr>
      <vt:lpstr>TraîtEment PJP</vt:lpstr>
      <vt:lpstr>Présentation PowerPoint</vt:lpstr>
      <vt:lpstr>Infections bactériennes courantes :  antibiothérapies (explorer en  priorité les directives locales)</vt:lpstr>
      <vt:lpstr>toxoplasmose</vt:lpstr>
      <vt:lpstr>Méningite a cryptocoques 1/3</vt:lpstr>
      <vt:lpstr>Méningite a cryptocoques 2/3 </vt:lpstr>
      <vt:lpstr>Méningite a cryptocoques 3/3 </vt:lpstr>
      <vt:lpstr>Pathologies gastro-intestinales et diarrhées</vt:lpstr>
      <vt:lpstr>Anémie chez patients VIH 1/3(+)</vt:lpstr>
      <vt:lpstr> Anémie : Examens cliniques 2/3</vt:lpstr>
      <vt:lpstr>Anémie : Conduite A tenir 3/3 </vt:lpstr>
      <vt:lpstr>Cotrimoxazole en prophylaxie</vt:lpstr>
      <vt:lpstr> Maladies hépatiques chez les PVVIH 1/2</vt:lpstr>
      <vt:lpstr> Maladies hépatiques chez les PVVIH 2/2</vt:lpstr>
      <vt:lpstr>Maladies rénales chez les PVVIH hospitalisés 1/2</vt:lpstr>
      <vt:lpstr>Maladies rénales chez les PVVIH hospitalisés 2/2</vt:lpstr>
      <vt:lpstr>Présentation PowerPoint</vt:lpstr>
      <vt:lpstr>Sarcome de Kaposi 1/2</vt:lpstr>
      <vt:lpstr>Sarcome de Kaposi 2/2</vt:lpstr>
      <vt:lpstr>Références et réseaux partenaires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 Screening and Initiation of treatment</dc:title>
  <dc:creator>Karin Hatzold</dc:creator>
  <cp:lastModifiedBy>Jane DEUVE</cp:lastModifiedBy>
  <cp:revision>340</cp:revision>
  <cp:lastPrinted>2024-05-21T09:00:37Z</cp:lastPrinted>
  <dcterms:created xsi:type="dcterms:W3CDTF">2023-02-05T15:14:37Z</dcterms:created>
  <dcterms:modified xsi:type="dcterms:W3CDTF">2024-09-20T10:05:28Z</dcterms:modified>
</cp:coreProperties>
</file>