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tmp" ContentType="image/p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85"/>
  </p:notesMasterIdLst>
  <p:sldIdLst>
    <p:sldId id="257" r:id="rId2"/>
    <p:sldId id="1329" r:id="rId3"/>
    <p:sldId id="287" r:id="rId4"/>
    <p:sldId id="1311" r:id="rId5"/>
    <p:sldId id="282" r:id="rId6"/>
    <p:sldId id="646" r:id="rId7"/>
    <p:sldId id="644" r:id="rId8"/>
    <p:sldId id="645" r:id="rId9"/>
    <p:sldId id="647" r:id="rId10"/>
    <p:sldId id="1305" r:id="rId11"/>
    <p:sldId id="649" r:id="rId12"/>
    <p:sldId id="650" r:id="rId13"/>
    <p:sldId id="263" r:id="rId14"/>
    <p:sldId id="651" r:id="rId15"/>
    <p:sldId id="652" r:id="rId16"/>
    <p:sldId id="653" r:id="rId17"/>
    <p:sldId id="654" r:id="rId18"/>
    <p:sldId id="655" r:id="rId19"/>
    <p:sldId id="1306" r:id="rId20"/>
    <p:sldId id="657" r:id="rId21"/>
    <p:sldId id="1285" r:id="rId22"/>
    <p:sldId id="1286" r:id="rId23"/>
    <p:sldId id="270" r:id="rId24"/>
    <p:sldId id="1386" r:id="rId25"/>
    <p:sldId id="1360" r:id="rId26"/>
    <p:sldId id="659" r:id="rId27"/>
    <p:sldId id="1361" r:id="rId28"/>
    <p:sldId id="1362" r:id="rId29"/>
    <p:sldId id="1387" r:id="rId30"/>
    <p:sldId id="1385" r:id="rId31"/>
    <p:sldId id="1388" r:id="rId32"/>
    <p:sldId id="660" r:id="rId33"/>
    <p:sldId id="1332" r:id="rId34"/>
    <p:sldId id="661" r:id="rId35"/>
    <p:sldId id="709" r:id="rId36"/>
    <p:sldId id="1368" r:id="rId37"/>
    <p:sldId id="1380" r:id="rId38"/>
    <p:sldId id="1382" r:id="rId39"/>
    <p:sldId id="1390" r:id="rId40"/>
    <p:sldId id="1313" r:id="rId41"/>
    <p:sldId id="1377" r:id="rId42"/>
    <p:sldId id="1393" r:id="rId43"/>
    <p:sldId id="1373" r:id="rId44"/>
    <p:sldId id="1374" r:id="rId45"/>
    <p:sldId id="1375" r:id="rId46"/>
    <p:sldId id="1395" r:id="rId47"/>
    <p:sldId id="1376" r:id="rId48"/>
    <p:sldId id="666" r:id="rId49"/>
    <p:sldId id="1367" r:id="rId50"/>
    <p:sldId id="1384" r:id="rId51"/>
    <p:sldId id="1394" r:id="rId52"/>
    <p:sldId id="1392" r:id="rId53"/>
    <p:sldId id="1366" r:id="rId54"/>
    <p:sldId id="1307" r:id="rId55"/>
    <p:sldId id="667" r:id="rId56"/>
    <p:sldId id="1314" r:id="rId57"/>
    <p:sldId id="668" r:id="rId58"/>
    <p:sldId id="669" r:id="rId59"/>
    <p:sldId id="298" r:id="rId60"/>
    <p:sldId id="670" r:id="rId61"/>
    <p:sldId id="671" r:id="rId62"/>
    <p:sldId id="672" r:id="rId63"/>
    <p:sldId id="673" r:id="rId64"/>
    <p:sldId id="1308" r:id="rId65"/>
    <p:sldId id="674" r:id="rId66"/>
    <p:sldId id="1290" r:id="rId67"/>
    <p:sldId id="675" r:id="rId68"/>
    <p:sldId id="676" r:id="rId69"/>
    <p:sldId id="1315" r:id="rId70"/>
    <p:sldId id="1316" r:id="rId71"/>
    <p:sldId id="1317" r:id="rId72"/>
    <p:sldId id="1318" r:id="rId73"/>
    <p:sldId id="1320" r:id="rId74"/>
    <p:sldId id="1319" r:id="rId75"/>
    <p:sldId id="680" r:id="rId76"/>
    <p:sldId id="681" r:id="rId77"/>
    <p:sldId id="682" r:id="rId78"/>
    <p:sldId id="683" r:id="rId79"/>
    <p:sldId id="684" r:id="rId80"/>
    <p:sldId id="1321" r:id="rId81"/>
    <p:sldId id="1322" r:id="rId82"/>
    <p:sldId id="1335" r:id="rId83"/>
    <p:sldId id="1295" r:id="rId8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5" d="100"/>
          <a:sy n="75" d="100"/>
        </p:scale>
        <p:origin x="1260"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tableStyles" Target="tableStyle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viewProps" Target="viewProp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E375EF8-3125-E848-B578-B54AD6CE2675}" type="doc">
      <dgm:prSet loTypeId="urn:microsoft.com/office/officeart/2005/8/layout/process4" loCatId="" qsTypeId="urn:microsoft.com/office/officeart/2005/8/quickstyle/simple4" qsCatId="simple" csTypeId="urn:microsoft.com/office/officeart/2005/8/colors/accent1_2" csCatId="accent1" phldr="1"/>
      <dgm:spPr/>
      <dgm:t>
        <a:bodyPr/>
        <a:lstStyle/>
        <a:p>
          <a:endParaRPr lang="en-US"/>
        </a:p>
      </dgm:t>
    </dgm:pt>
    <dgm:pt modelId="{A64B18E4-8FA9-6146-8D3C-7445EE766F25}">
      <dgm:prSet phldrT="[Text]" custT="1"/>
      <dgm:spPr/>
      <dgm:t>
        <a:bodyPr/>
        <a:lstStyle/>
        <a:p>
          <a:r>
            <a:rPr lang="en-US" sz="1800" dirty="0"/>
            <a:t>Amphotericin induced rigors</a:t>
          </a:r>
        </a:p>
      </dgm:t>
    </dgm:pt>
    <dgm:pt modelId="{E96870E4-EA92-B447-84E3-78CA38B02D62}" type="parTrans" cxnId="{11F4490A-0B7D-9849-B93C-88FBD842F51B}">
      <dgm:prSet/>
      <dgm:spPr/>
      <dgm:t>
        <a:bodyPr/>
        <a:lstStyle/>
        <a:p>
          <a:endParaRPr lang="en-US" sz="1800"/>
        </a:p>
      </dgm:t>
    </dgm:pt>
    <dgm:pt modelId="{F43A0DB7-72AC-B949-B06A-F5C92112C5A5}" type="sibTrans" cxnId="{11F4490A-0B7D-9849-B93C-88FBD842F51B}">
      <dgm:prSet/>
      <dgm:spPr/>
      <dgm:t>
        <a:bodyPr/>
        <a:lstStyle/>
        <a:p>
          <a:endParaRPr lang="en-US" sz="1800"/>
        </a:p>
      </dgm:t>
    </dgm:pt>
    <dgm:pt modelId="{1D3B54CA-5431-EE4F-A294-C8662B7DC9CB}">
      <dgm:prSet phldrT="[Text]" custT="1"/>
      <dgm:spPr/>
      <dgm:t>
        <a:bodyPr/>
        <a:lstStyle/>
        <a:p>
          <a:r>
            <a:rPr lang="en-US" sz="1800" dirty="0"/>
            <a:t>Assess patient</a:t>
          </a:r>
        </a:p>
      </dgm:t>
    </dgm:pt>
    <dgm:pt modelId="{1E1D2483-F899-4F42-A78C-E5D3BDF123B7}" type="parTrans" cxnId="{75C8B29F-294F-004B-AA57-93A2501909B6}">
      <dgm:prSet/>
      <dgm:spPr/>
      <dgm:t>
        <a:bodyPr/>
        <a:lstStyle/>
        <a:p>
          <a:endParaRPr lang="en-US" sz="1800"/>
        </a:p>
      </dgm:t>
    </dgm:pt>
    <dgm:pt modelId="{93CC17C3-81E2-704E-AD7C-F7E57DDD1FB5}" type="sibTrans" cxnId="{75C8B29F-294F-004B-AA57-93A2501909B6}">
      <dgm:prSet/>
      <dgm:spPr/>
      <dgm:t>
        <a:bodyPr/>
        <a:lstStyle/>
        <a:p>
          <a:endParaRPr lang="en-US" sz="1800"/>
        </a:p>
      </dgm:t>
    </dgm:pt>
    <dgm:pt modelId="{DC73623E-2984-0546-9930-FF89B5AD9C75}">
      <dgm:prSet phldrT="[Text]" custT="1"/>
      <dgm:spPr/>
      <dgm:t>
        <a:bodyPr/>
        <a:lstStyle/>
        <a:p>
          <a:r>
            <a:rPr lang="en-US" sz="1800" dirty="0"/>
            <a:t>Give paracetamol</a:t>
          </a:r>
        </a:p>
      </dgm:t>
    </dgm:pt>
    <dgm:pt modelId="{2459BD79-5585-3F42-83D5-3A9CA795EE84}" type="parTrans" cxnId="{A750CCCE-835A-B240-A59E-5DCC51FF9972}">
      <dgm:prSet/>
      <dgm:spPr/>
      <dgm:t>
        <a:bodyPr/>
        <a:lstStyle/>
        <a:p>
          <a:endParaRPr lang="en-US" sz="1800"/>
        </a:p>
      </dgm:t>
    </dgm:pt>
    <dgm:pt modelId="{87D2CDD1-02CF-8741-909F-CD13D027D396}" type="sibTrans" cxnId="{A750CCCE-835A-B240-A59E-5DCC51FF9972}">
      <dgm:prSet/>
      <dgm:spPr/>
      <dgm:t>
        <a:bodyPr/>
        <a:lstStyle/>
        <a:p>
          <a:endParaRPr lang="en-US" sz="1800"/>
        </a:p>
      </dgm:t>
    </dgm:pt>
    <dgm:pt modelId="{BBF4FB74-7BB2-774A-BD62-074D5B60A45B}">
      <dgm:prSet phldrT="[Text]" custT="1"/>
      <dgm:spPr/>
      <dgm:t>
        <a:bodyPr/>
        <a:lstStyle/>
        <a:p>
          <a:r>
            <a:rPr lang="en-US" sz="1800" dirty="0"/>
            <a:t>Rigors continue</a:t>
          </a:r>
        </a:p>
      </dgm:t>
    </dgm:pt>
    <dgm:pt modelId="{7261B898-C605-0B46-BC1F-532D80CF0E37}" type="parTrans" cxnId="{D52BB094-851F-9145-BF40-997DAA812CC4}">
      <dgm:prSet/>
      <dgm:spPr/>
      <dgm:t>
        <a:bodyPr/>
        <a:lstStyle/>
        <a:p>
          <a:endParaRPr lang="en-US" sz="1800"/>
        </a:p>
      </dgm:t>
    </dgm:pt>
    <dgm:pt modelId="{BC2348E6-C256-C24F-8DA5-926F169F8651}" type="sibTrans" cxnId="{D52BB094-851F-9145-BF40-997DAA812CC4}">
      <dgm:prSet/>
      <dgm:spPr/>
      <dgm:t>
        <a:bodyPr/>
        <a:lstStyle/>
        <a:p>
          <a:endParaRPr lang="en-US" sz="1800"/>
        </a:p>
      </dgm:t>
    </dgm:pt>
    <dgm:pt modelId="{BF734DAA-ADA1-7B4C-A750-02761FA86BB3}">
      <dgm:prSet phldrT="[Text]" custT="1"/>
      <dgm:spPr/>
      <dgm:t>
        <a:bodyPr/>
        <a:lstStyle/>
        <a:p>
          <a:r>
            <a:rPr lang="en-US" sz="1800" dirty="0"/>
            <a:t>Assess patient</a:t>
          </a:r>
        </a:p>
      </dgm:t>
    </dgm:pt>
    <dgm:pt modelId="{794DCAFB-CCF3-EF40-8421-3C2291ABB0B2}" type="parTrans" cxnId="{7B2B4883-9BC5-3442-8074-178D88C6C27E}">
      <dgm:prSet/>
      <dgm:spPr/>
      <dgm:t>
        <a:bodyPr/>
        <a:lstStyle/>
        <a:p>
          <a:endParaRPr lang="en-US" sz="1800"/>
        </a:p>
      </dgm:t>
    </dgm:pt>
    <dgm:pt modelId="{DF2D374C-2807-AF40-A8EA-37AB795E0534}" type="sibTrans" cxnId="{7B2B4883-9BC5-3442-8074-178D88C6C27E}">
      <dgm:prSet/>
      <dgm:spPr/>
      <dgm:t>
        <a:bodyPr/>
        <a:lstStyle/>
        <a:p>
          <a:endParaRPr lang="en-US" sz="1800"/>
        </a:p>
      </dgm:t>
    </dgm:pt>
    <dgm:pt modelId="{41423DC3-8DB6-C74B-BAAF-9E8B7EF066D5}">
      <dgm:prSet custT="1"/>
      <dgm:spPr/>
      <dgm:t>
        <a:bodyPr/>
        <a:lstStyle/>
        <a:p>
          <a:r>
            <a:rPr lang="en-US" sz="1800" dirty="0"/>
            <a:t>Halve infusion rate</a:t>
          </a:r>
        </a:p>
      </dgm:t>
    </dgm:pt>
    <dgm:pt modelId="{48D7214C-230B-7744-9BAF-AFF3BE54450A}" type="parTrans" cxnId="{80A17335-C5DE-3E40-88DB-8317212BE9C8}">
      <dgm:prSet/>
      <dgm:spPr/>
      <dgm:t>
        <a:bodyPr/>
        <a:lstStyle/>
        <a:p>
          <a:endParaRPr lang="en-US" sz="1800"/>
        </a:p>
      </dgm:t>
    </dgm:pt>
    <dgm:pt modelId="{D48BF822-0C66-984C-B369-61F89919FB2F}" type="sibTrans" cxnId="{80A17335-C5DE-3E40-88DB-8317212BE9C8}">
      <dgm:prSet/>
      <dgm:spPr/>
      <dgm:t>
        <a:bodyPr/>
        <a:lstStyle/>
        <a:p>
          <a:endParaRPr lang="en-US" sz="1800"/>
        </a:p>
      </dgm:t>
    </dgm:pt>
    <dgm:pt modelId="{AF88CA6B-0412-384B-B8E3-186D672F50DD}">
      <dgm:prSet custT="1"/>
      <dgm:spPr/>
      <dgm:t>
        <a:bodyPr/>
        <a:lstStyle/>
        <a:p>
          <a:r>
            <a:rPr lang="en-US" sz="1800" dirty="0"/>
            <a:t>Stop infusion</a:t>
          </a:r>
        </a:p>
      </dgm:t>
    </dgm:pt>
    <dgm:pt modelId="{9F1DADDD-48E6-0F43-9701-A201AC818871}" type="parTrans" cxnId="{8F55709A-C185-B641-A082-1B08E75ABA99}">
      <dgm:prSet/>
      <dgm:spPr/>
      <dgm:t>
        <a:bodyPr/>
        <a:lstStyle/>
        <a:p>
          <a:endParaRPr lang="en-US" sz="1800"/>
        </a:p>
      </dgm:t>
    </dgm:pt>
    <dgm:pt modelId="{E5E1D7FC-E48F-FF4D-884B-A9EDD6359727}" type="sibTrans" cxnId="{8F55709A-C185-B641-A082-1B08E75ABA99}">
      <dgm:prSet/>
      <dgm:spPr/>
      <dgm:t>
        <a:bodyPr/>
        <a:lstStyle/>
        <a:p>
          <a:endParaRPr lang="en-US" sz="1800"/>
        </a:p>
      </dgm:t>
    </dgm:pt>
    <dgm:pt modelId="{75F3AA80-3867-A349-A196-09B78C543DD1}">
      <dgm:prSet custT="1"/>
      <dgm:spPr/>
      <dgm:t>
        <a:bodyPr/>
        <a:lstStyle/>
        <a:p>
          <a:r>
            <a:rPr lang="en-US" sz="2800" dirty="0"/>
            <a:t>Consult a senior</a:t>
          </a:r>
        </a:p>
      </dgm:t>
    </dgm:pt>
    <dgm:pt modelId="{ECBA3273-BDA2-2C48-B8A6-075BC2111750}" type="parTrans" cxnId="{B963346A-6282-BA4B-B3D0-BC7426544C47}">
      <dgm:prSet/>
      <dgm:spPr/>
      <dgm:t>
        <a:bodyPr/>
        <a:lstStyle/>
        <a:p>
          <a:endParaRPr lang="en-US" sz="1800"/>
        </a:p>
      </dgm:t>
    </dgm:pt>
    <dgm:pt modelId="{CC9353AD-B39A-B948-9412-AA4506F0D5C6}" type="sibTrans" cxnId="{B963346A-6282-BA4B-B3D0-BC7426544C47}">
      <dgm:prSet/>
      <dgm:spPr/>
      <dgm:t>
        <a:bodyPr/>
        <a:lstStyle/>
        <a:p>
          <a:endParaRPr lang="en-US" sz="1800"/>
        </a:p>
      </dgm:t>
    </dgm:pt>
    <dgm:pt modelId="{B93A3291-B601-9249-ADEE-6EB0FFE1B566}" type="pres">
      <dgm:prSet presAssocID="{2E375EF8-3125-E848-B578-B54AD6CE2675}" presName="Name0" presStyleCnt="0">
        <dgm:presLayoutVars>
          <dgm:dir/>
          <dgm:animLvl val="lvl"/>
          <dgm:resizeHandles val="exact"/>
        </dgm:presLayoutVars>
      </dgm:prSet>
      <dgm:spPr/>
    </dgm:pt>
    <dgm:pt modelId="{6D9C6D9B-866E-4CA8-8796-C9C850A98248}" type="pres">
      <dgm:prSet presAssocID="{75F3AA80-3867-A349-A196-09B78C543DD1}" presName="boxAndChildren" presStyleCnt="0"/>
      <dgm:spPr/>
    </dgm:pt>
    <dgm:pt modelId="{8B51D785-FEC0-42F7-A382-E5C88C20B76F}" type="pres">
      <dgm:prSet presAssocID="{75F3AA80-3867-A349-A196-09B78C543DD1}" presName="parentTextBox" presStyleLbl="node1" presStyleIdx="0" presStyleCnt="3"/>
      <dgm:spPr/>
    </dgm:pt>
    <dgm:pt modelId="{D2705035-1B62-DB4D-87AA-5313B0EDF787}" type="pres">
      <dgm:prSet presAssocID="{BC2348E6-C256-C24F-8DA5-926F169F8651}" presName="sp" presStyleCnt="0"/>
      <dgm:spPr/>
    </dgm:pt>
    <dgm:pt modelId="{AC207BCE-A9EF-EF46-A02F-3D00C5471854}" type="pres">
      <dgm:prSet presAssocID="{BBF4FB74-7BB2-774A-BD62-074D5B60A45B}" presName="arrowAndChildren" presStyleCnt="0"/>
      <dgm:spPr/>
    </dgm:pt>
    <dgm:pt modelId="{D4950176-43AE-AC40-AC6E-07D5CA9EC4D1}" type="pres">
      <dgm:prSet presAssocID="{BBF4FB74-7BB2-774A-BD62-074D5B60A45B}" presName="parentTextArrow" presStyleLbl="node1" presStyleIdx="0" presStyleCnt="3"/>
      <dgm:spPr/>
    </dgm:pt>
    <dgm:pt modelId="{90020649-EDF3-514E-A817-77FC7100EE8F}" type="pres">
      <dgm:prSet presAssocID="{BBF4FB74-7BB2-774A-BD62-074D5B60A45B}" presName="arrow" presStyleLbl="node1" presStyleIdx="1" presStyleCnt="3"/>
      <dgm:spPr/>
    </dgm:pt>
    <dgm:pt modelId="{E16B3375-245A-4A4C-B6C4-14768E19D574}" type="pres">
      <dgm:prSet presAssocID="{BBF4FB74-7BB2-774A-BD62-074D5B60A45B}" presName="descendantArrow" presStyleCnt="0"/>
      <dgm:spPr/>
    </dgm:pt>
    <dgm:pt modelId="{C5086F10-6F13-E34E-BE7B-E1D605189BC4}" type="pres">
      <dgm:prSet presAssocID="{BF734DAA-ADA1-7B4C-A750-02761FA86BB3}" presName="childTextArrow" presStyleLbl="fgAccFollowNode1" presStyleIdx="0" presStyleCnt="5">
        <dgm:presLayoutVars>
          <dgm:bulletEnabled val="1"/>
        </dgm:presLayoutVars>
      </dgm:prSet>
      <dgm:spPr/>
    </dgm:pt>
    <dgm:pt modelId="{A413D489-35FD-344D-9499-07F3A6BBA6EF}" type="pres">
      <dgm:prSet presAssocID="{AF88CA6B-0412-384B-B8E3-186D672F50DD}" presName="childTextArrow" presStyleLbl="fgAccFollowNode1" presStyleIdx="1" presStyleCnt="5">
        <dgm:presLayoutVars>
          <dgm:bulletEnabled val="1"/>
        </dgm:presLayoutVars>
      </dgm:prSet>
      <dgm:spPr/>
    </dgm:pt>
    <dgm:pt modelId="{B8227C46-E43B-C241-96D2-30CA973A7FAD}" type="pres">
      <dgm:prSet presAssocID="{F43A0DB7-72AC-B949-B06A-F5C92112C5A5}" presName="sp" presStyleCnt="0"/>
      <dgm:spPr/>
    </dgm:pt>
    <dgm:pt modelId="{4F73F460-1DA8-2844-A7D6-E600C637FED1}" type="pres">
      <dgm:prSet presAssocID="{A64B18E4-8FA9-6146-8D3C-7445EE766F25}" presName="arrowAndChildren" presStyleCnt="0"/>
      <dgm:spPr/>
    </dgm:pt>
    <dgm:pt modelId="{05CF1523-FFBF-8548-9C31-AD6C184BC21B}" type="pres">
      <dgm:prSet presAssocID="{A64B18E4-8FA9-6146-8D3C-7445EE766F25}" presName="parentTextArrow" presStyleLbl="node1" presStyleIdx="1" presStyleCnt="3"/>
      <dgm:spPr/>
    </dgm:pt>
    <dgm:pt modelId="{1D617DEB-A789-BD45-AFDD-6412A4F7E1D0}" type="pres">
      <dgm:prSet presAssocID="{A64B18E4-8FA9-6146-8D3C-7445EE766F25}" presName="arrow" presStyleLbl="node1" presStyleIdx="2" presStyleCnt="3" custLinFactNeighborY="-3725"/>
      <dgm:spPr/>
    </dgm:pt>
    <dgm:pt modelId="{BE8C9418-EE68-3141-9A50-9BF7B2919BDF}" type="pres">
      <dgm:prSet presAssocID="{A64B18E4-8FA9-6146-8D3C-7445EE766F25}" presName="descendantArrow" presStyleCnt="0"/>
      <dgm:spPr/>
    </dgm:pt>
    <dgm:pt modelId="{7E8FF1F8-5E8B-1346-9613-EAB330EF086C}" type="pres">
      <dgm:prSet presAssocID="{1D3B54CA-5431-EE4F-A294-C8662B7DC9CB}" presName="childTextArrow" presStyleLbl="fgAccFollowNode1" presStyleIdx="2" presStyleCnt="5">
        <dgm:presLayoutVars>
          <dgm:bulletEnabled val="1"/>
        </dgm:presLayoutVars>
      </dgm:prSet>
      <dgm:spPr/>
    </dgm:pt>
    <dgm:pt modelId="{342F5098-6F36-D940-9355-EA21E3B8B03A}" type="pres">
      <dgm:prSet presAssocID="{41423DC3-8DB6-C74B-BAAF-9E8B7EF066D5}" presName="childTextArrow" presStyleLbl="fgAccFollowNode1" presStyleIdx="3" presStyleCnt="5">
        <dgm:presLayoutVars>
          <dgm:bulletEnabled val="1"/>
        </dgm:presLayoutVars>
      </dgm:prSet>
      <dgm:spPr/>
    </dgm:pt>
    <dgm:pt modelId="{2CCAA230-AF68-D040-B75E-AA16E1761E98}" type="pres">
      <dgm:prSet presAssocID="{DC73623E-2984-0546-9930-FF89B5AD9C75}" presName="childTextArrow" presStyleLbl="fgAccFollowNode1" presStyleIdx="4" presStyleCnt="5">
        <dgm:presLayoutVars>
          <dgm:bulletEnabled val="1"/>
        </dgm:presLayoutVars>
      </dgm:prSet>
      <dgm:spPr/>
    </dgm:pt>
  </dgm:ptLst>
  <dgm:cxnLst>
    <dgm:cxn modelId="{11F4490A-0B7D-9849-B93C-88FBD842F51B}" srcId="{2E375EF8-3125-E848-B578-B54AD6CE2675}" destId="{A64B18E4-8FA9-6146-8D3C-7445EE766F25}" srcOrd="0" destOrd="0" parTransId="{E96870E4-EA92-B447-84E3-78CA38B02D62}" sibTransId="{F43A0DB7-72AC-B949-B06A-F5C92112C5A5}"/>
    <dgm:cxn modelId="{7CC8AE0F-D01B-9C43-8220-56C5639C7BC2}" type="presOf" srcId="{DC73623E-2984-0546-9930-FF89B5AD9C75}" destId="{2CCAA230-AF68-D040-B75E-AA16E1761E98}" srcOrd="0" destOrd="0" presId="urn:microsoft.com/office/officeart/2005/8/layout/process4"/>
    <dgm:cxn modelId="{E227031F-A367-B143-8E64-DDCF4AF5A028}" type="presOf" srcId="{BF734DAA-ADA1-7B4C-A750-02761FA86BB3}" destId="{C5086F10-6F13-E34E-BE7B-E1D605189BC4}" srcOrd="0" destOrd="0" presId="urn:microsoft.com/office/officeart/2005/8/layout/process4"/>
    <dgm:cxn modelId="{8ABF992C-C053-B240-87AD-D4CEF95C5F33}" type="presOf" srcId="{BBF4FB74-7BB2-774A-BD62-074D5B60A45B}" destId="{D4950176-43AE-AC40-AC6E-07D5CA9EC4D1}" srcOrd="0" destOrd="0" presId="urn:microsoft.com/office/officeart/2005/8/layout/process4"/>
    <dgm:cxn modelId="{80A17335-C5DE-3E40-88DB-8317212BE9C8}" srcId="{A64B18E4-8FA9-6146-8D3C-7445EE766F25}" destId="{41423DC3-8DB6-C74B-BAAF-9E8B7EF066D5}" srcOrd="1" destOrd="0" parTransId="{48D7214C-230B-7744-9BAF-AFF3BE54450A}" sibTransId="{D48BF822-0C66-984C-B369-61F89919FB2F}"/>
    <dgm:cxn modelId="{599B0C3E-BAA3-7B43-9161-A5B7CDCFE1E3}" type="presOf" srcId="{41423DC3-8DB6-C74B-BAAF-9E8B7EF066D5}" destId="{342F5098-6F36-D940-9355-EA21E3B8B03A}" srcOrd="0" destOrd="0" presId="urn:microsoft.com/office/officeart/2005/8/layout/process4"/>
    <dgm:cxn modelId="{B963346A-6282-BA4B-B3D0-BC7426544C47}" srcId="{2E375EF8-3125-E848-B578-B54AD6CE2675}" destId="{75F3AA80-3867-A349-A196-09B78C543DD1}" srcOrd="2" destOrd="0" parTransId="{ECBA3273-BDA2-2C48-B8A6-075BC2111750}" sibTransId="{CC9353AD-B39A-B948-9412-AA4506F0D5C6}"/>
    <dgm:cxn modelId="{86D0036C-8BBD-D44F-AA63-78829C7FC890}" type="presOf" srcId="{BBF4FB74-7BB2-774A-BD62-074D5B60A45B}" destId="{90020649-EDF3-514E-A817-77FC7100EE8F}" srcOrd="1" destOrd="0" presId="urn:microsoft.com/office/officeart/2005/8/layout/process4"/>
    <dgm:cxn modelId="{4A8BD852-219A-6746-B476-CFF67D36669F}" type="presOf" srcId="{2E375EF8-3125-E848-B578-B54AD6CE2675}" destId="{B93A3291-B601-9249-ADEE-6EB0FFE1B566}" srcOrd="0" destOrd="0" presId="urn:microsoft.com/office/officeart/2005/8/layout/process4"/>
    <dgm:cxn modelId="{CC61287A-535E-4B7A-B6D2-CBB44F4280DF}" type="presOf" srcId="{75F3AA80-3867-A349-A196-09B78C543DD1}" destId="{8B51D785-FEC0-42F7-A382-E5C88C20B76F}" srcOrd="0" destOrd="0" presId="urn:microsoft.com/office/officeart/2005/8/layout/process4"/>
    <dgm:cxn modelId="{91FAD45A-0468-BD49-B7AB-FC07F9554CFA}" type="presOf" srcId="{A64B18E4-8FA9-6146-8D3C-7445EE766F25}" destId="{1D617DEB-A789-BD45-AFDD-6412A4F7E1D0}" srcOrd="1" destOrd="0" presId="urn:microsoft.com/office/officeart/2005/8/layout/process4"/>
    <dgm:cxn modelId="{7B2B4883-9BC5-3442-8074-178D88C6C27E}" srcId="{BBF4FB74-7BB2-774A-BD62-074D5B60A45B}" destId="{BF734DAA-ADA1-7B4C-A750-02761FA86BB3}" srcOrd="0" destOrd="0" parTransId="{794DCAFB-CCF3-EF40-8421-3C2291ABB0B2}" sibTransId="{DF2D374C-2807-AF40-A8EA-37AB795E0534}"/>
    <dgm:cxn modelId="{D52BB094-851F-9145-BF40-997DAA812CC4}" srcId="{2E375EF8-3125-E848-B578-B54AD6CE2675}" destId="{BBF4FB74-7BB2-774A-BD62-074D5B60A45B}" srcOrd="1" destOrd="0" parTransId="{7261B898-C605-0B46-BC1F-532D80CF0E37}" sibTransId="{BC2348E6-C256-C24F-8DA5-926F169F8651}"/>
    <dgm:cxn modelId="{8F55709A-C185-B641-A082-1B08E75ABA99}" srcId="{BBF4FB74-7BB2-774A-BD62-074D5B60A45B}" destId="{AF88CA6B-0412-384B-B8E3-186D672F50DD}" srcOrd="1" destOrd="0" parTransId="{9F1DADDD-48E6-0F43-9701-A201AC818871}" sibTransId="{E5E1D7FC-E48F-FF4D-884B-A9EDD6359727}"/>
    <dgm:cxn modelId="{57DC1C9E-871B-1446-A7FA-82406ED739B5}" type="presOf" srcId="{1D3B54CA-5431-EE4F-A294-C8662B7DC9CB}" destId="{7E8FF1F8-5E8B-1346-9613-EAB330EF086C}" srcOrd="0" destOrd="0" presId="urn:microsoft.com/office/officeart/2005/8/layout/process4"/>
    <dgm:cxn modelId="{75C8B29F-294F-004B-AA57-93A2501909B6}" srcId="{A64B18E4-8FA9-6146-8D3C-7445EE766F25}" destId="{1D3B54CA-5431-EE4F-A294-C8662B7DC9CB}" srcOrd="0" destOrd="0" parTransId="{1E1D2483-F899-4F42-A78C-E5D3BDF123B7}" sibTransId="{93CC17C3-81E2-704E-AD7C-F7E57DDD1FB5}"/>
    <dgm:cxn modelId="{A750CCCE-835A-B240-A59E-5DCC51FF9972}" srcId="{A64B18E4-8FA9-6146-8D3C-7445EE766F25}" destId="{DC73623E-2984-0546-9930-FF89B5AD9C75}" srcOrd="2" destOrd="0" parTransId="{2459BD79-5585-3F42-83D5-3A9CA795EE84}" sibTransId="{87D2CDD1-02CF-8741-909F-CD13D027D396}"/>
    <dgm:cxn modelId="{B7B160D0-DDEE-8C41-B2EE-A8402A9854AC}" type="presOf" srcId="{AF88CA6B-0412-384B-B8E3-186D672F50DD}" destId="{A413D489-35FD-344D-9499-07F3A6BBA6EF}" srcOrd="0" destOrd="0" presId="urn:microsoft.com/office/officeart/2005/8/layout/process4"/>
    <dgm:cxn modelId="{D28D1CF1-55DA-2549-8D9F-3D14A1A1498D}" type="presOf" srcId="{A64B18E4-8FA9-6146-8D3C-7445EE766F25}" destId="{05CF1523-FFBF-8548-9C31-AD6C184BC21B}" srcOrd="0" destOrd="0" presId="urn:microsoft.com/office/officeart/2005/8/layout/process4"/>
    <dgm:cxn modelId="{504A24CD-BCD9-471E-8F1C-06F94DA9D135}" type="presParOf" srcId="{B93A3291-B601-9249-ADEE-6EB0FFE1B566}" destId="{6D9C6D9B-866E-4CA8-8796-C9C850A98248}" srcOrd="0" destOrd="0" presId="urn:microsoft.com/office/officeart/2005/8/layout/process4"/>
    <dgm:cxn modelId="{587D5653-45EB-4DBB-9845-72AE452F84F4}" type="presParOf" srcId="{6D9C6D9B-866E-4CA8-8796-C9C850A98248}" destId="{8B51D785-FEC0-42F7-A382-E5C88C20B76F}" srcOrd="0" destOrd="0" presId="urn:microsoft.com/office/officeart/2005/8/layout/process4"/>
    <dgm:cxn modelId="{B92AAD98-F2DF-934A-A22B-05DEE6451630}" type="presParOf" srcId="{B93A3291-B601-9249-ADEE-6EB0FFE1B566}" destId="{D2705035-1B62-DB4D-87AA-5313B0EDF787}" srcOrd="1" destOrd="0" presId="urn:microsoft.com/office/officeart/2005/8/layout/process4"/>
    <dgm:cxn modelId="{737236F2-F9DD-8C46-B92D-F7F09737A72E}" type="presParOf" srcId="{B93A3291-B601-9249-ADEE-6EB0FFE1B566}" destId="{AC207BCE-A9EF-EF46-A02F-3D00C5471854}" srcOrd="2" destOrd="0" presId="urn:microsoft.com/office/officeart/2005/8/layout/process4"/>
    <dgm:cxn modelId="{9EB3581A-3528-D741-88EE-F6DEF85DFFFF}" type="presParOf" srcId="{AC207BCE-A9EF-EF46-A02F-3D00C5471854}" destId="{D4950176-43AE-AC40-AC6E-07D5CA9EC4D1}" srcOrd="0" destOrd="0" presId="urn:microsoft.com/office/officeart/2005/8/layout/process4"/>
    <dgm:cxn modelId="{20FC472E-FD26-DB4F-9433-7C0E8FADB9DD}" type="presParOf" srcId="{AC207BCE-A9EF-EF46-A02F-3D00C5471854}" destId="{90020649-EDF3-514E-A817-77FC7100EE8F}" srcOrd="1" destOrd="0" presId="urn:microsoft.com/office/officeart/2005/8/layout/process4"/>
    <dgm:cxn modelId="{4B0A4F2B-A98D-6C40-B791-43300F201A84}" type="presParOf" srcId="{AC207BCE-A9EF-EF46-A02F-3D00C5471854}" destId="{E16B3375-245A-4A4C-B6C4-14768E19D574}" srcOrd="2" destOrd="0" presId="urn:microsoft.com/office/officeart/2005/8/layout/process4"/>
    <dgm:cxn modelId="{D19C494D-F4EE-2F4C-A780-8742286AF303}" type="presParOf" srcId="{E16B3375-245A-4A4C-B6C4-14768E19D574}" destId="{C5086F10-6F13-E34E-BE7B-E1D605189BC4}" srcOrd="0" destOrd="0" presId="urn:microsoft.com/office/officeart/2005/8/layout/process4"/>
    <dgm:cxn modelId="{170997D4-6698-DD47-860A-B70AB47EB279}" type="presParOf" srcId="{E16B3375-245A-4A4C-B6C4-14768E19D574}" destId="{A413D489-35FD-344D-9499-07F3A6BBA6EF}" srcOrd="1" destOrd="0" presId="urn:microsoft.com/office/officeart/2005/8/layout/process4"/>
    <dgm:cxn modelId="{A35769D4-A790-9849-8221-D1018C5A7927}" type="presParOf" srcId="{B93A3291-B601-9249-ADEE-6EB0FFE1B566}" destId="{B8227C46-E43B-C241-96D2-30CA973A7FAD}" srcOrd="3" destOrd="0" presId="urn:microsoft.com/office/officeart/2005/8/layout/process4"/>
    <dgm:cxn modelId="{567B2EC0-C18B-4445-AA49-F54E44E89178}" type="presParOf" srcId="{B93A3291-B601-9249-ADEE-6EB0FFE1B566}" destId="{4F73F460-1DA8-2844-A7D6-E600C637FED1}" srcOrd="4" destOrd="0" presId="urn:microsoft.com/office/officeart/2005/8/layout/process4"/>
    <dgm:cxn modelId="{34764549-CD51-7941-ACE9-3741631E0486}" type="presParOf" srcId="{4F73F460-1DA8-2844-A7D6-E600C637FED1}" destId="{05CF1523-FFBF-8548-9C31-AD6C184BC21B}" srcOrd="0" destOrd="0" presId="urn:microsoft.com/office/officeart/2005/8/layout/process4"/>
    <dgm:cxn modelId="{223BA9AF-FEAE-0F4D-A7B4-7E7FF66D92A3}" type="presParOf" srcId="{4F73F460-1DA8-2844-A7D6-E600C637FED1}" destId="{1D617DEB-A789-BD45-AFDD-6412A4F7E1D0}" srcOrd="1" destOrd="0" presId="urn:microsoft.com/office/officeart/2005/8/layout/process4"/>
    <dgm:cxn modelId="{916B0D73-1AB2-A746-9EC9-E45FBCC01809}" type="presParOf" srcId="{4F73F460-1DA8-2844-A7D6-E600C637FED1}" destId="{BE8C9418-EE68-3141-9A50-9BF7B2919BDF}" srcOrd="2" destOrd="0" presId="urn:microsoft.com/office/officeart/2005/8/layout/process4"/>
    <dgm:cxn modelId="{262978E4-CE60-2748-B0D3-2E648EF39E15}" type="presParOf" srcId="{BE8C9418-EE68-3141-9A50-9BF7B2919BDF}" destId="{7E8FF1F8-5E8B-1346-9613-EAB330EF086C}" srcOrd="0" destOrd="0" presId="urn:microsoft.com/office/officeart/2005/8/layout/process4"/>
    <dgm:cxn modelId="{5F0DE9DB-9A8D-AC47-A96D-BF6221B0854C}" type="presParOf" srcId="{BE8C9418-EE68-3141-9A50-9BF7B2919BDF}" destId="{342F5098-6F36-D940-9355-EA21E3B8B03A}" srcOrd="1" destOrd="0" presId="urn:microsoft.com/office/officeart/2005/8/layout/process4"/>
    <dgm:cxn modelId="{CF538573-A50E-5345-8C7D-620DB51CE063}" type="presParOf" srcId="{BE8C9418-EE68-3141-9A50-9BF7B2919BDF}" destId="{2CCAA230-AF68-D040-B75E-AA16E1761E98}" srcOrd="2" destOrd="0" presId="urn:microsoft.com/office/officeart/2005/8/layout/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B51D785-FEC0-42F7-A382-E5C88C20B76F}">
      <dsp:nvSpPr>
        <dsp:cNvPr id="0" name=""/>
        <dsp:cNvSpPr/>
      </dsp:nvSpPr>
      <dsp:spPr>
        <a:xfrm>
          <a:off x="0" y="4276564"/>
          <a:ext cx="8779018" cy="1403664"/>
        </a:xfrm>
        <a:prstGeom prst="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99136" tIns="199136" rIns="199136" bIns="199136" numCol="1" spcCol="1270" anchor="ctr" anchorCtr="0">
          <a:noAutofit/>
        </a:bodyPr>
        <a:lstStyle/>
        <a:p>
          <a:pPr marL="0" lvl="0" indent="0" algn="ctr" defTabSz="1244600">
            <a:lnSpc>
              <a:spcPct val="90000"/>
            </a:lnSpc>
            <a:spcBef>
              <a:spcPct val="0"/>
            </a:spcBef>
            <a:spcAft>
              <a:spcPct val="35000"/>
            </a:spcAft>
            <a:buNone/>
          </a:pPr>
          <a:r>
            <a:rPr lang="en-US" sz="2800" kern="1200" dirty="0"/>
            <a:t>Consult a senior</a:t>
          </a:r>
        </a:p>
      </dsp:txBody>
      <dsp:txXfrm>
        <a:off x="0" y="4276564"/>
        <a:ext cx="8779018" cy="1403664"/>
      </dsp:txXfrm>
    </dsp:sp>
    <dsp:sp modelId="{90020649-EDF3-514E-A817-77FC7100EE8F}">
      <dsp:nvSpPr>
        <dsp:cNvPr id="0" name=""/>
        <dsp:cNvSpPr/>
      </dsp:nvSpPr>
      <dsp:spPr>
        <a:xfrm rot="10800000">
          <a:off x="0" y="2138784"/>
          <a:ext cx="8779018" cy="2158835"/>
        </a:xfrm>
        <a:prstGeom prst="upArrowCallou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8016" tIns="128016" rIns="128016" bIns="128016" numCol="1" spcCol="1270" anchor="ctr" anchorCtr="0">
          <a:noAutofit/>
        </a:bodyPr>
        <a:lstStyle/>
        <a:p>
          <a:pPr marL="0" lvl="0" indent="0" algn="ctr" defTabSz="800100">
            <a:lnSpc>
              <a:spcPct val="90000"/>
            </a:lnSpc>
            <a:spcBef>
              <a:spcPct val="0"/>
            </a:spcBef>
            <a:spcAft>
              <a:spcPct val="35000"/>
            </a:spcAft>
            <a:buNone/>
          </a:pPr>
          <a:r>
            <a:rPr lang="en-US" sz="1800" kern="1200" dirty="0"/>
            <a:t>Rigors continue</a:t>
          </a:r>
        </a:p>
      </dsp:txBody>
      <dsp:txXfrm rot="-10800000">
        <a:off x="0" y="2138784"/>
        <a:ext cx="8779018" cy="757751"/>
      </dsp:txXfrm>
    </dsp:sp>
    <dsp:sp modelId="{C5086F10-6F13-E34E-BE7B-E1D605189BC4}">
      <dsp:nvSpPr>
        <dsp:cNvPr id="0" name=""/>
        <dsp:cNvSpPr/>
      </dsp:nvSpPr>
      <dsp:spPr>
        <a:xfrm>
          <a:off x="0" y="2896535"/>
          <a:ext cx="4389509" cy="645491"/>
        </a:xfrm>
        <a:prstGeom prst="rect">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28016" tIns="22860" rIns="128016" bIns="22860" numCol="1" spcCol="1270" anchor="ctr" anchorCtr="0">
          <a:noAutofit/>
        </a:bodyPr>
        <a:lstStyle/>
        <a:p>
          <a:pPr marL="0" lvl="0" indent="0" algn="ctr" defTabSz="800100">
            <a:lnSpc>
              <a:spcPct val="90000"/>
            </a:lnSpc>
            <a:spcBef>
              <a:spcPct val="0"/>
            </a:spcBef>
            <a:spcAft>
              <a:spcPct val="35000"/>
            </a:spcAft>
            <a:buNone/>
          </a:pPr>
          <a:r>
            <a:rPr lang="en-US" sz="1800" kern="1200" dirty="0"/>
            <a:t>Assess patient</a:t>
          </a:r>
        </a:p>
      </dsp:txBody>
      <dsp:txXfrm>
        <a:off x="0" y="2896535"/>
        <a:ext cx="4389509" cy="645491"/>
      </dsp:txXfrm>
    </dsp:sp>
    <dsp:sp modelId="{A413D489-35FD-344D-9499-07F3A6BBA6EF}">
      <dsp:nvSpPr>
        <dsp:cNvPr id="0" name=""/>
        <dsp:cNvSpPr/>
      </dsp:nvSpPr>
      <dsp:spPr>
        <a:xfrm>
          <a:off x="4389509" y="2896535"/>
          <a:ext cx="4389509" cy="645491"/>
        </a:xfrm>
        <a:prstGeom prst="rect">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28016" tIns="22860" rIns="128016" bIns="22860" numCol="1" spcCol="1270" anchor="ctr" anchorCtr="0">
          <a:noAutofit/>
        </a:bodyPr>
        <a:lstStyle/>
        <a:p>
          <a:pPr marL="0" lvl="0" indent="0" algn="ctr" defTabSz="800100">
            <a:lnSpc>
              <a:spcPct val="90000"/>
            </a:lnSpc>
            <a:spcBef>
              <a:spcPct val="0"/>
            </a:spcBef>
            <a:spcAft>
              <a:spcPct val="35000"/>
            </a:spcAft>
            <a:buNone/>
          </a:pPr>
          <a:r>
            <a:rPr lang="en-US" sz="1800" kern="1200" dirty="0"/>
            <a:t>Stop infusion</a:t>
          </a:r>
        </a:p>
      </dsp:txBody>
      <dsp:txXfrm>
        <a:off x="4389509" y="2896535"/>
        <a:ext cx="4389509" cy="645491"/>
      </dsp:txXfrm>
    </dsp:sp>
    <dsp:sp modelId="{1D617DEB-A789-BD45-AFDD-6412A4F7E1D0}">
      <dsp:nvSpPr>
        <dsp:cNvPr id="0" name=""/>
        <dsp:cNvSpPr/>
      </dsp:nvSpPr>
      <dsp:spPr>
        <a:xfrm rot="10800000">
          <a:off x="0" y="0"/>
          <a:ext cx="8779018" cy="2158835"/>
        </a:xfrm>
        <a:prstGeom prst="upArrowCallou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8016" tIns="128016" rIns="128016" bIns="128016" numCol="1" spcCol="1270" anchor="ctr" anchorCtr="0">
          <a:noAutofit/>
        </a:bodyPr>
        <a:lstStyle/>
        <a:p>
          <a:pPr marL="0" lvl="0" indent="0" algn="ctr" defTabSz="800100">
            <a:lnSpc>
              <a:spcPct val="90000"/>
            </a:lnSpc>
            <a:spcBef>
              <a:spcPct val="0"/>
            </a:spcBef>
            <a:spcAft>
              <a:spcPct val="35000"/>
            </a:spcAft>
            <a:buNone/>
          </a:pPr>
          <a:r>
            <a:rPr lang="en-US" sz="1800" kern="1200" dirty="0"/>
            <a:t>Amphotericin induced rigors</a:t>
          </a:r>
        </a:p>
      </dsp:txBody>
      <dsp:txXfrm rot="-10800000">
        <a:off x="0" y="0"/>
        <a:ext cx="8779018" cy="757751"/>
      </dsp:txXfrm>
    </dsp:sp>
    <dsp:sp modelId="{7E8FF1F8-5E8B-1346-9613-EAB330EF086C}">
      <dsp:nvSpPr>
        <dsp:cNvPr id="0" name=""/>
        <dsp:cNvSpPr/>
      </dsp:nvSpPr>
      <dsp:spPr>
        <a:xfrm>
          <a:off x="4286" y="758755"/>
          <a:ext cx="2923481" cy="645491"/>
        </a:xfrm>
        <a:prstGeom prst="rect">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28016" tIns="22860" rIns="128016" bIns="22860" numCol="1" spcCol="1270" anchor="ctr" anchorCtr="0">
          <a:noAutofit/>
        </a:bodyPr>
        <a:lstStyle/>
        <a:p>
          <a:pPr marL="0" lvl="0" indent="0" algn="ctr" defTabSz="800100">
            <a:lnSpc>
              <a:spcPct val="90000"/>
            </a:lnSpc>
            <a:spcBef>
              <a:spcPct val="0"/>
            </a:spcBef>
            <a:spcAft>
              <a:spcPct val="35000"/>
            </a:spcAft>
            <a:buNone/>
          </a:pPr>
          <a:r>
            <a:rPr lang="en-US" sz="1800" kern="1200" dirty="0"/>
            <a:t>Assess patient</a:t>
          </a:r>
        </a:p>
      </dsp:txBody>
      <dsp:txXfrm>
        <a:off x="4286" y="758755"/>
        <a:ext cx="2923481" cy="645491"/>
      </dsp:txXfrm>
    </dsp:sp>
    <dsp:sp modelId="{342F5098-6F36-D940-9355-EA21E3B8B03A}">
      <dsp:nvSpPr>
        <dsp:cNvPr id="0" name=""/>
        <dsp:cNvSpPr/>
      </dsp:nvSpPr>
      <dsp:spPr>
        <a:xfrm>
          <a:off x="2927768" y="758755"/>
          <a:ext cx="2923481" cy="645491"/>
        </a:xfrm>
        <a:prstGeom prst="rect">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28016" tIns="22860" rIns="128016" bIns="22860" numCol="1" spcCol="1270" anchor="ctr" anchorCtr="0">
          <a:noAutofit/>
        </a:bodyPr>
        <a:lstStyle/>
        <a:p>
          <a:pPr marL="0" lvl="0" indent="0" algn="ctr" defTabSz="800100">
            <a:lnSpc>
              <a:spcPct val="90000"/>
            </a:lnSpc>
            <a:spcBef>
              <a:spcPct val="0"/>
            </a:spcBef>
            <a:spcAft>
              <a:spcPct val="35000"/>
            </a:spcAft>
            <a:buNone/>
          </a:pPr>
          <a:r>
            <a:rPr lang="en-US" sz="1800" kern="1200" dirty="0"/>
            <a:t>Halve infusion rate</a:t>
          </a:r>
        </a:p>
      </dsp:txBody>
      <dsp:txXfrm>
        <a:off x="2927768" y="758755"/>
        <a:ext cx="2923481" cy="645491"/>
      </dsp:txXfrm>
    </dsp:sp>
    <dsp:sp modelId="{2CCAA230-AF68-D040-B75E-AA16E1761E98}">
      <dsp:nvSpPr>
        <dsp:cNvPr id="0" name=""/>
        <dsp:cNvSpPr/>
      </dsp:nvSpPr>
      <dsp:spPr>
        <a:xfrm>
          <a:off x="5851249" y="758755"/>
          <a:ext cx="2923481" cy="645491"/>
        </a:xfrm>
        <a:prstGeom prst="rect">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28016" tIns="22860" rIns="128016" bIns="22860" numCol="1" spcCol="1270" anchor="ctr" anchorCtr="0">
          <a:noAutofit/>
        </a:bodyPr>
        <a:lstStyle/>
        <a:p>
          <a:pPr marL="0" lvl="0" indent="0" algn="ctr" defTabSz="800100">
            <a:lnSpc>
              <a:spcPct val="90000"/>
            </a:lnSpc>
            <a:spcBef>
              <a:spcPct val="0"/>
            </a:spcBef>
            <a:spcAft>
              <a:spcPct val="35000"/>
            </a:spcAft>
            <a:buNone/>
          </a:pPr>
          <a:r>
            <a:rPr lang="en-US" sz="1800" kern="1200" dirty="0"/>
            <a:t>Give paracetamol</a:t>
          </a:r>
        </a:p>
      </dsp:txBody>
      <dsp:txXfrm>
        <a:off x="5851249" y="758755"/>
        <a:ext cx="2923481" cy="645491"/>
      </dsp:txXfrm>
    </dsp:sp>
  </dsp:spTree>
</dsp:drawing>
</file>

<file path=ppt/diagrams/layout1.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7538E9D-88EF-4E83-8981-40588CD0528B}" type="datetimeFigureOut">
              <a:rPr lang="en-US" smtClean="0"/>
              <a:t>5/8/2023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BE6433C-8E97-4DDF-906F-A515A47D146D}" type="slidenum">
              <a:rPr lang="en-US" smtClean="0"/>
              <a:t>‹#›</a:t>
            </a:fld>
            <a:endParaRPr lang="en-US"/>
          </a:p>
        </p:txBody>
      </p:sp>
    </p:spTree>
    <p:extLst>
      <p:ext uri="{BB962C8B-B14F-4D97-AF65-F5344CB8AC3E}">
        <p14:creationId xmlns:p14="http://schemas.microsoft.com/office/powerpoint/2010/main" val="26026722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FEACD2-6810-4775-AE96-CFFD11959DAF}"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2227637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Source: Guidelines on the diagnosis, prevention and management of cryptococcal disease in HIV-infected adults, adolescents and children: supplement to the 2016 consolidated guidelines on the use of antiretroviral drugs for treating and preventing HIV infection. Geneva: World Health Organization; 2018. License: CC BY-NC-SA 3.0 IGO. </a:t>
            </a:r>
          </a:p>
          <a:p>
            <a:r>
              <a:rPr lang="en-GB" sz="1200" b="0" i="0" u="none" strike="noStrike" kern="1200" baseline="0" dirty="0">
                <a:solidFill>
                  <a:schemeClr val="tx1"/>
                </a:solidFill>
                <a:latin typeface="+mn-lt"/>
                <a:ea typeface="+mn-ea"/>
                <a:cs typeface="+mn-cs"/>
              </a:rPr>
              <a:t>https://www.who.int/hiv/pub/guidelines/cryptococcal-disease/en/</a:t>
            </a:r>
            <a:endParaRPr lang="en-GB"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FEACD2-6810-4775-AE96-CFFD11959DAF}"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3763994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FEACD2-6810-4775-AE96-CFFD11959DAF}"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1094966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US" sz="1800" b="0" i="0" u="none" strike="noStrike" baseline="0" dirty="0">
              <a:solidFill>
                <a:srgbClr val="000000"/>
              </a:solidFill>
              <a:latin typeface="Calibri" panose="020F050202020403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FEACD2-6810-4775-AE96-CFFD11959DAF}"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7401702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US" sz="1800" b="0" i="0" u="none" strike="noStrike" baseline="0" dirty="0">
              <a:solidFill>
                <a:srgbClr val="000000"/>
              </a:solidFill>
              <a:latin typeface="Calibri" panose="020F050202020403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FEACD2-6810-4775-AE96-CFFD11959DAF}"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0222334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Source: Guidelines for diagnosing, preventing and managing cryptococcal disease among adults, adolescents and children living with HIB</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FEACD2-6810-4775-AE96-CFFD11959DAF}"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5065500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FEACD2-6810-4775-AE96-CFFD11959DAF}"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48002068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FEACD2-6810-4775-AE96-CFFD11959DAF}"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59310199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FEACD2-6810-4775-AE96-CFFD11959DAF}"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38249677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FEACD2-6810-4775-AE96-CFFD11959DAF}"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71314674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FEACD2-6810-4775-AE96-CFFD11959DAF}"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4021206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In the brain, </a:t>
            </a:r>
            <a:r>
              <a:rPr lang="en-US" sz="1200" b="0" i="1" u="none" strike="noStrike" kern="1200" baseline="0" dirty="0">
                <a:solidFill>
                  <a:schemeClr val="tx1"/>
                </a:solidFill>
                <a:latin typeface="+mn-lt"/>
                <a:ea typeface="+mn-ea"/>
                <a:cs typeface="+mn-cs"/>
              </a:rPr>
              <a:t>Cryptococcus </a:t>
            </a:r>
            <a:r>
              <a:rPr lang="en-US" sz="1200" b="0" i="0" u="none" strike="noStrike" kern="1200" baseline="0" dirty="0">
                <a:solidFill>
                  <a:schemeClr val="tx1"/>
                </a:solidFill>
                <a:latin typeface="+mn-lt"/>
                <a:ea typeface="+mn-ea"/>
                <a:cs typeface="+mn-cs"/>
              </a:rPr>
              <a:t>causes meningitis (inflammation of the tissue surrounding the brain).</a:t>
            </a:r>
          </a:p>
          <a:p>
            <a:r>
              <a:rPr lang="en-US" sz="1200" b="0" i="0" u="none" strike="noStrike" kern="1200" baseline="0" dirty="0">
                <a:solidFill>
                  <a:schemeClr val="tx1"/>
                </a:solidFill>
                <a:latin typeface="+mn-lt"/>
                <a:ea typeface="+mn-ea"/>
                <a:cs typeface="+mn-cs"/>
              </a:rPr>
              <a:t>Many of these signs/symptoms are due to inflammation of the meninges (the membranes that protect the brain and spinal cord) or increased intracranial pressure (elevated pressure in the brain). </a:t>
            </a:r>
          </a:p>
          <a:p>
            <a:r>
              <a:rPr lang="en-GB" sz="1200" b="0" i="0" u="none" strike="noStrike" kern="1200" baseline="0" dirty="0" err="1">
                <a:solidFill>
                  <a:schemeClr val="tx1"/>
                </a:solidFill>
                <a:latin typeface="+mn-lt"/>
                <a:ea typeface="+mn-ea"/>
                <a:cs typeface="+mn-cs"/>
              </a:rPr>
              <a:t>Meningismis</a:t>
            </a:r>
            <a:r>
              <a:rPr lang="en-GB" sz="1200" b="0" i="0" u="none" strike="noStrike" kern="1200" baseline="0" dirty="0">
                <a:solidFill>
                  <a:schemeClr val="tx1"/>
                </a:solidFill>
                <a:latin typeface="+mn-lt"/>
                <a:ea typeface="+mn-ea"/>
                <a:cs typeface="+mn-cs"/>
              </a:rPr>
              <a:t> a triad of headache, photophobia and neck stiffness. </a:t>
            </a:r>
            <a:r>
              <a:rPr lang="en-GB" sz="1200" b="0" i="0" u="none" strike="noStrike" kern="1200" baseline="0" dirty="0" err="1">
                <a:solidFill>
                  <a:schemeClr val="tx1"/>
                </a:solidFill>
                <a:latin typeface="+mn-lt"/>
                <a:ea typeface="+mn-ea"/>
                <a:cs typeface="+mn-cs"/>
              </a:rPr>
              <a:t>Meningismis</a:t>
            </a:r>
            <a:r>
              <a:rPr lang="en-GB" sz="1200" b="0" i="0" u="none" strike="noStrike" kern="1200" baseline="0" dirty="0">
                <a:solidFill>
                  <a:schemeClr val="tx1"/>
                </a:solidFill>
                <a:latin typeface="+mn-lt"/>
                <a:ea typeface="+mn-ea"/>
                <a:cs typeface="+mn-cs"/>
              </a:rPr>
              <a:t> present in approximately 75% (absent in 25%), fever present in approximately 57% (absent in 43%) and nausea/vomiting present in approximately 54% (absent in 46%). See </a:t>
            </a:r>
            <a:r>
              <a:rPr lang="en-GB" sz="1200" b="0" i="1" u="none" strike="noStrike" kern="1200" baseline="0" dirty="0">
                <a:solidFill>
                  <a:schemeClr val="tx1"/>
                </a:solidFill>
                <a:latin typeface="+mn-lt"/>
                <a:ea typeface="+mn-ea"/>
                <a:cs typeface="+mn-cs"/>
              </a:rPr>
              <a:t>J Jarvis et al </a:t>
            </a:r>
            <a:r>
              <a:rPr lang="en-GB" sz="1200" b="0" i="0" u="none" strike="noStrike" kern="1200" baseline="0" dirty="0" err="1">
                <a:solidFill>
                  <a:schemeClr val="tx1"/>
                </a:solidFill>
                <a:latin typeface="+mn-lt"/>
                <a:ea typeface="+mn-ea"/>
                <a:cs typeface="+mn-cs"/>
              </a:rPr>
              <a:t>ClinInfect</a:t>
            </a:r>
            <a:r>
              <a:rPr lang="en-GB" sz="1200" b="0" i="0" u="none" strike="noStrike" kern="1200" baseline="0" dirty="0">
                <a:solidFill>
                  <a:schemeClr val="tx1"/>
                </a:solidFill>
                <a:latin typeface="+mn-lt"/>
                <a:ea typeface="+mn-ea"/>
                <a:cs typeface="+mn-cs"/>
              </a:rPr>
              <a:t> Dis. 2014 Mar 1; 58(5): 736–745 for further information. </a:t>
            </a:r>
          </a:p>
          <a:p>
            <a:r>
              <a:rPr lang="en-US" sz="1200" b="0" i="0" u="none" strike="noStrike" kern="1200" baseline="0" dirty="0">
                <a:solidFill>
                  <a:schemeClr val="tx1"/>
                </a:solidFill>
                <a:latin typeface="+mn-lt"/>
                <a:ea typeface="+mn-ea"/>
                <a:cs typeface="+mn-cs"/>
              </a:rPr>
              <a:t>Papilloedema is optic disc swelling that is caused by increased intracranial pressure which may result from meningeal inflammation, </a:t>
            </a:r>
            <a:r>
              <a:rPr lang="en-US" sz="1200" b="0" i="0" u="none" strike="noStrike" kern="1200" baseline="0" dirty="0" err="1">
                <a:solidFill>
                  <a:schemeClr val="tx1"/>
                </a:solidFill>
                <a:latin typeface="+mn-lt"/>
                <a:ea typeface="+mn-ea"/>
                <a:cs typeface="+mn-cs"/>
              </a:rPr>
              <a:t>cryptococcoma</a:t>
            </a:r>
            <a:r>
              <a:rPr lang="en-US" sz="1200" b="0" i="0" u="none" strike="noStrike" kern="1200" baseline="0" dirty="0">
                <a:solidFill>
                  <a:schemeClr val="tx1"/>
                </a:solidFill>
                <a:latin typeface="+mn-lt"/>
                <a:ea typeface="+mn-ea"/>
                <a:cs typeface="+mn-cs"/>
              </a:rPr>
              <a:t>, or hydrocephalus. It occurs in almost 50% of HIV-positive patients with </a:t>
            </a:r>
            <a:r>
              <a:rPr lang="en-US" sz="1200" b="0" i="0" u="none" strike="noStrike" kern="1200" baseline="0" dirty="0" err="1">
                <a:solidFill>
                  <a:schemeClr val="tx1"/>
                </a:solidFill>
                <a:latin typeface="+mn-lt"/>
                <a:ea typeface="+mn-ea"/>
                <a:cs typeface="+mn-cs"/>
              </a:rPr>
              <a:t>cryptococcalmeningitis</a:t>
            </a:r>
            <a:r>
              <a:rPr lang="en-US" sz="1200" b="0" i="0" u="none" strike="noStrike" kern="1200" baseline="0" dirty="0">
                <a:solidFill>
                  <a:schemeClr val="tx1"/>
                </a:solidFill>
                <a:latin typeface="+mn-lt"/>
                <a:ea typeface="+mn-ea"/>
                <a:cs typeface="+mn-cs"/>
              </a:rPr>
              <a:t>, and it complicates management, leading to visual or hearing loss. The swelling is usually bilateral and can occur over a period of hours to weeks. </a:t>
            </a:r>
          </a:p>
          <a:p>
            <a:r>
              <a:rPr lang="en-US" sz="1200" b="0" i="0" u="none" strike="noStrike" kern="1200" baseline="0" dirty="0" err="1">
                <a:solidFill>
                  <a:schemeClr val="tx1"/>
                </a:solidFill>
                <a:latin typeface="+mn-lt"/>
                <a:ea typeface="+mn-ea"/>
                <a:cs typeface="+mn-cs"/>
              </a:rPr>
              <a:t>Raisedintracranial</a:t>
            </a:r>
            <a:r>
              <a:rPr lang="en-US" sz="1200" b="0" i="0" u="none" strike="noStrike" kern="1200" baseline="0" dirty="0">
                <a:solidFill>
                  <a:schemeClr val="tx1"/>
                </a:solidFill>
                <a:latin typeface="+mn-lt"/>
                <a:ea typeface="+mn-ea"/>
                <a:cs typeface="+mn-cs"/>
              </a:rPr>
              <a:t> pressure occurs most commonly in the absence of </a:t>
            </a:r>
            <a:r>
              <a:rPr lang="en-US" sz="1200" b="0" i="0" u="none" strike="noStrike" kern="1200" baseline="0" dirty="0" err="1">
                <a:solidFill>
                  <a:schemeClr val="tx1"/>
                </a:solidFill>
                <a:latin typeface="+mn-lt"/>
                <a:ea typeface="+mn-ea"/>
                <a:cs typeface="+mn-cs"/>
              </a:rPr>
              <a:t>papilloedema</a:t>
            </a:r>
            <a:endParaRPr lang="en-GB"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FEACD2-6810-4775-AE96-CFFD11959DAF}"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6679997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FEACD2-6810-4775-AE96-CFFD11959DAF}"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97406708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FEACD2-6810-4775-AE96-CFFD11959DAF}"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71886465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FEACD2-6810-4775-AE96-CFFD11959DAF}"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18595288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FEACD2-6810-4775-AE96-CFFD11959DAF}"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8602955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FEACD2-6810-4775-AE96-CFFD11959DAF}"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67378042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US" sz="1800" b="0" i="0" u="none" strike="noStrike" baseline="0" dirty="0">
              <a:solidFill>
                <a:srgbClr val="000000"/>
              </a:solidFill>
              <a:latin typeface="Calibri" panose="020F050202020403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FEACD2-6810-4775-AE96-CFFD11959DAF}"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31687182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lgn="just">
              <a:buFont typeface="Arial" panose="020B0604020202020204" pitchFamily="34" charset="0"/>
              <a:buChar char="•"/>
            </a:pPr>
            <a:r>
              <a:rPr lang="en-US" sz="2200" dirty="0"/>
              <a:t>Mgt: Increase supplementation:</a:t>
            </a:r>
          </a:p>
          <a:p>
            <a:pPr marL="800100" lvl="1" indent="-342900" algn="just">
              <a:buFont typeface="Wingdings" panose="05000000000000000000" pitchFamily="2" charset="2"/>
              <a:buChar char="q"/>
            </a:pPr>
            <a:r>
              <a:rPr lang="en-US" sz="2200" dirty="0"/>
              <a:t>Oral: up to maximum 3 tablets every 6 hours (nausea)</a:t>
            </a:r>
          </a:p>
          <a:p>
            <a:pPr marL="800100" lvl="1" indent="-342900" algn="just">
              <a:buFont typeface="Wingdings" panose="05000000000000000000" pitchFamily="2" charset="2"/>
              <a:buChar char="q"/>
            </a:pPr>
            <a:r>
              <a:rPr lang="en-US" sz="2200" dirty="0"/>
              <a:t>IV: Up to maximum 10mmol per hour – diluted in at least 100ml of fluid</a:t>
            </a:r>
          </a:p>
          <a:p>
            <a:pPr marL="800100" lvl="1" indent="-342900" algn="just">
              <a:buFont typeface="Wingdings" panose="05000000000000000000" pitchFamily="2" charset="2"/>
              <a:buChar char="q"/>
            </a:pPr>
            <a:r>
              <a:rPr lang="en-US" sz="2200" dirty="0"/>
              <a:t>May need up to 200mmol/day in total</a:t>
            </a:r>
          </a:p>
          <a:p>
            <a:pPr marL="800100" lvl="1" indent="-342900" algn="just">
              <a:buFont typeface="Wingdings" panose="05000000000000000000" pitchFamily="2" charset="2"/>
              <a:buChar char="q"/>
            </a:pPr>
            <a:r>
              <a:rPr lang="en-US" sz="2200" dirty="0"/>
              <a:t>If refractory to treatment then  check magnesium</a:t>
            </a:r>
          </a:p>
          <a:p>
            <a:pPr marL="800100" lvl="1" indent="-342900" algn="just">
              <a:buFont typeface="Wingdings" panose="05000000000000000000" pitchFamily="2" charset="2"/>
              <a:buChar char="q"/>
            </a:pPr>
            <a:r>
              <a:rPr lang="en-US" sz="2200" dirty="0"/>
              <a:t>Daily levels if treating hypokalaemia</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FEACD2-6810-4775-AE96-CFFD11959DAF}"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89014375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FEACD2-6810-4775-AE96-CFFD11959DAF}"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74924050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FEACD2-6810-4775-AE96-CFFD11959DAF}"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57914531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FEACD2-6810-4775-AE96-CFFD11959DAF}"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6461876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Radiological features of pulmonary cryptococcosis vary widely according to the immune state of the patient and include nodules, consolidation, cavitation, lobar infiltrates, hilar lymphadenopathy, mediastinal lymphadenopathy, pleural effusions, and collapse, alveolar and interstitial infiltrates, </a:t>
            </a:r>
            <a:r>
              <a:rPr lang="en-US" sz="1200" b="0" i="0" u="none" strike="noStrike" kern="1200" baseline="0" dirty="0" err="1">
                <a:solidFill>
                  <a:schemeClr val="tx1"/>
                </a:solidFill>
                <a:latin typeface="+mn-lt"/>
                <a:ea typeface="+mn-ea"/>
                <a:cs typeface="+mn-cs"/>
              </a:rPr>
              <a:t>cavitations</a:t>
            </a:r>
            <a:r>
              <a:rPr lang="en-US" sz="1200" b="0" i="0" u="none" strike="noStrike" kern="1200" baseline="0" dirty="0">
                <a:solidFill>
                  <a:schemeClr val="tx1"/>
                </a:solidFill>
                <a:latin typeface="+mn-lt"/>
                <a:ea typeface="+mn-ea"/>
                <a:cs typeface="+mn-cs"/>
              </a:rPr>
              <a:t>, pleural disease, and collapse are more commonly seen in immunocompromised patients. VIth cranial nerve palsy, reduced level of consciousness and meningism are also possible signs of CCM. Signs may or may not be present. Sometimes headache can be the only symptom present.</a:t>
            </a:r>
          </a:p>
          <a:p>
            <a:r>
              <a:rPr lang="en-GB" sz="1200" b="0" i="0" u="none" strike="noStrike" kern="1200" baseline="0" dirty="0">
                <a:solidFill>
                  <a:schemeClr val="tx1"/>
                </a:solidFill>
                <a:latin typeface="+mn-lt"/>
                <a:ea typeface="+mn-ea"/>
                <a:cs typeface="+mn-cs"/>
              </a:rPr>
              <a:t>Common skin lesions in PLHIV patients are molluscum contagiosum-like and acneiform lesions. Purpura, vesicles, nodules, abscesses, ulcers, granulomas, draining sinuses, and cellulitis have also been described.</a:t>
            </a:r>
            <a:endParaRPr lang="en-GB"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FEACD2-6810-4775-AE96-CFFD11959DAF}"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61591087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FBC = Full Blood Count (also referred to as Complete Blood Count)</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FEACD2-6810-4775-AE96-CFFD11959DAF}"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27753871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FEACD2-6810-4775-AE96-CFFD11959DAF}"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09294665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FEACD2-6810-4775-AE96-CFFD11959DAF}"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49</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64795695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FBC = Full Blood Count (also referred to as Complete Blood Count)</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FEACD2-6810-4775-AE96-CFFD11959DAF}"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50</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93748532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FEACD2-6810-4775-AE96-CFFD11959DAF}"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51</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06117212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FEACD2-6810-4775-AE96-CFFD11959DAF}"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53</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82024103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FEACD2-6810-4775-AE96-CFFD11959DAF}"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54</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13224763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FEACD2-6810-4775-AE96-CFFD11959DAF}"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55</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5726398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Most cases of cryptococcal meningitis in African LMICs now occur in antiretroviral therapy (ART) experienced people living with HIV (PLHIV).</a:t>
            </a:r>
          </a:p>
          <a:p>
            <a:r>
              <a:rPr lang="en-US" sz="1200" b="0" i="0" u="none" strike="noStrike" kern="1200" baseline="0" dirty="0">
                <a:solidFill>
                  <a:schemeClr val="tx1"/>
                </a:solidFill>
                <a:latin typeface="+mn-lt"/>
                <a:ea typeface="+mn-ea"/>
                <a:cs typeface="+mn-cs"/>
              </a:rPr>
              <a:t>PLHIV presenting with cryptococcal meningitis are commonly either non-adherent to or failing ART. In such patients ART should usually be withheld until 4-6 weeks at which point either their initial ART regimen (usually) in cases of straightforward non-adherence, or switched to either 2ndor 3rdline therapy in cases of ART failure.</a:t>
            </a:r>
          </a:p>
          <a:p>
            <a:r>
              <a:rPr lang="en-US" sz="1200" b="0" i="0" u="none" strike="noStrike" kern="1200" baseline="0" dirty="0">
                <a:solidFill>
                  <a:schemeClr val="tx1"/>
                </a:solidFill>
                <a:latin typeface="+mn-lt"/>
                <a:ea typeface="+mn-ea"/>
                <a:cs typeface="+mn-cs"/>
              </a:rPr>
              <a:t>However, in cases of unmasking IRIS it is usually recommended to continue the prescribed ART regimen.</a:t>
            </a:r>
            <a:endParaRPr lang="en-GB"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FEACD2-6810-4775-AE96-CFFD11959DAF}"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57</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51710942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Most cases of cryptococcal meningitis in African LMICs now occur in antiretroviral therapy (ART) experienced people living with HIV (PLHIV).</a:t>
            </a:r>
          </a:p>
          <a:p>
            <a:r>
              <a:rPr lang="en-US" sz="1200" b="0" i="0" u="none" strike="noStrike" kern="1200" baseline="0" dirty="0">
                <a:solidFill>
                  <a:schemeClr val="tx1"/>
                </a:solidFill>
                <a:latin typeface="+mn-lt"/>
                <a:ea typeface="+mn-ea"/>
                <a:cs typeface="+mn-cs"/>
              </a:rPr>
              <a:t>PLHIV presenting with cryptococcal meningitis are commonly either non-adherent to or failing ART. In such patients ART should usually be withheld until 4-6 weeks at which point either their initial ART regimen (usually) in cases of straightforward non-adherence, or switched to either 2ndor 3rdline therapy in cases of ART failure.</a:t>
            </a:r>
          </a:p>
          <a:p>
            <a:r>
              <a:rPr lang="en-US" sz="1200" b="0" i="0" u="none" strike="noStrike" kern="1200" baseline="0" dirty="0">
                <a:solidFill>
                  <a:schemeClr val="tx1"/>
                </a:solidFill>
                <a:latin typeface="+mn-lt"/>
                <a:ea typeface="+mn-ea"/>
                <a:cs typeface="+mn-cs"/>
              </a:rPr>
              <a:t>However, in cases of unmasking IRIS it is usually recommended to continue the prescribed ART regimen.</a:t>
            </a:r>
            <a:endParaRPr lang="en-GB"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FEACD2-6810-4775-AE96-CFFD11959DAF}"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58</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0146019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CrAg LFA may also pick up dead yeast. Can be used to test blood and cerebrospinal fluid (CSF). The CrAg LFA result may remain positive up to a year following the initial diagnosis of cryptococcal meningitis.</a:t>
            </a:r>
          </a:p>
          <a:p>
            <a:r>
              <a:rPr lang="en-US" sz="1200" b="0" i="0" u="none" strike="noStrike" kern="1200" baseline="0" dirty="0">
                <a:solidFill>
                  <a:schemeClr val="tx1"/>
                </a:solidFill>
                <a:latin typeface="+mn-lt"/>
                <a:ea typeface="+mn-ea"/>
                <a:cs typeface="+mn-cs"/>
              </a:rPr>
              <a:t>India Ink is performed by a laboratory technician. The background is stained (negative stain) and the yeasts with the </a:t>
            </a:r>
            <a:r>
              <a:rPr lang="en-US" sz="1200" b="0" i="0" u="none" strike="noStrike" kern="1200" baseline="0" dirty="0" err="1">
                <a:solidFill>
                  <a:schemeClr val="tx1"/>
                </a:solidFill>
                <a:latin typeface="+mn-lt"/>
                <a:ea typeface="+mn-ea"/>
                <a:cs typeface="+mn-cs"/>
              </a:rPr>
              <a:t>recognisable</a:t>
            </a:r>
            <a:r>
              <a:rPr lang="en-US" sz="1200" b="0" i="0" u="none" strike="noStrike" kern="1200" baseline="0" dirty="0">
                <a:solidFill>
                  <a:schemeClr val="tx1"/>
                </a:solidFill>
                <a:latin typeface="+mn-lt"/>
                <a:ea typeface="+mn-ea"/>
                <a:cs typeface="+mn-cs"/>
              </a:rPr>
              <a:t> large capsules become visible. </a:t>
            </a:r>
          </a:p>
          <a:p>
            <a:r>
              <a:rPr lang="en-US" sz="1200" b="0" i="0" u="none" strike="noStrike" kern="1200" baseline="0" dirty="0">
                <a:solidFill>
                  <a:schemeClr val="tx1"/>
                </a:solidFill>
                <a:latin typeface="+mn-lt"/>
                <a:ea typeface="+mn-ea"/>
                <a:cs typeface="+mn-cs"/>
              </a:rPr>
              <a:t>But it is technician dependent and you can get false positives if you confuse it with candida (more oval) or artifacts (bubbles). Centrifuging the CSF specimen can improve the sensitivity. Dead yeast cells after appropriate antifungal treatment can remain in the CSF and cause false-positive results despite a negative culture.</a:t>
            </a:r>
          </a:p>
          <a:p>
            <a:r>
              <a:rPr lang="en-US" sz="1200" b="0" i="0" u="none" strike="noStrike" kern="1200" baseline="0" dirty="0">
                <a:solidFill>
                  <a:schemeClr val="tx1"/>
                </a:solidFill>
                <a:latin typeface="+mn-lt"/>
                <a:ea typeface="+mn-ea"/>
                <a:cs typeface="+mn-cs"/>
              </a:rPr>
              <a:t>Fungal culture should ideally be performed at baseline (to confirm the diagnosis) and at any relapse (to ascertain if culture positive and, if available, test for resistance. Consider performing fungal culture at the end of the induction period of treatment to determine culture negativity.</a:t>
            </a:r>
            <a:endParaRPr lang="en-GB"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FEACD2-6810-4775-AE96-CFFD11959DAF}"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4616647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FEACD2-6810-4775-AE96-CFFD11959DAF}"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60</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30476440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FEACD2-6810-4775-AE96-CFFD11959DAF}"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61</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06557244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FEACD2-6810-4775-AE96-CFFD11959DAF}"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62</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15564180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FEACD2-6810-4775-AE96-CFFD11959DAF}"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63</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46503947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Facilitator: Request participants to share any thoughts they have regarding the management of the case at this point</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FEACD2-6810-4775-AE96-CFFD11959DAF}"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64</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01912825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FEACD2-6810-4775-AE96-CFFD11959DAF}"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65</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41395342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FEACD2-6810-4775-AE96-CFFD11959DAF}"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66</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854441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FEACD2-6810-4775-AE96-CFFD11959DAF}"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67</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37371693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FEACD2-6810-4775-AE96-CFFD11959DAF}"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68</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60588699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FEACD2-6810-4775-AE96-CFFD11959DAF}"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69</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1100834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CrAg image courtesy of IMMY2701 Corporate Centre Dr. Norman, OK 73069 USA</a:t>
            </a:r>
          </a:p>
          <a:p>
            <a:r>
              <a:rPr lang="en-US" sz="1200" b="0" i="0" u="none" strike="noStrike" kern="1200" baseline="0" dirty="0">
                <a:solidFill>
                  <a:schemeClr val="tx1"/>
                </a:solidFill>
                <a:latin typeface="+mn-lt"/>
                <a:ea typeface="+mn-ea"/>
                <a:cs typeface="+mn-cs"/>
              </a:rPr>
              <a:t>Other images used with Creative Commons license.</a:t>
            </a:r>
            <a:endParaRPr lang="en-GB"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FEACD2-6810-4775-AE96-CFFD11959DAF}"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5635445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FEACD2-6810-4775-AE96-CFFD11959DAF}"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70</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77609514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FEACD2-6810-4775-AE96-CFFD11959DAF}"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71</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48842024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FEACD2-6810-4775-AE96-CFFD11959DAF}"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72</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59066094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FEACD2-6810-4775-AE96-CFFD11959DAF}"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73</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72833976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FEACD2-6810-4775-AE96-CFFD11959DAF}"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74</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83133480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FEACD2-6810-4775-AE96-CFFD11959DAF}"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75</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771465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FEACD2-6810-4775-AE96-CFFD11959DAF}"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76</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90920981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FEACD2-6810-4775-AE96-CFFD11959DAF}"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77</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25926327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FEACD2-6810-4775-AE96-CFFD11959DAF}"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78</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22394162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FEACD2-6810-4775-AE96-CFFD11959DAF}"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79</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5021759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CrAg image courtesy of IMMY2701 Corporate Centre Dr. Norman, OK 73069 USA</a:t>
            </a:r>
          </a:p>
          <a:p>
            <a:r>
              <a:rPr lang="en-US" sz="1200" b="0" i="0" u="none" strike="noStrike" kern="1200" baseline="0" dirty="0">
                <a:solidFill>
                  <a:schemeClr val="tx1"/>
                </a:solidFill>
                <a:latin typeface="+mn-lt"/>
                <a:ea typeface="+mn-ea"/>
                <a:cs typeface="+mn-cs"/>
              </a:rPr>
              <a:t>Other images used with Creative Commons license.</a:t>
            </a:r>
            <a:endParaRPr lang="en-GB"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FEACD2-6810-4775-AE96-CFFD11959DAF}"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96281030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FEACD2-6810-4775-AE96-CFFD11959DAF}"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80</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95364101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FEACD2-6810-4775-AE96-CFFD11959DAF}"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81</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9858013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CrAg image courtesy of IMMY2701 Corporate Centre Dr. Norman, OK 73069 USA</a:t>
            </a:r>
          </a:p>
          <a:p>
            <a:r>
              <a:rPr lang="en-US" sz="1200" b="0" i="0" u="none" strike="noStrike" kern="1200" baseline="0" dirty="0">
                <a:solidFill>
                  <a:schemeClr val="tx1"/>
                </a:solidFill>
                <a:latin typeface="+mn-lt"/>
                <a:ea typeface="+mn-ea"/>
                <a:cs typeface="+mn-cs"/>
              </a:rPr>
              <a:t>Other images used with Creative Commons license.</a:t>
            </a:r>
            <a:endParaRPr lang="en-GB"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FEACD2-6810-4775-AE96-CFFD11959DAF}"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2495864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FEACD2-6810-4775-AE96-CFFD11959DAF}"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0155523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Figure used with permission from </a:t>
            </a:r>
            <a:r>
              <a:rPr lang="en-US" sz="1200" b="0" i="1" u="none" strike="noStrike" kern="1200" baseline="0" dirty="0">
                <a:solidFill>
                  <a:schemeClr val="tx1"/>
                </a:solidFill>
                <a:latin typeface="+mn-lt"/>
                <a:ea typeface="+mn-ea"/>
                <a:cs typeface="+mn-cs"/>
              </a:rPr>
              <a:t>S F Molloy et al </a:t>
            </a:r>
            <a:r>
              <a:rPr lang="en-US" sz="1200" b="0" i="0" u="none" strike="noStrike" kern="1200" baseline="0" dirty="0">
                <a:solidFill>
                  <a:schemeClr val="tx1"/>
                </a:solidFill>
                <a:latin typeface="+mn-lt"/>
                <a:ea typeface="+mn-ea"/>
                <a:cs typeface="+mn-cs"/>
              </a:rPr>
              <a:t>N </a:t>
            </a:r>
            <a:r>
              <a:rPr lang="en-US" sz="1200" b="0" i="0" u="none" strike="noStrike" kern="1200" baseline="0" dirty="0" err="1">
                <a:solidFill>
                  <a:schemeClr val="tx1"/>
                </a:solidFill>
                <a:latin typeface="+mn-lt"/>
                <a:ea typeface="+mn-ea"/>
                <a:cs typeface="+mn-cs"/>
              </a:rPr>
              <a:t>Engl</a:t>
            </a:r>
            <a:r>
              <a:rPr lang="en-US" sz="1200" b="0" i="0" u="none" strike="noStrike" kern="1200" baseline="0" dirty="0">
                <a:solidFill>
                  <a:schemeClr val="tx1"/>
                </a:solidFill>
                <a:latin typeface="+mn-lt"/>
                <a:ea typeface="+mn-ea"/>
                <a:cs typeface="+mn-cs"/>
              </a:rPr>
              <a:t> J Med.2018 Mar 15;378(11):1004-1017</a:t>
            </a:r>
          </a:p>
          <a:p>
            <a:r>
              <a:rPr lang="en-US" sz="1200" b="0" i="0" u="none" strike="noStrike" kern="1200" baseline="0" dirty="0">
                <a:solidFill>
                  <a:schemeClr val="tx1"/>
                </a:solidFill>
                <a:latin typeface="+mn-lt"/>
                <a:ea typeface="+mn-ea"/>
                <a:cs typeface="+mn-cs"/>
              </a:rPr>
              <a:t>The results of the ACTA trial showed that short course (1-week) amphotericin B and </a:t>
            </a:r>
            <a:r>
              <a:rPr lang="en-US" sz="1200" b="0" i="0" u="none" strike="noStrike" kern="1200" baseline="0" dirty="0" err="1">
                <a:solidFill>
                  <a:schemeClr val="tx1"/>
                </a:solidFill>
                <a:latin typeface="+mn-lt"/>
                <a:ea typeface="+mn-ea"/>
                <a:cs typeface="+mn-cs"/>
              </a:rPr>
              <a:t>flucytosine</a:t>
            </a:r>
            <a:r>
              <a:rPr lang="en-US" sz="1200" b="0" i="0" u="none" strike="noStrike" kern="1200" baseline="0" dirty="0">
                <a:solidFill>
                  <a:schemeClr val="tx1"/>
                </a:solidFill>
                <a:latin typeface="+mn-lt"/>
                <a:ea typeface="+mn-ea"/>
                <a:cs typeface="+mn-cs"/>
              </a:rPr>
              <a:t> could decrease 10-week mortality to 24% (95% CI −16 to 32). (24.2%; 95% CI, 16.2 to 32.1), </a:t>
            </a:r>
          </a:p>
          <a:p>
            <a:r>
              <a:rPr lang="en-US" sz="1200" b="0" i="0" u="none" strike="noStrike" kern="1200" baseline="0" dirty="0">
                <a:solidFill>
                  <a:schemeClr val="tx1"/>
                </a:solidFill>
                <a:latin typeface="+mn-lt"/>
                <a:ea typeface="+mn-ea"/>
                <a:cs typeface="+mn-cs"/>
              </a:rPr>
              <a:t>They also showed that 2 weeks of </a:t>
            </a:r>
            <a:r>
              <a:rPr lang="en-US" sz="1200" b="0" i="0" u="none" strike="noStrike" kern="1200" baseline="0" dirty="0" err="1">
                <a:solidFill>
                  <a:schemeClr val="tx1"/>
                </a:solidFill>
                <a:latin typeface="+mn-lt"/>
                <a:ea typeface="+mn-ea"/>
                <a:cs typeface="+mn-cs"/>
              </a:rPr>
              <a:t>flucytosine</a:t>
            </a:r>
            <a:r>
              <a:rPr lang="en-US" sz="1200" b="0" i="0" u="none" strike="noStrike" kern="1200" baseline="0" dirty="0">
                <a:solidFill>
                  <a:schemeClr val="tx1"/>
                </a:solidFill>
                <a:latin typeface="+mn-lt"/>
                <a:ea typeface="+mn-ea"/>
                <a:cs typeface="+mn-cs"/>
              </a:rPr>
              <a:t> and fluconazole performed well and reduced mortality to 35% 35.1 (28.9 –41.3) </a:t>
            </a:r>
            <a:endParaRPr lang="en-GB"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CFEACD2-6810-4775-AE96-CFFD11959DAF}"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793639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17BAD8F3-0AE0-4197-A7C2-E08B426C1F46}" type="datetimeFigureOut">
              <a:rPr lang="en-GB" smtClean="0"/>
              <a:t>08/05/2023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7B0F8EA-82A7-4CA3-9C78-75E727D8ADAE}" type="slidenum">
              <a:rPr lang="en-GB" smtClean="0"/>
              <a:t>‹#›</a:t>
            </a:fld>
            <a:endParaRPr lang="en-GB"/>
          </a:p>
        </p:txBody>
      </p:sp>
    </p:spTree>
    <p:extLst>
      <p:ext uri="{BB962C8B-B14F-4D97-AF65-F5344CB8AC3E}">
        <p14:creationId xmlns:p14="http://schemas.microsoft.com/office/powerpoint/2010/main" val="36418114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17BAD8F3-0AE0-4197-A7C2-E08B426C1F46}" type="datetimeFigureOut">
              <a:rPr lang="en-GB" smtClean="0"/>
              <a:t>08/05/2023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7B0F8EA-82A7-4CA3-9C78-75E727D8ADAE}" type="slidenum">
              <a:rPr lang="en-GB" smtClean="0"/>
              <a:t>‹#›</a:t>
            </a:fld>
            <a:endParaRPr lang="en-GB"/>
          </a:p>
        </p:txBody>
      </p:sp>
    </p:spTree>
    <p:extLst>
      <p:ext uri="{BB962C8B-B14F-4D97-AF65-F5344CB8AC3E}">
        <p14:creationId xmlns:p14="http://schemas.microsoft.com/office/powerpoint/2010/main" val="15573826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17BAD8F3-0AE0-4197-A7C2-E08B426C1F46}" type="datetimeFigureOut">
              <a:rPr lang="en-GB" smtClean="0"/>
              <a:t>08/05/2023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7B0F8EA-82A7-4CA3-9C78-75E727D8ADAE}" type="slidenum">
              <a:rPr lang="en-GB" smtClean="0"/>
              <a:t>‹#›</a:t>
            </a:fld>
            <a:endParaRPr lang="en-GB"/>
          </a:p>
        </p:txBody>
      </p:sp>
    </p:spTree>
    <p:extLst>
      <p:ext uri="{BB962C8B-B14F-4D97-AF65-F5344CB8AC3E}">
        <p14:creationId xmlns:p14="http://schemas.microsoft.com/office/powerpoint/2010/main" val="8490099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3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2"/>
            <a:ext cx="9144000" cy="1690689"/>
          </a:xfrm>
          <a:solidFill>
            <a:srgbClr val="E86A24"/>
          </a:solidFill>
        </p:spPr>
        <p:txBody>
          <a:bodyPr/>
          <a:lstStyle>
            <a:lvl1pPr algn="ctr">
              <a:defRPr b="1">
                <a:solidFill>
                  <a:schemeClr val="bg1"/>
                </a:solidFill>
                <a:latin typeface="Museo Slab 100" panose="02000000000000000000"/>
              </a:defRPr>
            </a:lvl1pPr>
          </a:lstStyle>
          <a:p>
            <a:br>
              <a:rPr lang="en-US" dirty="0"/>
            </a:br>
            <a:r>
              <a:rPr lang="en-US" dirty="0"/>
              <a:t>Click to edit Master title style</a:t>
            </a:r>
          </a:p>
        </p:txBody>
      </p:sp>
      <p:sp>
        <p:nvSpPr>
          <p:cNvPr id="3" name="Content Placeholder 2"/>
          <p:cNvSpPr>
            <a:spLocks noGrp="1"/>
          </p:cNvSpPr>
          <p:nvPr>
            <p:ph idx="1"/>
          </p:nvPr>
        </p:nvSpPr>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5" name="Content Placeholder 4"/>
          <p:cNvSpPr>
            <a:spLocks noGrp="1"/>
          </p:cNvSpPr>
          <p:nvPr>
            <p:ph sz="quarter" idx="10"/>
          </p:nvPr>
        </p:nvSpPr>
        <p:spPr>
          <a:xfrm>
            <a:off x="2160135" y="1122590"/>
            <a:ext cx="653143" cy="653143"/>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ZA" dirty="0"/>
          </a:p>
        </p:txBody>
      </p:sp>
    </p:spTree>
    <p:extLst>
      <p:ext uri="{BB962C8B-B14F-4D97-AF65-F5344CB8AC3E}">
        <p14:creationId xmlns:p14="http://schemas.microsoft.com/office/powerpoint/2010/main" val="23563560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17BAD8F3-0AE0-4197-A7C2-E08B426C1F46}" type="datetimeFigureOut">
              <a:rPr lang="en-GB" smtClean="0"/>
              <a:t>08/05/2023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7B0F8EA-82A7-4CA3-9C78-75E727D8ADAE}" type="slidenum">
              <a:rPr lang="en-GB" smtClean="0"/>
              <a:t>‹#›</a:t>
            </a:fld>
            <a:endParaRPr lang="en-GB"/>
          </a:p>
        </p:txBody>
      </p:sp>
    </p:spTree>
    <p:extLst>
      <p:ext uri="{BB962C8B-B14F-4D97-AF65-F5344CB8AC3E}">
        <p14:creationId xmlns:p14="http://schemas.microsoft.com/office/powerpoint/2010/main" val="37871757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7BAD8F3-0AE0-4197-A7C2-E08B426C1F46}" type="datetimeFigureOut">
              <a:rPr lang="en-GB" smtClean="0"/>
              <a:t>08/05/2023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7B0F8EA-82A7-4CA3-9C78-75E727D8ADAE}" type="slidenum">
              <a:rPr lang="en-GB" smtClean="0"/>
              <a:t>‹#›</a:t>
            </a:fld>
            <a:endParaRPr lang="en-GB"/>
          </a:p>
        </p:txBody>
      </p:sp>
    </p:spTree>
    <p:extLst>
      <p:ext uri="{BB962C8B-B14F-4D97-AF65-F5344CB8AC3E}">
        <p14:creationId xmlns:p14="http://schemas.microsoft.com/office/powerpoint/2010/main" val="35931645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17BAD8F3-0AE0-4197-A7C2-E08B426C1F46}" type="datetimeFigureOut">
              <a:rPr lang="en-GB" smtClean="0"/>
              <a:t>08/05/2023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87B0F8EA-82A7-4CA3-9C78-75E727D8ADAE}" type="slidenum">
              <a:rPr lang="en-GB" smtClean="0"/>
              <a:t>‹#›</a:t>
            </a:fld>
            <a:endParaRPr lang="en-GB"/>
          </a:p>
        </p:txBody>
      </p:sp>
    </p:spTree>
    <p:extLst>
      <p:ext uri="{BB962C8B-B14F-4D97-AF65-F5344CB8AC3E}">
        <p14:creationId xmlns:p14="http://schemas.microsoft.com/office/powerpoint/2010/main" val="74609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17BAD8F3-0AE0-4197-A7C2-E08B426C1F46}" type="datetimeFigureOut">
              <a:rPr lang="en-GB" smtClean="0"/>
              <a:t>08/05/2023</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87B0F8EA-82A7-4CA3-9C78-75E727D8ADAE}" type="slidenum">
              <a:rPr lang="en-GB" smtClean="0"/>
              <a:t>‹#›</a:t>
            </a:fld>
            <a:endParaRPr lang="en-GB"/>
          </a:p>
        </p:txBody>
      </p:sp>
    </p:spTree>
    <p:extLst>
      <p:ext uri="{BB962C8B-B14F-4D97-AF65-F5344CB8AC3E}">
        <p14:creationId xmlns:p14="http://schemas.microsoft.com/office/powerpoint/2010/main" val="21196733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17BAD8F3-0AE0-4197-A7C2-E08B426C1F46}" type="datetimeFigureOut">
              <a:rPr lang="en-GB" smtClean="0"/>
              <a:t>08/05/2023</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87B0F8EA-82A7-4CA3-9C78-75E727D8ADAE}" type="slidenum">
              <a:rPr lang="en-GB" smtClean="0"/>
              <a:t>‹#›</a:t>
            </a:fld>
            <a:endParaRPr lang="en-GB"/>
          </a:p>
        </p:txBody>
      </p:sp>
    </p:spTree>
    <p:extLst>
      <p:ext uri="{BB962C8B-B14F-4D97-AF65-F5344CB8AC3E}">
        <p14:creationId xmlns:p14="http://schemas.microsoft.com/office/powerpoint/2010/main" val="22173184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7BAD8F3-0AE0-4197-A7C2-E08B426C1F46}" type="datetimeFigureOut">
              <a:rPr lang="en-GB" smtClean="0"/>
              <a:t>08/05/2023</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87B0F8EA-82A7-4CA3-9C78-75E727D8ADAE}" type="slidenum">
              <a:rPr lang="en-GB" smtClean="0"/>
              <a:t>‹#›</a:t>
            </a:fld>
            <a:endParaRPr lang="en-GB"/>
          </a:p>
        </p:txBody>
      </p:sp>
    </p:spTree>
    <p:extLst>
      <p:ext uri="{BB962C8B-B14F-4D97-AF65-F5344CB8AC3E}">
        <p14:creationId xmlns:p14="http://schemas.microsoft.com/office/powerpoint/2010/main" val="21293500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7BAD8F3-0AE0-4197-A7C2-E08B426C1F46}" type="datetimeFigureOut">
              <a:rPr lang="en-GB" smtClean="0"/>
              <a:t>08/05/2023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87B0F8EA-82A7-4CA3-9C78-75E727D8ADAE}" type="slidenum">
              <a:rPr lang="en-GB" smtClean="0"/>
              <a:t>‹#›</a:t>
            </a:fld>
            <a:endParaRPr lang="en-GB"/>
          </a:p>
        </p:txBody>
      </p:sp>
    </p:spTree>
    <p:extLst>
      <p:ext uri="{BB962C8B-B14F-4D97-AF65-F5344CB8AC3E}">
        <p14:creationId xmlns:p14="http://schemas.microsoft.com/office/powerpoint/2010/main" val="5363326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7BAD8F3-0AE0-4197-A7C2-E08B426C1F46}" type="datetimeFigureOut">
              <a:rPr lang="en-GB" smtClean="0"/>
              <a:t>08/05/2023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87B0F8EA-82A7-4CA3-9C78-75E727D8ADAE}" type="slidenum">
              <a:rPr lang="en-GB" smtClean="0"/>
              <a:t>‹#›</a:t>
            </a:fld>
            <a:endParaRPr lang="en-GB"/>
          </a:p>
        </p:txBody>
      </p:sp>
    </p:spTree>
    <p:extLst>
      <p:ext uri="{BB962C8B-B14F-4D97-AF65-F5344CB8AC3E}">
        <p14:creationId xmlns:p14="http://schemas.microsoft.com/office/powerpoint/2010/main" val="8636640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7BAD8F3-0AE0-4197-A7C2-E08B426C1F46}" type="datetimeFigureOut">
              <a:rPr lang="en-GB" smtClean="0"/>
              <a:t>08/05/2023</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7B0F8EA-82A7-4CA3-9C78-75E727D8ADAE}" type="slidenum">
              <a:rPr lang="en-GB" smtClean="0"/>
              <a:t>‹#›</a:t>
            </a:fld>
            <a:endParaRPr lang="en-GB"/>
          </a:p>
        </p:txBody>
      </p:sp>
    </p:spTree>
    <p:extLst>
      <p:ext uri="{BB962C8B-B14F-4D97-AF65-F5344CB8AC3E}">
        <p14:creationId xmlns:p14="http://schemas.microsoft.com/office/powerpoint/2010/main" val="1154419741"/>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tmp"/><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4.tmp"/><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5.tmp"/><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hyperlink" Target="https://www.cdc.gov/fungal/pdf/at-a-glance-508c.pdf"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6.tmp"/><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7.tmp"/><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9.tmp"/><Relationship Id="rId4" Type="http://schemas.openxmlformats.org/officeDocument/2006/relationships/image" Target="../media/image8.tmp"/></Relationships>
</file>

<file path=ppt/slides/_rels/slide21.xml.rels><?xml version="1.0" encoding="UTF-8" standalone="yes"?>
<Relationships xmlns="http://schemas.openxmlformats.org/package/2006/relationships"><Relationship Id="rId3" Type="http://schemas.openxmlformats.org/officeDocument/2006/relationships/image" Target="../media/image10.tmp"/><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1.tmp"/></Relationships>
</file>

<file path=ppt/slides/_rels/slide22.xml.rels><?xml version="1.0" encoding="UTF-8" standalone="yes"?>
<Relationships xmlns="http://schemas.openxmlformats.org/package/2006/relationships"><Relationship Id="rId3" Type="http://schemas.openxmlformats.org/officeDocument/2006/relationships/image" Target="../media/image12.tmp"/><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4.tmp"/><Relationship Id="rId4" Type="http://schemas.openxmlformats.org/officeDocument/2006/relationships/image" Target="../media/image13.tmp"/></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5.tmp"/><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6.tmp"/><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hyperlink" Target="https://www.who.int/hiv/mediacentre/news/cryptococcal-disease-infographic/en/" TargetMode="External"/><Relationship Id="rId4" Type="http://schemas.openxmlformats.org/officeDocument/2006/relationships/image" Target="../media/image17.tmp"/></Relationships>
</file>

<file path=ppt/slides/_rels/slide27.xml.rels><?xml version="1.0" encoding="UTF-8" standalone="yes"?>
<Relationships xmlns="http://schemas.openxmlformats.org/package/2006/relationships"><Relationship Id="rId3" Type="http://schemas.openxmlformats.org/officeDocument/2006/relationships/image" Target="../media/image18.tmp"/><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https://www.who.int/hiv/mediacentre/news/cryptococcal-disease-infographic/en/" TargetMode="External"/><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20.tiff"/></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21.tmp"/><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22.tmp"/><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xml.rels><?xml version="1.0" encoding="UTF-8" standalone="yes"?>
<Relationships xmlns="http://schemas.openxmlformats.org/package/2006/relationships"><Relationship Id="rId2" Type="http://schemas.openxmlformats.org/officeDocument/2006/relationships/hyperlink" Target="https://gaffi.org/wp-content/uploads/Rajasingham-Global-burden-of-HIV-associated-cryptococcal-infection-2020-Lancet-Infect-Dis-2022.pdf" TargetMode="Externa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24.tmp"/><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hyperlink" Target="https://www.ncbi.nlm.nih.gov/pmc/articles/PMC7473821/" TargetMode="External"/><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58.xml.rels><?xml version="1.0" encoding="UTF-8" standalone="yes"?>
<Relationships xmlns="http://schemas.openxmlformats.org/package/2006/relationships"><Relationship Id="rId3" Type="http://schemas.openxmlformats.org/officeDocument/2006/relationships/hyperlink" Target="https://apps.who.int/iris/bitstream/handle/10665/260399/9789241550277-eng.pdf;jsessionid=5B7B0F2B7866B59A231C4A66FA94B849?sequence=1" TargetMode="External"/><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s://burdenofcrypto.com/"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s://gaffi.org/wp-content/uploads/Rajasingham-Global-burden-of-HIV-associated-cryptococcal-infection-2020-Lancet-Infect-Dis-2022.pdf" TargetMode="Externa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2060"/>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br>
              <a:rPr lang="en-US" dirty="0">
                <a:solidFill>
                  <a:schemeClr val="bg1"/>
                </a:solidFill>
              </a:rPr>
            </a:br>
            <a:r>
              <a:rPr lang="en-US" dirty="0">
                <a:solidFill>
                  <a:schemeClr val="bg1"/>
                </a:solidFill>
              </a:rPr>
              <a:t>Management of Cryptococcal Meningitis in Advanced HIV Disease </a:t>
            </a:r>
            <a:br>
              <a:rPr lang="en-US" dirty="0">
                <a:solidFill>
                  <a:schemeClr val="bg1"/>
                </a:solidFill>
              </a:rPr>
            </a:br>
            <a:endParaRPr lang="en-GB" dirty="0">
              <a:solidFill>
                <a:schemeClr val="bg1"/>
              </a:solidFill>
            </a:endParaRPr>
          </a:p>
        </p:txBody>
      </p:sp>
      <p:sp>
        <p:nvSpPr>
          <p:cNvPr id="3" name="TextBox 2">
            <a:extLst>
              <a:ext uri="{FF2B5EF4-FFF2-40B4-BE49-F238E27FC236}">
                <a16:creationId xmlns:a16="http://schemas.microsoft.com/office/drawing/2014/main" id="{9DE43A0E-B6E1-40E7-A044-345FDF07FFB4}"/>
              </a:ext>
            </a:extLst>
          </p:cNvPr>
          <p:cNvSpPr txBox="1"/>
          <p:nvPr/>
        </p:nvSpPr>
        <p:spPr>
          <a:xfrm flipH="1">
            <a:off x="6045958" y="6174797"/>
            <a:ext cx="3052308" cy="646331"/>
          </a:xfrm>
          <a:prstGeom prst="rect">
            <a:avLst/>
          </a:prstGeom>
          <a:noFill/>
          <a:ln>
            <a:solidFill>
              <a:schemeClr val="bg1"/>
            </a:solidFill>
          </a:ln>
        </p:spPr>
        <p:txBody>
          <a:bodyPr wrap="square" rtlCol="0">
            <a:spAutoFit/>
          </a:bodyPr>
          <a:lstStyle/>
          <a:p>
            <a:pPr marR="0" lvl="0" algn="just" defTabSz="914400" rtl="0" eaLnBrk="1" fontAlgn="auto" latinLnBrk="0" hangingPunct="1">
              <a:lnSpc>
                <a:spcPct val="100000"/>
              </a:lnSpc>
              <a:spcBef>
                <a:spcPts val="0"/>
              </a:spcBef>
              <a:spcAft>
                <a:spcPts val="0"/>
              </a:spcAft>
              <a:buClrTx/>
              <a:buSzTx/>
              <a:tabLst/>
              <a:defRPr/>
            </a:pPr>
            <a:r>
              <a:rPr kumimoji="0" lang="en-US" sz="1200" b="1" i="1" u="none" strike="noStrike" kern="1200" cap="none" spc="0" normalizeH="0" baseline="0" noProof="0" dirty="0">
                <a:ln>
                  <a:noFill/>
                </a:ln>
                <a:solidFill>
                  <a:schemeClr val="bg1"/>
                </a:solidFill>
                <a:effectLst/>
                <a:uLnTx/>
                <a:uFillTx/>
                <a:latin typeface="Calibri"/>
                <a:ea typeface="+mn-ea"/>
                <a:cs typeface="+mn-cs"/>
              </a:rPr>
              <a:t>NB: This training is module 2 of the AHD training for hub facilities. It has</a:t>
            </a:r>
            <a:r>
              <a:rPr lang="en-US" sz="1200" b="1" i="1" dirty="0">
                <a:solidFill>
                  <a:schemeClr val="bg1"/>
                </a:solidFill>
                <a:latin typeface="Calibri"/>
              </a:rPr>
              <a:t> been added as a standalone deck </a:t>
            </a:r>
            <a:r>
              <a:rPr kumimoji="0" lang="en-US" sz="1200" b="1" i="1" u="none" strike="noStrike" kern="1200" cap="none" spc="0" normalizeH="0" baseline="0" noProof="0" dirty="0">
                <a:ln>
                  <a:noFill/>
                </a:ln>
                <a:solidFill>
                  <a:schemeClr val="bg1"/>
                </a:solidFill>
                <a:effectLst/>
                <a:uLnTx/>
                <a:uFillTx/>
                <a:latin typeface="Calibri"/>
                <a:ea typeface="+mn-ea"/>
                <a:cs typeface="+mn-cs"/>
              </a:rPr>
              <a:t>for ease of reference </a:t>
            </a:r>
          </a:p>
        </p:txBody>
      </p:sp>
    </p:spTree>
    <p:extLst>
      <p:ext uri="{BB962C8B-B14F-4D97-AF65-F5344CB8AC3E}">
        <p14:creationId xmlns:p14="http://schemas.microsoft.com/office/powerpoint/2010/main" val="32937302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a:extLst>
              <a:ext uri="{FF2B5EF4-FFF2-40B4-BE49-F238E27FC236}">
                <a16:creationId xmlns:a16="http://schemas.microsoft.com/office/drawing/2014/main" id="{2EF76C86-E35D-405C-B3CF-166910C0390D}"/>
              </a:ext>
            </a:extLst>
          </p:cNvPr>
          <p:cNvSpPr txBox="1">
            <a:spLocks noChangeArrowheads="1"/>
          </p:cNvSpPr>
          <p:nvPr/>
        </p:nvSpPr>
        <p:spPr bwMode="gray">
          <a:xfrm>
            <a:off x="0" y="-5680"/>
            <a:ext cx="9144000" cy="914400"/>
          </a:xfrm>
          <a:prstGeom prst="rect">
            <a:avLst/>
          </a:prstGeom>
          <a:solidFill>
            <a:srgbClr val="002060"/>
          </a:solidFill>
        </p:spPr>
        <p:txBody>
          <a:bodyPr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1900" b="1" i="0" u="none" strike="noStrike" kern="1200" cap="none" spc="0" normalizeH="0" baseline="0" noProof="0" dirty="0">
                <a:ln>
                  <a:noFill/>
                </a:ln>
                <a:solidFill>
                  <a:prstClr val="white"/>
                </a:solidFill>
                <a:effectLst/>
                <a:uLnTx/>
                <a:uFillTx/>
                <a:latin typeface="Calibri"/>
                <a:ea typeface="+mj-ea"/>
                <a:cs typeface="Calibri" panose="020F0502020204030204" pitchFamily="34" charset="0"/>
              </a:rPr>
              <a:t>Cryptococcal infection/disease</a:t>
            </a:r>
          </a:p>
        </p:txBody>
      </p:sp>
      <p:sp>
        <p:nvSpPr>
          <p:cNvPr id="6" name="Content Placeholder 3">
            <a:extLst>
              <a:ext uri="{FF2B5EF4-FFF2-40B4-BE49-F238E27FC236}">
                <a16:creationId xmlns:a16="http://schemas.microsoft.com/office/drawing/2014/main" id="{26A12FD0-26EE-4954-A56E-52DF11166D4F}"/>
              </a:ext>
            </a:extLst>
          </p:cNvPr>
          <p:cNvSpPr txBox="1">
            <a:spLocks/>
          </p:cNvSpPr>
          <p:nvPr/>
        </p:nvSpPr>
        <p:spPr>
          <a:xfrm>
            <a:off x="179512" y="1455167"/>
            <a:ext cx="4248472" cy="5286201"/>
          </a:xfrm>
          <a:prstGeom prst="rect">
            <a:avLst/>
          </a:prstGeom>
          <a:solidFill>
            <a:schemeClr val="accent3">
              <a:lumMod val="20000"/>
              <a:lumOff val="80000"/>
            </a:schemeClr>
          </a:solidFill>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342900" marR="0" lvl="0" indent="-342900" algn="l" defTabSz="914400" rtl="0" eaLnBrk="1" fontAlgn="auto" latinLnBrk="0" hangingPunct="1">
              <a:lnSpc>
                <a:spcPct val="120000"/>
              </a:lnSpc>
              <a:spcBef>
                <a:spcPts val="600"/>
              </a:spcBef>
              <a:spcAft>
                <a:spcPts val="200"/>
              </a:spcAft>
              <a:buClrTx/>
              <a:buSzTx/>
              <a:buFont typeface="Arial" panose="020B0604020202020204" pitchFamily="34" charset="0"/>
              <a:buChar char="•"/>
              <a:tabLst/>
              <a:defRPr/>
            </a:pPr>
            <a:r>
              <a:rPr kumimoji="0" lang="en-US" sz="2300" b="0" i="0" u="none" strike="noStrike" kern="1200" cap="none" spc="0" normalizeH="0" baseline="0" noProof="0" dirty="0">
                <a:ln>
                  <a:noFill/>
                </a:ln>
                <a:solidFill>
                  <a:prstClr val="black"/>
                </a:solidFill>
                <a:effectLst/>
                <a:uLnTx/>
                <a:uFillTx/>
                <a:latin typeface="Calibri"/>
                <a:ea typeface="+mn-ea"/>
                <a:cs typeface="+mn-cs"/>
              </a:rPr>
              <a:t>After inhalation, the fungus can cause an acute lung infection, or often no symptoms at all, and stay dormant in the body for months to years. </a:t>
            </a:r>
          </a:p>
          <a:p>
            <a:pPr marL="342900" marR="0" lvl="0" indent="-342900" algn="l" defTabSz="914400" rtl="0" eaLnBrk="1" fontAlgn="auto" latinLnBrk="0" hangingPunct="1">
              <a:lnSpc>
                <a:spcPct val="120000"/>
              </a:lnSpc>
              <a:spcBef>
                <a:spcPts val="600"/>
              </a:spcBef>
              <a:spcAft>
                <a:spcPts val="200"/>
              </a:spcAft>
              <a:buClrTx/>
              <a:buSzTx/>
              <a:buFont typeface="Arial" panose="020B0604020202020204" pitchFamily="34" charset="0"/>
              <a:buChar char="•"/>
              <a:tabLst/>
              <a:defRPr/>
            </a:pPr>
            <a:r>
              <a:rPr kumimoji="0" lang="en-US" sz="2300" b="0" i="0" u="none" strike="noStrike" kern="1200" cap="none" spc="0" normalizeH="0" baseline="0" noProof="0" dirty="0">
                <a:ln>
                  <a:noFill/>
                </a:ln>
                <a:solidFill>
                  <a:prstClr val="black"/>
                </a:solidFill>
                <a:effectLst/>
                <a:uLnTx/>
                <a:uFillTx/>
                <a:latin typeface="Calibri"/>
                <a:ea typeface="+mn-ea"/>
                <a:cs typeface="+mn-cs"/>
              </a:rPr>
              <a:t>Reactivation of disease can occur in immune-suppressed people (e.g. PLHIV). </a:t>
            </a:r>
          </a:p>
          <a:p>
            <a:pPr marL="342900" marR="0" lvl="0" indent="-342900" algn="l" defTabSz="914400" rtl="0" eaLnBrk="1" fontAlgn="auto" latinLnBrk="0" hangingPunct="1">
              <a:lnSpc>
                <a:spcPct val="120000"/>
              </a:lnSpc>
              <a:spcBef>
                <a:spcPts val="600"/>
              </a:spcBef>
              <a:spcAft>
                <a:spcPts val="200"/>
              </a:spcAft>
              <a:buClrTx/>
              <a:buSzTx/>
              <a:buFont typeface="Arial" panose="020B0604020202020204" pitchFamily="34" charset="0"/>
              <a:buChar char="•"/>
              <a:tabLst/>
              <a:defRPr/>
            </a:pPr>
            <a:r>
              <a:rPr kumimoji="0" lang="en-US" sz="2300" b="0" i="0" u="none" strike="noStrike" kern="1200" cap="none" spc="0" normalizeH="0" baseline="0" noProof="0" dirty="0">
                <a:ln>
                  <a:noFill/>
                </a:ln>
                <a:solidFill>
                  <a:prstClr val="black"/>
                </a:solidFill>
                <a:effectLst/>
                <a:uLnTx/>
                <a:uFillTx/>
                <a:latin typeface="Calibri"/>
                <a:ea typeface="+mn-ea"/>
                <a:cs typeface="+mn-cs"/>
              </a:rPr>
              <a:t>Not all cases of CCM are reactivations. Some may be new CCM infections.</a:t>
            </a: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endParaRPr kumimoji="0" lang="en-US" sz="2300" b="0" i="0" u="none" strike="noStrike" kern="1200" cap="none" spc="0" normalizeH="0" baseline="0" noProof="0" dirty="0">
              <a:ln>
                <a:noFill/>
              </a:ln>
              <a:solidFill>
                <a:prstClr val="black"/>
              </a:solidFill>
              <a:effectLst/>
              <a:uLnTx/>
              <a:uFillTx/>
              <a:latin typeface="Calibri"/>
              <a:ea typeface="+mn-ea"/>
              <a:cs typeface="+mn-cs"/>
            </a:endParaRPr>
          </a:p>
        </p:txBody>
      </p:sp>
      <p:sp>
        <p:nvSpPr>
          <p:cNvPr id="8" name="Content Placeholder 5">
            <a:extLst>
              <a:ext uri="{FF2B5EF4-FFF2-40B4-BE49-F238E27FC236}">
                <a16:creationId xmlns:a16="http://schemas.microsoft.com/office/drawing/2014/main" id="{8B46389A-6249-4548-8E2A-1F18A5F41AD6}"/>
              </a:ext>
            </a:extLst>
          </p:cNvPr>
          <p:cNvSpPr txBox="1">
            <a:spLocks/>
          </p:cNvSpPr>
          <p:nvPr/>
        </p:nvSpPr>
        <p:spPr>
          <a:xfrm>
            <a:off x="4626260" y="1455167"/>
            <a:ext cx="4392488" cy="5112568"/>
          </a:xfrm>
          <a:prstGeom prst="rect">
            <a:avLst/>
          </a:prstGeom>
          <a:solidFill>
            <a:schemeClr val="accent5">
              <a:lumMod val="20000"/>
              <a:lumOff val="80000"/>
            </a:schemeClr>
          </a:solidFill>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411480" marR="0" lvl="0" indent="-342900" algn="l" defTabSz="914400" rtl="0" eaLnBrk="1" fontAlgn="auto" latinLnBrk="0" hangingPunct="1">
              <a:lnSpc>
                <a:spcPct val="120000"/>
              </a:lnSpc>
              <a:spcBef>
                <a:spcPts val="600"/>
              </a:spcBef>
              <a:spcAft>
                <a:spcPts val="0"/>
              </a:spcAft>
              <a:buClrTx/>
              <a:buSzTx/>
              <a:buFont typeface="Wingdings" pitchFamily="2" charset="2"/>
              <a:buChar char="§"/>
              <a:tabLst/>
              <a:defRPr/>
            </a:pPr>
            <a:r>
              <a:rPr kumimoji="0" lang="en-US" sz="2300" b="0" i="0" u="none" strike="noStrike" kern="1200" cap="none" spc="0" normalizeH="0" baseline="0" noProof="0" dirty="0">
                <a:ln>
                  <a:noFill/>
                </a:ln>
                <a:solidFill>
                  <a:prstClr val="black"/>
                </a:solidFill>
                <a:effectLst/>
                <a:uLnTx/>
                <a:uFillTx/>
                <a:latin typeface="Calibri"/>
                <a:ea typeface="+mn-ea"/>
                <a:cs typeface="+mn-cs"/>
              </a:rPr>
              <a:t>Meningitis (inflammation of the tissue surrounding the brain) is the most common form of cryptococcal disease in PLHIV. </a:t>
            </a:r>
          </a:p>
          <a:p>
            <a:pPr marL="411480" marR="0" lvl="0" indent="-342900" algn="l" defTabSz="914400" rtl="0" eaLnBrk="1" fontAlgn="auto" latinLnBrk="0" hangingPunct="1">
              <a:lnSpc>
                <a:spcPct val="120000"/>
              </a:lnSpc>
              <a:spcBef>
                <a:spcPts val="600"/>
              </a:spcBef>
              <a:spcAft>
                <a:spcPts val="0"/>
              </a:spcAft>
              <a:buClrTx/>
              <a:buSzTx/>
              <a:buFont typeface="Wingdings" pitchFamily="2" charset="2"/>
              <a:buChar char="§"/>
              <a:tabLst/>
              <a:defRPr/>
            </a:pPr>
            <a:endParaRPr kumimoji="0" lang="en-US" sz="2300" b="0" i="0" u="none" strike="noStrike" kern="1200" cap="none" spc="0" normalizeH="0" baseline="0" noProof="0" dirty="0">
              <a:ln>
                <a:noFill/>
              </a:ln>
              <a:solidFill>
                <a:prstClr val="black"/>
              </a:solidFill>
              <a:effectLst/>
              <a:uLnTx/>
              <a:uFillTx/>
              <a:latin typeface="Calibri"/>
              <a:ea typeface="+mn-ea"/>
              <a:cs typeface="+mn-cs"/>
            </a:endParaRPr>
          </a:p>
          <a:p>
            <a:pPr marL="411480" marR="0" lvl="0" indent="-342900" algn="l" defTabSz="914400" rtl="0" eaLnBrk="1" fontAlgn="auto" latinLnBrk="0" hangingPunct="1">
              <a:lnSpc>
                <a:spcPct val="120000"/>
              </a:lnSpc>
              <a:spcBef>
                <a:spcPts val="600"/>
              </a:spcBef>
              <a:spcAft>
                <a:spcPts val="0"/>
              </a:spcAft>
              <a:buClrTx/>
              <a:buSzTx/>
              <a:buFont typeface="Wingdings" pitchFamily="2" charset="2"/>
              <a:buChar char="§"/>
              <a:tabLst/>
              <a:defRPr/>
            </a:pPr>
            <a:r>
              <a:rPr kumimoji="0" lang="en-US" sz="2300" b="0" i="0" u="none" strike="noStrike" kern="1200" cap="none" spc="0" normalizeH="0" baseline="0" noProof="0" dirty="0">
                <a:ln>
                  <a:noFill/>
                </a:ln>
                <a:solidFill>
                  <a:prstClr val="black"/>
                </a:solidFill>
                <a:effectLst/>
                <a:uLnTx/>
                <a:uFillTx/>
                <a:latin typeface="Calibri"/>
                <a:ea typeface="+mn-ea"/>
                <a:cs typeface="+mn-cs"/>
              </a:rPr>
              <a:t>Encephalitis (infection of the brain itself) can also occur together with meningitis. </a:t>
            </a:r>
          </a:p>
        </p:txBody>
      </p:sp>
      <p:sp>
        <p:nvSpPr>
          <p:cNvPr id="9" name="TextBox 8">
            <a:extLst>
              <a:ext uri="{FF2B5EF4-FFF2-40B4-BE49-F238E27FC236}">
                <a16:creationId xmlns:a16="http://schemas.microsoft.com/office/drawing/2014/main" id="{860FB8C3-5AFA-44F7-B2E0-826321853FC2}"/>
              </a:ext>
            </a:extLst>
          </p:cNvPr>
          <p:cNvSpPr txBox="1"/>
          <p:nvPr/>
        </p:nvSpPr>
        <p:spPr>
          <a:xfrm>
            <a:off x="4680520" y="6135687"/>
            <a:ext cx="428396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1" u="sng" strike="noStrike" kern="1200" cap="none" spc="0" normalizeH="0" baseline="0" noProof="0" dirty="0">
                <a:ln>
                  <a:noFill/>
                </a:ln>
                <a:solidFill>
                  <a:prstClr val="black"/>
                </a:solidFill>
                <a:effectLst/>
                <a:uLnTx/>
                <a:uFillTx/>
                <a:latin typeface="Calibri"/>
                <a:ea typeface="+mn-ea"/>
                <a:cs typeface="+mn-cs"/>
              </a:rPr>
              <a:t>Adapted from</a:t>
            </a:r>
            <a:r>
              <a:rPr kumimoji="0" lang="en-US" sz="1200" b="1" i="1" u="none" strike="noStrike" kern="1200" cap="none" spc="0" normalizeH="0" baseline="0" noProof="0" dirty="0">
                <a:ln>
                  <a:noFill/>
                </a:ln>
                <a:solidFill>
                  <a:prstClr val="black"/>
                </a:solidFill>
                <a:effectLst/>
                <a:uLnTx/>
                <a:uFillTx/>
                <a:latin typeface="Calibri"/>
                <a:ea typeface="+mn-ea"/>
                <a:cs typeface="+mn-cs"/>
              </a:rPr>
              <a:t>:</a:t>
            </a:r>
            <a:r>
              <a:rPr kumimoji="0" lang="en-US" sz="1200" b="0" i="1" u="none" strike="noStrike" kern="1200" cap="none" spc="0" normalizeH="0" baseline="0" noProof="0" dirty="0">
                <a:ln>
                  <a:noFill/>
                </a:ln>
                <a:solidFill>
                  <a:prstClr val="black"/>
                </a:solidFill>
                <a:effectLst/>
                <a:uLnTx/>
                <a:uFillTx/>
                <a:latin typeface="Calibri"/>
                <a:ea typeface="+mn-ea"/>
                <a:cs typeface="+mn-cs"/>
              </a:rPr>
              <a:t> South African National Department of Health and NICD/Nelesh Govender</a:t>
            </a:r>
          </a:p>
        </p:txBody>
      </p:sp>
      <p:sp>
        <p:nvSpPr>
          <p:cNvPr id="2" name="TextBox 1">
            <a:extLst>
              <a:ext uri="{FF2B5EF4-FFF2-40B4-BE49-F238E27FC236}">
                <a16:creationId xmlns:a16="http://schemas.microsoft.com/office/drawing/2014/main" id="{E39621CA-9600-4F4C-8BA8-F70FC5A42568}"/>
              </a:ext>
            </a:extLst>
          </p:cNvPr>
          <p:cNvSpPr txBox="1"/>
          <p:nvPr/>
        </p:nvSpPr>
        <p:spPr>
          <a:xfrm>
            <a:off x="1043608" y="1085835"/>
            <a:ext cx="1872208"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a:ea typeface="+mn-ea"/>
                <a:cs typeface="+mn-cs"/>
              </a:rPr>
              <a:t>Infection</a:t>
            </a:r>
          </a:p>
        </p:txBody>
      </p:sp>
      <p:sp>
        <p:nvSpPr>
          <p:cNvPr id="10" name="TextBox 9">
            <a:extLst>
              <a:ext uri="{FF2B5EF4-FFF2-40B4-BE49-F238E27FC236}">
                <a16:creationId xmlns:a16="http://schemas.microsoft.com/office/drawing/2014/main" id="{1B3912F8-8981-4FF3-888B-68DFC085148F}"/>
              </a:ext>
            </a:extLst>
          </p:cNvPr>
          <p:cNvSpPr txBox="1"/>
          <p:nvPr/>
        </p:nvSpPr>
        <p:spPr>
          <a:xfrm>
            <a:off x="5940152" y="1085835"/>
            <a:ext cx="1872208"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a:ea typeface="+mn-ea"/>
                <a:cs typeface="+mn-cs"/>
              </a:rPr>
              <a:t>Disease</a:t>
            </a:r>
          </a:p>
        </p:txBody>
      </p:sp>
    </p:spTree>
    <p:extLst>
      <p:ext uri="{BB962C8B-B14F-4D97-AF65-F5344CB8AC3E}">
        <p14:creationId xmlns:p14="http://schemas.microsoft.com/office/powerpoint/2010/main" val="8703777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a:extLst>
              <a:ext uri="{FF2B5EF4-FFF2-40B4-BE49-F238E27FC236}">
                <a16:creationId xmlns:a16="http://schemas.microsoft.com/office/drawing/2014/main" id="{2EF76C86-E35D-405C-B3CF-166910C0390D}"/>
              </a:ext>
            </a:extLst>
          </p:cNvPr>
          <p:cNvSpPr txBox="1">
            <a:spLocks noChangeArrowheads="1"/>
          </p:cNvSpPr>
          <p:nvPr/>
        </p:nvSpPr>
        <p:spPr bwMode="gray">
          <a:xfrm>
            <a:off x="0" y="-5680"/>
            <a:ext cx="9144000" cy="914400"/>
          </a:xfrm>
          <a:prstGeom prst="rect">
            <a:avLst/>
          </a:prstGeom>
          <a:solidFill>
            <a:srgbClr val="002060"/>
          </a:solidFill>
        </p:spPr>
        <p:txBody>
          <a:bodyPr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1900" b="1" i="0" u="none" strike="noStrike" kern="1200" cap="none" spc="0" normalizeH="0" baseline="0" noProof="0" dirty="0">
                <a:ln>
                  <a:noFill/>
                </a:ln>
                <a:solidFill>
                  <a:prstClr val="white"/>
                </a:solidFill>
                <a:effectLst/>
                <a:uLnTx/>
                <a:uFillTx/>
                <a:latin typeface="Calibri"/>
                <a:ea typeface="+mj-ea"/>
                <a:cs typeface="Calibri" panose="020F0502020204030204" pitchFamily="34" charset="0"/>
              </a:rPr>
              <a:t>Cryptococcal infection/disease</a:t>
            </a:r>
          </a:p>
        </p:txBody>
      </p:sp>
      <p:sp>
        <p:nvSpPr>
          <p:cNvPr id="6" name="Content Placeholder 3">
            <a:extLst>
              <a:ext uri="{FF2B5EF4-FFF2-40B4-BE49-F238E27FC236}">
                <a16:creationId xmlns:a16="http://schemas.microsoft.com/office/drawing/2014/main" id="{26A12FD0-26EE-4954-A56E-52DF11166D4F}"/>
              </a:ext>
            </a:extLst>
          </p:cNvPr>
          <p:cNvSpPr txBox="1">
            <a:spLocks/>
          </p:cNvSpPr>
          <p:nvPr/>
        </p:nvSpPr>
        <p:spPr>
          <a:xfrm>
            <a:off x="179512" y="1412776"/>
            <a:ext cx="4248472" cy="5328592"/>
          </a:xfrm>
          <a:prstGeom prst="rect">
            <a:avLst/>
          </a:prstGeom>
          <a:solidFill>
            <a:schemeClr val="accent3">
              <a:lumMod val="20000"/>
              <a:lumOff val="80000"/>
            </a:schemeClr>
          </a:solidFill>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342900" marR="0" lvl="0" indent="-342900" algn="l" defTabSz="914400" rtl="0" eaLnBrk="1" fontAlgn="auto" latinLnBrk="0" hangingPunct="1">
              <a:lnSpc>
                <a:spcPct val="120000"/>
              </a:lnSpc>
              <a:spcBef>
                <a:spcPts val="600"/>
              </a:spcBef>
              <a:spcAft>
                <a:spcPts val="200"/>
              </a:spcAft>
              <a:buClrTx/>
              <a:buSzTx/>
              <a:buFont typeface="Arial" panose="020B0604020202020204" pitchFamily="34" charset="0"/>
              <a:buChar char="•"/>
              <a:tabLst/>
              <a:defRPr/>
            </a:pPr>
            <a:r>
              <a:rPr kumimoji="0" lang="en-US" sz="2300" b="0" i="0" u="none" strike="noStrike" kern="1200" cap="none" spc="0" normalizeH="0" baseline="0" noProof="0" dirty="0">
                <a:ln>
                  <a:noFill/>
                </a:ln>
                <a:solidFill>
                  <a:prstClr val="black"/>
                </a:solidFill>
                <a:effectLst/>
                <a:uLnTx/>
                <a:uFillTx/>
                <a:latin typeface="Calibri"/>
                <a:ea typeface="+mn-ea"/>
                <a:cs typeface="+mn-cs"/>
              </a:rPr>
              <a:t>Adult HIV/AIDS patients with a CD4 count &lt; 100 are at highest risk for reactivation. </a:t>
            </a:r>
          </a:p>
          <a:p>
            <a:pPr marL="342900" marR="0" lvl="0" indent="-342900" algn="l" defTabSz="914400" rtl="0" eaLnBrk="1" fontAlgn="auto" latinLnBrk="0" hangingPunct="1">
              <a:lnSpc>
                <a:spcPct val="120000"/>
              </a:lnSpc>
              <a:spcBef>
                <a:spcPts val="600"/>
              </a:spcBef>
              <a:spcAft>
                <a:spcPts val="200"/>
              </a:spcAft>
              <a:buClrTx/>
              <a:buSzTx/>
              <a:buFont typeface="Arial" panose="020B0604020202020204" pitchFamily="34" charset="0"/>
              <a:buChar char="•"/>
              <a:tabLst/>
              <a:defRPr/>
            </a:pPr>
            <a:r>
              <a:rPr kumimoji="0" lang="en-US" sz="2300" b="0" i="0" u="none" strike="noStrike" kern="1200" cap="none" spc="0" normalizeH="0" baseline="0" noProof="0" dirty="0">
                <a:ln>
                  <a:noFill/>
                </a:ln>
                <a:solidFill>
                  <a:prstClr val="black"/>
                </a:solidFill>
                <a:effectLst/>
                <a:uLnTx/>
                <a:uFillTx/>
                <a:latin typeface="Calibri"/>
                <a:ea typeface="+mn-ea"/>
                <a:cs typeface="+mn-cs"/>
              </a:rPr>
              <a:t> When Cryptococcus reactivates in the body, it can cause disease in the brain, lungs, skin, and bones. </a:t>
            </a: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endParaRPr kumimoji="0" lang="en-US" sz="2300" b="0" i="0" u="none" strike="noStrike" kern="1200" cap="none" spc="0" normalizeH="0" baseline="0" noProof="0" dirty="0">
              <a:ln>
                <a:noFill/>
              </a:ln>
              <a:solidFill>
                <a:prstClr val="black"/>
              </a:solidFill>
              <a:effectLst/>
              <a:uLnTx/>
              <a:uFillTx/>
              <a:latin typeface="Calibri"/>
              <a:ea typeface="+mn-ea"/>
              <a:cs typeface="+mn-cs"/>
            </a:endParaRPr>
          </a:p>
        </p:txBody>
      </p:sp>
      <p:sp>
        <p:nvSpPr>
          <p:cNvPr id="8" name="Content Placeholder 5">
            <a:extLst>
              <a:ext uri="{FF2B5EF4-FFF2-40B4-BE49-F238E27FC236}">
                <a16:creationId xmlns:a16="http://schemas.microsoft.com/office/drawing/2014/main" id="{8B46389A-6249-4548-8E2A-1F18A5F41AD6}"/>
              </a:ext>
            </a:extLst>
          </p:cNvPr>
          <p:cNvSpPr txBox="1">
            <a:spLocks/>
          </p:cNvSpPr>
          <p:nvPr/>
        </p:nvSpPr>
        <p:spPr>
          <a:xfrm>
            <a:off x="4644008" y="1412776"/>
            <a:ext cx="4392488" cy="5328592"/>
          </a:xfrm>
          <a:prstGeom prst="rect">
            <a:avLst/>
          </a:prstGeom>
          <a:solidFill>
            <a:schemeClr val="accent5">
              <a:lumMod val="20000"/>
              <a:lumOff val="80000"/>
            </a:schemeClr>
          </a:solidFill>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411480" marR="0" lvl="0" indent="-342900" algn="l" defTabSz="914400" rtl="0" eaLnBrk="1" fontAlgn="auto" latinLnBrk="0" hangingPunct="1">
              <a:lnSpc>
                <a:spcPct val="120000"/>
              </a:lnSpc>
              <a:spcBef>
                <a:spcPts val="600"/>
              </a:spcBef>
              <a:spcAft>
                <a:spcPts val="0"/>
              </a:spcAft>
              <a:buClrTx/>
              <a:buSzTx/>
              <a:buFont typeface="Wingdings" pitchFamily="2" charset="2"/>
              <a:buChar char="§"/>
              <a:tabLst/>
              <a:defRPr/>
            </a:pPr>
            <a:r>
              <a:rPr kumimoji="0" lang="en-US" sz="2300" b="0" i="0" u="none" strike="noStrike" kern="1200" cap="none" spc="0" normalizeH="0" baseline="0" noProof="0" dirty="0">
                <a:ln>
                  <a:noFill/>
                </a:ln>
                <a:solidFill>
                  <a:prstClr val="black"/>
                </a:solidFill>
                <a:effectLst/>
                <a:uLnTx/>
                <a:uFillTx/>
                <a:latin typeface="Calibri"/>
                <a:ea typeface="+mn-ea"/>
                <a:cs typeface="+mn-cs"/>
              </a:rPr>
              <a:t>Cryptococcal meningitis is a common cause of death among PLHIV.</a:t>
            </a:r>
          </a:p>
          <a:p>
            <a:pPr marL="411480" marR="0" lvl="0" indent="-342900" algn="l" defTabSz="914400" rtl="0" eaLnBrk="1" fontAlgn="auto" latinLnBrk="0" hangingPunct="1">
              <a:lnSpc>
                <a:spcPct val="120000"/>
              </a:lnSpc>
              <a:spcBef>
                <a:spcPts val="600"/>
              </a:spcBef>
              <a:spcAft>
                <a:spcPts val="0"/>
              </a:spcAft>
              <a:buClrTx/>
              <a:buSzTx/>
              <a:buFont typeface="Wingdings" pitchFamily="2" charset="2"/>
              <a:buChar char="§"/>
              <a:tabLst/>
              <a:defRPr/>
            </a:pPr>
            <a:endParaRPr kumimoji="0" lang="en-US" sz="2300" b="0" i="0" u="none" strike="noStrike" kern="1200" cap="none" spc="0" normalizeH="0" baseline="0" noProof="0" dirty="0">
              <a:ln>
                <a:noFill/>
              </a:ln>
              <a:solidFill>
                <a:prstClr val="black"/>
              </a:solidFill>
              <a:effectLst/>
              <a:uLnTx/>
              <a:uFillTx/>
              <a:latin typeface="Calibri"/>
              <a:ea typeface="+mn-ea"/>
              <a:cs typeface="+mn-cs"/>
            </a:endParaRPr>
          </a:p>
          <a:p>
            <a:pPr marL="411480" marR="0" lvl="0" indent="-342900" algn="l" defTabSz="914400" rtl="0" eaLnBrk="1" fontAlgn="auto" latinLnBrk="0" hangingPunct="1">
              <a:lnSpc>
                <a:spcPct val="120000"/>
              </a:lnSpc>
              <a:spcBef>
                <a:spcPts val="600"/>
              </a:spcBef>
              <a:spcAft>
                <a:spcPts val="0"/>
              </a:spcAft>
              <a:buClrTx/>
              <a:buSzTx/>
              <a:buFont typeface="Wingdings" pitchFamily="2" charset="2"/>
              <a:buChar char="§"/>
              <a:tabLst/>
              <a:defRPr/>
            </a:pPr>
            <a:r>
              <a:rPr kumimoji="0" lang="en-US" sz="2300" b="0" i="0" u="none" strike="noStrike" kern="1200" cap="none" spc="0" normalizeH="0" baseline="0" noProof="0" dirty="0">
                <a:ln>
                  <a:noFill/>
                </a:ln>
                <a:solidFill>
                  <a:prstClr val="black"/>
                </a:solidFill>
                <a:effectLst/>
                <a:uLnTx/>
                <a:uFillTx/>
                <a:latin typeface="Calibri"/>
                <a:ea typeface="+mn-ea"/>
                <a:cs typeface="+mn-cs"/>
              </a:rPr>
              <a:t>Even when patients are treated with antiretroviral medications and anti-fungal therapy, 30 to 70 per cent die from their cryptococcal disease.</a:t>
            </a:r>
          </a:p>
        </p:txBody>
      </p:sp>
      <p:sp>
        <p:nvSpPr>
          <p:cNvPr id="10" name="TextBox 9">
            <a:extLst>
              <a:ext uri="{FF2B5EF4-FFF2-40B4-BE49-F238E27FC236}">
                <a16:creationId xmlns:a16="http://schemas.microsoft.com/office/drawing/2014/main" id="{8BAACB04-C732-478A-AF9E-D15183DE7CA4}"/>
              </a:ext>
            </a:extLst>
          </p:cNvPr>
          <p:cNvSpPr txBox="1"/>
          <p:nvPr/>
        </p:nvSpPr>
        <p:spPr>
          <a:xfrm>
            <a:off x="1043608" y="1085835"/>
            <a:ext cx="1872208"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a:ea typeface="+mn-ea"/>
                <a:cs typeface="+mn-cs"/>
              </a:rPr>
              <a:t>Infection</a:t>
            </a:r>
          </a:p>
        </p:txBody>
      </p:sp>
      <p:sp>
        <p:nvSpPr>
          <p:cNvPr id="11" name="TextBox 10">
            <a:extLst>
              <a:ext uri="{FF2B5EF4-FFF2-40B4-BE49-F238E27FC236}">
                <a16:creationId xmlns:a16="http://schemas.microsoft.com/office/drawing/2014/main" id="{7C681874-A171-4255-9EA6-B367462195AF}"/>
              </a:ext>
            </a:extLst>
          </p:cNvPr>
          <p:cNvSpPr txBox="1"/>
          <p:nvPr/>
        </p:nvSpPr>
        <p:spPr>
          <a:xfrm>
            <a:off x="5940152" y="1085835"/>
            <a:ext cx="1872208"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a:ea typeface="+mn-ea"/>
                <a:cs typeface="+mn-cs"/>
              </a:rPr>
              <a:t>Disease</a:t>
            </a:r>
          </a:p>
        </p:txBody>
      </p:sp>
      <p:sp>
        <p:nvSpPr>
          <p:cNvPr id="12" name="TextBox 11">
            <a:extLst>
              <a:ext uri="{FF2B5EF4-FFF2-40B4-BE49-F238E27FC236}">
                <a16:creationId xmlns:a16="http://schemas.microsoft.com/office/drawing/2014/main" id="{7820F86C-1125-44E0-A1C6-F67339C21A61}"/>
              </a:ext>
            </a:extLst>
          </p:cNvPr>
          <p:cNvSpPr txBox="1"/>
          <p:nvPr/>
        </p:nvSpPr>
        <p:spPr>
          <a:xfrm>
            <a:off x="4680520" y="6135687"/>
            <a:ext cx="428396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1" u="sng" strike="noStrike" kern="1200" cap="none" spc="0" normalizeH="0" baseline="0" noProof="0" dirty="0">
                <a:ln>
                  <a:noFill/>
                </a:ln>
                <a:solidFill>
                  <a:prstClr val="black"/>
                </a:solidFill>
                <a:effectLst/>
                <a:uLnTx/>
                <a:uFillTx/>
                <a:latin typeface="Calibri"/>
                <a:ea typeface="+mn-ea"/>
                <a:cs typeface="+mn-cs"/>
              </a:rPr>
              <a:t>Adapted from</a:t>
            </a:r>
            <a:r>
              <a:rPr kumimoji="0" lang="en-US" sz="1200" b="1" i="1" u="none" strike="noStrike" kern="1200" cap="none" spc="0" normalizeH="0" baseline="0" noProof="0" dirty="0">
                <a:ln>
                  <a:noFill/>
                </a:ln>
                <a:solidFill>
                  <a:prstClr val="black"/>
                </a:solidFill>
                <a:effectLst/>
                <a:uLnTx/>
                <a:uFillTx/>
                <a:latin typeface="Calibri"/>
                <a:ea typeface="+mn-ea"/>
                <a:cs typeface="+mn-cs"/>
              </a:rPr>
              <a:t>:</a:t>
            </a:r>
            <a:r>
              <a:rPr kumimoji="0" lang="en-US" sz="1200" b="0" i="1" u="none" strike="noStrike" kern="1200" cap="none" spc="0" normalizeH="0" baseline="0" noProof="0" dirty="0">
                <a:ln>
                  <a:noFill/>
                </a:ln>
                <a:solidFill>
                  <a:prstClr val="black"/>
                </a:solidFill>
                <a:effectLst/>
                <a:uLnTx/>
                <a:uFillTx/>
                <a:latin typeface="Calibri"/>
                <a:ea typeface="+mn-ea"/>
                <a:cs typeface="+mn-cs"/>
              </a:rPr>
              <a:t> South African National Department of Health and NICD/Nelesh Govender</a:t>
            </a:r>
          </a:p>
        </p:txBody>
      </p:sp>
    </p:spTree>
    <p:extLst>
      <p:ext uri="{BB962C8B-B14F-4D97-AF65-F5344CB8AC3E}">
        <p14:creationId xmlns:p14="http://schemas.microsoft.com/office/powerpoint/2010/main" val="12561309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0E1E2F4-EF3A-4220-A8B9-314521B492CE}"/>
              </a:ext>
            </a:extLst>
          </p:cNvPr>
          <p:cNvSpPr>
            <a:spLocks noGrp="1"/>
          </p:cNvSpPr>
          <p:nvPr>
            <p:ph idx="1"/>
          </p:nvPr>
        </p:nvSpPr>
        <p:spPr>
          <a:xfrm>
            <a:off x="57126" y="1412776"/>
            <a:ext cx="2426642" cy="604664"/>
          </a:xfrm>
        </p:spPr>
        <p:txBody>
          <a:bodyPr>
            <a:normAutofit fontScale="55000" lnSpcReduction="20000"/>
          </a:bodyPr>
          <a:lstStyle/>
          <a:p>
            <a:r>
              <a:rPr lang="en-US" b="1" dirty="0">
                <a:solidFill>
                  <a:srgbClr val="C00000"/>
                </a:solidFill>
              </a:rPr>
              <a:t>NO person – person transmission </a:t>
            </a:r>
          </a:p>
          <a:p>
            <a:endParaRPr lang="en-US" b="1" dirty="0"/>
          </a:p>
          <a:p>
            <a:endParaRPr lang="en-US" b="1" dirty="0">
              <a:solidFill>
                <a:srgbClr val="C00000"/>
              </a:solidFill>
            </a:endParaRPr>
          </a:p>
          <a:p>
            <a:pPr marL="0" indent="0">
              <a:buNone/>
            </a:pPr>
            <a:endParaRPr lang="en-US" b="1" dirty="0">
              <a:solidFill>
                <a:srgbClr val="C00000"/>
              </a:solidFill>
            </a:endParaRPr>
          </a:p>
          <a:p>
            <a:endParaRPr lang="en-US" dirty="0"/>
          </a:p>
        </p:txBody>
      </p:sp>
      <p:sp>
        <p:nvSpPr>
          <p:cNvPr id="6" name="Rectangle 2">
            <a:extLst>
              <a:ext uri="{FF2B5EF4-FFF2-40B4-BE49-F238E27FC236}">
                <a16:creationId xmlns:a16="http://schemas.microsoft.com/office/drawing/2014/main" id="{49A79A3E-9FA4-407D-883E-4F6938B6769D}"/>
              </a:ext>
            </a:extLst>
          </p:cNvPr>
          <p:cNvSpPr txBox="1">
            <a:spLocks noChangeArrowheads="1"/>
          </p:cNvSpPr>
          <p:nvPr/>
        </p:nvSpPr>
        <p:spPr bwMode="gray">
          <a:xfrm>
            <a:off x="0" y="-5680"/>
            <a:ext cx="9144000" cy="914400"/>
          </a:xfrm>
          <a:prstGeom prst="rect">
            <a:avLst/>
          </a:prstGeom>
          <a:solidFill>
            <a:srgbClr val="002060"/>
          </a:solidFill>
        </p:spPr>
        <p:txBody>
          <a:bodyPr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1900" b="1" i="0" u="none" strike="noStrike" kern="1200" cap="none" spc="0" normalizeH="0" baseline="0" noProof="0" dirty="0">
                <a:ln>
                  <a:noFill/>
                </a:ln>
                <a:solidFill>
                  <a:prstClr val="white"/>
                </a:solidFill>
                <a:effectLst/>
                <a:uLnTx/>
                <a:uFillTx/>
                <a:latin typeface="Calibri"/>
                <a:ea typeface="+mj-ea"/>
                <a:cs typeface="Calibri" panose="020F0502020204030204" pitchFamily="34" charset="0"/>
              </a:rPr>
              <a:t>Cryptococcal infection/disease</a:t>
            </a:r>
          </a:p>
        </p:txBody>
      </p:sp>
      <p:pic>
        <p:nvPicPr>
          <p:cNvPr id="8" name="Picture 7" descr="A close up of a logo&#10;&#10;Description automatically generated">
            <a:extLst>
              <a:ext uri="{FF2B5EF4-FFF2-40B4-BE49-F238E27FC236}">
                <a16:creationId xmlns:a16="http://schemas.microsoft.com/office/drawing/2014/main" id="{8AEF581F-A199-486B-84CE-9713B8F2B6C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17600" y="1196752"/>
            <a:ext cx="6025258" cy="4968552"/>
          </a:xfrm>
          <a:prstGeom prst="rect">
            <a:avLst/>
          </a:prstGeom>
        </p:spPr>
      </p:pic>
      <p:sp>
        <p:nvSpPr>
          <p:cNvPr id="10" name="TextBox 9">
            <a:extLst>
              <a:ext uri="{FF2B5EF4-FFF2-40B4-BE49-F238E27FC236}">
                <a16:creationId xmlns:a16="http://schemas.microsoft.com/office/drawing/2014/main" id="{1D53837E-A18D-4574-8AE3-B6D6F720610A}"/>
              </a:ext>
            </a:extLst>
          </p:cNvPr>
          <p:cNvSpPr txBox="1"/>
          <p:nvPr/>
        </p:nvSpPr>
        <p:spPr>
          <a:xfrm>
            <a:off x="201142" y="2780928"/>
            <a:ext cx="2138610" cy="175432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sng" strike="noStrike" kern="1200" cap="none" spc="0" normalizeH="0" baseline="0" noProof="0" dirty="0">
                <a:ln>
                  <a:noFill/>
                </a:ln>
                <a:solidFill>
                  <a:prstClr val="black"/>
                </a:solidFill>
                <a:effectLst/>
                <a:uLnTx/>
                <a:uFillTx/>
                <a:latin typeface="Calibri"/>
                <a:ea typeface="+mn-ea"/>
                <a:cs typeface="+mn-cs"/>
              </a:rPr>
              <a:t>NB</a:t>
            </a:r>
            <a:r>
              <a:rPr kumimoji="0" lang="en-US" sz="1800" b="1" i="0" u="none" strike="noStrike" kern="1200" cap="none" spc="0" normalizeH="0" baseline="0" noProof="0" dirty="0">
                <a:ln>
                  <a:noFill/>
                </a:ln>
                <a:solidFill>
                  <a:prstClr val="black"/>
                </a:solidFill>
                <a:effectLst/>
                <a:uLnTx/>
                <a:uFillTx/>
                <a:latin typeface="Calibri"/>
                <a:ea typeface="+mn-ea"/>
                <a:cs typeface="+mn-cs"/>
              </a:rPr>
              <a:t>:</a:t>
            </a:r>
            <a:r>
              <a:rPr kumimoji="0" lang="en-US" sz="1800" b="0" i="0" u="none" strike="noStrike" kern="1200" cap="none" spc="0" normalizeH="0" baseline="0" noProof="0" dirty="0">
                <a:ln>
                  <a:noFill/>
                </a:ln>
                <a:solidFill>
                  <a:prstClr val="black"/>
                </a:solidFill>
                <a:effectLst/>
                <a:uLnTx/>
                <a:uFillTx/>
                <a:latin typeface="Calibri"/>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rPr>
              <a:t>This is a ‘time lapse diagram showing infection spreading within the same patient</a:t>
            </a:r>
          </a:p>
        </p:txBody>
      </p:sp>
      <p:sp>
        <p:nvSpPr>
          <p:cNvPr id="12" name="TextBox 11">
            <a:extLst>
              <a:ext uri="{FF2B5EF4-FFF2-40B4-BE49-F238E27FC236}">
                <a16:creationId xmlns:a16="http://schemas.microsoft.com/office/drawing/2014/main" id="{43A4C299-75A4-417B-A60A-30684C707BEF}"/>
              </a:ext>
            </a:extLst>
          </p:cNvPr>
          <p:cNvSpPr txBox="1"/>
          <p:nvPr/>
        </p:nvSpPr>
        <p:spPr>
          <a:xfrm>
            <a:off x="4680520" y="6309320"/>
            <a:ext cx="4283968"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1" u="sng" strike="noStrike" kern="1200" cap="none" spc="0" normalizeH="0" baseline="0" noProof="0" dirty="0">
                <a:ln>
                  <a:noFill/>
                </a:ln>
                <a:solidFill>
                  <a:prstClr val="black"/>
                </a:solidFill>
                <a:effectLst/>
                <a:uLnTx/>
                <a:uFillTx/>
                <a:latin typeface="Calibri"/>
                <a:ea typeface="+mn-ea"/>
                <a:cs typeface="+mn-cs"/>
              </a:rPr>
              <a:t>Adapted from</a:t>
            </a:r>
            <a:r>
              <a:rPr kumimoji="0" lang="en-US" sz="1200" b="1" i="1" u="none" strike="noStrike" kern="1200" cap="none" spc="0" normalizeH="0" baseline="0" noProof="0" dirty="0">
                <a:ln>
                  <a:noFill/>
                </a:ln>
                <a:solidFill>
                  <a:prstClr val="black"/>
                </a:solidFill>
                <a:effectLst/>
                <a:uLnTx/>
                <a:uFillTx/>
                <a:latin typeface="Calibri"/>
                <a:ea typeface="+mn-ea"/>
                <a:cs typeface="+mn-cs"/>
              </a:rPr>
              <a:t>:</a:t>
            </a:r>
            <a:r>
              <a:rPr kumimoji="0" lang="en-US" sz="1200" b="0" i="1" u="none" strike="noStrike" kern="1200" cap="none" spc="0" normalizeH="0" baseline="0" noProof="0" dirty="0">
                <a:ln>
                  <a:noFill/>
                </a:ln>
                <a:solidFill>
                  <a:prstClr val="black"/>
                </a:solidFill>
                <a:effectLst/>
                <a:uLnTx/>
                <a:uFillTx/>
                <a:latin typeface="Calibri"/>
                <a:ea typeface="+mn-ea"/>
                <a:cs typeface="+mn-cs"/>
              </a:rPr>
              <a:t> South African National Department of Health and NICD/Nelesh Govender</a:t>
            </a:r>
          </a:p>
        </p:txBody>
      </p:sp>
    </p:spTree>
    <p:extLst>
      <p:ext uri="{BB962C8B-B14F-4D97-AF65-F5344CB8AC3E}">
        <p14:creationId xmlns:p14="http://schemas.microsoft.com/office/powerpoint/2010/main" val="31882785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2276872"/>
            <a:ext cx="9144000" cy="1800200"/>
          </a:xfrm>
          <a:solidFill>
            <a:srgbClr val="002060"/>
          </a:solidFill>
        </p:spPr>
        <p:txBody>
          <a:bodyPr>
            <a:noAutofit/>
          </a:bodyPr>
          <a:lstStyle/>
          <a:p>
            <a:r>
              <a:rPr lang="en-GB" sz="3200" dirty="0">
                <a:solidFill>
                  <a:schemeClr val="bg1"/>
                </a:solidFill>
              </a:rPr>
              <a:t>Diagnosing HIV-associated cryptococcal meningitis </a:t>
            </a:r>
            <a:br>
              <a:rPr lang="en-GB" sz="3200" dirty="0">
                <a:solidFill>
                  <a:schemeClr val="bg1"/>
                </a:solidFill>
              </a:rPr>
            </a:br>
            <a:r>
              <a:rPr lang="en-US" sz="3200" dirty="0">
                <a:solidFill>
                  <a:schemeClr val="bg1"/>
                </a:solidFill>
              </a:rPr>
              <a:t>Which clinical features to look for?</a:t>
            </a:r>
            <a:endParaRPr lang="en-GB" sz="3200" dirty="0">
              <a:solidFill>
                <a:schemeClr val="bg1"/>
              </a:solidFill>
            </a:endParaRPr>
          </a:p>
        </p:txBody>
      </p:sp>
    </p:spTree>
    <p:extLst>
      <p:ext uri="{BB962C8B-B14F-4D97-AF65-F5344CB8AC3E}">
        <p14:creationId xmlns:p14="http://schemas.microsoft.com/office/powerpoint/2010/main" val="362487552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a:extLst>
              <a:ext uri="{FF2B5EF4-FFF2-40B4-BE49-F238E27FC236}">
                <a16:creationId xmlns:a16="http://schemas.microsoft.com/office/drawing/2014/main" id="{2EF76C86-E35D-405C-B3CF-166910C0390D}"/>
              </a:ext>
            </a:extLst>
          </p:cNvPr>
          <p:cNvSpPr txBox="1">
            <a:spLocks noChangeArrowheads="1"/>
          </p:cNvSpPr>
          <p:nvPr/>
        </p:nvSpPr>
        <p:spPr bwMode="gray">
          <a:xfrm>
            <a:off x="0" y="-5680"/>
            <a:ext cx="9144000" cy="914400"/>
          </a:xfrm>
          <a:prstGeom prst="rect">
            <a:avLst/>
          </a:prstGeom>
          <a:solidFill>
            <a:srgbClr val="002060"/>
          </a:solidFill>
        </p:spPr>
        <p:txBody>
          <a:bodyPr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1900" b="1" i="0" u="none" strike="noStrike" kern="1200" cap="none" spc="0" normalizeH="0" baseline="0" noProof="0" dirty="0">
                <a:ln>
                  <a:noFill/>
                </a:ln>
                <a:solidFill>
                  <a:prstClr val="white"/>
                </a:solidFill>
                <a:effectLst/>
                <a:uLnTx/>
                <a:uFillTx/>
                <a:latin typeface="Calibri"/>
                <a:ea typeface="+mj-ea"/>
                <a:cs typeface="Calibri" panose="020F0502020204030204" pitchFamily="34" charset="0"/>
              </a:rPr>
              <a:t>Cryptococcal disease and AHD</a:t>
            </a:r>
          </a:p>
        </p:txBody>
      </p:sp>
      <p:pic>
        <p:nvPicPr>
          <p:cNvPr id="9" name="Picture 8" descr="A screenshot of a cell phone&#10;&#10;Description automatically generated">
            <a:extLst>
              <a:ext uri="{FF2B5EF4-FFF2-40B4-BE49-F238E27FC236}">
                <a16:creationId xmlns:a16="http://schemas.microsoft.com/office/drawing/2014/main" id="{04D2F603-7858-489A-95CA-DC908273BCF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9909" y="1916832"/>
            <a:ext cx="8288555" cy="3168352"/>
          </a:xfrm>
          <a:prstGeom prst="rect">
            <a:avLst/>
          </a:prstGeom>
        </p:spPr>
      </p:pic>
    </p:spTree>
    <p:extLst>
      <p:ext uri="{BB962C8B-B14F-4D97-AF65-F5344CB8AC3E}">
        <p14:creationId xmlns:p14="http://schemas.microsoft.com/office/powerpoint/2010/main" val="32814476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a:extLst>
              <a:ext uri="{FF2B5EF4-FFF2-40B4-BE49-F238E27FC236}">
                <a16:creationId xmlns:a16="http://schemas.microsoft.com/office/drawing/2014/main" id="{2EF76C86-E35D-405C-B3CF-166910C0390D}"/>
              </a:ext>
            </a:extLst>
          </p:cNvPr>
          <p:cNvSpPr txBox="1">
            <a:spLocks noChangeArrowheads="1"/>
          </p:cNvSpPr>
          <p:nvPr/>
        </p:nvSpPr>
        <p:spPr bwMode="gray">
          <a:xfrm>
            <a:off x="0" y="-5680"/>
            <a:ext cx="9144000" cy="914400"/>
          </a:xfrm>
          <a:prstGeom prst="rect">
            <a:avLst/>
          </a:prstGeom>
          <a:solidFill>
            <a:srgbClr val="002060"/>
          </a:solidFill>
        </p:spPr>
        <p:txBody>
          <a:bodyPr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1900" b="1" i="0" u="none" strike="noStrike" kern="1200" cap="none" spc="0" normalizeH="0" baseline="0" noProof="0" dirty="0">
                <a:ln>
                  <a:noFill/>
                </a:ln>
                <a:solidFill>
                  <a:prstClr val="white"/>
                </a:solidFill>
                <a:effectLst/>
                <a:uLnTx/>
                <a:uFillTx/>
                <a:latin typeface="Calibri"/>
                <a:ea typeface="+mj-ea"/>
                <a:cs typeface="Calibri" panose="020F0502020204030204" pitchFamily="34" charset="0"/>
              </a:rPr>
              <a:t>Recognizing Cryptococcal disease</a:t>
            </a:r>
          </a:p>
        </p:txBody>
      </p:sp>
      <p:sp>
        <p:nvSpPr>
          <p:cNvPr id="4" name="Content Placeholder 3">
            <a:extLst>
              <a:ext uri="{FF2B5EF4-FFF2-40B4-BE49-F238E27FC236}">
                <a16:creationId xmlns:a16="http://schemas.microsoft.com/office/drawing/2014/main" id="{6E1CA91F-7F15-4B9F-8AFB-C15FAB893DF1}"/>
              </a:ext>
            </a:extLst>
          </p:cNvPr>
          <p:cNvSpPr txBox="1">
            <a:spLocks/>
          </p:cNvSpPr>
          <p:nvPr/>
        </p:nvSpPr>
        <p:spPr>
          <a:xfrm>
            <a:off x="179512" y="980728"/>
            <a:ext cx="4248472" cy="4608512"/>
          </a:xfrm>
          <a:prstGeom prst="rect">
            <a:avLst/>
          </a:prstGeom>
          <a:solidFill>
            <a:schemeClr val="accent3">
              <a:lumMod val="20000"/>
              <a:lumOff val="80000"/>
            </a:schemeClr>
          </a:solidFill>
        </p:spPr>
        <p:txBody>
          <a:bodyPr>
            <a:normAutofit lnSpcReduction="1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342900" marR="0" lvl="0" indent="-342900" algn="l" defTabSz="914400" rtl="0" eaLnBrk="1" fontAlgn="auto" latinLnBrk="0" hangingPunct="1">
              <a:lnSpc>
                <a:spcPct val="120000"/>
              </a:lnSpc>
              <a:spcBef>
                <a:spcPts val="600"/>
              </a:spcBef>
              <a:spcAft>
                <a:spcPts val="20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black"/>
                </a:solidFill>
                <a:effectLst/>
                <a:uLnTx/>
                <a:uFillTx/>
                <a:latin typeface="Calibri"/>
                <a:ea typeface="+mn-ea"/>
                <a:cs typeface="+mn-cs"/>
              </a:rPr>
              <a:t>Symptoms:</a:t>
            </a:r>
          </a:p>
          <a:p>
            <a:pPr marL="742950" marR="0" lvl="1" indent="-285750" algn="l" defTabSz="914400" rtl="0" eaLnBrk="1" fontAlgn="auto" latinLnBrk="0" hangingPunct="1">
              <a:lnSpc>
                <a:spcPct val="120000"/>
              </a:lnSpc>
              <a:spcBef>
                <a:spcPts val="600"/>
              </a:spcBef>
              <a:spcAft>
                <a:spcPts val="20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latin typeface="Calibri"/>
                <a:ea typeface="+mn-ea"/>
                <a:cs typeface="+mn-cs"/>
              </a:rPr>
              <a:t>Headache</a:t>
            </a:r>
          </a:p>
          <a:p>
            <a:pPr marL="742950" marR="0" lvl="1" indent="-285750" algn="l" defTabSz="914400" rtl="0" eaLnBrk="1" fontAlgn="auto" latinLnBrk="0" hangingPunct="1">
              <a:lnSpc>
                <a:spcPct val="120000"/>
              </a:lnSpc>
              <a:spcBef>
                <a:spcPts val="600"/>
              </a:spcBef>
              <a:spcAft>
                <a:spcPts val="20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latin typeface="Calibri"/>
                <a:ea typeface="+mn-ea"/>
                <a:cs typeface="+mn-cs"/>
              </a:rPr>
              <a:t>Fever</a:t>
            </a:r>
          </a:p>
          <a:p>
            <a:pPr marL="742950" marR="0" lvl="1" indent="-285750" algn="l" defTabSz="914400" rtl="0" eaLnBrk="1" fontAlgn="auto" latinLnBrk="0" hangingPunct="1">
              <a:lnSpc>
                <a:spcPct val="120000"/>
              </a:lnSpc>
              <a:spcBef>
                <a:spcPts val="600"/>
              </a:spcBef>
              <a:spcAft>
                <a:spcPts val="20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latin typeface="Calibri"/>
                <a:ea typeface="+mn-ea"/>
                <a:cs typeface="+mn-cs"/>
              </a:rPr>
              <a:t>Change in mental status (ranging from confusion to lethargy to coma)</a:t>
            </a:r>
          </a:p>
          <a:p>
            <a:pPr marL="742950" marR="0" lvl="1" indent="-285750" algn="l" defTabSz="914400" rtl="0" eaLnBrk="1" fontAlgn="auto" latinLnBrk="0" hangingPunct="1">
              <a:lnSpc>
                <a:spcPct val="120000"/>
              </a:lnSpc>
              <a:spcBef>
                <a:spcPts val="600"/>
              </a:spcBef>
              <a:spcAft>
                <a:spcPts val="20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latin typeface="Calibri"/>
                <a:ea typeface="+mn-ea"/>
                <a:cs typeface="+mn-cs"/>
              </a:rPr>
              <a:t>Double vision (and other cranial nerve deficits)</a:t>
            </a:r>
          </a:p>
          <a:p>
            <a:pPr marL="742950" marR="0" lvl="1" indent="-285750" algn="l" defTabSz="914400" rtl="0" eaLnBrk="1" fontAlgn="auto" latinLnBrk="0" hangingPunct="1">
              <a:lnSpc>
                <a:spcPct val="120000"/>
              </a:lnSpc>
              <a:spcBef>
                <a:spcPts val="600"/>
              </a:spcBef>
              <a:spcAft>
                <a:spcPts val="20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latin typeface="Calibri"/>
                <a:ea typeface="+mn-ea"/>
                <a:cs typeface="+mn-cs"/>
              </a:rPr>
              <a:t>Neck stiffness</a:t>
            </a:r>
          </a:p>
          <a:p>
            <a:pPr marL="742950" marR="0" lvl="1" indent="-285750" algn="l" defTabSz="914400" rtl="0" eaLnBrk="1" fontAlgn="auto" latinLnBrk="0" hangingPunct="1">
              <a:lnSpc>
                <a:spcPct val="120000"/>
              </a:lnSpc>
              <a:spcBef>
                <a:spcPts val="600"/>
              </a:spcBef>
              <a:spcAft>
                <a:spcPts val="20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latin typeface="Calibri"/>
                <a:ea typeface="+mn-ea"/>
                <a:cs typeface="+mn-cs"/>
              </a:rPr>
              <a:t>Sensitivity to light</a:t>
            </a:r>
          </a:p>
          <a:p>
            <a:pPr marL="742950" marR="0" lvl="1" indent="-285750" algn="l" defTabSz="914400" rtl="0" eaLnBrk="1" fontAlgn="auto" latinLnBrk="0" hangingPunct="1">
              <a:lnSpc>
                <a:spcPct val="120000"/>
              </a:lnSpc>
              <a:spcBef>
                <a:spcPts val="600"/>
              </a:spcBef>
              <a:spcAft>
                <a:spcPts val="20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latin typeface="Calibri"/>
                <a:ea typeface="+mn-ea"/>
                <a:cs typeface="+mn-cs"/>
              </a:rPr>
              <a:t>Nausea and vomiting</a:t>
            </a:r>
          </a:p>
        </p:txBody>
      </p:sp>
      <p:sp>
        <p:nvSpPr>
          <p:cNvPr id="5" name="Content Placeholder 5">
            <a:extLst>
              <a:ext uri="{FF2B5EF4-FFF2-40B4-BE49-F238E27FC236}">
                <a16:creationId xmlns:a16="http://schemas.microsoft.com/office/drawing/2014/main" id="{0CF7D43B-5EA6-4CFC-BFD9-476389C12729}"/>
              </a:ext>
            </a:extLst>
          </p:cNvPr>
          <p:cNvSpPr txBox="1">
            <a:spLocks/>
          </p:cNvSpPr>
          <p:nvPr/>
        </p:nvSpPr>
        <p:spPr>
          <a:xfrm>
            <a:off x="4644008" y="980728"/>
            <a:ext cx="4392488" cy="4608512"/>
          </a:xfrm>
          <a:prstGeom prst="rect">
            <a:avLst/>
          </a:prstGeom>
          <a:solidFill>
            <a:schemeClr val="accent5">
              <a:lumMod val="20000"/>
              <a:lumOff val="80000"/>
            </a:schemeClr>
          </a:solidFill>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411480" marR="0" lvl="0" indent="-342900" algn="l" defTabSz="914400" rtl="0" eaLnBrk="1" fontAlgn="auto" latinLnBrk="0" hangingPunct="1">
              <a:lnSpc>
                <a:spcPct val="120000"/>
              </a:lnSpc>
              <a:spcBef>
                <a:spcPts val="600"/>
              </a:spcBef>
              <a:spcAft>
                <a:spcPts val="0"/>
              </a:spcAft>
              <a:buClrTx/>
              <a:buSzTx/>
              <a:buFont typeface="Wingdings" pitchFamily="2" charset="2"/>
              <a:buChar char="§"/>
              <a:tabLst/>
              <a:defRPr/>
            </a:pPr>
            <a:r>
              <a:rPr kumimoji="0" lang="en-US" sz="2200" b="1" i="0" u="none" strike="noStrike" kern="1200" cap="none" spc="0" normalizeH="0" baseline="0" noProof="0" dirty="0">
                <a:ln>
                  <a:noFill/>
                </a:ln>
                <a:solidFill>
                  <a:prstClr val="black"/>
                </a:solidFill>
                <a:effectLst/>
                <a:uLnTx/>
                <a:uFillTx/>
                <a:latin typeface="Calibri"/>
                <a:ea typeface="+mn-ea"/>
                <a:cs typeface="+mn-cs"/>
              </a:rPr>
              <a:t>Signs:</a:t>
            </a:r>
          </a:p>
          <a:p>
            <a:pPr marL="811530" marR="0" lvl="1" indent="-285750" algn="l" defTabSz="914400" rtl="0" eaLnBrk="1" fontAlgn="auto" latinLnBrk="0" hangingPunct="1">
              <a:lnSpc>
                <a:spcPct val="120000"/>
              </a:lnSpc>
              <a:spcBef>
                <a:spcPts val="600"/>
              </a:spcBef>
              <a:spcAft>
                <a:spcPts val="0"/>
              </a:spcAft>
              <a:buClrTx/>
              <a:buSzTx/>
              <a:buFont typeface="Calibri" panose="020F050202020403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rPr>
              <a:t>Seizures</a:t>
            </a:r>
          </a:p>
          <a:p>
            <a:pPr marL="811530" marR="0" lvl="1" indent="-285750" algn="l" defTabSz="914400" rtl="0" eaLnBrk="1" fontAlgn="auto" latinLnBrk="0" hangingPunct="1">
              <a:lnSpc>
                <a:spcPct val="120000"/>
              </a:lnSpc>
              <a:spcBef>
                <a:spcPts val="600"/>
              </a:spcBef>
              <a:spcAft>
                <a:spcPts val="0"/>
              </a:spcAft>
              <a:buClrTx/>
              <a:buSzTx/>
              <a:buFont typeface="Calibri" panose="020F050202020403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rPr>
              <a:t>VI</a:t>
            </a:r>
            <a:r>
              <a:rPr kumimoji="0" lang="en-US" sz="1800" b="0" i="0" u="none" strike="noStrike" kern="1200" cap="none" spc="0" normalizeH="0" baseline="30000" noProof="0" dirty="0">
                <a:ln>
                  <a:noFill/>
                </a:ln>
                <a:solidFill>
                  <a:prstClr val="black"/>
                </a:solidFill>
                <a:effectLst/>
                <a:uLnTx/>
                <a:uFillTx/>
                <a:latin typeface="Calibri"/>
                <a:ea typeface="+mn-ea"/>
                <a:cs typeface="+mn-cs"/>
              </a:rPr>
              <a:t>th</a:t>
            </a:r>
            <a:r>
              <a:rPr kumimoji="0" lang="en-US" sz="1800" b="0" i="0" u="none" strike="noStrike" kern="1200" cap="none" spc="0" normalizeH="0" baseline="0" noProof="0" dirty="0">
                <a:ln>
                  <a:noFill/>
                </a:ln>
                <a:solidFill>
                  <a:prstClr val="black"/>
                </a:solidFill>
                <a:effectLst/>
                <a:uLnTx/>
                <a:uFillTx/>
                <a:latin typeface="Calibri"/>
                <a:ea typeface="+mn-ea"/>
                <a:cs typeface="+mn-cs"/>
              </a:rPr>
              <a:t> cranial nerve palsy</a:t>
            </a:r>
          </a:p>
          <a:p>
            <a:pPr marL="811530" marR="0" lvl="1" indent="-285750" algn="l" defTabSz="914400" rtl="0" eaLnBrk="1" fontAlgn="auto" latinLnBrk="0" hangingPunct="1">
              <a:lnSpc>
                <a:spcPct val="120000"/>
              </a:lnSpc>
              <a:spcBef>
                <a:spcPts val="600"/>
              </a:spcBef>
              <a:spcAft>
                <a:spcPts val="0"/>
              </a:spcAft>
              <a:buClrTx/>
              <a:buSzTx/>
              <a:buFont typeface="Calibri" panose="020F050202020403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rPr>
              <a:t>Reduced level of consciousness</a:t>
            </a:r>
          </a:p>
          <a:p>
            <a:pPr marL="811530" marR="0" lvl="1" indent="-285750" algn="l" defTabSz="914400" rtl="0" eaLnBrk="1" fontAlgn="auto" latinLnBrk="0" hangingPunct="1">
              <a:lnSpc>
                <a:spcPct val="120000"/>
              </a:lnSpc>
              <a:spcBef>
                <a:spcPts val="600"/>
              </a:spcBef>
              <a:spcAft>
                <a:spcPts val="0"/>
              </a:spcAft>
              <a:buClrTx/>
              <a:buSzTx/>
              <a:buFont typeface="Calibri" panose="020F050202020403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rPr>
              <a:t>Meningism</a:t>
            </a:r>
          </a:p>
          <a:p>
            <a:pPr marL="811530" marR="0" lvl="1" indent="-285750" algn="l" defTabSz="914400" rtl="0" eaLnBrk="1" fontAlgn="auto" latinLnBrk="0" hangingPunct="1">
              <a:lnSpc>
                <a:spcPct val="120000"/>
              </a:lnSpc>
              <a:spcBef>
                <a:spcPts val="600"/>
              </a:spcBef>
              <a:spcAft>
                <a:spcPts val="0"/>
              </a:spcAft>
              <a:buClrTx/>
              <a:buSzTx/>
              <a:buFont typeface="Calibri" panose="020F050202020403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rPr>
              <a:t>Papilloedema (blurred optic disk margin on fundoscopy)</a:t>
            </a:r>
          </a:p>
        </p:txBody>
      </p:sp>
      <p:pic>
        <p:nvPicPr>
          <p:cNvPr id="3" name="Picture 2" descr="A picture containing fruit, citrus, orange, plant&#10;&#10;Description automatically generated">
            <a:extLst>
              <a:ext uri="{FF2B5EF4-FFF2-40B4-BE49-F238E27FC236}">
                <a16:creationId xmlns:a16="http://schemas.microsoft.com/office/drawing/2014/main" id="{1651BD59-3B44-4706-A5BB-223ADCB383F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48264" y="3750765"/>
            <a:ext cx="1872208" cy="1838475"/>
          </a:xfrm>
          <a:prstGeom prst="rect">
            <a:avLst/>
          </a:prstGeom>
        </p:spPr>
      </p:pic>
      <p:sp>
        <p:nvSpPr>
          <p:cNvPr id="6" name="TextBox 5">
            <a:extLst>
              <a:ext uri="{FF2B5EF4-FFF2-40B4-BE49-F238E27FC236}">
                <a16:creationId xmlns:a16="http://schemas.microsoft.com/office/drawing/2014/main" id="{D0D08882-76C7-49A8-9027-FE90CEE9D5F2}"/>
              </a:ext>
            </a:extLst>
          </p:cNvPr>
          <p:cNvSpPr txBox="1"/>
          <p:nvPr/>
        </p:nvSpPr>
        <p:spPr>
          <a:xfrm>
            <a:off x="1115616" y="5877272"/>
            <a:ext cx="7200800" cy="646331"/>
          </a:xfrm>
          <a:prstGeom prst="rect">
            <a:avLst/>
          </a:prstGeom>
          <a:noFill/>
          <a:ln>
            <a:solidFill>
              <a:srgbClr val="C00000"/>
            </a:solidFill>
            <a:prstDash val="lgDash"/>
          </a:ln>
        </p:spPr>
        <p:txBody>
          <a:bodyPr wrap="square" rtlCol="0">
            <a:spAutoFit/>
          </a:bodyPr>
          <a:lstStyle/>
          <a:p>
            <a:pPr marL="285750" marR="0" lvl="0" indent="-285750" algn="ctr"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1" u="none" strike="noStrike" kern="1200" cap="none" spc="0" normalizeH="0" baseline="0" noProof="0" dirty="0">
                <a:ln>
                  <a:noFill/>
                </a:ln>
                <a:solidFill>
                  <a:srgbClr val="C00000"/>
                </a:solidFill>
                <a:effectLst/>
                <a:uLnTx/>
                <a:uFillTx/>
                <a:latin typeface="Calibri"/>
                <a:ea typeface="+mn-ea"/>
                <a:cs typeface="+mn-cs"/>
              </a:rPr>
              <a:t>See CCM and signs and symptoms of meningitis posters</a:t>
            </a:r>
          </a:p>
          <a:p>
            <a:pPr marL="285750" marR="0" lvl="0" indent="-285750" algn="ctr"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1" u="none" strike="noStrike" kern="1200" cap="none" spc="0" normalizeH="0" baseline="0" noProof="0" dirty="0">
                <a:ln>
                  <a:noFill/>
                </a:ln>
                <a:solidFill>
                  <a:srgbClr val="C00000"/>
                </a:solidFill>
                <a:effectLst/>
                <a:uLnTx/>
                <a:uFillTx/>
                <a:latin typeface="Calibri"/>
                <a:ea typeface="+mn-ea"/>
                <a:cs typeface="+mn-cs"/>
              </a:rPr>
              <a:t>Refer to </a:t>
            </a:r>
            <a:r>
              <a:rPr kumimoji="0" lang="en-US" sz="1800" b="0" i="1" u="none" strike="noStrike" kern="1200" cap="none" spc="0" normalizeH="0" baseline="0" noProof="0" dirty="0">
                <a:ln>
                  <a:noFill/>
                </a:ln>
                <a:solidFill>
                  <a:srgbClr val="C00000"/>
                </a:solidFill>
                <a:effectLst/>
                <a:uLnTx/>
                <a:uFillTx/>
                <a:latin typeface="Calibri"/>
                <a:ea typeface="+mn-ea"/>
                <a:cs typeface="+mn-cs"/>
                <a:hlinkClick r:id="rId4"/>
              </a:rPr>
              <a:t>Cryptococcus Screening for OI among PLHIV CDC fact sheet</a:t>
            </a:r>
            <a:endParaRPr kumimoji="0" lang="en-US" sz="1800" b="0" i="1" u="none" strike="noStrike" kern="1200" cap="none" spc="0" normalizeH="0" baseline="0" noProof="0" dirty="0">
              <a:ln>
                <a:noFill/>
              </a:ln>
              <a:solidFill>
                <a:srgbClr val="C00000"/>
              </a:solidFill>
              <a:effectLst/>
              <a:uLnTx/>
              <a:uFillTx/>
              <a:latin typeface="Calibri"/>
              <a:ea typeface="+mn-ea"/>
              <a:cs typeface="+mn-cs"/>
            </a:endParaRPr>
          </a:p>
        </p:txBody>
      </p:sp>
    </p:spTree>
    <p:extLst>
      <p:ext uri="{BB962C8B-B14F-4D97-AF65-F5344CB8AC3E}">
        <p14:creationId xmlns:p14="http://schemas.microsoft.com/office/powerpoint/2010/main" val="142113806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a:extLst>
              <a:ext uri="{FF2B5EF4-FFF2-40B4-BE49-F238E27FC236}">
                <a16:creationId xmlns:a16="http://schemas.microsoft.com/office/drawing/2014/main" id="{2EF76C86-E35D-405C-B3CF-166910C0390D}"/>
              </a:ext>
            </a:extLst>
          </p:cNvPr>
          <p:cNvSpPr txBox="1">
            <a:spLocks noChangeArrowheads="1"/>
          </p:cNvSpPr>
          <p:nvPr/>
        </p:nvSpPr>
        <p:spPr bwMode="gray">
          <a:xfrm>
            <a:off x="0" y="-5680"/>
            <a:ext cx="9144000" cy="914400"/>
          </a:xfrm>
          <a:prstGeom prst="rect">
            <a:avLst/>
          </a:prstGeom>
          <a:solidFill>
            <a:srgbClr val="002060"/>
          </a:solidFill>
        </p:spPr>
        <p:txBody>
          <a:bodyPr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1900" b="1" i="0" u="none" strike="noStrike" kern="1200" cap="none" spc="0" normalizeH="0" baseline="0" noProof="0" dirty="0">
                <a:ln>
                  <a:noFill/>
                </a:ln>
                <a:solidFill>
                  <a:prstClr val="white"/>
                </a:solidFill>
                <a:effectLst/>
                <a:uLnTx/>
                <a:uFillTx/>
                <a:latin typeface="Calibri"/>
                <a:ea typeface="+mj-ea"/>
                <a:cs typeface="Calibri" panose="020F0502020204030204" pitchFamily="34" charset="0"/>
              </a:rPr>
              <a:t>Additional CCM presentations</a:t>
            </a:r>
          </a:p>
        </p:txBody>
      </p:sp>
      <p:pic>
        <p:nvPicPr>
          <p:cNvPr id="8" name="Picture 7" descr="A picture containing sky&#10;&#10;Description automatically generated">
            <a:extLst>
              <a:ext uri="{FF2B5EF4-FFF2-40B4-BE49-F238E27FC236}">
                <a16:creationId xmlns:a16="http://schemas.microsoft.com/office/drawing/2014/main" id="{57A1A690-42C2-4438-86F3-B240DC38F4B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7624" y="1333648"/>
            <a:ext cx="7128792" cy="4413613"/>
          </a:xfrm>
          <a:prstGeom prst="rect">
            <a:avLst/>
          </a:prstGeom>
        </p:spPr>
      </p:pic>
      <p:sp>
        <p:nvSpPr>
          <p:cNvPr id="9" name="TextBox 8">
            <a:extLst>
              <a:ext uri="{FF2B5EF4-FFF2-40B4-BE49-F238E27FC236}">
                <a16:creationId xmlns:a16="http://schemas.microsoft.com/office/drawing/2014/main" id="{82E7ACCA-3A7E-4E1B-8131-A2A522E90387}"/>
              </a:ext>
            </a:extLst>
          </p:cNvPr>
          <p:cNvSpPr txBox="1"/>
          <p:nvPr/>
        </p:nvSpPr>
        <p:spPr>
          <a:xfrm>
            <a:off x="1939466" y="5733256"/>
            <a:ext cx="2416510" cy="646331"/>
          </a:xfrm>
          <a:prstGeom prst="rect">
            <a:avLst/>
          </a:prstGeom>
          <a:noFill/>
          <a:ln>
            <a:solidFill>
              <a:srgbClr val="C00000"/>
            </a:solidFill>
            <a:prstDash val="lgDash"/>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srgbClr val="C00000"/>
                </a:solidFill>
                <a:effectLst/>
                <a:uLnTx/>
                <a:uFillTx/>
                <a:latin typeface="Calibri"/>
                <a:ea typeface="+mn-ea"/>
                <a:cs typeface="+mn-cs"/>
              </a:rPr>
              <a:t>Chest X-ray of cryptococcal infiltrate</a:t>
            </a:r>
          </a:p>
        </p:txBody>
      </p:sp>
      <p:sp>
        <p:nvSpPr>
          <p:cNvPr id="10" name="TextBox 9">
            <a:extLst>
              <a:ext uri="{FF2B5EF4-FFF2-40B4-BE49-F238E27FC236}">
                <a16:creationId xmlns:a16="http://schemas.microsoft.com/office/drawing/2014/main" id="{A2B93255-53F4-4DA8-91A4-07F0C0419380}"/>
              </a:ext>
            </a:extLst>
          </p:cNvPr>
          <p:cNvSpPr txBox="1"/>
          <p:nvPr/>
        </p:nvSpPr>
        <p:spPr>
          <a:xfrm>
            <a:off x="5508104" y="5734997"/>
            <a:ext cx="2416510" cy="646331"/>
          </a:xfrm>
          <a:prstGeom prst="rect">
            <a:avLst/>
          </a:prstGeom>
          <a:noFill/>
          <a:ln>
            <a:solidFill>
              <a:srgbClr val="C00000"/>
            </a:solidFill>
            <a:prstDash val="lgDash"/>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srgbClr val="C00000"/>
                </a:solidFill>
                <a:effectLst/>
                <a:uLnTx/>
                <a:uFillTx/>
                <a:latin typeface="Calibri"/>
                <a:ea typeface="+mn-ea"/>
                <a:cs typeface="+mn-cs"/>
              </a:rPr>
              <a:t>Cryptococcal skin lesions</a:t>
            </a:r>
          </a:p>
        </p:txBody>
      </p:sp>
    </p:spTree>
    <p:extLst>
      <p:ext uri="{BB962C8B-B14F-4D97-AF65-F5344CB8AC3E}">
        <p14:creationId xmlns:p14="http://schemas.microsoft.com/office/powerpoint/2010/main" val="204387188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a:extLst>
              <a:ext uri="{FF2B5EF4-FFF2-40B4-BE49-F238E27FC236}">
                <a16:creationId xmlns:a16="http://schemas.microsoft.com/office/drawing/2014/main" id="{2EF76C86-E35D-405C-B3CF-166910C0390D}"/>
              </a:ext>
            </a:extLst>
          </p:cNvPr>
          <p:cNvSpPr txBox="1">
            <a:spLocks noChangeArrowheads="1"/>
          </p:cNvSpPr>
          <p:nvPr/>
        </p:nvSpPr>
        <p:spPr bwMode="gray">
          <a:xfrm>
            <a:off x="0" y="-5680"/>
            <a:ext cx="9144000" cy="914400"/>
          </a:xfrm>
          <a:prstGeom prst="rect">
            <a:avLst/>
          </a:prstGeom>
          <a:solidFill>
            <a:srgbClr val="002060"/>
          </a:solidFill>
        </p:spPr>
        <p:txBody>
          <a:bodyPr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1900" b="1" i="0" u="none" strike="noStrike" kern="1200" cap="none" spc="0" normalizeH="0" baseline="0" noProof="0" dirty="0">
                <a:ln>
                  <a:noFill/>
                </a:ln>
                <a:solidFill>
                  <a:prstClr val="white"/>
                </a:solidFill>
                <a:effectLst/>
                <a:uLnTx/>
                <a:uFillTx/>
                <a:latin typeface="Calibri"/>
                <a:ea typeface="+mj-ea"/>
                <a:cs typeface="Calibri" panose="020F0502020204030204" pitchFamily="34" charset="0"/>
              </a:rPr>
              <a:t>Differential diagnoses</a:t>
            </a:r>
          </a:p>
        </p:txBody>
      </p:sp>
      <p:sp>
        <p:nvSpPr>
          <p:cNvPr id="13" name="TextBox 12">
            <a:extLst>
              <a:ext uri="{FF2B5EF4-FFF2-40B4-BE49-F238E27FC236}">
                <a16:creationId xmlns:a16="http://schemas.microsoft.com/office/drawing/2014/main" id="{A8F992CF-0C26-457B-9758-367D6E9D924D}"/>
              </a:ext>
            </a:extLst>
          </p:cNvPr>
          <p:cNvSpPr txBox="1"/>
          <p:nvPr/>
        </p:nvSpPr>
        <p:spPr>
          <a:xfrm>
            <a:off x="739080" y="1132060"/>
            <a:ext cx="8153400" cy="424732"/>
          </a:xfrm>
          <a:prstGeom prst="rect">
            <a:avLst/>
          </a:prstGeom>
          <a:solidFill>
            <a:schemeClr val="tx2">
              <a:lumMod val="20000"/>
              <a:lumOff val="80000"/>
            </a:schemeClr>
          </a:solidFill>
        </p:spPr>
        <p:txBody>
          <a:bodyPr wrap="square" rtlCol="0">
            <a:spAutoFit/>
          </a:bodyPr>
          <a:lstStyle/>
          <a:p>
            <a:pPr marL="0" marR="0" lvl="0" indent="0" algn="just" defTabSz="914400" rtl="0" eaLnBrk="1" fontAlgn="auto" latinLnBrk="0" hangingPunct="1">
              <a:lnSpc>
                <a:spcPct val="90000"/>
              </a:lnSpc>
              <a:spcBef>
                <a:spcPts val="0"/>
              </a:spcBef>
              <a:spcAft>
                <a:spcPts val="0"/>
              </a:spcAft>
              <a:buClrTx/>
              <a:buSzTx/>
              <a:buFontTx/>
              <a:buNone/>
              <a:tabLst/>
              <a:defRPr/>
            </a:pPr>
            <a:r>
              <a:rPr kumimoji="0" lang="en-GB" altLang="en-US" sz="2400" b="1" i="0" u="none" strike="noStrike" kern="1200" cap="none" spc="0" normalizeH="0" baseline="0" noProof="0" dirty="0">
                <a:ln>
                  <a:noFill/>
                </a:ln>
                <a:solidFill>
                  <a:srgbClr val="C00000"/>
                </a:solidFill>
                <a:effectLst/>
                <a:uLnTx/>
                <a:uFillTx/>
                <a:latin typeface="Calibri"/>
                <a:ea typeface="+mn-ea"/>
                <a:cs typeface="+mn-cs"/>
              </a:rPr>
              <a:t>TB meningitis is the most common </a:t>
            </a:r>
            <a:endParaRPr kumimoji="0" lang="en-GB" alt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4" name="Oval 13">
            <a:extLst>
              <a:ext uri="{FF2B5EF4-FFF2-40B4-BE49-F238E27FC236}">
                <a16:creationId xmlns:a16="http://schemas.microsoft.com/office/drawing/2014/main" id="{CF529960-7360-4EE9-9F0D-CF2EFCF4A0D7}"/>
              </a:ext>
            </a:extLst>
          </p:cNvPr>
          <p:cNvSpPr/>
          <p:nvPr/>
        </p:nvSpPr>
        <p:spPr>
          <a:xfrm>
            <a:off x="112856" y="1054474"/>
            <a:ext cx="685800" cy="6096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GB" altLang="en-US" sz="2000" b="1" i="0" u="none" strike="noStrike" kern="1200" cap="none" spc="0" normalizeH="0" baseline="0" noProof="0" dirty="0">
                <a:ln>
                  <a:noFill/>
                </a:ln>
                <a:solidFill>
                  <a:srgbClr val="C00000"/>
                </a:solidFill>
                <a:effectLst/>
                <a:uLnTx/>
                <a:uFillTx/>
                <a:latin typeface="Calibri"/>
                <a:ea typeface="+mn-ea"/>
                <a:cs typeface="+mn-cs"/>
              </a:rPr>
              <a:t>1</a:t>
            </a:r>
            <a:endParaRPr kumimoji="0" lang="en-US" altLang="en-US" sz="2000" b="1" i="0" u="none" strike="noStrike" kern="1200" cap="none" spc="0" normalizeH="0" baseline="0" noProof="0" dirty="0">
              <a:ln>
                <a:noFill/>
              </a:ln>
              <a:solidFill>
                <a:srgbClr val="C00000"/>
              </a:solidFill>
              <a:effectLst/>
              <a:uLnTx/>
              <a:uFillTx/>
              <a:latin typeface="Calibri"/>
              <a:ea typeface="+mn-ea"/>
              <a:cs typeface="+mn-cs"/>
            </a:endParaRPr>
          </a:p>
        </p:txBody>
      </p:sp>
      <p:sp>
        <p:nvSpPr>
          <p:cNvPr id="18" name="TextBox 17">
            <a:extLst>
              <a:ext uri="{FF2B5EF4-FFF2-40B4-BE49-F238E27FC236}">
                <a16:creationId xmlns:a16="http://schemas.microsoft.com/office/drawing/2014/main" id="{ABE6DB43-9AC4-4E27-89CA-3DF6B720D1DD}"/>
              </a:ext>
            </a:extLst>
          </p:cNvPr>
          <p:cNvSpPr txBox="1"/>
          <p:nvPr/>
        </p:nvSpPr>
        <p:spPr>
          <a:xfrm>
            <a:off x="739080" y="1816866"/>
            <a:ext cx="8153400" cy="424732"/>
          </a:xfrm>
          <a:prstGeom prst="rect">
            <a:avLst/>
          </a:prstGeom>
          <a:solidFill>
            <a:schemeClr val="tx2">
              <a:lumMod val="20000"/>
              <a:lumOff val="80000"/>
            </a:schemeClr>
          </a:solidFill>
        </p:spPr>
        <p:txBody>
          <a:bodyPr wrap="square" rtlCol="0">
            <a:spAutoFit/>
          </a:bodyPr>
          <a:lstStyle/>
          <a:p>
            <a:pPr marL="0" marR="0" lvl="0" indent="0" algn="just" defTabSz="914400" rtl="0" eaLnBrk="1" fontAlgn="auto" latinLnBrk="0" hangingPunct="1">
              <a:lnSpc>
                <a:spcPct val="90000"/>
              </a:lnSpc>
              <a:spcBef>
                <a:spcPts val="0"/>
              </a:spcBef>
              <a:spcAft>
                <a:spcPts val="0"/>
              </a:spcAft>
              <a:buClrTx/>
              <a:buSzTx/>
              <a:buFontTx/>
              <a:buNone/>
              <a:tabLst/>
              <a:defRPr/>
            </a:pPr>
            <a:r>
              <a:rPr kumimoji="0" lang="en-GB" altLang="en-US" sz="2400" b="1" i="0" u="none" strike="noStrike" kern="1200" cap="none" spc="0" normalizeH="0" baseline="0" noProof="0" dirty="0">
                <a:ln>
                  <a:noFill/>
                </a:ln>
                <a:solidFill>
                  <a:srgbClr val="C00000"/>
                </a:solidFill>
                <a:effectLst/>
                <a:uLnTx/>
                <a:uFillTx/>
                <a:latin typeface="Calibri"/>
                <a:ea typeface="+mn-ea"/>
                <a:cs typeface="+mn-cs"/>
              </a:rPr>
              <a:t>Cerebral Malaria</a:t>
            </a:r>
            <a:endParaRPr kumimoji="0" lang="en-GB" alt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19" name="Oval 18">
            <a:extLst>
              <a:ext uri="{FF2B5EF4-FFF2-40B4-BE49-F238E27FC236}">
                <a16:creationId xmlns:a16="http://schemas.microsoft.com/office/drawing/2014/main" id="{19118ADD-7DB5-45B0-92AB-B590413ED69F}"/>
              </a:ext>
            </a:extLst>
          </p:cNvPr>
          <p:cNvSpPr/>
          <p:nvPr/>
        </p:nvSpPr>
        <p:spPr>
          <a:xfrm>
            <a:off x="107504" y="1739280"/>
            <a:ext cx="685800" cy="6096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GB" altLang="en-US" sz="2000" b="1" i="0" u="none" strike="noStrike" kern="1200" cap="none" spc="0" normalizeH="0" baseline="0" noProof="0" dirty="0">
                <a:ln>
                  <a:noFill/>
                </a:ln>
                <a:solidFill>
                  <a:srgbClr val="C00000"/>
                </a:solidFill>
                <a:effectLst/>
                <a:uLnTx/>
                <a:uFillTx/>
                <a:latin typeface="Calibri"/>
                <a:ea typeface="+mn-ea"/>
                <a:cs typeface="+mn-cs"/>
              </a:rPr>
              <a:t>2</a:t>
            </a:r>
            <a:endParaRPr kumimoji="0" lang="en-US" altLang="en-US" sz="2000" b="1" i="0" u="none" strike="noStrike" kern="1200" cap="none" spc="0" normalizeH="0" baseline="0" noProof="0" dirty="0">
              <a:ln>
                <a:noFill/>
              </a:ln>
              <a:solidFill>
                <a:srgbClr val="C00000"/>
              </a:solidFill>
              <a:effectLst/>
              <a:uLnTx/>
              <a:uFillTx/>
              <a:latin typeface="Calibri"/>
              <a:ea typeface="+mn-ea"/>
              <a:cs typeface="+mn-cs"/>
            </a:endParaRPr>
          </a:p>
        </p:txBody>
      </p:sp>
      <p:sp>
        <p:nvSpPr>
          <p:cNvPr id="20" name="TextBox 19">
            <a:extLst>
              <a:ext uri="{FF2B5EF4-FFF2-40B4-BE49-F238E27FC236}">
                <a16:creationId xmlns:a16="http://schemas.microsoft.com/office/drawing/2014/main" id="{EB362F0B-E059-4133-A2D4-B6BAC733D976}"/>
              </a:ext>
            </a:extLst>
          </p:cNvPr>
          <p:cNvSpPr txBox="1"/>
          <p:nvPr/>
        </p:nvSpPr>
        <p:spPr>
          <a:xfrm>
            <a:off x="733728" y="2536946"/>
            <a:ext cx="8153400" cy="1089529"/>
          </a:xfrm>
          <a:prstGeom prst="rect">
            <a:avLst/>
          </a:prstGeom>
          <a:solidFill>
            <a:schemeClr val="tx2">
              <a:lumMod val="20000"/>
              <a:lumOff val="80000"/>
            </a:schemeClr>
          </a:solidFill>
        </p:spPr>
        <p:txBody>
          <a:bodyPr wrap="square" rtlCol="0">
            <a:spAutoFit/>
          </a:bodyPr>
          <a:lstStyle/>
          <a:p>
            <a:pPr marL="0" marR="0" lvl="0" indent="0" algn="just" defTabSz="914400" rtl="0" eaLnBrk="1" fontAlgn="auto" latinLnBrk="0" hangingPunct="1">
              <a:lnSpc>
                <a:spcPct val="90000"/>
              </a:lnSpc>
              <a:spcBef>
                <a:spcPts val="0"/>
              </a:spcBef>
              <a:spcAft>
                <a:spcPts val="0"/>
              </a:spcAft>
              <a:buClrTx/>
              <a:buSzTx/>
              <a:buFontTx/>
              <a:buNone/>
              <a:tabLst/>
              <a:defRPr/>
            </a:pPr>
            <a:r>
              <a:rPr kumimoji="0" lang="en-GB" altLang="en-US" sz="2400" b="1" i="0" u="none" strike="noStrike" kern="1200" cap="none" spc="0" normalizeH="0" baseline="0" noProof="0" dirty="0">
                <a:ln>
                  <a:noFill/>
                </a:ln>
                <a:solidFill>
                  <a:srgbClr val="C00000"/>
                </a:solidFill>
                <a:effectLst/>
                <a:uLnTx/>
                <a:uFillTx/>
                <a:latin typeface="Calibri"/>
                <a:ea typeface="+mn-ea"/>
                <a:cs typeface="+mn-cs"/>
              </a:rPr>
              <a:t>Meningoencephalitis </a:t>
            </a:r>
            <a:r>
              <a:rPr kumimoji="0" lang="en-GB" altLang="en-US" sz="2400" b="0" i="0" u="none" strike="noStrike" kern="1200" cap="none" spc="0" normalizeH="0" baseline="0" noProof="0" dirty="0">
                <a:ln>
                  <a:noFill/>
                </a:ln>
                <a:solidFill>
                  <a:prstClr val="black"/>
                </a:solidFill>
                <a:effectLst/>
                <a:uLnTx/>
                <a:uFillTx/>
                <a:latin typeface="Calibri"/>
                <a:ea typeface="+mn-ea"/>
                <a:cs typeface="+mn-cs"/>
              </a:rPr>
              <a:t>caused by other organisms (mycobacterial, viral, bacterial, </a:t>
            </a:r>
            <a:r>
              <a:rPr kumimoji="0" lang="en-GB" altLang="en-US" sz="2400" b="0" i="1" u="none" strike="noStrike" kern="1200" cap="none" spc="0" normalizeH="0" baseline="0" noProof="0" dirty="0">
                <a:ln>
                  <a:noFill/>
                </a:ln>
                <a:solidFill>
                  <a:prstClr val="black"/>
                </a:solidFill>
                <a:effectLst/>
                <a:uLnTx/>
                <a:uFillTx/>
                <a:latin typeface="Calibri"/>
                <a:ea typeface="+mn-ea"/>
                <a:cs typeface="+mn-cs"/>
              </a:rPr>
              <a:t>Toxoplasma gondii</a:t>
            </a:r>
            <a:r>
              <a:rPr kumimoji="0" lang="en-GB" altLang="en-US" sz="2400" b="0" i="0" u="none" strike="noStrike" kern="1200" cap="none" spc="0" normalizeH="0" baseline="0" noProof="0" dirty="0">
                <a:ln>
                  <a:noFill/>
                </a:ln>
                <a:solidFill>
                  <a:prstClr val="black"/>
                </a:solidFill>
                <a:effectLst/>
                <a:uLnTx/>
                <a:uFillTx/>
                <a:latin typeface="Calibri"/>
                <a:ea typeface="+mn-ea"/>
                <a:cs typeface="+mn-cs"/>
              </a:rPr>
              <a:t>, neurosyphilis etc.) – see other modules for details</a:t>
            </a:r>
            <a:endParaRPr kumimoji="0" lang="en-GB" altLang="en-US" sz="2400" b="0" i="1" u="none" strike="noStrike" kern="1200" cap="none" spc="0" normalizeH="0" baseline="0" noProof="0" dirty="0">
              <a:ln>
                <a:noFill/>
              </a:ln>
              <a:solidFill>
                <a:prstClr val="black"/>
              </a:solidFill>
              <a:effectLst/>
              <a:uLnTx/>
              <a:uFillTx/>
              <a:latin typeface="Calibri"/>
              <a:ea typeface="+mn-ea"/>
              <a:cs typeface="+mn-cs"/>
            </a:endParaRPr>
          </a:p>
        </p:txBody>
      </p:sp>
      <p:sp>
        <p:nvSpPr>
          <p:cNvPr id="21" name="Oval 20">
            <a:extLst>
              <a:ext uri="{FF2B5EF4-FFF2-40B4-BE49-F238E27FC236}">
                <a16:creationId xmlns:a16="http://schemas.microsoft.com/office/drawing/2014/main" id="{C1A8E276-44DB-47E9-8568-1C20DD852426}"/>
              </a:ext>
            </a:extLst>
          </p:cNvPr>
          <p:cNvSpPr/>
          <p:nvPr/>
        </p:nvSpPr>
        <p:spPr>
          <a:xfrm>
            <a:off x="101600" y="2459360"/>
            <a:ext cx="685800" cy="6096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GB" altLang="en-US" sz="2000" b="1" i="0" u="none" strike="noStrike" kern="1200" cap="none" spc="0" normalizeH="0" baseline="0" noProof="0" dirty="0">
                <a:ln>
                  <a:noFill/>
                </a:ln>
                <a:solidFill>
                  <a:srgbClr val="C00000"/>
                </a:solidFill>
                <a:effectLst/>
                <a:uLnTx/>
                <a:uFillTx/>
                <a:latin typeface="Calibri"/>
                <a:ea typeface="+mn-ea"/>
                <a:cs typeface="+mn-cs"/>
              </a:rPr>
              <a:t>3</a:t>
            </a:r>
            <a:endParaRPr kumimoji="0" lang="en-US" altLang="en-US" sz="2000" b="1" i="0" u="none" strike="noStrike" kern="1200" cap="none" spc="0" normalizeH="0" baseline="0" noProof="0" dirty="0">
              <a:ln>
                <a:noFill/>
              </a:ln>
              <a:solidFill>
                <a:srgbClr val="C00000"/>
              </a:solidFill>
              <a:effectLst/>
              <a:uLnTx/>
              <a:uFillTx/>
              <a:latin typeface="Calibri"/>
              <a:ea typeface="+mn-ea"/>
              <a:cs typeface="+mn-cs"/>
            </a:endParaRPr>
          </a:p>
        </p:txBody>
      </p:sp>
      <p:sp>
        <p:nvSpPr>
          <p:cNvPr id="22" name="TextBox 21">
            <a:extLst>
              <a:ext uri="{FF2B5EF4-FFF2-40B4-BE49-F238E27FC236}">
                <a16:creationId xmlns:a16="http://schemas.microsoft.com/office/drawing/2014/main" id="{E7579244-0278-43D5-94B7-9ABB199C68BA}"/>
              </a:ext>
            </a:extLst>
          </p:cNvPr>
          <p:cNvSpPr txBox="1"/>
          <p:nvPr/>
        </p:nvSpPr>
        <p:spPr>
          <a:xfrm>
            <a:off x="733728" y="3905098"/>
            <a:ext cx="8153400" cy="424732"/>
          </a:xfrm>
          <a:prstGeom prst="rect">
            <a:avLst/>
          </a:prstGeom>
          <a:solidFill>
            <a:schemeClr val="tx2">
              <a:lumMod val="20000"/>
              <a:lumOff val="80000"/>
            </a:schemeClr>
          </a:solidFill>
        </p:spPr>
        <p:txBody>
          <a:bodyPr wrap="square" rtlCol="0">
            <a:spAutoFit/>
          </a:bodyPr>
          <a:lstStyle/>
          <a:p>
            <a:pPr marL="0" marR="0" lvl="0" indent="0" algn="just" defTabSz="914400" rtl="0" eaLnBrk="1" fontAlgn="auto" latinLnBrk="0" hangingPunct="1">
              <a:lnSpc>
                <a:spcPct val="90000"/>
              </a:lnSpc>
              <a:spcBef>
                <a:spcPts val="0"/>
              </a:spcBef>
              <a:spcAft>
                <a:spcPts val="0"/>
              </a:spcAft>
              <a:buClrTx/>
              <a:buSzTx/>
              <a:buFontTx/>
              <a:buNone/>
              <a:tabLst/>
              <a:defRPr/>
            </a:pPr>
            <a:r>
              <a:rPr kumimoji="0" lang="en-GB" altLang="en-US" sz="2400" b="1" i="0" u="none" strike="noStrike" kern="1200" cap="none" spc="0" normalizeH="0" baseline="0" noProof="0" dirty="0">
                <a:ln>
                  <a:noFill/>
                </a:ln>
                <a:solidFill>
                  <a:srgbClr val="C00000"/>
                </a:solidFill>
                <a:effectLst/>
                <a:uLnTx/>
                <a:uFillTx/>
                <a:latin typeface="Calibri"/>
                <a:ea typeface="+mn-ea"/>
                <a:cs typeface="+mn-cs"/>
              </a:rPr>
              <a:t>Space-occupying lesions </a:t>
            </a:r>
            <a:r>
              <a:rPr kumimoji="0" lang="en-GB" altLang="en-US" sz="2400" b="0" i="0" u="none" strike="noStrike" kern="1200" cap="none" spc="0" normalizeH="0" baseline="0" noProof="0" dirty="0">
                <a:ln>
                  <a:noFill/>
                </a:ln>
                <a:solidFill>
                  <a:prstClr val="black"/>
                </a:solidFill>
                <a:effectLst/>
                <a:uLnTx/>
                <a:uFillTx/>
                <a:latin typeface="Calibri"/>
                <a:ea typeface="+mn-ea"/>
                <a:cs typeface="+mn-cs"/>
              </a:rPr>
              <a:t>(lymphoma, </a:t>
            </a:r>
            <a:r>
              <a:rPr kumimoji="0" lang="en-GB" altLang="en-US" sz="2400" b="0" i="1" u="none" strike="noStrike" kern="1200" cap="none" spc="0" normalizeH="0" baseline="0" noProof="0" dirty="0">
                <a:ln>
                  <a:noFill/>
                </a:ln>
                <a:solidFill>
                  <a:prstClr val="black"/>
                </a:solidFill>
                <a:effectLst/>
                <a:uLnTx/>
                <a:uFillTx/>
                <a:latin typeface="Calibri"/>
                <a:ea typeface="+mn-ea"/>
                <a:cs typeface="+mn-cs"/>
              </a:rPr>
              <a:t>T. gondii</a:t>
            </a:r>
            <a:r>
              <a:rPr kumimoji="0" lang="en-GB" altLang="en-US" sz="2400" b="0" i="0" u="none" strike="noStrike" kern="1200" cap="none" spc="0" normalizeH="0" baseline="0" noProof="0" dirty="0">
                <a:ln>
                  <a:noFill/>
                </a:ln>
                <a:solidFill>
                  <a:prstClr val="black"/>
                </a:solidFill>
                <a:effectLst/>
                <a:uLnTx/>
                <a:uFillTx/>
                <a:latin typeface="Calibri"/>
                <a:ea typeface="+mn-ea"/>
                <a:cs typeface="+mn-cs"/>
              </a:rPr>
              <a:t>, abscess, etc.)</a:t>
            </a:r>
            <a:r>
              <a:rPr kumimoji="0" lang="en-GB" altLang="en-US" sz="2400" b="0" i="1" u="none" strike="noStrike" kern="1200" cap="none" spc="0" normalizeH="0" baseline="0" noProof="0" dirty="0">
                <a:ln>
                  <a:noFill/>
                </a:ln>
                <a:solidFill>
                  <a:prstClr val="black"/>
                </a:solidFill>
                <a:effectLst/>
                <a:uLnTx/>
                <a:uFillTx/>
                <a:latin typeface="Calibri"/>
                <a:ea typeface="+mn-ea"/>
                <a:cs typeface="+mn-cs"/>
              </a:rPr>
              <a:t> </a:t>
            </a:r>
            <a:r>
              <a:rPr kumimoji="0" lang="en-GB" altLang="en-US" sz="2400" b="1" i="0" u="none" strike="noStrike" kern="1200" cap="none" spc="0" normalizeH="0" baseline="0" noProof="0" dirty="0">
                <a:ln>
                  <a:noFill/>
                </a:ln>
                <a:solidFill>
                  <a:srgbClr val="C00000"/>
                </a:solidFill>
                <a:effectLst/>
                <a:uLnTx/>
                <a:uFillTx/>
                <a:latin typeface="Calibri"/>
                <a:ea typeface="+mn-ea"/>
                <a:cs typeface="+mn-cs"/>
              </a:rPr>
              <a:t> </a:t>
            </a:r>
            <a:endParaRPr kumimoji="0" lang="en-GB" alt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3" name="Oval 22">
            <a:extLst>
              <a:ext uri="{FF2B5EF4-FFF2-40B4-BE49-F238E27FC236}">
                <a16:creationId xmlns:a16="http://schemas.microsoft.com/office/drawing/2014/main" id="{81496C9E-9FEB-4BB8-B7F7-0269B9571354}"/>
              </a:ext>
            </a:extLst>
          </p:cNvPr>
          <p:cNvSpPr/>
          <p:nvPr/>
        </p:nvSpPr>
        <p:spPr>
          <a:xfrm>
            <a:off x="101600" y="3827512"/>
            <a:ext cx="701040" cy="6096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GB" altLang="en-US" sz="2000" b="1" i="0" u="none" strike="noStrike" kern="1200" cap="none" spc="0" normalizeH="0" baseline="0" noProof="0" dirty="0">
                <a:ln>
                  <a:noFill/>
                </a:ln>
                <a:solidFill>
                  <a:srgbClr val="C00000"/>
                </a:solidFill>
                <a:effectLst/>
                <a:uLnTx/>
                <a:uFillTx/>
                <a:latin typeface="Calibri"/>
                <a:ea typeface="+mn-ea"/>
                <a:cs typeface="+mn-cs"/>
              </a:rPr>
              <a:t>4</a:t>
            </a:r>
            <a:endParaRPr kumimoji="0" lang="en-US" altLang="en-US" sz="2000" b="1" i="0" u="none" strike="noStrike" kern="1200" cap="none" spc="0" normalizeH="0" baseline="0" noProof="0" dirty="0">
              <a:ln>
                <a:noFill/>
              </a:ln>
              <a:solidFill>
                <a:srgbClr val="C00000"/>
              </a:solidFill>
              <a:effectLst/>
              <a:uLnTx/>
              <a:uFillTx/>
              <a:latin typeface="Calibri"/>
              <a:ea typeface="+mn-ea"/>
              <a:cs typeface="+mn-cs"/>
            </a:endParaRPr>
          </a:p>
        </p:txBody>
      </p:sp>
      <p:sp>
        <p:nvSpPr>
          <p:cNvPr id="24" name="TextBox 23">
            <a:extLst>
              <a:ext uri="{FF2B5EF4-FFF2-40B4-BE49-F238E27FC236}">
                <a16:creationId xmlns:a16="http://schemas.microsoft.com/office/drawing/2014/main" id="{1918F14B-88CF-4C0A-9A3D-A2B44AFFC33B}"/>
              </a:ext>
            </a:extLst>
          </p:cNvPr>
          <p:cNvSpPr txBox="1"/>
          <p:nvPr/>
        </p:nvSpPr>
        <p:spPr>
          <a:xfrm>
            <a:off x="733728" y="4625178"/>
            <a:ext cx="8153400" cy="424732"/>
          </a:xfrm>
          <a:prstGeom prst="rect">
            <a:avLst/>
          </a:prstGeom>
          <a:solidFill>
            <a:schemeClr val="tx2">
              <a:lumMod val="20000"/>
              <a:lumOff val="80000"/>
            </a:schemeClr>
          </a:solidFill>
        </p:spPr>
        <p:txBody>
          <a:bodyPr wrap="square" rtlCol="0">
            <a:spAutoFit/>
          </a:bodyPr>
          <a:lstStyle/>
          <a:p>
            <a:pPr marL="0" marR="0" lvl="0" indent="0" algn="just" defTabSz="914400" rtl="0" eaLnBrk="1" fontAlgn="auto" latinLnBrk="0" hangingPunct="1">
              <a:lnSpc>
                <a:spcPct val="90000"/>
              </a:lnSpc>
              <a:spcBef>
                <a:spcPts val="0"/>
              </a:spcBef>
              <a:spcAft>
                <a:spcPts val="0"/>
              </a:spcAft>
              <a:buClrTx/>
              <a:buSzTx/>
              <a:buFontTx/>
              <a:buNone/>
              <a:tabLst/>
              <a:defRPr/>
            </a:pPr>
            <a:r>
              <a:rPr kumimoji="0" lang="en-GB" altLang="en-US" sz="2400" b="1" i="0" u="none" strike="noStrike" kern="1200" cap="none" spc="0" normalizeH="0" baseline="0" noProof="0" dirty="0">
                <a:ln>
                  <a:noFill/>
                </a:ln>
                <a:solidFill>
                  <a:srgbClr val="C00000"/>
                </a:solidFill>
                <a:effectLst/>
                <a:uLnTx/>
                <a:uFillTx/>
                <a:latin typeface="Calibri"/>
                <a:ea typeface="+mn-ea"/>
                <a:cs typeface="+mn-cs"/>
              </a:rPr>
              <a:t>HIV encephalopathy</a:t>
            </a:r>
            <a:endParaRPr kumimoji="0" lang="en-GB" altLang="en-US"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25" name="Oval 24">
            <a:extLst>
              <a:ext uri="{FF2B5EF4-FFF2-40B4-BE49-F238E27FC236}">
                <a16:creationId xmlns:a16="http://schemas.microsoft.com/office/drawing/2014/main" id="{08FF4F36-23B3-4D2C-B2F1-09F5A0AD9D3E}"/>
              </a:ext>
            </a:extLst>
          </p:cNvPr>
          <p:cNvSpPr/>
          <p:nvPr/>
        </p:nvSpPr>
        <p:spPr>
          <a:xfrm>
            <a:off x="101600" y="4547592"/>
            <a:ext cx="685800" cy="6096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GB" altLang="en-US" sz="2000" b="1" i="0" u="none" strike="noStrike" kern="1200" cap="none" spc="0" normalizeH="0" baseline="0" noProof="0" dirty="0">
                <a:ln>
                  <a:noFill/>
                </a:ln>
                <a:solidFill>
                  <a:srgbClr val="C00000"/>
                </a:solidFill>
                <a:effectLst/>
                <a:uLnTx/>
                <a:uFillTx/>
                <a:latin typeface="Calibri"/>
                <a:ea typeface="+mn-ea"/>
                <a:cs typeface="+mn-cs"/>
              </a:rPr>
              <a:t>5</a:t>
            </a:r>
            <a:endParaRPr kumimoji="0" lang="en-US" altLang="en-US" sz="2000" b="1" i="0" u="none" strike="noStrike" kern="1200" cap="none" spc="0" normalizeH="0" baseline="0" noProof="0" dirty="0">
              <a:ln>
                <a:noFill/>
              </a:ln>
              <a:solidFill>
                <a:srgbClr val="C00000"/>
              </a:solidFill>
              <a:effectLst/>
              <a:uLnTx/>
              <a:uFillTx/>
              <a:latin typeface="Calibri"/>
              <a:ea typeface="+mn-ea"/>
              <a:cs typeface="+mn-cs"/>
            </a:endParaRPr>
          </a:p>
        </p:txBody>
      </p:sp>
      <p:sp>
        <p:nvSpPr>
          <p:cNvPr id="26" name="TextBox 25">
            <a:extLst>
              <a:ext uri="{FF2B5EF4-FFF2-40B4-BE49-F238E27FC236}">
                <a16:creationId xmlns:a16="http://schemas.microsoft.com/office/drawing/2014/main" id="{22C939CE-181D-43C7-8A4B-5E1673D315F7}"/>
              </a:ext>
            </a:extLst>
          </p:cNvPr>
          <p:cNvSpPr txBox="1"/>
          <p:nvPr/>
        </p:nvSpPr>
        <p:spPr>
          <a:xfrm>
            <a:off x="733728" y="5345258"/>
            <a:ext cx="8153400" cy="757130"/>
          </a:xfrm>
          <a:prstGeom prst="rect">
            <a:avLst/>
          </a:prstGeom>
          <a:solidFill>
            <a:schemeClr val="tx2">
              <a:lumMod val="20000"/>
              <a:lumOff val="80000"/>
            </a:schemeClr>
          </a:solidFill>
        </p:spPr>
        <p:txBody>
          <a:bodyPr wrap="square" rtlCol="0">
            <a:spAutoFit/>
          </a:bodyPr>
          <a:lstStyle/>
          <a:p>
            <a:pPr marL="0" marR="0" lvl="0" indent="0" algn="just" defTabSz="914400" rtl="0" eaLnBrk="1" fontAlgn="auto" latinLnBrk="0" hangingPunct="1">
              <a:lnSpc>
                <a:spcPct val="90000"/>
              </a:lnSpc>
              <a:spcBef>
                <a:spcPts val="0"/>
              </a:spcBef>
              <a:spcAft>
                <a:spcPts val="0"/>
              </a:spcAft>
              <a:buClrTx/>
              <a:buSzTx/>
              <a:buFontTx/>
              <a:buNone/>
              <a:tabLst/>
              <a:defRPr/>
            </a:pPr>
            <a:r>
              <a:rPr kumimoji="0" lang="en-GB" altLang="en-US" sz="2400" b="1" i="0" u="none" strike="noStrike" kern="1200" cap="none" spc="0" normalizeH="0" baseline="0" noProof="0" dirty="0">
                <a:ln>
                  <a:noFill/>
                </a:ln>
                <a:solidFill>
                  <a:srgbClr val="C00000"/>
                </a:solidFill>
                <a:effectLst/>
                <a:uLnTx/>
                <a:uFillTx/>
                <a:latin typeface="Calibri"/>
                <a:ea typeface="+mn-ea"/>
                <a:cs typeface="+mn-cs"/>
              </a:rPr>
              <a:t>Other conditions </a:t>
            </a:r>
            <a:r>
              <a:rPr kumimoji="0" lang="en-GB" altLang="en-US" sz="2400" b="0" i="0" u="none" strike="noStrike" kern="1200" cap="none" spc="0" normalizeH="0" baseline="0" noProof="0" dirty="0">
                <a:ln>
                  <a:noFill/>
                </a:ln>
                <a:solidFill>
                  <a:prstClr val="black"/>
                </a:solidFill>
                <a:effectLst/>
                <a:uLnTx/>
                <a:uFillTx/>
                <a:latin typeface="Calibri"/>
                <a:ea typeface="+mn-ea"/>
                <a:cs typeface="+mn-cs"/>
              </a:rPr>
              <a:t>(toxic, metabolic, autoimmune, intracranial bleed, etc.)</a:t>
            </a:r>
          </a:p>
        </p:txBody>
      </p:sp>
      <p:sp>
        <p:nvSpPr>
          <p:cNvPr id="27" name="Oval 26">
            <a:extLst>
              <a:ext uri="{FF2B5EF4-FFF2-40B4-BE49-F238E27FC236}">
                <a16:creationId xmlns:a16="http://schemas.microsoft.com/office/drawing/2014/main" id="{95A683CC-AE49-4FF3-BA34-DB029DD79C11}"/>
              </a:ext>
            </a:extLst>
          </p:cNvPr>
          <p:cNvSpPr/>
          <p:nvPr/>
        </p:nvSpPr>
        <p:spPr>
          <a:xfrm>
            <a:off x="112856" y="5267672"/>
            <a:ext cx="674544" cy="6096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GB" altLang="en-US" sz="2000" b="1" i="0" u="none" strike="noStrike" kern="1200" cap="none" spc="0" normalizeH="0" baseline="0" noProof="0" dirty="0">
                <a:ln>
                  <a:noFill/>
                </a:ln>
                <a:solidFill>
                  <a:srgbClr val="C00000"/>
                </a:solidFill>
                <a:effectLst/>
                <a:uLnTx/>
                <a:uFillTx/>
                <a:latin typeface="Calibri"/>
                <a:ea typeface="+mn-ea"/>
                <a:cs typeface="+mn-cs"/>
              </a:rPr>
              <a:t>6</a:t>
            </a:r>
            <a:endParaRPr kumimoji="0" lang="en-US" altLang="en-US" sz="2000" b="1" i="0" u="none" strike="noStrike" kern="1200" cap="none" spc="0" normalizeH="0" baseline="0" noProof="0" dirty="0">
              <a:ln>
                <a:noFill/>
              </a:ln>
              <a:solidFill>
                <a:srgbClr val="C00000"/>
              </a:solidFill>
              <a:effectLst/>
              <a:uLnTx/>
              <a:uFillTx/>
              <a:latin typeface="Calibri"/>
              <a:ea typeface="+mn-ea"/>
              <a:cs typeface="+mn-cs"/>
            </a:endParaRPr>
          </a:p>
        </p:txBody>
      </p:sp>
    </p:spTree>
    <p:extLst>
      <p:ext uri="{BB962C8B-B14F-4D97-AF65-F5344CB8AC3E}">
        <p14:creationId xmlns:p14="http://schemas.microsoft.com/office/powerpoint/2010/main" val="344248895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0E1E2F4-EF3A-4220-A8B9-314521B492CE}"/>
              </a:ext>
            </a:extLst>
          </p:cNvPr>
          <p:cNvSpPr>
            <a:spLocks noGrp="1"/>
          </p:cNvSpPr>
          <p:nvPr>
            <p:ph idx="1"/>
          </p:nvPr>
        </p:nvSpPr>
        <p:spPr>
          <a:xfrm>
            <a:off x="129134" y="1124744"/>
            <a:ext cx="8835354" cy="604664"/>
          </a:xfrm>
          <a:ln>
            <a:solidFill>
              <a:schemeClr val="tx1"/>
            </a:solidFill>
            <a:prstDash val="lgDash"/>
          </a:ln>
        </p:spPr>
        <p:txBody>
          <a:bodyPr>
            <a:normAutofit fontScale="62500" lnSpcReduction="20000"/>
          </a:bodyPr>
          <a:lstStyle/>
          <a:p>
            <a:pPr marL="0" indent="0" algn="ctr">
              <a:buNone/>
            </a:pPr>
            <a:r>
              <a:rPr lang="en-US" dirty="0">
                <a:solidFill>
                  <a:srgbClr val="C00000"/>
                </a:solidFill>
              </a:rPr>
              <a:t>Please see lumbar puncture (LP) workshop for symptoms and signs and initial routine laboratory test results for HIV-associated meningo-encephalitis</a:t>
            </a:r>
          </a:p>
        </p:txBody>
      </p:sp>
      <p:sp>
        <p:nvSpPr>
          <p:cNvPr id="6" name="Rectangle 2">
            <a:extLst>
              <a:ext uri="{FF2B5EF4-FFF2-40B4-BE49-F238E27FC236}">
                <a16:creationId xmlns:a16="http://schemas.microsoft.com/office/drawing/2014/main" id="{49A79A3E-9FA4-407D-883E-4F6938B6769D}"/>
              </a:ext>
            </a:extLst>
          </p:cNvPr>
          <p:cNvSpPr txBox="1">
            <a:spLocks noChangeArrowheads="1"/>
          </p:cNvSpPr>
          <p:nvPr/>
        </p:nvSpPr>
        <p:spPr bwMode="gray">
          <a:xfrm>
            <a:off x="0" y="-5680"/>
            <a:ext cx="9144000" cy="914400"/>
          </a:xfrm>
          <a:prstGeom prst="rect">
            <a:avLst/>
          </a:prstGeom>
          <a:solidFill>
            <a:srgbClr val="002060"/>
          </a:solidFill>
        </p:spPr>
        <p:txBody>
          <a:bodyPr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1900" b="1" i="0" u="none" strike="noStrike" kern="1200" cap="none" spc="0" normalizeH="0" baseline="0" noProof="0" dirty="0">
                <a:ln>
                  <a:noFill/>
                </a:ln>
                <a:solidFill>
                  <a:prstClr val="white"/>
                </a:solidFill>
                <a:effectLst/>
                <a:uLnTx/>
                <a:uFillTx/>
                <a:latin typeface="Calibri"/>
                <a:ea typeface="+mj-ea"/>
                <a:cs typeface="Calibri" panose="020F0502020204030204" pitchFamily="34" charset="0"/>
              </a:rPr>
              <a:t>CSF parameters</a:t>
            </a:r>
          </a:p>
        </p:txBody>
      </p:sp>
      <p:sp>
        <p:nvSpPr>
          <p:cNvPr id="10" name="TextBox 9">
            <a:extLst>
              <a:ext uri="{FF2B5EF4-FFF2-40B4-BE49-F238E27FC236}">
                <a16:creationId xmlns:a16="http://schemas.microsoft.com/office/drawing/2014/main" id="{1D53837E-A18D-4574-8AE3-B6D6F720610A}"/>
              </a:ext>
            </a:extLst>
          </p:cNvPr>
          <p:cNvSpPr txBox="1"/>
          <p:nvPr/>
        </p:nvSpPr>
        <p:spPr>
          <a:xfrm>
            <a:off x="129134" y="1988840"/>
            <a:ext cx="8835354" cy="4493538"/>
          </a:xfrm>
          <a:prstGeom prst="rect">
            <a:avLst/>
          </a:prstGeom>
          <a:noFill/>
        </p:spPr>
        <p:txBody>
          <a:bodyPr wrap="square" rtlCol="0">
            <a:spAutoFit/>
          </a:bodyPr>
          <a:lstStyle/>
          <a:p>
            <a:pPr marL="342900" marR="0" lvl="0" indent="-34290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1" i="0" u="none" strike="noStrike" kern="1200" cap="none" spc="0" normalizeH="0" baseline="0" noProof="0" dirty="0">
                <a:ln>
                  <a:noFill/>
                </a:ln>
                <a:solidFill>
                  <a:prstClr val="black"/>
                </a:solidFill>
                <a:effectLst/>
                <a:uLnTx/>
                <a:uFillTx/>
                <a:latin typeface="Calibri"/>
                <a:ea typeface="+mn-ea"/>
                <a:cs typeface="+mn-cs"/>
              </a:rPr>
              <a:t>CSF samples for PLHIV presenting with meningoencephalitis need a basic CSF analysis with WCC and differential, CSF protein and glucose</a:t>
            </a:r>
          </a:p>
          <a:p>
            <a:pPr marL="800100" marR="0" lvl="1" indent="-342900" algn="just" defTabSz="914400" rtl="0" eaLnBrk="1" fontAlgn="auto" latinLnBrk="0" hangingPunct="1">
              <a:lnSpc>
                <a:spcPct val="100000"/>
              </a:lnSpc>
              <a:spcBef>
                <a:spcPts val="0"/>
              </a:spcBef>
              <a:spcAft>
                <a:spcPts val="0"/>
              </a:spcAft>
              <a:buClrTx/>
              <a:buSzTx/>
              <a:buFont typeface="Calibri" panose="020F0502020204030204" pitchFamily="34" charset="0"/>
              <a:buChar char="—"/>
              <a:tabLst/>
              <a:defRPr/>
            </a:pPr>
            <a:r>
              <a:rPr kumimoji="0" lang="en-US" sz="2200" b="1" i="0" u="none" strike="noStrike" kern="1200" cap="none" spc="0" normalizeH="0" baseline="0" noProof="0" dirty="0">
                <a:ln>
                  <a:noFill/>
                </a:ln>
                <a:solidFill>
                  <a:prstClr val="black"/>
                </a:solidFill>
                <a:effectLst/>
                <a:uLnTx/>
                <a:uFillTx/>
                <a:latin typeface="Calibri"/>
                <a:ea typeface="+mn-ea"/>
                <a:cs typeface="+mn-cs"/>
              </a:rPr>
              <a:t>CSF opening pressure</a:t>
            </a:r>
            <a:r>
              <a:rPr kumimoji="0" lang="en-US" sz="2200" b="0" i="0" u="none" strike="noStrike" kern="1200" cap="none" spc="0" normalizeH="0" baseline="0" noProof="0" dirty="0">
                <a:ln>
                  <a:noFill/>
                </a:ln>
                <a:solidFill>
                  <a:prstClr val="black"/>
                </a:solidFill>
                <a:effectLst/>
                <a:uLnTx/>
                <a:uFillTx/>
                <a:latin typeface="Calibri"/>
                <a:ea typeface="+mn-ea"/>
                <a:cs typeface="+mn-cs"/>
              </a:rPr>
              <a:t> not useful to distinguish meningitis cause but often elevated in CM patients (it can be normal)</a:t>
            </a:r>
          </a:p>
          <a:p>
            <a:pPr marL="800100" marR="0" lvl="1" indent="-342900" algn="just" defTabSz="914400" rtl="0" eaLnBrk="1" fontAlgn="auto" latinLnBrk="0" hangingPunct="1">
              <a:lnSpc>
                <a:spcPct val="100000"/>
              </a:lnSpc>
              <a:spcBef>
                <a:spcPts val="0"/>
              </a:spcBef>
              <a:spcAft>
                <a:spcPts val="0"/>
              </a:spcAft>
              <a:buClrTx/>
              <a:buSzTx/>
              <a:buFont typeface="Calibri" panose="020F0502020204030204" pitchFamily="34" charset="0"/>
              <a:buChar char="—"/>
              <a:tabLst/>
              <a:defRPr/>
            </a:pPr>
            <a:endParaRPr kumimoji="0" lang="en-US" sz="2200" b="0" i="0" u="none" strike="noStrike" kern="1200" cap="none" spc="0" normalizeH="0" baseline="0" noProof="0" dirty="0">
              <a:ln>
                <a:noFill/>
              </a:ln>
              <a:solidFill>
                <a:prstClr val="black"/>
              </a:solidFill>
              <a:effectLst/>
              <a:uLnTx/>
              <a:uFillTx/>
              <a:latin typeface="Calibri"/>
              <a:ea typeface="+mn-ea"/>
              <a:cs typeface="+mn-cs"/>
            </a:endParaRPr>
          </a:p>
          <a:p>
            <a:pPr marL="800100" marR="0" lvl="1" indent="-342900" algn="just" defTabSz="914400" rtl="0" eaLnBrk="1" fontAlgn="auto" latinLnBrk="0" hangingPunct="1">
              <a:lnSpc>
                <a:spcPct val="100000"/>
              </a:lnSpc>
              <a:spcBef>
                <a:spcPts val="0"/>
              </a:spcBef>
              <a:spcAft>
                <a:spcPts val="0"/>
              </a:spcAft>
              <a:buClrTx/>
              <a:buSzTx/>
              <a:buFont typeface="Calibri" panose="020F0502020204030204" pitchFamily="34" charset="0"/>
              <a:buChar char="—"/>
              <a:tabLst/>
              <a:defRPr/>
            </a:pPr>
            <a:r>
              <a:rPr kumimoji="0" lang="en-US" sz="2200" b="1" i="0" u="none" strike="noStrike" kern="1200" cap="none" spc="0" normalizeH="0" baseline="0" noProof="0" dirty="0">
                <a:ln>
                  <a:noFill/>
                </a:ln>
                <a:solidFill>
                  <a:prstClr val="black"/>
                </a:solidFill>
                <a:effectLst/>
                <a:uLnTx/>
                <a:uFillTx/>
                <a:latin typeface="Calibri"/>
                <a:ea typeface="+mn-ea"/>
                <a:cs typeface="+mn-cs"/>
              </a:rPr>
              <a:t>CSF WCC</a:t>
            </a:r>
            <a:r>
              <a:rPr kumimoji="0" lang="en-US" sz="2200" b="0" i="0" u="none" strike="noStrike" kern="1200" cap="none" spc="0" normalizeH="0" baseline="0" noProof="0" dirty="0">
                <a:ln>
                  <a:noFill/>
                </a:ln>
                <a:solidFill>
                  <a:prstClr val="black"/>
                </a:solidFill>
                <a:effectLst/>
                <a:uLnTx/>
                <a:uFillTx/>
                <a:latin typeface="Calibri"/>
                <a:ea typeface="+mn-ea"/>
                <a:cs typeface="+mn-cs"/>
              </a:rPr>
              <a:t> is of limited use for PLHIV: it may be below 10 cells/ul or 10-500 cells/ul</a:t>
            </a:r>
          </a:p>
          <a:p>
            <a:pPr marL="800100" marR="0" lvl="1" indent="-342900" algn="just" defTabSz="914400" rtl="0" eaLnBrk="1" fontAlgn="auto" latinLnBrk="0" hangingPunct="1">
              <a:lnSpc>
                <a:spcPct val="100000"/>
              </a:lnSpc>
              <a:spcBef>
                <a:spcPts val="0"/>
              </a:spcBef>
              <a:spcAft>
                <a:spcPts val="0"/>
              </a:spcAft>
              <a:buClrTx/>
              <a:buSzTx/>
              <a:buFont typeface="Calibri" panose="020F0502020204030204" pitchFamily="34" charset="0"/>
              <a:buChar char="—"/>
              <a:tabLst/>
              <a:defRPr/>
            </a:pPr>
            <a:endParaRPr kumimoji="0" lang="en-US" sz="2200" b="0" i="0" u="none" strike="noStrike" kern="1200" cap="none" spc="0" normalizeH="0" baseline="0" noProof="0" dirty="0">
              <a:ln>
                <a:noFill/>
              </a:ln>
              <a:solidFill>
                <a:prstClr val="black"/>
              </a:solidFill>
              <a:effectLst/>
              <a:uLnTx/>
              <a:uFillTx/>
              <a:latin typeface="Calibri"/>
              <a:ea typeface="+mn-ea"/>
              <a:cs typeface="+mn-cs"/>
            </a:endParaRPr>
          </a:p>
          <a:p>
            <a:pPr marL="800100" marR="0" lvl="1" indent="-342900" algn="just" defTabSz="914400" rtl="0" eaLnBrk="1" fontAlgn="auto" latinLnBrk="0" hangingPunct="1">
              <a:lnSpc>
                <a:spcPct val="100000"/>
              </a:lnSpc>
              <a:spcBef>
                <a:spcPts val="0"/>
              </a:spcBef>
              <a:spcAft>
                <a:spcPts val="0"/>
              </a:spcAft>
              <a:buClrTx/>
              <a:buSzTx/>
              <a:buFont typeface="Calibri" panose="020F0502020204030204" pitchFamily="34" charset="0"/>
              <a:buChar char="—"/>
              <a:tabLst/>
              <a:defRPr/>
            </a:pPr>
            <a:r>
              <a:rPr kumimoji="0" lang="en-US" sz="2200" b="1" i="0" u="none" strike="noStrike" kern="1200" cap="none" spc="0" normalizeH="0" baseline="0" noProof="0" dirty="0">
                <a:ln>
                  <a:noFill/>
                </a:ln>
                <a:solidFill>
                  <a:prstClr val="black"/>
                </a:solidFill>
                <a:effectLst/>
                <a:uLnTx/>
                <a:uFillTx/>
                <a:latin typeface="Calibri"/>
                <a:ea typeface="+mn-ea"/>
                <a:cs typeface="+mn-cs"/>
              </a:rPr>
              <a:t>CSF glucose</a:t>
            </a:r>
            <a:r>
              <a:rPr kumimoji="0" lang="en-US" sz="2200" b="0" i="0" u="none" strike="noStrike" kern="1200" cap="none" spc="0" normalizeH="0" baseline="0" noProof="0" dirty="0">
                <a:ln>
                  <a:noFill/>
                </a:ln>
                <a:solidFill>
                  <a:prstClr val="black"/>
                </a:solidFill>
                <a:effectLst/>
                <a:uLnTx/>
                <a:uFillTx/>
                <a:latin typeface="Calibri"/>
                <a:ea typeface="+mn-ea"/>
                <a:cs typeface="+mn-cs"/>
              </a:rPr>
              <a:t> levels may be normal or low</a:t>
            </a:r>
          </a:p>
          <a:p>
            <a:pPr marL="800100" marR="0" lvl="1" indent="-342900" algn="just" defTabSz="914400" rtl="0" eaLnBrk="1" fontAlgn="auto" latinLnBrk="0" hangingPunct="1">
              <a:lnSpc>
                <a:spcPct val="100000"/>
              </a:lnSpc>
              <a:spcBef>
                <a:spcPts val="0"/>
              </a:spcBef>
              <a:spcAft>
                <a:spcPts val="0"/>
              </a:spcAft>
              <a:buClrTx/>
              <a:buSzTx/>
              <a:buFont typeface="Calibri" panose="020F0502020204030204" pitchFamily="34" charset="0"/>
              <a:buChar char="—"/>
              <a:tabLst/>
              <a:defRPr/>
            </a:pPr>
            <a:endParaRPr kumimoji="0" lang="en-US" sz="2200" b="0" i="0" u="none" strike="noStrike" kern="1200" cap="none" spc="0" normalizeH="0" baseline="0" noProof="0" dirty="0">
              <a:ln>
                <a:noFill/>
              </a:ln>
              <a:solidFill>
                <a:prstClr val="black"/>
              </a:solidFill>
              <a:effectLst/>
              <a:uLnTx/>
              <a:uFillTx/>
              <a:latin typeface="Calibri"/>
              <a:ea typeface="+mn-ea"/>
              <a:cs typeface="+mn-cs"/>
            </a:endParaRPr>
          </a:p>
          <a:p>
            <a:pPr marL="800100" marR="0" lvl="1" indent="-342900" algn="just" defTabSz="914400" rtl="0" eaLnBrk="1" fontAlgn="auto" latinLnBrk="0" hangingPunct="1">
              <a:lnSpc>
                <a:spcPct val="100000"/>
              </a:lnSpc>
              <a:spcBef>
                <a:spcPts val="0"/>
              </a:spcBef>
              <a:spcAft>
                <a:spcPts val="0"/>
              </a:spcAft>
              <a:buClrTx/>
              <a:buSzTx/>
              <a:buFont typeface="Calibri" panose="020F0502020204030204" pitchFamily="34" charset="0"/>
              <a:buChar char="—"/>
              <a:tabLst/>
              <a:defRPr/>
            </a:pPr>
            <a:r>
              <a:rPr kumimoji="0" lang="en-US" sz="2200" b="1" i="0" u="none" strike="noStrike" kern="1200" cap="none" spc="0" normalizeH="0" baseline="0" noProof="0" dirty="0">
                <a:ln>
                  <a:noFill/>
                </a:ln>
                <a:solidFill>
                  <a:prstClr val="black"/>
                </a:solidFill>
                <a:effectLst/>
                <a:uLnTx/>
                <a:uFillTx/>
                <a:latin typeface="Calibri"/>
                <a:ea typeface="+mn-ea"/>
                <a:cs typeface="+mn-cs"/>
              </a:rPr>
              <a:t>CSF protein</a:t>
            </a:r>
            <a:r>
              <a:rPr kumimoji="0" lang="en-US" sz="2200" b="0" i="0" u="none" strike="noStrike" kern="1200" cap="none" spc="0" normalizeH="0" baseline="0" noProof="0" dirty="0">
                <a:ln>
                  <a:noFill/>
                </a:ln>
                <a:solidFill>
                  <a:prstClr val="black"/>
                </a:solidFill>
                <a:effectLst/>
                <a:uLnTx/>
                <a:uFillTx/>
                <a:latin typeface="Calibri"/>
                <a:ea typeface="+mn-ea"/>
                <a:cs typeface="+mn-cs"/>
              </a:rPr>
              <a:t> levels may be normal or slightly elevated</a:t>
            </a:r>
          </a:p>
          <a:p>
            <a:pPr marL="800100" marR="0" lvl="1" indent="-342900" algn="just" defTabSz="914400" rtl="0" eaLnBrk="1" fontAlgn="auto" latinLnBrk="0" hangingPunct="1">
              <a:lnSpc>
                <a:spcPct val="100000"/>
              </a:lnSpc>
              <a:spcBef>
                <a:spcPts val="0"/>
              </a:spcBef>
              <a:spcAft>
                <a:spcPts val="0"/>
              </a:spcAft>
              <a:buClrTx/>
              <a:buSzTx/>
              <a:buFont typeface="Calibri" panose="020F0502020204030204" pitchFamily="34" charset="0"/>
              <a:buChar char="—"/>
              <a:tabLst/>
              <a:defRPr/>
            </a:pPr>
            <a:endParaRPr kumimoji="0" lang="en-US" sz="2200" b="0" i="0" u="none" strike="noStrike" kern="1200" cap="none" spc="0" normalizeH="0" baseline="0" noProof="0" dirty="0">
              <a:ln>
                <a:noFill/>
              </a:ln>
              <a:solidFill>
                <a:prstClr val="black"/>
              </a:solidFill>
              <a:effectLst/>
              <a:uLnTx/>
              <a:uFillTx/>
              <a:latin typeface="Calibri"/>
              <a:ea typeface="+mn-ea"/>
              <a:cs typeface="+mn-cs"/>
            </a:endParaRPr>
          </a:p>
          <a:p>
            <a:pPr marL="800100" marR="0" lvl="1" indent="-342900" algn="just" defTabSz="914400" rtl="0" eaLnBrk="1" fontAlgn="auto" latinLnBrk="0" hangingPunct="1">
              <a:lnSpc>
                <a:spcPct val="100000"/>
              </a:lnSpc>
              <a:spcBef>
                <a:spcPts val="0"/>
              </a:spcBef>
              <a:spcAft>
                <a:spcPts val="0"/>
              </a:spcAft>
              <a:buClrTx/>
              <a:buSzTx/>
              <a:buFont typeface="Calibri" panose="020F0502020204030204" pitchFamily="34" charset="0"/>
              <a:buChar char="—"/>
              <a:tabLst/>
              <a:defRPr/>
            </a:pPr>
            <a:r>
              <a:rPr kumimoji="0" lang="en-US" sz="2200" b="1" i="0" u="none" strike="noStrike" kern="1200" cap="none" spc="0" normalizeH="0" baseline="0" noProof="0" dirty="0">
                <a:ln>
                  <a:noFill/>
                </a:ln>
                <a:solidFill>
                  <a:prstClr val="black"/>
                </a:solidFill>
                <a:effectLst/>
                <a:uLnTx/>
                <a:uFillTx/>
                <a:latin typeface="Calibri"/>
                <a:ea typeface="+mn-ea"/>
                <a:cs typeface="+mn-cs"/>
              </a:rPr>
              <a:t>Low CSF WBC</a:t>
            </a:r>
            <a:r>
              <a:rPr kumimoji="0" lang="en-US" sz="2200" b="0" i="0" u="none" strike="noStrike" kern="1200" cap="none" spc="0" normalizeH="0" baseline="0" noProof="0" dirty="0">
                <a:ln>
                  <a:noFill/>
                </a:ln>
                <a:solidFill>
                  <a:prstClr val="black"/>
                </a:solidFill>
                <a:effectLst/>
                <a:uLnTx/>
                <a:uFillTx/>
                <a:latin typeface="Calibri"/>
                <a:ea typeface="+mn-ea"/>
                <a:cs typeface="+mn-cs"/>
              </a:rPr>
              <a:t> may be a poor prognostic sign</a:t>
            </a:r>
          </a:p>
        </p:txBody>
      </p:sp>
    </p:spTree>
    <p:extLst>
      <p:ext uri="{BB962C8B-B14F-4D97-AF65-F5344CB8AC3E}">
        <p14:creationId xmlns:p14="http://schemas.microsoft.com/office/powerpoint/2010/main" val="6712789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a:extLst>
              <a:ext uri="{FF2B5EF4-FFF2-40B4-BE49-F238E27FC236}">
                <a16:creationId xmlns:a16="http://schemas.microsoft.com/office/drawing/2014/main" id="{49A79A3E-9FA4-407D-883E-4F6938B6769D}"/>
              </a:ext>
            </a:extLst>
          </p:cNvPr>
          <p:cNvSpPr txBox="1">
            <a:spLocks noChangeArrowheads="1"/>
          </p:cNvSpPr>
          <p:nvPr/>
        </p:nvSpPr>
        <p:spPr bwMode="gray">
          <a:xfrm>
            <a:off x="0" y="-5680"/>
            <a:ext cx="9144000" cy="914400"/>
          </a:xfrm>
          <a:prstGeom prst="rect">
            <a:avLst/>
          </a:prstGeom>
          <a:solidFill>
            <a:srgbClr val="002060"/>
          </a:solidFill>
        </p:spPr>
        <p:txBody>
          <a:bodyPr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1900" b="1" i="0" u="none" strike="noStrike" kern="1200" cap="none" spc="0" normalizeH="0" baseline="0" noProof="0" dirty="0">
                <a:ln>
                  <a:noFill/>
                </a:ln>
                <a:solidFill>
                  <a:prstClr val="white"/>
                </a:solidFill>
                <a:effectLst/>
                <a:uLnTx/>
                <a:uFillTx/>
                <a:latin typeface="Calibri"/>
                <a:ea typeface="+mj-ea"/>
                <a:cs typeface="Calibri" panose="020F0502020204030204" pitchFamily="34" charset="0"/>
              </a:rPr>
              <a:t>Diagnostic methods</a:t>
            </a:r>
          </a:p>
        </p:txBody>
      </p:sp>
      <p:sp>
        <p:nvSpPr>
          <p:cNvPr id="14" name="Content Placeholder 2">
            <a:extLst>
              <a:ext uri="{FF2B5EF4-FFF2-40B4-BE49-F238E27FC236}">
                <a16:creationId xmlns:a16="http://schemas.microsoft.com/office/drawing/2014/main" id="{D906666F-DED5-4A5A-BB7A-C59607ADF87C}"/>
              </a:ext>
            </a:extLst>
          </p:cNvPr>
          <p:cNvSpPr>
            <a:spLocks noGrp="1"/>
          </p:cNvSpPr>
          <p:nvPr>
            <p:ph idx="1"/>
          </p:nvPr>
        </p:nvSpPr>
        <p:spPr>
          <a:xfrm>
            <a:off x="338040" y="980728"/>
            <a:ext cx="4349228" cy="3134816"/>
          </a:xfrm>
          <a:ln>
            <a:solidFill>
              <a:schemeClr val="tx1"/>
            </a:solidFill>
            <a:prstDash val="lgDash"/>
          </a:ln>
        </p:spPr>
        <p:txBody>
          <a:bodyPr>
            <a:noAutofit/>
          </a:bodyPr>
          <a:lstStyle/>
          <a:p>
            <a:r>
              <a:rPr lang="en-US" sz="2000" b="1" u="sng" dirty="0">
                <a:solidFill>
                  <a:srgbClr val="C00000"/>
                </a:solidFill>
              </a:rPr>
              <a:t>CrAg LFA</a:t>
            </a:r>
          </a:p>
          <a:p>
            <a:pPr lvl="1"/>
            <a:r>
              <a:rPr lang="en-US" sz="2000" dirty="0">
                <a:solidFill>
                  <a:srgbClr val="C00000"/>
                </a:solidFill>
              </a:rPr>
              <a:t>Cryptococcal antigen Lateral Flow Assay</a:t>
            </a:r>
          </a:p>
          <a:p>
            <a:pPr lvl="1"/>
            <a:r>
              <a:rPr lang="en-US" sz="2000" dirty="0">
                <a:solidFill>
                  <a:srgbClr val="C00000"/>
                </a:solidFill>
              </a:rPr>
              <a:t>High specificity (99%) and sensitivity (99%)</a:t>
            </a:r>
          </a:p>
          <a:p>
            <a:pPr lvl="1"/>
            <a:r>
              <a:rPr lang="en-US" sz="2000" dirty="0">
                <a:solidFill>
                  <a:srgbClr val="C00000"/>
                </a:solidFill>
              </a:rPr>
              <a:t>Rapid (10 minutes)</a:t>
            </a:r>
          </a:p>
          <a:p>
            <a:pPr lvl="1"/>
            <a:r>
              <a:rPr lang="en-US" sz="2000" dirty="0">
                <a:solidFill>
                  <a:srgbClr val="C00000"/>
                </a:solidFill>
              </a:rPr>
              <a:t>Easy to perform</a:t>
            </a:r>
          </a:p>
          <a:p>
            <a:pPr lvl="1"/>
            <a:r>
              <a:rPr lang="en-US" sz="2000" dirty="0">
                <a:solidFill>
                  <a:srgbClr val="C00000"/>
                </a:solidFill>
              </a:rPr>
              <a:t>Assays include: FDA approved IMMY &amp; </a:t>
            </a:r>
            <a:r>
              <a:rPr lang="en-US" sz="2000" dirty="0" err="1">
                <a:solidFill>
                  <a:srgbClr val="C00000"/>
                </a:solidFill>
              </a:rPr>
              <a:t>Biosynex</a:t>
            </a:r>
            <a:r>
              <a:rPr lang="en-US" sz="2000" dirty="0">
                <a:solidFill>
                  <a:srgbClr val="C00000"/>
                </a:solidFill>
              </a:rPr>
              <a:t> </a:t>
            </a:r>
            <a:r>
              <a:rPr lang="en-US" sz="2000" dirty="0" err="1">
                <a:solidFill>
                  <a:srgbClr val="C00000"/>
                </a:solidFill>
              </a:rPr>
              <a:t>CryptoPS</a:t>
            </a:r>
            <a:endParaRPr lang="en-US" sz="2000" dirty="0">
              <a:solidFill>
                <a:srgbClr val="C00000"/>
              </a:solidFill>
            </a:endParaRPr>
          </a:p>
        </p:txBody>
      </p:sp>
      <p:sp>
        <p:nvSpPr>
          <p:cNvPr id="15" name="TextBox 14">
            <a:extLst>
              <a:ext uri="{FF2B5EF4-FFF2-40B4-BE49-F238E27FC236}">
                <a16:creationId xmlns:a16="http://schemas.microsoft.com/office/drawing/2014/main" id="{16F225AA-8A14-441F-AFB2-D1D99365B4CB}"/>
              </a:ext>
            </a:extLst>
          </p:cNvPr>
          <p:cNvSpPr txBox="1"/>
          <p:nvPr/>
        </p:nvSpPr>
        <p:spPr>
          <a:xfrm>
            <a:off x="5017914" y="908720"/>
            <a:ext cx="4090590" cy="5816977"/>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1" i="0" u="none" strike="noStrike" kern="1200" cap="none" spc="0" normalizeH="0" baseline="0" noProof="0" dirty="0">
                <a:ln>
                  <a:noFill/>
                </a:ln>
                <a:solidFill>
                  <a:prstClr val="black"/>
                </a:solidFill>
                <a:effectLst/>
                <a:uLnTx/>
                <a:uFillTx/>
                <a:latin typeface="Calibri"/>
                <a:ea typeface="+mn-ea"/>
                <a:cs typeface="+mn-cs"/>
              </a:rPr>
              <a:t>Culture – Gold Standard</a:t>
            </a:r>
          </a:p>
          <a:p>
            <a:pPr marL="800100" marR="0" lvl="1"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400" b="0" i="0" u="none" strike="noStrike" kern="1200" cap="none" spc="0" normalizeH="0" baseline="0" noProof="0" dirty="0">
                <a:ln>
                  <a:noFill/>
                </a:ln>
                <a:solidFill>
                  <a:prstClr val="black"/>
                </a:solidFill>
                <a:effectLst/>
                <a:uLnTx/>
                <a:uFillTx/>
                <a:latin typeface="Calibri"/>
                <a:ea typeface="+mn-ea"/>
                <a:cs typeface="+mn-cs"/>
              </a:rPr>
              <a:t>Can only grow if you have live organism</a:t>
            </a:r>
          </a:p>
          <a:p>
            <a:pPr marL="800100" marR="0" lvl="1"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a:p>
            <a:pPr marL="800100" marR="0" lvl="1"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400" b="0" i="0" u="none" strike="noStrike" kern="1200" cap="none" spc="0" normalizeH="0" baseline="0" noProof="0" dirty="0">
                <a:ln>
                  <a:noFill/>
                </a:ln>
                <a:solidFill>
                  <a:prstClr val="black"/>
                </a:solidFill>
                <a:effectLst/>
                <a:uLnTx/>
                <a:uFillTx/>
                <a:latin typeface="Calibri"/>
                <a:ea typeface="+mn-ea"/>
                <a:cs typeface="+mn-cs"/>
              </a:rPr>
              <a:t>Positive within 72 hours</a:t>
            </a:r>
          </a:p>
          <a:p>
            <a:pPr marL="800100" marR="0" lvl="1"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a:p>
            <a:pPr marL="800100" marR="0" lvl="1"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400" b="0" i="0" u="none" strike="noStrike" kern="1200" cap="none" spc="0" normalizeH="0" baseline="0" noProof="0" dirty="0">
                <a:ln>
                  <a:noFill/>
                </a:ln>
                <a:solidFill>
                  <a:prstClr val="black"/>
                </a:solidFill>
                <a:effectLst/>
                <a:uLnTx/>
                <a:uFillTx/>
                <a:latin typeface="Calibri"/>
                <a:ea typeface="+mn-ea"/>
                <a:cs typeface="+mn-cs"/>
              </a:rPr>
              <a:t>CSF should be cultured for fungi using Sabouraud medium for:</a:t>
            </a:r>
          </a:p>
          <a:p>
            <a:pPr marL="800100" marR="0" lvl="1"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a:p>
            <a:pPr marL="1257300" marR="0" lvl="2" indent="-34290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kumimoji="0" lang="en-US" sz="2200" b="0" i="0" u="none" strike="noStrike" kern="1200" cap="none" spc="0" normalizeH="0" baseline="0" noProof="0" dirty="0">
                <a:ln>
                  <a:noFill/>
                </a:ln>
                <a:solidFill>
                  <a:prstClr val="black"/>
                </a:solidFill>
                <a:effectLst/>
                <a:uLnTx/>
                <a:uFillTx/>
                <a:latin typeface="Calibri"/>
                <a:ea typeface="+mn-ea"/>
                <a:cs typeface="+mn-cs"/>
              </a:rPr>
              <a:t>5 days at 30</a:t>
            </a:r>
            <a:r>
              <a:rPr kumimoji="0" lang="en-US" sz="2200" b="0" i="0" u="none" strike="noStrike" kern="1200" cap="none" spc="0" normalizeH="0" baseline="30000" noProof="0" dirty="0">
                <a:ln>
                  <a:noFill/>
                </a:ln>
                <a:solidFill>
                  <a:prstClr val="black"/>
                </a:solidFill>
                <a:effectLst/>
                <a:uLnTx/>
                <a:uFillTx/>
                <a:latin typeface="Calibri"/>
                <a:ea typeface="+mn-ea"/>
                <a:cs typeface="+mn-cs"/>
              </a:rPr>
              <a:t>0</a:t>
            </a:r>
            <a:r>
              <a:rPr kumimoji="0" lang="en-US" sz="2200" b="0" i="0" u="none" strike="noStrike" kern="1200" cap="none" spc="0" normalizeH="0" baseline="0" noProof="0" dirty="0">
                <a:ln>
                  <a:noFill/>
                </a:ln>
                <a:solidFill>
                  <a:prstClr val="black"/>
                </a:solidFill>
                <a:effectLst/>
                <a:uLnTx/>
                <a:uFillTx/>
                <a:latin typeface="Calibri"/>
                <a:ea typeface="+mn-ea"/>
                <a:cs typeface="+mn-cs"/>
              </a:rPr>
              <a:t>C to 35</a:t>
            </a:r>
            <a:r>
              <a:rPr kumimoji="0" lang="en-US" sz="2200" b="0" i="0" u="none" strike="noStrike" kern="1200" cap="none" spc="0" normalizeH="0" baseline="30000" noProof="0" dirty="0">
                <a:ln>
                  <a:noFill/>
                </a:ln>
                <a:solidFill>
                  <a:prstClr val="black"/>
                </a:solidFill>
                <a:effectLst/>
                <a:uLnTx/>
                <a:uFillTx/>
                <a:latin typeface="Calibri"/>
                <a:ea typeface="+mn-ea"/>
                <a:cs typeface="+mn-cs"/>
              </a:rPr>
              <a:t>0</a:t>
            </a:r>
            <a:r>
              <a:rPr kumimoji="0" lang="en-US" sz="2200" b="0" i="0" u="none" strike="noStrike" kern="1200" cap="none" spc="0" normalizeH="0" baseline="0" noProof="0" dirty="0">
                <a:ln>
                  <a:noFill/>
                </a:ln>
                <a:solidFill>
                  <a:prstClr val="black"/>
                </a:solidFill>
                <a:effectLst/>
                <a:uLnTx/>
                <a:uFillTx/>
                <a:latin typeface="Calibri"/>
                <a:ea typeface="+mn-ea"/>
                <a:cs typeface="+mn-cs"/>
              </a:rPr>
              <a:t>C in aerobic conditions (for 1</a:t>
            </a:r>
            <a:r>
              <a:rPr kumimoji="0" lang="en-US" sz="2200" b="0" i="0" u="none" strike="noStrike" kern="1200" cap="none" spc="0" normalizeH="0" baseline="30000" noProof="0" dirty="0">
                <a:ln>
                  <a:noFill/>
                </a:ln>
                <a:solidFill>
                  <a:prstClr val="black"/>
                </a:solidFill>
                <a:effectLst/>
                <a:uLnTx/>
                <a:uFillTx/>
                <a:latin typeface="Calibri"/>
                <a:ea typeface="+mn-ea"/>
                <a:cs typeface="+mn-cs"/>
              </a:rPr>
              <a:t>st</a:t>
            </a:r>
            <a:r>
              <a:rPr kumimoji="0" lang="en-US" sz="2200" b="0" i="0" u="none" strike="noStrike" kern="1200" cap="none" spc="0" normalizeH="0" baseline="0" noProof="0" dirty="0">
                <a:ln>
                  <a:noFill/>
                </a:ln>
                <a:solidFill>
                  <a:prstClr val="black"/>
                </a:solidFill>
                <a:effectLst/>
                <a:uLnTx/>
                <a:uFillTx/>
                <a:latin typeface="Calibri"/>
                <a:ea typeface="+mn-ea"/>
                <a:cs typeface="+mn-cs"/>
              </a:rPr>
              <a:t> episode)</a:t>
            </a:r>
          </a:p>
          <a:p>
            <a:pPr marL="1257300" marR="0" lvl="2" indent="-34290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endParaRPr kumimoji="0" lang="en-US" sz="2200" b="0" i="0" u="none" strike="noStrike" kern="1200" cap="none" spc="0" normalizeH="0" baseline="0" noProof="0" dirty="0">
              <a:ln>
                <a:noFill/>
              </a:ln>
              <a:solidFill>
                <a:prstClr val="black"/>
              </a:solidFill>
              <a:effectLst/>
              <a:uLnTx/>
              <a:uFillTx/>
              <a:latin typeface="Calibri"/>
              <a:ea typeface="+mn-ea"/>
              <a:cs typeface="+mn-cs"/>
            </a:endParaRPr>
          </a:p>
          <a:p>
            <a:pPr marL="1257300" marR="0" lvl="2" indent="-34290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kumimoji="0" lang="en-US" sz="2200" b="0" i="0" u="none" strike="noStrike" kern="1200" cap="none" spc="0" normalizeH="0" baseline="0" noProof="0" dirty="0">
                <a:ln>
                  <a:noFill/>
                </a:ln>
                <a:solidFill>
                  <a:prstClr val="black"/>
                </a:solidFill>
                <a:effectLst/>
                <a:uLnTx/>
                <a:uFillTx/>
                <a:latin typeface="Calibri"/>
                <a:ea typeface="+mn-ea"/>
                <a:cs typeface="+mn-cs"/>
              </a:rPr>
              <a:t>14-21 days if relapse episode</a:t>
            </a:r>
          </a:p>
        </p:txBody>
      </p:sp>
      <p:sp>
        <p:nvSpPr>
          <p:cNvPr id="16" name="Content Placeholder 2">
            <a:extLst>
              <a:ext uri="{FF2B5EF4-FFF2-40B4-BE49-F238E27FC236}">
                <a16:creationId xmlns:a16="http://schemas.microsoft.com/office/drawing/2014/main" id="{C2291FCA-D994-4CB7-84CF-2E9F11B414D8}"/>
              </a:ext>
            </a:extLst>
          </p:cNvPr>
          <p:cNvSpPr txBox="1">
            <a:spLocks/>
          </p:cNvSpPr>
          <p:nvPr/>
        </p:nvSpPr>
        <p:spPr>
          <a:xfrm>
            <a:off x="366788" y="4293096"/>
            <a:ext cx="4349228" cy="2472665"/>
          </a:xfrm>
          <a:prstGeom prst="rect">
            <a:avLst/>
          </a:prstGeom>
          <a:ln>
            <a:solidFill>
              <a:schemeClr val="tx1"/>
            </a:solidFill>
            <a:prstDash val="lgDash"/>
          </a:ln>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US" sz="2000" b="1" i="0" u="sng" strike="noStrike" kern="1200" cap="none" spc="0" normalizeH="0" baseline="0" noProof="0" dirty="0">
                <a:ln>
                  <a:noFill/>
                </a:ln>
                <a:solidFill>
                  <a:srgbClr val="C00000"/>
                </a:solidFill>
                <a:effectLst/>
                <a:uLnTx/>
                <a:uFillTx/>
                <a:latin typeface="Calibri"/>
                <a:ea typeface="+mn-ea"/>
                <a:cs typeface="+mn-cs"/>
              </a:rPr>
              <a:t>India Ink stain (microscopy)</a:t>
            </a:r>
          </a:p>
          <a:p>
            <a:pPr marL="742950" marR="0" lvl="1" indent="-28575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C00000"/>
                </a:solidFill>
                <a:effectLst/>
                <a:uLnTx/>
                <a:uFillTx/>
                <a:latin typeface="Calibri"/>
                <a:ea typeface="+mn-ea"/>
                <a:cs typeface="+mn-cs"/>
              </a:rPr>
              <a:t>Performed on CSF</a:t>
            </a:r>
          </a:p>
          <a:p>
            <a:pPr marL="742950" marR="0" lvl="1" indent="-28575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C00000"/>
                </a:solidFill>
                <a:effectLst/>
                <a:uLnTx/>
                <a:uFillTx/>
                <a:latin typeface="Calibri"/>
                <a:ea typeface="+mn-ea"/>
                <a:cs typeface="+mn-cs"/>
              </a:rPr>
              <a:t>High specificity</a:t>
            </a:r>
          </a:p>
          <a:p>
            <a:pPr marL="742950" marR="0" lvl="1" indent="-28575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C00000"/>
                </a:solidFill>
                <a:effectLst/>
                <a:uLnTx/>
                <a:uFillTx/>
                <a:latin typeface="Calibri"/>
                <a:ea typeface="+mn-ea"/>
                <a:cs typeface="+mn-cs"/>
              </a:rPr>
              <a:t>Low sensitivity (60-80%)</a:t>
            </a:r>
          </a:p>
          <a:p>
            <a:pPr marL="742950" marR="0" lvl="1" indent="-28575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rgbClr val="C00000"/>
                </a:solidFill>
                <a:effectLst/>
                <a:uLnTx/>
                <a:uFillTx/>
                <a:latin typeface="Calibri"/>
                <a:ea typeface="+mn-ea"/>
                <a:cs typeface="+mn-cs"/>
              </a:rPr>
              <a:t>India ink is also used when cultured to identify the organism that is growing</a:t>
            </a:r>
          </a:p>
        </p:txBody>
      </p:sp>
      <p:sp>
        <p:nvSpPr>
          <p:cNvPr id="17" name="Oval 16">
            <a:extLst>
              <a:ext uri="{FF2B5EF4-FFF2-40B4-BE49-F238E27FC236}">
                <a16:creationId xmlns:a16="http://schemas.microsoft.com/office/drawing/2014/main" id="{5D485269-23A2-411F-B164-9CB0C94B129F}"/>
              </a:ext>
            </a:extLst>
          </p:cNvPr>
          <p:cNvSpPr/>
          <p:nvPr/>
        </p:nvSpPr>
        <p:spPr>
          <a:xfrm>
            <a:off x="69776" y="947192"/>
            <a:ext cx="685800" cy="6096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GB" altLang="en-US" sz="2000" b="1" i="0" u="none" strike="noStrike" kern="1200" cap="none" spc="0" normalizeH="0" baseline="0" noProof="0" dirty="0">
                <a:ln>
                  <a:noFill/>
                </a:ln>
                <a:solidFill>
                  <a:srgbClr val="C00000"/>
                </a:solidFill>
                <a:effectLst/>
                <a:uLnTx/>
                <a:uFillTx/>
                <a:latin typeface="Calibri"/>
                <a:ea typeface="+mn-ea"/>
                <a:cs typeface="+mn-cs"/>
              </a:rPr>
              <a:t>1</a:t>
            </a:r>
            <a:endParaRPr kumimoji="0" lang="en-US" altLang="en-US" sz="2000" b="1" i="0" u="none" strike="noStrike" kern="1200" cap="none" spc="0" normalizeH="0" baseline="0" noProof="0" dirty="0">
              <a:ln>
                <a:noFill/>
              </a:ln>
              <a:solidFill>
                <a:srgbClr val="C00000"/>
              </a:solidFill>
              <a:effectLst/>
              <a:uLnTx/>
              <a:uFillTx/>
              <a:latin typeface="Calibri"/>
              <a:ea typeface="+mn-ea"/>
              <a:cs typeface="+mn-cs"/>
            </a:endParaRPr>
          </a:p>
        </p:txBody>
      </p:sp>
      <p:sp>
        <p:nvSpPr>
          <p:cNvPr id="18" name="Oval 17">
            <a:extLst>
              <a:ext uri="{FF2B5EF4-FFF2-40B4-BE49-F238E27FC236}">
                <a16:creationId xmlns:a16="http://schemas.microsoft.com/office/drawing/2014/main" id="{6229657E-7899-45D3-B7A9-DF17510E7B87}"/>
              </a:ext>
            </a:extLst>
          </p:cNvPr>
          <p:cNvSpPr/>
          <p:nvPr/>
        </p:nvSpPr>
        <p:spPr>
          <a:xfrm>
            <a:off x="69776" y="4259560"/>
            <a:ext cx="685800" cy="6096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GB" altLang="en-US" sz="2000" b="1" i="0" u="none" strike="noStrike" kern="1200" cap="none" spc="0" normalizeH="0" baseline="0" noProof="0" dirty="0">
                <a:ln>
                  <a:noFill/>
                </a:ln>
                <a:solidFill>
                  <a:srgbClr val="C00000"/>
                </a:solidFill>
                <a:effectLst/>
                <a:uLnTx/>
                <a:uFillTx/>
                <a:latin typeface="Calibri"/>
                <a:ea typeface="+mn-ea"/>
                <a:cs typeface="+mn-cs"/>
              </a:rPr>
              <a:t>2</a:t>
            </a:r>
            <a:endParaRPr kumimoji="0" lang="en-US" altLang="en-US" sz="2000" b="1" i="0" u="none" strike="noStrike" kern="1200" cap="none" spc="0" normalizeH="0" baseline="0" noProof="0" dirty="0">
              <a:ln>
                <a:noFill/>
              </a:ln>
              <a:solidFill>
                <a:srgbClr val="C00000"/>
              </a:solidFill>
              <a:effectLst/>
              <a:uLnTx/>
              <a:uFillTx/>
              <a:latin typeface="Calibri"/>
              <a:ea typeface="+mn-ea"/>
              <a:cs typeface="+mn-cs"/>
            </a:endParaRPr>
          </a:p>
        </p:txBody>
      </p:sp>
      <p:sp>
        <p:nvSpPr>
          <p:cNvPr id="19" name="Oval 18">
            <a:extLst>
              <a:ext uri="{FF2B5EF4-FFF2-40B4-BE49-F238E27FC236}">
                <a16:creationId xmlns:a16="http://schemas.microsoft.com/office/drawing/2014/main" id="{CF7F771E-AAC7-456F-A8C3-06528A958A48}"/>
              </a:ext>
            </a:extLst>
          </p:cNvPr>
          <p:cNvSpPr/>
          <p:nvPr/>
        </p:nvSpPr>
        <p:spPr>
          <a:xfrm>
            <a:off x="4750296" y="908720"/>
            <a:ext cx="685800" cy="6096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GB" altLang="en-US" sz="2000" b="1" i="0" u="none" strike="noStrike" kern="1200" cap="none" spc="0" normalizeH="0" baseline="0" noProof="0" dirty="0">
                <a:ln>
                  <a:noFill/>
                </a:ln>
                <a:solidFill>
                  <a:srgbClr val="C00000"/>
                </a:solidFill>
                <a:effectLst/>
                <a:uLnTx/>
                <a:uFillTx/>
                <a:latin typeface="Calibri"/>
                <a:ea typeface="+mn-ea"/>
                <a:cs typeface="+mn-cs"/>
              </a:rPr>
              <a:t>3</a:t>
            </a:r>
            <a:endParaRPr kumimoji="0" lang="en-US" altLang="en-US" sz="2000" b="1" i="0" u="none" strike="noStrike" kern="1200" cap="none" spc="0" normalizeH="0" baseline="0" noProof="0" dirty="0">
              <a:ln>
                <a:noFill/>
              </a:ln>
              <a:solidFill>
                <a:srgbClr val="C00000"/>
              </a:solidFill>
              <a:effectLst/>
              <a:uLnTx/>
              <a:uFillTx/>
              <a:latin typeface="Calibri"/>
              <a:ea typeface="+mn-ea"/>
              <a:cs typeface="+mn-cs"/>
            </a:endParaRPr>
          </a:p>
        </p:txBody>
      </p:sp>
    </p:spTree>
    <p:extLst>
      <p:ext uri="{BB962C8B-B14F-4D97-AF65-F5344CB8AC3E}">
        <p14:creationId xmlns:p14="http://schemas.microsoft.com/office/powerpoint/2010/main" val="18183440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ACEBCA1D-C31E-4071-95F6-2FE3831C6FFB}"/>
              </a:ext>
            </a:extLst>
          </p:cNvPr>
          <p:cNvSpPr txBox="1">
            <a:spLocks noChangeArrowheads="1"/>
          </p:cNvSpPr>
          <p:nvPr/>
        </p:nvSpPr>
        <p:spPr bwMode="gray">
          <a:xfrm>
            <a:off x="0" y="-24618"/>
            <a:ext cx="9144000" cy="914400"/>
          </a:xfrm>
          <a:prstGeom prst="rect">
            <a:avLst/>
          </a:prstGeom>
          <a:solidFill>
            <a:srgbClr val="002060"/>
          </a:solidFill>
        </p:spPr>
        <p:txBody>
          <a:bodyPr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600"/>
              </a:spcBef>
              <a:spcAft>
                <a:spcPts val="0"/>
              </a:spcAft>
              <a:buClrTx/>
              <a:buSzTx/>
              <a:buFontTx/>
              <a:buNone/>
              <a:tabLst/>
              <a:defRPr/>
            </a:pPr>
            <a:r>
              <a:rPr kumimoji="0" lang="en-US" sz="1900" b="1" i="0" u="none" strike="noStrike" kern="1200" cap="none" spc="0" normalizeH="0" baseline="0" noProof="0" dirty="0">
                <a:ln>
                  <a:noFill/>
                </a:ln>
                <a:solidFill>
                  <a:prstClr val="white"/>
                </a:solidFill>
                <a:effectLst/>
                <a:uLnTx/>
                <a:uFillTx/>
                <a:latin typeface="Calibri" panose="020F0502020204030204" pitchFamily="34" charset="0"/>
                <a:ea typeface="+mj-ea"/>
                <a:cs typeface="+mj-cs"/>
              </a:rPr>
              <a:t>Acronyms</a:t>
            </a:r>
            <a:endParaRPr kumimoji="0" lang="en-US" sz="1900" b="1" i="0" u="none" strike="noStrike" kern="1200" cap="none" spc="0" normalizeH="0" baseline="0" noProof="0" dirty="0">
              <a:ln>
                <a:noFill/>
              </a:ln>
              <a:solidFill>
                <a:prstClr val="white"/>
              </a:solidFill>
              <a:effectLst/>
              <a:uLnTx/>
              <a:uFillTx/>
              <a:latin typeface="Calibri" panose="020F0502020204030204"/>
              <a:ea typeface="+mj-ea"/>
              <a:cs typeface="Calibri" panose="020F0502020204030204" pitchFamily="34" charset="0"/>
            </a:endParaRPr>
          </a:p>
        </p:txBody>
      </p:sp>
      <p:graphicFrame>
        <p:nvGraphicFramePr>
          <p:cNvPr id="6" name="Table 5">
            <a:extLst>
              <a:ext uri="{FF2B5EF4-FFF2-40B4-BE49-F238E27FC236}">
                <a16:creationId xmlns:a16="http://schemas.microsoft.com/office/drawing/2014/main" id="{04F436E1-4C12-4251-A665-8CD2BBB1CF63}"/>
              </a:ext>
            </a:extLst>
          </p:cNvPr>
          <p:cNvGraphicFramePr>
            <a:graphicFrameLocks noGrp="1"/>
          </p:cNvGraphicFramePr>
          <p:nvPr>
            <p:extLst>
              <p:ext uri="{D42A27DB-BD31-4B8C-83A1-F6EECF244321}">
                <p14:modId xmlns:p14="http://schemas.microsoft.com/office/powerpoint/2010/main" val="3547024388"/>
              </p:ext>
            </p:extLst>
          </p:nvPr>
        </p:nvGraphicFramePr>
        <p:xfrm>
          <a:off x="160420" y="892772"/>
          <a:ext cx="8760722" cy="5965236"/>
        </p:xfrm>
        <a:graphic>
          <a:graphicData uri="http://schemas.openxmlformats.org/drawingml/2006/table">
            <a:tbl>
              <a:tblPr firstRow="1" bandRow="1">
                <a:tableStyleId>{5C22544A-7EE6-4342-B048-85BDC9FD1C3A}</a:tableStyleId>
              </a:tblPr>
              <a:tblGrid>
                <a:gridCol w="807327">
                  <a:extLst>
                    <a:ext uri="{9D8B030D-6E8A-4147-A177-3AD203B41FA5}">
                      <a16:colId xmlns:a16="http://schemas.microsoft.com/office/drawing/2014/main" val="2745811104"/>
                    </a:ext>
                  </a:extLst>
                </a:gridCol>
                <a:gridCol w="3786738">
                  <a:extLst>
                    <a:ext uri="{9D8B030D-6E8A-4147-A177-3AD203B41FA5}">
                      <a16:colId xmlns:a16="http://schemas.microsoft.com/office/drawing/2014/main" val="2236752909"/>
                    </a:ext>
                  </a:extLst>
                </a:gridCol>
                <a:gridCol w="208280">
                  <a:extLst>
                    <a:ext uri="{9D8B030D-6E8A-4147-A177-3AD203B41FA5}">
                      <a16:colId xmlns:a16="http://schemas.microsoft.com/office/drawing/2014/main" val="1087316767"/>
                    </a:ext>
                  </a:extLst>
                </a:gridCol>
                <a:gridCol w="688498">
                  <a:extLst>
                    <a:ext uri="{9D8B030D-6E8A-4147-A177-3AD203B41FA5}">
                      <a16:colId xmlns:a16="http://schemas.microsoft.com/office/drawing/2014/main" val="107011212"/>
                    </a:ext>
                  </a:extLst>
                </a:gridCol>
                <a:gridCol w="3269879">
                  <a:extLst>
                    <a:ext uri="{9D8B030D-6E8A-4147-A177-3AD203B41FA5}">
                      <a16:colId xmlns:a16="http://schemas.microsoft.com/office/drawing/2014/main" val="31148930"/>
                    </a:ext>
                  </a:extLst>
                </a:gridCol>
              </a:tblGrid>
              <a:tr h="331402">
                <a:tc>
                  <a:txBody>
                    <a:bodyPr/>
                    <a:lstStyle/>
                    <a:p>
                      <a:r>
                        <a:rPr lang="en-US" sz="1400" b="1" dirty="0">
                          <a:solidFill>
                            <a:schemeClr val="tx1"/>
                          </a:solidFill>
                        </a:rPr>
                        <a:t>5FC</a:t>
                      </a:r>
                    </a:p>
                  </a:txBody>
                  <a:tcPr>
                    <a:noFill/>
                  </a:tcPr>
                </a:tc>
                <a:tc>
                  <a:txBody>
                    <a:bodyPr/>
                    <a:lstStyle/>
                    <a:p>
                      <a:r>
                        <a:rPr lang="en-US" sz="1400" b="0" dirty="0">
                          <a:solidFill>
                            <a:schemeClr val="tx1"/>
                          </a:solidFill>
                        </a:rPr>
                        <a:t>Flucytosine</a:t>
                      </a:r>
                    </a:p>
                  </a:txBody>
                  <a:tcPr>
                    <a:noFill/>
                  </a:tcPr>
                </a:tc>
                <a:tc>
                  <a:txBody>
                    <a:bodyPr/>
                    <a:lstStyle/>
                    <a:p>
                      <a:endParaRPr lang="en-US" sz="1400" dirty="0"/>
                    </a:p>
                  </a:txBody>
                  <a:tcPr>
                    <a:noFill/>
                  </a:tcPr>
                </a:tc>
                <a:tc>
                  <a:txBody>
                    <a:bodyPr/>
                    <a:lstStyle/>
                    <a:p>
                      <a:r>
                        <a:rPr lang="en-US" sz="1400" b="1" dirty="0">
                          <a:solidFill>
                            <a:schemeClr val="tx1"/>
                          </a:solidFill>
                        </a:rPr>
                        <a:t>L-</a:t>
                      </a:r>
                      <a:r>
                        <a:rPr lang="en-US" sz="1400" b="1" dirty="0" err="1">
                          <a:solidFill>
                            <a:schemeClr val="tx1"/>
                          </a:solidFill>
                        </a:rPr>
                        <a:t>AmB</a:t>
                      </a:r>
                      <a:endParaRPr lang="en-US" sz="1400" b="1" dirty="0">
                        <a:solidFill>
                          <a:schemeClr val="tx1"/>
                        </a:solidFill>
                      </a:endParaRPr>
                    </a:p>
                  </a:txBody>
                  <a:tcPr>
                    <a:noFill/>
                  </a:tcPr>
                </a:tc>
                <a:tc>
                  <a:txBody>
                    <a:bodyPr/>
                    <a:lstStyle/>
                    <a:p>
                      <a:r>
                        <a:rPr lang="en-US" sz="1400" b="0" dirty="0">
                          <a:solidFill>
                            <a:schemeClr val="tx1"/>
                          </a:solidFill>
                        </a:rPr>
                        <a:t>Liposomal amphotericin B</a:t>
                      </a:r>
                    </a:p>
                  </a:txBody>
                  <a:tcPr>
                    <a:noFill/>
                  </a:tcPr>
                </a:tc>
                <a:extLst>
                  <a:ext uri="{0D108BD9-81ED-4DB2-BD59-A6C34878D82A}">
                    <a16:rowId xmlns:a16="http://schemas.microsoft.com/office/drawing/2014/main" val="2849762908"/>
                  </a:ext>
                </a:extLst>
              </a:tr>
              <a:tr h="331402">
                <a:tc>
                  <a:txBody>
                    <a:bodyPr/>
                    <a:lstStyle/>
                    <a:p>
                      <a:r>
                        <a:rPr lang="en-US" sz="1400" b="1" dirty="0">
                          <a:solidFill>
                            <a:schemeClr val="tx1"/>
                          </a:solidFill>
                        </a:rPr>
                        <a:t>AHD</a:t>
                      </a:r>
                    </a:p>
                  </a:txBody>
                  <a:tcPr>
                    <a:noFill/>
                  </a:tcPr>
                </a:tc>
                <a:tc>
                  <a:txBody>
                    <a:bodyPr/>
                    <a:lstStyle/>
                    <a:p>
                      <a:r>
                        <a:rPr lang="en-US" sz="1400" b="0" dirty="0">
                          <a:solidFill>
                            <a:schemeClr val="tx1"/>
                          </a:solidFill>
                        </a:rPr>
                        <a:t>Advanced HIV Disease</a:t>
                      </a:r>
                    </a:p>
                  </a:txBody>
                  <a:tcPr>
                    <a:noFill/>
                  </a:tcPr>
                </a:tc>
                <a:tc>
                  <a:txBody>
                    <a:bodyPr/>
                    <a:lstStyle/>
                    <a:p>
                      <a:endParaRPr lang="en-US" sz="1400" dirty="0"/>
                    </a:p>
                  </a:txBody>
                  <a:tcPr>
                    <a:noFill/>
                  </a:tcPr>
                </a:tc>
                <a:tc>
                  <a:txBody>
                    <a:bodyPr/>
                    <a:lstStyle/>
                    <a:p>
                      <a:r>
                        <a:rPr lang="en-US" sz="1400" b="1" dirty="0">
                          <a:solidFill>
                            <a:schemeClr val="tx1"/>
                          </a:solidFill>
                        </a:rPr>
                        <a:t>LAM</a:t>
                      </a:r>
                    </a:p>
                  </a:txBody>
                  <a:tcPr>
                    <a:noFill/>
                  </a:tcPr>
                </a:tc>
                <a:tc>
                  <a:txBody>
                    <a:bodyPr/>
                    <a:lstStyle/>
                    <a:p>
                      <a:r>
                        <a:rPr lang="en-US" sz="1400" b="0" dirty="0">
                          <a:solidFill>
                            <a:schemeClr val="tx1"/>
                          </a:solidFill>
                        </a:rPr>
                        <a:t>Lipoarabinomannan</a:t>
                      </a:r>
                    </a:p>
                  </a:txBody>
                  <a:tcPr>
                    <a:noFill/>
                  </a:tcPr>
                </a:tc>
                <a:extLst>
                  <a:ext uri="{0D108BD9-81ED-4DB2-BD59-A6C34878D82A}">
                    <a16:rowId xmlns:a16="http://schemas.microsoft.com/office/drawing/2014/main" val="3694073729"/>
                  </a:ext>
                </a:extLst>
              </a:tr>
              <a:tr h="33140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dirty="0" err="1">
                          <a:solidFill>
                            <a:schemeClr val="tx1"/>
                          </a:solidFill>
                        </a:rPr>
                        <a:t>AmB</a:t>
                      </a:r>
                      <a:endParaRPr lang="en-US" sz="1400" b="1" dirty="0">
                        <a:solidFill>
                          <a:schemeClr val="tx1"/>
                        </a:solidFill>
                      </a:endParaRPr>
                    </a:p>
                  </a:txBody>
                  <a:tcPr>
                    <a:noFill/>
                  </a:tcPr>
                </a:tc>
                <a:tc>
                  <a:txBody>
                    <a:bodyPr/>
                    <a:lstStyle/>
                    <a:p>
                      <a:r>
                        <a:rPr lang="en-US" sz="1400" b="0" dirty="0">
                          <a:solidFill>
                            <a:schemeClr val="tx1"/>
                          </a:solidFill>
                        </a:rPr>
                        <a:t>Amphotericin B</a:t>
                      </a:r>
                    </a:p>
                  </a:txBody>
                  <a:tcPr>
                    <a:noFill/>
                  </a:tcPr>
                </a:tc>
                <a:tc>
                  <a:txBody>
                    <a:bodyPr/>
                    <a:lstStyle/>
                    <a:p>
                      <a:endParaRPr lang="en-US" sz="1400" dirty="0"/>
                    </a:p>
                  </a:txBody>
                  <a:tcPr>
                    <a:noFill/>
                  </a:tcPr>
                </a:tc>
                <a:tc>
                  <a:txBody>
                    <a:bodyPr/>
                    <a:lstStyle/>
                    <a:p>
                      <a:r>
                        <a:rPr lang="en-US" sz="1400" b="1" dirty="0">
                          <a:solidFill>
                            <a:schemeClr val="tx1"/>
                          </a:solidFill>
                        </a:rPr>
                        <a:t>LFA</a:t>
                      </a:r>
                    </a:p>
                  </a:txBody>
                  <a:tcPr>
                    <a:noFill/>
                  </a:tcPr>
                </a:tc>
                <a:tc>
                  <a:txBody>
                    <a:bodyPr/>
                    <a:lstStyle/>
                    <a:p>
                      <a:r>
                        <a:rPr lang="en-US" sz="1400" b="0">
                          <a:solidFill>
                            <a:schemeClr val="tx1"/>
                          </a:solidFill>
                        </a:rPr>
                        <a:t>Lateral Flow Assay</a:t>
                      </a:r>
                      <a:endParaRPr lang="en-US" sz="1400" b="0" dirty="0">
                        <a:solidFill>
                          <a:schemeClr val="tx1"/>
                        </a:solidFill>
                      </a:endParaRPr>
                    </a:p>
                  </a:txBody>
                  <a:tcPr>
                    <a:noFill/>
                  </a:tcPr>
                </a:tc>
                <a:extLst>
                  <a:ext uri="{0D108BD9-81ED-4DB2-BD59-A6C34878D82A}">
                    <a16:rowId xmlns:a16="http://schemas.microsoft.com/office/drawing/2014/main" val="1370055891"/>
                  </a:ext>
                </a:extLst>
              </a:tr>
              <a:tr h="331402">
                <a:tc>
                  <a:txBody>
                    <a:bodyPr/>
                    <a:lstStyle/>
                    <a:p>
                      <a:r>
                        <a:rPr lang="en-US" sz="1400" b="1" dirty="0" err="1">
                          <a:solidFill>
                            <a:schemeClr val="tx1"/>
                          </a:solidFill>
                        </a:rPr>
                        <a:t>AmB</a:t>
                      </a:r>
                      <a:r>
                        <a:rPr lang="en-US" sz="1400" b="1" dirty="0">
                          <a:solidFill>
                            <a:schemeClr val="tx1"/>
                          </a:solidFill>
                        </a:rPr>
                        <a:t>-d</a:t>
                      </a:r>
                    </a:p>
                  </a:txBody>
                  <a:tcPr>
                    <a:noFill/>
                  </a:tcPr>
                </a:tc>
                <a:tc>
                  <a:txBody>
                    <a:bodyPr/>
                    <a:lstStyle/>
                    <a:p>
                      <a:r>
                        <a:rPr lang="en-US" sz="1400" dirty="0">
                          <a:solidFill>
                            <a:schemeClr val="tx1"/>
                          </a:solidFill>
                        </a:rPr>
                        <a:t>Amphotericin B deoxycholate</a:t>
                      </a:r>
                    </a:p>
                  </a:txBody>
                  <a:tcPr>
                    <a:noFill/>
                  </a:tcPr>
                </a:tc>
                <a:tc>
                  <a:txBody>
                    <a:bodyPr/>
                    <a:lstStyle/>
                    <a:p>
                      <a:endParaRPr lang="en-US" sz="1400" dirty="0"/>
                    </a:p>
                  </a:txBody>
                  <a:tcPr>
                    <a:noFill/>
                  </a:tcPr>
                </a:tc>
                <a:tc>
                  <a:txBody>
                    <a:bodyPr/>
                    <a:lstStyle/>
                    <a:p>
                      <a:r>
                        <a:rPr lang="en-US" sz="1400" b="1" dirty="0">
                          <a:solidFill>
                            <a:schemeClr val="tx1"/>
                          </a:solidFill>
                        </a:rPr>
                        <a:t>LMIC</a:t>
                      </a:r>
                    </a:p>
                  </a:txBody>
                  <a:tcPr>
                    <a:noFill/>
                  </a:tcPr>
                </a:tc>
                <a:tc>
                  <a:txBody>
                    <a:bodyPr/>
                    <a:lstStyle/>
                    <a:p>
                      <a:r>
                        <a:rPr lang="en-US" sz="1400" dirty="0">
                          <a:solidFill>
                            <a:schemeClr val="tx1"/>
                          </a:solidFill>
                        </a:rPr>
                        <a:t>Low- and Middle-Income Country</a:t>
                      </a:r>
                    </a:p>
                  </a:txBody>
                  <a:tcPr>
                    <a:noFill/>
                  </a:tcPr>
                </a:tc>
                <a:extLst>
                  <a:ext uri="{0D108BD9-81ED-4DB2-BD59-A6C34878D82A}">
                    <a16:rowId xmlns:a16="http://schemas.microsoft.com/office/drawing/2014/main" val="3677520981"/>
                  </a:ext>
                </a:extLst>
              </a:tr>
              <a:tr h="331402">
                <a:tc>
                  <a:txBody>
                    <a:bodyPr/>
                    <a:lstStyle/>
                    <a:p>
                      <a:r>
                        <a:rPr lang="en-US" sz="1400" b="1" dirty="0">
                          <a:solidFill>
                            <a:schemeClr val="tx1"/>
                          </a:solidFill>
                        </a:rPr>
                        <a:t>ART</a:t>
                      </a:r>
                    </a:p>
                  </a:txBody>
                  <a:tcPr>
                    <a:noFill/>
                  </a:tcPr>
                </a:tc>
                <a:tc>
                  <a:txBody>
                    <a:bodyPr/>
                    <a:lstStyle/>
                    <a:p>
                      <a:r>
                        <a:rPr lang="en-US" sz="1400" dirty="0">
                          <a:solidFill>
                            <a:schemeClr val="tx1"/>
                          </a:solidFill>
                        </a:rPr>
                        <a:t>Antiretroviral Treatment</a:t>
                      </a:r>
                    </a:p>
                  </a:txBody>
                  <a:tcPr>
                    <a:noFill/>
                  </a:tcPr>
                </a:tc>
                <a:tc>
                  <a:txBody>
                    <a:bodyPr/>
                    <a:lstStyle/>
                    <a:p>
                      <a:endParaRPr lang="en-US" sz="1400" dirty="0"/>
                    </a:p>
                  </a:txBody>
                  <a:tcPr>
                    <a:noFill/>
                  </a:tcPr>
                </a:tc>
                <a:tc>
                  <a:txBody>
                    <a:bodyPr/>
                    <a:lstStyle/>
                    <a:p>
                      <a:r>
                        <a:rPr lang="en-US" sz="1400" b="1">
                          <a:solidFill>
                            <a:schemeClr val="tx1"/>
                          </a:solidFill>
                        </a:rPr>
                        <a:t>LP</a:t>
                      </a:r>
                      <a:endParaRPr lang="en-US" sz="1400" b="1" dirty="0">
                        <a:solidFill>
                          <a:schemeClr val="tx1"/>
                        </a:solidFill>
                      </a:endParaRPr>
                    </a:p>
                  </a:txBody>
                  <a:tcPr>
                    <a:noFill/>
                  </a:tcPr>
                </a:tc>
                <a:tc>
                  <a:txBody>
                    <a:bodyPr/>
                    <a:lstStyle/>
                    <a:p>
                      <a:r>
                        <a:rPr lang="en-US" sz="1400" dirty="0">
                          <a:solidFill>
                            <a:schemeClr val="tx1"/>
                          </a:solidFill>
                        </a:rPr>
                        <a:t>Lumbar puncture</a:t>
                      </a:r>
                    </a:p>
                  </a:txBody>
                  <a:tcPr>
                    <a:noFill/>
                  </a:tcPr>
                </a:tc>
                <a:extLst>
                  <a:ext uri="{0D108BD9-81ED-4DB2-BD59-A6C34878D82A}">
                    <a16:rowId xmlns:a16="http://schemas.microsoft.com/office/drawing/2014/main" val="1041302384"/>
                  </a:ext>
                </a:extLst>
              </a:tr>
              <a:tr h="331402">
                <a:tc>
                  <a:txBody>
                    <a:bodyPr/>
                    <a:lstStyle/>
                    <a:p>
                      <a:r>
                        <a:rPr lang="en-US" sz="1400" b="1" dirty="0">
                          <a:solidFill>
                            <a:schemeClr val="tx1"/>
                          </a:solidFill>
                        </a:rPr>
                        <a:t>CCM</a:t>
                      </a:r>
                    </a:p>
                  </a:txBody>
                  <a:tcPr>
                    <a:noFill/>
                  </a:tcPr>
                </a:tc>
                <a:tc>
                  <a:txBody>
                    <a:bodyPr/>
                    <a:lstStyle/>
                    <a:p>
                      <a:r>
                        <a:rPr lang="en-US" sz="1400" dirty="0">
                          <a:solidFill>
                            <a:schemeClr val="tx1"/>
                          </a:solidFill>
                        </a:rPr>
                        <a:t>Cryptococcal meningitis</a:t>
                      </a:r>
                    </a:p>
                  </a:txBody>
                  <a:tcPr>
                    <a:noFill/>
                  </a:tcPr>
                </a:tc>
                <a:tc>
                  <a:txBody>
                    <a:bodyPr/>
                    <a:lstStyle/>
                    <a:p>
                      <a:endParaRPr lang="en-US" sz="1400" dirty="0"/>
                    </a:p>
                  </a:txBody>
                  <a:tcPr>
                    <a:noFill/>
                  </a:tcPr>
                </a:tc>
                <a:tc>
                  <a:txBody>
                    <a:bodyPr/>
                    <a:lstStyle/>
                    <a:p>
                      <a:r>
                        <a:rPr lang="en-US" sz="1400" b="1">
                          <a:solidFill>
                            <a:schemeClr val="tx1"/>
                          </a:solidFill>
                        </a:rPr>
                        <a:t>LTBI</a:t>
                      </a:r>
                      <a:endParaRPr lang="en-US" sz="1400" b="1" dirty="0">
                        <a:solidFill>
                          <a:schemeClr val="tx1"/>
                        </a:solidFill>
                      </a:endParaRPr>
                    </a:p>
                  </a:txBody>
                  <a:tcPr>
                    <a:noFill/>
                  </a:tcPr>
                </a:tc>
                <a:tc>
                  <a:txBody>
                    <a:bodyPr/>
                    <a:lstStyle/>
                    <a:p>
                      <a:r>
                        <a:rPr lang="en-US" sz="1400">
                          <a:solidFill>
                            <a:schemeClr val="tx1"/>
                          </a:solidFill>
                        </a:rPr>
                        <a:t>Latent Tuberculosis Infection</a:t>
                      </a:r>
                      <a:endParaRPr lang="en-US" sz="1400" dirty="0">
                        <a:solidFill>
                          <a:schemeClr val="tx1"/>
                        </a:solidFill>
                      </a:endParaRPr>
                    </a:p>
                  </a:txBody>
                  <a:tcPr>
                    <a:noFill/>
                  </a:tcPr>
                </a:tc>
                <a:extLst>
                  <a:ext uri="{0D108BD9-81ED-4DB2-BD59-A6C34878D82A}">
                    <a16:rowId xmlns:a16="http://schemas.microsoft.com/office/drawing/2014/main" val="1686291104"/>
                  </a:ext>
                </a:extLst>
              </a:tr>
              <a:tr h="331402">
                <a:tc>
                  <a:txBody>
                    <a:bodyPr/>
                    <a:lstStyle/>
                    <a:p>
                      <a:r>
                        <a:rPr lang="en-US" sz="1400" b="1" dirty="0">
                          <a:solidFill>
                            <a:schemeClr val="tx1"/>
                          </a:solidFill>
                        </a:rPr>
                        <a:t>CPT/CTX</a:t>
                      </a:r>
                    </a:p>
                  </a:txBody>
                  <a:tcPr>
                    <a:noFill/>
                  </a:tcPr>
                </a:tc>
                <a:tc>
                  <a:txBody>
                    <a:bodyPr/>
                    <a:lstStyle/>
                    <a:p>
                      <a:r>
                        <a:rPr lang="en-US" sz="1400" dirty="0">
                          <a:solidFill>
                            <a:schemeClr val="tx1"/>
                          </a:solidFill>
                        </a:rPr>
                        <a:t>Cotrimoxazole Preventive Therapy</a:t>
                      </a:r>
                    </a:p>
                  </a:txBody>
                  <a:tcPr>
                    <a:noFill/>
                  </a:tcPr>
                </a:tc>
                <a:tc>
                  <a:txBody>
                    <a:bodyPr/>
                    <a:lstStyle/>
                    <a:p>
                      <a:endParaRPr lang="en-US" sz="1400" dirty="0"/>
                    </a:p>
                  </a:txBody>
                  <a:tcPr>
                    <a:noFill/>
                  </a:tcPr>
                </a:tc>
                <a:tc>
                  <a:txBody>
                    <a:bodyPr/>
                    <a:lstStyle/>
                    <a:p>
                      <a:r>
                        <a:rPr lang="en-US" sz="1400" b="1">
                          <a:solidFill>
                            <a:schemeClr val="tx1"/>
                          </a:solidFill>
                        </a:rPr>
                        <a:t>LTFU</a:t>
                      </a:r>
                      <a:endParaRPr lang="en-US" sz="1400" b="1" dirty="0">
                        <a:solidFill>
                          <a:schemeClr val="tx1"/>
                        </a:solidFill>
                      </a:endParaRPr>
                    </a:p>
                  </a:txBody>
                  <a:tcPr>
                    <a:noFill/>
                  </a:tcPr>
                </a:tc>
                <a:tc>
                  <a:txBody>
                    <a:bodyPr/>
                    <a:lstStyle/>
                    <a:p>
                      <a:r>
                        <a:rPr lang="en-US" sz="1400" dirty="0">
                          <a:solidFill>
                            <a:schemeClr val="tx1"/>
                          </a:solidFill>
                        </a:rPr>
                        <a:t>Lost To Follow Up</a:t>
                      </a:r>
                    </a:p>
                  </a:txBody>
                  <a:tcPr>
                    <a:noFill/>
                  </a:tcPr>
                </a:tc>
                <a:extLst>
                  <a:ext uri="{0D108BD9-81ED-4DB2-BD59-A6C34878D82A}">
                    <a16:rowId xmlns:a16="http://schemas.microsoft.com/office/drawing/2014/main" val="866255242"/>
                  </a:ext>
                </a:extLst>
              </a:tr>
              <a:tr h="331402">
                <a:tc>
                  <a:txBody>
                    <a:bodyPr/>
                    <a:lstStyle/>
                    <a:p>
                      <a:r>
                        <a:rPr lang="en-US" sz="1400" b="1" dirty="0">
                          <a:solidFill>
                            <a:schemeClr val="tx1"/>
                          </a:solidFill>
                        </a:rPr>
                        <a:t>CRP</a:t>
                      </a:r>
                    </a:p>
                  </a:txBody>
                  <a:tcPr>
                    <a:noFill/>
                  </a:tcPr>
                </a:tc>
                <a:tc>
                  <a:txBody>
                    <a:bodyPr/>
                    <a:lstStyle/>
                    <a:p>
                      <a:r>
                        <a:rPr lang="en-US" sz="1400" dirty="0">
                          <a:solidFill>
                            <a:schemeClr val="tx1"/>
                          </a:solidFill>
                        </a:rPr>
                        <a:t>C-Reactive protein</a:t>
                      </a:r>
                    </a:p>
                  </a:txBody>
                  <a:tcPr>
                    <a:noFill/>
                  </a:tcPr>
                </a:tc>
                <a:tc>
                  <a:txBody>
                    <a:bodyPr/>
                    <a:lstStyle/>
                    <a:p>
                      <a:endParaRPr lang="en-US" sz="1400" dirty="0"/>
                    </a:p>
                  </a:txBody>
                  <a:tcPr>
                    <a:noFill/>
                  </a:tcPr>
                </a:tc>
                <a:tc>
                  <a:txBody>
                    <a:bodyPr/>
                    <a:lstStyle/>
                    <a:p>
                      <a:r>
                        <a:rPr lang="en-US" sz="1400" b="1">
                          <a:solidFill>
                            <a:schemeClr val="tx1"/>
                          </a:solidFill>
                        </a:rPr>
                        <a:t>OI</a:t>
                      </a:r>
                      <a:endParaRPr lang="en-US" sz="1400" b="1" dirty="0">
                        <a:solidFill>
                          <a:schemeClr val="tx1"/>
                        </a:solidFill>
                      </a:endParaRPr>
                    </a:p>
                  </a:txBody>
                  <a:tcPr>
                    <a:noFill/>
                  </a:tcPr>
                </a:tc>
                <a:tc>
                  <a:txBody>
                    <a:bodyPr/>
                    <a:lstStyle/>
                    <a:p>
                      <a:r>
                        <a:rPr lang="en-US" sz="1400">
                          <a:solidFill>
                            <a:schemeClr val="tx1"/>
                          </a:solidFill>
                        </a:rPr>
                        <a:t>Opportunistic infection</a:t>
                      </a:r>
                      <a:endParaRPr lang="en-US" sz="1400" dirty="0">
                        <a:solidFill>
                          <a:schemeClr val="tx1"/>
                        </a:solidFill>
                      </a:endParaRPr>
                    </a:p>
                  </a:txBody>
                  <a:tcPr>
                    <a:noFill/>
                  </a:tcPr>
                </a:tc>
                <a:extLst>
                  <a:ext uri="{0D108BD9-81ED-4DB2-BD59-A6C34878D82A}">
                    <a16:rowId xmlns:a16="http://schemas.microsoft.com/office/drawing/2014/main" val="2506536743"/>
                  </a:ext>
                </a:extLst>
              </a:tr>
              <a:tr h="331402">
                <a:tc>
                  <a:txBody>
                    <a:bodyPr/>
                    <a:lstStyle/>
                    <a:p>
                      <a:r>
                        <a:rPr lang="en-US" sz="1400" b="1" dirty="0">
                          <a:solidFill>
                            <a:schemeClr val="tx1"/>
                          </a:solidFill>
                        </a:rPr>
                        <a:t>CSF</a:t>
                      </a:r>
                    </a:p>
                  </a:txBody>
                  <a:tcPr>
                    <a:noFill/>
                  </a:tcPr>
                </a:tc>
                <a:tc>
                  <a:txBody>
                    <a:bodyPr/>
                    <a:lstStyle/>
                    <a:p>
                      <a:r>
                        <a:rPr lang="en-US" sz="1400" dirty="0">
                          <a:solidFill>
                            <a:schemeClr val="tx1"/>
                          </a:solidFill>
                        </a:rPr>
                        <a:t>Cerebrospinal fluid</a:t>
                      </a:r>
                    </a:p>
                  </a:txBody>
                  <a:tcPr>
                    <a:noFill/>
                  </a:tcPr>
                </a:tc>
                <a:tc>
                  <a:txBody>
                    <a:bodyPr/>
                    <a:lstStyle/>
                    <a:p>
                      <a:endParaRPr lang="en-US" sz="1400" dirty="0"/>
                    </a:p>
                  </a:txBody>
                  <a:tcPr>
                    <a:noFill/>
                  </a:tcPr>
                </a:tc>
                <a:tc>
                  <a:txBody>
                    <a:bodyPr/>
                    <a:lstStyle/>
                    <a:p>
                      <a:r>
                        <a:rPr lang="en-US" sz="1400" b="1">
                          <a:solidFill>
                            <a:schemeClr val="tx1"/>
                          </a:solidFill>
                        </a:rPr>
                        <a:t>PJP</a:t>
                      </a:r>
                      <a:endParaRPr lang="en-US" sz="1400" b="1" dirty="0">
                        <a:solidFill>
                          <a:schemeClr val="tx1"/>
                        </a:solidFill>
                      </a:endParaRPr>
                    </a:p>
                  </a:txBody>
                  <a:tcPr>
                    <a:noFill/>
                  </a:tcPr>
                </a:tc>
                <a:tc>
                  <a:txBody>
                    <a:bodyPr/>
                    <a:lstStyle/>
                    <a:p>
                      <a:r>
                        <a:rPr lang="en-US" sz="1400" i="1" u="none" dirty="0">
                          <a:solidFill>
                            <a:schemeClr val="tx1"/>
                          </a:solidFill>
                        </a:rPr>
                        <a:t>Pneumocystis </a:t>
                      </a:r>
                      <a:r>
                        <a:rPr lang="en-US" sz="1400" i="1" u="none" dirty="0" err="1">
                          <a:solidFill>
                            <a:schemeClr val="tx1"/>
                          </a:solidFill>
                        </a:rPr>
                        <a:t>jirovecii</a:t>
                      </a:r>
                      <a:r>
                        <a:rPr lang="en-US" sz="1400" dirty="0">
                          <a:solidFill>
                            <a:schemeClr val="tx1"/>
                          </a:solidFill>
                        </a:rPr>
                        <a:t> Pneumonia</a:t>
                      </a:r>
                    </a:p>
                  </a:txBody>
                  <a:tcPr>
                    <a:noFill/>
                  </a:tcPr>
                </a:tc>
                <a:extLst>
                  <a:ext uri="{0D108BD9-81ED-4DB2-BD59-A6C34878D82A}">
                    <a16:rowId xmlns:a16="http://schemas.microsoft.com/office/drawing/2014/main" val="718940484"/>
                  </a:ext>
                </a:extLst>
              </a:tr>
              <a:tr h="331402">
                <a:tc>
                  <a:txBody>
                    <a:bodyPr/>
                    <a:lstStyle/>
                    <a:p>
                      <a:r>
                        <a:rPr lang="en-US" sz="1400" b="1" dirty="0"/>
                        <a:t>DSD</a:t>
                      </a:r>
                    </a:p>
                  </a:txBody>
                  <a:tcPr>
                    <a:noFill/>
                  </a:tcPr>
                </a:tc>
                <a:tc>
                  <a:txBody>
                    <a:bodyPr/>
                    <a:lstStyle/>
                    <a:p>
                      <a:r>
                        <a:rPr lang="en-US" sz="1400" dirty="0"/>
                        <a:t>Differentiated Service Delivery</a:t>
                      </a:r>
                    </a:p>
                  </a:txBody>
                  <a:tcPr>
                    <a:noFill/>
                  </a:tcPr>
                </a:tc>
                <a:tc>
                  <a:txBody>
                    <a:bodyPr/>
                    <a:lstStyle/>
                    <a:p>
                      <a:endParaRPr lang="en-US" sz="1400" dirty="0"/>
                    </a:p>
                  </a:txBody>
                  <a:tcPr>
                    <a:noFill/>
                  </a:tcPr>
                </a:tc>
                <a:tc>
                  <a:txBody>
                    <a:bodyPr/>
                    <a:lstStyle/>
                    <a:p>
                      <a:r>
                        <a:rPr lang="en-US" sz="1400" b="1">
                          <a:solidFill>
                            <a:schemeClr val="tx1"/>
                          </a:solidFill>
                        </a:rPr>
                        <a:t>POC</a:t>
                      </a:r>
                      <a:endParaRPr lang="en-US" sz="1400" b="1" dirty="0">
                        <a:solidFill>
                          <a:schemeClr val="tx1"/>
                        </a:solidFill>
                      </a:endParaRPr>
                    </a:p>
                  </a:txBody>
                  <a:tcPr>
                    <a:noFill/>
                  </a:tcPr>
                </a:tc>
                <a:tc>
                  <a:txBody>
                    <a:bodyPr/>
                    <a:lstStyle/>
                    <a:p>
                      <a:r>
                        <a:rPr lang="en-US" sz="1400" dirty="0">
                          <a:solidFill>
                            <a:schemeClr val="tx1"/>
                          </a:solidFill>
                        </a:rPr>
                        <a:t>Point of Care</a:t>
                      </a:r>
                    </a:p>
                  </a:txBody>
                  <a:tcPr>
                    <a:noFill/>
                  </a:tcPr>
                </a:tc>
                <a:extLst>
                  <a:ext uri="{0D108BD9-81ED-4DB2-BD59-A6C34878D82A}">
                    <a16:rowId xmlns:a16="http://schemas.microsoft.com/office/drawing/2014/main" val="2102704636"/>
                  </a:ext>
                </a:extLst>
              </a:tr>
              <a:tr h="331402">
                <a:tc>
                  <a:txBody>
                    <a:bodyPr/>
                    <a:lstStyle/>
                    <a:p>
                      <a:r>
                        <a:rPr lang="en-US" sz="1400" b="1" dirty="0">
                          <a:solidFill>
                            <a:schemeClr val="tx1"/>
                          </a:solidFill>
                        </a:rPr>
                        <a:t>FDC</a:t>
                      </a:r>
                    </a:p>
                  </a:txBody>
                  <a:tcPr>
                    <a:noFill/>
                  </a:tcPr>
                </a:tc>
                <a:tc>
                  <a:txBody>
                    <a:bodyPr/>
                    <a:lstStyle/>
                    <a:p>
                      <a:r>
                        <a:rPr lang="en-US" sz="1400" dirty="0">
                          <a:solidFill>
                            <a:schemeClr val="tx1"/>
                          </a:solidFill>
                        </a:rPr>
                        <a:t>Fixed Dose Combination</a:t>
                      </a:r>
                    </a:p>
                  </a:txBody>
                  <a:tcPr>
                    <a:noFill/>
                  </a:tcPr>
                </a:tc>
                <a:tc>
                  <a:txBody>
                    <a:bodyPr/>
                    <a:lstStyle/>
                    <a:p>
                      <a:endParaRPr lang="en-US" sz="1400" dirty="0"/>
                    </a:p>
                  </a:txBody>
                  <a:tcPr>
                    <a:noFill/>
                  </a:tcPr>
                </a:tc>
                <a:tc>
                  <a:txBody>
                    <a:bodyPr/>
                    <a:lstStyle/>
                    <a:p>
                      <a:r>
                        <a:rPr lang="en-US" sz="1400" b="1">
                          <a:solidFill>
                            <a:schemeClr val="tx1"/>
                          </a:solidFill>
                        </a:rPr>
                        <a:t>QTIB</a:t>
                      </a:r>
                      <a:endParaRPr lang="en-US" sz="1400" b="1" dirty="0">
                        <a:solidFill>
                          <a:schemeClr val="tx1"/>
                        </a:solidFill>
                      </a:endParaRPr>
                    </a:p>
                  </a:txBody>
                  <a:tcPr>
                    <a:noFill/>
                  </a:tcPr>
                </a:tc>
                <a:tc>
                  <a:txBody>
                    <a:bodyPr/>
                    <a:lstStyle/>
                    <a:p>
                      <a:r>
                        <a:rPr lang="en-US" sz="1400" dirty="0">
                          <a:solidFill>
                            <a:schemeClr val="tx1"/>
                          </a:solidFill>
                        </a:rPr>
                        <a:t>FDC of INH, Cotrimoxazole &amp; Vitamin B6</a:t>
                      </a:r>
                    </a:p>
                  </a:txBody>
                  <a:tcPr>
                    <a:noFill/>
                  </a:tcPr>
                </a:tc>
                <a:extLst>
                  <a:ext uri="{0D108BD9-81ED-4DB2-BD59-A6C34878D82A}">
                    <a16:rowId xmlns:a16="http://schemas.microsoft.com/office/drawing/2014/main" val="2113859375"/>
                  </a:ext>
                </a:extLst>
              </a:tr>
              <a:tr h="331402">
                <a:tc>
                  <a:txBody>
                    <a:bodyPr/>
                    <a:lstStyle/>
                    <a:p>
                      <a:r>
                        <a:rPr lang="en-US" sz="1400" b="1" dirty="0">
                          <a:solidFill>
                            <a:schemeClr val="tx1"/>
                          </a:solidFill>
                        </a:rPr>
                        <a:t>HCW</a:t>
                      </a:r>
                    </a:p>
                  </a:txBody>
                  <a:tcPr>
                    <a:noFill/>
                  </a:tcPr>
                </a:tc>
                <a:tc>
                  <a:txBody>
                    <a:bodyPr/>
                    <a:lstStyle/>
                    <a:p>
                      <a:r>
                        <a:rPr lang="en-US" sz="1400" dirty="0">
                          <a:solidFill>
                            <a:schemeClr val="tx1"/>
                          </a:solidFill>
                        </a:rPr>
                        <a:t>Health worker</a:t>
                      </a:r>
                    </a:p>
                  </a:txBody>
                  <a:tcPr>
                    <a:noFill/>
                  </a:tcPr>
                </a:tc>
                <a:tc>
                  <a:txBody>
                    <a:bodyPr/>
                    <a:lstStyle/>
                    <a:p>
                      <a:endParaRPr lang="en-US" sz="1400" dirty="0"/>
                    </a:p>
                  </a:txBody>
                  <a:tcPr>
                    <a:noFill/>
                  </a:tcPr>
                </a:tc>
                <a:tc>
                  <a:txBody>
                    <a:bodyPr/>
                    <a:lstStyle/>
                    <a:p>
                      <a:r>
                        <a:rPr lang="en-US" sz="1400" b="1">
                          <a:solidFill>
                            <a:schemeClr val="tx1"/>
                          </a:solidFill>
                        </a:rPr>
                        <a:t>RLS</a:t>
                      </a:r>
                      <a:endParaRPr lang="en-US" sz="1400" b="1" dirty="0">
                        <a:solidFill>
                          <a:schemeClr val="tx1"/>
                        </a:solidFill>
                      </a:endParaRPr>
                    </a:p>
                  </a:txBody>
                  <a:tcPr>
                    <a:noFill/>
                  </a:tcPr>
                </a:tc>
                <a:tc>
                  <a:txBody>
                    <a:bodyPr/>
                    <a:lstStyle/>
                    <a:p>
                      <a:r>
                        <a:rPr lang="en-US" sz="1400" dirty="0">
                          <a:solidFill>
                            <a:schemeClr val="tx1"/>
                          </a:solidFill>
                        </a:rPr>
                        <a:t>Resource Limited Setting</a:t>
                      </a:r>
                    </a:p>
                  </a:txBody>
                  <a:tcPr>
                    <a:noFill/>
                  </a:tcPr>
                </a:tc>
                <a:extLst>
                  <a:ext uri="{0D108BD9-81ED-4DB2-BD59-A6C34878D82A}">
                    <a16:rowId xmlns:a16="http://schemas.microsoft.com/office/drawing/2014/main" val="1606699935"/>
                  </a:ext>
                </a:extLst>
              </a:tr>
              <a:tr h="331402">
                <a:tc>
                  <a:txBody>
                    <a:bodyPr/>
                    <a:lstStyle/>
                    <a:p>
                      <a:r>
                        <a:rPr lang="en-US" sz="1400" b="1" dirty="0">
                          <a:solidFill>
                            <a:schemeClr val="tx1"/>
                          </a:solidFill>
                        </a:rPr>
                        <a:t>HIV</a:t>
                      </a:r>
                    </a:p>
                  </a:txBody>
                  <a:tcPr>
                    <a:noFill/>
                  </a:tcPr>
                </a:tc>
                <a:tc>
                  <a:txBody>
                    <a:bodyPr/>
                    <a:lstStyle/>
                    <a:p>
                      <a:r>
                        <a:rPr lang="en-US" sz="1400" dirty="0">
                          <a:solidFill>
                            <a:schemeClr val="tx1"/>
                          </a:solidFill>
                        </a:rPr>
                        <a:t>Human Immunodeficiency Virus</a:t>
                      </a:r>
                    </a:p>
                  </a:txBody>
                  <a:tcPr>
                    <a:noFill/>
                  </a:tcPr>
                </a:tc>
                <a:tc>
                  <a:txBody>
                    <a:bodyPr/>
                    <a:lstStyle/>
                    <a:p>
                      <a:endParaRPr lang="en-US" sz="1400" dirty="0"/>
                    </a:p>
                  </a:txBody>
                  <a:tcPr>
                    <a:noFill/>
                  </a:tcPr>
                </a:tc>
                <a:tc>
                  <a:txBody>
                    <a:bodyPr/>
                    <a:lstStyle/>
                    <a:p>
                      <a:r>
                        <a:rPr lang="en-US" sz="1400" b="1">
                          <a:solidFill>
                            <a:schemeClr val="tx1"/>
                          </a:solidFill>
                        </a:rPr>
                        <a:t>TB</a:t>
                      </a:r>
                      <a:endParaRPr lang="en-US" sz="1400" b="1" dirty="0">
                        <a:solidFill>
                          <a:schemeClr val="tx1"/>
                        </a:solidFill>
                      </a:endParaRPr>
                    </a:p>
                  </a:txBody>
                  <a:tcPr>
                    <a:noFill/>
                  </a:tcPr>
                </a:tc>
                <a:tc>
                  <a:txBody>
                    <a:bodyPr/>
                    <a:lstStyle/>
                    <a:p>
                      <a:r>
                        <a:rPr lang="en-US" sz="1400" dirty="0">
                          <a:solidFill>
                            <a:schemeClr val="tx1"/>
                          </a:solidFill>
                        </a:rPr>
                        <a:t>Tuberculosis</a:t>
                      </a:r>
                    </a:p>
                  </a:txBody>
                  <a:tcPr>
                    <a:noFill/>
                  </a:tcPr>
                </a:tc>
                <a:extLst>
                  <a:ext uri="{0D108BD9-81ED-4DB2-BD59-A6C34878D82A}">
                    <a16:rowId xmlns:a16="http://schemas.microsoft.com/office/drawing/2014/main" val="3207851101"/>
                  </a:ext>
                </a:extLst>
              </a:tr>
              <a:tr h="331402">
                <a:tc>
                  <a:txBody>
                    <a:bodyPr/>
                    <a:lstStyle/>
                    <a:p>
                      <a:r>
                        <a:rPr lang="en-US" sz="1400" b="1" dirty="0">
                          <a:solidFill>
                            <a:schemeClr val="tx1"/>
                          </a:solidFill>
                        </a:rPr>
                        <a:t>ICP</a:t>
                      </a:r>
                    </a:p>
                  </a:txBody>
                  <a:tcPr>
                    <a:noFill/>
                  </a:tcPr>
                </a:tc>
                <a:tc>
                  <a:txBody>
                    <a:bodyPr/>
                    <a:lstStyle/>
                    <a:p>
                      <a:r>
                        <a:rPr lang="en-US" sz="1400" dirty="0">
                          <a:solidFill>
                            <a:schemeClr val="tx1"/>
                          </a:solidFill>
                        </a:rPr>
                        <a:t>Intracranial pressure</a:t>
                      </a:r>
                    </a:p>
                  </a:txBody>
                  <a:tcPr>
                    <a:noFill/>
                  </a:tcPr>
                </a:tc>
                <a:tc>
                  <a:txBody>
                    <a:bodyPr/>
                    <a:lstStyle/>
                    <a:p>
                      <a:endParaRPr lang="en-US" sz="1400" dirty="0"/>
                    </a:p>
                  </a:txBody>
                  <a:tcPr>
                    <a:noFill/>
                  </a:tcPr>
                </a:tc>
                <a:tc>
                  <a:txBody>
                    <a:bodyPr/>
                    <a:lstStyle/>
                    <a:p>
                      <a:r>
                        <a:rPr lang="en-US" sz="1400" b="1">
                          <a:solidFill>
                            <a:schemeClr val="tx1"/>
                          </a:solidFill>
                        </a:rPr>
                        <a:t>TBM</a:t>
                      </a:r>
                      <a:endParaRPr lang="en-US" sz="1400" b="1" dirty="0">
                        <a:solidFill>
                          <a:schemeClr val="tx1"/>
                        </a:solidFill>
                      </a:endParaRPr>
                    </a:p>
                  </a:txBody>
                  <a:tcPr>
                    <a:noFill/>
                  </a:tcPr>
                </a:tc>
                <a:tc>
                  <a:txBody>
                    <a:bodyPr/>
                    <a:lstStyle/>
                    <a:p>
                      <a:r>
                        <a:rPr lang="en-US" sz="1400" dirty="0">
                          <a:solidFill>
                            <a:schemeClr val="tx1"/>
                          </a:solidFill>
                        </a:rPr>
                        <a:t>TB meningitis</a:t>
                      </a:r>
                    </a:p>
                  </a:txBody>
                  <a:tcPr>
                    <a:noFill/>
                  </a:tcPr>
                </a:tc>
                <a:extLst>
                  <a:ext uri="{0D108BD9-81ED-4DB2-BD59-A6C34878D82A}">
                    <a16:rowId xmlns:a16="http://schemas.microsoft.com/office/drawing/2014/main" val="3319006797"/>
                  </a:ext>
                </a:extLst>
              </a:tr>
              <a:tr h="331402">
                <a:tc>
                  <a:txBody>
                    <a:bodyPr/>
                    <a:lstStyle/>
                    <a:p>
                      <a:r>
                        <a:rPr lang="en-US" sz="1400" b="1" dirty="0">
                          <a:solidFill>
                            <a:schemeClr val="tx1"/>
                          </a:solidFill>
                        </a:rPr>
                        <a:t>INH</a:t>
                      </a:r>
                    </a:p>
                  </a:txBody>
                  <a:tcPr>
                    <a:noFill/>
                  </a:tcPr>
                </a:tc>
                <a:tc>
                  <a:txBody>
                    <a:bodyPr/>
                    <a:lstStyle/>
                    <a:p>
                      <a:r>
                        <a:rPr lang="en-US" sz="1400" dirty="0">
                          <a:solidFill>
                            <a:schemeClr val="tx1"/>
                          </a:solidFill>
                        </a:rPr>
                        <a:t>Isoniazid</a:t>
                      </a:r>
                    </a:p>
                  </a:txBody>
                  <a:tcPr>
                    <a:noFill/>
                  </a:tcPr>
                </a:tc>
                <a:tc>
                  <a:txBody>
                    <a:bodyPr/>
                    <a:lstStyle/>
                    <a:p>
                      <a:endParaRPr lang="en-US" sz="1400" dirty="0"/>
                    </a:p>
                  </a:txBody>
                  <a:tcPr>
                    <a:noFill/>
                  </a:tcPr>
                </a:tc>
                <a:tc>
                  <a:txBody>
                    <a:bodyPr/>
                    <a:lstStyle/>
                    <a:p>
                      <a:r>
                        <a:rPr lang="en-US" sz="1400" b="1">
                          <a:solidFill>
                            <a:schemeClr val="tx1"/>
                          </a:solidFill>
                        </a:rPr>
                        <a:t>TPT</a:t>
                      </a:r>
                      <a:endParaRPr lang="en-US" sz="1400" b="1" dirty="0">
                        <a:solidFill>
                          <a:schemeClr val="tx1"/>
                        </a:solidFill>
                      </a:endParaRPr>
                    </a:p>
                  </a:txBody>
                  <a:tcPr>
                    <a:noFill/>
                  </a:tcPr>
                </a:tc>
                <a:tc>
                  <a:txBody>
                    <a:bodyPr/>
                    <a:lstStyle/>
                    <a:p>
                      <a:r>
                        <a:rPr lang="en-US" sz="1400" dirty="0">
                          <a:solidFill>
                            <a:schemeClr val="tx1"/>
                          </a:solidFill>
                        </a:rPr>
                        <a:t>Tuberculosis Preventive Therapy</a:t>
                      </a:r>
                    </a:p>
                  </a:txBody>
                  <a:tcPr>
                    <a:noFill/>
                  </a:tcPr>
                </a:tc>
                <a:extLst>
                  <a:ext uri="{0D108BD9-81ED-4DB2-BD59-A6C34878D82A}">
                    <a16:rowId xmlns:a16="http://schemas.microsoft.com/office/drawing/2014/main" val="2524605461"/>
                  </a:ext>
                </a:extLst>
              </a:tr>
              <a:tr h="331402">
                <a:tc>
                  <a:txBody>
                    <a:bodyPr/>
                    <a:lstStyle/>
                    <a:p>
                      <a:r>
                        <a:rPr lang="en-US" sz="1400" b="1" dirty="0">
                          <a:solidFill>
                            <a:schemeClr val="tx1"/>
                          </a:solidFill>
                        </a:rPr>
                        <a:t>IPT</a:t>
                      </a:r>
                    </a:p>
                  </a:txBody>
                  <a:tcPr>
                    <a:noFill/>
                  </a:tcPr>
                </a:tc>
                <a:tc>
                  <a:txBody>
                    <a:bodyPr/>
                    <a:lstStyle/>
                    <a:p>
                      <a:r>
                        <a:rPr lang="en-US" sz="1400" dirty="0">
                          <a:solidFill>
                            <a:schemeClr val="tx1"/>
                          </a:solidFill>
                        </a:rPr>
                        <a:t>Isoniazid Preventive Therapy</a:t>
                      </a:r>
                    </a:p>
                  </a:txBody>
                  <a:tcPr>
                    <a:noFill/>
                  </a:tcPr>
                </a:tc>
                <a:tc>
                  <a:txBody>
                    <a:bodyPr/>
                    <a:lstStyle/>
                    <a:p>
                      <a:endParaRPr lang="en-US" sz="1400" dirty="0"/>
                    </a:p>
                  </a:txBody>
                  <a:tcPr>
                    <a:noFill/>
                  </a:tcPr>
                </a:tc>
                <a:tc>
                  <a:txBody>
                    <a:bodyPr/>
                    <a:lstStyle/>
                    <a:p>
                      <a:r>
                        <a:rPr lang="en-US" sz="1400" b="1">
                          <a:solidFill>
                            <a:schemeClr val="tx1"/>
                          </a:solidFill>
                        </a:rPr>
                        <a:t>WCC</a:t>
                      </a:r>
                      <a:endParaRPr lang="en-US" sz="1400" b="1" dirty="0">
                        <a:solidFill>
                          <a:schemeClr val="tx1"/>
                        </a:solidFill>
                      </a:endParaRPr>
                    </a:p>
                  </a:txBody>
                  <a:tcPr>
                    <a:noFill/>
                  </a:tcPr>
                </a:tc>
                <a:tc>
                  <a:txBody>
                    <a:bodyPr/>
                    <a:lstStyle/>
                    <a:p>
                      <a:r>
                        <a:rPr lang="en-US" sz="1400" dirty="0">
                          <a:solidFill>
                            <a:schemeClr val="tx1"/>
                          </a:solidFill>
                        </a:rPr>
                        <a:t>White cell count</a:t>
                      </a:r>
                    </a:p>
                  </a:txBody>
                  <a:tcPr>
                    <a:noFill/>
                  </a:tcPr>
                </a:tc>
                <a:extLst>
                  <a:ext uri="{0D108BD9-81ED-4DB2-BD59-A6C34878D82A}">
                    <a16:rowId xmlns:a16="http://schemas.microsoft.com/office/drawing/2014/main" val="1150529264"/>
                  </a:ext>
                </a:extLst>
              </a:tr>
              <a:tr h="331402">
                <a:tc>
                  <a:txBody>
                    <a:bodyPr/>
                    <a:lstStyle/>
                    <a:p>
                      <a:r>
                        <a:rPr lang="en-US" sz="1400" b="1" dirty="0">
                          <a:solidFill>
                            <a:schemeClr val="tx1"/>
                          </a:solidFill>
                        </a:rPr>
                        <a:t>IRIS</a:t>
                      </a:r>
                    </a:p>
                  </a:txBody>
                  <a:tcPr>
                    <a:noFill/>
                  </a:tcPr>
                </a:tc>
                <a:tc>
                  <a:txBody>
                    <a:bodyPr/>
                    <a:lstStyle/>
                    <a:p>
                      <a:r>
                        <a:rPr lang="en-US" sz="1400" dirty="0">
                          <a:solidFill>
                            <a:schemeClr val="tx1"/>
                          </a:solidFill>
                        </a:rPr>
                        <a:t>Immune Reconstitution Inflammatory Syndrome</a:t>
                      </a:r>
                    </a:p>
                  </a:txBody>
                  <a:tcPr>
                    <a:noFill/>
                  </a:tcPr>
                </a:tc>
                <a:tc>
                  <a:txBody>
                    <a:bodyPr/>
                    <a:lstStyle/>
                    <a:p>
                      <a:endParaRPr lang="en-US" sz="1400" dirty="0"/>
                    </a:p>
                  </a:txBody>
                  <a:tcPr>
                    <a:noFill/>
                  </a:tcPr>
                </a:tc>
                <a:tc>
                  <a:txBody>
                    <a:bodyPr/>
                    <a:lstStyle/>
                    <a:p>
                      <a:r>
                        <a:rPr lang="en-US" sz="1400" b="1">
                          <a:solidFill>
                            <a:schemeClr val="tx1"/>
                          </a:solidFill>
                        </a:rPr>
                        <a:t>WHO</a:t>
                      </a:r>
                      <a:endParaRPr lang="en-US" sz="1400" b="1" dirty="0">
                        <a:solidFill>
                          <a:schemeClr val="tx1"/>
                        </a:solidFill>
                      </a:endParaRPr>
                    </a:p>
                  </a:txBody>
                  <a:tcPr>
                    <a:noFill/>
                  </a:tcPr>
                </a:tc>
                <a:tc>
                  <a:txBody>
                    <a:bodyPr/>
                    <a:lstStyle/>
                    <a:p>
                      <a:r>
                        <a:rPr lang="en-US" sz="1400" dirty="0">
                          <a:solidFill>
                            <a:schemeClr val="tx1"/>
                          </a:solidFill>
                        </a:rPr>
                        <a:t>World Health </a:t>
                      </a:r>
                      <a:r>
                        <a:rPr lang="en-US" sz="1400" dirty="0" err="1">
                          <a:solidFill>
                            <a:schemeClr val="tx1"/>
                          </a:solidFill>
                        </a:rPr>
                        <a:t>Organisation</a:t>
                      </a:r>
                      <a:endParaRPr lang="en-US" sz="1400" dirty="0">
                        <a:solidFill>
                          <a:schemeClr val="tx1"/>
                        </a:solidFill>
                      </a:endParaRPr>
                    </a:p>
                  </a:txBody>
                  <a:tcPr>
                    <a:noFill/>
                  </a:tcPr>
                </a:tc>
                <a:extLst>
                  <a:ext uri="{0D108BD9-81ED-4DB2-BD59-A6C34878D82A}">
                    <a16:rowId xmlns:a16="http://schemas.microsoft.com/office/drawing/2014/main" val="1126199310"/>
                  </a:ext>
                </a:extLst>
              </a:tr>
              <a:tr h="331402">
                <a:tc>
                  <a:txBody>
                    <a:bodyPr/>
                    <a:lstStyle/>
                    <a:p>
                      <a:r>
                        <a:rPr lang="en-US" sz="1400" b="1" dirty="0">
                          <a:solidFill>
                            <a:schemeClr val="tx1"/>
                          </a:solidFill>
                        </a:rPr>
                        <a:t>KCl</a:t>
                      </a:r>
                    </a:p>
                  </a:txBody>
                  <a:tcPr>
                    <a:noFill/>
                  </a:tcPr>
                </a:tc>
                <a:tc>
                  <a:txBody>
                    <a:bodyPr/>
                    <a:lstStyle/>
                    <a:p>
                      <a:r>
                        <a:rPr lang="en-US" sz="1400" dirty="0">
                          <a:solidFill>
                            <a:schemeClr val="tx1"/>
                          </a:solidFill>
                        </a:rPr>
                        <a:t>Potassium chloride</a:t>
                      </a:r>
                    </a:p>
                  </a:txBody>
                  <a:tcPr>
                    <a:noFill/>
                  </a:tcPr>
                </a:tc>
                <a:tc>
                  <a:txBody>
                    <a:bodyPr/>
                    <a:lstStyle/>
                    <a:p>
                      <a:endParaRPr lang="en-US" sz="1400" dirty="0"/>
                    </a:p>
                  </a:txBody>
                  <a:tcPr>
                    <a:noFill/>
                  </a:tcPr>
                </a:tc>
                <a:tc>
                  <a:txBody>
                    <a:bodyPr/>
                    <a:lstStyle/>
                    <a:p>
                      <a:endParaRPr lang="en-US" sz="1400" b="1" dirty="0">
                        <a:solidFill>
                          <a:schemeClr val="tx1"/>
                        </a:solidFill>
                      </a:endParaRPr>
                    </a:p>
                  </a:txBody>
                  <a:tcPr>
                    <a:noFill/>
                  </a:tcPr>
                </a:tc>
                <a:tc>
                  <a:txBody>
                    <a:bodyPr/>
                    <a:lstStyle/>
                    <a:p>
                      <a:endParaRPr lang="en-US" sz="1400" dirty="0">
                        <a:solidFill>
                          <a:schemeClr val="tx1"/>
                        </a:solidFill>
                      </a:endParaRPr>
                    </a:p>
                  </a:txBody>
                  <a:tcPr>
                    <a:noFill/>
                  </a:tcPr>
                </a:tc>
                <a:extLst>
                  <a:ext uri="{0D108BD9-81ED-4DB2-BD59-A6C34878D82A}">
                    <a16:rowId xmlns:a16="http://schemas.microsoft.com/office/drawing/2014/main" val="1174047788"/>
                  </a:ext>
                </a:extLst>
              </a:tr>
            </a:tbl>
          </a:graphicData>
        </a:graphic>
      </p:graphicFrame>
    </p:spTree>
    <p:extLst>
      <p:ext uri="{BB962C8B-B14F-4D97-AF65-F5344CB8AC3E}">
        <p14:creationId xmlns:p14="http://schemas.microsoft.com/office/powerpoint/2010/main" val="40606738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a:extLst>
              <a:ext uri="{FF2B5EF4-FFF2-40B4-BE49-F238E27FC236}">
                <a16:creationId xmlns:a16="http://schemas.microsoft.com/office/drawing/2014/main" id="{2EF76C86-E35D-405C-B3CF-166910C0390D}"/>
              </a:ext>
            </a:extLst>
          </p:cNvPr>
          <p:cNvSpPr txBox="1">
            <a:spLocks noChangeArrowheads="1"/>
          </p:cNvSpPr>
          <p:nvPr/>
        </p:nvSpPr>
        <p:spPr bwMode="gray">
          <a:xfrm>
            <a:off x="0" y="-5680"/>
            <a:ext cx="9144000" cy="914400"/>
          </a:xfrm>
          <a:prstGeom prst="rect">
            <a:avLst/>
          </a:prstGeom>
          <a:solidFill>
            <a:srgbClr val="002060"/>
          </a:solidFill>
        </p:spPr>
        <p:txBody>
          <a:bodyPr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1900" b="1" i="0" u="none" strike="noStrike" kern="1200" cap="none" spc="0" normalizeH="0" baseline="0" noProof="0" dirty="0">
                <a:ln>
                  <a:noFill/>
                </a:ln>
                <a:solidFill>
                  <a:prstClr val="white"/>
                </a:solidFill>
                <a:effectLst/>
                <a:uLnTx/>
                <a:uFillTx/>
                <a:latin typeface="Calibri"/>
                <a:ea typeface="+mj-ea"/>
                <a:cs typeface="Calibri" panose="020F0502020204030204" pitchFamily="34" charset="0"/>
              </a:rPr>
              <a:t>CrAg LFA, Culture, and India Ink</a:t>
            </a:r>
          </a:p>
        </p:txBody>
      </p:sp>
      <p:sp>
        <p:nvSpPr>
          <p:cNvPr id="9" name="TextBox 8">
            <a:extLst>
              <a:ext uri="{FF2B5EF4-FFF2-40B4-BE49-F238E27FC236}">
                <a16:creationId xmlns:a16="http://schemas.microsoft.com/office/drawing/2014/main" id="{82E7ACCA-3A7E-4E1B-8131-A2A522E90387}"/>
              </a:ext>
            </a:extLst>
          </p:cNvPr>
          <p:cNvSpPr txBox="1"/>
          <p:nvPr/>
        </p:nvSpPr>
        <p:spPr>
          <a:xfrm>
            <a:off x="179512" y="5373216"/>
            <a:ext cx="3240360" cy="307777"/>
          </a:xfrm>
          <a:prstGeom prst="rect">
            <a:avLst/>
          </a:prstGeom>
          <a:noFill/>
          <a:ln>
            <a:noFill/>
            <a:prstDash val="lgDash"/>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C00000"/>
                </a:solidFill>
                <a:effectLst/>
                <a:uLnTx/>
                <a:uFillTx/>
                <a:latin typeface="Calibri"/>
                <a:ea typeface="+mn-ea"/>
                <a:cs typeface="+mn-cs"/>
              </a:rPr>
              <a:t>Illustration of CrAg LFA dipstick tests</a:t>
            </a:r>
          </a:p>
        </p:txBody>
      </p:sp>
      <p:sp>
        <p:nvSpPr>
          <p:cNvPr id="10" name="TextBox 9">
            <a:extLst>
              <a:ext uri="{FF2B5EF4-FFF2-40B4-BE49-F238E27FC236}">
                <a16:creationId xmlns:a16="http://schemas.microsoft.com/office/drawing/2014/main" id="{A2B93255-53F4-4DA8-91A4-07F0C0419380}"/>
              </a:ext>
            </a:extLst>
          </p:cNvPr>
          <p:cNvSpPr txBox="1"/>
          <p:nvPr/>
        </p:nvSpPr>
        <p:spPr>
          <a:xfrm>
            <a:off x="4572000" y="3573016"/>
            <a:ext cx="3888432" cy="307777"/>
          </a:xfrm>
          <a:prstGeom prst="rect">
            <a:avLst/>
          </a:prstGeom>
          <a:noFill/>
          <a:ln>
            <a:noFill/>
            <a:prstDash val="lgDash"/>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C00000"/>
                </a:solidFill>
                <a:effectLst/>
                <a:uLnTx/>
                <a:uFillTx/>
                <a:latin typeface="Calibri"/>
                <a:ea typeface="+mn-ea"/>
                <a:cs typeface="+mn-cs"/>
              </a:rPr>
              <a:t>CSF culture with </a:t>
            </a:r>
            <a:r>
              <a:rPr kumimoji="0" lang="en-US" sz="1400" b="1" i="1" u="none" strike="noStrike" kern="1200" cap="none" spc="0" normalizeH="0" baseline="0" noProof="0" dirty="0">
                <a:ln>
                  <a:noFill/>
                </a:ln>
                <a:solidFill>
                  <a:srgbClr val="C00000"/>
                </a:solidFill>
                <a:effectLst/>
                <a:uLnTx/>
                <a:uFillTx/>
                <a:latin typeface="Calibri"/>
                <a:ea typeface="+mn-ea"/>
                <a:cs typeface="+mn-cs"/>
              </a:rPr>
              <a:t>C. neoformans </a:t>
            </a:r>
            <a:r>
              <a:rPr kumimoji="0" lang="en-US" sz="1400" b="1" i="0" u="none" strike="noStrike" kern="1200" cap="none" spc="0" normalizeH="0" baseline="0" noProof="0" dirty="0">
                <a:ln>
                  <a:noFill/>
                </a:ln>
                <a:solidFill>
                  <a:srgbClr val="C00000"/>
                </a:solidFill>
                <a:effectLst/>
                <a:uLnTx/>
                <a:uFillTx/>
                <a:latin typeface="Calibri"/>
                <a:ea typeface="+mn-ea"/>
                <a:cs typeface="+mn-cs"/>
              </a:rPr>
              <a:t>growth</a:t>
            </a:r>
          </a:p>
        </p:txBody>
      </p:sp>
      <p:pic>
        <p:nvPicPr>
          <p:cNvPr id="5" name="Picture 4" descr="A close up of a logo&#10;&#10;Description automatically generated">
            <a:extLst>
              <a:ext uri="{FF2B5EF4-FFF2-40B4-BE49-F238E27FC236}">
                <a16:creationId xmlns:a16="http://schemas.microsoft.com/office/drawing/2014/main" id="{DC7584F9-44D7-4F75-8394-94569551B58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3568" y="1268760"/>
            <a:ext cx="2376264" cy="4057584"/>
          </a:xfrm>
          <a:prstGeom prst="rect">
            <a:avLst/>
          </a:prstGeom>
        </p:spPr>
      </p:pic>
      <p:pic>
        <p:nvPicPr>
          <p:cNvPr id="11" name="Picture 10" descr="A picture containing sitting, indoor, table, dishware&#10;&#10;Description automatically generated">
            <a:extLst>
              <a:ext uri="{FF2B5EF4-FFF2-40B4-BE49-F238E27FC236}">
                <a16:creationId xmlns:a16="http://schemas.microsoft.com/office/drawing/2014/main" id="{892549F6-41F4-44E5-9E0B-B80E20F1866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84040" y="1052736"/>
            <a:ext cx="3983236" cy="2532389"/>
          </a:xfrm>
          <a:prstGeom prst="rect">
            <a:avLst/>
          </a:prstGeom>
        </p:spPr>
      </p:pic>
      <p:pic>
        <p:nvPicPr>
          <p:cNvPr id="15" name="Picture 14" descr="A picture containing floor&#10;&#10;Description automatically generated">
            <a:extLst>
              <a:ext uri="{FF2B5EF4-FFF2-40B4-BE49-F238E27FC236}">
                <a16:creationId xmlns:a16="http://schemas.microsoft.com/office/drawing/2014/main" id="{AA35C55E-8A0D-44AE-AC5F-DE0EA2FD3E2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84928" y="3931851"/>
            <a:ext cx="3880253" cy="2521485"/>
          </a:xfrm>
          <a:prstGeom prst="rect">
            <a:avLst/>
          </a:prstGeom>
        </p:spPr>
      </p:pic>
      <p:sp>
        <p:nvSpPr>
          <p:cNvPr id="16" name="TextBox 15">
            <a:extLst>
              <a:ext uri="{FF2B5EF4-FFF2-40B4-BE49-F238E27FC236}">
                <a16:creationId xmlns:a16="http://schemas.microsoft.com/office/drawing/2014/main" id="{A54E3796-1627-47D6-A7D1-87A5F8D54A0A}"/>
              </a:ext>
            </a:extLst>
          </p:cNvPr>
          <p:cNvSpPr txBox="1"/>
          <p:nvPr/>
        </p:nvSpPr>
        <p:spPr>
          <a:xfrm>
            <a:off x="4572000" y="6453336"/>
            <a:ext cx="3888432" cy="307777"/>
          </a:xfrm>
          <a:prstGeom prst="rect">
            <a:avLst/>
          </a:prstGeom>
          <a:noFill/>
          <a:ln>
            <a:noFill/>
            <a:prstDash val="lgDash"/>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C00000"/>
                </a:solidFill>
                <a:effectLst/>
                <a:uLnTx/>
                <a:uFillTx/>
                <a:latin typeface="Calibri"/>
                <a:ea typeface="+mn-ea"/>
                <a:cs typeface="+mn-cs"/>
              </a:rPr>
              <a:t>India Ink stain with </a:t>
            </a:r>
            <a:r>
              <a:rPr kumimoji="0" lang="en-US" sz="1400" b="1" i="1" u="none" strike="noStrike" kern="1200" cap="none" spc="0" normalizeH="0" baseline="0" noProof="0" dirty="0">
                <a:ln>
                  <a:noFill/>
                </a:ln>
                <a:solidFill>
                  <a:srgbClr val="C00000"/>
                </a:solidFill>
                <a:effectLst/>
                <a:uLnTx/>
                <a:uFillTx/>
                <a:latin typeface="Calibri"/>
                <a:ea typeface="+mn-ea"/>
                <a:cs typeface="+mn-cs"/>
              </a:rPr>
              <a:t>C. neoformans </a:t>
            </a:r>
            <a:r>
              <a:rPr kumimoji="0" lang="en-US" sz="1400" b="1" i="0" u="none" strike="noStrike" kern="1200" cap="none" spc="0" normalizeH="0" baseline="0" noProof="0" dirty="0">
                <a:ln>
                  <a:noFill/>
                </a:ln>
                <a:solidFill>
                  <a:srgbClr val="C00000"/>
                </a:solidFill>
                <a:effectLst/>
                <a:uLnTx/>
                <a:uFillTx/>
                <a:latin typeface="Calibri"/>
                <a:ea typeface="+mn-ea"/>
                <a:cs typeface="+mn-cs"/>
              </a:rPr>
              <a:t>visible</a:t>
            </a:r>
          </a:p>
        </p:txBody>
      </p:sp>
      <p:sp>
        <p:nvSpPr>
          <p:cNvPr id="17" name="Oval 16">
            <a:extLst>
              <a:ext uri="{FF2B5EF4-FFF2-40B4-BE49-F238E27FC236}">
                <a16:creationId xmlns:a16="http://schemas.microsoft.com/office/drawing/2014/main" id="{19B97B17-B240-453E-AABE-BE33E7CC630E}"/>
              </a:ext>
            </a:extLst>
          </p:cNvPr>
          <p:cNvSpPr/>
          <p:nvPr/>
        </p:nvSpPr>
        <p:spPr>
          <a:xfrm>
            <a:off x="69776" y="1052736"/>
            <a:ext cx="685800" cy="6096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GB" altLang="en-US" sz="2000" b="1" i="0" u="none" strike="noStrike" kern="1200" cap="none" spc="0" normalizeH="0" baseline="0" noProof="0" dirty="0">
                <a:ln>
                  <a:noFill/>
                </a:ln>
                <a:solidFill>
                  <a:srgbClr val="C00000"/>
                </a:solidFill>
                <a:effectLst/>
                <a:uLnTx/>
                <a:uFillTx/>
                <a:latin typeface="Calibri"/>
                <a:ea typeface="+mn-ea"/>
                <a:cs typeface="+mn-cs"/>
              </a:rPr>
              <a:t>1</a:t>
            </a:r>
            <a:endParaRPr kumimoji="0" lang="en-US" altLang="en-US" sz="2000" b="1" i="0" u="none" strike="noStrike" kern="1200" cap="none" spc="0" normalizeH="0" baseline="0" noProof="0" dirty="0">
              <a:ln>
                <a:noFill/>
              </a:ln>
              <a:solidFill>
                <a:srgbClr val="C00000"/>
              </a:solidFill>
              <a:effectLst/>
              <a:uLnTx/>
              <a:uFillTx/>
              <a:latin typeface="Calibri"/>
              <a:ea typeface="+mn-ea"/>
              <a:cs typeface="+mn-cs"/>
            </a:endParaRPr>
          </a:p>
        </p:txBody>
      </p:sp>
      <p:sp>
        <p:nvSpPr>
          <p:cNvPr id="18" name="Oval 17">
            <a:extLst>
              <a:ext uri="{FF2B5EF4-FFF2-40B4-BE49-F238E27FC236}">
                <a16:creationId xmlns:a16="http://schemas.microsoft.com/office/drawing/2014/main" id="{B8BA7541-10B8-4658-A5A6-53BEFB0F4E93}"/>
              </a:ext>
            </a:extLst>
          </p:cNvPr>
          <p:cNvSpPr/>
          <p:nvPr/>
        </p:nvSpPr>
        <p:spPr>
          <a:xfrm>
            <a:off x="3814192" y="1052736"/>
            <a:ext cx="685800" cy="6096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GB" altLang="en-US" sz="2000" b="1" i="0" u="none" strike="noStrike" kern="1200" cap="none" spc="0" normalizeH="0" baseline="0" noProof="0" dirty="0">
                <a:ln>
                  <a:noFill/>
                </a:ln>
                <a:solidFill>
                  <a:srgbClr val="C00000"/>
                </a:solidFill>
                <a:effectLst/>
                <a:uLnTx/>
                <a:uFillTx/>
                <a:latin typeface="Calibri"/>
                <a:ea typeface="+mn-ea"/>
                <a:cs typeface="+mn-cs"/>
              </a:rPr>
              <a:t>2</a:t>
            </a:r>
            <a:endParaRPr kumimoji="0" lang="en-US" altLang="en-US" sz="2000" b="1" i="0" u="none" strike="noStrike" kern="1200" cap="none" spc="0" normalizeH="0" baseline="0" noProof="0" dirty="0">
              <a:ln>
                <a:noFill/>
              </a:ln>
              <a:solidFill>
                <a:srgbClr val="C00000"/>
              </a:solidFill>
              <a:effectLst/>
              <a:uLnTx/>
              <a:uFillTx/>
              <a:latin typeface="Calibri"/>
              <a:ea typeface="+mn-ea"/>
              <a:cs typeface="+mn-cs"/>
            </a:endParaRPr>
          </a:p>
        </p:txBody>
      </p:sp>
      <p:sp>
        <p:nvSpPr>
          <p:cNvPr id="19" name="Oval 18">
            <a:extLst>
              <a:ext uri="{FF2B5EF4-FFF2-40B4-BE49-F238E27FC236}">
                <a16:creationId xmlns:a16="http://schemas.microsoft.com/office/drawing/2014/main" id="{E59AC60B-FD6C-4270-8E1A-EAF46FD46B26}"/>
              </a:ext>
            </a:extLst>
          </p:cNvPr>
          <p:cNvSpPr/>
          <p:nvPr/>
        </p:nvSpPr>
        <p:spPr>
          <a:xfrm>
            <a:off x="3779912" y="3971528"/>
            <a:ext cx="685800" cy="6096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GB" altLang="en-US" sz="2000" b="1" i="0" u="none" strike="noStrike" kern="1200" cap="none" spc="0" normalizeH="0" baseline="0" noProof="0" dirty="0">
                <a:ln>
                  <a:noFill/>
                </a:ln>
                <a:solidFill>
                  <a:srgbClr val="C00000"/>
                </a:solidFill>
                <a:effectLst/>
                <a:uLnTx/>
                <a:uFillTx/>
                <a:latin typeface="Calibri"/>
                <a:ea typeface="+mn-ea"/>
                <a:cs typeface="+mn-cs"/>
              </a:rPr>
              <a:t>3</a:t>
            </a:r>
            <a:endParaRPr kumimoji="0" lang="en-US" altLang="en-US" sz="2000" b="1" i="0" u="none" strike="noStrike" kern="1200" cap="none" spc="0" normalizeH="0" baseline="0" noProof="0" dirty="0">
              <a:ln>
                <a:noFill/>
              </a:ln>
              <a:solidFill>
                <a:srgbClr val="C00000"/>
              </a:solidFill>
              <a:effectLst/>
              <a:uLnTx/>
              <a:uFillTx/>
              <a:latin typeface="Calibri"/>
              <a:ea typeface="+mn-ea"/>
              <a:cs typeface="+mn-cs"/>
            </a:endParaRPr>
          </a:p>
        </p:txBody>
      </p:sp>
    </p:spTree>
    <p:extLst>
      <p:ext uri="{BB962C8B-B14F-4D97-AF65-F5344CB8AC3E}">
        <p14:creationId xmlns:p14="http://schemas.microsoft.com/office/powerpoint/2010/main" val="241067593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a:extLst>
              <a:ext uri="{FF2B5EF4-FFF2-40B4-BE49-F238E27FC236}">
                <a16:creationId xmlns:a16="http://schemas.microsoft.com/office/drawing/2014/main" id="{2EF76C86-E35D-405C-B3CF-166910C0390D}"/>
              </a:ext>
            </a:extLst>
          </p:cNvPr>
          <p:cNvSpPr txBox="1">
            <a:spLocks noChangeArrowheads="1"/>
          </p:cNvSpPr>
          <p:nvPr/>
        </p:nvSpPr>
        <p:spPr bwMode="gray">
          <a:xfrm>
            <a:off x="0" y="-5680"/>
            <a:ext cx="9144000" cy="914400"/>
          </a:xfrm>
          <a:prstGeom prst="rect">
            <a:avLst/>
          </a:prstGeom>
          <a:solidFill>
            <a:srgbClr val="002060"/>
          </a:solidFill>
        </p:spPr>
        <p:txBody>
          <a:bodyPr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1900" b="1" i="0" u="none" strike="noStrike" kern="1200" cap="none" spc="0" normalizeH="0" baseline="0" noProof="0" dirty="0">
                <a:ln>
                  <a:noFill/>
                </a:ln>
                <a:solidFill>
                  <a:prstClr val="white"/>
                </a:solidFill>
                <a:effectLst/>
                <a:uLnTx/>
                <a:uFillTx/>
                <a:latin typeface="Calibri"/>
                <a:ea typeface="+mj-ea"/>
                <a:cs typeface="Calibri" panose="020F0502020204030204" pitchFamily="34" charset="0"/>
              </a:rPr>
              <a:t>Laboratory diagnosis/findings of cryptococcal meningitis</a:t>
            </a:r>
          </a:p>
        </p:txBody>
      </p:sp>
      <p:sp>
        <p:nvSpPr>
          <p:cNvPr id="13" name="TextBox 12">
            <a:extLst>
              <a:ext uri="{FF2B5EF4-FFF2-40B4-BE49-F238E27FC236}">
                <a16:creationId xmlns:a16="http://schemas.microsoft.com/office/drawing/2014/main" id="{9750219A-8231-45CB-B199-F24B123C8C19}"/>
              </a:ext>
            </a:extLst>
          </p:cNvPr>
          <p:cNvSpPr txBox="1"/>
          <p:nvPr/>
        </p:nvSpPr>
        <p:spPr>
          <a:xfrm>
            <a:off x="154046" y="1124744"/>
            <a:ext cx="5725699" cy="4324261"/>
          </a:xfrm>
          <a:prstGeom prst="rect">
            <a:avLst/>
          </a:prstGeom>
          <a:noFill/>
        </p:spPr>
        <p:txBody>
          <a:bodyPr wrap="square" rtlCol="0">
            <a:spAutoFit/>
          </a:bodyPr>
          <a:lstStyle/>
          <a:p>
            <a:pPr marL="342900" marR="0" lvl="0" indent="-3429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500" b="1" i="0" u="none" strike="noStrike" kern="1200" cap="none" spc="0" normalizeH="0" baseline="0" noProof="0" dirty="0">
                <a:ln>
                  <a:noFill/>
                </a:ln>
                <a:solidFill>
                  <a:prstClr val="black"/>
                </a:solidFill>
                <a:effectLst/>
                <a:uLnTx/>
                <a:uFillTx/>
                <a:latin typeface="Calibri"/>
                <a:ea typeface="+mn-ea"/>
                <a:cs typeface="+mn-cs"/>
              </a:rPr>
              <a:t>LP: </a:t>
            </a:r>
            <a:r>
              <a:rPr kumimoji="0" lang="en-US" sz="2500" b="0" i="0" u="none" strike="noStrike" kern="1200" cap="none" spc="0" normalizeH="0" baseline="0" noProof="0" dirty="0">
                <a:ln>
                  <a:noFill/>
                </a:ln>
                <a:solidFill>
                  <a:prstClr val="black"/>
                </a:solidFill>
                <a:effectLst/>
                <a:uLnTx/>
                <a:uFillTx/>
                <a:latin typeface="Calibri"/>
                <a:ea typeface="+mn-ea"/>
                <a:cs typeface="+mn-cs"/>
              </a:rPr>
              <a:t>CSF lymphocytic (Note that is often acellular in HIV), raised protein (0.5 – 1), reduced glucose.</a:t>
            </a:r>
          </a:p>
          <a:p>
            <a:pPr marL="342900" marR="0" lvl="0" indent="-3429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endParaRPr kumimoji="0" lang="en-US" sz="2500" b="1" i="0" u="none" strike="noStrike" kern="1200" cap="none" spc="0" normalizeH="0" baseline="0" noProof="0" dirty="0">
              <a:ln>
                <a:noFill/>
              </a:ln>
              <a:solidFill>
                <a:prstClr val="black"/>
              </a:solidFill>
              <a:effectLst/>
              <a:uLnTx/>
              <a:uFillTx/>
              <a:latin typeface="Calibri"/>
              <a:ea typeface="+mn-ea"/>
              <a:cs typeface="+mn-cs"/>
            </a:endParaRPr>
          </a:p>
          <a:p>
            <a:pPr marL="342900" marR="0" lvl="0" indent="-3429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500" b="1" i="0" u="none" strike="noStrike" kern="1200" cap="none" spc="0" normalizeH="0" baseline="0" noProof="0" dirty="0">
                <a:ln>
                  <a:noFill/>
                </a:ln>
                <a:solidFill>
                  <a:prstClr val="black"/>
                </a:solidFill>
                <a:effectLst/>
                <a:uLnTx/>
                <a:uFillTx/>
                <a:latin typeface="Calibri"/>
                <a:ea typeface="+mn-ea"/>
                <a:cs typeface="+mn-cs"/>
              </a:rPr>
              <a:t>Gram stain/India ink: </a:t>
            </a:r>
            <a:r>
              <a:rPr kumimoji="0" lang="en-US" sz="2500" b="0" i="0" u="none" strike="noStrike" kern="1200" cap="none" spc="0" normalizeH="0" baseline="0" noProof="0" dirty="0">
                <a:ln>
                  <a:noFill/>
                </a:ln>
                <a:solidFill>
                  <a:prstClr val="black"/>
                </a:solidFill>
                <a:effectLst/>
                <a:uLnTx/>
                <a:uFillTx/>
                <a:latin typeface="Calibri"/>
                <a:ea typeface="+mn-ea"/>
                <a:cs typeface="+mn-cs"/>
              </a:rPr>
              <a:t>spherical yeasts, halo. Is 80% sensitive</a:t>
            </a:r>
          </a:p>
          <a:p>
            <a:pPr marL="342900" marR="0" lvl="0" indent="-3429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endParaRPr kumimoji="0" lang="en-US" sz="2500" b="1" i="0" u="none" strike="noStrike" kern="1200" cap="none" spc="0" normalizeH="0" baseline="0" noProof="0" dirty="0">
              <a:ln>
                <a:noFill/>
              </a:ln>
              <a:solidFill>
                <a:prstClr val="black"/>
              </a:solidFill>
              <a:effectLst/>
              <a:uLnTx/>
              <a:uFillTx/>
              <a:latin typeface="Calibri"/>
              <a:ea typeface="+mn-ea"/>
              <a:cs typeface="+mn-cs"/>
            </a:endParaRPr>
          </a:p>
          <a:p>
            <a:pPr marL="342900" marR="0" lvl="0" indent="-3429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500" b="1" i="0" u="none" strike="noStrike" kern="1200" cap="none" spc="0" normalizeH="0" baseline="0" noProof="0" dirty="0">
                <a:ln>
                  <a:noFill/>
                </a:ln>
                <a:solidFill>
                  <a:prstClr val="black"/>
                </a:solidFill>
                <a:effectLst/>
                <a:uLnTx/>
                <a:uFillTx/>
                <a:latin typeface="Calibri"/>
                <a:ea typeface="+mn-ea"/>
                <a:cs typeface="+mn-cs"/>
              </a:rPr>
              <a:t>Blood cultures: </a:t>
            </a:r>
            <a:r>
              <a:rPr kumimoji="0" lang="en-US" sz="2500" b="0" i="0" u="none" strike="noStrike" kern="1200" cap="none" spc="0" normalizeH="0" baseline="0" noProof="0" dirty="0">
                <a:ln>
                  <a:noFill/>
                </a:ln>
                <a:solidFill>
                  <a:prstClr val="black"/>
                </a:solidFill>
                <a:effectLst/>
                <a:uLnTx/>
                <a:uFillTx/>
                <a:latin typeface="Calibri"/>
                <a:ea typeface="+mn-ea"/>
                <a:cs typeface="+mn-cs"/>
              </a:rPr>
              <a:t>cryptococcaemia.</a:t>
            </a:r>
          </a:p>
          <a:p>
            <a:pPr marL="342900" marR="0" lvl="0" indent="-3429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endParaRPr kumimoji="0" lang="en-US" sz="2500" b="1" i="0" u="none" strike="noStrike" kern="1200" cap="none" spc="0" normalizeH="0" baseline="0" noProof="0" dirty="0">
              <a:ln>
                <a:noFill/>
              </a:ln>
              <a:solidFill>
                <a:prstClr val="black"/>
              </a:solidFill>
              <a:effectLst/>
              <a:uLnTx/>
              <a:uFillTx/>
              <a:latin typeface="Calibri"/>
              <a:ea typeface="+mn-ea"/>
              <a:cs typeface="+mn-cs"/>
            </a:endParaRPr>
          </a:p>
          <a:p>
            <a:pPr marL="342900" marR="0" lvl="0" indent="-3429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500" b="1" i="0" u="none" strike="noStrike" kern="1200" cap="none" spc="0" normalizeH="0" baseline="0" noProof="0" dirty="0">
                <a:ln>
                  <a:noFill/>
                </a:ln>
                <a:solidFill>
                  <a:prstClr val="black"/>
                </a:solidFill>
                <a:effectLst/>
                <a:uLnTx/>
                <a:uFillTx/>
                <a:latin typeface="Calibri"/>
                <a:ea typeface="+mn-ea"/>
                <a:cs typeface="+mn-cs"/>
              </a:rPr>
              <a:t>Biopsy: </a:t>
            </a:r>
            <a:r>
              <a:rPr kumimoji="0" lang="en-US" sz="2500" b="0" i="0" u="none" strike="noStrike" kern="1200" cap="none" spc="0" normalizeH="0" baseline="0" noProof="0" dirty="0">
                <a:ln>
                  <a:noFill/>
                </a:ln>
                <a:solidFill>
                  <a:prstClr val="black"/>
                </a:solidFill>
                <a:effectLst/>
                <a:uLnTx/>
                <a:uFillTx/>
                <a:latin typeface="Calibri"/>
                <a:ea typeface="+mn-ea"/>
                <a:cs typeface="+mn-cs"/>
              </a:rPr>
              <a:t>skin (ulcerated papules indicate dissemination), lymph node</a:t>
            </a:r>
          </a:p>
        </p:txBody>
      </p:sp>
      <p:pic>
        <p:nvPicPr>
          <p:cNvPr id="3" name="Picture 2">
            <a:extLst>
              <a:ext uri="{FF2B5EF4-FFF2-40B4-BE49-F238E27FC236}">
                <a16:creationId xmlns:a16="http://schemas.microsoft.com/office/drawing/2014/main" id="{C96B8E8D-49FF-4D4D-8091-C5116674A06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81643" y="1200533"/>
            <a:ext cx="2613363" cy="2040912"/>
          </a:xfrm>
          <a:prstGeom prst="rect">
            <a:avLst/>
          </a:prstGeom>
        </p:spPr>
      </p:pic>
      <p:sp>
        <p:nvSpPr>
          <p:cNvPr id="20" name="TextBox 19">
            <a:extLst>
              <a:ext uri="{FF2B5EF4-FFF2-40B4-BE49-F238E27FC236}">
                <a16:creationId xmlns:a16="http://schemas.microsoft.com/office/drawing/2014/main" id="{637A8E9F-469E-4C24-AB9F-4AD7CFDF82A7}"/>
              </a:ext>
            </a:extLst>
          </p:cNvPr>
          <p:cNvSpPr txBox="1"/>
          <p:nvPr/>
        </p:nvSpPr>
        <p:spPr>
          <a:xfrm>
            <a:off x="5698662" y="3216757"/>
            <a:ext cx="3481850" cy="307777"/>
          </a:xfrm>
          <a:prstGeom prst="rect">
            <a:avLst/>
          </a:prstGeom>
          <a:noFill/>
          <a:ln>
            <a:noFill/>
            <a:prstDash val="lgDash"/>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1" u="none" strike="noStrike" kern="1200" cap="none" spc="0" normalizeH="0" baseline="0" noProof="0" dirty="0">
                <a:ln>
                  <a:noFill/>
                </a:ln>
                <a:solidFill>
                  <a:srgbClr val="C00000"/>
                </a:solidFill>
                <a:effectLst/>
                <a:uLnTx/>
                <a:uFillTx/>
                <a:latin typeface="Calibri"/>
                <a:ea typeface="+mn-ea"/>
                <a:cs typeface="+mn-cs"/>
              </a:rPr>
              <a:t>Cryptococcus</a:t>
            </a:r>
            <a:r>
              <a:rPr kumimoji="0" lang="en-US" sz="1400" b="1" i="0" u="none" strike="noStrike" kern="1200" cap="none" spc="0" normalizeH="0" baseline="0" noProof="0" dirty="0">
                <a:ln>
                  <a:noFill/>
                </a:ln>
                <a:solidFill>
                  <a:srgbClr val="C00000"/>
                </a:solidFill>
                <a:effectLst/>
                <a:uLnTx/>
                <a:uFillTx/>
                <a:latin typeface="Calibri"/>
                <a:ea typeface="+mn-ea"/>
                <a:cs typeface="+mn-cs"/>
              </a:rPr>
              <a:t> staining positive with India ink</a:t>
            </a:r>
          </a:p>
        </p:txBody>
      </p:sp>
      <p:pic>
        <p:nvPicPr>
          <p:cNvPr id="6" name="Picture 5" descr="A picture containing indoor, cat&#10;&#10;Description automatically generated">
            <a:extLst>
              <a:ext uri="{FF2B5EF4-FFF2-40B4-BE49-F238E27FC236}">
                <a16:creationId xmlns:a16="http://schemas.microsoft.com/office/drawing/2014/main" id="{496219B3-F485-428B-9B4B-BF068B81265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62871" y="3685077"/>
            <a:ext cx="2613363" cy="2188223"/>
          </a:xfrm>
          <a:prstGeom prst="rect">
            <a:avLst/>
          </a:prstGeom>
        </p:spPr>
      </p:pic>
      <p:sp>
        <p:nvSpPr>
          <p:cNvPr id="21" name="TextBox 20">
            <a:extLst>
              <a:ext uri="{FF2B5EF4-FFF2-40B4-BE49-F238E27FC236}">
                <a16:creationId xmlns:a16="http://schemas.microsoft.com/office/drawing/2014/main" id="{92E53AAD-03A9-4703-AE60-75E7EB17D970}"/>
              </a:ext>
            </a:extLst>
          </p:cNvPr>
          <p:cNvSpPr txBox="1"/>
          <p:nvPr/>
        </p:nvSpPr>
        <p:spPr>
          <a:xfrm>
            <a:off x="5698662" y="5809045"/>
            <a:ext cx="3481850" cy="523220"/>
          </a:xfrm>
          <a:prstGeom prst="rect">
            <a:avLst/>
          </a:prstGeom>
          <a:noFill/>
          <a:ln>
            <a:noFill/>
            <a:prstDash val="lgDash"/>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C00000"/>
                </a:solidFill>
                <a:effectLst/>
                <a:uLnTx/>
                <a:uFillTx/>
                <a:latin typeface="Calibri"/>
                <a:ea typeface="+mn-ea"/>
                <a:cs typeface="+mn-cs"/>
              </a:rPr>
              <a:t>Ulcerated skin lesions due to disseminated cryptococcal disease</a:t>
            </a:r>
          </a:p>
        </p:txBody>
      </p:sp>
    </p:spTree>
    <p:extLst>
      <p:ext uri="{BB962C8B-B14F-4D97-AF65-F5344CB8AC3E}">
        <p14:creationId xmlns:p14="http://schemas.microsoft.com/office/powerpoint/2010/main" val="9658882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a:extLst>
              <a:ext uri="{FF2B5EF4-FFF2-40B4-BE49-F238E27FC236}">
                <a16:creationId xmlns:a16="http://schemas.microsoft.com/office/drawing/2014/main" id="{2EF76C86-E35D-405C-B3CF-166910C0390D}"/>
              </a:ext>
            </a:extLst>
          </p:cNvPr>
          <p:cNvSpPr txBox="1">
            <a:spLocks noChangeArrowheads="1"/>
          </p:cNvSpPr>
          <p:nvPr/>
        </p:nvSpPr>
        <p:spPr bwMode="gray">
          <a:xfrm>
            <a:off x="0" y="-43780"/>
            <a:ext cx="9144000" cy="914400"/>
          </a:xfrm>
          <a:prstGeom prst="rect">
            <a:avLst/>
          </a:prstGeom>
          <a:solidFill>
            <a:srgbClr val="002060"/>
          </a:solidFill>
        </p:spPr>
        <p:txBody>
          <a:bodyPr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1900" b="1" i="0" u="none" strike="noStrike" kern="1200" cap="none" spc="0" normalizeH="0" baseline="0" noProof="0" dirty="0">
                <a:ln>
                  <a:noFill/>
                </a:ln>
                <a:solidFill>
                  <a:prstClr val="white"/>
                </a:solidFill>
                <a:effectLst/>
                <a:uLnTx/>
                <a:uFillTx/>
                <a:latin typeface="Calibri"/>
                <a:ea typeface="+mj-ea"/>
                <a:cs typeface="Calibri" panose="020F0502020204030204" pitchFamily="34" charset="0"/>
              </a:rPr>
              <a:t>Laboratory diagnosis/findings of cryptococcal meningitis: </a:t>
            </a:r>
            <a:r>
              <a:rPr kumimoji="0" lang="en-US" sz="2000" b="1" i="0" u="none" strike="noStrike" kern="1200" cap="none" spc="0" normalizeH="0" baseline="0" noProof="0" dirty="0">
                <a:ln>
                  <a:noFill/>
                </a:ln>
                <a:solidFill>
                  <a:prstClr val="white"/>
                </a:solidFill>
                <a:effectLst/>
                <a:uLnTx/>
                <a:uFillTx/>
                <a:latin typeface="Calibri"/>
                <a:ea typeface="+mj-ea"/>
                <a:cs typeface="+mj-cs"/>
              </a:rPr>
              <a:t>Culture/Histology </a:t>
            </a:r>
          </a:p>
        </p:txBody>
      </p:sp>
      <p:sp>
        <p:nvSpPr>
          <p:cNvPr id="13" name="TextBox 12">
            <a:extLst>
              <a:ext uri="{FF2B5EF4-FFF2-40B4-BE49-F238E27FC236}">
                <a16:creationId xmlns:a16="http://schemas.microsoft.com/office/drawing/2014/main" id="{9750219A-8231-45CB-B199-F24B123C8C19}"/>
              </a:ext>
            </a:extLst>
          </p:cNvPr>
          <p:cNvSpPr txBox="1"/>
          <p:nvPr/>
        </p:nvSpPr>
        <p:spPr>
          <a:xfrm>
            <a:off x="107504" y="980728"/>
            <a:ext cx="5688632" cy="5693866"/>
          </a:xfrm>
          <a:prstGeom prst="rect">
            <a:avLst/>
          </a:prstGeom>
          <a:noFill/>
        </p:spPr>
        <p:txBody>
          <a:bodyPr wrap="square" rtlCol="0">
            <a:spAutoFit/>
          </a:bodyPr>
          <a:lstStyle/>
          <a:p>
            <a:pPr marL="342900" marR="0" lvl="0" indent="-3429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200" b="1" i="0" u="none" strike="noStrike" kern="1200" cap="none" spc="0" normalizeH="0" baseline="0" noProof="0" dirty="0">
                <a:ln>
                  <a:noFill/>
                </a:ln>
                <a:solidFill>
                  <a:prstClr val="black"/>
                </a:solidFill>
                <a:effectLst/>
                <a:uLnTx/>
                <a:uFillTx/>
                <a:latin typeface="Calibri"/>
                <a:ea typeface="+mn-ea"/>
                <a:cs typeface="+mn-cs"/>
              </a:rPr>
              <a:t>Gold standard</a:t>
            </a:r>
            <a:r>
              <a:rPr kumimoji="0" lang="en-US" sz="2200" b="0" i="0" u="none" strike="noStrike" kern="1200" cap="none" spc="0" normalizeH="0" baseline="0" noProof="0" dirty="0">
                <a:ln>
                  <a:noFill/>
                </a:ln>
                <a:solidFill>
                  <a:prstClr val="black"/>
                </a:solidFill>
                <a:effectLst/>
                <a:uLnTx/>
                <a:uFillTx/>
                <a:latin typeface="Calibri"/>
                <a:ea typeface="+mn-ea"/>
                <a:cs typeface="+mn-cs"/>
              </a:rPr>
              <a:t> for diagnosis of cryptococcal meningitis.</a:t>
            </a:r>
          </a:p>
          <a:p>
            <a:pPr marL="800100" marR="0" lvl="1" indent="-34290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2000" b="0" i="0" u="none" strike="noStrike" kern="1200" cap="none" spc="0" normalizeH="0" baseline="0" noProof="0" dirty="0">
                <a:ln>
                  <a:noFill/>
                </a:ln>
                <a:solidFill>
                  <a:prstClr val="black"/>
                </a:solidFill>
                <a:effectLst/>
                <a:uLnTx/>
                <a:uFillTx/>
                <a:latin typeface="Calibri"/>
                <a:ea typeface="+mn-ea"/>
                <a:cs typeface="+mn-cs"/>
              </a:rPr>
              <a:t>48 – 72 hrs ordinary media/SAB 30 – 35 </a:t>
            </a:r>
            <a:r>
              <a:rPr kumimoji="0" lang="en-US" sz="2000" b="0" i="0" u="none" strike="noStrike" kern="1200" cap="none" spc="0" normalizeH="0" baseline="30000" noProof="0" dirty="0">
                <a:ln>
                  <a:noFill/>
                </a:ln>
                <a:solidFill>
                  <a:prstClr val="black"/>
                </a:solidFill>
                <a:effectLst/>
                <a:uLnTx/>
                <a:uFillTx/>
                <a:latin typeface="Calibri"/>
                <a:ea typeface="+mn-ea"/>
                <a:cs typeface="+mn-cs"/>
              </a:rPr>
              <a:t>0</a:t>
            </a:r>
            <a:r>
              <a:rPr kumimoji="0" lang="en-US" sz="2000" b="0" i="0" u="none" strike="noStrike" kern="1200" cap="none" spc="0" normalizeH="0" baseline="0" noProof="0" dirty="0">
                <a:ln>
                  <a:noFill/>
                </a:ln>
                <a:solidFill>
                  <a:prstClr val="black"/>
                </a:solidFill>
                <a:effectLst/>
                <a:uLnTx/>
                <a:uFillTx/>
                <a:latin typeface="Calibri"/>
                <a:ea typeface="+mn-ea"/>
                <a:cs typeface="+mn-cs"/>
              </a:rPr>
              <a:t>C. </a:t>
            </a:r>
          </a:p>
          <a:p>
            <a:pPr marL="342900" marR="0" lvl="0" indent="-3429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endParaRPr kumimoji="0" lang="en-US" sz="2200" b="0" i="0" u="none" strike="noStrike" kern="1200" cap="none" spc="0" normalizeH="0" baseline="0" noProof="0" dirty="0">
              <a:ln>
                <a:noFill/>
              </a:ln>
              <a:solidFill>
                <a:prstClr val="black"/>
              </a:solidFill>
              <a:effectLst/>
              <a:uLnTx/>
              <a:uFillTx/>
              <a:latin typeface="Calibri"/>
              <a:ea typeface="+mn-ea"/>
              <a:cs typeface="+mn-cs"/>
            </a:endParaRPr>
          </a:p>
          <a:p>
            <a:pPr marL="342900" marR="0" lvl="0" indent="-3429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200" b="0" i="0" u="none" strike="noStrike" kern="1200" cap="none" spc="0" normalizeH="0" baseline="0" noProof="0" dirty="0">
                <a:ln>
                  <a:noFill/>
                </a:ln>
                <a:solidFill>
                  <a:prstClr val="black"/>
                </a:solidFill>
                <a:effectLst/>
                <a:uLnTx/>
                <a:uFillTx/>
                <a:latin typeface="Calibri"/>
                <a:ea typeface="+mn-ea"/>
                <a:cs typeface="+mn-cs"/>
              </a:rPr>
              <a:t>Creamy (sometimes mucoid) colonies</a:t>
            </a:r>
          </a:p>
          <a:p>
            <a:pPr marL="342900" marR="0" lvl="0" indent="-3429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200" b="0" i="0" u="none" strike="noStrike" kern="1200" cap="none" spc="0" normalizeH="0" baseline="0" noProof="0" dirty="0">
                <a:ln>
                  <a:noFill/>
                </a:ln>
                <a:solidFill>
                  <a:prstClr val="black"/>
                </a:solidFill>
                <a:effectLst/>
                <a:uLnTx/>
                <a:uFillTx/>
                <a:latin typeface="Calibri"/>
                <a:ea typeface="+mn-ea"/>
                <a:cs typeface="+mn-cs"/>
              </a:rPr>
              <a:t>Urease</a:t>
            </a:r>
            <a:r>
              <a:rPr kumimoji="0" lang="en-US" sz="2600" b="1" i="0" u="none" strike="noStrike" kern="1200" cap="none" spc="0" normalizeH="0" baseline="30000" noProof="0" dirty="0">
                <a:ln>
                  <a:noFill/>
                </a:ln>
                <a:solidFill>
                  <a:prstClr val="black"/>
                </a:solidFill>
                <a:effectLst/>
                <a:uLnTx/>
                <a:uFillTx/>
                <a:latin typeface="Calibri"/>
                <a:ea typeface="+mn-ea"/>
                <a:cs typeface="+mn-cs"/>
              </a:rPr>
              <a:t>+</a:t>
            </a:r>
          </a:p>
          <a:p>
            <a:pPr marL="342900" marR="0" lvl="0" indent="-3429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endParaRPr kumimoji="0" lang="en-US" sz="2200" b="0" i="0" u="none" strike="noStrike" kern="1200" cap="none" spc="0" normalizeH="0" baseline="0" noProof="0" dirty="0">
              <a:ln>
                <a:noFill/>
              </a:ln>
              <a:solidFill>
                <a:prstClr val="black"/>
              </a:solidFill>
              <a:effectLst/>
              <a:uLnTx/>
              <a:uFillTx/>
              <a:latin typeface="Calibri"/>
              <a:ea typeface="+mn-ea"/>
              <a:cs typeface="+mn-cs"/>
            </a:endParaRPr>
          </a:p>
          <a:p>
            <a:pPr marL="342900" marR="0" lvl="0" indent="-3429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200" b="1" i="0" u="none" strike="noStrike" kern="1200" cap="none" spc="0" normalizeH="0" baseline="0" noProof="0" dirty="0">
                <a:ln>
                  <a:noFill/>
                </a:ln>
                <a:solidFill>
                  <a:prstClr val="black"/>
                </a:solidFill>
                <a:effectLst/>
                <a:uLnTx/>
                <a:uFillTx/>
                <a:latin typeface="Calibri"/>
                <a:ea typeface="+mn-ea"/>
                <a:cs typeface="+mn-cs"/>
              </a:rPr>
              <a:t>Selective media:</a:t>
            </a:r>
            <a:r>
              <a:rPr kumimoji="0" lang="en-US" sz="2200" b="0" i="0" u="none" strike="noStrike" kern="1200" cap="none" spc="0" normalizeH="0" baseline="0" noProof="0" dirty="0">
                <a:ln>
                  <a:noFill/>
                </a:ln>
                <a:solidFill>
                  <a:prstClr val="black"/>
                </a:solidFill>
                <a:effectLst/>
                <a:uLnTx/>
                <a:uFillTx/>
                <a:latin typeface="Calibri"/>
                <a:ea typeface="+mn-ea"/>
                <a:cs typeface="+mn-cs"/>
              </a:rPr>
              <a:t> </a:t>
            </a:r>
          </a:p>
          <a:p>
            <a:pPr marL="800100" marR="0" lvl="1" indent="-34290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2000" b="0" i="0" u="none" strike="noStrike" kern="1200" cap="none" spc="0" normalizeH="0" baseline="0" noProof="0" dirty="0">
                <a:ln>
                  <a:noFill/>
                </a:ln>
                <a:solidFill>
                  <a:prstClr val="black"/>
                </a:solidFill>
                <a:effectLst/>
                <a:uLnTx/>
                <a:uFillTx/>
                <a:latin typeface="Calibri"/>
                <a:ea typeface="+mn-ea"/>
                <a:cs typeface="+mn-cs"/>
              </a:rPr>
              <a:t>Niger seed, caffeic acid, dopamine</a:t>
            </a:r>
          </a:p>
          <a:p>
            <a:pPr marL="800100" marR="0" lvl="1" indent="-34290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2000" b="0" i="0" u="none" strike="noStrike" kern="1200" cap="none" spc="0" normalizeH="0" baseline="0" noProof="0" dirty="0">
                <a:ln>
                  <a:noFill/>
                </a:ln>
                <a:solidFill>
                  <a:prstClr val="black"/>
                </a:solidFill>
                <a:effectLst/>
                <a:uLnTx/>
                <a:uFillTx/>
                <a:latin typeface="Calibri"/>
                <a:ea typeface="+mn-ea"/>
                <a:cs typeface="+mn-cs"/>
              </a:rPr>
              <a:t>Canavanine glycine bromothymol blue (CGB) agar – distinguish </a:t>
            </a:r>
            <a:r>
              <a:rPr kumimoji="0" lang="en-US" sz="2000" b="0" i="1" u="none" strike="noStrike" kern="1200" cap="none" spc="0" normalizeH="0" baseline="0" noProof="0" dirty="0">
                <a:ln>
                  <a:noFill/>
                </a:ln>
                <a:solidFill>
                  <a:prstClr val="black"/>
                </a:solidFill>
                <a:effectLst/>
                <a:uLnTx/>
                <a:uFillTx/>
                <a:latin typeface="Calibri"/>
                <a:ea typeface="+mn-ea"/>
                <a:cs typeface="+mn-cs"/>
              </a:rPr>
              <a:t>C gattii</a:t>
            </a:r>
            <a:r>
              <a:rPr kumimoji="0" lang="en-US" sz="2000" b="0" i="0" u="none" strike="noStrike" kern="1200" cap="none" spc="0" normalizeH="0" baseline="0" noProof="0" dirty="0">
                <a:ln>
                  <a:noFill/>
                </a:ln>
                <a:solidFill>
                  <a:prstClr val="black"/>
                </a:solidFill>
                <a:effectLst/>
                <a:uLnTx/>
                <a:uFillTx/>
                <a:latin typeface="Calibri"/>
                <a:ea typeface="+mn-ea"/>
                <a:cs typeface="+mn-cs"/>
              </a:rPr>
              <a:t> (blue, glycine) from </a:t>
            </a:r>
            <a:r>
              <a:rPr kumimoji="0" lang="en-US" sz="2000" b="0" i="1" u="none" strike="noStrike" kern="1200" cap="none" spc="0" normalizeH="0" baseline="0" noProof="0" dirty="0">
                <a:ln>
                  <a:noFill/>
                </a:ln>
                <a:solidFill>
                  <a:prstClr val="black"/>
                </a:solidFill>
                <a:effectLst/>
                <a:uLnTx/>
                <a:uFillTx/>
                <a:latin typeface="Calibri"/>
                <a:ea typeface="+mn-ea"/>
                <a:cs typeface="+mn-cs"/>
              </a:rPr>
              <a:t>neoformans</a:t>
            </a:r>
            <a:endParaRPr kumimoji="0" lang="en-US" sz="2000" b="0" i="0" u="none" strike="noStrike" kern="1200" cap="none" spc="0" normalizeH="0" baseline="0" noProof="0" dirty="0">
              <a:ln>
                <a:noFill/>
              </a:ln>
              <a:solidFill>
                <a:prstClr val="black"/>
              </a:solidFill>
              <a:effectLst/>
              <a:uLnTx/>
              <a:uFillTx/>
              <a:latin typeface="Calibri"/>
              <a:ea typeface="+mn-ea"/>
              <a:cs typeface="+mn-cs"/>
            </a:endParaRPr>
          </a:p>
          <a:p>
            <a:pPr marL="342900" marR="0" lvl="0" indent="-3429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endParaRPr kumimoji="0" lang="en-US" sz="2200" b="0" i="0" u="none" strike="noStrike" kern="1200" cap="none" spc="0" normalizeH="0" baseline="0" noProof="0" dirty="0">
              <a:ln>
                <a:noFill/>
              </a:ln>
              <a:solidFill>
                <a:prstClr val="black"/>
              </a:solidFill>
              <a:effectLst/>
              <a:uLnTx/>
              <a:uFillTx/>
              <a:latin typeface="Calibri"/>
              <a:ea typeface="+mn-ea"/>
              <a:cs typeface="+mn-cs"/>
            </a:endParaRPr>
          </a:p>
          <a:p>
            <a:pPr marL="342900" marR="0" lvl="0" indent="-3429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200" b="1" i="0" u="none" strike="noStrike" kern="1200" cap="none" spc="0" normalizeH="0" baseline="0" noProof="0" dirty="0">
                <a:ln>
                  <a:noFill/>
                </a:ln>
                <a:solidFill>
                  <a:prstClr val="black"/>
                </a:solidFill>
                <a:effectLst/>
                <a:uLnTx/>
                <a:uFillTx/>
                <a:latin typeface="Calibri"/>
                <a:ea typeface="+mn-ea"/>
                <a:cs typeface="+mn-cs"/>
              </a:rPr>
              <a:t>Histology:</a:t>
            </a:r>
            <a:r>
              <a:rPr kumimoji="0" lang="en-US" sz="2200" b="0" i="0" u="none" strike="noStrike" kern="1200" cap="none" spc="0" normalizeH="0" baseline="0" noProof="0" dirty="0">
                <a:ln>
                  <a:noFill/>
                </a:ln>
                <a:solidFill>
                  <a:prstClr val="black"/>
                </a:solidFill>
                <a:effectLst/>
                <a:uLnTx/>
                <a:uFillTx/>
                <a:latin typeface="Calibri"/>
                <a:ea typeface="+mn-ea"/>
                <a:cs typeface="+mn-cs"/>
              </a:rPr>
              <a:t> </a:t>
            </a:r>
          </a:p>
          <a:p>
            <a:pPr marL="800100" marR="0" lvl="1" indent="-34290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2000" b="0" i="0" u="none" strike="noStrike" kern="1200" cap="none" spc="0" normalizeH="0" baseline="0" noProof="0" dirty="0">
                <a:ln>
                  <a:noFill/>
                </a:ln>
                <a:solidFill>
                  <a:prstClr val="black"/>
                </a:solidFill>
                <a:effectLst/>
                <a:uLnTx/>
                <a:uFillTx/>
                <a:latin typeface="Calibri"/>
                <a:ea typeface="+mn-ea"/>
                <a:cs typeface="+mn-cs"/>
              </a:rPr>
              <a:t>Budding spherical capsulated yeast. </a:t>
            </a:r>
          </a:p>
          <a:p>
            <a:pPr marL="800100" marR="0" lvl="1" indent="-34290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2000" b="0" i="0" u="none" strike="noStrike" kern="1200" cap="none" spc="0" normalizeH="0" baseline="0" noProof="0" dirty="0">
                <a:ln>
                  <a:noFill/>
                </a:ln>
                <a:solidFill>
                  <a:prstClr val="black"/>
                </a:solidFill>
                <a:effectLst/>
                <a:uLnTx/>
                <a:uFillTx/>
                <a:latin typeface="Calibri"/>
                <a:ea typeface="+mn-ea"/>
                <a:cs typeface="+mn-cs"/>
              </a:rPr>
              <a:t>Stains: Grocott Methamine Silver. </a:t>
            </a:r>
          </a:p>
          <a:p>
            <a:pPr marL="800100" marR="0" lvl="1" indent="-34290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2000" b="0" i="0" u="none" strike="noStrike" kern="1200" cap="none" spc="0" normalizeH="0" baseline="0" noProof="0" dirty="0">
                <a:ln>
                  <a:noFill/>
                </a:ln>
                <a:solidFill>
                  <a:prstClr val="black"/>
                </a:solidFill>
                <a:effectLst/>
                <a:uLnTx/>
                <a:uFillTx/>
                <a:latin typeface="Calibri"/>
                <a:ea typeface="+mn-ea"/>
                <a:cs typeface="+mn-cs"/>
              </a:rPr>
              <a:t>Capsulate stain: mucicarmine (pink)</a:t>
            </a:r>
          </a:p>
        </p:txBody>
      </p:sp>
      <p:sp>
        <p:nvSpPr>
          <p:cNvPr id="20" name="TextBox 19">
            <a:extLst>
              <a:ext uri="{FF2B5EF4-FFF2-40B4-BE49-F238E27FC236}">
                <a16:creationId xmlns:a16="http://schemas.microsoft.com/office/drawing/2014/main" id="{637A8E9F-469E-4C24-AB9F-4AD7CFDF82A7}"/>
              </a:ext>
            </a:extLst>
          </p:cNvPr>
          <p:cNvSpPr txBox="1"/>
          <p:nvPr/>
        </p:nvSpPr>
        <p:spPr>
          <a:xfrm>
            <a:off x="5652120" y="2617167"/>
            <a:ext cx="3481850" cy="276999"/>
          </a:xfrm>
          <a:prstGeom prst="rect">
            <a:avLst/>
          </a:prstGeom>
          <a:noFill/>
          <a:ln>
            <a:noFill/>
            <a:prstDash val="lgDash"/>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C00000"/>
                </a:solidFill>
                <a:effectLst/>
                <a:uLnTx/>
                <a:uFillTx/>
                <a:latin typeface="Calibri"/>
                <a:ea typeface="+mn-ea"/>
                <a:cs typeface="+mn-cs"/>
              </a:rPr>
              <a:t>Positive fungal culture with</a:t>
            </a:r>
            <a:r>
              <a:rPr kumimoji="0" lang="en-US" sz="1200" b="0" i="1" u="none" strike="noStrike" kern="1200" cap="none" spc="0" normalizeH="0" baseline="0" noProof="0" dirty="0">
                <a:ln>
                  <a:noFill/>
                </a:ln>
                <a:solidFill>
                  <a:srgbClr val="C00000"/>
                </a:solidFill>
                <a:effectLst/>
                <a:uLnTx/>
                <a:uFillTx/>
                <a:latin typeface="Calibri"/>
                <a:ea typeface="+mn-ea"/>
                <a:cs typeface="+mn-cs"/>
              </a:rPr>
              <a:t> Cryptococcus</a:t>
            </a:r>
            <a:r>
              <a:rPr kumimoji="0" lang="en-US" sz="1200" b="1" i="0" u="none" strike="noStrike" kern="1200" cap="none" spc="0" normalizeH="0" baseline="0" noProof="0" dirty="0">
                <a:ln>
                  <a:noFill/>
                </a:ln>
                <a:solidFill>
                  <a:srgbClr val="C00000"/>
                </a:solidFill>
                <a:effectLst/>
                <a:uLnTx/>
                <a:uFillTx/>
                <a:latin typeface="Calibri"/>
                <a:ea typeface="+mn-ea"/>
                <a:cs typeface="+mn-cs"/>
              </a:rPr>
              <a:t> </a:t>
            </a:r>
            <a:r>
              <a:rPr kumimoji="0" lang="en-US" sz="1200" b="0" i="0" u="none" strike="noStrike" kern="1200" cap="none" spc="0" normalizeH="0" baseline="0" noProof="0" dirty="0">
                <a:ln>
                  <a:noFill/>
                </a:ln>
                <a:solidFill>
                  <a:srgbClr val="C00000"/>
                </a:solidFill>
                <a:effectLst/>
                <a:uLnTx/>
                <a:uFillTx/>
                <a:latin typeface="Calibri"/>
                <a:ea typeface="+mn-ea"/>
                <a:cs typeface="+mn-cs"/>
              </a:rPr>
              <a:t>colonies</a:t>
            </a:r>
          </a:p>
        </p:txBody>
      </p:sp>
      <p:pic>
        <p:nvPicPr>
          <p:cNvPr id="4" name="Picture 3" descr="A picture containing indoor&#10;&#10;Description automatically generated">
            <a:extLst>
              <a:ext uri="{FF2B5EF4-FFF2-40B4-BE49-F238E27FC236}">
                <a16:creationId xmlns:a16="http://schemas.microsoft.com/office/drawing/2014/main" id="{28B43EA1-D3DE-4258-827A-8F7E51299E2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00192" y="908720"/>
            <a:ext cx="2160240" cy="1737100"/>
          </a:xfrm>
          <a:prstGeom prst="rect">
            <a:avLst/>
          </a:prstGeom>
        </p:spPr>
      </p:pic>
      <p:pic>
        <p:nvPicPr>
          <p:cNvPr id="8" name="Picture 7" descr="A close up of a bottle&#10;&#10;Description automatically generated">
            <a:extLst>
              <a:ext uri="{FF2B5EF4-FFF2-40B4-BE49-F238E27FC236}">
                <a16:creationId xmlns:a16="http://schemas.microsoft.com/office/drawing/2014/main" id="{5E1E5F24-085D-4661-AA6D-0EF33AA2FED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21104" y="2924944"/>
            <a:ext cx="2067320" cy="1732787"/>
          </a:xfrm>
          <a:prstGeom prst="rect">
            <a:avLst/>
          </a:prstGeom>
        </p:spPr>
      </p:pic>
      <p:pic>
        <p:nvPicPr>
          <p:cNvPr id="10" name="Picture 9" descr="A picture containing tree, photo&#10;&#10;Description automatically generated">
            <a:extLst>
              <a:ext uri="{FF2B5EF4-FFF2-40B4-BE49-F238E27FC236}">
                <a16:creationId xmlns:a16="http://schemas.microsoft.com/office/drawing/2014/main" id="{EE94F2E5-FB9F-46DD-82F0-44C155E2D1B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21103" y="4797152"/>
            <a:ext cx="2067319" cy="1763210"/>
          </a:xfrm>
          <a:prstGeom prst="rect">
            <a:avLst/>
          </a:prstGeom>
        </p:spPr>
      </p:pic>
      <p:sp>
        <p:nvSpPr>
          <p:cNvPr id="14" name="TextBox 13">
            <a:extLst>
              <a:ext uri="{FF2B5EF4-FFF2-40B4-BE49-F238E27FC236}">
                <a16:creationId xmlns:a16="http://schemas.microsoft.com/office/drawing/2014/main" id="{C0F24A96-85D0-4AA5-88C9-C7D7889DB573}"/>
              </a:ext>
            </a:extLst>
          </p:cNvPr>
          <p:cNvSpPr txBox="1"/>
          <p:nvPr/>
        </p:nvSpPr>
        <p:spPr>
          <a:xfrm>
            <a:off x="5652120" y="4592161"/>
            <a:ext cx="3481850" cy="276999"/>
          </a:xfrm>
          <a:prstGeom prst="rect">
            <a:avLst/>
          </a:prstGeom>
          <a:noFill/>
          <a:ln>
            <a:noFill/>
            <a:prstDash val="lgDash"/>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C00000"/>
                </a:solidFill>
                <a:effectLst/>
                <a:uLnTx/>
                <a:uFillTx/>
                <a:latin typeface="Calibri"/>
                <a:ea typeface="+mn-ea"/>
                <a:cs typeface="+mn-cs"/>
              </a:rPr>
              <a:t>CGB agar distinguishing C </a:t>
            </a:r>
            <a:r>
              <a:rPr kumimoji="0" lang="en-US" sz="1200" b="0" i="1" u="none" strike="noStrike" kern="1200" cap="none" spc="0" normalizeH="0" baseline="0" noProof="0" dirty="0">
                <a:ln>
                  <a:noFill/>
                </a:ln>
                <a:solidFill>
                  <a:srgbClr val="C00000"/>
                </a:solidFill>
                <a:effectLst/>
                <a:uLnTx/>
                <a:uFillTx/>
                <a:latin typeface="Calibri"/>
                <a:ea typeface="+mn-ea"/>
                <a:cs typeface="+mn-cs"/>
              </a:rPr>
              <a:t>gattii</a:t>
            </a:r>
            <a:r>
              <a:rPr kumimoji="0" lang="en-US" sz="1200" b="0" i="0" u="none" strike="noStrike" kern="1200" cap="none" spc="0" normalizeH="0" baseline="0" noProof="0" dirty="0">
                <a:ln>
                  <a:noFill/>
                </a:ln>
                <a:solidFill>
                  <a:srgbClr val="C00000"/>
                </a:solidFill>
                <a:effectLst/>
                <a:uLnTx/>
                <a:uFillTx/>
                <a:latin typeface="Calibri"/>
                <a:ea typeface="+mn-ea"/>
                <a:cs typeface="+mn-cs"/>
              </a:rPr>
              <a:t> from </a:t>
            </a:r>
            <a:r>
              <a:rPr kumimoji="0" lang="en-US" sz="1200" b="0" i="1" u="none" strike="noStrike" kern="1200" cap="none" spc="0" normalizeH="0" baseline="0" noProof="0" dirty="0">
                <a:ln>
                  <a:noFill/>
                </a:ln>
                <a:solidFill>
                  <a:srgbClr val="C00000"/>
                </a:solidFill>
                <a:effectLst/>
                <a:uLnTx/>
                <a:uFillTx/>
                <a:latin typeface="Calibri"/>
                <a:ea typeface="+mn-ea"/>
                <a:cs typeface="+mn-cs"/>
              </a:rPr>
              <a:t>C Neoformans</a:t>
            </a:r>
            <a:endParaRPr kumimoji="0" lang="en-US" sz="1200" b="0" i="0" u="none" strike="noStrike" kern="1200" cap="none" spc="0" normalizeH="0" baseline="0" noProof="0" dirty="0">
              <a:ln>
                <a:noFill/>
              </a:ln>
              <a:solidFill>
                <a:srgbClr val="C00000"/>
              </a:solidFill>
              <a:effectLst/>
              <a:uLnTx/>
              <a:uFillTx/>
              <a:latin typeface="Calibri"/>
              <a:ea typeface="+mn-ea"/>
              <a:cs typeface="+mn-cs"/>
            </a:endParaRPr>
          </a:p>
        </p:txBody>
      </p:sp>
      <p:sp>
        <p:nvSpPr>
          <p:cNvPr id="15" name="TextBox 14">
            <a:extLst>
              <a:ext uri="{FF2B5EF4-FFF2-40B4-BE49-F238E27FC236}">
                <a16:creationId xmlns:a16="http://schemas.microsoft.com/office/drawing/2014/main" id="{1AA02828-B4E9-4B6B-9C42-6746C00F89B1}"/>
              </a:ext>
            </a:extLst>
          </p:cNvPr>
          <p:cNvSpPr txBox="1"/>
          <p:nvPr/>
        </p:nvSpPr>
        <p:spPr>
          <a:xfrm>
            <a:off x="5652120" y="6536377"/>
            <a:ext cx="3481850" cy="276999"/>
          </a:xfrm>
          <a:prstGeom prst="rect">
            <a:avLst/>
          </a:prstGeom>
          <a:noFill/>
          <a:ln>
            <a:noFill/>
            <a:prstDash val="lgDash"/>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C00000"/>
                </a:solidFill>
                <a:effectLst/>
                <a:uLnTx/>
                <a:uFillTx/>
                <a:latin typeface="Calibri"/>
                <a:ea typeface="+mn-ea"/>
                <a:cs typeface="+mn-cs"/>
              </a:rPr>
              <a:t>Mucicarmine stain of capsulated </a:t>
            </a:r>
            <a:r>
              <a:rPr kumimoji="0" lang="en-US" sz="1200" b="0" i="1" u="none" strike="noStrike" kern="1200" cap="none" spc="0" normalizeH="0" baseline="0" noProof="0" dirty="0">
                <a:ln>
                  <a:noFill/>
                </a:ln>
                <a:solidFill>
                  <a:srgbClr val="C00000"/>
                </a:solidFill>
                <a:effectLst/>
                <a:uLnTx/>
                <a:uFillTx/>
                <a:latin typeface="Calibri"/>
                <a:ea typeface="+mn-ea"/>
                <a:cs typeface="+mn-cs"/>
              </a:rPr>
              <a:t>Cryptococcus </a:t>
            </a:r>
            <a:r>
              <a:rPr kumimoji="0" lang="en-US" sz="1200" b="0" i="0" u="none" strike="noStrike" kern="1200" cap="none" spc="0" normalizeH="0" baseline="0" noProof="0" dirty="0">
                <a:ln>
                  <a:noFill/>
                </a:ln>
                <a:solidFill>
                  <a:srgbClr val="C00000"/>
                </a:solidFill>
                <a:effectLst/>
                <a:uLnTx/>
                <a:uFillTx/>
                <a:latin typeface="Calibri"/>
                <a:ea typeface="+mn-ea"/>
                <a:cs typeface="+mn-cs"/>
              </a:rPr>
              <a:t>yeast</a:t>
            </a:r>
          </a:p>
        </p:txBody>
      </p:sp>
    </p:spTree>
    <p:extLst>
      <p:ext uri="{BB962C8B-B14F-4D97-AF65-F5344CB8AC3E}">
        <p14:creationId xmlns:p14="http://schemas.microsoft.com/office/powerpoint/2010/main" val="275211562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600201"/>
            <a:ext cx="9144000" cy="2548880"/>
          </a:xfrm>
          <a:solidFill>
            <a:srgbClr val="002060"/>
          </a:solidFill>
        </p:spPr>
        <p:txBody>
          <a:bodyPr>
            <a:normAutofit/>
          </a:bodyPr>
          <a:lstStyle/>
          <a:p>
            <a:pPr algn="ctr"/>
            <a:endParaRPr lang="en-GB" dirty="0">
              <a:solidFill>
                <a:schemeClr val="bg1"/>
              </a:solidFill>
            </a:endParaRPr>
          </a:p>
          <a:p>
            <a:pPr marL="0" indent="0" algn="ctr">
              <a:buNone/>
            </a:pPr>
            <a:r>
              <a:rPr lang="en-GB" b="1" dirty="0">
                <a:solidFill>
                  <a:schemeClr val="bg1"/>
                </a:solidFill>
              </a:rPr>
              <a:t>Treatment of HIV-associated CCM</a:t>
            </a:r>
          </a:p>
          <a:p>
            <a:pPr algn="ctr">
              <a:buFontTx/>
              <a:buChar char="-"/>
            </a:pPr>
            <a:r>
              <a:rPr lang="en-US" dirty="0">
                <a:solidFill>
                  <a:schemeClr val="bg1"/>
                </a:solidFill>
              </a:rPr>
              <a:t>Which treatment regimens should be used?</a:t>
            </a:r>
          </a:p>
        </p:txBody>
      </p:sp>
    </p:spTree>
    <p:extLst>
      <p:ext uri="{BB962C8B-B14F-4D97-AF65-F5344CB8AC3E}">
        <p14:creationId xmlns:p14="http://schemas.microsoft.com/office/powerpoint/2010/main" val="244755918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a:extLst>
              <a:ext uri="{FF2B5EF4-FFF2-40B4-BE49-F238E27FC236}">
                <a16:creationId xmlns:a16="http://schemas.microsoft.com/office/drawing/2014/main" id="{2EF76C86-E35D-405C-B3CF-166910C0390D}"/>
              </a:ext>
            </a:extLst>
          </p:cNvPr>
          <p:cNvSpPr txBox="1">
            <a:spLocks noChangeArrowheads="1"/>
          </p:cNvSpPr>
          <p:nvPr/>
        </p:nvSpPr>
        <p:spPr bwMode="gray">
          <a:xfrm>
            <a:off x="0" y="2874640"/>
            <a:ext cx="9144000" cy="914400"/>
          </a:xfrm>
          <a:prstGeom prst="rect">
            <a:avLst/>
          </a:prstGeom>
          <a:solidFill>
            <a:srgbClr val="002060"/>
          </a:solidFill>
        </p:spPr>
        <p:txBody>
          <a:bodyPr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600"/>
              </a:spcBef>
              <a:spcAft>
                <a:spcPts val="0"/>
              </a:spcAft>
              <a:buClrTx/>
              <a:buSzTx/>
              <a:buFontTx/>
              <a:buNone/>
              <a:tabLst/>
              <a:defRPr/>
            </a:pPr>
            <a:r>
              <a:rPr kumimoji="0" lang="en-US" sz="1900" b="1" i="0" u="none" strike="noStrike" kern="1200" cap="none" spc="0" normalizeH="0" baseline="0" noProof="0" dirty="0">
                <a:ln>
                  <a:noFill/>
                </a:ln>
                <a:solidFill>
                  <a:prstClr val="white"/>
                </a:solidFill>
                <a:effectLst/>
                <a:uLnTx/>
                <a:uFillTx/>
                <a:latin typeface="Calibri"/>
                <a:ea typeface="+mj-ea"/>
                <a:cs typeface="Calibri" panose="020F0502020204030204" pitchFamily="34" charset="0"/>
              </a:rPr>
              <a:t> Background</a:t>
            </a:r>
          </a:p>
        </p:txBody>
      </p:sp>
    </p:spTree>
    <p:extLst>
      <p:ext uri="{BB962C8B-B14F-4D97-AF65-F5344CB8AC3E}">
        <p14:creationId xmlns:p14="http://schemas.microsoft.com/office/powerpoint/2010/main" val="199745059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a:extLst>
              <a:ext uri="{FF2B5EF4-FFF2-40B4-BE49-F238E27FC236}">
                <a16:creationId xmlns:a16="http://schemas.microsoft.com/office/drawing/2014/main" id="{2EF76C86-E35D-405C-B3CF-166910C0390D}"/>
              </a:ext>
            </a:extLst>
          </p:cNvPr>
          <p:cNvSpPr txBox="1">
            <a:spLocks noChangeArrowheads="1"/>
          </p:cNvSpPr>
          <p:nvPr/>
        </p:nvSpPr>
        <p:spPr bwMode="gray">
          <a:xfrm>
            <a:off x="0" y="-5680"/>
            <a:ext cx="9144000" cy="914400"/>
          </a:xfrm>
          <a:prstGeom prst="rect">
            <a:avLst/>
          </a:prstGeom>
          <a:solidFill>
            <a:srgbClr val="002060"/>
          </a:solidFill>
        </p:spPr>
        <p:txBody>
          <a:bodyPr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1900" b="1" i="0" u="none" strike="noStrike" kern="1200" cap="none" spc="0" normalizeH="0" baseline="0" noProof="0" dirty="0">
                <a:ln>
                  <a:noFill/>
                </a:ln>
                <a:solidFill>
                  <a:prstClr val="white"/>
                </a:solidFill>
                <a:effectLst/>
                <a:uLnTx/>
                <a:uFillTx/>
                <a:latin typeface="Calibri"/>
                <a:ea typeface="+mj-ea"/>
                <a:cs typeface="Calibri" panose="020F0502020204030204" pitchFamily="34" charset="0"/>
              </a:rPr>
              <a:t>In 2018, ACTA trial results demonstrated the 1-week of </a:t>
            </a:r>
            <a:r>
              <a:rPr kumimoji="0" lang="en-US" sz="1900" b="1" i="0" u="none" strike="noStrike" kern="1200" cap="none" spc="0" normalizeH="0" baseline="0" noProof="0" dirty="0" err="1">
                <a:ln>
                  <a:noFill/>
                </a:ln>
                <a:solidFill>
                  <a:prstClr val="white"/>
                </a:solidFill>
                <a:effectLst/>
                <a:uLnTx/>
                <a:uFillTx/>
                <a:latin typeface="Calibri"/>
                <a:ea typeface="+mj-ea"/>
                <a:cs typeface="Calibri" panose="020F0502020204030204" pitchFamily="34" charset="0"/>
              </a:rPr>
              <a:t>AmB</a:t>
            </a:r>
            <a:r>
              <a:rPr kumimoji="0" lang="en-US" sz="1900" b="1" i="0" u="none" strike="noStrike" kern="1200" cap="none" spc="0" normalizeH="0" baseline="0" noProof="0" dirty="0">
                <a:ln>
                  <a:noFill/>
                </a:ln>
                <a:solidFill>
                  <a:prstClr val="white"/>
                </a:solidFill>
                <a:effectLst/>
                <a:uLnTx/>
                <a:uFillTx/>
                <a:latin typeface="Calibri"/>
                <a:ea typeface="+mj-ea"/>
                <a:cs typeface="Calibri" panose="020F0502020204030204" pitchFamily="34" charset="0"/>
              </a:rPr>
              <a:t>-d + 5FC regimen (followed by 1-week high dose fluconazole) as the best induction treatment for CCM. A 2-week oral regimen of 5FC + </a:t>
            </a:r>
            <a:r>
              <a:rPr kumimoji="0" lang="en-US" sz="1900" b="1" i="0" u="none" strike="noStrike" kern="1200" cap="none" spc="0" normalizeH="0" baseline="0" noProof="0" dirty="0" err="1">
                <a:ln>
                  <a:noFill/>
                </a:ln>
                <a:solidFill>
                  <a:prstClr val="white"/>
                </a:solidFill>
                <a:effectLst/>
                <a:uLnTx/>
                <a:uFillTx/>
                <a:latin typeface="Calibri"/>
                <a:ea typeface="+mj-ea"/>
                <a:cs typeface="Calibri" panose="020F0502020204030204" pitchFamily="34" charset="0"/>
              </a:rPr>
              <a:t>fluc</a:t>
            </a:r>
            <a:r>
              <a:rPr kumimoji="0" lang="en-US" sz="1900" b="1" i="0" u="none" strike="noStrike" kern="1200" cap="none" spc="0" normalizeH="0" baseline="0" noProof="0" dirty="0">
                <a:ln>
                  <a:noFill/>
                </a:ln>
                <a:solidFill>
                  <a:prstClr val="white"/>
                </a:solidFill>
                <a:effectLst/>
                <a:uLnTx/>
                <a:uFillTx/>
                <a:latin typeface="Calibri"/>
                <a:ea typeface="+mj-ea"/>
                <a:cs typeface="Calibri" panose="020F0502020204030204" pitchFamily="34" charset="0"/>
              </a:rPr>
              <a:t> was recommended as an alternative</a:t>
            </a:r>
          </a:p>
        </p:txBody>
      </p:sp>
      <p:pic>
        <p:nvPicPr>
          <p:cNvPr id="13" name="Picture 12" descr="A close up of a map&#10;&#10;Description automatically generated">
            <a:extLst>
              <a:ext uri="{FF2B5EF4-FFF2-40B4-BE49-F238E27FC236}">
                <a16:creationId xmlns:a16="http://schemas.microsoft.com/office/drawing/2014/main" id="{A70FA8C0-1435-41C2-A94D-C8FCE300ECB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1140" y="1099112"/>
            <a:ext cx="8501340" cy="5641596"/>
          </a:xfrm>
          <a:prstGeom prst="rect">
            <a:avLst/>
          </a:prstGeom>
        </p:spPr>
      </p:pic>
      <p:sp>
        <p:nvSpPr>
          <p:cNvPr id="2" name="Rectangle 1">
            <a:extLst>
              <a:ext uri="{FF2B5EF4-FFF2-40B4-BE49-F238E27FC236}">
                <a16:creationId xmlns:a16="http://schemas.microsoft.com/office/drawing/2014/main" id="{F4142805-8B4F-4A1B-9996-859008BC5EAA}"/>
              </a:ext>
            </a:extLst>
          </p:cNvPr>
          <p:cNvSpPr/>
          <p:nvPr/>
        </p:nvSpPr>
        <p:spPr>
          <a:xfrm>
            <a:off x="2195736" y="1628800"/>
            <a:ext cx="2880320" cy="21602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97848139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a:extLst>
              <a:ext uri="{FF2B5EF4-FFF2-40B4-BE49-F238E27FC236}">
                <a16:creationId xmlns:a16="http://schemas.microsoft.com/office/drawing/2014/main" id="{2EF76C86-E35D-405C-B3CF-166910C0390D}"/>
              </a:ext>
            </a:extLst>
          </p:cNvPr>
          <p:cNvSpPr txBox="1">
            <a:spLocks noChangeArrowheads="1"/>
          </p:cNvSpPr>
          <p:nvPr/>
        </p:nvSpPr>
        <p:spPr bwMode="gray">
          <a:xfrm>
            <a:off x="0" y="-5680"/>
            <a:ext cx="9144000" cy="914400"/>
          </a:xfrm>
          <a:prstGeom prst="rect">
            <a:avLst/>
          </a:prstGeom>
          <a:solidFill>
            <a:srgbClr val="002060"/>
          </a:solidFill>
        </p:spPr>
        <p:txBody>
          <a:bodyPr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1900" b="1" i="0" u="none" strike="noStrike" kern="1200" cap="none" spc="0" normalizeH="0" baseline="0" noProof="0" dirty="0">
                <a:ln>
                  <a:noFill/>
                </a:ln>
                <a:solidFill>
                  <a:prstClr val="white"/>
                </a:solidFill>
                <a:effectLst/>
                <a:uLnTx/>
                <a:uFillTx/>
                <a:latin typeface="Calibri"/>
                <a:ea typeface="+mj-ea"/>
                <a:cs typeface="Calibri" panose="020F0502020204030204" pitchFamily="34" charset="0"/>
              </a:rPr>
              <a:t>In March 2018, the updated WHO guidance on cryptococcal disease, based on the ACTA Trial results, recommended 1-week of </a:t>
            </a:r>
            <a:r>
              <a:rPr kumimoji="0" lang="en-US" sz="1900" b="1" i="0" u="none" strike="noStrike" kern="1200" cap="none" spc="0" normalizeH="0" baseline="0" noProof="0" dirty="0" err="1">
                <a:ln>
                  <a:noFill/>
                </a:ln>
                <a:solidFill>
                  <a:prstClr val="white"/>
                </a:solidFill>
                <a:effectLst/>
                <a:uLnTx/>
                <a:uFillTx/>
                <a:latin typeface="Calibri"/>
                <a:ea typeface="+mj-ea"/>
                <a:cs typeface="Calibri" panose="020F0502020204030204" pitchFamily="34" charset="0"/>
              </a:rPr>
              <a:t>AmB</a:t>
            </a:r>
            <a:r>
              <a:rPr kumimoji="0" lang="en-US" sz="1900" b="1" i="0" u="none" strike="noStrike" kern="1200" cap="none" spc="0" normalizeH="0" baseline="0" noProof="0" dirty="0">
                <a:ln>
                  <a:noFill/>
                </a:ln>
                <a:solidFill>
                  <a:prstClr val="white"/>
                </a:solidFill>
                <a:effectLst/>
                <a:uLnTx/>
                <a:uFillTx/>
                <a:latin typeface="Calibri"/>
                <a:ea typeface="+mj-ea"/>
                <a:cs typeface="Calibri" panose="020F0502020204030204" pitchFamily="34" charset="0"/>
              </a:rPr>
              <a:t>-d + 5FC regimen (followed by 1-week high dose fluconazole) as the best induction treatment for CCM</a:t>
            </a:r>
          </a:p>
        </p:txBody>
      </p:sp>
      <p:pic>
        <p:nvPicPr>
          <p:cNvPr id="3" name="Picture 2" descr="A person holding a sign&#10;&#10;Description automatically generated">
            <a:extLst>
              <a:ext uri="{FF2B5EF4-FFF2-40B4-BE49-F238E27FC236}">
                <a16:creationId xmlns:a16="http://schemas.microsoft.com/office/drawing/2014/main" id="{789E1D21-0270-49F8-9C94-FDA0B84709B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45932" y="1556793"/>
            <a:ext cx="4246548" cy="4165040"/>
          </a:xfrm>
          <a:prstGeom prst="rect">
            <a:avLst/>
          </a:prstGeom>
        </p:spPr>
      </p:pic>
      <p:pic>
        <p:nvPicPr>
          <p:cNvPr id="5" name="Picture 4" descr="A person holding a sign&#10;&#10;Description automatically generated">
            <a:extLst>
              <a:ext uri="{FF2B5EF4-FFF2-40B4-BE49-F238E27FC236}">
                <a16:creationId xmlns:a16="http://schemas.microsoft.com/office/drawing/2014/main" id="{A53B4749-0B20-4E50-AAB6-19BA02BA44C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5044" y="1556792"/>
            <a:ext cx="4232940" cy="4165040"/>
          </a:xfrm>
          <a:prstGeom prst="rect">
            <a:avLst/>
          </a:prstGeom>
        </p:spPr>
      </p:pic>
      <p:sp>
        <p:nvSpPr>
          <p:cNvPr id="6" name="TextBox 5">
            <a:extLst>
              <a:ext uri="{FF2B5EF4-FFF2-40B4-BE49-F238E27FC236}">
                <a16:creationId xmlns:a16="http://schemas.microsoft.com/office/drawing/2014/main" id="{4D338BB3-FC92-4135-B85B-F616BE9DB338}"/>
              </a:ext>
            </a:extLst>
          </p:cNvPr>
          <p:cNvSpPr txBox="1"/>
          <p:nvPr/>
        </p:nvSpPr>
        <p:spPr>
          <a:xfrm>
            <a:off x="107504" y="6309320"/>
            <a:ext cx="8856984"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1" u="sng" strike="noStrike" kern="1200" cap="none" spc="0" normalizeH="0" baseline="0" noProof="0" dirty="0">
                <a:ln>
                  <a:noFill/>
                </a:ln>
                <a:solidFill>
                  <a:prstClr val="black"/>
                </a:solidFill>
                <a:effectLst/>
                <a:uLnTx/>
                <a:uFillTx/>
                <a:latin typeface="Calibri"/>
                <a:ea typeface="+mn-ea"/>
                <a:cs typeface="+mn-cs"/>
              </a:rPr>
              <a:t>Source</a:t>
            </a:r>
            <a:r>
              <a:rPr kumimoji="0" lang="en-US" sz="1200" b="1" i="1" u="none" strike="noStrike" kern="1200" cap="none" spc="0" normalizeH="0" baseline="0" noProof="0" dirty="0">
                <a:ln>
                  <a:noFill/>
                </a:ln>
                <a:solidFill>
                  <a:prstClr val="black"/>
                </a:solidFill>
                <a:effectLst/>
                <a:uLnTx/>
                <a:uFillTx/>
                <a:latin typeface="Calibri"/>
                <a:ea typeface="+mn-ea"/>
                <a:cs typeface="+mn-cs"/>
              </a:rPr>
              <a:t>: </a:t>
            </a:r>
            <a:r>
              <a:rPr kumimoji="0" lang="en-US" sz="1200" b="0" i="0" u="none" strike="noStrike" kern="1200" cap="none" spc="0" normalizeH="0" baseline="0" noProof="0" dirty="0">
                <a:ln>
                  <a:noFill/>
                </a:ln>
                <a:solidFill>
                  <a:prstClr val="black"/>
                </a:solidFill>
                <a:effectLst/>
                <a:uLnTx/>
                <a:uFillTx/>
                <a:latin typeface="Calibri"/>
                <a:ea typeface="+mn-ea"/>
                <a:cs typeface="+mn-cs"/>
                <a:hlinkClick r:id="rId5"/>
              </a:rPr>
              <a:t>https://www.who.int/hiv/mediacentre/news/cryptococcal-disease-infographic/en/</a:t>
            </a:r>
            <a:r>
              <a:rPr kumimoji="0" lang="en-US" sz="1200" b="0" i="0" u="none" strike="noStrike" kern="1200" cap="none" spc="0" normalizeH="0" baseline="0" noProof="0" dirty="0">
                <a:ln>
                  <a:noFill/>
                </a:ln>
                <a:solidFill>
                  <a:prstClr val="black"/>
                </a:solidFill>
                <a:effectLst/>
                <a:uLnTx/>
                <a:uFillTx/>
                <a:latin typeface="Calibri"/>
                <a:ea typeface="+mn-ea"/>
                <a:cs typeface="+mn-cs"/>
              </a:rPr>
              <a:t> </a:t>
            </a:r>
            <a:endParaRPr kumimoji="0" lang="en-US" sz="1200" b="0" i="1"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08477165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hart, box and whisker chart&#10;&#10;Description automatically generated">
            <a:extLst>
              <a:ext uri="{FF2B5EF4-FFF2-40B4-BE49-F238E27FC236}">
                <a16:creationId xmlns:a16="http://schemas.microsoft.com/office/drawing/2014/main" id="{0EC707C2-27EC-4337-A3F0-379E1C1E6859}"/>
              </a:ext>
            </a:extLst>
          </p:cNvPr>
          <p:cNvPicPr>
            <a:picLocks noChangeAspect="1"/>
          </p:cNvPicPr>
          <p:nvPr/>
        </p:nvPicPr>
        <p:blipFill rotWithShape="1">
          <a:blip r:embed="rId3">
            <a:extLst>
              <a:ext uri="{28A0092B-C50C-407E-A947-70E740481C1C}">
                <a14:useLocalDpi xmlns:a14="http://schemas.microsoft.com/office/drawing/2010/main" val="0"/>
              </a:ext>
            </a:extLst>
          </a:blip>
          <a:srcRect l="9633" r="17050"/>
          <a:stretch/>
        </p:blipFill>
        <p:spPr>
          <a:xfrm>
            <a:off x="4616544" y="908720"/>
            <a:ext cx="4491960" cy="3396375"/>
          </a:xfrm>
          <a:prstGeom prst="rect">
            <a:avLst/>
          </a:prstGeom>
        </p:spPr>
      </p:pic>
      <p:sp>
        <p:nvSpPr>
          <p:cNvPr id="7" name="Rectangle 2">
            <a:extLst>
              <a:ext uri="{FF2B5EF4-FFF2-40B4-BE49-F238E27FC236}">
                <a16:creationId xmlns:a16="http://schemas.microsoft.com/office/drawing/2014/main" id="{2EF76C86-E35D-405C-B3CF-166910C0390D}"/>
              </a:ext>
            </a:extLst>
          </p:cNvPr>
          <p:cNvSpPr txBox="1">
            <a:spLocks noChangeArrowheads="1"/>
          </p:cNvSpPr>
          <p:nvPr/>
        </p:nvSpPr>
        <p:spPr bwMode="gray">
          <a:xfrm>
            <a:off x="0" y="-5680"/>
            <a:ext cx="9144000" cy="914400"/>
          </a:xfrm>
          <a:prstGeom prst="rect">
            <a:avLst/>
          </a:prstGeom>
          <a:solidFill>
            <a:srgbClr val="002060"/>
          </a:solidFill>
        </p:spPr>
        <p:txBody>
          <a:bodyPr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1900" b="1" i="0" u="none" strike="noStrike" kern="1200" cap="none" spc="0" normalizeH="0" baseline="0" noProof="0" dirty="0">
                <a:ln>
                  <a:noFill/>
                </a:ln>
                <a:solidFill>
                  <a:prstClr val="white"/>
                </a:solidFill>
                <a:effectLst/>
                <a:uLnTx/>
                <a:uFillTx/>
                <a:latin typeface="Calibri"/>
                <a:ea typeface="+mj-ea"/>
                <a:cs typeface="Calibri" panose="020F0502020204030204" pitchFamily="34" charset="0"/>
              </a:rPr>
              <a:t>However, in 2021, the AMBITION trial compared a single high-dose of L-</a:t>
            </a:r>
            <a:r>
              <a:rPr kumimoji="0" lang="en-US" sz="1900" b="1" i="0" u="none" strike="noStrike" kern="1200" cap="none" spc="0" normalizeH="0" baseline="0" noProof="0" dirty="0" err="1">
                <a:ln>
                  <a:noFill/>
                </a:ln>
                <a:solidFill>
                  <a:prstClr val="white"/>
                </a:solidFill>
                <a:effectLst/>
                <a:uLnTx/>
                <a:uFillTx/>
                <a:latin typeface="Calibri"/>
                <a:ea typeface="+mj-ea"/>
                <a:cs typeface="Calibri" panose="020F0502020204030204" pitchFamily="34" charset="0"/>
              </a:rPr>
              <a:t>AmB</a:t>
            </a:r>
            <a:r>
              <a:rPr kumimoji="0" lang="en-US" sz="1900" b="1" i="0" u="none" strike="noStrike" kern="1200" cap="none" spc="0" normalizeH="0" baseline="0" noProof="0" dirty="0">
                <a:ln>
                  <a:noFill/>
                </a:ln>
                <a:solidFill>
                  <a:prstClr val="white"/>
                </a:solidFill>
                <a:effectLst/>
                <a:uLnTx/>
                <a:uFillTx/>
                <a:latin typeface="Calibri"/>
                <a:ea typeface="+mj-ea"/>
                <a:cs typeface="Calibri" panose="020F0502020204030204" pitchFamily="34" charset="0"/>
              </a:rPr>
              <a:t> + 2 weeks of 5FC + fluconazole against the best performing ACTA regimen: 7-day </a:t>
            </a:r>
            <a:r>
              <a:rPr kumimoji="0" lang="en-US" sz="1900" b="1" i="0" u="none" strike="noStrike" kern="1200" cap="none" spc="0" normalizeH="0" baseline="0" noProof="0" dirty="0" err="1">
                <a:ln>
                  <a:noFill/>
                </a:ln>
                <a:solidFill>
                  <a:prstClr val="white"/>
                </a:solidFill>
                <a:effectLst/>
                <a:uLnTx/>
                <a:uFillTx/>
                <a:latin typeface="Calibri"/>
                <a:ea typeface="+mj-ea"/>
                <a:cs typeface="Calibri" panose="020F0502020204030204" pitchFamily="34" charset="0"/>
              </a:rPr>
              <a:t>AmB</a:t>
            </a:r>
            <a:r>
              <a:rPr kumimoji="0" lang="en-US" sz="1900" b="1" i="0" u="none" strike="noStrike" kern="1200" cap="none" spc="0" normalizeH="0" baseline="0" noProof="0" dirty="0">
                <a:ln>
                  <a:noFill/>
                </a:ln>
                <a:solidFill>
                  <a:prstClr val="white"/>
                </a:solidFill>
                <a:effectLst/>
                <a:uLnTx/>
                <a:uFillTx/>
                <a:latin typeface="Calibri"/>
                <a:ea typeface="+mj-ea"/>
                <a:cs typeface="Calibri" panose="020F0502020204030204" pitchFamily="34" charset="0"/>
              </a:rPr>
              <a:t>-d + 5FC (control). </a:t>
            </a:r>
          </a:p>
        </p:txBody>
      </p:sp>
      <p:graphicFrame>
        <p:nvGraphicFramePr>
          <p:cNvPr id="6" name="Table 7">
            <a:extLst>
              <a:ext uri="{FF2B5EF4-FFF2-40B4-BE49-F238E27FC236}">
                <a16:creationId xmlns:a16="http://schemas.microsoft.com/office/drawing/2014/main" id="{8E072316-4F1A-4A8E-9B1A-1A09B74F826A}"/>
              </a:ext>
            </a:extLst>
          </p:cNvPr>
          <p:cNvGraphicFramePr>
            <a:graphicFrameLocks noGrp="1"/>
          </p:cNvGraphicFramePr>
          <p:nvPr/>
        </p:nvGraphicFramePr>
        <p:xfrm>
          <a:off x="240060" y="4504279"/>
          <a:ext cx="8752968" cy="2103120"/>
        </p:xfrm>
        <a:graphic>
          <a:graphicData uri="http://schemas.openxmlformats.org/drawingml/2006/table">
            <a:tbl>
              <a:tblPr firstRow="1" bandRow="1"/>
              <a:tblGrid>
                <a:gridCol w="1801366">
                  <a:extLst>
                    <a:ext uri="{9D8B030D-6E8A-4147-A177-3AD203B41FA5}">
                      <a16:colId xmlns:a16="http://schemas.microsoft.com/office/drawing/2014/main" val="507297494"/>
                    </a:ext>
                  </a:extLst>
                </a:gridCol>
                <a:gridCol w="2158545">
                  <a:extLst>
                    <a:ext uri="{9D8B030D-6E8A-4147-A177-3AD203B41FA5}">
                      <a16:colId xmlns:a16="http://schemas.microsoft.com/office/drawing/2014/main" val="3779110679"/>
                    </a:ext>
                  </a:extLst>
                </a:gridCol>
                <a:gridCol w="2320339">
                  <a:extLst>
                    <a:ext uri="{9D8B030D-6E8A-4147-A177-3AD203B41FA5}">
                      <a16:colId xmlns:a16="http://schemas.microsoft.com/office/drawing/2014/main" val="4194002529"/>
                    </a:ext>
                  </a:extLst>
                </a:gridCol>
                <a:gridCol w="2472718">
                  <a:extLst>
                    <a:ext uri="{9D8B030D-6E8A-4147-A177-3AD203B41FA5}">
                      <a16:colId xmlns:a16="http://schemas.microsoft.com/office/drawing/2014/main" val="2396811903"/>
                    </a:ext>
                  </a:extLst>
                </a:gridCol>
              </a:tblGrid>
              <a:tr h="237950">
                <a:tc>
                  <a:txBody>
                    <a:bodyPr/>
                    <a:lstStyle>
                      <a:lvl1pPr marL="0" algn="l" defTabSz="914400" rtl="0" eaLnBrk="1" latinLnBrk="0" hangingPunct="1">
                        <a:defRPr sz="1800" b="1" kern="1200">
                          <a:solidFill>
                            <a:schemeClr val="bg1"/>
                          </a:solidFill>
                          <a:latin typeface="Verdana"/>
                        </a:defRPr>
                      </a:lvl1pPr>
                      <a:lvl2pPr marL="457200" algn="l" defTabSz="914400" rtl="0" eaLnBrk="1" latinLnBrk="0" hangingPunct="1">
                        <a:defRPr sz="1800" b="1" kern="1200">
                          <a:solidFill>
                            <a:schemeClr val="bg1"/>
                          </a:solidFill>
                          <a:latin typeface="Verdana"/>
                        </a:defRPr>
                      </a:lvl2pPr>
                      <a:lvl3pPr marL="914400" algn="l" defTabSz="914400" rtl="0" eaLnBrk="1" latinLnBrk="0" hangingPunct="1">
                        <a:defRPr sz="1800" b="1" kern="1200">
                          <a:solidFill>
                            <a:schemeClr val="bg1"/>
                          </a:solidFill>
                          <a:latin typeface="Verdana"/>
                        </a:defRPr>
                      </a:lvl3pPr>
                      <a:lvl4pPr marL="1371600" algn="l" defTabSz="914400" rtl="0" eaLnBrk="1" latinLnBrk="0" hangingPunct="1">
                        <a:defRPr sz="1800" b="1" kern="1200">
                          <a:solidFill>
                            <a:schemeClr val="bg1"/>
                          </a:solidFill>
                          <a:latin typeface="Verdana"/>
                        </a:defRPr>
                      </a:lvl4pPr>
                      <a:lvl5pPr marL="1828800" algn="l" defTabSz="914400" rtl="0" eaLnBrk="1" latinLnBrk="0" hangingPunct="1">
                        <a:defRPr sz="1800" b="1" kern="1200">
                          <a:solidFill>
                            <a:schemeClr val="bg1"/>
                          </a:solidFill>
                          <a:latin typeface="Verdana"/>
                        </a:defRPr>
                      </a:lvl5pPr>
                      <a:lvl6pPr marL="2286000" algn="l" defTabSz="914400" rtl="0" eaLnBrk="1" latinLnBrk="0" hangingPunct="1">
                        <a:defRPr sz="1800" b="1" kern="1200">
                          <a:solidFill>
                            <a:schemeClr val="bg1"/>
                          </a:solidFill>
                          <a:latin typeface="Verdana"/>
                        </a:defRPr>
                      </a:lvl6pPr>
                      <a:lvl7pPr marL="2743200" algn="l" defTabSz="914400" rtl="0" eaLnBrk="1" latinLnBrk="0" hangingPunct="1">
                        <a:defRPr sz="1800" b="1" kern="1200">
                          <a:solidFill>
                            <a:schemeClr val="bg1"/>
                          </a:solidFill>
                          <a:latin typeface="Verdana"/>
                        </a:defRPr>
                      </a:lvl7pPr>
                      <a:lvl8pPr marL="3200400" algn="l" defTabSz="914400" rtl="0" eaLnBrk="1" latinLnBrk="0" hangingPunct="1">
                        <a:defRPr sz="1800" b="1" kern="1200">
                          <a:solidFill>
                            <a:schemeClr val="bg1"/>
                          </a:solidFill>
                          <a:latin typeface="Verdana"/>
                        </a:defRPr>
                      </a:lvl8pPr>
                      <a:lvl9pPr marL="3657600" algn="l" defTabSz="914400" rtl="0" eaLnBrk="1" latinLnBrk="0" hangingPunct="1">
                        <a:defRPr sz="1800" b="1" kern="1200">
                          <a:solidFill>
                            <a:schemeClr val="bg1"/>
                          </a:solidFill>
                          <a:latin typeface="Verdana"/>
                        </a:defRPr>
                      </a:lvl9pPr>
                    </a:lstStyle>
                    <a:p>
                      <a:endParaRPr lang="en-GB" sz="1200" dirty="0">
                        <a:latin typeface="+mn-lt"/>
                      </a:endParaRPr>
                    </a:p>
                  </a:txBody>
                  <a:tcPr>
                    <a:lnL w="6350" cap="flat" cmpd="sng" algn="ctr">
                      <a:solidFill>
                        <a:srgbClr val="B4BEA5"/>
                      </a:solidFill>
                      <a:prstDash val="solid"/>
                      <a:miter lim="800000"/>
                    </a:lnL>
                    <a:lnR>
                      <a:noFill/>
                    </a:lnR>
                    <a:lnT w="6350" cap="flat" cmpd="sng" algn="ctr">
                      <a:solidFill>
                        <a:srgbClr val="B4BEA5"/>
                      </a:solidFill>
                      <a:prstDash val="solid"/>
                      <a:miter lim="800000"/>
                    </a:lnT>
                    <a:lnB w="6350" cap="flat" cmpd="sng" algn="ctr">
                      <a:solidFill>
                        <a:srgbClr val="B4BEA5"/>
                      </a:solidFill>
                      <a:prstDash val="solid"/>
                      <a:miter lim="800000"/>
                    </a:lnB>
                    <a:lnTlToBr w="12700" cmpd="sng">
                      <a:noFill/>
                      <a:prstDash val="solid"/>
                    </a:lnTlToBr>
                    <a:lnBlToTr w="12700" cmpd="sng">
                      <a:noFill/>
                      <a:prstDash val="solid"/>
                    </a:lnBlToTr>
                    <a:solidFill>
                      <a:schemeClr val="accent1"/>
                    </a:solidFill>
                  </a:tcPr>
                </a:tc>
                <a:tc>
                  <a:txBody>
                    <a:bodyPr/>
                    <a:lstStyle>
                      <a:lvl1pPr marL="0" algn="l" defTabSz="914400" rtl="0" eaLnBrk="1" latinLnBrk="0" hangingPunct="1">
                        <a:defRPr sz="1800" b="1" kern="1200">
                          <a:solidFill>
                            <a:schemeClr val="bg1"/>
                          </a:solidFill>
                          <a:latin typeface="Verdana"/>
                        </a:defRPr>
                      </a:lvl1pPr>
                      <a:lvl2pPr marL="457200" algn="l" defTabSz="914400" rtl="0" eaLnBrk="1" latinLnBrk="0" hangingPunct="1">
                        <a:defRPr sz="1800" b="1" kern="1200">
                          <a:solidFill>
                            <a:schemeClr val="bg1"/>
                          </a:solidFill>
                          <a:latin typeface="Verdana"/>
                        </a:defRPr>
                      </a:lvl2pPr>
                      <a:lvl3pPr marL="914400" algn="l" defTabSz="914400" rtl="0" eaLnBrk="1" latinLnBrk="0" hangingPunct="1">
                        <a:defRPr sz="1800" b="1" kern="1200">
                          <a:solidFill>
                            <a:schemeClr val="bg1"/>
                          </a:solidFill>
                          <a:latin typeface="Verdana"/>
                        </a:defRPr>
                      </a:lvl3pPr>
                      <a:lvl4pPr marL="1371600" algn="l" defTabSz="914400" rtl="0" eaLnBrk="1" latinLnBrk="0" hangingPunct="1">
                        <a:defRPr sz="1800" b="1" kern="1200">
                          <a:solidFill>
                            <a:schemeClr val="bg1"/>
                          </a:solidFill>
                          <a:latin typeface="Verdana"/>
                        </a:defRPr>
                      </a:lvl4pPr>
                      <a:lvl5pPr marL="1828800" algn="l" defTabSz="914400" rtl="0" eaLnBrk="1" latinLnBrk="0" hangingPunct="1">
                        <a:defRPr sz="1800" b="1" kern="1200">
                          <a:solidFill>
                            <a:schemeClr val="bg1"/>
                          </a:solidFill>
                          <a:latin typeface="Verdana"/>
                        </a:defRPr>
                      </a:lvl5pPr>
                      <a:lvl6pPr marL="2286000" algn="l" defTabSz="914400" rtl="0" eaLnBrk="1" latinLnBrk="0" hangingPunct="1">
                        <a:defRPr sz="1800" b="1" kern="1200">
                          <a:solidFill>
                            <a:schemeClr val="bg1"/>
                          </a:solidFill>
                          <a:latin typeface="Verdana"/>
                        </a:defRPr>
                      </a:lvl6pPr>
                      <a:lvl7pPr marL="2743200" algn="l" defTabSz="914400" rtl="0" eaLnBrk="1" latinLnBrk="0" hangingPunct="1">
                        <a:defRPr sz="1800" b="1" kern="1200">
                          <a:solidFill>
                            <a:schemeClr val="bg1"/>
                          </a:solidFill>
                          <a:latin typeface="Verdana"/>
                        </a:defRPr>
                      </a:lvl7pPr>
                      <a:lvl8pPr marL="3200400" algn="l" defTabSz="914400" rtl="0" eaLnBrk="1" latinLnBrk="0" hangingPunct="1">
                        <a:defRPr sz="1800" b="1" kern="1200">
                          <a:solidFill>
                            <a:schemeClr val="bg1"/>
                          </a:solidFill>
                          <a:latin typeface="Verdana"/>
                        </a:defRPr>
                      </a:lvl8pPr>
                      <a:lvl9pPr marL="3657600" algn="l" defTabSz="914400" rtl="0" eaLnBrk="1" latinLnBrk="0" hangingPunct="1">
                        <a:defRPr sz="1800" b="1" kern="1200">
                          <a:solidFill>
                            <a:schemeClr val="bg1"/>
                          </a:solidFill>
                          <a:latin typeface="Verdana"/>
                        </a:defRPr>
                      </a:lvl9pPr>
                    </a:lstStyle>
                    <a:p>
                      <a:pPr algn="ctr"/>
                      <a:r>
                        <a:rPr lang="en-GB" sz="1200" dirty="0">
                          <a:latin typeface="+mn-lt"/>
                        </a:rPr>
                        <a:t>AmBisome (N=407)</a:t>
                      </a:r>
                    </a:p>
                  </a:txBody>
                  <a:tcPr>
                    <a:lnL>
                      <a:noFill/>
                    </a:lnL>
                    <a:lnR>
                      <a:noFill/>
                    </a:lnR>
                    <a:lnT w="6350" cap="flat" cmpd="sng" algn="ctr">
                      <a:solidFill>
                        <a:srgbClr val="B4BEA5"/>
                      </a:solidFill>
                      <a:prstDash val="solid"/>
                      <a:miter lim="800000"/>
                    </a:lnT>
                    <a:lnB w="6350" cap="flat" cmpd="sng" algn="ctr">
                      <a:solidFill>
                        <a:srgbClr val="B4BEA5"/>
                      </a:solidFill>
                      <a:prstDash val="solid"/>
                      <a:miter lim="800000"/>
                    </a:lnB>
                    <a:lnTlToBr w="12700" cmpd="sng">
                      <a:noFill/>
                      <a:prstDash val="solid"/>
                    </a:lnTlToBr>
                    <a:lnBlToTr w="12700" cmpd="sng">
                      <a:noFill/>
                      <a:prstDash val="solid"/>
                    </a:lnBlToTr>
                    <a:solidFill>
                      <a:schemeClr val="accent1"/>
                    </a:solidFill>
                  </a:tcPr>
                </a:tc>
                <a:tc>
                  <a:txBody>
                    <a:bodyPr/>
                    <a:lstStyle>
                      <a:lvl1pPr marL="0" algn="l" defTabSz="914400" rtl="0" eaLnBrk="1" latinLnBrk="0" hangingPunct="1">
                        <a:defRPr sz="1800" b="1" kern="1200">
                          <a:solidFill>
                            <a:schemeClr val="bg1"/>
                          </a:solidFill>
                          <a:latin typeface="Verdana"/>
                        </a:defRPr>
                      </a:lvl1pPr>
                      <a:lvl2pPr marL="457200" algn="l" defTabSz="914400" rtl="0" eaLnBrk="1" latinLnBrk="0" hangingPunct="1">
                        <a:defRPr sz="1800" b="1" kern="1200">
                          <a:solidFill>
                            <a:schemeClr val="bg1"/>
                          </a:solidFill>
                          <a:latin typeface="Verdana"/>
                        </a:defRPr>
                      </a:lvl2pPr>
                      <a:lvl3pPr marL="914400" algn="l" defTabSz="914400" rtl="0" eaLnBrk="1" latinLnBrk="0" hangingPunct="1">
                        <a:defRPr sz="1800" b="1" kern="1200">
                          <a:solidFill>
                            <a:schemeClr val="bg1"/>
                          </a:solidFill>
                          <a:latin typeface="Verdana"/>
                        </a:defRPr>
                      </a:lvl3pPr>
                      <a:lvl4pPr marL="1371600" algn="l" defTabSz="914400" rtl="0" eaLnBrk="1" latinLnBrk="0" hangingPunct="1">
                        <a:defRPr sz="1800" b="1" kern="1200">
                          <a:solidFill>
                            <a:schemeClr val="bg1"/>
                          </a:solidFill>
                          <a:latin typeface="Verdana"/>
                        </a:defRPr>
                      </a:lvl4pPr>
                      <a:lvl5pPr marL="1828800" algn="l" defTabSz="914400" rtl="0" eaLnBrk="1" latinLnBrk="0" hangingPunct="1">
                        <a:defRPr sz="1800" b="1" kern="1200">
                          <a:solidFill>
                            <a:schemeClr val="bg1"/>
                          </a:solidFill>
                          <a:latin typeface="Verdana"/>
                        </a:defRPr>
                      </a:lvl5pPr>
                      <a:lvl6pPr marL="2286000" algn="l" defTabSz="914400" rtl="0" eaLnBrk="1" latinLnBrk="0" hangingPunct="1">
                        <a:defRPr sz="1800" b="1" kern="1200">
                          <a:solidFill>
                            <a:schemeClr val="bg1"/>
                          </a:solidFill>
                          <a:latin typeface="Verdana"/>
                        </a:defRPr>
                      </a:lvl6pPr>
                      <a:lvl7pPr marL="2743200" algn="l" defTabSz="914400" rtl="0" eaLnBrk="1" latinLnBrk="0" hangingPunct="1">
                        <a:defRPr sz="1800" b="1" kern="1200">
                          <a:solidFill>
                            <a:schemeClr val="bg1"/>
                          </a:solidFill>
                          <a:latin typeface="Verdana"/>
                        </a:defRPr>
                      </a:lvl7pPr>
                      <a:lvl8pPr marL="3200400" algn="l" defTabSz="914400" rtl="0" eaLnBrk="1" latinLnBrk="0" hangingPunct="1">
                        <a:defRPr sz="1800" b="1" kern="1200">
                          <a:solidFill>
                            <a:schemeClr val="bg1"/>
                          </a:solidFill>
                          <a:latin typeface="Verdana"/>
                        </a:defRPr>
                      </a:lvl8pPr>
                      <a:lvl9pPr marL="3657600" algn="l" defTabSz="914400" rtl="0" eaLnBrk="1" latinLnBrk="0" hangingPunct="1">
                        <a:defRPr sz="1800" b="1" kern="1200">
                          <a:solidFill>
                            <a:schemeClr val="bg1"/>
                          </a:solidFill>
                          <a:latin typeface="Verdana"/>
                        </a:defRPr>
                      </a:lvl9pPr>
                    </a:lstStyle>
                    <a:p>
                      <a:pPr algn="ctr"/>
                      <a:r>
                        <a:rPr lang="en-GB" sz="1200" dirty="0">
                          <a:latin typeface="+mn-lt"/>
                        </a:rPr>
                        <a:t>Control (N=407)</a:t>
                      </a:r>
                    </a:p>
                  </a:txBody>
                  <a:tcPr>
                    <a:lnL>
                      <a:noFill/>
                    </a:lnL>
                    <a:lnR>
                      <a:noFill/>
                    </a:lnR>
                    <a:lnT w="6350" cap="flat" cmpd="sng" algn="ctr">
                      <a:solidFill>
                        <a:srgbClr val="B4BEA5"/>
                      </a:solidFill>
                      <a:prstDash val="solid"/>
                      <a:miter lim="800000"/>
                    </a:lnT>
                    <a:lnB w="6350" cap="flat" cmpd="sng" algn="ctr">
                      <a:solidFill>
                        <a:srgbClr val="B4BEA5"/>
                      </a:solidFill>
                      <a:prstDash val="solid"/>
                      <a:miter lim="800000"/>
                    </a:lnB>
                    <a:lnTlToBr w="12700" cmpd="sng">
                      <a:noFill/>
                      <a:prstDash val="solid"/>
                    </a:lnTlToBr>
                    <a:lnBlToTr w="12700" cmpd="sng">
                      <a:noFill/>
                      <a:prstDash val="solid"/>
                    </a:lnBlToTr>
                    <a:solidFill>
                      <a:schemeClr val="accent1"/>
                    </a:solidFill>
                  </a:tcPr>
                </a:tc>
                <a:tc>
                  <a:txBody>
                    <a:bodyPr/>
                    <a:lstStyle>
                      <a:lvl1pPr marL="0" algn="l" defTabSz="914400" rtl="0" eaLnBrk="1" latinLnBrk="0" hangingPunct="1">
                        <a:defRPr sz="1800" b="1" kern="1200">
                          <a:solidFill>
                            <a:schemeClr val="bg1"/>
                          </a:solidFill>
                          <a:latin typeface="Verdana"/>
                        </a:defRPr>
                      </a:lvl1pPr>
                      <a:lvl2pPr marL="457200" algn="l" defTabSz="914400" rtl="0" eaLnBrk="1" latinLnBrk="0" hangingPunct="1">
                        <a:defRPr sz="1800" b="1" kern="1200">
                          <a:solidFill>
                            <a:schemeClr val="bg1"/>
                          </a:solidFill>
                          <a:latin typeface="Verdana"/>
                        </a:defRPr>
                      </a:lvl2pPr>
                      <a:lvl3pPr marL="914400" algn="l" defTabSz="914400" rtl="0" eaLnBrk="1" latinLnBrk="0" hangingPunct="1">
                        <a:defRPr sz="1800" b="1" kern="1200">
                          <a:solidFill>
                            <a:schemeClr val="bg1"/>
                          </a:solidFill>
                          <a:latin typeface="Verdana"/>
                        </a:defRPr>
                      </a:lvl3pPr>
                      <a:lvl4pPr marL="1371600" algn="l" defTabSz="914400" rtl="0" eaLnBrk="1" latinLnBrk="0" hangingPunct="1">
                        <a:defRPr sz="1800" b="1" kern="1200">
                          <a:solidFill>
                            <a:schemeClr val="bg1"/>
                          </a:solidFill>
                          <a:latin typeface="Verdana"/>
                        </a:defRPr>
                      </a:lvl4pPr>
                      <a:lvl5pPr marL="1828800" algn="l" defTabSz="914400" rtl="0" eaLnBrk="1" latinLnBrk="0" hangingPunct="1">
                        <a:defRPr sz="1800" b="1" kern="1200">
                          <a:solidFill>
                            <a:schemeClr val="bg1"/>
                          </a:solidFill>
                          <a:latin typeface="Verdana"/>
                        </a:defRPr>
                      </a:lvl5pPr>
                      <a:lvl6pPr marL="2286000" algn="l" defTabSz="914400" rtl="0" eaLnBrk="1" latinLnBrk="0" hangingPunct="1">
                        <a:defRPr sz="1800" b="1" kern="1200">
                          <a:solidFill>
                            <a:schemeClr val="bg1"/>
                          </a:solidFill>
                          <a:latin typeface="Verdana"/>
                        </a:defRPr>
                      </a:lvl6pPr>
                      <a:lvl7pPr marL="2743200" algn="l" defTabSz="914400" rtl="0" eaLnBrk="1" latinLnBrk="0" hangingPunct="1">
                        <a:defRPr sz="1800" b="1" kern="1200">
                          <a:solidFill>
                            <a:schemeClr val="bg1"/>
                          </a:solidFill>
                          <a:latin typeface="Verdana"/>
                        </a:defRPr>
                      </a:lvl7pPr>
                      <a:lvl8pPr marL="3200400" algn="l" defTabSz="914400" rtl="0" eaLnBrk="1" latinLnBrk="0" hangingPunct="1">
                        <a:defRPr sz="1800" b="1" kern="1200">
                          <a:solidFill>
                            <a:schemeClr val="bg1"/>
                          </a:solidFill>
                          <a:latin typeface="Verdana"/>
                        </a:defRPr>
                      </a:lvl8pPr>
                      <a:lvl9pPr marL="3657600" algn="l" defTabSz="914400" rtl="0" eaLnBrk="1" latinLnBrk="0" hangingPunct="1">
                        <a:defRPr sz="1800" b="1" kern="1200">
                          <a:solidFill>
                            <a:schemeClr val="bg1"/>
                          </a:solidFill>
                          <a:latin typeface="Verdana"/>
                        </a:defRPr>
                      </a:lvl9pPr>
                    </a:lstStyle>
                    <a:p>
                      <a:pPr algn="ctr"/>
                      <a:r>
                        <a:rPr lang="en-GB" sz="1200" dirty="0">
                          <a:latin typeface="+mn-lt"/>
                        </a:rPr>
                        <a:t>Risk difference </a:t>
                      </a:r>
                    </a:p>
                  </a:txBody>
                  <a:tcPr>
                    <a:lnL>
                      <a:noFill/>
                    </a:lnL>
                    <a:lnR w="6350" cap="flat" cmpd="sng" algn="ctr">
                      <a:solidFill>
                        <a:srgbClr val="B4BEA5"/>
                      </a:solidFill>
                      <a:prstDash val="solid"/>
                      <a:miter lim="800000"/>
                    </a:lnR>
                    <a:lnT w="6350" cap="flat" cmpd="sng" algn="ctr">
                      <a:solidFill>
                        <a:srgbClr val="B4BEA5"/>
                      </a:solidFill>
                      <a:prstDash val="solid"/>
                      <a:miter lim="800000"/>
                    </a:lnT>
                    <a:lnB w="6350" cap="flat" cmpd="sng" algn="ctr">
                      <a:solidFill>
                        <a:srgbClr val="B4BEA5"/>
                      </a:solidFill>
                      <a:prstDash val="solid"/>
                      <a:miter lim="800000"/>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3318882332"/>
                  </a:ext>
                </a:extLst>
              </a:tr>
              <a:tr h="200138">
                <a:tc gridSpan="4">
                  <a:txBody>
                    <a:bodyPr/>
                    <a:lstStyle>
                      <a:lvl1pPr marL="0" algn="l" defTabSz="914400" rtl="0" eaLnBrk="1" latinLnBrk="0" hangingPunct="1">
                        <a:defRPr sz="1800" kern="1200">
                          <a:solidFill>
                            <a:schemeClr val="tx1"/>
                          </a:solidFill>
                          <a:latin typeface="Verdana"/>
                        </a:defRPr>
                      </a:lvl1pPr>
                      <a:lvl2pPr marL="457200" algn="l" defTabSz="914400" rtl="0" eaLnBrk="1" latinLnBrk="0" hangingPunct="1">
                        <a:defRPr sz="1800" kern="1200">
                          <a:solidFill>
                            <a:schemeClr val="tx1"/>
                          </a:solidFill>
                          <a:latin typeface="Verdana"/>
                        </a:defRPr>
                      </a:lvl2pPr>
                      <a:lvl3pPr marL="914400" algn="l" defTabSz="914400" rtl="0" eaLnBrk="1" latinLnBrk="0" hangingPunct="1">
                        <a:defRPr sz="1800" kern="1200">
                          <a:solidFill>
                            <a:schemeClr val="tx1"/>
                          </a:solidFill>
                          <a:latin typeface="Verdana"/>
                        </a:defRPr>
                      </a:lvl3pPr>
                      <a:lvl4pPr marL="1371600" algn="l" defTabSz="914400" rtl="0" eaLnBrk="1" latinLnBrk="0" hangingPunct="1">
                        <a:defRPr sz="1800" kern="1200">
                          <a:solidFill>
                            <a:schemeClr val="tx1"/>
                          </a:solidFill>
                          <a:latin typeface="Verdana"/>
                        </a:defRPr>
                      </a:lvl4pPr>
                      <a:lvl5pPr marL="1828800" algn="l" defTabSz="914400" rtl="0" eaLnBrk="1" latinLnBrk="0" hangingPunct="1">
                        <a:defRPr sz="1800" kern="1200">
                          <a:solidFill>
                            <a:schemeClr val="tx1"/>
                          </a:solidFill>
                          <a:latin typeface="Verdana"/>
                        </a:defRPr>
                      </a:lvl5pPr>
                      <a:lvl6pPr marL="2286000" algn="l" defTabSz="914400" rtl="0" eaLnBrk="1" latinLnBrk="0" hangingPunct="1">
                        <a:defRPr sz="1800" kern="1200">
                          <a:solidFill>
                            <a:schemeClr val="tx1"/>
                          </a:solidFill>
                          <a:latin typeface="Verdana"/>
                        </a:defRPr>
                      </a:lvl6pPr>
                      <a:lvl7pPr marL="2743200" algn="l" defTabSz="914400" rtl="0" eaLnBrk="1" latinLnBrk="0" hangingPunct="1">
                        <a:defRPr sz="1800" kern="1200">
                          <a:solidFill>
                            <a:schemeClr val="tx1"/>
                          </a:solidFill>
                          <a:latin typeface="Verdana"/>
                        </a:defRPr>
                      </a:lvl7pPr>
                      <a:lvl8pPr marL="3200400" algn="l" defTabSz="914400" rtl="0" eaLnBrk="1" latinLnBrk="0" hangingPunct="1">
                        <a:defRPr sz="1800" kern="1200">
                          <a:solidFill>
                            <a:schemeClr val="tx1"/>
                          </a:solidFill>
                          <a:latin typeface="Verdana"/>
                        </a:defRPr>
                      </a:lvl8pPr>
                      <a:lvl9pPr marL="3657600" algn="l" defTabSz="914400" rtl="0" eaLnBrk="1" latinLnBrk="0" hangingPunct="1">
                        <a:defRPr sz="1800" kern="1200">
                          <a:solidFill>
                            <a:schemeClr val="tx1"/>
                          </a:solidFill>
                          <a:latin typeface="Verdana"/>
                        </a:defRPr>
                      </a:lvl9pPr>
                    </a:lstStyle>
                    <a:p>
                      <a:r>
                        <a:rPr lang="en-GB" sz="1200" b="1" dirty="0">
                          <a:latin typeface="+mn-lt"/>
                        </a:rPr>
                        <a:t>Intention-to-treat</a:t>
                      </a:r>
                    </a:p>
                  </a:txBody>
                  <a:tcPr>
                    <a:lnL w="6350" cap="flat" cmpd="sng" algn="ctr">
                      <a:solidFill>
                        <a:srgbClr val="B4BEA5"/>
                      </a:solidFill>
                      <a:prstDash val="solid"/>
                      <a:miter lim="800000"/>
                    </a:lnL>
                    <a:lnR w="6350" cap="flat" cmpd="sng" algn="ctr">
                      <a:solidFill>
                        <a:srgbClr val="B4BEA5"/>
                      </a:solidFill>
                      <a:prstDash val="solid"/>
                      <a:miter lim="800000"/>
                    </a:lnR>
                    <a:lnT w="6350" cap="flat" cmpd="sng" algn="ctr">
                      <a:solidFill>
                        <a:srgbClr val="B4BEA5"/>
                      </a:solidFill>
                      <a:prstDash val="solid"/>
                      <a:miter lim="800000"/>
                    </a:lnT>
                    <a:lnB w="6350" cap="flat" cmpd="sng" algn="ctr">
                      <a:solidFill>
                        <a:srgbClr val="B4BEA5"/>
                      </a:solidFill>
                      <a:prstDash val="solid"/>
                      <a:miter lim="800000"/>
                    </a:lnB>
                    <a:lnTlToBr w="12700" cmpd="sng">
                      <a:noFill/>
                      <a:prstDash val="solid"/>
                    </a:lnTlToBr>
                    <a:lnBlToTr w="12700" cmpd="sng">
                      <a:noFill/>
                      <a:prstDash val="solid"/>
                    </a:lnBlToTr>
                    <a:noFill/>
                  </a:tcPr>
                </a:tc>
                <a:tc hMerge="1">
                  <a:txBody>
                    <a:bodyPr/>
                    <a:lstStyle>
                      <a:lvl1pPr marL="0" algn="l" defTabSz="914400" rtl="0" eaLnBrk="1" latinLnBrk="0" hangingPunct="1">
                        <a:defRPr sz="1800" kern="1200">
                          <a:solidFill>
                            <a:schemeClr val="tx1"/>
                          </a:solidFill>
                          <a:latin typeface="Verdana"/>
                        </a:defRPr>
                      </a:lvl1pPr>
                      <a:lvl2pPr marL="457200" algn="l" defTabSz="914400" rtl="0" eaLnBrk="1" latinLnBrk="0" hangingPunct="1">
                        <a:defRPr sz="1800" kern="1200">
                          <a:solidFill>
                            <a:schemeClr val="tx1"/>
                          </a:solidFill>
                          <a:latin typeface="Verdana"/>
                        </a:defRPr>
                      </a:lvl2pPr>
                      <a:lvl3pPr marL="914400" algn="l" defTabSz="914400" rtl="0" eaLnBrk="1" latinLnBrk="0" hangingPunct="1">
                        <a:defRPr sz="1800" kern="1200">
                          <a:solidFill>
                            <a:schemeClr val="tx1"/>
                          </a:solidFill>
                          <a:latin typeface="Verdana"/>
                        </a:defRPr>
                      </a:lvl3pPr>
                      <a:lvl4pPr marL="1371600" algn="l" defTabSz="914400" rtl="0" eaLnBrk="1" latinLnBrk="0" hangingPunct="1">
                        <a:defRPr sz="1800" kern="1200">
                          <a:solidFill>
                            <a:schemeClr val="tx1"/>
                          </a:solidFill>
                          <a:latin typeface="Verdana"/>
                        </a:defRPr>
                      </a:lvl4pPr>
                      <a:lvl5pPr marL="1828800" algn="l" defTabSz="914400" rtl="0" eaLnBrk="1" latinLnBrk="0" hangingPunct="1">
                        <a:defRPr sz="1800" kern="1200">
                          <a:solidFill>
                            <a:schemeClr val="tx1"/>
                          </a:solidFill>
                          <a:latin typeface="Verdana"/>
                        </a:defRPr>
                      </a:lvl5pPr>
                      <a:lvl6pPr marL="2286000" algn="l" defTabSz="914400" rtl="0" eaLnBrk="1" latinLnBrk="0" hangingPunct="1">
                        <a:defRPr sz="1800" kern="1200">
                          <a:solidFill>
                            <a:schemeClr val="tx1"/>
                          </a:solidFill>
                          <a:latin typeface="Verdana"/>
                        </a:defRPr>
                      </a:lvl6pPr>
                      <a:lvl7pPr marL="2743200" algn="l" defTabSz="914400" rtl="0" eaLnBrk="1" latinLnBrk="0" hangingPunct="1">
                        <a:defRPr sz="1800" kern="1200">
                          <a:solidFill>
                            <a:schemeClr val="tx1"/>
                          </a:solidFill>
                          <a:latin typeface="Verdana"/>
                        </a:defRPr>
                      </a:lvl7pPr>
                      <a:lvl8pPr marL="3200400" algn="l" defTabSz="914400" rtl="0" eaLnBrk="1" latinLnBrk="0" hangingPunct="1">
                        <a:defRPr sz="1800" kern="1200">
                          <a:solidFill>
                            <a:schemeClr val="tx1"/>
                          </a:solidFill>
                          <a:latin typeface="Verdana"/>
                        </a:defRPr>
                      </a:lvl8pPr>
                      <a:lvl9pPr marL="3657600" algn="l" defTabSz="914400" rtl="0" eaLnBrk="1" latinLnBrk="0" hangingPunct="1">
                        <a:defRPr sz="1800" kern="1200">
                          <a:solidFill>
                            <a:schemeClr val="tx1"/>
                          </a:solidFill>
                          <a:latin typeface="Verdana"/>
                        </a:defRPr>
                      </a:lvl9pPr>
                    </a:lstStyle>
                    <a:p>
                      <a:pPr algn="ctr"/>
                      <a:endParaRPr lang="en-GB" sz="900" dirty="0"/>
                    </a:p>
                  </a:txBody>
                  <a:tcPr>
                    <a:lnL>
                      <a:noFill/>
                    </a:lnL>
                    <a:lnR>
                      <a:noFill/>
                    </a:lnR>
                    <a:lnT w="6350" cap="flat" cmpd="sng" algn="ctr">
                      <a:solidFill>
                        <a:srgbClr val="B4BEA5"/>
                      </a:solidFill>
                      <a:prstDash val="solid"/>
                      <a:miter lim="800000"/>
                    </a:lnT>
                    <a:lnB w="6350" cap="flat" cmpd="sng" algn="ctr">
                      <a:solidFill>
                        <a:srgbClr val="B4BEA5"/>
                      </a:solidFill>
                      <a:prstDash val="solid"/>
                      <a:miter lim="800000"/>
                    </a:lnB>
                    <a:lnTlToBr w="12700" cmpd="sng">
                      <a:noFill/>
                      <a:prstDash val="solid"/>
                    </a:lnTlToBr>
                    <a:lnBlToTr w="12700" cmpd="sng">
                      <a:noFill/>
                      <a:prstDash val="solid"/>
                    </a:lnBlToTr>
                    <a:noFill/>
                  </a:tcPr>
                </a:tc>
                <a:tc hMerge="1">
                  <a:txBody>
                    <a:bodyPr/>
                    <a:lstStyle>
                      <a:lvl1pPr marL="0" algn="l" defTabSz="914400" rtl="0" eaLnBrk="1" latinLnBrk="0" hangingPunct="1">
                        <a:defRPr sz="1800" kern="1200">
                          <a:solidFill>
                            <a:schemeClr val="tx1"/>
                          </a:solidFill>
                          <a:latin typeface="Verdana"/>
                        </a:defRPr>
                      </a:lvl1pPr>
                      <a:lvl2pPr marL="457200" algn="l" defTabSz="914400" rtl="0" eaLnBrk="1" latinLnBrk="0" hangingPunct="1">
                        <a:defRPr sz="1800" kern="1200">
                          <a:solidFill>
                            <a:schemeClr val="tx1"/>
                          </a:solidFill>
                          <a:latin typeface="Verdana"/>
                        </a:defRPr>
                      </a:lvl2pPr>
                      <a:lvl3pPr marL="914400" algn="l" defTabSz="914400" rtl="0" eaLnBrk="1" latinLnBrk="0" hangingPunct="1">
                        <a:defRPr sz="1800" kern="1200">
                          <a:solidFill>
                            <a:schemeClr val="tx1"/>
                          </a:solidFill>
                          <a:latin typeface="Verdana"/>
                        </a:defRPr>
                      </a:lvl3pPr>
                      <a:lvl4pPr marL="1371600" algn="l" defTabSz="914400" rtl="0" eaLnBrk="1" latinLnBrk="0" hangingPunct="1">
                        <a:defRPr sz="1800" kern="1200">
                          <a:solidFill>
                            <a:schemeClr val="tx1"/>
                          </a:solidFill>
                          <a:latin typeface="Verdana"/>
                        </a:defRPr>
                      </a:lvl4pPr>
                      <a:lvl5pPr marL="1828800" algn="l" defTabSz="914400" rtl="0" eaLnBrk="1" latinLnBrk="0" hangingPunct="1">
                        <a:defRPr sz="1800" kern="1200">
                          <a:solidFill>
                            <a:schemeClr val="tx1"/>
                          </a:solidFill>
                          <a:latin typeface="Verdana"/>
                        </a:defRPr>
                      </a:lvl5pPr>
                      <a:lvl6pPr marL="2286000" algn="l" defTabSz="914400" rtl="0" eaLnBrk="1" latinLnBrk="0" hangingPunct="1">
                        <a:defRPr sz="1800" kern="1200">
                          <a:solidFill>
                            <a:schemeClr val="tx1"/>
                          </a:solidFill>
                          <a:latin typeface="Verdana"/>
                        </a:defRPr>
                      </a:lvl6pPr>
                      <a:lvl7pPr marL="2743200" algn="l" defTabSz="914400" rtl="0" eaLnBrk="1" latinLnBrk="0" hangingPunct="1">
                        <a:defRPr sz="1800" kern="1200">
                          <a:solidFill>
                            <a:schemeClr val="tx1"/>
                          </a:solidFill>
                          <a:latin typeface="Verdana"/>
                        </a:defRPr>
                      </a:lvl7pPr>
                      <a:lvl8pPr marL="3200400" algn="l" defTabSz="914400" rtl="0" eaLnBrk="1" latinLnBrk="0" hangingPunct="1">
                        <a:defRPr sz="1800" kern="1200">
                          <a:solidFill>
                            <a:schemeClr val="tx1"/>
                          </a:solidFill>
                          <a:latin typeface="Verdana"/>
                        </a:defRPr>
                      </a:lvl8pPr>
                      <a:lvl9pPr marL="3657600" algn="l" defTabSz="914400" rtl="0" eaLnBrk="1" latinLnBrk="0" hangingPunct="1">
                        <a:defRPr sz="1800" kern="1200">
                          <a:solidFill>
                            <a:schemeClr val="tx1"/>
                          </a:solidFill>
                          <a:latin typeface="Verdana"/>
                        </a:defRPr>
                      </a:lvl9pPr>
                    </a:lstStyle>
                    <a:p>
                      <a:pPr algn="ctr"/>
                      <a:endParaRPr lang="en-GB" sz="900" dirty="0"/>
                    </a:p>
                  </a:txBody>
                  <a:tcPr>
                    <a:lnL>
                      <a:noFill/>
                    </a:lnL>
                    <a:lnR>
                      <a:noFill/>
                    </a:lnR>
                    <a:lnT w="6350" cap="flat" cmpd="sng" algn="ctr">
                      <a:solidFill>
                        <a:srgbClr val="B4BEA5"/>
                      </a:solidFill>
                      <a:prstDash val="solid"/>
                      <a:miter lim="800000"/>
                    </a:lnT>
                    <a:lnB w="6350" cap="flat" cmpd="sng" algn="ctr">
                      <a:solidFill>
                        <a:srgbClr val="B4BEA5"/>
                      </a:solidFill>
                      <a:prstDash val="solid"/>
                      <a:miter lim="800000"/>
                    </a:lnB>
                    <a:lnTlToBr w="12700" cmpd="sng">
                      <a:noFill/>
                      <a:prstDash val="solid"/>
                    </a:lnTlToBr>
                    <a:lnBlToTr w="12700" cmpd="sng">
                      <a:noFill/>
                      <a:prstDash val="solid"/>
                    </a:lnBlToTr>
                    <a:noFill/>
                  </a:tcPr>
                </a:tc>
                <a:tc hMerge="1">
                  <a:txBody>
                    <a:bodyPr/>
                    <a:lstStyle>
                      <a:lvl1pPr marL="0" algn="l" defTabSz="914400" rtl="0" eaLnBrk="1" latinLnBrk="0" hangingPunct="1">
                        <a:defRPr sz="1800" kern="1200">
                          <a:solidFill>
                            <a:schemeClr val="tx1"/>
                          </a:solidFill>
                          <a:latin typeface="Verdana"/>
                        </a:defRPr>
                      </a:lvl1pPr>
                      <a:lvl2pPr marL="457200" algn="l" defTabSz="914400" rtl="0" eaLnBrk="1" latinLnBrk="0" hangingPunct="1">
                        <a:defRPr sz="1800" kern="1200">
                          <a:solidFill>
                            <a:schemeClr val="tx1"/>
                          </a:solidFill>
                          <a:latin typeface="Verdana"/>
                        </a:defRPr>
                      </a:lvl2pPr>
                      <a:lvl3pPr marL="914400" algn="l" defTabSz="914400" rtl="0" eaLnBrk="1" latinLnBrk="0" hangingPunct="1">
                        <a:defRPr sz="1800" kern="1200">
                          <a:solidFill>
                            <a:schemeClr val="tx1"/>
                          </a:solidFill>
                          <a:latin typeface="Verdana"/>
                        </a:defRPr>
                      </a:lvl3pPr>
                      <a:lvl4pPr marL="1371600" algn="l" defTabSz="914400" rtl="0" eaLnBrk="1" latinLnBrk="0" hangingPunct="1">
                        <a:defRPr sz="1800" kern="1200">
                          <a:solidFill>
                            <a:schemeClr val="tx1"/>
                          </a:solidFill>
                          <a:latin typeface="Verdana"/>
                        </a:defRPr>
                      </a:lvl4pPr>
                      <a:lvl5pPr marL="1828800" algn="l" defTabSz="914400" rtl="0" eaLnBrk="1" latinLnBrk="0" hangingPunct="1">
                        <a:defRPr sz="1800" kern="1200">
                          <a:solidFill>
                            <a:schemeClr val="tx1"/>
                          </a:solidFill>
                          <a:latin typeface="Verdana"/>
                        </a:defRPr>
                      </a:lvl5pPr>
                      <a:lvl6pPr marL="2286000" algn="l" defTabSz="914400" rtl="0" eaLnBrk="1" latinLnBrk="0" hangingPunct="1">
                        <a:defRPr sz="1800" kern="1200">
                          <a:solidFill>
                            <a:schemeClr val="tx1"/>
                          </a:solidFill>
                          <a:latin typeface="Verdana"/>
                        </a:defRPr>
                      </a:lvl6pPr>
                      <a:lvl7pPr marL="2743200" algn="l" defTabSz="914400" rtl="0" eaLnBrk="1" latinLnBrk="0" hangingPunct="1">
                        <a:defRPr sz="1800" kern="1200">
                          <a:solidFill>
                            <a:schemeClr val="tx1"/>
                          </a:solidFill>
                          <a:latin typeface="Verdana"/>
                        </a:defRPr>
                      </a:lvl7pPr>
                      <a:lvl8pPr marL="3200400" algn="l" defTabSz="914400" rtl="0" eaLnBrk="1" latinLnBrk="0" hangingPunct="1">
                        <a:defRPr sz="1800" kern="1200">
                          <a:solidFill>
                            <a:schemeClr val="tx1"/>
                          </a:solidFill>
                          <a:latin typeface="Verdana"/>
                        </a:defRPr>
                      </a:lvl8pPr>
                      <a:lvl9pPr marL="3657600" algn="l" defTabSz="914400" rtl="0" eaLnBrk="1" latinLnBrk="0" hangingPunct="1">
                        <a:defRPr sz="1800" kern="1200">
                          <a:solidFill>
                            <a:schemeClr val="tx1"/>
                          </a:solidFill>
                          <a:latin typeface="Verdana"/>
                        </a:defRPr>
                      </a:lvl9pPr>
                    </a:lstStyle>
                    <a:p>
                      <a:pPr algn="ctr"/>
                      <a:endParaRPr lang="en-GB" sz="900" dirty="0"/>
                    </a:p>
                  </a:txBody>
                  <a:tcPr>
                    <a:lnL>
                      <a:noFill/>
                    </a:lnL>
                    <a:lnR w="6350" cap="flat" cmpd="sng" algn="ctr">
                      <a:solidFill>
                        <a:srgbClr val="B4BEA5"/>
                      </a:solidFill>
                      <a:prstDash val="solid"/>
                      <a:miter lim="800000"/>
                    </a:lnR>
                    <a:lnT w="6350" cap="flat" cmpd="sng" algn="ctr">
                      <a:solidFill>
                        <a:srgbClr val="B4BEA5"/>
                      </a:solidFill>
                      <a:prstDash val="solid"/>
                      <a:miter lim="800000"/>
                    </a:lnT>
                    <a:lnB w="6350" cap="flat" cmpd="sng" algn="ctr">
                      <a:solidFill>
                        <a:srgbClr val="B4BEA5"/>
                      </a:solidFill>
                      <a:prstDash val="solid"/>
                      <a:miter lim="800000"/>
                    </a:lnB>
                    <a:lnTlToBr w="12700" cmpd="sng">
                      <a:noFill/>
                      <a:prstDash val="solid"/>
                    </a:lnTlToBr>
                    <a:lnBlToTr w="12700" cmpd="sng">
                      <a:noFill/>
                      <a:prstDash val="solid"/>
                    </a:lnBlToTr>
                    <a:noFill/>
                  </a:tcPr>
                </a:tc>
                <a:extLst>
                  <a:ext uri="{0D108BD9-81ED-4DB2-BD59-A6C34878D82A}">
                    <a16:rowId xmlns:a16="http://schemas.microsoft.com/office/drawing/2014/main" val="2510967273"/>
                  </a:ext>
                </a:extLst>
              </a:tr>
              <a:tr h="440304">
                <a:tc>
                  <a:txBody>
                    <a:bodyPr/>
                    <a:lstStyle>
                      <a:lvl1pPr marL="0" algn="l" defTabSz="914400" rtl="0" eaLnBrk="1" latinLnBrk="0" hangingPunct="1">
                        <a:defRPr sz="1800" kern="1200">
                          <a:solidFill>
                            <a:schemeClr val="tx1"/>
                          </a:solidFill>
                          <a:latin typeface="Verdana"/>
                        </a:defRPr>
                      </a:lvl1pPr>
                      <a:lvl2pPr marL="457200" algn="l" defTabSz="914400" rtl="0" eaLnBrk="1" latinLnBrk="0" hangingPunct="1">
                        <a:defRPr sz="1800" kern="1200">
                          <a:solidFill>
                            <a:schemeClr val="tx1"/>
                          </a:solidFill>
                          <a:latin typeface="Verdana"/>
                        </a:defRPr>
                      </a:lvl2pPr>
                      <a:lvl3pPr marL="914400" algn="l" defTabSz="914400" rtl="0" eaLnBrk="1" latinLnBrk="0" hangingPunct="1">
                        <a:defRPr sz="1800" kern="1200">
                          <a:solidFill>
                            <a:schemeClr val="tx1"/>
                          </a:solidFill>
                          <a:latin typeface="Verdana"/>
                        </a:defRPr>
                      </a:lvl3pPr>
                      <a:lvl4pPr marL="1371600" algn="l" defTabSz="914400" rtl="0" eaLnBrk="1" latinLnBrk="0" hangingPunct="1">
                        <a:defRPr sz="1800" kern="1200">
                          <a:solidFill>
                            <a:schemeClr val="tx1"/>
                          </a:solidFill>
                          <a:latin typeface="Verdana"/>
                        </a:defRPr>
                      </a:lvl4pPr>
                      <a:lvl5pPr marL="1828800" algn="l" defTabSz="914400" rtl="0" eaLnBrk="1" latinLnBrk="0" hangingPunct="1">
                        <a:defRPr sz="1800" kern="1200">
                          <a:solidFill>
                            <a:schemeClr val="tx1"/>
                          </a:solidFill>
                          <a:latin typeface="Verdana"/>
                        </a:defRPr>
                      </a:lvl5pPr>
                      <a:lvl6pPr marL="2286000" algn="l" defTabSz="914400" rtl="0" eaLnBrk="1" latinLnBrk="0" hangingPunct="1">
                        <a:defRPr sz="1800" kern="1200">
                          <a:solidFill>
                            <a:schemeClr val="tx1"/>
                          </a:solidFill>
                          <a:latin typeface="Verdana"/>
                        </a:defRPr>
                      </a:lvl6pPr>
                      <a:lvl7pPr marL="2743200" algn="l" defTabSz="914400" rtl="0" eaLnBrk="1" latinLnBrk="0" hangingPunct="1">
                        <a:defRPr sz="1800" kern="1200">
                          <a:solidFill>
                            <a:schemeClr val="tx1"/>
                          </a:solidFill>
                          <a:latin typeface="Verdana"/>
                        </a:defRPr>
                      </a:lvl7pPr>
                      <a:lvl8pPr marL="3200400" algn="l" defTabSz="914400" rtl="0" eaLnBrk="1" latinLnBrk="0" hangingPunct="1">
                        <a:defRPr sz="1800" kern="1200">
                          <a:solidFill>
                            <a:schemeClr val="tx1"/>
                          </a:solidFill>
                          <a:latin typeface="Verdana"/>
                        </a:defRPr>
                      </a:lvl8pPr>
                      <a:lvl9pPr marL="3657600" algn="l" defTabSz="914400" rtl="0" eaLnBrk="1" latinLnBrk="0" hangingPunct="1">
                        <a:defRPr sz="1800" kern="1200">
                          <a:solidFill>
                            <a:schemeClr val="tx1"/>
                          </a:solidFill>
                          <a:latin typeface="Verdana"/>
                        </a:defRPr>
                      </a:lvl9pPr>
                    </a:lstStyle>
                    <a:p>
                      <a:r>
                        <a:rPr lang="en-GB" sz="1200" dirty="0">
                          <a:latin typeface="+mn-lt"/>
                        </a:rPr>
                        <a:t>No. of deaths</a:t>
                      </a:r>
                    </a:p>
                    <a:p>
                      <a:endParaRPr lang="en-GB" sz="1200" dirty="0">
                        <a:latin typeface="+mn-lt"/>
                      </a:endParaRPr>
                    </a:p>
                    <a:p>
                      <a:endParaRPr lang="en-GB" sz="1200" dirty="0">
                        <a:latin typeface="+mn-lt"/>
                      </a:endParaRPr>
                    </a:p>
                  </a:txBody>
                  <a:tcPr>
                    <a:lnL w="6350" cap="flat" cmpd="sng" algn="ctr">
                      <a:solidFill>
                        <a:srgbClr val="B4BEA5"/>
                      </a:solidFill>
                      <a:prstDash val="solid"/>
                      <a:miter lim="800000"/>
                    </a:lnL>
                    <a:lnR>
                      <a:noFill/>
                    </a:lnR>
                    <a:lnT w="6350" cap="flat" cmpd="sng" algn="ctr">
                      <a:solidFill>
                        <a:srgbClr val="B4BEA5"/>
                      </a:solidFill>
                      <a:prstDash val="solid"/>
                      <a:miter lim="800000"/>
                    </a:lnT>
                    <a:lnB w="6350" cap="flat" cmpd="sng" algn="ctr">
                      <a:solidFill>
                        <a:srgbClr val="B4BEA5"/>
                      </a:solidFill>
                      <a:prstDash val="solid"/>
                      <a:miter lim="800000"/>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Verdana"/>
                        </a:defRPr>
                      </a:lvl1pPr>
                      <a:lvl2pPr marL="457200" algn="l" defTabSz="914400" rtl="0" eaLnBrk="1" latinLnBrk="0" hangingPunct="1">
                        <a:defRPr sz="1800" kern="1200">
                          <a:solidFill>
                            <a:schemeClr val="tx1"/>
                          </a:solidFill>
                          <a:latin typeface="Verdana"/>
                        </a:defRPr>
                      </a:lvl2pPr>
                      <a:lvl3pPr marL="914400" algn="l" defTabSz="914400" rtl="0" eaLnBrk="1" latinLnBrk="0" hangingPunct="1">
                        <a:defRPr sz="1800" kern="1200">
                          <a:solidFill>
                            <a:schemeClr val="tx1"/>
                          </a:solidFill>
                          <a:latin typeface="Verdana"/>
                        </a:defRPr>
                      </a:lvl3pPr>
                      <a:lvl4pPr marL="1371600" algn="l" defTabSz="914400" rtl="0" eaLnBrk="1" latinLnBrk="0" hangingPunct="1">
                        <a:defRPr sz="1800" kern="1200">
                          <a:solidFill>
                            <a:schemeClr val="tx1"/>
                          </a:solidFill>
                          <a:latin typeface="Verdana"/>
                        </a:defRPr>
                      </a:lvl4pPr>
                      <a:lvl5pPr marL="1828800" algn="l" defTabSz="914400" rtl="0" eaLnBrk="1" latinLnBrk="0" hangingPunct="1">
                        <a:defRPr sz="1800" kern="1200">
                          <a:solidFill>
                            <a:schemeClr val="tx1"/>
                          </a:solidFill>
                          <a:latin typeface="Verdana"/>
                        </a:defRPr>
                      </a:lvl5pPr>
                      <a:lvl6pPr marL="2286000" algn="l" defTabSz="914400" rtl="0" eaLnBrk="1" latinLnBrk="0" hangingPunct="1">
                        <a:defRPr sz="1800" kern="1200">
                          <a:solidFill>
                            <a:schemeClr val="tx1"/>
                          </a:solidFill>
                          <a:latin typeface="Verdana"/>
                        </a:defRPr>
                      </a:lvl6pPr>
                      <a:lvl7pPr marL="2743200" algn="l" defTabSz="914400" rtl="0" eaLnBrk="1" latinLnBrk="0" hangingPunct="1">
                        <a:defRPr sz="1800" kern="1200">
                          <a:solidFill>
                            <a:schemeClr val="tx1"/>
                          </a:solidFill>
                          <a:latin typeface="Verdana"/>
                        </a:defRPr>
                      </a:lvl7pPr>
                      <a:lvl8pPr marL="3200400" algn="l" defTabSz="914400" rtl="0" eaLnBrk="1" latinLnBrk="0" hangingPunct="1">
                        <a:defRPr sz="1800" kern="1200">
                          <a:solidFill>
                            <a:schemeClr val="tx1"/>
                          </a:solidFill>
                          <a:latin typeface="Verdana"/>
                        </a:defRPr>
                      </a:lvl8pPr>
                      <a:lvl9pPr marL="3657600" algn="l" defTabSz="914400" rtl="0" eaLnBrk="1" latinLnBrk="0" hangingPunct="1">
                        <a:defRPr sz="1800" kern="1200">
                          <a:solidFill>
                            <a:schemeClr val="tx1"/>
                          </a:solidFill>
                          <a:latin typeface="Verdana"/>
                        </a:defRPr>
                      </a:lvl9pPr>
                    </a:lstStyle>
                    <a:p>
                      <a:pPr algn="ctr"/>
                      <a:r>
                        <a:rPr lang="en-GB" sz="1200" dirty="0">
                          <a:latin typeface="+mn-lt"/>
                        </a:rPr>
                        <a:t>101 </a:t>
                      </a:r>
                    </a:p>
                    <a:p>
                      <a:pPr algn="ctr"/>
                      <a:r>
                        <a:rPr lang="en-GB" sz="1200" b="1" dirty="0">
                          <a:solidFill>
                            <a:srgbClr val="FF0000"/>
                          </a:solidFill>
                          <a:latin typeface="+mn-lt"/>
                        </a:rPr>
                        <a:t>24.8% </a:t>
                      </a:r>
                      <a:endParaRPr lang="en-GB" sz="1200" dirty="0">
                        <a:latin typeface="+mn-lt"/>
                      </a:endParaRPr>
                    </a:p>
                    <a:p>
                      <a:pPr algn="ctr"/>
                      <a:r>
                        <a:rPr lang="en-GB" sz="1200" dirty="0">
                          <a:latin typeface="+mn-lt"/>
                        </a:rPr>
                        <a:t>(95% CI 20.7 to 29.3)</a:t>
                      </a:r>
                    </a:p>
                  </a:txBody>
                  <a:tcPr>
                    <a:lnL>
                      <a:noFill/>
                    </a:lnL>
                    <a:lnR>
                      <a:noFill/>
                    </a:lnR>
                    <a:lnT w="6350" cap="flat" cmpd="sng" algn="ctr">
                      <a:solidFill>
                        <a:srgbClr val="B4BEA5"/>
                      </a:solidFill>
                      <a:prstDash val="solid"/>
                      <a:miter lim="800000"/>
                    </a:lnT>
                    <a:lnB w="6350" cap="flat" cmpd="sng" algn="ctr">
                      <a:solidFill>
                        <a:srgbClr val="B4BEA5"/>
                      </a:solidFill>
                      <a:prstDash val="solid"/>
                      <a:miter lim="800000"/>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Verdana"/>
                        </a:defRPr>
                      </a:lvl1pPr>
                      <a:lvl2pPr marL="457200" algn="l" defTabSz="914400" rtl="0" eaLnBrk="1" latinLnBrk="0" hangingPunct="1">
                        <a:defRPr sz="1800" kern="1200">
                          <a:solidFill>
                            <a:schemeClr val="tx1"/>
                          </a:solidFill>
                          <a:latin typeface="Verdana"/>
                        </a:defRPr>
                      </a:lvl2pPr>
                      <a:lvl3pPr marL="914400" algn="l" defTabSz="914400" rtl="0" eaLnBrk="1" latinLnBrk="0" hangingPunct="1">
                        <a:defRPr sz="1800" kern="1200">
                          <a:solidFill>
                            <a:schemeClr val="tx1"/>
                          </a:solidFill>
                          <a:latin typeface="Verdana"/>
                        </a:defRPr>
                      </a:lvl3pPr>
                      <a:lvl4pPr marL="1371600" algn="l" defTabSz="914400" rtl="0" eaLnBrk="1" latinLnBrk="0" hangingPunct="1">
                        <a:defRPr sz="1800" kern="1200">
                          <a:solidFill>
                            <a:schemeClr val="tx1"/>
                          </a:solidFill>
                          <a:latin typeface="Verdana"/>
                        </a:defRPr>
                      </a:lvl4pPr>
                      <a:lvl5pPr marL="1828800" algn="l" defTabSz="914400" rtl="0" eaLnBrk="1" latinLnBrk="0" hangingPunct="1">
                        <a:defRPr sz="1800" kern="1200">
                          <a:solidFill>
                            <a:schemeClr val="tx1"/>
                          </a:solidFill>
                          <a:latin typeface="Verdana"/>
                        </a:defRPr>
                      </a:lvl5pPr>
                      <a:lvl6pPr marL="2286000" algn="l" defTabSz="914400" rtl="0" eaLnBrk="1" latinLnBrk="0" hangingPunct="1">
                        <a:defRPr sz="1800" kern="1200">
                          <a:solidFill>
                            <a:schemeClr val="tx1"/>
                          </a:solidFill>
                          <a:latin typeface="Verdana"/>
                        </a:defRPr>
                      </a:lvl6pPr>
                      <a:lvl7pPr marL="2743200" algn="l" defTabSz="914400" rtl="0" eaLnBrk="1" latinLnBrk="0" hangingPunct="1">
                        <a:defRPr sz="1800" kern="1200">
                          <a:solidFill>
                            <a:schemeClr val="tx1"/>
                          </a:solidFill>
                          <a:latin typeface="Verdana"/>
                        </a:defRPr>
                      </a:lvl7pPr>
                      <a:lvl8pPr marL="3200400" algn="l" defTabSz="914400" rtl="0" eaLnBrk="1" latinLnBrk="0" hangingPunct="1">
                        <a:defRPr sz="1800" kern="1200">
                          <a:solidFill>
                            <a:schemeClr val="tx1"/>
                          </a:solidFill>
                          <a:latin typeface="Verdana"/>
                        </a:defRPr>
                      </a:lvl8pPr>
                      <a:lvl9pPr marL="3657600" algn="l" defTabSz="914400" rtl="0" eaLnBrk="1" latinLnBrk="0" hangingPunct="1">
                        <a:defRPr sz="1800" kern="1200">
                          <a:solidFill>
                            <a:schemeClr val="tx1"/>
                          </a:solidFill>
                          <a:latin typeface="Verdana"/>
                        </a:defRPr>
                      </a:lvl9pPr>
                    </a:lstStyle>
                    <a:p>
                      <a:pPr algn="ctr"/>
                      <a:r>
                        <a:rPr lang="en-GB" sz="1200" dirty="0">
                          <a:latin typeface="+mn-lt"/>
                        </a:rPr>
                        <a:t>117</a:t>
                      </a:r>
                    </a:p>
                    <a:p>
                      <a:pPr algn="ctr"/>
                      <a:r>
                        <a:rPr lang="en-GB" sz="1200" b="1" dirty="0">
                          <a:solidFill>
                            <a:srgbClr val="FF0000"/>
                          </a:solidFill>
                          <a:latin typeface="+mn-lt"/>
                        </a:rPr>
                        <a:t>28.7% </a:t>
                      </a:r>
                    </a:p>
                    <a:p>
                      <a:pPr algn="ctr"/>
                      <a:r>
                        <a:rPr lang="en-GB" sz="1200" dirty="0">
                          <a:latin typeface="+mn-lt"/>
                        </a:rPr>
                        <a:t>(95% CI 24.4 to 33.4)</a:t>
                      </a:r>
                    </a:p>
                  </a:txBody>
                  <a:tcPr>
                    <a:lnL>
                      <a:noFill/>
                    </a:lnL>
                    <a:lnR>
                      <a:noFill/>
                    </a:lnR>
                    <a:lnT w="6350" cap="flat" cmpd="sng" algn="ctr">
                      <a:solidFill>
                        <a:srgbClr val="B4BEA5"/>
                      </a:solidFill>
                      <a:prstDash val="solid"/>
                      <a:miter lim="800000"/>
                    </a:lnT>
                    <a:lnB w="6350" cap="flat" cmpd="sng" algn="ctr">
                      <a:solidFill>
                        <a:srgbClr val="B4BEA5"/>
                      </a:solidFill>
                      <a:prstDash val="solid"/>
                      <a:miter lim="800000"/>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Verdana"/>
                        </a:defRPr>
                      </a:lvl1pPr>
                      <a:lvl2pPr marL="457200" algn="l" defTabSz="914400" rtl="0" eaLnBrk="1" latinLnBrk="0" hangingPunct="1">
                        <a:defRPr sz="1800" kern="1200">
                          <a:solidFill>
                            <a:schemeClr val="tx1"/>
                          </a:solidFill>
                          <a:latin typeface="Verdana"/>
                        </a:defRPr>
                      </a:lvl2pPr>
                      <a:lvl3pPr marL="914400" algn="l" defTabSz="914400" rtl="0" eaLnBrk="1" latinLnBrk="0" hangingPunct="1">
                        <a:defRPr sz="1800" kern="1200">
                          <a:solidFill>
                            <a:schemeClr val="tx1"/>
                          </a:solidFill>
                          <a:latin typeface="Verdana"/>
                        </a:defRPr>
                      </a:lvl3pPr>
                      <a:lvl4pPr marL="1371600" algn="l" defTabSz="914400" rtl="0" eaLnBrk="1" latinLnBrk="0" hangingPunct="1">
                        <a:defRPr sz="1800" kern="1200">
                          <a:solidFill>
                            <a:schemeClr val="tx1"/>
                          </a:solidFill>
                          <a:latin typeface="Verdana"/>
                        </a:defRPr>
                      </a:lvl4pPr>
                      <a:lvl5pPr marL="1828800" algn="l" defTabSz="914400" rtl="0" eaLnBrk="1" latinLnBrk="0" hangingPunct="1">
                        <a:defRPr sz="1800" kern="1200">
                          <a:solidFill>
                            <a:schemeClr val="tx1"/>
                          </a:solidFill>
                          <a:latin typeface="Verdana"/>
                        </a:defRPr>
                      </a:lvl5pPr>
                      <a:lvl6pPr marL="2286000" algn="l" defTabSz="914400" rtl="0" eaLnBrk="1" latinLnBrk="0" hangingPunct="1">
                        <a:defRPr sz="1800" kern="1200">
                          <a:solidFill>
                            <a:schemeClr val="tx1"/>
                          </a:solidFill>
                          <a:latin typeface="Verdana"/>
                        </a:defRPr>
                      </a:lvl6pPr>
                      <a:lvl7pPr marL="2743200" algn="l" defTabSz="914400" rtl="0" eaLnBrk="1" latinLnBrk="0" hangingPunct="1">
                        <a:defRPr sz="1800" kern="1200">
                          <a:solidFill>
                            <a:schemeClr val="tx1"/>
                          </a:solidFill>
                          <a:latin typeface="Verdana"/>
                        </a:defRPr>
                      </a:lvl7pPr>
                      <a:lvl8pPr marL="3200400" algn="l" defTabSz="914400" rtl="0" eaLnBrk="1" latinLnBrk="0" hangingPunct="1">
                        <a:defRPr sz="1800" kern="1200">
                          <a:solidFill>
                            <a:schemeClr val="tx1"/>
                          </a:solidFill>
                          <a:latin typeface="Verdana"/>
                        </a:defRPr>
                      </a:lvl8pPr>
                      <a:lvl9pPr marL="3657600" algn="l" defTabSz="914400" rtl="0" eaLnBrk="1" latinLnBrk="0" hangingPunct="1">
                        <a:defRPr sz="1800" kern="1200">
                          <a:solidFill>
                            <a:schemeClr val="tx1"/>
                          </a:solidFill>
                          <a:latin typeface="Verdana"/>
                        </a:defRPr>
                      </a:lvl9pPr>
                    </a:lstStyle>
                    <a:p>
                      <a:pPr algn="ctr"/>
                      <a:r>
                        <a:rPr lang="en-GB" sz="1200" b="1" dirty="0">
                          <a:solidFill>
                            <a:srgbClr val="FF0000"/>
                          </a:solidFill>
                          <a:latin typeface="+mn-lt"/>
                        </a:rPr>
                        <a:t>-3.93%</a:t>
                      </a:r>
                    </a:p>
                    <a:p>
                      <a:pPr algn="ctr"/>
                      <a:r>
                        <a:rPr lang="en-GB" sz="1200" dirty="0">
                          <a:latin typeface="+mn-lt"/>
                        </a:rPr>
                        <a:t>(90% CI -9.0 to 1.2)</a:t>
                      </a:r>
                    </a:p>
                  </a:txBody>
                  <a:tcPr>
                    <a:lnL>
                      <a:noFill/>
                    </a:lnL>
                    <a:lnR w="6350" cap="flat" cmpd="sng" algn="ctr">
                      <a:solidFill>
                        <a:srgbClr val="B4BEA5"/>
                      </a:solidFill>
                      <a:prstDash val="solid"/>
                      <a:miter lim="800000"/>
                    </a:lnR>
                    <a:lnT w="6350" cap="flat" cmpd="sng" algn="ctr">
                      <a:solidFill>
                        <a:srgbClr val="B4BEA5"/>
                      </a:solidFill>
                      <a:prstDash val="solid"/>
                      <a:miter lim="800000"/>
                    </a:lnT>
                    <a:lnB w="6350" cap="flat" cmpd="sng" algn="ctr">
                      <a:solidFill>
                        <a:srgbClr val="B4BEA5"/>
                      </a:solidFill>
                      <a:prstDash val="solid"/>
                      <a:miter lim="800000"/>
                    </a:lnB>
                    <a:lnTlToBr w="12700" cmpd="sng">
                      <a:noFill/>
                      <a:prstDash val="solid"/>
                    </a:lnTlToBr>
                    <a:lnBlToTr w="12700" cmpd="sng">
                      <a:noFill/>
                      <a:prstDash val="solid"/>
                    </a:lnBlToTr>
                    <a:noFill/>
                  </a:tcPr>
                </a:tc>
                <a:extLst>
                  <a:ext uri="{0D108BD9-81ED-4DB2-BD59-A6C34878D82A}">
                    <a16:rowId xmlns:a16="http://schemas.microsoft.com/office/drawing/2014/main" val="994949967"/>
                  </a:ext>
                </a:extLst>
              </a:tr>
              <a:tr h="200138">
                <a:tc gridSpan="4">
                  <a:txBody>
                    <a:bodyPr/>
                    <a:lstStyle>
                      <a:lvl1pPr marL="0" algn="l" defTabSz="914400" rtl="0" eaLnBrk="1" latinLnBrk="0" hangingPunct="1">
                        <a:defRPr sz="1800" kern="1200">
                          <a:solidFill>
                            <a:schemeClr val="tx1"/>
                          </a:solidFill>
                          <a:latin typeface="Verdana"/>
                        </a:defRPr>
                      </a:lvl1pPr>
                      <a:lvl2pPr marL="457200" algn="l" defTabSz="914400" rtl="0" eaLnBrk="1" latinLnBrk="0" hangingPunct="1">
                        <a:defRPr sz="1800" kern="1200">
                          <a:solidFill>
                            <a:schemeClr val="tx1"/>
                          </a:solidFill>
                          <a:latin typeface="Verdana"/>
                        </a:defRPr>
                      </a:lvl2pPr>
                      <a:lvl3pPr marL="914400" algn="l" defTabSz="914400" rtl="0" eaLnBrk="1" latinLnBrk="0" hangingPunct="1">
                        <a:defRPr sz="1800" kern="1200">
                          <a:solidFill>
                            <a:schemeClr val="tx1"/>
                          </a:solidFill>
                          <a:latin typeface="Verdana"/>
                        </a:defRPr>
                      </a:lvl3pPr>
                      <a:lvl4pPr marL="1371600" algn="l" defTabSz="914400" rtl="0" eaLnBrk="1" latinLnBrk="0" hangingPunct="1">
                        <a:defRPr sz="1800" kern="1200">
                          <a:solidFill>
                            <a:schemeClr val="tx1"/>
                          </a:solidFill>
                          <a:latin typeface="Verdana"/>
                        </a:defRPr>
                      </a:lvl4pPr>
                      <a:lvl5pPr marL="1828800" algn="l" defTabSz="914400" rtl="0" eaLnBrk="1" latinLnBrk="0" hangingPunct="1">
                        <a:defRPr sz="1800" kern="1200">
                          <a:solidFill>
                            <a:schemeClr val="tx1"/>
                          </a:solidFill>
                          <a:latin typeface="Verdana"/>
                        </a:defRPr>
                      </a:lvl5pPr>
                      <a:lvl6pPr marL="2286000" algn="l" defTabSz="914400" rtl="0" eaLnBrk="1" latinLnBrk="0" hangingPunct="1">
                        <a:defRPr sz="1800" kern="1200">
                          <a:solidFill>
                            <a:schemeClr val="tx1"/>
                          </a:solidFill>
                          <a:latin typeface="Verdana"/>
                        </a:defRPr>
                      </a:lvl6pPr>
                      <a:lvl7pPr marL="2743200" algn="l" defTabSz="914400" rtl="0" eaLnBrk="1" latinLnBrk="0" hangingPunct="1">
                        <a:defRPr sz="1800" kern="1200">
                          <a:solidFill>
                            <a:schemeClr val="tx1"/>
                          </a:solidFill>
                          <a:latin typeface="Verdana"/>
                        </a:defRPr>
                      </a:lvl7pPr>
                      <a:lvl8pPr marL="3200400" algn="l" defTabSz="914400" rtl="0" eaLnBrk="1" latinLnBrk="0" hangingPunct="1">
                        <a:defRPr sz="1800" kern="1200">
                          <a:solidFill>
                            <a:schemeClr val="tx1"/>
                          </a:solidFill>
                          <a:latin typeface="Verdana"/>
                        </a:defRPr>
                      </a:lvl8pPr>
                      <a:lvl9pPr marL="3657600" algn="l" defTabSz="914400" rtl="0" eaLnBrk="1" latinLnBrk="0" hangingPunct="1">
                        <a:defRPr sz="1800" kern="1200">
                          <a:solidFill>
                            <a:schemeClr val="tx1"/>
                          </a:solidFill>
                          <a:latin typeface="Verdana"/>
                        </a:defRPr>
                      </a:lvl9pPr>
                    </a:lstStyle>
                    <a:p>
                      <a:r>
                        <a:rPr lang="en-GB" sz="1200" b="1" dirty="0">
                          <a:latin typeface="+mn-lt"/>
                        </a:rPr>
                        <a:t>Per protocol</a:t>
                      </a:r>
                    </a:p>
                  </a:txBody>
                  <a:tcPr>
                    <a:lnL w="6350" cap="flat" cmpd="sng" algn="ctr">
                      <a:solidFill>
                        <a:srgbClr val="B4BEA5"/>
                      </a:solidFill>
                      <a:prstDash val="solid"/>
                      <a:miter lim="800000"/>
                    </a:lnL>
                    <a:lnR w="6350" cap="flat" cmpd="sng" algn="ctr">
                      <a:solidFill>
                        <a:srgbClr val="B4BEA5"/>
                      </a:solidFill>
                      <a:prstDash val="solid"/>
                      <a:miter lim="800000"/>
                    </a:lnR>
                    <a:lnT w="6350" cap="flat" cmpd="sng" algn="ctr">
                      <a:solidFill>
                        <a:srgbClr val="B4BEA5"/>
                      </a:solidFill>
                      <a:prstDash val="solid"/>
                      <a:miter lim="800000"/>
                    </a:lnT>
                    <a:lnB w="6350" cap="flat" cmpd="sng" algn="ctr">
                      <a:solidFill>
                        <a:srgbClr val="B4BEA5"/>
                      </a:solidFill>
                      <a:prstDash val="solid"/>
                      <a:miter lim="800000"/>
                    </a:lnB>
                    <a:lnTlToBr w="12700" cmpd="sng">
                      <a:noFill/>
                      <a:prstDash val="solid"/>
                    </a:lnTlToBr>
                    <a:lnBlToTr w="12700" cmpd="sng">
                      <a:noFill/>
                      <a:prstDash val="solid"/>
                    </a:lnBlToTr>
                    <a:noFill/>
                  </a:tcPr>
                </a:tc>
                <a:tc hMerge="1">
                  <a:txBody>
                    <a:bodyPr/>
                    <a:lstStyle>
                      <a:lvl1pPr marL="0" algn="l" defTabSz="914400" rtl="0" eaLnBrk="1" latinLnBrk="0" hangingPunct="1">
                        <a:defRPr sz="1800" kern="1200">
                          <a:solidFill>
                            <a:schemeClr val="tx1"/>
                          </a:solidFill>
                          <a:latin typeface="Verdana"/>
                        </a:defRPr>
                      </a:lvl1pPr>
                      <a:lvl2pPr marL="457200" algn="l" defTabSz="914400" rtl="0" eaLnBrk="1" latinLnBrk="0" hangingPunct="1">
                        <a:defRPr sz="1800" kern="1200">
                          <a:solidFill>
                            <a:schemeClr val="tx1"/>
                          </a:solidFill>
                          <a:latin typeface="Verdana"/>
                        </a:defRPr>
                      </a:lvl2pPr>
                      <a:lvl3pPr marL="914400" algn="l" defTabSz="914400" rtl="0" eaLnBrk="1" latinLnBrk="0" hangingPunct="1">
                        <a:defRPr sz="1800" kern="1200">
                          <a:solidFill>
                            <a:schemeClr val="tx1"/>
                          </a:solidFill>
                          <a:latin typeface="Verdana"/>
                        </a:defRPr>
                      </a:lvl3pPr>
                      <a:lvl4pPr marL="1371600" algn="l" defTabSz="914400" rtl="0" eaLnBrk="1" latinLnBrk="0" hangingPunct="1">
                        <a:defRPr sz="1800" kern="1200">
                          <a:solidFill>
                            <a:schemeClr val="tx1"/>
                          </a:solidFill>
                          <a:latin typeface="Verdana"/>
                        </a:defRPr>
                      </a:lvl4pPr>
                      <a:lvl5pPr marL="1828800" algn="l" defTabSz="914400" rtl="0" eaLnBrk="1" latinLnBrk="0" hangingPunct="1">
                        <a:defRPr sz="1800" kern="1200">
                          <a:solidFill>
                            <a:schemeClr val="tx1"/>
                          </a:solidFill>
                          <a:latin typeface="Verdana"/>
                        </a:defRPr>
                      </a:lvl5pPr>
                      <a:lvl6pPr marL="2286000" algn="l" defTabSz="914400" rtl="0" eaLnBrk="1" latinLnBrk="0" hangingPunct="1">
                        <a:defRPr sz="1800" kern="1200">
                          <a:solidFill>
                            <a:schemeClr val="tx1"/>
                          </a:solidFill>
                          <a:latin typeface="Verdana"/>
                        </a:defRPr>
                      </a:lvl6pPr>
                      <a:lvl7pPr marL="2743200" algn="l" defTabSz="914400" rtl="0" eaLnBrk="1" latinLnBrk="0" hangingPunct="1">
                        <a:defRPr sz="1800" kern="1200">
                          <a:solidFill>
                            <a:schemeClr val="tx1"/>
                          </a:solidFill>
                          <a:latin typeface="Verdana"/>
                        </a:defRPr>
                      </a:lvl7pPr>
                      <a:lvl8pPr marL="3200400" algn="l" defTabSz="914400" rtl="0" eaLnBrk="1" latinLnBrk="0" hangingPunct="1">
                        <a:defRPr sz="1800" kern="1200">
                          <a:solidFill>
                            <a:schemeClr val="tx1"/>
                          </a:solidFill>
                          <a:latin typeface="Verdana"/>
                        </a:defRPr>
                      </a:lvl8pPr>
                      <a:lvl9pPr marL="3657600" algn="l" defTabSz="914400" rtl="0" eaLnBrk="1" latinLnBrk="0" hangingPunct="1">
                        <a:defRPr sz="1800" kern="1200">
                          <a:solidFill>
                            <a:schemeClr val="tx1"/>
                          </a:solidFill>
                          <a:latin typeface="Verdana"/>
                        </a:defRPr>
                      </a:lvl9pPr>
                    </a:lstStyle>
                    <a:p>
                      <a:pPr algn="ctr"/>
                      <a:endParaRPr lang="en-GB" sz="900" dirty="0"/>
                    </a:p>
                  </a:txBody>
                  <a:tcPr>
                    <a:lnL>
                      <a:noFill/>
                    </a:lnL>
                    <a:lnR>
                      <a:noFill/>
                    </a:lnR>
                    <a:lnT w="6350" cap="flat" cmpd="sng" algn="ctr">
                      <a:solidFill>
                        <a:srgbClr val="B4BEA5"/>
                      </a:solidFill>
                      <a:prstDash val="solid"/>
                      <a:miter lim="800000"/>
                    </a:lnT>
                    <a:lnB w="6350" cap="flat" cmpd="sng" algn="ctr">
                      <a:solidFill>
                        <a:srgbClr val="B4BEA5"/>
                      </a:solidFill>
                      <a:prstDash val="solid"/>
                      <a:miter lim="800000"/>
                    </a:lnB>
                    <a:lnTlToBr w="12700" cmpd="sng">
                      <a:noFill/>
                      <a:prstDash val="solid"/>
                    </a:lnTlToBr>
                    <a:lnBlToTr w="12700" cmpd="sng">
                      <a:noFill/>
                      <a:prstDash val="solid"/>
                    </a:lnBlToTr>
                    <a:noFill/>
                  </a:tcPr>
                </a:tc>
                <a:tc hMerge="1">
                  <a:txBody>
                    <a:bodyPr/>
                    <a:lstStyle>
                      <a:lvl1pPr marL="0" algn="l" defTabSz="914400" rtl="0" eaLnBrk="1" latinLnBrk="0" hangingPunct="1">
                        <a:defRPr sz="1800" kern="1200">
                          <a:solidFill>
                            <a:schemeClr val="tx1"/>
                          </a:solidFill>
                          <a:latin typeface="Verdana"/>
                        </a:defRPr>
                      </a:lvl1pPr>
                      <a:lvl2pPr marL="457200" algn="l" defTabSz="914400" rtl="0" eaLnBrk="1" latinLnBrk="0" hangingPunct="1">
                        <a:defRPr sz="1800" kern="1200">
                          <a:solidFill>
                            <a:schemeClr val="tx1"/>
                          </a:solidFill>
                          <a:latin typeface="Verdana"/>
                        </a:defRPr>
                      </a:lvl2pPr>
                      <a:lvl3pPr marL="914400" algn="l" defTabSz="914400" rtl="0" eaLnBrk="1" latinLnBrk="0" hangingPunct="1">
                        <a:defRPr sz="1800" kern="1200">
                          <a:solidFill>
                            <a:schemeClr val="tx1"/>
                          </a:solidFill>
                          <a:latin typeface="Verdana"/>
                        </a:defRPr>
                      </a:lvl3pPr>
                      <a:lvl4pPr marL="1371600" algn="l" defTabSz="914400" rtl="0" eaLnBrk="1" latinLnBrk="0" hangingPunct="1">
                        <a:defRPr sz="1800" kern="1200">
                          <a:solidFill>
                            <a:schemeClr val="tx1"/>
                          </a:solidFill>
                          <a:latin typeface="Verdana"/>
                        </a:defRPr>
                      </a:lvl4pPr>
                      <a:lvl5pPr marL="1828800" algn="l" defTabSz="914400" rtl="0" eaLnBrk="1" latinLnBrk="0" hangingPunct="1">
                        <a:defRPr sz="1800" kern="1200">
                          <a:solidFill>
                            <a:schemeClr val="tx1"/>
                          </a:solidFill>
                          <a:latin typeface="Verdana"/>
                        </a:defRPr>
                      </a:lvl5pPr>
                      <a:lvl6pPr marL="2286000" algn="l" defTabSz="914400" rtl="0" eaLnBrk="1" latinLnBrk="0" hangingPunct="1">
                        <a:defRPr sz="1800" kern="1200">
                          <a:solidFill>
                            <a:schemeClr val="tx1"/>
                          </a:solidFill>
                          <a:latin typeface="Verdana"/>
                        </a:defRPr>
                      </a:lvl6pPr>
                      <a:lvl7pPr marL="2743200" algn="l" defTabSz="914400" rtl="0" eaLnBrk="1" latinLnBrk="0" hangingPunct="1">
                        <a:defRPr sz="1800" kern="1200">
                          <a:solidFill>
                            <a:schemeClr val="tx1"/>
                          </a:solidFill>
                          <a:latin typeface="Verdana"/>
                        </a:defRPr>
                      </a:lvl7pPr>
                      <a:lvl8pPr marL="3200400" algn="l" defTabSz="914400" rtl="0" eaLnBrk="1" latinLnBrk="0" hangingPunct="1">
                        <a:defRPr sz="1800" kern="1200">
                          <a:solidFill>
                            <a:schemeClr val="tx1"/>
                          </a:solidFill>
                          <a:latin typeface="Verdana"/>
                        </a:defRPr>
                      </a:lvl8pPr>
                      <a:lvl9pPr marL="3657600" algn="l" defTabSz="914400" rtl="0" eaLnBrk="1" latinLnBrk="0" hangingPunct="1">
                        <a:defRPr sz="1800" kern="1200">
                          <a:solidFill>
                            <a:schemeClr val="tx1"/>
                          </a:solidFill>
                          <a:latin typeface="Verdana"/>
                        </a:defRPr>
                      </a:lvl9pPr>
                    </a:lstStyle>
                    <a:p>
                      <a:pPr algn="ctr"/>
                      <a:endParaRPr lang="en-GB" sz="900" dirty="0"/>
                    </a:p>
                  </a:txBody>
                  <a:tcPr>
                    <a:lnL>
                      <a:noFill/>
                    </a:lnL>
                    <a:lnR>
                      <a:noFill/>
                    </a:lnR>
                    <a:lnT w="6350" cap="flat" cmpd="sng" algn="ctr">
                      <a:solidFill>
                        <a:srgbClr val="B4BEA5"/>
                      </a:solidFill>
                      <a:prstDash val="solid"/>
                      <a:miter lim="800000"/>
                    </a:lnT>
                    <a:lnB w="6350" cap="flat" cmpd="sng" algn="ctr">
                      <a:solidFill>
                        <a:srgbClr val="B4BEA5"/>
                      </a:solidFill>
                      <a:prstDash val="solid"/>
                      <a:miter lim="800000"/>
                    </a:lnB>
                    <a:lnTlToBr w="12700" cmpd="sng">
                      <a:noFill/>
                      <a:prstDash val="solid"/>
                    </a:lnTlToBr>
                    <a:lnBlToTr w="12700" cmpd="sng">
                      <a:noFill/>
                      <a:prstDash val="solid"/>
                    </a:lnBlToTr>
                    <a:noFill/>
                  </a:tcPr>
                </a:tc>
                <a:tc hMerge="1">
                  <a:txBody>
                    <a:bodyPr/>
                    <a:lstStyle>
                      <a:lvl1pPr marL="0" algn="l" defTabSz="914400" rtl="0" eaLnBrk="1" latinLnBrk="0" hangingPunct="1">
                        <a:defRPr sz="1800" kern="1200">
                          <a:solidFill>
                            <a:schemeClr val="tx1"/>
                          </a:solidFill>
                          <a:latin typeface="Verdana"/>
                        </a:defRPr>
                      </a:lvl1pPr>
                      <a:lvl2pPr marL="457200" algn="l" defTabSz="914400" rtl="0" eaLnBrk="1" latinLnBrk="0" hangingPunct="1">
                        <a:defRPr sz="1800" kern="1200">
                          <a:solidFill>
                            <a:schemeClr val="tx1"/>
                          </a:solidFill>
                          <a:latin typeface="Verdana"/>
                        </a:defRPr>
                      </a:lvl2pPr>
                      <a:lvl3pPr marL="914400" algn="l" defTabSz="914400" rtl="0" eaLnBrk="1" latinLnBrk="0" hangingPunct="1">
                        <a:defRPr sz="1800" kern="1200">
                          <a:solidFill>
                            <a:schemeClr val="tx1"/>
                          </a:solidFill>
                          <a:latin typeface="Verdana"/>
                        </a:defRPr>
                      </a:lvl3pPr>
                      <a:lvl4pPr marL="1371600" algn="l" defTabSz="914400" rtl="0" eaLnBrk="1" latinLnBrk="0" hangingPunct="1">
                        <a:defRPr sz="1800" kern="1200">
                          <a:solidFill>
                            <a:schemeClr val="tx1"/>
                          </a:solidFill>
                          <a:latin typeface="Verdana"/>
                        </a:defRPr>
                      </a:lvl4pPr>
                      <a:lvl5pPr marL="1828800" algn="l" defTabSz="914400" rtl="0" eaLnBrk="1" latinLnBrk="0" hangingPunct="1">
                        <a:defRPr sz="1800" kern="1200">
                          <a:solidFill>
                            <a:schemeClr val="tx1"/>
                          </a:solidFill>
                          <a:latin typeface="Verdana"/>
                        </a:defRPr>
                      </a:lvl5pPr>
                      <a:lvl6pPr marL="2286000" algn="l" defTabSz="914400" rtl="0" eaLnBrk="1" latinLnBrk="0" hangingPunct="1">
                        <a:defRPr sz="1800" kern="1200">
                          <a:solidFill>
                            <a:schemeClr val="tx1"/>
                          </a:solidFill>
                          <a:latin typeface="Verdana"/>
                        </a:defRPr>
                      </a:lvl6pPr>
                      <a:lvl7pPr marL="2743200" algn="l" defTabSz="914400" rtl="0" eaLnBrk="1" latinLnBrk="0" hangingPunct="1">
                        <a:defRPr sz="1800" kern="1200">
                          <a:solidFill>
                            <a:schemeClr val="tx1"/>
                          </a:solidFill>
                          <a:latin typeface="Verdana"/>
                        </a:defRPr>
                      </a:lvl7pPr>
                      <a:lvl8pPr marL="3200400" algn="l" defTabSz="914400" rtl="0" eaLnBrk="1" latinLnBrk="0" hangingPunct="1">
                        <a:defRPr sz="1800" kern="1200">
                          <a:solidFill>
                            <a:schemeClr val="tx1"/>
                          </a:solidFill>
                          <a:latin typeface="Verdana"/>
                        </a:defRPr>
                      </a:lvl8pPr>
                      <a:lvl9pPr marL="3657600" algn="l" defTabSz="914400" rtl="0" eaLnBrk="1" latinLnBrk="0" hangingPunct="1">
                        <a:defRPr sz="1800" kern="1200">
                          <a:solidFill>
                            <a:schemeClr val="tx1"/>
                          </a:solidFill>
                          <a:latin typeface="Verdana"/>
                        </a:defRPr>
                      </a:lvl9pPr>
                    </a:lstStyle>
                    <a:p>
                      <a:pPr algn="ctr"/>
                      <a:endParaRPr lang="en-GB" sz="900" dirty="0"/>
                    </a:p>
                  </a:txBody>
                  <a:tcPr>
                    <a:lnL>
                      <a:noFill/>
                    </a:lnL>
                    <a:lnR w="6350" cap="flat" cmpd="sng" algn="ctr">
                      <a:solidFill>
                        <a:srgbClr val="B4BEA5"/>
                      </a:solidFill>
                      <a:prstDash val="solid"/>
                      <a:miter lim="800000"/>
                    </a:lnR>
                    <a:lnT w="6350" cap="flat" cmpd="sng" algn="ctr">
                      <a:solidFill>
                        <a:srgbClr val="B4BEA5"/>
                      </a:solidFill>
                      <a:prstDash val="solid"/>
                      <a:miter lim="800000"/>
                    </a:lnT>
                    <a:lnB w="6350" cap="flat" cmpd="sng" algn="ctr">
                      <a:solidFill>
                        <a:srgbClr val="B4BEA5"/>
                      </a:solidFill>
                      <a:prstDash val="solid"/>
                      <a:miter lim="800000"/>
                    </a:lnB>
                    <a:lnTlToBr w="12700" cmpd="sng">
                      <a:noFill/>
                      <a:prstDash val="solid"/>
                    </a:lnTlToBr>
                    <a:lnBlToTr w="12700" cmpd="sng">
                      <a:noFill/>
                      <a:prstDash val="solid"/>
                    </a:lnBlToTr>
                    <a:noFill/>
                  </a:tcPr>
                </a:tc>
                <a:extLst>
                  <a:ext uri="{0D108BD9-81ED-4DB2-BD59-A6C34878D82A}">
                    <a16:rowId xmlns:a16="http://schemas.microsoft.com/office/drawing/2014/main" val="705712958"/>
                  </a:ext>
                </a:extLst>
              </a:tr>
              <a:tr h="639399">
                <a:tc>
                  <a:txBody>
                    <a:bodyPr/>
                    <a:lstStyle>
                      <a:lvl1pPr marL="0" algn="l" defTabSz="914400" rtl="0" eaLnBrk="1" latinLnBrk="0" hangingPunct="1">
                        <a:defRPr sz="1800" kern="1200">
                          <a:solidFill>
                            <a:schemeClr val="tx1"/>
                          </a:solidFill>
                          <a:latin typeface="Verdana"/>
                        </a:defRPr>
                      </a:lvl1pPr>
                      <a:lvl2pPr marL="457200" algn="l" defTabSz="914400" rtl="0" eaLnBrk="1" latinLnBrk="0" hangingPunct="1">
                        <a:defRPr sz="1800" kern="1200">
                          <a:solidFill>
                            <a:schemeClr val="tx1"/>
                          </a:solidFill>
                          <a:latin typeface="Verdana"/>
                        </a:defRPr>
                      </a:lvl2pPr>
                      <a:lvl3pPr marL="914400" algn="l" defTabSz="914400" rtl="0" eaLnBrk="1" latinLnBrk="0" hangingPunct="1">
                        <a:defRPr sz="1800" kern="1200">
                          <a:solidFill>
                            <a:schemeClr val="tx1"/>
                          </a:solidFill>
                          <a:latin typeface="Verdana"/>
                        </a:defRPr>
                      </a:lvl3pPr>
                      <a:lvl4pPr marL="1371600" algn="l" defTabSz="914400" rtl="0" eaLnBrk="1" latinLnBrk="0" hangingPunct="1">
                        <a:defRPr sz="1800" kern="1200">
                          <a:solidFill>
                            <a:schemeClr val="tx1"/>
                          </a:solidFill>
                          <a:latin typeface="Verdana"/>
                        </a:defRPr>
                      </a:lvl4pPr>
                      <a:lvl5pPr marL="1828800" algn="l" defTabSz="914400" rtl="0" eaLnBrk="1" latinLnBrk="0" hangingPunct="1">
                        <a:defRPr sz="1800" kern="1200">
                          <a:solidFill>
                            <a:schemeClr val="tx1"/>
                          </a:solidFill>
                          <a:latin typeface="Verdana"/>
                        </a:defRPr>
                      </a:lvl5pPr>
                      <a:lvl6pPr marL="2286000" algn="l" defTabSz="914400" rtl="0" eaLnBrk="1" latinLnBrk="0" hangingPunct="1">
                        <a:defRPr sz="1800" kern="1200">
                          <a:solidFill>
                            <a:schemeClr val="tx1"/>
                          </a:solidFill>
                          <a:latin typeface="Verdana"/>
                        </a:defRPr>
                      </a:lvl6pPr>
                      <a:lvl7pPr marL="2743200" algn="l" defTabSz="914400" rtl="0" eaLnBrk="1" latinLnBrk="0" hangingPunct="1">
                        <a:defRPr sz="1800" kern="1200">
                          <a:solidFill>
                            <a:schemeClr val="tx1"/>
                          </a:solidFill>
                          <a:latin typeface="Verdana"/>
                        </a:defRPr>
                      </a:lvl7pPr>
                      <a:lvl8pPr marL="3200400" algn="l" defTabSz="914400" rtl="0" eaLnBrk="1" latinLnBrk="0" hangingPunct="1">
                        <a:defRPr sz="1800" kern="1200">
                          <a:solidFill>
                            <a:schemeClr val="tx1"/>
                          </a:solidFill>
                          <a:latin typeface="Verdana"/>
                        </a:defRPr>
                      </a:lvl8pPr>
                      <a:lvl9pPr marL="3657600" algn="l" defTabSz="914400" rtl="0" eaLnBrk="1" latinLnBrk="0" hangingPunct="1">
                        <a:defRPr sz="1800" kern="1200">
                          <a:solidFill>
                            <a:schemeClr val="tx1"/>
                          </a:solidFill>
                          <a:latin typeface="Verdana"/>
                        </a:defRPr>
                      </a:lvl9pPr>
                    </a:lstStyle>
                    <a:p>
                      <a:r>
                        <a:rPr lang="en-GB" sz="1200" dirty="0">
                          <a:latin typeface="+mn-lt"/>
                        </a:rPr>
                        <a:t>No. of deaths</a:t>
                      </a:r>
                    </a:p>
                  </a:txBody>
                  <a:tcPr>
                    <a:lnL w="6350" cap="flat" cmpd="sng" algn="ctr">
                      <a:solidFill>
                        <a:srgbClr val="B4BEA5"/>
                      </a:solidFill>
                      <a:prstDash val="solid"/>
                      <a:miter lim="800000"/>
                    </a:lnL>
                    <a:lnR>
                      <a:noFill/>
                    </a:lnR>
                    <a:lnT w="6350" cap="flat" cmpd="sng" algn="ctr">
                      <a:solidFill>
                        <a:srgbClr val="B4BEA5"/>
                      </a:solidFill>
                      <a:prstDash val="solid"/>
                      <a:miter lim="800000"/>
                    </a:lnT>
                    <a:lnB w="6350" cap="flat" cmpd="sng" algn="ctr">
                      <a:solidFill>
                        <a:srgbClr val="B4BEA5"/>
                      </a:solidFill>
                      <a:prstDash val="solid"/>
                      <a:miter lim="800000"/>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Verdana"/>
                        </a:defRPr>
                      </a:lvl1pPr>
                      <a:lvl2pPr marL="457200" algn="l" defTabSz="914400" rtl="0" eaLnBrk="1" latinLnBrk="0" hangingPunct="1">
                        <a:defRPr sz="1800" kern="1200">
                          <a:solidFill>
                            <a:schemeClr val="tx1"/>
                          </a:solidFill>
                          <a:latin typeface="Verdana"/>
                        </a:defRPr>
                      </a:lvl2pPr>
                      <a:lvl3pPr marL="914400" algn="l" defTabSz="914400" rtl="0" eaLnBrk="1" latinLnBrk="0" hangingPunct="1">
                        <a:defRPr sz="1800" kern="1200">
                          <a:solidFill>
                            <a:schemeClr val="tx1"/>
                          </a:solidFill>
                          <a:latin typeface="Verdana"/>
                        </a:defRPr>
                      </a:lvl3pPr>
                      <a:lvl4pPr marL="1371600" algn="l" defTabSz="914400" rtl="0" eaLnBrk="1" latinLnBrk="0" hangingPunct="1">
                        <a:defRPr sz="1800" kern="1200">
                          <a:solidFill>
                            <a:schemeClr val="tx1"/>
                          </a:solidFill>
                          <a:latin typeface="Verdana"/>
                        </a:defRPr>
                      </a:lvl4pPr>
                      <a:lvl5pPr marL="1828800" algn="l" defTabSz="914400" rtl="0" eaLnBrk="1" latinLnBrk="0" hangingPunct="1">
                        <a:defRPr sz="1800" kern="1200">
                          <a:solidFill>
                            <a:schemeClr val="tx1"/>
                          </a:solidFill>
                          <a:latin typeface="Verdana"/>
                        </a:defRPr>
                      </a:lvl5pPr>
                      <a:lvl6pPr marL="2286000" algn="l" defTabSz="914400" rtl="0" eaLnBrk="1" latinLnBrk="0" hangingPunct="1">
                        <a:defRPr sz="1800" kern="1200">
                          <a:solidFill>
                            <a:schemeClr val="tx1"/>
                          </a:solidFill>
                          <a:latin typeface="Verdana"/>
                        </a:defRPr>
                      </a:lvl6pPr>
                      <a:lvl7pPr marL="2743200" algn="l" defTabSz="914400" rtl="0" eaLnBrk="1" latinLnBrk="0" hangingPunct="1">
                        <a:defRPr sz="1800" kern="1200">
                          <a:solidFill>
                            <a:schemeClr val="tx1"/>
                          </a:solidFill>
                          <a:latin typeface="Verdana"/>
                        </a:defRPr>
                      </a:lvl7pPr>
                      <a:lvl8pPr marL="3200400" algn="l" defTabSz="914400" rtl="0" eaLnBrk="1" latinLnBrk="0" hangingPunct="1">
                        <a:defRPr sz="1800" kern="1200">
                          <a:solidFill>
                            <a:schemeClr val="tx1"/>
                          </a:solidFill>
                          <a:latin typeface="Verdana"/>
                        </a:defRPr>
                      </a:lvl8pPr>
                      <a:lvl9pPr marL="3657600" algn="l" defTabSz="914400" rtl="0" eaLnBrk="1" latinLnBrk="0" hangingPunct="1">
                        <a:defRPr sz="1800" kern="1200">
                          <a:solidFill>
                            <a:schemeClr val="tx1"/>
                          </a:solidFill>
                          <a:latin typeface="Verdana"/>
                        </a:defRPr>
                      </a:lvl9pPr>
                    </a:lstStyle>
                    <a:p>
                      <a:pPr algn="ctr"/>
                      <a:r>
                        <a:rPr lang="en-GB" sz="1200" dirty="0">
                          <a:latin typeface="+mn-lt"/>
                        </a:rPr>
                        <a:t>95</a:t>
                      </a:r>
                    </a:p>
                    <a:p>
                      <a:pPr algn="ctr"/>
                      <a:r>
                        <a:rPr lang="en-GB" sz="1200" b="1" dirty="0">
                          <a:latin typeface="+mn-lt"/>
                        </a:rPr>
                        <a:t>24.5%</a:t>
                      </a:r>
                      <a:r>
                        <a:rPr lang="en-GB" sz="1200" dirty="0">
                          <a:latin typeface="+mn-lt"/>
                        </a:rPr>
                        <a:t> </a:t>
                      </a:r>
                    </a:p>
                    <a:p>
                      <a:pPr algn="ctr"/>
                      <a:r>
                        <a:rPr lang="en-GB" sz="1200" dirty="0">
                          <a:latin typeface="+mn-lt"/>
                        </a:rPr>
                        <a:t>(95% CI 20.3 to 29.1)</a:t>
                      </a:r>
                    </a:p>
                  </a:txBody>
                  <a:tcPr>
                    <a:lnL>
                      <a:noFill/>
                    </a:lnL>
                    <a:lnR>
                      <a:noFill/>
                    </a:lnR>
                    <a:lnT w="6350" cap="flat" cmpd="sng" algn="ctr">
                      <a:solidFill>
                        <a:srgbClr val="B4BEA5"/>
                      </a:solidFill>
                      <a:prstDash val="solid"/>
                      <a:miter lim="800000"/>
                    </a:lnT>
                    <a:lnB w="6350" cap="flat" cmpd="sng" algn="ctr">
                      <a:solidFill>
                        <a:srgbClr val="B4BEA5"/>
                      </a:solidFill>
                      <a:prstDash val="solid"/>
                      <a:miter lim="800000"/>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Verdana"/>
                        </a:defRPr>
                      </a:lvl1pPr>
                      <a:lvl2pPr marL="457200" algn="l" defTabSz="914400" rtl="0" eaLnBrk="1" latinLnBrk="0" hangingPunct="1">
                        <a:defRPr sz="1800" kern="1200">
                          <a:solidFill>
                            <a:schemeClr val="tx1"/>
                          </a:solidFill>
                          <a:latin typeface="Verdana"/>
                        </a:defRPr>
                      </a:lvl2pPr>
                      <a:lvl3pPr marL="914400" algn="l" defTabSz="914400" rtl="0" eaLnBrk="1" latinLnBrk="0" hangingPunct="1">
                        <a:defRPr sz="1800" kern="1200">
                          <a:solidFill>
                            <a:schemeClr val="tx1"/>
                          </a:solidFill>
                          <a:latin typeface="Verdana"/>
                        </a:defRPr>
                      </a:lvl3pPr>
                      <a:lvl4pPr marL="1371600" algn="l" defTabSz="914400" rtl="0" eaLnBrk="1" latinLnBrk="0" hangingPunct="1">
                        <a:defRPr sz="1800" kern="1200">
                          <a:solidFill>
                            <a:schemeClr val="tx1"/>
                          </a:solidFill>
                          <a:latin typeface="Verdana"/>
                        </a:defRPr>
                      </a:lvl4pPr>
                      <a:lvl5pPr marL="1828800" algn="l" defTabSz="914400" rtl="0" eaLnBrk="1" latinLnBrk="0" hangingPunct="1">
                        <a:defRPr sz="1800" kern="1200">
                          <a:solidFill>
                            <a:schemeClr val="tx1"/>
                          </a:solidFill>
                          <a:latin typeface="Verdana"/>
                        </a:defRPr>
                      </a:lvl5pPr>
                      <a:lvl6pPr marL="2286000" algn="l" defTabSz="914400" rtl="0" eaLnBrk="1" latinLnBrk="0" hangingPunct="1">
                        <a:defRPr sz="1800" kern="1200">
                          <a:solidFill>
                            <a:schemeClr val="tx1"/>
                          </a:solidFill>
                          <a:latin typeface="Verdana"/>
                        </a:defRPr>
                      </a:lvl6pPr>
                      <a:lvl7pPr marL="2743200" algn="l" defTabSz="914400" rtl="0" eaLnBrk="1" latinLnBrk="0" hangingPunct="1">
                        <a:defRPr sz="1800" kern="1200">
                          <a:solidFill>
                            <a:schemeClr val="tx1"/>
                          </a:solidFill>
                          <a:latin typeface="Verdana"/>
                        </a:defRPr>
                      </a:lvl7pPr>
                      <a:lvl8pPr marL="3200400" algn="l" defTabSz="914400" rtl="0" eaLnBrk="1" latinLnBrk="0" hangingPunct="1">
                        <a:defRPr sz="1800" kern="1200">
                          <a:solidFill>
                            <a:schemeClr val="tx1"/>
                          </a:solidFill>
                          <a:latin typeface="Verdana"/>
                        </a:defRPr>
                      </a:lvl8pPr>
                      <a:lvl9pPr marL="3657600" algn="l" defTabSz="914400" rtl="0" eaLnBrk="1" latinLnBrk="0" hangingPunct="1">
                        <a:defRPr sz="1800" kern="1200">
                          <a:solidFill>
                            <a:schemeClr val="tx1"/>
                          </a:solidFill>
                          <a:latin typeface="Verdana"/>
                        </a:defRPr>
                      </a:lvl9pPr>
                    </a:lstStyle>
                    <a:p>
                      <a:pPr algn="ctr"/>
                      <a:r>
                        <a:rPr lang="en-GB" sz="1200" dirty="0">
                          <a:latin typeface="+mn-lt"/>
                        </a:rPr>
                        <a:t>113</a:t>
                      </a:r>
                    </a:p>
                    <a:p>
                      <a:pPr algn="ctr"/>
                      <a:r>
                        <a:rPr lang="en-GB" sz="1200" b="1" dirty="0">
                          <a:latin typeface="+mn-lt"/>
                        </a:rPr>
                        <a:t>28.5% </a:t>
                      </a:r>
                      <a:endParaRPr lang="en-GB" sz="1200" dirty="0">
                        <a:latin typeface="+mn-lt"/>
                      </a:endParaRPr>
                    </a:p>
                    <a:p>
                      <a:pPr algn="ctr"/>
                      <a:r>
                        <a:rPr lang="en-GB" sz="1200" dirty="0">
                          <a:latin typeface="+mn-lt"/>
                        </a:rPr>
                        <a:t>(95% CI 24.1 to 33.3)</a:t>
                      </a:r>
                    </a:p>
                  </a:txBody>
                  <a:tcPr>
                    <a:lnL>
                      <a:noFill/>
                    </a:lnL>
                    <a:lnR>
                      <a:noFill/>
                    </a:lnR>
                    <a:lnT w="6350" cap="flat" cmpd="sng" algn="ctr">
                      <a:solidFill>
                        <a:srgbClr val="B4BEA5"/>
                      </a:solidFill>
                      <a:prstDash val="solid"/>
                      <a:miter lim="800000"/>
                    </a:lnT>
                    <a:lnB w="6350" cap="flat" cmpd="sng" algn="ctr">
                      <a:solidFill>
                        <a:srgbClr val="B4BEA5"/>
                      </a:solidFill>
                      <a:prstDash val="solid"/>
                      <a:miter lim="800000"/>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Verdana"/>
                        </a:defRPr>
                      </a:lvl1pPr>
                      <a:lvl2pPr marL="457200" algn="l" defTabSz="914400" rtl="0" eaLnBrk="1" latinLnBrk="0" hangingPunct="1">
                        <a:defRPr sz="1800" kern="1200">
                          <a:solidFill>
                            <a:schemeClr val="tx1"/>
                          </a:solidFill>
                          <a:latin typeface="Verdana"/>
                        </a:defRPr>
                      </a:lvl2pPr>
                      <a:lvl3pPr marL="914400" algn="l" defTabSz="914400" rtl="0" eaLnBrk="1" latinLnBrk="0" hangingPunct="1">
                        <a:defRPr sz="1800" kern="1200">
                          <a:solidFill>
                            <a:schemeClr val="tx1"/>
                          </a:solidFill>
                          <a:latin typeface="Verdana"/>
                        </a:defRPr>
                      </a:lvl3pPr>
                      <a:lvl4pPr marL="1371600" algn="l" defTabSz="914400" rtl="0" eaLnBrk="1" latinLnBrk="0" hangingPunct="1">
                        <a:defRPr sz="1800" kern="1200">
                          <a:solidFill>
                            <a:schemeClr val="tx1"/>
                          </a:solidFill>
                          <a:latin typeface="Verdana"/>
                        </a:defRPr>
                      </a:lvl4pPr>
                      <a:lvl5pPr marL="1828800" algn="l" defTabSz="914400" rtl="0" eaLnBrk="1" latinLnBrk="0" hangingPunct="1">
                        <a:defRPr sz="1800" kern="1200">
                          <a:solidFill>
                            <a:schemeClr val="tx1"/>
                          </a:solidFill>
                          <a:latin typeface="Verdana"/>
                        </a:defRPr>
                      </a:lvl5pPr>
                      <a:lvl6pPr marL="2286000" algn="l" defTabSz="914400" rtl="0" eaLnBrk="1" latinLnBrk="0" hangingPunct="1">
                        <a:defRPr sz="1800" kern="1200">
                          <a:solidFill>
                            <a:schemeClr val="tx1"/>
                          </a:solidFill>
                          <a:latin typeface="Verdana"/>
                        </a:defRPr>
                      </a:lvl6pPr>
                      <a:lvl7pPr marL="2743200" algn="l" defTabSz="914400" rtl="0" eaLnBrk="1" latinLnBrk="0" hangingPunct="1">
                        <a:defRPr sz="1800" kern="1200">
                          <a:solidFill>
                            <a:schemeClr val="tx1"/>
                          </a:solidFill>
                          <a:latin typeface="Verdana"/>
                        </a:defRPr>
                      </a:lvl7pPr>
                      <a:lvl8pPr marL="3200400" algn="l" defTabSz="914400" rtl="0" eaLnBrk="1" latinLnBrk="0" hangingPunct="1">
                        <a:defRPr sz="1800" kern="1200">
                          <a:solidFill>
                            <a:schemeClr val="tx1"/>
                          </a:solidFill>
                          <a:latin typeface="Verdana"/>
                        </a:defRPr>
                      </a:lvl8pPr>
                      <a:lvl9pPr marL="3657600" algn="l" defTabSz="914400" rtl="0" eaLnBrk="1" latinLnBrk="0" hangingPunct="1">
                        <a:defRPr sz="1800" kern="1200">
                          <a:solidFill>
                            <a:schemeClr val="tx1"/>
                          </a:solidFill>
                          <a:latin typeface="Verdana"/>
                        </a:defRPr>
                      </a:lvl9pPr>
                    </a:lstStyle>
                    <a:p>
                      <a:pPr algn="ctr"/>
                      <a:r>
                        <a:rPr lang="en-GB" sz="1200" b="1" dirty="0">
                          <a:latin typeface="+mn-lt"/>
                        </a:rPr>
                        <a:t>-4.05%</a:t>
                      </a:r>
                      <a:endParaRPr lang="en-GB" sz="1200" dirty="0">
                        <a:latin typeface="+mn-lt"/>
                      </a:endParaRPr>
                    </a:p>
                    <a:p>
                      <a:pPr algn="ctr"/>
                      <a:r>
                        <a:rPr lang="en-GB" sz="1200" dirty="0">
                          <a:latin typeface="+mn-lt"/>
                        </a:rPr>
                        <a:t>(90% CI -9.3 to 1.1)</a:t>
                      </a:r>
                    </a:p>
                  </a:txBody>
                  <a:tcPr>
                    <a:lnL>
                      <a:noFill/>
                    </a:lnL>
                    <a:lnR w="6350" cap="flat" cmpd="sng" algn="ctr">
                      <a:solidFill>
                        <a:srgbClr val="B4BEA5"/>
                      </a:solidFill>
                      <a:prstDash val="solid"/>
                      <a:miter lim="800000"/>
                    </a:lnR>
                    <a:lnT w="6350" cap="flat" cmpd="sng" algn="ctr">
                      <a:solidFill>
                        <a:srgbClr val="B4BEA5"/>
                      </a:solidFill>
                      <a:prstDash val="solid"/>
                      <a:miter lim="800000"/>
                    </a:lnT>
                    <a:lnB w="6350" cap="flat" cmpd="sng" algn="ctr">
                      <a:solidFill>
                        <a:srgbClr val="B4BEA5"/>
                      </a:solidFill>
                      <a:prstDash val="solid"/>
                      <a:miter lim="800000"/>
                    </a:lnB>
                    <a:lnTlToBr w="12700" cmpd="sng">
                      <a:noFill/>
                      <a:prstDash val="solid"/>
                    </a:lnTlToBr>
                    <a:lnBlToTr w="12700" cmpd="sng">
                      <a:noFill/>
                      <a:prstDash val="solid"/>
                    </a:lnBlToTr>
                    <a:noFill/>
                  </a:tcPr>
                </a:tc>
                <a:extLst>
                  <a:ext uri="{0D108BD9-81ED-4DB2-BD59-A6C34878D82A}">
                    <a16:rowId xmlns:a16="http://schemas.microsoft.com/office/drawing/2014/main" val="1320529794"/>
                  </a:ext>
                </a:extLst>
              </a:tr>
            </a:tbl>
          </a:graphicData>
        </a:graphic>
      </p:graphicFrame>
      <p:sp>
        <p:nvSpPr>
          <p:cNvPr id="8" name="Rectangle 7">
            <a:extLst>
              <a:ext uri="{FF2B5EF4-FFF2-40B4-BE49-F238E27FC236}">
                <a16:creationId xmlns:a16="http://schemas.microsoft.com/office/drawing/2014/main" id="{D37E1D8A-82D1-4160-BE73-38D19139028E}"/>
              </a:ext>
            </a:extLst>
          </p:cNvPr>
          <p:cNvSpPr/>
          <p:nvPr/>
        </p:nvSpPr>
        <p:spPr>
          <a:xfrm>
            <a:off x="179512" y="1016731"/>
            <a:ext cx="4392137" cy="3348373"/>
          </a:xfrm>
          <a:prstGeom prst="rect">
            <a:avLst/>
          </a:prstGeom>
          <a:solidFill>
            <a:schemeClr val="accent1">
              <a:lumMod val="20000"/>
              <a:lumOff val="80000"/>
            </a:schemeClr>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2" name="TextBox 1">
            <a:extLst>
              <a:ext uri="{FF2B5EF4-FFF2-40B4-BE49-F238E27FC236}">
                <a16:creationId xmlns:a16="http://schemas.microsoft.com/office/drawing/2014/main" id="{10E551A8-9D40-4350-AD9F-DED2C97DCB36}"/>
              </a:ext>
            </a:extLst>
          </p:cNvPr>
          <p:cNvSpPr txBox="1"/>
          <p:nvPr/>
        </p:nvSpPr>
        <p:spPr>
          <a:xfrm>
            <a:off x="331912" y="1063275"/>
            <a:ext cx="4239738" cy="31700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800" b="1" i="0" u="none" strike="noStrike" kern="1200" cap="none" spc="0" normalizeH="0" baseline="0" noProof="0" dirty="0">
                <a:ln>
                  <a:noFill/>
                </a:ln>
                <a:solidFill>
                  <a:prstClr val="black"/>
                </a:solidFill>
                <a:effectLst/>
                <a:uLnTx/>
                <a:uFillTx/>
                <a:latin typeface="Calibri"/>
                <a:ea typeface="+mn-ea"/>
                <a:cs typeface="+mn-cs"/>
              </a:rPr>
              <a:t>Key conclusions AMBITION trial</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de-DE" sz="1800" b="0" i="0" u="none" strike="noStrike" kern="1200" cap="none" spc="0" normalizeH="0" baseline="0" noProof="0" dirty="0">
                <a:ln>
                  <a:noFill/>
                </a:ln>
                <a:solidFill>
                  <a:prstClr val="black"/>
                </a:solidFill>
                <a:effectLst/>
                <a:uLnTx/>
                <a:uFillTx/>
                <a:latin typeface="Calibri"/>
                <a:ea typeface="+mn-ea"/>
                <a:cs typeface="+mn-cs"/>
              </a:rPr>
              <a:t>Single, high-dose AmBisome + 5FC and fluconazole was non-inferior to the 7-day Amb d regimen.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de-DE" sz="1000" b="0" i="0" u="none" strike="noStrike" kern="1200" cap="none" spc="0" normalizeH="0" baseline="0" noProof="0" dirty="0">
              <a:ln>
                <a:noFill/>
              </a:ln>
              <a:solidFill>
                <a:prstClr val="black"/>
              </a:solidFill>
              <a:effectLst/>
              <a:uLnTx/>
              <a:uFillTx/>
              <a:latin typeface="Calibri"/>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de-DE" sz="1800" b="0" i="0" u="none" strike="noStrike" kern="1200" cap="none" spc="0" normalizeH="0" baseline="0" noProof="0" dirty="0">
                <a:ln>
                  <a:noFill/>
                </a:ln>
                <a:solidFill>
                  <a:prstClr val="black"/>
                </a:solidFill>
                <a:effectLst/>
                <a:uLnTx/>
                <a:uFillTx/>
                <a:latin typeface="Calibri"/>
                <a:ea typeface="+mn-ea"/>
                <a:cs typeface="+mn-cs"/>
              </a:rPr>
              <a:t>Associated with a significant reduction in adverse events: anaemia and renal impairment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de-DE" sz="1000" b="0" i="0" u="none" strike="noStrike" kern="1200" cap="none" spc="0" normalizeH="0" baseline="0" noProof="0" dirty="0">
              <a:ln>
                <a:noFill/>
              </a:ln>
              <a:solidFill>
                <a:prstClr val="black"/>
              </a:solidFill>
              <a:effectLst/>
              <a:uLnTx/>
              <a:uFillTx/>
              <a:latin typeface="Calibri"/>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de-DE" sz="1800" b="0" i="0" u="none" strike="noStrike" kern="1200" cap="none" spc="0" normalizeH="0" baseline="0" noProof="0" dirty="0">
                <a:ln>
                  <a:noFill/>
                </a:ln>
                <a:solidFill>
                  <a:prstClr val="black"/>
                </a:solidFill>
                <a:effectLst/>
                <a:uLnTx/>
                <a:uFillTx/>
                <a:latin typeface="Calibri"/>
                <a:ea typeface="+mn-ea"/>
                <a:cs typeface="+mn-cs"/>
              </a:rPr>
              <a:t>Offers a practical, easier-to-administer and better tolerated treatment for CCM in Africa.</a:t>
            </a:r>
          </a:p>
        </p:txBody>
      </p:sp>
      <p:sp>
        <p:nvSpPr>
          <p:cNvPr id="10" name="TextBox 9">
            <a:extLst>
              <a:ext uri="{FF2B5EF4-FFF2-40B4-BE49-F238E27FC236}">
                <a16:creationId xmlns:a16="http://schemas.microsoft.com/office/drawing/2014/main" id="{0476C628-2F31-4BA8-B924-A95B0C17F029}"/>
              </a:ext>
            </a:extLst>
          </p:cNvPr>
          <p:cNvSpPr txBox="1"/>
          <p:nvPr/>
        </p:nvSpPr>
        <p:spPr>
          <a:xfrm>
            <a:off x="240060" y="6596390"/>
            <a:ext cx="8902703" cy="2616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prstClr val="black"/>
                </a:solidFill>
                <a:effectLst/>
                <a:uLnTx/>
                <a:uFillTx/>
                <a:latin typeface="Calibri"/>
                <a:ea typeface="+mn-ea"/>
                <a:cs typeface="+mn-cs"/>
              </a:rPr>
              <a:t>Lawrence. IAS 2021. </a:t>
            </a:r>
            <a:r>
              <a:rPr kumimoji="0" lang="en-US" sz="1100" b="0" i="0" u="none" strike="noStrike" kern="1200" cap="none" spc="0" normalizeH="0" baseline="0" noProof="0" dirty="0" err="1">
                <a:ln>
                  <a:noFill/>
                </a:ln>
                <a:solidFill>
                  <a:prstClr val="black"/>
                </a:solidFill>
                <a:effectLst/>
                <a:uLnTx/>
                <a:uFillTx/>
                <a:latin typeface="Calibri"/>
                <a:ea typeface="+mn-ea"/>
                <a:cs typeface="+mn-cs"/>
              </a:rPr>
              <a:t>Abstr</a:t>
            </a:r>
            <a:r>
              <a:rPr kumimoji="0" lang="en-US" sz="1100" b="0" i="0" u="none" strike="noStrike" kern="1200" cap="none" spc="0" normalizeH="0" baseline="0" noProof="0" dirty="0">
                <a:ln>
                  <a:noFill/>
                </a:ln>
                <a:solidFill>
                  <a:prstClr val="black"/>
                </a:solidFill>
                <a:effectLst/>
                <a:uLnTx/>
                <a:uFillTx/>
                <a:latin typeface="Calibri"/>
                <a:ea typeface="+mn-ea"/>
                <a:cs typeface="+mn-cs"/>
              </a:rPr>
              <a:t> OALB01LB03.</a:t>
            </a:r>
          </a:p>
        </p:txBody>
      </p:sp>
    </p:spTree>
    <p:extLst>
      <p:ext uri="{BB962C8B-B14F-4D97-AF65-F5344CB8AC3E}">
        <p14:creationId xmlns:p14="http://schemas.microsoft.com/office/powerpoint/2010/main" val="25491131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a:extLst>
              <a:ext uri="{FF2B5EF4-FFF2-40B4-BE49-F238E27FC236}">
                <a16:creationId xmlns:a16="http://schemas.microsoft.com/office/drawing/2014/main" id="{2EF76C86-E35D-405C-B3CF-166910C0390D}"/>
              </a:ext>
            </a:extLst>
          </p:cNvPr>
          <p:cNvSpPr txBox="1">
            <a:spLocks noChangeArrowheads="1"/>
          </p:cNvSpPr>
          <p:nvPr/>
        </p:nvSpPr>
        <p:spPr bwMode="gray">
          <a:xfrm>
            <a:off x="0" y="-5680"/>
            <a:ext cx="9144000" cy="914400"/>
          </a:xfrm>
          <a:prstGeom prst="rect">
            <a:avLst/>
          </a:prstGeom>
          <a:solidFill>
            <a:srgbClr val="002060"/>
          </a:solidFill>
        </p:spPr>
        <p:txBody>
          <a:bodyPr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1900" b="1" i="0" u="none" strike="noStrike" kern="1200" cap="none" spc="0" normalizeH="0" baseline="0" noProof="0" dirty="0">
                <a:ln>
                  <a:noFill/>
                </a:ln>
                <a:solidFill>
                  <a:prstClr val="white"/>
                </a:solidFill>
                <a:effectLst/>
                <a:uLnTx/>
                <a:uFillTx/>
                <a:latin typeface="Calibri"/>
                <a:ea typeface="+mj-ea"/>
                <a:cs typeface="Calibri" panose="020F0502020204030204" pitchFamily="34" charset="0"/>
              </a:rPr>
              <a:t>AMBITION trial results: Kaplan Meier survival curve (single high-dose L-</a:t>
            </a:r>
            <a:r>
              <a:rPr kumimoji="0" lang="en-US" sz="1900" b="1" i="0" u="none" strike="noStrike" kern="1200" cap="none" spc="0" normalizeH="0" baseline="0" noProof="0" dirty="0" err="1">
                <a:ln>
                  <a:noFill/>
                </a:ln>
                <a:solidFill>
                  <a:prstClr val="white"/>
                </a:solidFill>
                <a:effectLst/>
                <a:uLnTx/>
                <a:uFillTx/>
                <a:latin typeface="Calibri"/>
                <a:ea typeface="+mj-ea"/>
                <a:cs typeface="Calibri" panose="020F0502020204030204" pitchFamily="34" charset="0"/>
              </a:rPr>
              <a:t>AmB</a:t>
            </a:r>
            <a:r>
              <a:rPr kumimoji="0" lang="en-US" sz="1900" b="1" i="0" u="none" strike="noStrike" kern="1200" cap="none" spc="0" normalizeH="0" baseline="0" noProof="0" dirty="0">
                <a:ln>
                  <a:noFill/>
                </a:ln>
                <a:solidFill>
                  <a:prstClr val="white"/>
                </a:solidFill>
                <a:effectLst/>
                <a:uLnTx/>
                <a:uFillTx/>
                <a:latin typeface="Calibri"/>
                <a:ea typeface="+mj-ea"/>
                <a:cs typeface="Calibri" panose="020F0502020204030204" pitchFamily="34" charset="0"/>
              </a:rPr>
              <a:t> + 2 weeks 5FC + fluconazole vs 1-week </a:t>
            </a:r>
            <a:r>
              <a:rPr kumimoji="0" lang="en-US" sz="1900" b="1" i="0" u="none" strike="noStrike" kern="1200" cap="none" spc="0" normalizeH="0" baseline="0" noProof="0" dirty="0" err="1">
                <a:ln>
                  <a:noFill/>
                </a:ln>
                <a:solidFill>
                  <a:prstClr val="white"/>
                </a:solidFill>
                <a:effectLst/>
                <a:uLnTx/>
                <a:uFillTx/>
                <a:latin typeface="Calibri"/>
                <a:ea typeface="+mj-ea"/>
                <a:cs typeface="Calibri" panose="020F0502020204030204" pitchFamily="34" charset="0"/>
              </a:rPr>
              <a:t>AmB</a:t>
            </a:r>
            <a:r>
              <a:rPr kumimoji="0" lang="en-US" sz="1900" b="1" i="0" u="none" strike="noStrike" kern="1200" cap="none" spc="0" normalizeH="0" baseline="0" noProof="0" dirty="0">
                <a:ln>
                  <a:noFill/>
                </a:ln>
                <a:solidFill>
                  <a:prstClr val="white"/>
                </a:solidFill>
                <a:effectLst/>
                <a:uLnTx/>
                <a:uFillTx/>
                <a:latin typeface="Calibri"/>
                <a:ea typeface="+mj-ea"/>
                <a:cs typeface="Calibri" panose="020F0502020204030204" pitchFamily="34" charset="0"/>
              </a:rPr>
              <a:t>-d + 5FC, [followed by 1-week high dose fluconazole])</a:t>
            </a:r>
          </a:p>
        </p:txBody>
      </p:sp>
      <p:pic>
        <p:nvPicPr>
          <p:cNvPr id="6" name="Picture 5" descr="Chart, line chart&#10;&#10;Description automatically generated">
            <a:extLst>
              <a:ext uri="{FF2B5EF4-FFF2-40B4-BE49-F238E27FC236}">
                <a16:creationId xmlns:a16="http://schemas.microsoft.com/office/drawing/2014/main" id="{CC4F4703-9AFD-4D0E-B87F-47F681387A7C}"/>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136266" y="1268760"/>
            <a:ext cx="6871467" cy="4878305"/>
          </a:xfrm>
          <a:prstGeom prst="rect">
            <a:avLst/>
          </a:prstGeom>
          <a:noFill/>
          <a:ln>
            <a:noFill/>
          </a:ln>
        </p:spPr>
      </p:pic>
      <p:sp>
        <p:nvSpPr>
          <p:cNvPr id="2" name="TextBox 1">
            <a:extLst>
              <a:ext uri="{FF2B5EF4-FFF2-40B4-BE49-F238E27FC236}">
                <a16:creationId xmlns:a16="http://schemas.microsoft.com/office/drawing/2014/main" id="{EF75497B-3F2D-CE3F-B79E-E813BCEF1DCF}"/>
              </a:ext>
            </a:extLst>
          </p:cNvPr>
          <p:cNvSpPr txBox="1"/>
          <p:nvPr/>
        </p:nvSpPr>
        <p:spPr>
          <a:xfrm>
            <a:off x="240060" y="6596390"/>
            <a:ext cx="8902703" cy="2616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prstClr val="black"/>
                </a:solidFill>
                <a:effectLst/>
                <a:uLnTx/>
                <a:uFillTx/>
                <a:latin typeface="Calibri"/>
                <a:ea typeface="+mn-ea"/>
                <a:cs typeface="+mn-cs"/>
              </a:rPr>
              <a:t>Lawrence. IAS 2021. </a:t>
            </a:r>
            <a:r>
              <a:rPr kumimoji="0" lang="en-US" sz="1100" b="0" i="0" u="none" strike="noStrike" kern="1200" cap="none" spc="0" normalizeH="0" baseline="0" noProof="0" dirty="0" err="1">
                <a:ln>
                  <a:noFill/>
                </a:ln>
                <a:solidFill>
                  <a:prstClr val="black"/>
                </a:solidFill>
                <a:effectLst/>
                <a:uLnTx/>
                <a:uFillTx/>
                <a:latin typeface="Calibri"/>
                <a:ea typeface="+mn-ea"/>
                <a:cs typeface="+mn-cs"/>
              </a:rPr>
              <a:t>Abstr</a:t>
            </a:r>
            <a:r>
              <a:rPr kumimoji="0" lang="en-US" sz="1100" b="0" i="0" u="none" strike="noStrike" kern="1200" cap="none" spc="0" normalizeH="0" baseline="0" noProof="0" dirty="0">
                <a:ln>
                  <a:noFill/>
                </a:ln>
                <a:solidFill>
                  <a:prstClr val="black"/>
                </a:solidFill>
                <a:effectLst/>
                <a:uLnTx/>
                <a:uFillTx/>
                <a:latin typeface="Calibri"/>
                <a:ea typeface="+mn-ea"/>
                <a:cs typeface="+mn-cs"/>
              </a:rPr>
              <a:t> OALB01LB03.</a:t>
            </a:r>
          </a:p>
        </p:txBody>
      </p:sp>
    </p:spTree>
    <p:extLst>
      <p:ext uri="{BB962C8B-B14F-4D97-AF65-F5344CB8AC3E}">
        <p14:creationId xmlns:p14="http://schemas.microsoft.com/office/powerpoint/2010/main" val="53563204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a:extLst>
              <a:ext uri="{FF2B5EF4-FFF2-40B4-BE49-F238E27FC236}">
                <a16:creationId xmlns:a16="http://schemas.microsoft.com/office/drawing/2014/main" id="{2EF76C86-E35D-405C-B3CF-166910C0390D}"/>
              </a:ext>
            </a:extLst>
          </p:cNvPr>
          <p:cNvSpPr txBox="1">
            <a:spLocks noChangeArrowheads="1"/>
          </p:cNvSpPr>
          <p:nvPr/>
        </p:nvSpPr>
        <p:spPr bwMode="gray">
          <a:xfrm>
            <a:off x="0" y="-15107"/>
            <a:ext cx="9144000" cy="914400"/>
          </a:xfrm>
          <a:prstGeom prst="rect">
            <a:avLst/>
          </a:prstGeom>
          <a:solidFill>
            <a:srgbClr val="002060"/>
          </a:solidFill>
        </p:spPr>
        <p:txBody>
          <a:bodyPr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1900" b="1" i="0" u="none" strike="noStrike" kern="1200" cap="none" spc="0" normalizeH="0" baseline="0" noProof="0" dirty="0">
                <a:ln>
                  <a:noFill/>
                </a:ln>
                <a:solidFill>
                  <a:prstClr val="white"/>
                </a:solidFill>
                <a:effectLst/>
                <a:uLnTx/>
                <a:uFillTx/>
                <a:latin typeface="Calibri"/>
                <a:ea typeface="+mj-ea"/>
                <a:cs typeface="Calibri" panose="020F0502020204030204" pitchFamily="34" charset="0"/>
              </a:rPr>
              <a:t>In AMBITION, the AmBisome regimen </a:t>
            </a:r>
            <a:r>
              <a:rPr kumimoji="0" lang="en-US" sz="1900" b="0" i="1" u="none" strike="noStrike" kern="1200" cap="none" spc="0" normalizeH="0" baseline="0" noProof="0" dirty="0">
                <a:ln>
                  <a:noFill/>
                </a:ln>
                <a:solidFill>
                  <a:prstClr val="white"/>
                </a:solidFill>
                <a:effectLst/>
                <a:uLnTx/>
                <a:uFillTx/>
                <a:latin typeface="Calibri"/>
                <a:ea typeface="+mj-ea"/>
                <a:cs typeface="Calibri" panose="020F0502020204030204" pitchFamily="34" charset="0"/>
              </a:rPr>
              <a:t>(single high-dose L-</a:t>
            </a:r>
            <a:r>
              <a:rPr kumimoji="0" lang="en-US" sz="1900" b="0" i="1" u="none" strike="noStrike" kern="1200" cap="none" spc="0" normalizeH="0" baseline="0" noProof="0" dirty="0" err="1">
                <a:ln>
                  <a:noFill/>
                </a:ln>
                <a:solidFill>
                  <a:prstClr val="white"/>
                </a:solidFill>
                <a:effectLst/>
                <a:uLnTx/>
                <a:uFillTx/>
                <a:latin typeface="Calibri"/>
                <a:ea typeface="+mj-ea"/>
                <a:cs typeface="Calibri" panose="020F0502020204030204" pitchFamily="34" charset="0"/>
              </a:rPr>
              <a:t>AmB</a:t>
            </a:r>
            <a:r>
              <a:rPr kumimoji="0" lang="en-US" sz="1900" b="0" i="1" u="none" strike="noStrike" kern="1200" cap="none" spc="0" normalizeH="0" baseline="0" noProof="0" dirty="0">
                <a:ln>
                  <a:noFill/>
                </a:ln>
                <a:solidFill>
                  <a:prstClr val="white"/>
                </a:solidFill>
                <a:effectLst/>
                <a:uLnTx/>
                <a:uFillTx/>
                <a:latin typeface="Calibri"/>
                <a:ea typeface="+mj-ea"/>
                <a:cs typeface="Calibri" panose="020F0502020204030204" pitchFamily="34" charset="0"/>
              </a:rPr>
              <a:t> + 2 weeks 5FC + fluconazole)</a:t>
            </a:r>
            <a:r>
              <a:rPr kumimoji="0" lang="en-US" sz="1900" b="1" i="0" u="none" strike="noStrike" kern="1200" cap="none" spc="0" normalizeH="0" baseline="0" noProof="0" dirty="0">
                <a:ln>
                  <a:noFill/>
                </a:ln>
                <a:solidFill>
                  <a:prstClr val="white"/>
                </a:solidFill>
                <a:effectLst/>
                <a:uLnTx/>
                <a:uFillTx/>
                <a:latin typeface="Calibri"/>
                <a:ea typeface="+mj-ea"/>
                <a:cs typeface="Calibri" panose="020F0502020204030204" pitchFamily="34" charset="0"/>
              </a:rPr>
              <a:t> was associated with a significant reduction in adverse events (lower rates of anaemia, and a significantly smaller increase in creatinine)</a:t>
            </a:r>
          </a:p>
        </p:txBody>
      </p:sp>
      <p:graphicFrame>
        <p:nvGraphicFramePr>
          <p:cNvPr id="11" name="Table 10">
            <a:extLst>
              <a:ext uri="{FF2B5EF4-FFF2-40B4-BE49-F238E27FC236}">
                <a16:creationId xmlns:a16="http://schemas.microsoft.com/office/drawing/2014/main" id="{0EBA1CA1-5433-4087-C966-52FA3A479306}"/>
              </a:ext>
            </a:extLst>
          </p:cNvPr>
          <p:cNvGraphicFramePr>
            <a:graphicFrameLocks noGrp="1"/>
          </p:cNvGraphicFramePr>
          <p:nvPr/>
        </p:nvGraphicFramePr>
        <p:xfrm>
          <a:off x="133793" y="941932"/>
          <a:ext cx="8902703" cy="5871444"/>
        </p:xfrm>
        <a:graphic>
          <a:graphicData uri="http://schemas.openxmlformats.org/drawingml/2006/table">
            <a:tbl>
              <a:tblPr firstRow="1" firstCol="1" bandRow="1">
                <a:tableStyleId>{5A111915-BE36-4E01-A7E5-04B1672EAD32}</a:tableStyleId>
              </a:tblPr>
              <a:tblGrid>
                <a:gridCol w="4654231">
                  <a:extLst>
                    <a:ext uri="{9D8B030D-6E8A-4147-A177-3AD203B41FA5}">
                      <a16:colId xmlns:a16="http://schemas.microsoft.com/office/drawing/2014/main" val="3699327713"/>
                    </a:ext>
                  </a:extLst>
                </a:gridCol>
                <a:gridCol w="1800200">
                  <a:extLst>
                    <a:ext uri="{9D8B030D-6E8A-4147-A177-3AD203B41FA5}">
                      <a16:colId xmlns:a16="http://schemas.microsoft.com/office/drawing/2014/main" val="1558791841"/>
                    </a:ext>
                  </a:extLst>
                </a:gridCol>
                <a:gridCol w="1344208">
                  <a:extLst>
                    <a:ext uri="{9D8B030D-6E8A-4147-A177-3AD203B41FA5}">
                      <a16:colId xmlns:a16="http://schemas.microsoft.com/office/drawing/2014/main" val="2653752016"/>
                    </a:ext>
                  </a:extLst>
                </a:gridCol>
                <a:gridCol w="1104064">
                  <a:extLst>
                    <a:ext uri="{9D8B030D-6E8A-4147-A177-3AD203B41FA5}">
                      <a16:colId xmlns:a16="http://schemas.microsoft.com/office/drawing/2014/main" val="3089449104"/>
                    </a:ext>
                  </a:extLst>
                </a:gridCol>
              </a:tblGrid>
              <a:tr h="216024">
                <a:tc>
                  <a:txBody>
                    <a:bodyPr/>
                    <a:lstStyle/>
                    <a:p>
                      <a:pPr algn="just">
                        <a:lnSpc>
                          <a:spcPct val="114000"/>
                        </a:lnSpc>
                        <a:spcAft>
                          <a:spcPts val="0"/>
                        </a:spcAft>
                      </a:pPr>
                      <a:r>
                        <a:rPr lang="en-GB" sz="1300" dirty="0">
                          <a:solidFill>
                            <a:schemeClr val="bg1"/>
                          </a:solidFill>
                          <a:effectLst/>
                        </a:rPr>
                        <a:t>Safety Parameter</a:t>
                      </a:r>
                      <a:endParaRPr lang="en-GB" sz="13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20641" marR="20641" marT="0" marB="0">
                    <a:solidFill>
                      <a:schemeClr val="accent1"/>
                    </a:solidFill>
                  </a:tcPr>
                </a:tc>
                <a:tc>
                  <a:txBody>
                    <a:bodyPr/>
                    <a:lstStyle/>
                    <a:p>
                      <a:pPr algn="ctr">
                        <a:lnSpc>
                          <a:spcPct val="114000"/>
                        </a:lnSpc>
                        <a:spcAft>
                          <a:spcPts val="0"/>
                        </a:spcAft>
                      </a:pPr>
                      <a:r>
                        <a:rPr lang="en-GB" sz="1300" dirty="0">
                          <a:solidFill>
                            <a:schemeClr val="bg1"/>
                          </a:solidFill>
                          <a:effectLst/>
                        </a:rPr>
                        <a:t>AmBisome (N=420)</a:t>
                      </a:r>
                      <a:endParaRPr lang="en-GB" sz="13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20641" marR="20641" marT="0" marB="0">
                    <a:solidFill>
                      <a:schemeClr val="accent1"/>
                    </a:solidFill>
                  </a:tcPr>
                </a:tc>
                <a:tc>
                  <a:txBody>
                    <a:bodyPr/>
                    <a:lstStyle/>
                    <a:p>
                      <a:pPr algn="ctr">
                        <a:lnSpc>
                          <a:spcPct val="114000"/>
                        </a:lnSpc>
                        <a:spcAft>
                          <a:spcPts val="0"/>
                        </a:spcAft>
                      </a:pPr>
                      <a:r>
                        <a:rPr lang="en-GB" sz="1300" dirty="0">
                          <a:solidFill>
                            <a:schemeClr val="bg1"/>
                          </a:solidFill>
                          <a:effectLst/>
                        </a:rPr>
                        <a:t>Control(N=422)</a:t>
                      </a:r>
                      <a:endParaRPr lang="en-GB" sz="13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20641" marR="20641" marT="0" marB="0">
                    <a:solidFill>
                      <a:schemeClr val="accent1"/>
                    </a:solidFill>
                  </a:tcPr>
                </a:tc>
                <a:tc>
                  <a:txBody>
                    <a:bodyPr/>
                    <a:lstStyle/>
                    <a:p>
                      <a:pPr algn="ctr">
                        <a:lnSpc>
                          <a:spcPct val="114000"/>
                        </a:lnSpc>
                        <a:spcAft>
                          <a:spcPts val="0"/>
                        </a:spcAft>
                      </a:pPr>
                      <a:r>
                        <a:rPr lang="en-GB" sz="1300" dirty="0">
                          <a:solidFill>
                            <a:schemeClr val="bg1"/>
                          </a:solidFill>
                          <a:effectLst/>
                        </a:rPr>
                        <a:t>P value</a:t>
                      </a:r>
                      <a:endParaRPr lang="en-GB" sz="13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20641" marR="20641" marT="0" marB="0">
                    <a:solidFill>
                      <a:schemeClr val="accent1"/>
                    </a:solidFill>
                  </a:tcPr>
                </a:tc>
                <a:extLst>
                  <a:ext uri="{0D108BD9-81ED-4DB2-BD59-A6C34878D82A}">
                    <a16:rowId xmlns:a16="http://schemas.microsoft.com/office/drawing/2014/main" val="2290955025"/>
                  </a:ext>
                </a:extLst>
              </a:tr>
              <a:tr h="178928">
                <a:tc>
                  <a:txBody>
                    <a:bodyPr/>
                    <a:lstStyle/>
                    <a:p>
                      <a:pPr algn="just">
                        <a:lnSpc>
                          <a:spcPct val="114000"/>
                        </a:lnSpc>
                        <a:spcAft>
                          <a:spcPts val="0"/>
                        </a:spcAft>
                      </a:pPr>
                      <a:r>
                        <a:rPr lang="en-GB" sz="1300" dirty="0">
                          <a:effectLst/>
                        </a:rPr>
                        <a:t>Total number of Grade 3 or 4 adverse events</a:t>
                      </a:r>
                      <a:endParaRPr lang="en-GB" sz="1300" dirty="0">
                        <a:effectLst/>
                        <a:latin typeface="Calibri" panose="020F0502020204030204" pitchFamily="34" charset="0"/>
                        <a:ea typeface="Calibri" panose="020F0502020204030204" pitchFamily="34" charset="0"/>
                        <a:cs typeface="Times New Roman" panose="02020603050405020304" pitchFamily="18" charset="0"/>
                      </a:endParaRPr>
                    </a:p>
                  </a:txBody>
                  <a:tcPr marL="20641" marR="20641" marT="0" marB="0">
                    <a:noFill/>
                  </a:tcPr>
                </a:tc>
                <a:tc>
                  <a:txBody>
                    <a:bodyPr/>
                    <a:lstStyle/>
                    <a:p>
                      <a:pPr algn="ctr">
                        <a:lnSpc>
                          <a:spcPct val="114000"/>
                        </a:lnSpc>
                        <a:spcAft>
                          <a:spcPts val="0"/>
                        </a:spcAft>
                      </a:pPr>
                      <a:r>
                        <a:rPr lang="en-GB" sz="1300">
                          <a:effectLst/>
                        </a:rPr>
                        <a:t>382</a:t>
                      </a:r>
                      <a:endParaRPr lang="en-GB" sz="1300">
                        <a:effectLst/>
                        <a:latin typeface="Calibri" panose="020F0502020204030204" pitchFamily="34" charset="0"/>
                        <a:ea typeface="Calibri" panose="020F0502020204030204" pitchFamily="34" charset="0"/>
                        <a:cs typeface="Times New Roman" panose="02020603050405020304" pitchFamily="18" charset="0"/>
                      </a:endParaRPr>
                    </a:p>
                  </a:txBody>
                  <a:tcPr marL="20641" marR="20641" marT="0" marB="0">
                    <a:noFill/>
                  </a:tcPr>
                </a:tc>
                <a:tc>
                  <a:txBody>
                    <a:bodyPr/>
                    <a:lstStyle/>
                    <a:p>
                      <a:pPr algn="ctr">
                        <a:lnSpc>
                          <a:spcPct val="114000"/>
                        </a:lnSpc>
                        <a:spcAft>
                          <a:spcPts val="0"/>
                        </a:spcAft>
                      </a:pPr>
                      <a:r>
                        <a:rPr lang="en-GB" sz="1300">
                          <a:effectLst/>
                        </a:rPr>
                        <a:t>579</a:t>
                      </a:r>
                      <a:endParaRPr lang="en-GB" sz="1300">
                        <a:effectLst/>
                        <a:latin typeface="Calibri" panose="020F0502020204030204" pitchFamily="34" charset="0"/>
                        <a:ea typeface="Calibri" panose="020F0502020204030204" pitchFamily="34" charset="0"/>
                        <a:cs typeface="Times New Roman" panose="02020603050405020304" pitchFamily="18" charset="0"/>
                      </a:endParaRPr>
                    </a:p>
                  </a:txBody>
                  <a:tcPr marL="20641" marR="20641" marT="0" marB="0">
                    <a:noFill/>
                  </a:tcPr>
                </a:tc>
                <a:tc>
                  <a:txBody>
                    <a:bodyPr/>
                    <a:lstStyle/>
                    <a:p>
                      <a:pPr marL="0" marR="0" lvl="0" indent="0" algn="ctr" defTabSz="914377" rtl="0" eaLnBrk="1" fontAlgn="auto" latinLnBrk="0" hangingPunct="1">
                        <a:lnSpc>
                          <a:spcPct val="114000"/>
                        </a:lnSpc>
                        <a:spcBef>
                          <a:spcPts val="0"/>
                        </a:spcBef>
                        <a:spcAft>
                          <a:spcPts val="0"/>
                        </a:spcAft>
                        <a:buClrTx/>
                        <a:buSzTx/>
                        <a:buFontTx/>
                        <a:buNone/>
                        <a:tabLst/>
                        <a:defRPr/>
                      </a:pPr>
                      <a:r>
                        <a:rPr lang="en-GB" sz="1300" b="1" dirty="0">
                          <a:effectLst/>
                        </a:rPr>
                        <a:t>&lt;0.001</a:t>
                      </a:r>
                    </a:p>
                  </a:txBody>
                  <a:tcPr marL="20641" marR="20641" marT="0" marB="0">
                    <a:noFill/>
                  </a:tcPr>
                </a:tc>
                <a:extLst>
                  <a:ext uri="{0D108BD9-81ED-4DB2-BD59-A6C34878D82A}">
                    <a16:rowId xmlns:a16="http://schemas.microsoft.com/office/drawing/2014/main" val="2596874552"/>
                  </a:ext>
                </a:extLst>
              </a:tr>
              <a:tr h="575657">
                <a:tc>
                  <a:txBody>
                    <a:bodyPr/>
                    <a:lstStyle/>
                    <a:p>
                      <a:pPr algn="just">
                        <a:lnSpc>
                          <a:spcPct val="114000"/>
                        </a:lnSpc>
                        <a:spcAft>
                          <a:spcPts val="0"/>
                        </a:spcAft>
                      </a:pPr>
                      <a:r>
                        <a:rPr lang="en-GB" sz="1300" dirty="0">
                          <a:solidFill>
                            <a:schemeClr val="bg1"/>
                          </a:solidFill>
                          <a:effectLst/>
                        </a:rPr>
                        <a:t>Any adverse event – no. of participants (%)</a:t>
                      </a:r>
                    </a:p>
                    <a:p>
                      <a:pPr algn="just">
                        <a:lnSpc>
                          <a:spcPct val="114000"/>
                        </a:lnSpc>
                        <a:spcAft>
                          <a:spcPts val="0"/>
                        </a:spcAft>
                      </a:pPr>
                      <a:r>
                        <a:rPr lang="en-GB" sz="1300" b="0" dirty="0">
                          <a:solidFill>
                            <a:schemeClr val="bg1"/>
                          </a:solidFill>
                          <a:effectLst/>
                        </a:rPr>
                        <a:t>Grade 3</a:t>
                      </a:r>
                    </a:p>
                    <a:p>
                      <a:pPr algn="just">
                        <a:lnSpc>
                          <a:spcPct val="114000"/>
                        </a:lnSpc>
                        <a:spcAft>
                          <a:spcPts val="0"/>
                        </a:spcAft>
                      </a:pPr>
                      <a:r>
                        <a:rPr lang="en-GB" sz="1300" b="0" dirty="0">
                          <a:solidFill>
                            <a:schemeClr val="bg1"/>
                          </a:solidFill>
                          <a:effectLst/>
                        </a:rPr>
                        <a:t>Grade 4 </a:t>
                      </a:r>
                      <a:endParaRPr lang="en-GB" sz="1300" b="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20641" marR="20641" marT="0" marB="0">
                    <a:solidFill>
                      <a:schemeClr val="accent1"/>
                    </a:solidFill>
                  </a:tcPr>
                </a:tc>
                <a:tc>
                  <a:txBody>
                    <a:bodyPr/>
                    <a:lstStyle/>
                    <a:p>
                      <a:pPr algn="ctr">
                        <a:lnSpc>
                          <a:spcPct val="114000"/>
                        </a:lnSpc>
                        <a:spcAft>
                          <a:spcPts val="0"/>
                        </a:spcAft>
                      </a:pPr>
                      <a:r>
                        <a:rPr lang="en-GB" sz="1300" dirty="0">
                          <a:solidFill>
                            <a:schemeClr val="bg1"/>
                          </a:solidFill>
                          <a:effectLst/>
                          <a:latin typeface="+mn-lt"/>
                        </a:rPr>
                        <a:t> </a:t>
                      </a:r>
                    </a:p>
                    <a:p>
                      <a:pPr algn="ctr">
                        <a:lnSpc>
                          <a:spcPct val="114000"/>
                        </a:lnSpc>
                        <a:spcAft>
                          <a:spcPts val="0"/>
                        </a:spcAft>
                      </a:pPr>
                      <a:r>
                        <a:rPr lang="en-GB" sz="1300" dirty="0">
                          <a:solidFill>
                            <a:schemeClr val="bg1"/>
                          </a:solidFill>
                          <a:effectLst/>
                          <a:latin typeface="+mn-lt"/>
                        </a:rPr>
                        <a:t>173 (41%)</a:t>
                      </a:r>
                    </a:p>
                    <a:p>
                      <a:pPr algn="ctr">
                        <a:lnSpc>
                          <a:spcPct val="114000"/>
                        </a:lnSpc>
                        <a:spcAft>
                          <a:spcPts val="0"/>
                        </a:spcAft>
                      </a:pPr>
                      <a:r>
                        <a:rPr lang="en-GB" sz="1300" dirty="0">
                          <a:solidFill>
                            <a:schemeClr val="bg1"/>
                          </a:solidFill>
                          <a:effectLst/>
                          <a:latin typeface="+mn-lt"/>
                        </a:rPr>
                        <a:t>91 (22%)</a:t>
                      </a:r>
                      <a:endParaRPr lang="en-GB" sz="1300" dirty="0">
                        <a:solidFill>
                          <a:schemeClr val="bg1"/>
                        </a:solidFill>
                        <a:effectLst/>
                        <a:latin typeface="+mn-lt"/>
                        <a:ea typeface="Calibri" panose="020F0502020204030204" pitchFamily="34" charset="0"/>
                        <a:cs typeface="Times New Roman" panose="02020603050405020304" pitchFamily="18" charset="0"/>
                      </a:endParaRPr>
                    </a:p>
                  </a:txBody>
                  <a:tcPr marL="20641" marR="20641" marT="0" marB="0">
                    <a:solidFill>
                      <a:schemeClr val="accent1"/>
                    </a:solidFill>
                  </a:tcPr>
                </a:tc>
                <a:tc>
                  <a:txBody>
                    <a:bodyPr/>
                    <a:lstStyle/>
                    <a:p>
                      <a:pPr algn="ctr">
                        <a:lnSpc>
                          <a:spcPct val="114000"/>
                        </a:lnSpc>
                        <a:spcAft>
                          <a:spcPts val="0"/>
                        </a:spcAft>
                      </a:pPr>
                      <a:r>
                        <a:rPr lang="en-GB" sz="1300" dirty="0">
                          <a:solidFill>
                            <a:schemeClr val="bg1"/>
                          </a:solidFill>
                          <a:effectLst/>
                          <a:latin typeface="+mn-lt"/>
                        </a:rPr>
                        <a:t> </a:t>
                      </a:r>
                    </a:p>
                    <a:p>
                      <a:pPr algn="ctr">
                        <a:lnSpc>
                          <a:spcPct val="114000"/>
                        </a:lnSpc>
                        <a:spcAft>
                          <a:spcPts val="0"/>
                        </a:spcAft>
                      </a:pPr>
                      <a:r>
                        <a:rPr lang="en-GB" sz="1300" dirty="0">
                          <a:solidFill>
                            <a:schemeClr val="bg1"/>
                          </a:solidFill>
                          <a:effectLst/>
                          <a:latin typeface="+mn-lt"/>
                        </a:rPr>
                        <a:t>225 (53%)</a:t>
                      </a:r>
                    </a:p>
                    <a:p>
                      <a:pPr algn="ctr">
                        <a:lnSpc>
                          <a:spcPct val="114000"/>
                        </a:lnSpc>
                        <a:spcAft>
                          <a:spcPts val="0"/>
                        </a:spcAft>
                      </a:pPr>
                      <a:r>
                        <a:rPr lang="en-GB" sz="1300" dirty="0">
                          <a:solidFill>
                            <a:schemeClr val="bg1"/>
                          </a:solidFill>
                          <a:effectLst/>
                          <a:latin typeface="+mn-lt"/>
                        </a:rPr>
                        <a:t>127 (30%)</a:t>
                      </a:r>
                      <a:endParaRPr lang="en-GB" sz="1300" dirty="0">
                        <a:solidFill>
                          <a:schemeClr val="bg1"/>
                        </a:solidFill>
                        <a:effectLst/>
                        <a:latin typeface="+mn-lt"/>
                        <a:ea typeface="Calibri" panose="020F0502020204030204" pitchFamily="34" charset="0"/>
                        <a:cs typeface="Times New Roman" panose="02020603050405020304" pitchFamily="18" charset="0"/>
                      </a:endParaRPr>
                    </a:p>
                  </a:txBody>
                  <a:tcPr marL="20641" marR="20641" marT="0" marB="0">
                    <a:solidFill>
                      <a:schemeClr val="accent1"/>
                    </a:solidFill>
                  </a:tcPr>
                </a:tc>
                <a:tc>
                  <a:txBody>
                    <a:bodyPr/>
                    <a:lstStyle/>
                    <a:p>
                      <a:pPr algn="ctr">
                        <a:lnSpc>
                          <a:spcPct val="114000"/>
                        </a:lnSpc>
                        <a:spcAft>
                          <a:spcPts val="0"/>
                        </a:spcAft>
                      </a:pPr>
                      <a:r>
                        <a:rPr lang="en-GB" sz="1300" dirty="0">
                          <a:solidFill>
                            <a:schemeClr val="bg1"/>
                          </a:solidFill>
                          <a:effectLst/>
                          <a:latin typeface="+mn-lt"/>
                        </a:rPr>
                        <a:t> </a:t>
                      </a:r>
                    </a:p>
                    <a:p>
                      <a:pPr algn="ctr">
                        <a:lnSpc>
                          <a:spcPct val="114000"/>
                        </a:lnSpc>
                        <a:spcAft>
                          <a:spcPts val="0"/>
                        </a:spcAft>
                      </a:pPr>
                      <a:r>
                        <a:rPr lang="en-GB" sz="1300" b="1" dirty="0">
                          <a:solidFill>
                            <a:schemeClr val="bg1"/>
                          </a:solidFill>
                          <a:effectLst/>
                          <a:latin typeface="+mn-lt"/>
                        </a:rPr>
                        <a:t>&lt;0.001</a:t>
                      </a:r>
                    </a:p>
                    <a:p>
                      <a:pPr algn="ctr">
                        <a:lnSpc>
                          <a:spcPct val="114000"/>
                        </a:lnSpc>
                        <a:spcAft>
                          <a:spcPts val="0"/>
                        </a:spcAft>
                      </a:pPr>
                      <a:r>
                        <a:rPr lang="en-GB" sz="1300" dirty="0">
                          <a:solidFill>
                            <a:schemeClr val="bg1"/>
                          </a:solidFill>
                          <a:effectLst/>
                          <a:latin typeface="+mn-lt"/>
                        </a:rPr>
                        <a:t>0.005</a:t>
                      </a:r>
                      <a:endParaRPr lang="en-GB" sz="1300" dirty="0">
                        <a:solidFill>
                          <a:schemeClr val="bg1"/>
                        </a:solidFill>
                        <a:effectLst/>
                        <a:latin typeface="+mn-lt"/>
                        <a:ea typeface="Calibri" panose="020F0502020204030204" pitchFamily="34" charset="0"/>
                        <a:cs typeface="Times New Roman" panose="02020603050405020304" pitchFamily="18" charset="0"/>
                      </a:endParaRPr>
                    </a:p>
                  </a:txBody>
                  <a:tcPr marL="20641" marR="20641" marT="0" marB="0">
                    <a:solidFill>
                      <a:schemeClr val="accent1"/>
                    </a:solidFill>
                  </a:tcPr>
                </a:tc>
                <a:extLst>
                  <a:ext uri="{0D108BD9-81ED-4DB2-BD59-A6C34878D82A}">
                    <a16:rowId xmlns:a16="http://schemas.microsoft.com/office/drawing/2014/main" val="3981012407"/>
                  </a:ext>
                </a:extLst>
              </a:tr>
              <a:tr h="558277">
                <a:tc>
                  <a:txBody>
                    <a:bodyPr/>
                    <a:lstStyle/>
                    <a:p>
                      <a:pPr algn="just">
                        <a:lnSpc>
                          <a:spcPct val="114000"/>
                        </a:lnSpc>
                        <a:spcAft>
                          <a:spcPts val="0"/>
                        </a:spcAft>
                      </a:pPr>
                      <a:r>
                        <a:rPr lang="pt-BR" sz="1250" dirty="0">
                          <a:effectLst/>
                        </a:rPr>
                        <a:t>Anemia – no. </a:t>
                      </a:r>
                      <a:r>
                        <a:rPr lang="pt-BR" sz="1250" dirty="0" err="1">
                          <a:effectLst/>
                        </a:rPr>
                        <a:t>of</a:t>
                      </a:r>
                      <a:r>
                        <a:rPr lang="pt-BR" sz="1250" dirty="0">
                          <a:effectLst/>
                        </a:rPr>
                        <a:t> </a:t>
                      </a:r>
                      <a:r>
                        <a:rPr lang="pt-BR" sz="1250" dirty="0" err="1">
                          <a:effectLst/>
                        </a:rPr>
                        <a:t>participants</a:t>
                      </a:r>
                      <a:r>
                        <a:rPr lang="pt-BR" sz="1250" dirty="0">
                          <a:effectLst/>
                        </a:rPr>
                        <a:t> (%)</a:t>
                      </a:r>
                      <a:endParaRPr lang="en-GB" sz="1250" dirty="0">
                        <a:effectLst/>
                      </a:endParaRPr>
                    </a:p>
                    <a:p>
                      <a:pPr algn="just">
                        <a:lnSpc>
                          <a:spcPct val="114000"/>
                        </a:lnSpc>
                        <a:spcAft>
                          <a:spcPts val="0"/>
                        </a:spcAft>
                      </a:pPr>
                      <a:r>
                        <a:rPr lang="pt-BR" sz="1250" b="0" dirty="0">
                          <a:effectLst/>
                        </a:rPr>
                        <a:t>Grade 3</a:t>
                      </a:r>
                      <a:endParaRPr lang="en-GB" sz="1250" b="0" dirty="0">
                        <a:effectLst/>
                      </a:endParaRPr>
                    </a:p>
                    <a:p>
                      <a:pPr algn="just">
                        <a:lnSpc>
                          <a:spcPct val="114000"/>
                        </a:lnSpc>
                        <a:spcAft>
                          <a:spcPts val="0"/>
                        </a:spcAft>
                      </a:pPr>
                      <a:r>
                        <a:rPr lang="pt-BR" sz="1250" b="0" dirty="0">
                          <a:effectLst/>
                        </a:rPr>
                        <a:t>Grade 4</a:t>
                      </a:r>
                      <a:endParaRPr lang="en-GB" sz="1250" b="0" dirty="0">
                        <a:effectLst/>
                        <a:latin typeface="Calibri" panose="020F0502020204030204" pitchFamily="34" charset="0"/>
                        <a:ea typeface="Calibri" panose="020F0502020204030204" pitchFamily="34" charset="0"/>
                        <a:cs typeface="Times New Roman" panose="02020603050405020304" pitchFamily="18" charset="0"/>
                      </a:endParaRPr>
                    </a:p>
                  </a:txBody>
                  <a:tcPr marL="20641" marR="20641" marT="0" marB="0">
                    <a:noFill/>
                  </a:tcPr>
                </a:tc>
                <a:tc>
                  <a:txBody>
                    <a:bodyPr/>
                    <a:lstStyle/>
                    <a:p>
                      <a:pPr algn="ctr">
                        <a:lnSpc>
                          <a:spcPct val="114000"/>
                        </a:lnSpc>
                        <a:spcAft>
                          <a:spcPts val="0"/>
                        </a:spcAft>
                      </a:pPr>
                      <a:r>
                        <a:rPr lang="pt-BR" sz="1250" dirty="0">
                          <a:effectLst/>
                          <a:latin typeface="+mn-lt"/>
                        </a:rPr>
                        <a:t> </a:t>
                      </a:r>
                      <a:endParaRPr lang="en-GB" sz="1250" dirty="0">
                        <a:effectLst/>
                        <a:latin typeface="+mn-lt"/>
                      </a:endParaRPr>
                    </a:p>
                    <a:p>
                      <a:pPr algn="ctr">
                        <a:lnSpc>
                          <a:spcPct val="114000"/>
                        </a:lnSpc>
                        <a:spcAft>
                          <a:spcPts val="0"/>
                        </a:spcAft>
                      </a:pPr>
                      <a:r>
                        <a:rPr lang="pt-BR" sz="1250" dirty="0">
                          <a:effectLst/>
                          <a:latin typeface="+mn-lt"/>
                        </a:rPr>
                        <a:t>44 (10%)</a:t>
                      </a:r>
                      <a:endParaRPr lang="en-GB" sz="1250" dirty="0">
                        <a:effectLst/>
                        <a:latin typeface="+mn-lt"/>
                      </a:endParaRPr>
                    </a:p>
                    <a:p>
                      <a:pPr algn="ctr">
                        <a:lnSpc>
                          <a:spcPct val="114000"/>
                        </a:lnSpc>
                        <a:spcAft>
                          <a:spcPts val="0"/>
                        </a:spcAft>
                      </a:pPr>
                      <a:r>
                        <a:rPr lang="pt-BR" sz="1250" dirty="0">
                          <a:effectLst/>
                          <a:latin typeface="+mn-lt"/>
                        </a:rPr>
                        <a:t>12 (3%)</a:t>
                      </a:r>
                      <a:endParaRPr lang="en-GB" sz="1250" dirty="0">
                        <a:effectLst/>
                        <a:latin typeface="+mn-lt"/>
                        <a:ea typeface="Calibri" panose="020F0502020204030204" pitchFamily="34" charset="0"/>
                        <a:cs typeface="Times New Roman" panose="02020603050405020304" pitchFamily="18" charset="0"/>
                      </a:endParaRPr>
                    </a:p>
                  </a:txBody>
                  <a:tcPr marL="20641" marR="20641" marT="0" marB="0">
                    <a:noFill/>
                  </a:tcPr>
                </a:tc>
                <a:tc>
                  <a:txBody>
                    <a:bodyPr/>
                    <a:lstStyle/>
                    <a:p>
                      <a:pPr algn="ctr">
                        <a:lnSpc>
                          <a:spcPct val="114000"/>
                        </a:lnSpc>
                        <a:spcAft>
                          <a:spcPts val="0"/>
                        </a:spcAft>
                      </a:pPr>
                      <a:r>
                        <a:rPr lang="pt-BR" sz="1250" dirty="0">
                          <a:effectLst/>
                          <a:latin typeface="+mn-lt"/>
                        </a:rPr>
                        <a:t> </a:t>
                      </a:r>
                      <a:endParaRPr lang="en-GB" sz="1250" dirty="0">
                        <a:effectLst/>
                        <a:latin typeface="+mn-lt"/>
                      </a:endParaRPr>
                    </a:p>
                    <a:p>
                      <a:pPr algn="ctr">
                        <a:lnSpc>
                          <a:spcPct val="114000"/>
                        </a:lnSpc>
                        <a:spcAft>
                          <a:spcPts val="0"/>
                        </a:spcAft>
                      </a:pPr>
                      <a:r>
                        <a:rPr lang="pt-BR" sz="1250" dirty="0">
                          <a:effectLst/>
                          <a:latin typeface="+mn-lt"/>
                        </a:rPr>
                        <a:t>108 (26%)</a:t>
                      </a:r>
                      <a:endParaRPr lang="en-GB" sz="1250" dirty="0">
                        <a:effectLst/>
                        <a:latin typeface="+mn-lt"/>
                      </a:endParaRPr>
                    </a:p>
                    <a:p>
                      <a:pPr algn="ctr">
                        <a:lnSpc>
                          <a:spcPct val="114000"/>
                        </a:lnSpc>
                        <a:spcAft>
                          <a:spcPts val="0"/>
                        </a:spcAft>
                      </a:pPr>
                      <a:r>
                        <a:rPr lang="pt-BR" sz="1250" dirty="0">
                          <a:effectLst/>
                          <a:latin typeface="+mn-lt"/>
                        </a:rPr>
                        <a:t>62 (15%)</a:t>
                      </a:r>
                      <a:endParaRPr lang="en-GB" sz="1250" dirty="0">
                        <a:effectLst/>
                        <a:latin typeface="+mn-lt"/>
                        <a:ea typeface="Calibri" panose="020F0502020204030204" pitchFamily="34" charset="0"/>
                        <a:cs typeface="Times New Roman" panose="02020603050405020304" pitchFamily="18" charset="0"/>
                      </a:endParaRPr>
                    </a:p>
                  </a:txBody>
                  <a:tcPr marL="20641" marR="20641" marT="0" marB="0">
                    <a:noFill/>
                  </a:tcPr>
                </a:tc>
                <a:tc>
                  <a:txBody>
                    <a:bodyPr/>
                    <a:lstStyle/>
                    <a:p>
                      <a:pPr algn="ctr">
                        <a:lnSpc>
                          <a:spcPct val="114000"/>
                        </a:lnSpc>
                        <a:spcAft>
                          <a:spcPts val="0"/>
                        </a:spcAft>
                      </a:pPr>
                      <a:r>
                        <a:rPr lang="pt-BR" sz="1250" b="1" dirty="0">
                          <a:effectLst/>
                          <a:latin typeface="+mn-lt"/>
                        </a:rPr>
                        <a:t> </a:t>
                      </a:r>
                      <a:endParaRPr lang="en-GB" sz="1250" b="1" dirty="0">
                        <a:effectLst/>
                        <a:latin typeface="+mn-lt"/>
                      </a:endParaRPr>
                    </a:p>
                    <a:p>
                      <a:pPr algn="ctr">
                        <a:lnSpc>
                          <a:spcPct val="114000"/>
                        </a:lnSpc>
                        <a:spcAft>
                          <a:spcPts val="0"/>
                        </a:spcAft>
                      </a:pPr>
                      <a:r>
                        <a:rPr lang="pt-BR" sz="1250" b="1" dirty="0">
                          <a:effectLst/>
                          <a:latin typeface="+mn-lt"/>
                        </a:rPr>
                        <a:t>&lt;0.001</a:t>
                      </a:r>
                      <a:endParaRPr lang="en-GB" sz="1250" b="1" dirty="0">
                        <a:effectLst/>
                        <a:latin typeface="+mn-lt"/>
                      </a:endParaRPr>
                    </a:p>
                    <a:p>
                      <a:pPr algn="ctr">
                        <a:lnSpc>
                          <a:spcPct val="114000"/>
                        </a:lnSpc>
                        <a:spcAft>
                          <a:spcPts val="0"/>
                        </a:spcAft>
                      </a:pPr>
                      <a:r>
                        <a:rPr lang="pt-BR" sz="1250" b="1" dirty="0">
                          <a:effectLst/>
                          <a:latin typeface="+mn-lt"/>
                        </a:rPr>
                        <a:t>&lt;0.001</a:t>
                      </a:r>
                      <a:endParaRPr lang="en-GB" sz="1250" b="1" dirty="0">
                        <a:effectLst/>
                        <a:latin typeface="+mn-lt"/>
                        <a:ea typeface="Calibri" panose="020F0502020204030204" pitchFamily="34" charset="0"/>
                        <a:cs typeface="Times New Roman" panose="02020603050405020304" pitchFamily="18" charset="0"/>
                      </a:endParaRPr>
                    </a:p>
                  </a:txBody>
                  <a:tcPr marL="20641" marR="20641" marT="0" marB="0">
                    <a:noFill/>
                  </a:tcPr>
                </a:tc>
                <a:extLst>
                  <a:ext uri="{0D108BD9-81ED-4DB2-BD59-A6C34878D82A}">
                    <a16:rowId xmlns:a16="http://schemas.microsoft.com/office/drawing/2014/main" val="2674010216"/>
                  </a:ext>
                </a:extLst>
              </a:tr>
              <a:tr h="178928">
                <a:tc>
                  <a:txBody>
                    <a:bodyPr/>
                    <a:lstStyle/>
                    <a:p>
                      <a:pPr algn="just">
                        <a:lnSpc>
                          <a:spcPct val="114000"/>
                        </a:lnSpc>
                        <a:spcAft>
                          <a:spcPts val="0"/>
                        </a:spcAft>
                      </a:pPr>
                      <a:r>
                        <a:rPr lang="en-GB" sz="1300" dirty="0">
                          <a:solidFill>
                            <a:schemeClr val="tx1"/>
                          </a:solidFill>
                          <a:effectLst/>
                        </a:rPr>
                        <a:t>Mean change in haemoglobin level to day 7 – g/dl</a:t>
                      </a:r>
                      <a:endParaRPr lang="en-GB" sz="13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20641" marR="20641" marT="0" marB="0">
                    <a:noFill/>
                  </a:tcPr>
                </a:tc>
                <a:tc>
                  <a:txBody>
                    <a:bodyPr/>
                    <a:lstStyle/>
                    <a:p>
                      <a:pPr algn="ctr">
                        <a:lnSpc>
                          <a:spcPct val="114000"/>
                        </a:lnSpc>
                        <a:spcAft>
                          <a:spcPts val="0"/>
                        </a:spcAft>
                      </a:pPr>
                      <a:r>
                        <a:rPr lang="en-GB" sz="1300" dirty="0">
                          <a:solidFill>
                            <a:schemeClr val="tx1"/>
                          </a:solidFill>
                          <a:effectLst/>
                          <a:latin typeface="+mn-lt"/>
                        </a:rPr>
                        <a:t>-0.3</a:t>
                      </a:r>
                      <a:endParaRPr lang="en-GB" sz="1300" dirty="0">
                        <a:solidFill>
                          <a:schemeClr val="tx1"/>
                        </a:solidFill>
                        <a:effectLst/>
                        <a:latin typeface="+mn-lt"/>
                        <a:ea typeface="Calibri" panose="020F0502020204030204" pitchFamily="34" charset="0"/>
                        <a:cs typeface="Times New Roman" panose="02020603050405020304" pitchFamily="18" charset="0"/>
                      </a:endParaRPr>
                    </a:p>
                  </a:txBody>
                  <a:tcPr marL="20641" marR="20641" marT="0" marB="0">
                    <a:noFill/>
                  </a:tcPr>
                </a:tc>
                <a:tc>
                  <a:txBody>
                    <a:bodyPr/>
                    <a:lstStyle/>
                    <a:p>
                      <a:pPr marL="0" marR="0" lvl="0" indent="0" algn="ctr" defTabSz="914377" rtl="0" eaLnBrk="1" fontAlgn="auto" latinLnBrk="0" hangingPunct="1">
                        <a:lnSpc>
                          <a:spcPct val="114000"/>
                        </a:lnSpc>
                        <a:spcBef>
                          <a:spcPts val="0"/>
                        </a:spcBef>
                        <a:spcAft>
                          <a:spcPts val="0"/>
                        </a:spcAft>
                        <a:buClrTx/>
                        <a:buSzTx/>
                        <a:buFontTx/>
                        <a:buNone/>
                        <a:tabLst/>
                        <a:defRPr/>
                      </a:pPr>
                      <a:r>
                        <a:rPr kumimoji="0" lang="pt-BR" sz="1300" b="0" i="0" u="none" strike="noStrike" kern="1200" cap="none" spc="0" normalizeH="0" baseline="0" noProof="0" dirty="0">
                          <a:ln>
                            <a:noFill/>
                          </a:ln>
                          <a:solidFill>
                            <a:schemeClr val="tx1"/>
                          </a:solidFill>
                          <a:effectLst/>
                          <a:uLnTx/>
                          <a:uFillTx/>
                          <a:latin typeface="+mn-lt"/>
                          <a:ea typeface="+mn-ea"/>
                          <a:cs typeface="+mn-cs"/>
                        </a:rPr>
                        <a:t>-1.9</a:t>
                      </a:r>
                      <a:endParaRPr kumimoji="0" lang="en-GB" sz="1300" b="0" i="0" u="none" strike="noStrike" kern="1200" cap="none" spc="0" normalizeH="0" baseline="0" noProof="0" dirty="0">
                        <a:ln>
                          <a:noFill/>
                        </a:ln>
                        <a:solidFill>
                          <a:schemeClr val="tx1"/>
                        </a:solidFill>
                        <a:effectLst/>
                        <a:uLnTx/>
                        <a:uFillTx/>
                        <a:latin typeface="+mn-lt"/>
                        <a:ea typeface="Calibri" panose="020F0502020204030204" pitchFamily="34" charset="0"/>
                        <a:cs typeface="Times New Roman" panose="02020603050405020304" pitchFamily="18" charset="0"/>
                      </a:endParaRPr>
                    </a:p>
                  </a:txBody>
                  <a:tcPr marL="20641" marR="20641" marT="0" marB="0">
                    <a:noFill/>
                  </a:tcPr>
                </a:tc>
                <a:tc>
                  <a:txBody>
                    <a:bodyPr/>
                    <a:lstStyle/>
                    <a:p>
                      <a:pPr marL="0" marR="0" lvl="0" indent="0" algn="ctr" defTabSz="914377" rtl="0" eaLnBrk="1" fontAlgn="auto" latinLnBrk="0" hangingPunct="1">
                        <a:lnSpc>
                          <a:spcPct val="114000"/>
                        </a:lnSpc>
                        <a:spcBef>
                          <a:spcPts val="0"/>
                        </a:spcBef>
                        <a:spcAft>
                          <a:spcPts val="0"/>
                        </a:spcAft>
                        <a:buClrTx/>
                        <a:buSzTx/>
                        <a:buFontTx/>
                        <a:buNone/>
                        <a:tabLst/>
                        <a:defRPr/>
                      </a:pPr>
                      <a:r>
                        <a:rPr kumimoji="0" lang="pt-BR" sz="1300" b="1" i="0" u="none" strike="noStrike" kern="1200" cap="none" spc="0" normalizeH="0" baseline="0" noProof="0" dirty="0">
                          <a:ln>
                            <a:noFill/>
                          </a:ln>
                          <a:solidFill>
                            <a:schemeClr val="tx1"/>
                          </a:solidFill>
                          <a:effectLst/>
                          <a:uLnTx/>
                          <a:uFillTx/>
                          <a:latin typeface="+mn-lt"/>
                          <a:ea typeface="+mn-ea"/>
                          <a:cs typeface="+mn-cs"/>
                        </a:rPr>
                        <a:t>&lt;0.001</a:t>
                      </a:r>
                      <a:endParaRPr kumimoji="0" lang="en-GB" sz="1300" b="1" i="0" u="none" strike="noStrike" kern="1200" cap="none" spc="0" normalizeH="0" baseline="0" noProof="0" dirty="0">
                        <a:ln>
                          <a:noFill/>
                        </a:ln>
                        <a:solidFill>
                          <a:schemeClr val="tx1"/>
                        </a:solidFill>
                        <a:effectLst/>
                        <a:uLnTx/>
                        <a:uFillTx/>
                        <a:latin typeface="+mn-lt"/>
                        <a:ea typeface="Calibri" panose="020F0502020204030204" pitchFamily="34" charset="0"/>
                        <a:cs typeface="Times New Roman" panose="02020603050405020304" pitchFamily="18" charset="0"/>
                      </a:endParaRPr>
                    </a:p>
                  </a:txBody>
                  <a:tcPr marL="20641" marR="20641" marT="0" marB="0">
                    <a:noFill/>
                  </a:tcPr>
                </a:tc>
                <a:extLst>
                  <a:ext uri="{0D108BD9-81ED-4DB2-BD59-A6C34878D82A}">
                    <a16:rowId xmlns:a16="http://schemas.microsoft.com/office/drawing/2014/main" val="221635269"/>
                  </a:ext>
                </a:extLst>
              </a:tr>
              <a:tr h="178928">
                <a:tc>
                  <a:txBody>
                    <a:bodyPr/>
                    <a:lstStyle/>
                    <a:p>
                      <a:pPr algn="just">
                        <a:lnSpc>
                          <a:spcPct val="114000"/>
                        </a:lnSpc>
                        <a:spcAft>
                          <a:spcPts val="0"/>
                        </a:spcAft>
                      </a:pPr>
                      <a:r>
                        <a:rPr lang="en-GB" sz="1250" dirty="0">
                          <a:effectLst/>
                        </a:rPr>
                        <a:t>Received a blood transfusion – no. of participants (%)</a:t>
                      </a:r>
                      <a:endParaRPr lang="en-GB" sz="1250" dirty="0">
                        <a:effectLst/>
                        <a:latin typeface="Calibri" panose="020F0502020204030204" pitchFamily="34" charset="0"/>
                        <a:ea typeface="Calibri" panose="020F0502020204030204" pitchFamily="34" charset="0"/>
                        <a:cs typeface="Times New Roman" panose="02020603050405020304" pitchFamily="18" charset="0"/>
                      </a:endParaRPr>
                    </a:p>
                  </a:txBody>
                  <a:tcPr marL="20641" marR="20641" marT="0" marB="0">
                    <a:noFill/>
                  </a:tcPr>
                </a:tc>
                <a:tc>
                  <a:txBody>
                    <a:bodyPr/>
                    <a:lstStyle/>
                    <a:p>
                      <a:pPr algn="ctr">
                        <a:lnSpc>
                          <a:spcPct val="114000"/>
                        </a:lnSpc>
                        <a:spcAft>
                          <a:spcPts val="0"/>
                        </a:spcAft>
                      </a:pPr>
                      <a:r>
                        <a:rPr lang="en-GB" sz="1250" dirty="0">
                          <a:effectLst/>
                          <a:latin typeface="+mn-lt"/>
                        </a:rPr>
                        <a:t>32 (8%)</a:t>
                      </a:r>
                      <a:endParaRPr lang="en-GB" sz="1250" dirty="0">
                        <a:effectLst/>
                        <a:latin typeface="+mn-lt"/>
                        <a:ea typeface="Calibri" panose="020F0502020204030204" pitchFamily="34" charset="0"/>
                        <a:cs typeface="Times New Roman" panose="02020603050405020304" pitchFamily="18" charset="0"/>
                      </a:endParaRPr>
                    </a:p>
                  </a:txBody>
                  <a:tcPr marL="20641" marR="20641" marT="0" marB="0">
                    <a:noFill/>
                  </a:tcPr>
                </a:tc>
                <a:tc>
                  <a:txBody>
                    <a:bodyPr/>
                    <a:lstStyle/>
                    <a:p>
                      <a:pPr algn="ctr">
                        <a:lnSpc>
                          <a:spcPct val="114000"/>
                        </a:lnSpc>
                        <a:spcAft>
                          <a:spcPts val="0"/>
                        </a:spcAft>
                      </a:pPr>
                      <a:r>
                        <a:rPr lang="en-GB" sz="1250" dirty="0">
                          <a:effectLst/>
                          <a:latin typeface="+mn-lt"/>
                        </a:rPr>
                        <a:t>76 (18%)</a:t>
                      </a:r>
                      <a:endParaRPr lang="en-GB" sz="1250" dirty="0">
                        <a:effectLst/>
                        <a:latin typeface="+mn-lt"/>
                        <a:ea typeface="Calibri" panose="020F0502020204030204" pitchFamily="34" charset="0"/>
                        <a:cs typeface="Times New Roman" panose="02020603050405020304" pitchFamily="18" charset="0"/>
                      </a:endParaRPr>
                    </a:p>
                  </a:txBody>
                  <a:tcPr marL="20641" marR="20641" marT="0" marB="0">
                    <a:noFill/>
                  </a:tcPr>
                </a:tc>
                <a:tc>
                  <a:txBody>
                    <a:bodyPr/>
                    <a:lstStyle/>
                    <a:p>
                      <a:pPr marL="0" marR="0" lvl="0" indent="0" algn="ctr" defTabSz="914377" rtl="0" eaLnBrk="1" fontAlgn="auto" latinLnBrk="0" hangingPunct="1">
                        <a:lnSpc>
                          <a:spcPct val="114000"/>
                        </a:lnSpc>
                        <a:spcBef>
                          <a:spcPts val="0"/>
                        </a:spcBef>
                        <a:spcAft>
                          <a:spcPts val="0"/>
                        </a:spcAft>
                        <a:buClrTx/>
                        <a:buSzTx/>
                        <a:buFontTx/>
                        <a:buNone/>
                        <a:tabLst/>
                        <a:defRPr/>
                      </a:pPr>
                      <a:r>
                        <a:rPr kumimoji="0" lang="pt-BR" sz="1250" b="1" i="0" u="none" strike="noStrike" kern="1200" cap="none" spc="0" normalizeH="0" baseline="0" noProof="0" dirty="0">
                          <a:ln>
                            <a:noFill/>
                          </a:ln>
                          <a:solidFill>
                            <a:prstClr val="black"/>
                          </a:solidFill>
                          <a:effectLst/>
                          <a:uLnTx/>
                          <a:uFillTx/>
                          <a:latin typeface="+mn-lt"/>
                          <a:ea typeface="+mn-ea"/>
                          <a:cs typeface="+mn-cs"/>
                        </a:rPr>
                        <a:t>&lt;0.001</a:t>
                      </a:r>
                      <a:endParaRPr kumimoji="0" lang="en-GB" sz="1250" b="1" i="0" u="none" strike="noStrike" kern="1200" cap="none" spc="0" normalizeH="0" baseline="0" noProof="0" dirty="0">
                        <a:ln>
                          <a:noFill/>
                        </a:ln>
                        <a:solidFill>
                          <a:prstClr val="black"/>
                        </a:solidFill>
                        <a:effectLst/>
                        <a:uLnTx/>
                        <a:uFillTx/>
                        <a:latin typeface="+mn-lt"/>
                        <a:ea typeface="Calibri" panose="020F0502020204030204" pitchFamily="34" charset="0"/>
                        <a:cs typeface="Times New Roman" panose="02020603050405020304" pitchFamily="18" charset="0"/>
                      </a:endParaRPr>
                    </a:p>
                  </a:txBody>
                  <a:tcPr marL="20641" marR="20641" marT="0" marB="0">
                    <a:noFill/>
                  </a:tcPr>
                </a:tc>
                <a:extLst>
                  <a:ext uri="{0D108BD9-81ED-4DB2-BD59-A6C34878D82A}">
                    <a16:rowId xmlns:a16="http://schemas.microsoft.com/office/drawing/2014/main" val="828269881"/>
                  </a:ext>
                </a:extLst>
              </a:tr>
              <a:tr h="558277">
                <a:tc>
                  <a:txBody>
                    <a:bodyPr/>
                    <a:lstStyle/>
                    <a:p>
                      <a:pPr algn="just">
                        <a:lnSpc>
                          <a:spcPct val="114000"/>
                        </a:lnSpc>
                        <a:spcAft>
                          <a:spcPts val="0"/>
                        </a:spcAft>
                      </a:pPr>
                      <a:r>
                        <a:rPr lang="en-GB" sz="1300" dirty="0">
                          <a:solidFill>
                            <a:schemeClr val="bg1"/>
                          </a:solidFill>
                          <a:effectLst/>
                        </a:rPr>
                        <a:t>Creatinine increase – no. of participants (%)</a:t>
                      </a:r>
                    </a:p>
                    <a:p>
                      <a:pPr algn="just">
                        <a:lnSpc>
                          <a:spcPct val="114000"/>
                        </a:lnSpc>
                        <a:spcAft>
                          <a:spcPts val="0"/>
                        </a:spcAft>
                      </a:pPr>
                      <a:r>
                        <a:rPr lang="en-GB" sz="1300" b="0" dirty="0">
                          <a:solidFill>
                            <a:schemeClr val="bg1"/>
                          </a:solidFill>
                          <a:effectLst/>
                        </a:rPr>
                        <a:t>Grade 3</a:t>
                      </a:r>
                    </a:p>
                    <a:p>
                      <a:pPr algn="just">
                        <a:lnSpc>
                          <a:spcPct val="114000"/>
                        </a:lnSpc>
                        <a:spcAft>
                          <a:spcPts val="0"/>
                        </a:spcAft>
                      </a:pPr>
                      <a:r>
                        <a:rPr lang="en-GB" sz="1300" b="0" dirty="0">
                          <a:solidFill>
                            <a:schemeClr val="bg1"/>
                          </a:solidFill>
                          <a:effectLst/>
                        </a:rPr>
                        <a:t>Grade 4</a:t>
                      </a:r>
                      <a:endParaRPr lang="en-GB" sz="1300" b="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20641" marR="20641" marT="0" marB="0">
                    <a:solidFill>
                      <a:schemeClr val="accent1"/>
                    </a:solidFill>
                  </a:tcPr>
                </a:tc>
                <a:tc>
                  <a:txBody>
                    <a:bodyPr/>
                    <a:lstStyle/>
                    <a:p>
                      <a:pPr algn="ctr">
                        <a:lnSpc>
                          <a:spcPct val="114000"/>
                        </a:lnSpc>
                        <a:spcAft>
                          <a:spcPts val="0"/>
                        </a:spcAft>
                      </a:pPr>
                      <a:r>
                        <a:rPr lang="en-GB" sz="1300" dirty="0">
                          <a:solidFill>
                            <a:schemeClr val="bg1"/>
                          </a:solidFill>
                          <a:effectLst/>
                          <a:latin typeface="+mn-lt"/>
                        </a:rPr>
                        <a:t> </a:t>
                      </a:r>
                    </a:p>
                    <a:p>
                      <a:pPr algn="ctr">
                        <a:lnSpc>
                          <a:spcPct val="114000"/>
                        </a:lnSpc>
                        <a:spcAft>
                          <a:spcPts val="0"/>
                        </a:spcAft>
                      </a:pPr>
                      <a:r>
                        <a:rPr lang="en-GB" sz="1300" dirty="0">
                          <a:solidFill>
                            <a:schemeClr val="bg1"/>
                          </a:solidFill>
                          <a:effectLst/>
                          <a:latin typeface="+mn-lt"/>
                        </a:rPr>
                        <a:t>17 (4%)</a:t>
                      </a:r>
                    </a:p>
                    <a:p>
                      <a:pPr algn="ctr">
                        <a:lnSpc>
                          <a:spcPct val="114000"/>
                        </a:lnSpc>
                        <a:spcAft>
                          <a:spcPts val="0"/>
                        </a:spcAft>
                      </a:pPr>
                      <a:r>
                        <a:rPr lang="en-GB" sz="1300" dirty="0">
                          <a:solidFill>
                            <a:schemeClr val="bg1"/>
                          </a:solidFill>
                          <a:effectLst/>
                          <a:latin typeface="+mn-lt"/>
                        </a:rPr>
                        <a:t>5 (1%)</a:t>
                      </a:r>
                      <a:endParaRPr lang="en-GB" sz="1300" dirty="0">
                        <a:solidFill>
                          <a:schemeClr val="bg1"/>
                        </a:solidFill>
                        <a:effectLst/>
                        <a:latin typeface="+mn-lt"/>
                        <a:ea typeface="Calibri" panose="020F0502020204030204" pitchFamily="34" charset="0"/>
                        <a:cs typeface="Times New Roman" panose="02020603050405020304" pitchFamily="18" charset="0"/>
                      </a:endParaRPr>
                    </a:p>
                  </a:txBody>
                  <a:tcPr marL="20641" marR="20641" marT="0" marB="0">
                    <a:solidFill>
                      <a:schemeClr val="accent1"/>
                    </a:solidFill>
                  </a:tcPr>
                </a:tc>
                <a:tc>
                  <a:txBody>
                    <a:bodyPr/>
                    <a:lstStyle/>
                    <a:p>
                      <a:pPr algn="ctr">
                        <a:lnSpc>
                          <a:spcPct val="114000"/>
                        </a:lnSpc>
                        <a:spcAft>
                          <a:spcPts val="0"/>
                        </a:spcAft>
                      </a:pPr>
                      <a:r>
                        <a:rPr lang="en-GB" sz="1300" dirty="0">
                          <a:solidFill>
                            <a:schemeClr val="bg1"/>
                          </a:solidFill>
                          <a:effectLst/>
                          <a:latin typeface="+mn-lt"/>
                        </a:rPr>
                        <a:t> </a:t>
                      </a:r>
                    </a:p>
                    <a:p>
                      <a:pPr algn="ctr">
                        <a:lnSpc>
                          <a:spcPct val="114000"/>
                        </a:lnSpc>
                        <a:spcAft>
                          <a:spcPts val="0"/>
                        </a:spcAft>
                      </a:pPr>
                      <a:r>
                        <a:rPr lang="en-GB" sz="1300" dirty="0">
                          <a:solidFill>
                            <a:schemeClr val="bg1"/>
                          </a:solidFill>
                          <a:effectLst/>
                          <a:latin typeface="+mn-lt"/>
                        </a:rPr>
                        <a:t>22 (5%)</a:t>
                      </a:r>
                    </a:p>
                    <a:p>
                      <a:pPr algn="ctr">
                        <a:lnSpc>
                          <a:spcPct val="114000"/>
                        </a:lnSpc>
                        <a:spcAft>
                          <a:spcPts val="0"/>
                        </a:spcAft>
                      </a:pPr>
                      <a:r>
                        <a:rPr lang="en-GB" sz="1300" dirty="0">
                          <a:solidFill>
                            <a:schemeClr val="bg1"/>
                          </a:solidFill>
                          <a:effectLst/>
                          <a:latin typeface="+mn-lt"/>
                        </a:rPr>
                        <a:t>3 (1%)</a:t>
                      </a:r>
                      <a:endParaRPr lang="en-GB" sz="1300" dirty="0">
                        <a:solidFill>
                          <a:schemeClr val="bg1"/>
                        </a:solidFill>
                        <a:effectLst/>
                        <a:latin typeface="+mn-lt"/>
                        <a:ea typeface="Calibri" panose="020F0502020204030204" pitchFamily="34" charset="0"/>
                        <a:cs typeface="Times New Roman" panose="02020603050405020304" pitchFamily="18" charset="0"/>
                      </a:endParaRPr>
                    </a:p>
                  </a:txBody>
                  <a:tcPr marL="20641" marR="20641" marT="0" marB="0">
                    <a:solidFill>
                      <a:schemeClr val="accent1"/>
                    </a:solidFill>
                  </a:tcPr>
                </a:tc>
                <a:tc>
                  <a:txBody>
                    <a:bodyPr/>
                    <a:lstStyle/>
                    <a:p>
                      <a:pPr algn="ctr">
                        <a:lnSpc>
                          <a:spcPct val="114000"/>
                        </a:lnSpc>
                        <a:spcAft>
                          <a:spcPts val="0"/>
                        </a:spcAft>
                      </a:pPr>
                      <a:r>
                        <a:rPr lang="en-GB" sz="1300" dirty="0">
                          <a:solidFill>
                            <a:schemeClr val="bg1"/>
                          </a:solidFill>
                          <a:effectLst/>
                          <a:latin typeface="+mn-lt"/>
                        </a:rPr>
                        <a:t> </a:t>
                      </a:r>
                    </a:p>
                    <a:p>
                      <a:pPr algn="ctr">
                        <a:lnSpc>
                          <a:spcPct val="114000"/>
                        </a:lnSpc>
                        <a:spcAft>
                          <a:spcPts val="0"/>
                        </a:spcAft>
                      </a:pPr>
                      <a:r>
                        <a:rPr lang="en-GB" sz="1300" dirty="0">
                          <a:solidFill>
                            <a:schemeClr val="bg1"/>
                          </a:solidFill>
                          <a:effectLst/>
                          <a:latin typeface="+mn-lt"/>
                        </a:rPr>
                        <a:t>0.42</a:t>
                      </a:r>
                    </a:p>
                    <a:p>
                      <a:pPr algn="ctr">
                        <a:lnSpc>
                          <a:spcPct val="114000"/>
                        </a:lnSpc>
                        <a:spcAft>
                          <a:spcPts val="0"/>
                        </a:spcAft>
                      </a:pPr>
                      <a:r>
                        <a:rPr lang="en-GB" sz="1300" dirty="0">
                          <a:solidFill>
                            <a:schemeClr val="bg1"/>
                          </a:solidFill>
                          <a:effectLst/>
                          <a:latin typeface="+mn-lt"/>
                        </a:rPr>
                        <a:t>0.505</a:t>
                      </a:r>
                      <a:endParaRPr lang="en-GB" sz="1300" dirty="0">
                        <a:solidFill>
                          <a:schemeClr val="bg1"/>
                        </a:solidFill>
                        <a:effectLst/>
                        <a:latin typeface="+mn-lt"/>
                        <a:ea typeface="Calibri" panose="020F0502020204030204" pitchFamily="34" charset="0"/>
                        <a:cs typeface="Times New Roman" panose="02020603050405020304" pitchFamily="18" charset="0"/>
                      </a:endParaRPr>
                    </a:p>
                  </a:txBody>
                  <a:tcPr marL="20641" marR="20641" marT="0" marB="0">
                    <a:solidFill>
                      <a:schemeClr val="accent1"/>
                    </a:solidFill>
                  </a:tcPr>
                </a:tc>
                <a:extLst>
                  <a:ext uri="{0D108BD9-81ED-4DB2-BD59-A6C34878D82A}">
                    <a16:rowId xmlns:a16="http://schemas.microsoft.com/office/drawing/2014/main" val="3220949043"/>
                  </a:ext>
                </a:extLst>
              </a:tr>
              <a:tr h="178928">
                <a:tc>
                  <a:txBody>
                    <a:bodyPr/>
                    <a:lstStyle/>
                    <a:p>
                      <a:pPr algn="just">
                        <a:lnSpc>
                          <a:spcPct val="114000"/>
                        </a:lnSpc>
                        <a:spcAft>
                          <a:spcPts val="0"/>
                        </a:spcAft>
                      </a:pPr>
                      <a:r>
                        <a:rPr lang="en-GB" sz="1250" dirty="0">
                          <a:solidFill>
                            <a:schemeClr val="bg1"/>
                          </a:solidFill>
                          <a:effectLst/>
                        </a:rPr>
                        <a:t>Mean % change in creatinine level to day 7</a:t>
                      </a:r>
                      <a:endParaRPr lang="en-GB" sz="125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20641" marR="20641" marT="0" marB="0">
                    <a:solidFill>
                      <a:schemeClr val="accent1"/>
                    </a:solidFill>
                  </a:tcPr>
                </a:tc>
                <a:tc>
                  <a:txBody>
                    <a:bodyPr/>
                    <a:lstStyle/>
                    <a:p>
                      <a:pPr algn="ctr">
                        <a:lnSpc>
                          <a:spcPct val="114000"/>
                        </a:lnSpc>
                        <a:spcAft>
                          <a:spcPts val="0"/>
                        </a:spcAft>
                      </a:pPr>
                      <a:r>
                        <a:rPr lang="en-GB" sz="1250" dirty="0">
                          <a:solidFill>
                            <a:schemeClr val="bg1"/>
                          </a:solidFill>
                          <a:effectLst/>
                          <a:latin typeface="+mn-lt"/>
                        </a:rPr>
                        <a:t>20.2%</a:t>
                      </a:r>
                      <a:endParaRPr lang="en-GB" sz="1250" dirty="0">
                        <a:solidFill>
                          <a:schemeClr val="bg1"/>
                        </a:solidFill>
                        <a:effectLst/>
                        <a:latin typeface="+mn-lt"/>
                        <a:ea typeface="Calibri" panose="020F0502020204030204" pitchFamily="34" charset="0"/>
                        <a:cs typeface="Times New Roman" panose="02020603050405020304" pitchFamily="18" charset="0"/>
                      </a:endParaRPr>
                    </a:p>
                  </a:txBody>
                  <a:tcPr marL="20641" marR="20641" marT="0" marB="0">
                    <a:solidFill>
                      <a:schemeClr val="accent1"/>
                    </a:solidFill>
                  </a:tcPr>
                </a:tc>
                <a:tc>
                  <a:txBody>
                    <a:bodyPr/>
                    <a:lstStyle/>
                    <a:p>
                      <a:pPr algn="ctr">
                        <a:lnSpc>
                          <a:spcPct val="114000"/>
                        </a:lnSpc>
                        <a:spcAft>
                          <a:spcPts val="0"/>
                        </a:spcAft>
                      </a:pPr>
                      <a:r>
                        <a:rPr lang="en-GB" sz="1250" dirty="0">
                          <a:solidFill>
                            <a:schemeClr val="bg1"/>
                          </a:solidFill>
                          <a:effectLst/>
                          <a:latin typeface="+mn-lt"/>
                        </a:rPr>
                        <a:t>49.7%</a:t>
                      </a:r>
                      <a:endParaRPr lang="en-GB" sz="1250" dirty="0">
                        <a:solidFill>
                          <a:schemeClr val="bg1"/>
                        </a:solidFill>
                        <a:effectLst/>
                        <a:latin typeface="+mn-lt"/>
                        <a:ea typeface="Calibri" panose="020F0502020204030204" pitchFamily="34" charset="0"/>
                        <a:cs typeface="Times New Roman" panose="02020603050405020304" pitchFamily="18" charset="0"/>
                      </a:endParaRPr>
                    </a:p>
                  </a:txBody>
                  <a:tcPr marL="20641" marR="20641" marT="0" marB="0">
                    <a:solidFill>
                      <a:schemeClr val="accent1"/>
                    </a:solidFill>
                  </a:tcPr>
                </a:tc>
                <a:tc>
                  <a:txBody>
                    <a:bodyPr/>
                    <a:lstStyle/>
                    <a:p>
                      <a:pPr marL="0" marR="0" lvl="0" indent="0" algn="ctr" defTabSz="914377" rtl="0" eaLnBrk="1" fontAlgn="auto" latinLnBrk="0" hangingPunct="1">
                        <a:lnSpc>
                          <a:spcPct val="114000"/>
                        </a:lnSpc>
                        <a:spcBef>
                          <a:spcPts val="0"/>
                        </a:spcBef>
                        <a:spcAft>
                          <a:spcPts val="0"/>
                        </a:spcAft>
                        <a:buClrTx/>
                        <a:buSzTx/>
                        <a:buFontTx/>
                        <a:buNone/>
                        <a:tabLst/>
                        <a:defRPr/>
                      </a:pPr>
                      <a:r>
                        <a:rPr kumimoji="0" lang="pt-BR" sz="1250" b="1" i="0" u="none" strike="noStrike" kern="1200" cap="none" spc="0" normalizeH="0" baseline="0" noProof="0" dirty="0">
                          <a:ln>
                            <a:noFill/>
                          </a:ln>
                          <a:solidFill>
                            <a:schemeClr val="bg1"/>
                          </a:solidFill>
                          <a:effectLst/>
                          <a:uLnTx/>
                          <a:uFillTx/>
                          <a:latin typeface="+mn-lt"/>
                          <a:ea typeface="+mn-ea"/>
                          <a:cs typeface="+mn-cs"/>
                        </a:rPr>
                        <a:t>&lt;0.001</a:t>
                      </a:r>
                      <a:endParaRPr kumimoji="0" lang="en-GB" sz="1250" b="1" i="0" u="none" strike="noStrike" kern="1200" cap="none" spc="0" normalizeH="0" baseline="0" noProof="0" dirty="0">
                        <a:ln>
                          <a:noFill/>
                        </a:ln>
                        <a:solidFill>
                          <a:schemeClr val="bg1"/>
                        </a:solidFill>
                        <a:effectLst/>
                        <a:uLnTx/>
                        <a:uFillTx/>
                        <a:latin typeface="+mn-lt"/>
                        <a:ea typeface="Calibri" panose="020F0502020204030204" pitchFamily="34" charset="0"/>
                        <a:cs typeface="Times New Roman" panose="02020603050405020304" pitchFamily="18" charset="0"/>
                      </a:endParaRPr>
                    </a:p>
                  </a:txBody>
                  <a:tcPr marL="20641" marR="20641" marT="0" marB="0">
                    <a:solidFill>
                      <a:schemeClr val="accent1"/>
                    </a:solidFill>
                  </a:tcPr>
                </a:tc>
                <a:extLst>
                  <a:ext uri="{0D108BD9-81ED-4DB2-BD59-A6C34878D82A}">
                    <a16:rowId xmlns:a16="http://schemas.microsoft.com/office/drawing/2014/main" val="1033117594"/>
                  </a:ext>
                </a:extLst>
              </a:tr>
              <a:tr h="558277">
                <a:tc>
                  <a:txBody>
                    <a:bodyPr/>
                    <a:lstStyle/>
                    <a:p>
                      <a:pPr algn="just">
                        <a:lnSpc>
                          <a:spcPct val="114000"/>
                        </a:lnSpc>
                        <a:spcAft>
                          <a:spcPts val="0"/>
                        </a:spcAft>
                      </a:pPr>
                      <a:r>
                        <a:rPr lang="pt-BR" sz="1300" dirty="0" err="1">
                          <a:effectLst/>
                        </a:rPr>
                        <a:t>Hypokalaemia</a:t>
                      </a:r>
                      <a:r>
                        <a:rPr lang="pt-BR" sz="1300" dirty="0">
                          <a:effectLst/>
                        </a:rPr>
                        <a:t> – no. </a:t>
                      </a:r>
                      <a:r>
                        <a:rPr lang="pt-BR" sz="1300" dirty="0" err="1">
                          <a:effectLst/>
                        </a:rPr>
                        <a:t>of</a:t>
                      </a:r>
                      <a:r>
                        <a:rPr lang="pt-BR" sz="1300" dirty="0">
                          <a:effectLst/>
                        </a:rPr>
                        <a:t> </a:t>
                      </a:r>
                      <a:r>
                        <a:rPr lang="pt-BR" sz="1300" dirty="0" err="1">
                          <a:effectLst/>
                        </a:rPr>
                        <a:t>participants</a:t>
                      </a:r>
                      <a:r>
                        <a:rPr lang="pt-BR" sz="1300" dirty="0">
                          <a:effectLst/>
                        </a:rPr>
                        <a:t> (%)</a:t>
                      </a:r>
                      <a:endParaRPr lang="en-GB" sz="1300" dirty="0">
                        <a:effectLst/>
                      </a:endParaRPr>
                    </a:p>
                    <a:p>
                      <a:pPr algn="just">
                        <a:lnSpc>
                          <a:spcPct val="114000"/>
                        </a:lnSpc>
                        <a:spcAft>
                          <a:spcPts val="0"/>
                        </a:spcAft>
                      </a:pPr>
                      <a:r>
                        <a:rPr lang="pt-BR" sz="1300" b="0" dirty="0">
                          <a:effectLst/>
                        </a:rPr>
                        <a:t>Grade 3</a:t>
                      </a:r>
                      <a:endParaRPr lang="en-GB" sz="1300" b="0" dirty="0">
                        <a:effectLst/>
                      </a:endParaRPr>
                    </a:p>
                    <a:p>
                      <a:pPr algn="just">
                        <a:lnSpc>
                          <a:spcPct val="114000"/>
                        </a:lnSpc>
                        <a:spcAft>
                          <a:spcPts val="0"/>
                        </a:spcAft>
                      </a:pPr>
                      <a:r>
                        <a:rPr lang="pt-BR" sz="1300" b="0" dirty="0">
                          <a:effectLst/>
                        </a:rPr>
                        <a:t>Grade 4</a:t>
                      </a:r>
                      <a:endParaRPr lang="en-GB" sz="1300" b="0" dirty="0">
                        <a:effectLst/>
                        <a:latin typeface="Calibri" panose="020F0502020204030204" pitchFamily="34" charset="0"/>
                        <a:ea typeface="Calibri" panose="020F0502020204030204" pitchFamily="34" charset="0"/>
                        <a:cs typeface="Times New Roman" panose="02020603050405020304" pitchFamily="18" charset="0"/>
                      </a:endParaRPr>
                    </a:p>
                  </a:txBody>
                  <a:tcPr marL="20641" marR="20641" marT="0" marB="0">
                    <a:noFill/>
                  </a:tcPr>
                </a:tc>
                <a:tc>
                  <a:txBody>
                    <a:bodyPr/>
                    <a:lstStyle/>
                    <a:p>
                      <a:pPr algn="ctr">
                        <a:lnSpc>
                          <a:spcPct val="114000"/>
                        </a:lnSpc>
                        <a:spcAft>
                          <a:spcPts val="0"/>
                        </a:spcAft>
                      </a:pPr>
                      <a:r>
                        <a:rPr lang="pt-BR" sz="1300" dirty="0">
                          <a:effectLst/>
                          <a:latin typeface="+mn-lt"/>
                        </a:rPr>
                        <a:t> </a:t>
                      </a:r>
                      <a:endParaRPr lang="en-GB" sz="1300" dirty="0">
                        <a:effectLst/>
                        <a:latin typeface="+mn-lt"/>
                      </a:endParaRPr>
                    </a:p>
                    <a:p>
                      <a:pPr algn="ctr">
                        <a:lnSpc>
                          <a:spcPct val="114000"/>
                        </a:lnSpc>
                        <a:spcAft>
                          <a:spcPts val="0"/>
                        </a:spcAft>
                      </a:pPr>
                      <a:r>
                        <a:rPr lang="pt-BR" sz="1300" dirty="0">
                          <a:effectLst/>
                          <a:latin typeface="+mn-lt"/>
                        </a:rPr>
                        <a:t>6 (2%)</a:t>
                      </a:r>
                      <a:endParaRPr lang="en-GB" sz="1300" dirty="0">
                        <a:effectLst/>
                        <a:latin typeface="+mn-lt"/>
                      </a:endParaRPr>
                    </a:p>
                    <a:p>
                      <a:pPr algn="ctr">
                        <a:lnSpc>
                          <a:spcPct val="114000"/>
                        </a:lnSpc>
                        <a:spcAft>
                          <a:spcPts val="0"/>
                        </a:spcAft>
                      </a:pPr>
                      <a:r>
                        <a:rPr lang="pt-BR" sz="1300" dirty="0">
                          <a:effectLst/>
                          <a:latin typeface="+mn-lt"/>
                        </a:rPr>
                        <a:t>0 (0%)</a:t>
                      </a:r>
                      <a:endParaRPr lang="en-GB" sz="1300" dirty="0">
                        <a:effectLst/>
                        <a:latin typeface="+mn-lt"/>
                        <a:ea typeface="Calibri" panose="020F0502020204030204" pitchFamily="34" charset="0"/>
                        <a:cs typeface="Times New Roman" panose="02020603050405020304" pitchFamily="18" charset="0"/>
                      </a:endParaRPr>
                    </a:p>
                  </a:txBody>
                  <a:tcPr marL="20641" marR="20641" marT="0" marB="0">
                    <a:noFill/>
                  </a:tcPr>
                </a:tc>
                <a:tc>
                  <a:txBody>
                    <a:bodyPr/>
                    <a:lstStyle/>
                    <a:p>
                      <a:pPr algn="ctr">
                        <a:lnSpc>
                          <a:spcPct val="114000"/>
                        </a:lnSpc>
                        <a:spcAft>
                          <a:spcPts val="0"/>
                        </a:spcAft>
                      </a:pPr>
                      <a:r>
                        <a:rPr lang="pt-BR" sz="1300" dirty="0">
                          <a:effectLst/>
                          <a:latin typeface="+mn-lt"/>
                        </a:rPr>
                        <a:t> </a:t>
                      </a:r>
                      <a:endParaRPr lang="en-GB" sz="1300" dirty="0">
                        <a:effectLst/>
                        <a:latin typeface="+mn-lt"/>
                      </a:endParaRPr>
                    </a:p>
                    <a:p>
                      <a:pPr algn="ctr">
                        <a:lnSpc>
                          <a:spcPct val="114000"/>
                        </a:lnSpc>
                        <a:spcAft>
                          <a:spcPts val="0"/>
                        </a:spcAft>
                      </a:pPr>
                      <a:r>
                        <a:rPr lang="pt-BR" sz="1300" dirty="0">
                          <a:effectLst/>
                          <a:latin typeface="+mn-lt"/>
                        </a:rPr>
                        <a:t>27 (6%)</a:t>
                      </a:r>
                      <a:endParaRPr lang="en-GB" sz="1300" dirty="0">
                        <a:effectLst/>
                        <a:latin typeface="+mn-lt"/>
                      </a:endParaRPr>
                    </a:p>
                    <a:p>
                      <a:pPr algn="ctr">
                        <a:lnSpc>
                          <a:spcPct val="114000"/>
                        </a:lnSpc>
                        <a:spcAft>
                          <a:spcPts val="0"/>
                        </a:spcAft>
                      </a:pPr>
                      <a:r>
                        <a:rPr lang="pt-BR" sz="1300" dirty="0">
                          <a:effectLst/>
                          <a:latin typeface="+mn-lt"/>
                        </a:rPr>
                        <a:t>3 (1%)</a:t>
                      </a:r>
                      <a:endParaRPr lang="en-GB" sz="1300" dirty="0">
                        <a:effectLst/>
                        <a:latin typeface="+mn-lt"/>
                        <a:ea typeface="Calibri" panose="020F0502020204030204" pitchFamily="34" charset="0"/>
                        <a:cs typeface="Times New Roman" panose="02020603050405020304" pitchFamily="18" charset="0"/>
                      </a:endParaRPr>
                    </a:p>
                  </a:txBody>
                  <a:tcPr marL="20641" marR="20641" marT="0" marB="0">
                    <a:noFill/>
                  </a:tcPr>
                </a:tc>
                <a:tc>
                  <a:txBody>
                    <a:bodyPr/>
                    <a:lstStyle/>
                    <a:p>
                      <a:pPr algn="ctr">
                        <a:lnSpc>
                          <a:spcPct val="114000"/>
                        </a:lnSpc>
                        <a:spcAft>
                          <a:spcPts val="0"/>
                        </a:spcAft>
                      </a:pPr>
                      <a:r>
                        <a:rPr lang="pt-BR" sz="1300" dirty="0">
                          <a:effectLst/>
                          <a:latin typeface="+mn-lt"/>
                        </a:rPr>
                        <a:t> </a:t>
                      </a:r>
                      <a:endParaRPr lang="en-GB" sz="1300" dirty="0">
                        <a:effectLst/>
                        <a:latin typeface="+mn-lt"/>
                      </a:endParaRPr>
                    </a:p>
                    <a:p>
                      <a:pPr algn="ctr">
                        <a:lnSpc>
                          <a:spcPct val="114000"/>
                        </a:lnSpc>
                        <a:spcAft>
                          <a:spcPts val="0"/>
                        </a:spcAft>
                      </a:pPr>
                      <a:r>
                        <a:rPr lang="pt-BR" sz="1300" b="1" dirty="0">
                          <a:effectLst/>
                          <a:latin typeface="+mn-lt"/>
                        </a:rPr>
                        <a:t>&lt;0.001</a:t>
                      </a:r>
                      <a:endParaRPr lang="en-GB" sz="1300" b="1" dirty="0">
                        <a:effectLst/>
                        <a:latin typeface="+mn-lt"/>
                      </a:endParaRPr>
                    </a:p>
                    <a:p>
                      <a:pPr algn="ctr">
                        <a:lnSpc>
                          <a:spcPct val="114000"/>
                        </a:lnSpc>
                        <a:spcAft>
                          <a:spcPts val="0"/>
                        </a:spcAft>
                      </a:pPr>
                      <a:r>
                        <a:rPr lang="pt-BR" sz="1300" dirty="0">
                          <a:effectLst/>
                          <a:latin typeface="+mn-lt"/>
                        </a:rPr>
                        <a:t>0.25</a:t>
                      </a:r>
                      <a:endParaRPr lang="en-GB" sz="1300" dirty="0">
                        <a:effectLst/>
                        <a:latin typeface="+mn-lt"/>
                        <a:ea typeface="Calibri" panose="020F0502020204030204" pitchFamily="34" charset="0"/>
                        <a:cs typeface="Times New Roman" panose="02020603050405020304" pitchFamily="18" charset="0"/>
                      </a:endParaRPr>
                    </a:p>
                  </a:txBody>
                  <a:tcPr marL="20641" marR="20641" marT="0" marB="0">
                    <a:noFill/>
                  </a:tcPr>
                </a:tc>
                <a:extLst>
                  <a:ext uri="{0D108BD9-81ED-4DB2-BD59-A6C34878D82A}">
                    <a16:rowId xmlns:a16="http://schemas.microsoft.com/office/drawing/2014/main" val="159597852"/>
                  </a:ext>
                </a:extLst>
              </a:tr>
              <a:tr h="218040">
                <a:tc>
                  <a:txBody>
                    <a:bodyPr/>
                    <a:lstStyle/>
                    <a:p>
                      <a:pPr algn="just">
                        <a:lnSpc>
                          <a:spcPct val="114000"/>
                        </a:lnSpc>
                        <a:spcAft>
                          <a:spcPts val="0"/>
                        </a:spcAft>
                      </a:pPr>
                      <a:r>
                        <a:rPr lang="en-GB" sz="1250" dirty="0">
                          <a:solidFill>
                            <a:schemeClr val="bg1"/>
                          </a:solidFill>
                          <a:effectLst/>
                        </a:rPr>
                        <a:t>Thrombophlebitis requiring antibiotics - no. of participants (%)</a:t>
                      </a:r>
                      <a:endParaRPr lang="en-GB" sz="125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20641" marR="20641" marT="0" marB="0">
                    <a:solidFill>
                      <a:schemeClr val="accent1"/>
                    </a:solidFill>
                  </a:tcPr>
                </a:tc>
                <a:tc>
                  <a:txBody>
                    <a:bodyPr/>
                    <a:lstStyle/>
                    <a:p>
                      <a:pPr algn="ctr">
                        <a:lnSpc>
                          <a:spcPct val="114000"/>
                        </a:lnSpc>
                        <a:spcAft>
                          <a:spcPts val="0"/>
                        </a:spcAft>
                      </a:pPr>
                      <a:r>
                        <a:rPr lang="en-GB" sz="1250" dirty="0">
                          <a:solidFill>
                            <a:schemeClr val="bg1"/>
                          </a:solidFill>
                          <a:effectLst/>
                          <a:latin typeface="+mn-lt"/>
                        </a:rPr>
                        <a:t>8 (2%)</a:t>
                      </a:r>
                      <a:endParaRPr lang="en-GB" sz="1250" dirty="0">
                        <a:solidFill>
                          <a:schemeClr val="bg1"/>
                        </a:solidFill>
                        <a:effectLst/>
                        <a:latin typeface="+mn-lt"/>
                        <a:ea typeface="Calibri" panose="020F0502020204030204" pitchFamily="34" charset="0"/>
                        <a:cs typeface="Times New Roman" panose="02020603050405020304" pitchFamily="18" charset="0"/>
                      </a:endParaRPr>
                    </a:p>
                  </a:txBody>
                  <a:tcPr marL="20641" marR="20641" marT="0" marB="0">
                    <a:solidFill>
                      <a:schemeClr val="accent1"/>
                    </a:solidFill>
                  </a:tcPr>
                </a:tc>
                <a:tc>
                  <a:txBody>
                    <a:bodyPr/>
                    <a:lstStyle/>
                    <a:p>
                      <a:pPr algn="ctr">
                        <a:lnSpc>
                          <a:spcPct val="114000"/>
                        </a:lnSpc>
                        <a:spcAft>
                          <a:spcPts val="0"/>
                        </a:spcAft>
                      </a:pPr>
                      <a:r>
                        <a:rPr lang="en-GB" sz="1250" dirty="0">
                          <a:solidFill>
                            <a:schemeClr val="bg1"/>
                          </a:solidFill>
                          <a:effectLst/>
                          <a:latin typeface="+mn-lt"/>
                        </a:rPr>
                        <a:t>28 (7%)</a:t>
                      </a:r>
                      <a:endParaRPr lang="en-GB" sz="1250" dirty="0">
                        <a:solidFill>
                          <a:schemeClr val="bg1"/>
                        </a:solidFill>
                        <a:effectLst/>
                        <a:latin typeface="+mn-lt"/>
                        <a:ea typeface="Calibri" panose="020F0502020204030204" pitchFamily="34" charset="0"/>
                        <a:cs typeface="Times New Roman" panose="02020603050405020304" pitchFamily="18" charset="0"/>
                      </a:endParaRPr>
                    </a:p>
                  </a:txBody>
                  <a:tcPr marL="20641" marR="20641" marT="0" marB="0">
                    <a:solidFill>
                      <a:schemeClr val="accent1"/>
                    </a:solidFill>
                  </a:tcPr>
                </a:tc>
                <a:tc>
                  <a:txBody>
                    <a:bodyPr/>
                    <a:lstStyle/>
                    <a:p>
                      <a:pPr marL="0" marR="0" lvl="0" indent="0" algn="ctr" defTabSz="914377" rtl="0" eaLnBrk="1" fontAlgn="auto" latinLnBrk="0" hangingPunct="1">
                        <a:lnSpc>
                          <a:spcPct val="114000"/>
                        </a:lnSpc>
                        <a:spcBef>
                          <a:spcPts val="0"/>
                        </a:spcBef>
                        <a:spcAft>
                          <a:spcPts val="0"/>
                        </a:spcAft>
                        <a:buClrTx/>
                        <a:buSzTx/>
                        <a:buFontTx/>
                        <a:buNone/>
                        <a:tabLst/>
                        <a:defRPr/>
                      </a:pPr>
                      <a:r>
                        <a:rPr kumimoji="0" lang="pt-BR" sz="1250" b="1" i="0" u="none" strike="noStrike" kern="1200" cap="none" spc="0" normalizeH="0" baseline="0" noProof="0" dirty="0">
                          <a:ln>
                            <a:noFill/>
                          </a:ln>
                          <a:solidFill>
                            <a:schemeClr val="bg1"/>
                          </a:solidFill>
                          <a:effectLst/>
                          <a:uLnTx/>
                          <a:uFillTx/>
                          <a:latin typeface="+mn-lt"/>
                          <a:ea typeface="+mn-ea"/>
                          <a:cs typeface="+mn-cs"/>
                        </a:rPr>
                        <a:t>&lt;0.001</a:t>
                      </a:r>
                      <a:endParaRPr kumimoji="0" lang="en-GB" sz="1250" b="1" i="0" u="none" strike="noStrike" kern="1200" cap="none" spc="0" normalizeH="0" baseline="0" noProof="0" dirty="0">
                        <a:ln>
                          <a:noFill/>
                        </a:ln>
                        <a:solidFill>
                          <a:schemeClr val="bg1"/>
                        </a:solidFill>
                        <a:effectLst/>
                        <a:uLnTx/>
                        <a:uFillTx/>
                        <a:latin typeface="+mn-lt"/>
                        <a:ea typeface="Calibri" panose="020F0502020204030204" pitchFamily="34" charset="0"/>
                        <a:cs typeface="Times New Roman" panose="02020603050405020304" pitchFamily="18" charset="0"/>
                      </a:endParaRPr>
                    </a:p>
                  </a:txBody>
                  <a:tcPr marL="20641" marR="20641" marT="0" marB="0">
                    <a:solidFill>
                      <a:schemeClr val="accent1"/>
                    </a:solidFill>
                  </a:tcPr>
                </a:tc>
                <a:extLst>
                  <a:ext uri="{0D108BD9-81ED-4DB2-BD59-A6C34878D82A}">
                    <a16:rowId xmlns:a16="http://schemas.microsoft.com/office/drawing/2014/main" val="1992602139"/>
                  </a:ext>
                </a:extLst>
              </a:tr>
              <a:tr h="558277">
                <a:tc>
                  <a:txBody>
                    <a:bodyPr/>
                    <a:lstStyle/>
                    <a:p>
                      <a:pPr algn="just">
                        <a:lnSpc>
                          <a:spcPct val="114000"/>
                        </a:lnSpc>
                        <a:spcAft>
                          <a:spcPts val="0"/>
                        </a:spcAft>
                      </a:pPr>
                      <a:r>
                        <a:rPr lang="en-GB" sz="1300" dirty="0">
                          <a:effectLst/>
                        </a:rPr>
                        <a:t>Neutropenia – no. of participants (%)</a:t>
                      </a:r>
                    </a:p>
                    <a:p>
                      <a:pPr algn="just">
                        <a:lnSpc>
                          <a:spcPct val="114000"/>
                        </a:lnSpc>
                        <a:spcAft>
                          <a:spcPts val="0"/>
                        </a:spcAft>
                      </a:pPr>
                      <a:r>
                        <a:rPr lang="en-GB" sz="1300" b="0" dirty="0">
                          <a:effectLst/>
                        </a:rPr>
                        <a:t>Grade 3</a:t>
                      </a:r>
                    </a:p>
                    <a:p>
                      <a:pPr algn="just">
                        <a:lnSpc>
                          <a:spcPct val="114000"/>
                        </a:lnSpc>
                        <a:spcAft>
                          <a:spcPts val="0"/>
                        </a:spcAft>
                      </a:pPr>
                      <a:r>
                        <a:rPr lang="en-GB" sz="1300" b="0" dirty="0">
                          <a:effectLst/>
                        </a:rPr>
                        <a:t>Grade 4</a:t>
                      </a:r>
                      <a:endParaRPr lang="en-GB" sz="1300" b="0" dirty="0">
                        <a:effectLst/>
                        <a:latin typeface="Calibri" panose="020F0502020204030204" pitchFamily="34" charset="0"/>
                        <a:ea typeface="Calibri" panose="020F0502020204030204" pitchFamily="34" charset="0"/>
                        <a:cs typeface="Times New Roman" panose="02020603050405020304" pitchFamily="18" charset="0"/>
                      </a:endParaRPr>
                    </a:p>
                  </a:txBody>
                  <a:tcPr marL="20641" marR="20641" marT="0" marB="0">
                    <a:noFill/>
                  </a:tcPr>
                </a:tc>
                <a:tc>
                  <a:txBody>
                    <a:bodyPr/>
                    <a:lstStyle/>
                    <a:p>
                      <a:pPr algn="ctr">
                        <a:lnSpc>
                          <a:spcPct val="114000"/>
                        </a:lnSpc>
                        <a:spcAft>
                          <a:spcPts val="0"/>
                        </a:spcAft>
                      </a:pPr>
                      <a:r>
                        <a:rPr lang="en-GB" sz="1300" dirty="0">
                          <a:effectLst/>
                          <a:latin typeface="+mn-lt"/>
                        </a:rPr>
                        <a:t> </a:t>
                      </a:r>
                    </a:p>
                    <a:p>
                      <a:pPr algn="ctr">
                        <a:lnSpc>
                          <a:spcPct val="114000"/>
                        </a:lnSpc>
                        <a:spcAft>
                          <a:spcPts val="0"/>
                        </a:spcAft>
                      </a:pPr>
                      <a:r>
                        <a:rPr lang="en-GB" sz="1300" dirty="0">
                          <a:effectLst/>
                          <a:latin typeface="+mn-lt"/>
                        </a:rPr>
                        <a:t>27 (6%)</a:t>
                      </a:r>
                    </a:p>
                    <a:p>
                      <a:pPr algn="ctr">
                        <a:lnSpc>
                          <a:spcPct val="114000"/>
                        </a:lnSpc>
                        <a:spcAft>
                          <a:spcPts val="0"/>
                        </a:spcAft>
                      </a:pPr>
                      <a:r>
                        <a:rPr lang="en-GB" sz="1300" dirty="0">
                          <a:effectLst/>
                          <a:latin typeface="+mn-lt"/>
                        </a:rPr>
                        <a:t>20 (5%)</a:t>
                      </a:r>
                      <a:endParaRPr lang="en-GB" sz="1300" dirty="0">
                        <a:effectLst/>
                        <a:latin typeface="+mn-lt"/>
                        <a:ea typeface="Calibri" panose="020F0502020204030204" pitchFamily="34" charset="0"/>
                        <a:cs typeface="Times New Roman" panose="02020603050405020304" pitchFamily="18" charset="0"/>
                      </a:endParaRPr>
                    </a:p>
                  </a:txBody>
                  <a:tcPr marL="20641" marR="20641" marT="0" marB="0">
                    <a:noFill/>
                  </a:tcPr>
                </a:tc>
                <a:tc>
                  <a:txBody>
                    <a:bodyPr/>
                    <a:lstStyle/>
                    <a:p>
                      <a:pPr algn="ctr">
                        <a:lnSpc>
                          <a:spcPct val="114000"/>
                        </a:lnSpc>
                        <a:spcAft>
                          <a:spcPts val="0"/>
                        </a:spcAft>
                      </a:pPr>
                      <a:r>
                        <a:rPr lang="en-GB" sz="1300" dirty="0">
                          <a:effectLst/>
                          <a:latin typeface="+mn-lt"/>
                        </a:rPr>
                        <a:t> </a:t>
                      </a:r>
                    </a:p>
                    <a:p>
                      <a:pPr algn="ctr">
                        <a:lnSpc>
                          <a:spcPct val="114000"/>
                        </a:lnSpc>
                        <a:spcAft>
                          <a:spcPts val="0"/>
                        </a:spcAft>
                      </a:pPr>
                      <a:r>
                        <a:rPr lang="en-GB" sz="1300" dirty="0">
                          <a:effectLst/>
                          <a:latin typeface="+mn-lt"/>
                        </a:rPr>
                        <a:t>21 (5%)</a:t>
                      </a:r>
                    </a:p>
                    <a:p>
                      <a:pPr algn="ctr">
                        <a:lnSpc>
                          <a:spcPct val="114000"/>
                        </a:lnSpc>
                        <a:spcAft>
                          <a:spcPts val="0"/>
                        </a:spcAft>
                      </a:pPr>
                      <a:r>
                        <a:rPr lang="en-GB" sz="1300" dirty="0">
                          <a:effectLst/>
                          <a:latin typeface="+mn-lt"/>
                        </a:rPr>
                        <a:t>16 (4%)</a:t>
                      </a:r>
                      <a:endParaRPr lang="en-GB" sz="1300" dirty="0">
                        <a:effectLst/>
                        <a:latin typeface="+mn-lt"/>
                        <a:ea typeface="Calibri" panose="020F0502020204030204" pitchFamily="34" charset="0"/>
                        <a:cs typeface="Times New Roman" panose="02020603050405020304" pitchFamily="18" charset="0"/>
                      </a:endParaRPr>
                    </a:p>
                  </a:txBody>
                  <a:tcPr marL="20641" marR="20641" marT="0" marB="0">
                    <a:noFill/>
                  </a:tcPr>
                </a:tc>
                <a:tc>
                  <a:txBody>
                    <a:bodyPr/>
                    <a:lstStyle/>
                    <a:p>
                      <a:pPr algn="ctr">
                        <a:lnSpc>
                          <a:spcPct val="114000"/>
                        </a:lnSpc>
                        <a:spcAft>
                          <a:spcPts val="0"/>
                        </a:spcAft>
                      </a:pPr>
                      <a:r>
                        <a:rPr lang="en-GB" sz="1300" dirty="0">
                          <a:effectLst/>
                          <a:latin typeface="+mn-lt"/>
                        </a:rPr>
                        <a:t> </a:t>
                      </a:r>
                    </a:p>
                    <a:p>
                      <a:pPr algn="ctr">
                        <a:lnSpc>
                          <a:spcPct val="114000"/>
                        </a:lnSpc>
                        <a:spcAft>
                          <a:spcPts val="0"/>
                        </a:spcAft>
                      </a:pPr>
                      <a:r>
                        <a:rPr lang="en-GB" sz="1300" dirty="0">
                          <a:effectLst/>
                          <a:latin typeface="+mn-lt"/>
                        </a:rPr>
                        <a:t>0.36</a:t>
                      </a:r>
                    </a:p>
                    <a:p>
                      <a:pPr algn="ctr">
                        <a:lnSpc>
                          <a:spcPct val="114000"/>
                        </a:lnSpc>
                        <a:spcAft>
                          <a:spcPts val="0"/>
                        </a:spcAft>
                      </a:pPr>
                      <a:r>
                        <a:rPr lang="en-GB" sz="1300" dirty="0">
                          <a:effectLst/>
                          <a:latin typeface="+mn-lt"/>
                        </a:rPr>
                        <a:t>0.49</a:t>
                      </a:r>
                      <a:endParaRPr lang="en-GB" sz="1300" dirty="0">
                        <a:effectLst/>
                        <a:latin typeface="+mn-lt"/>
                        <a:ea typeface="Calibri" panose="020F0502020204030204" pitchFamily="34" charset="0"/>
                        <a:cs typeface="Times New Roman" panose="02020603050405020304" pitchFamily="18" charset="0"/>
                      </a:endParaRPr>
                    </a:p>
                  </a:txBody>
                  <a:tcPr marL="20641" marR="20641" marT="0" marB="0">
                    <a:noFill/>
                  </a:tcPr>
                </a:tc>
                <a:extLst>
                  <a:ext uri="{0D108BD9-81ED-4DB2-BD59-A6C34878D82A}">
                    <a16:rowId xmlns:a16="http://schemas.microsoft.com/office/drawing/2014/main" val="2160360248"/>
                  </a:ext>
                </a:extLst>
              </a:tr>
              <a:tr h="558277">
                <a:tc>
                  <a:txBody>
                    <a:bodyPr/>
                    <a:lstStyle/>
                    <a:p>
                      <a:pPr algn="just">
                        <a:lnSpc>
                          <a:spcPct val="114000"/>
                        </a:lnSpc>
                        <a:spcAft>
                          <a:spcPts val="0"/>
                        </a:spcAft>
                      </a:pPr>
                      <a:r>
                        <a:rPr lang="en-GB" sz="1250" dirty="0">
                          <a:solidFill>
                            <a:schemeClr val="bg1"/>
                          </a:solidFill>
                          <a:effectLst/>
                        </a:rPr>
                        <a:t>Thrombocytopenia– no. of participants (%)</a:t>
                      </a:r>
                    </a:p>
                    <a:p>
                      <a:pPr algn="just">
                        <a:lnSpc>
                          <a:spcPct val="114000"/>
                        </a:lnSpc>
                        <a:spcAft>
                          <a:spcPts val="0"/>
                        </a:spcAft>
                      </a:pPr>
                      <a:r>
                        <a:rPr lang="en-GB" sz="1250" b="0" dirty="0">
                          <a:solidFill>
                            <a:schemeClr val="bg1"/>
                          </a:solidFill>
                          <a:effectLst/>
                        </a:rPr>
                        <a:t>Grade 3</a:t>
                      </a:r>
                    </a:p>
                    <a:p>
                      <a:pPr algn="just">
                        <a:lnSpc>
                          <a:spcPct val="114000"/>
                        </a:lnSpc>
                        <a:spcAft>
                          <a:spcPts val="0"/>
                        </a:spcAft>
                      </a:pPr>
                      <a:r>
                        <a:rPr lang="en-GB" sz="1250" b="0" dirty="0">
                          <a:solidFill>
                            <a:schemeClr val="bg1"/>
                          </a:solidFill>
                          <a:effectLst/>
                        </a:rPr>
                        <a:t>Grade 4</a:t>
                      </a:r>
                      <a:endParaRPr lang="en-GB" sz="1250" b="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20641" marR="20641" marT="0" marB="0">
                    <a:solidFill>
                      <a:schemeClr val="accent1"/>
                    </a:solidFill>
                  </a:tcPr>
                </a:tc>
                <a:tc>
                  <a:txBody>
                    <a:bodyPr/>
                    <a:lstStyle/>
                    <a:p>
                      <a:pPr algn="ctr">
                        <a:lnSpc>
                          <a:spcPct val="114000"/>
                        </a:lnSpc>
                        <a:spcAft>
                          <a:spcPts val="0"/>
                        </a:spcAft>
                      </a:pPr>
                      <a:r>
                        <a:rPr lang="en-GB" sz="1250" dirty="0">
                          <a:solidFill>
                            <a:schemeClr val="bg1"/>
                          </a:solidFill>
                          <a:effectLst/>
                          <a:latin typeface="+mn-lt"/>
                        </a:rPr>
                        <a:t> </a:t>
                      </a:r>
                    </a:p>
                    <a:p>
                      <a:pPr algn="ctr">
                        <a:lnSpc>
                          <a:spcPct val="114000"/>
                        </a:lnSpc>
                        <a:spcAft>
                          <a:spcPts val="0"/>
                        </a:spcAft>
                      </a:pPr>
                      <a:r>
                        <a:rPr lang="en-GB" sz="1250" dirty="0">
                          <a:solidFill>
                            <a:schemeClr val="bg1"/>
                          </a:solidFill>
                          <a:effectLst/>
                          <a:latin typeface="+mn-lt"/>
                        </a:rPr>
                        <a:t>9 (2%)</a:t>
                      </a:r>
                    </a:p>
                    <a:p>
                      <a:pPr algn="ctr">
                        <a:lnSpc>
                          <a:spcPct val="114000"/>
                        </a:lnSpc>
                        <a:spcAft>
                          <a:spcPts val="0"/>
                        </a:spcAft>
                      </a:pPr>
                      <a:r>
                        <a:rPr lang="en-GB" sz="1250" dirty="0">
                          <a:solidFill>
                            <a:schemeClr val="bg1"/>
                          </a:solidFill>
                          <a:effectLst/>
                          <a:latin typeface="+mn-lt"/>
                        </a:rPr>
                        <a:t>4 (1%)</a:t>
                      </a:r>
                      <a:endParaRPr lang="en-GB" sz="1250" dirty="0">
                        <a:solidFill>
                          <a:schemeClr val="bg1"/>
                        </a:solidFill>
                        <a:effectLst/>
                        <a:latin typeface="+mn-lt"/>
                        <a:ea typeface="Calibri" panose="020F0502020204030204" pitchFamily="34" charset="0"/>
                        <a:cs typeface="Times New Roman" panose="02020603050405020304" pitchFamily="18" charset="0"/>
                      </a:endParaRPr>
                    </a:p>
                  </a:txBody>
                  <a:tcPr marL="20641" marR="20641" marT="0" marB="0">
                    <a:solidFill>
                      <a:schemeClr val="accent1"/>
                    </a:solidFill>
                  </a:tcPr>
                </a:tc>
                <a:tc>
                  <a:txBody>
                    <a:bodyPr/>
                    <a:lstStyle/>
                    <a:p>
                      <a:pPr algn="ctr">
                        <a:lnSpc>
                          <a:spcPct val="114000"/>
                        </a:lnSpc>
                        <a:spcAft>
                          <a:spcPts val="0"/>
                        </a:spcAft>
                      </a:pPr>
                      <a:r>
                        <a:rPr lang="en-GB" sz="1250" dirty="0">
                          <a:solidFill>
                            <a:schemeClr val="bg1"/>
                          </a:solidFill>
                          <a:effectLst/>
                          <a:latin typeface="+mn-lt"/>
                        </a:rPr>
                        <a:t> </a:t>
                      </a:r>
                    </a:p>
                    <a:p>
                      <a:pPr algn="ctr">
                        <a:lnSpc>
                          <a:spcPct val="114000"/>
                        </a:lnSpc>
                        <a:spcAft>
                          <a:spcPts val="0"/>
                        </a:spcAft>
                      </a:pPr>
                      <a:r>
                        <a:rPr lang="en-GB" sz="1250" dirty="0">
                          <a:solidFill>
                            <a:schemeClr val="bg1"/>
                          </a:solidFill>
                          <a:effectLst/>
                          <a:latin typeface="+mn-lt"/>
                        </a:rPr>
                        <a:t>17 (4%)</a:t>
                      </a:r>
                    </a:p>
                    <a:p>
                      <a:pPr algn="ctr">
                        <a:lnSpc>
                          <a:spcPct val="114000"/>
                        </a:lnSpc>
                        <a:spcAft>
                          <a:spcPts val="0"/>
                        </a:spcAft>
                      </a:pPr>
                      <a:r>
                        <a:rPr lang="en-GB" sz="1250" dirty="0">
                          <a:solidFill>
                            <a:schemeClr val="bg1"/>
                          </a:solidFill>
                          <a:effectLst/>
                          <a:latin typeface="+mn-lt"/>
                        </a:rPr>
                        <a:t>6 (1%)</a:t>
                      </a:r>
                      <a:endParaRPr lang="en-GB" sz="1250" dirty="0">
                        <a:solidFill>
                          <a:schemeClr val="bg1"/>
                        </a:solidFill>
                        <a:effectLst/>
                        <a:latin typeface="+mn-lt"/>
                        <a:ea typeface="Calibri" panose="020F0502020204030204" pitchFamily="34" charset="0"/>
                        <a:cs typeface="Times New Roman" panose="02020603050405020304" pitchFamily="18" charset="0"/>
                      </a:endParaRPr>
                    </a:p>
                  </a:txBody>
                  <a:tcPr marL="20641" marR="20641" marT="0" marB="0">
                    <a:solidFill>
                      <a:schemeClr val="accent1"/>
                    </a:solidFill>
                  </a:tcPr>
                </a:tc>
                <a:tc>
                  <a:txBody>
                    <a:bodyPr/>
                    <a:lstStyle/>
                    <a:p>
                      <a:pPr algn="ctr">
                        <a:lnSpc>
                          <a:spcPct val="114000"/>
                        </a:lnSpc>
                        <a:spcAft>
                          <a:spcPts val="0"/>
                        </a:spcAft>
                      </a:pPr>
                      <a:r>
                        <a:rPr lang="en-GB" sz="1250" dirty="0">
                          <a:solidFill>
                            <a:schemeClr val="bg1"/>
                          </a:solidFill>
                          <a:effectLst/>
                          <a:latin typeface="+mn-lt"/>
                        </a:rPr>
                        <a:t> </a:t>
                      </a:r>
                    </a:p>
                    <a:p>
                      <a:pPr algn="ctr">
                        <a:lnSpc>
                          <a:spcPct val="114000"/>
                        </a:lnSpc>
                        <a:spcAft>
                          <a:spcPts val="0"/>
                        </a:spcAft>
                      </a:pPr>
                      <a:r>
                        <a:rPr lang="en-GB" sz="1250" dirty="0">
                          <a:solidFill>
                            <a:schemeClr val="bg1"/>
                          </a:solidFill>
                          <a:effectLst/>
                          <a:latin typeface="+mn-lt"/>
                        </a:rPr>
                        <a:t>0.11</a:t>
                      </a:r>
                    </a:p>
                    <a:p>
                      <a:pPr algn="ctr">
                        <a:lnSpc>
                          <a:spcPct val="114000"/>
                        </a:lnSpc>
                        <a:spcAft>
                          <a:spcPts val="0"/>
                        </a:spcAft>
                      </a:pPr>
                      <a:r>
                        <a:rPr lang="en-GB" sz="1250" dirty="0">
                          <a:solidFill>
                            <a:schemeClr val="bg1"/>
                          </a:solidFill>
                          <a:effectLst/>
                          <a:latin typeface="+mn-lt"/>
                        </a:rPr>
                        <a:t>0.75</a:t>
                      </a:r>
                      <a:endParaRPr lang="en-GB" sz="1250" dirty="0">
                        <a:solidFill>
                          <a:schemeClr val="bg1"/>
                        </a:solidFill>
                        <a:effectLst/>
                        <a:latin typeface="+mn-lt"/>
                        <a:ea typeface="Calibri" panose="020F0502020204030204" pitchFamily="34" charset="0"/>
                        <a:cs typeface="Times New Roman" panose="02020603050405020304" pitchFamily="18" charset="0"/>
                      </a:endParaRPr>
                    </a:p>
                  </a:txBody>
                  <a:tcPr marL="20641" marR="20641" marT="0" marB="0">
                    <a:solidFill>
                      <a:schemeClr val="accent1"/>
                    </a:solidFill>
                  </a:tcPr>
                </a:tc>
                <a:extLst>
                  <a:ext uri="{0D108BD9-81ED-4DB2-BD59-A6C34878D82A}">
                    <a16:rowId xmlns:a16="http://schemas.microsoft.com/office/drawing/2014/main" val="3363635871"/>
                  </a:ext>
                </a:extLst>
              </a:tr>
              <a:tr h="558277">
                <a:tc>
                  <a:txBody>
                    <a:bodyPr/>
                    <a:lstStyle/>
                    <a:p>
                      <a:pPr algn="just">
                        <a:lnSpc>
                          <a:spcPct val="114000"/>
                        </a:lnSpc>
                        <a:spcAft>
                          <a:spcPts val="0"/>
                        </a:spcAft>
                      </a:pPr>
                      <a:r>
                        <a:rPr lang="en-GB" sz="1300" dirty="0">
                          <a:effectLst/>
                        </a:rPr>
                        <a:t>Elevated ALT – no. of participants (%)</a:t>
                      </a:r>
                    </a:p>
                    <a:p>
                      <a:pPr algn="just">
                        <a:lnSpc>
                          <a:spcPct val="114000"/>
                        </a:lnSpc>
                        <a:spcAft>
                          <a:spcPts val="0"/>
                        </a:spcAft>
                      </a:pPr>
                      <a:r>
                        <a:rPr lang="en-GB" sz="1300" b="0" dirty="0">
                          <a:effectLst/>
                        </a:rPr>
                        <a:t>Grade 3</a:t>
                      </a:r>
                    </a:p>
                    <a:p>
                      <a:pPr algn="just">
                        <a:lnSpc>
                          <a:spcPct val="114000"/>
                        </a:lnSpc>
                        <a:spcAft>
                          <a:spcPts val="0"/>
                        </a:spcAft>
                      </a:pPr>
                      <a:r>
                        <a:rPr lang="en-GB" sz="1300" b="0" dirty="0">
                          <a:effectLst/>
                        </a:rPr>
                        <a:t>Grade 4</a:t>
                      </a:r>
                      <a:endParaRPr lang="en-GB" sz="1300" b="0" dirty="0">
                        <a:effectLst/>
                        <a:latin typeface="Calibri" panose="020F0502020204030204" pitchFamily="34" charset="0"/>
                        <a:ea typeface="Calibri" panose="020F0502020204030204" pitchFamily="34" charset="0"/>
                        <a:cs typeface="Times New Roman" panose="02020603050405020304" pitchFamily="18" charset="0"/>
                      </a:endParaRPr>
                    </a:p>
                  </a:txBody>
                  <a:tcPr marL="20641" marR="20641" marT="0" marB="0">
                    <a:noFill/>
                  </a:tcPr>
                </a:tc>
                <a:tc>
                  <a:txBody>
                    <a:bodyPr/>
                    <a:lstStyle/>
                    <a:p>
                      <a:pPr algn="ctr">
                        <a:lnSpc>
                          <a:spcPct val="114000"/>
                        </a:lnSpc>
                        <a:spcAft>
                          <a:spcPts val="0"/>
                        </a:spcAft>
                      </a:pPr>
                      <a:r>
                        <a:rPr lang="en-GB" sz="1300" dirty="0">
                          <a:effectLst/>
                          <a:latin typeface="+mn-lt"/>
                        </a:rPr>
                        <a:t> </a:t>
                      </a:r>
                    </a:p>
                    <a:p>
                      <a:pPr algn="ctr">
                        <a:lnSpc>
                          <a:spcPct val="114000"/>
                        </a:lnSpc>
                        <a:spcAft>
                          <a:spcPts val="0"/>
                        </a:spcAft>
                      </a:pPr>
                      <a:r>
                        <a:rPr lang="en-GB" sz="1300" dirty="0">
                          <a:effectLst/>
                          <a:latin typeface="+mn-lt"/>
                        </a:rPr>
                        <a:t>6 (1%)</a:t>
                      </a:r>
                    </a:p>
                    <a:p>
                      <a:pPr algn="ctr">
                        <a:lnSpc>
                          <a:spcPct val="114000"/>
                        </a:lnSpc>
                        <a:spcAft>
                          <a:spcPts val="0"/>
                        </a:spcAft>
                      </a:pPr>
                      <a:r>
                        <a:rPr lang="en-GB" sz="1300" dirty="0">
                          <a:effectLst/>
                          <a:latin typeface="+mn-lt"/>
                        </a:rPr>
                        <a:t>1 (0.2%)</a:t>
                      </a:r>
                      <a:endParaRPr lang="en-GB" sz="1300" dirty="0">
                        <a:effectLst/>
                        <a:latin typeface="+mn-lt"/>
                        <a:ea typeface="Calibri" panose="020F0502020204030204" pitchFamily="34" charset="0"/>
                        <a:cs typeface="Times New Roman" panose="02020603050405020304" pitchFamily="18" charset="0"/>
                      </a:endParaRPr>
                    </a:p>
                  </a:txBody>
                  <a:tcPr marL="20641" marR="20641" marT="0" marB="0">
                    <a:noFill/>
                  </a:tcPr>
                </a:tc>
                <a:tc>
                  <a:txBody>
                    <a:bodyPr/>
                    <a:lstStyle/>
                    <a:p>
                      <a:pPr algn="ctr">
                        <a:lnSpc>
                          <a:spcPct val="114000"/>
                        </a:lnSpc>
                        <a:spcAft>
                          <a:spcPts val="0"/>
                        </a:spcAft>
                      </a:pPr>
                      <a:r>
                        <a:rPr lang="en-GB" sz="1300" dirty="0">
                          <a:effectLst/>
                          <a:latin typeface="+mn-lt"/>
                        </a:rPr>
                        <a:t> </a:t>
                      </a:r>
                    </a:p>
                    <a:p>
                      <a:pPr algn="ctr">
                        <a:lnSpc>
                          <a:spcPct val="114000"/>
                        </a:lnSpc>
                        <a:spcAft>
                          <a:spcPts val="0"/>
                        </a:spcAft>
                      </a:pPr>
                      <a:r>
                        <a:rPr lang="en-GB" sz="1300" dirty="0">
                          <a:effectLst/>
                          <a:latin typeface="+mn-lt"/>
                        </a:rPr>
                        <a:t>4 (1%)</a:t>
                      </a:r>
                    </a:p>
                    <a:p>
                      <a:pPr algn="ctr">
                        <a:lnSpc>
                          <a:spcPct val="114000"/>
                        </a:lnSpc>
                        <a:spcAft>
                          <a:spcPts val="0"/>
                        </a:spcAft>
                      </a:pPr>
                      <a:r>
                        <a:rPr lang="en-GB" sz="1300" dirty="0">
                          <a:effectLst/>
                          <a:latin typeface="+mn-lt"/>
                        </a:rPr>
                        <a:t>1 (0.2%)</a:t>
                      </a:r>
                      <a:endParaRPr lang="en-GB" sz="1300" dirty="0">
                        <a:effectLst/>
                        <a:latin typeface="+mn-lt"/>
                        <a:ea typeface="Calibri" panose="020F0502020204030204" pitchFamily="34" charset="0"/>
                        <a:cs typeface="Times New Roman" panose="02020603050405020304" pitchFamily="18" charset="0"/>
                      </a:endParaRPr>
                    </a:p>
                  </a:txBody>
                  <a:tcPr marL="20641" marR="20641" marT="0" marB="0">
                    <a:noFill/>
                  </a:tcPr>
                </a:tc>
                <a:tc>
                  <a:txBody>
                    <a:bodyPr/>
                    <a:lstStyle/>
                    <a:p>
                      <a:pPr algn="ctr">
                        <a:lnSpc>
                          <a:spcPct val="114000"/>
                        </a:lnSpc>
                        <a:spcAft>
                          <a:spcPts val="0"/>
                        </a:spcAft>
                      </a:pPr>
                      <a:r>
                        <a:rPr lang="en-GB" sz="1300" dirty="0">
                          <a:effectLst/>
                          <a:latin typeface="+mn-lt"/>
                        </a:rPr>
                        <a:t> </a:t>
                      </a:r>
                    </a:p>
                    <a:p>
                      <a:pPr algn="ctr">
                        <a:lnSpc>
                          <a:spcPct val="114000"/>
                        </a:lnSpc>
                        <a:spcAft>
                          <a:spcPts val="0"/>
                        </a:spcAft>
                      </a:pPr>
                      <a:r>
                        <a:rPr lang="en-GB" sz="1300" dirty="0">
                          <a:effectLst/>
                          <a:latin typeface="+mn-lt"/>
                        </a:rPr>
                        <a:t>0.52</a:t>
                      </a:r>
                    </a:p>
                    <a:p>
                      <a:pPr algn="ctr">
                        <a:lnSpc>
                          <a:spcPct val="114000"/>
                        </a:lnSpc>
                        <a:spcAft>
                          <a:spcPts val="0"/>
                        </a:spcAft>
                      </a:pPr>
                      <a:r>
                        <a:rPr lang="en-GB" sz="1300" dirty="0">
                          <a:effectLst/>
                          <a:latin typeface="+mn-lt"/>
                          <a:ea typeface="Calibri" panose="020F0502020204030204" pitchFamily="34" charset="0"/>
                          <a:cs typeface="Times New Roman" panose="02020603050405020304" pitchFamily="18" charset="0"/>
                        </a:rPr>
                        <a:t>1.0</a:t>
                      </a:r>
                    </a:p>
                  </a:txBody>
                  <a:tcPr marL="20641" marR="20641" marT="0" marB="0">
                    <a:noFill/>
                  </a:tcPr>
                </a:tc>
                <a:extLst>
                  <a:ext uri="{0D108BD9-81ED-4DB2-BD59-A6C34878D82A}">
                    <a16:rowId xmlns:a16="http://schemas.microsoft.com/office/drawing/2014/main" val="665807804"/>
                  </a:ext>
                </a:extLst>
              </a:tr>
            </a:tbl>
          </a:graphicData>
        </a:graphic>
      </p:graphicFrame>
      <p:sp>
        <p:nvSpPr>
          <p:cNvPr id="5" name="Rectangle 4">
            <a:extLst>
              <a:ext uri="{FF2B5EF4-FFF2-40B4-BE49-F238E27FC236}">
                <a16:creationId xmlns:a16="http://schemas.microsoft.com/office/drawing/2014/main" id="{DFECDC9C-5308-3691-DF95-6B7C742EB133}"/>
              </a:ext>
            </a:extLst>
          </p:cNvPr>
          <p:cNvSpPr/>
          <p:nvPr/>
        </p:nvSpPr>
        <p:spPr>
          <a:xfrm>
            <a:off x="107502" y="2060848"/>
            <a:ext cx="8902703" cy="1066800"/>
          </a:xfrm>
          <a:prstGeom prst="rect">
            <a:avLst/>
          </a:prstGeom>
          <a:noFill/>
          <a:ln w="34925">
            <a:solidFill>
              <a:srgbClr val="FF0000"/>
            </a:solidFill>
            <a:extLst>
              <a:ext uri="{C807C97D-BFC1-408E-A445-0C87EB9F89A2}">
                <ask:lineSketchStyleProps xmlns:ask="http://schemas.microsoft.com/office/drawing/2018/sketchyshapes" sd="1219033472">
                  <a:custGeom>
                    <a:avLst/>
                    <a:gdLst>
                      <a:gd name="connsiteX0" fmla="*/ 0 w 8902703"/>
                      <a:gd name="connsiteY0" fmla="*/ 0 h 1066800"/>
                      <a:gd name="connsiteX1" fmla="*/ 595796 w 8902703"/>
                      <a:gd name="connsiteY1" fmla="*/ 0 h 1066800"/>
                      <a:gd name="connsiteX2" fmla="*/ 1013538 w 8902703"/>
                      <a:gd name="connsiteY2" fmla="*/ 0 h 1066800"/>
                      <a:gd name="connsiteX3" fmla="*/ 1876416 w 8902703"/>
                      <a:gd name="connsiteY3" fmla="*/ 0 h 1066800"/>
                      <a:gd name="connsiteX4" fmla="*/ 2472212 w 8902703"/>
                      <a:gd name="connsiteY4" fmla="*/ 0 h 1066800"/>
                      <a:gd name="connsiteX5" fmla="*/ 3068008 w 8902703"/>
                      <a:gd name="connsiteY5" fmla="*/ 0 h 1066800"/>
                      <a:gd name="connsiteX6" fmla="*/ 3930886 w 8902703"/>
                      <a:gd name="connsiteY6" fmla="*/ 0 h 1066800"/>
                      <a:gd name="connsiteX7" fmla="*/ 4437655 w 8902703"/>
                      <a:gd name="connsiteY7" fmla="*/ 0 h 1066800"/>
                      <a:gd name="connsiteX8" fmla="*/ 5300532 w 8902703"/>
                      <a:gd name="connsiteY8" fmla="*/ 0 h 1066800"/>
                      <a:gd name="connsiteX9" fmla="*/ 6163410 w 8902703"/>
                      <a:gd name="connsiteY9" fmla="*/ 0 h 1066800"/>
                      <a:gd name="connsiteX10" fmla="*/ 6848233 w 8902703"/>
                      <a:gd name="connsiteY10" fmla="*/ 0 h 1066800"/>
                      <a:gd name="connsiteX11" fmla="*/ 7711110 w 8902703"/>
                      <a:gd name="connsiteY11" fmla="*/ 0 h 1066800"/>
                      <a:gd name="connsiteX12" fmla="*/ 8306907 w 8902703"/>
                      <a:gd name="connsiteY12" fmla="*/ 0 h 1066800"/>
                      <a:gd name="connsiteX13" fmla="*/ 8902703 w 8902703"/>
                      <a:gd name="connsiteY13" fmla="*/ 0 h 1066800"/>
                      <a:gd name="connsiteX14" fmla="*/ 8902703 w 8902703"/>
                      <a:gd name="connsiteY14" fmla="*/ 544068 h 1066800"/>
                      <a:gd name="connsiteX15" fmla="*/ 8902703 w 8902703"/>
                      <a:gd name="connsiteY15" fmla="*/ 1066800 h 1066800"/>
                      <a:gd name="connsiteX16" fmla="*/ 8217880 w 8902703"/>
                      <a:gd name="connsiteY16" fmla="*/ 1066800 h 1066800"/>
                      <a:gd name="connsiteX17" fmla="*/ 7355002 w 8902703"/>
                      <a:gd name="connsiteY17" fmla="*/ 1066800 h 1066800"/>
                      <a:gd name="connsiteX18" fmla="*/ 6670179 w 8902703"/>
                      <a:gd name="connsiteY18" fmla="*/ 1066800 h 1066800"/>
                      <a:gd name="connsiteX19" fmla="*/ 6252437 w 8902703"/>
                      <a:gd name="connsiteY19" fmla="*/ 1066800 h 1066800"/>
                      <a:gd name="connsiteX20" fmla="*/ 5745668 w 8902703"/>
                      <a:gd name="connsiteY20" fmla="*/ 1066800 h 1066800"/>
                      <a:gd name="connsiteX21" fmla="*/ 4882790 w 8902703"/>
                      <a:gd name="connsiteY21" fmla="*/ 1066800 h 1066800"/>
                      <a:gd name="connsiteX22" fmla="*/ 4197967 w 8902703"/>
                      <a:gd name="connsiteY22" fmla="*/ 1066800 h 1066800"/>
                      <a:gd name="connsiteX23" fmla="*/ 3691198 w 8902703"/>
                      <a:gd name="connsiteY23" fmla="*/ 1066800 h 1066800"/>
                      <a:gd name="connsiteX24" fmla="*/ 3006374 w 8902703"/>
                      <a:gd name="connsiteY24" fmla="*/ 1066800 h 1066800"/>
                      <a:gd name="connsiteX25" fmla="*/ 2588632 w 8902703"/>
                      <a:gd name="connsiteY25" fmla="*/ 1066800 h 1066800"/>
                      <a:gd name="connsiteX26" fmla="*/ 2170890 w 8902703"/>
                      <a:gd name="connsiteY26" fmla="*/ 1066800 h 1066800"/>
                      <a:gd name="connsiteX27" fmla="*/ 1486067 w 8902703"/>
                      <a:gd name="connsiteY27" fmla="*/ 1066800 h 1066800"/>
                      <a:gd name="connsiteX28" fmla="*/ 979297 w 8902703"/>
                      <a:gd name="connsiteY28" fmla="*/ 1066800 h 1066800"/>
                      <a:gd name="connsiteX29" fmla="*/ 0 w 8902703"/>
                      <a:gd name="connsiteY29" fmla="*/ 1066800 h 1066800"/>
                      <a:gd name="connsiteX30" fmla="*/ 0 w 8902703"/>
                      <a:gd name="connsiteY30" fmla="*/ 554736 h 1066800"/>
                      <a:gd name="connsiteX31" fmla="*/ 0 w 8902703"/>
                      <a:gd name="connsiteY31" fmla="*/ 0 h 1066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8902703" h="1066800" extrusionOk="0">
                        <a:moveTo>
                          <a:pt x="0" y="0"/>
                        </a:moveTo>
                        <a:cubicBezTo>
                          <a:pt x="264000" y="14146"/>
                          <a:pt x="333761" y="1242"/>
                          <a:pt x="595796" y="0"/>
                        </a:cubicBezTo>
                        <a:cubicBezTo>
                          <a:pt x="857831" y="-1242"/>
                          <a:pt x="903466" y="-19835"/>
                          <a:pt x="1013538" y="0"/>
                        </a:cubicBezTo>
                        <a:cubicBezTo>
                          <a:pt x="1123610" y="19835"/>
                          <a:pt x="1495180" y="10074"/>
                          <a:pt x="1876416" y="0"/>
                        </a:cubicBezTo>
                        <a:cubicBezTo>
                          <a:pt x="2257652" y="-10074"/>
                          <a:pt x="2219241" y="-4725"/>
                          <a:pt x="2472212" y="0"/>
                        </a:cubicBezTo>
                        <a:cubicBezTo>
                          <a:pt x="2725183" y="4725"/>
                          <a:pt x="2828413" y="27016"/>
                          <a:pt x="3068008" y="0"/>
                        </a:cubicBezTo>
                        <a:cubicBezTo>
                          <a:pt x="3307603" y="-27016"/>
                          <a:pt x="3722723" y="25856"/>
                          <a:pt x="3930886" y="0"/>
                        </a:cubicBezTo>
                        <a:cubicBezTo>
                          <a:pt x="4139049" y="-25856"/>
                          <a:pt x="4239271" y="9292"/>
                          <a:pt x="4437655" y="0"/>
                        </a:cubicBezTo>
                        <a:cubicBezTo>
                          <a:pt x="4636039" y="-9292"/>
                          <a:pt x="4941632" y="-41199"/>
                          <a:pt x="5300532" y="0"/>
                        </a:cubicBezTo>
                        <a:cubicBezTo>
                          <a:pt x="5659432" y="41199"/>
                          <a:pt x="5987500" y="3169"/>
                          <a:pt x="6163410" y="0"/>
                        </a:cubicBezTo>
                        <a:cubicBezTo>
                          <a:pt x="6339320" y="-3169"/>
                          <a:pt x="6709742" y="15772"/>
                          <a:pt x="6848233" y="0"/>
                        </a:cubicBezTo>
                        <a:cubicBezTo>
                          <a:pt x="6986724" y="-15772"/>
                          <a:pt x="7456738" y="41398"/>
                          <a:pt x="7711110" y="0"/>
                        </a:cubicBezTo>
                        <a:cubicBezTo>
                          <a:pt x="7965482" y="-41398"/>
                          <a:pt x="8185871" y="27202"/>
                          <a:pt x="8306907" y="0"/>
                        </a:cubicBezTo>
                        <a:cubicBezTo>
                          <a:pt x="8427943" y="-27202"/>
                          <a:pt x="8721816" y="-917"/>
                          <a:pt x="8902703" y="0"/>
                        </a:cubicBezTo>
                        <a:cubicBezTo>
                          <a:pt x="8879700" y="200699"/>
                          <a:pt x="8906158" y="272047"/>
                          <a:pt x="8902703" y="544068"/>
                        </a:cubicBezTo>
                        <a:cubicBezTo>
                          <a:pt x="8899248" y="816089"/>
                          <a:pt x="8928458" y="823797"/>
                          <a:pt x="8902703" y="1066800"/>
                        </a:cubicBezTo>
                        <a:cubicBezTo>
                          <a:pt x="8743781" y="1098154"/>
                          <a:pt x="8402112" y="1045533"/>
                          <a:pt x="8217880" y="1066800"/>
                        </a:cubicBezTo>
                        <a:cubicBezTo>
                          <a:pt x="8033648" y="1088067"/>
                          <a:pt x="7593617" y="1086991"/>
                          <a:pt x="7355002" y="1066800"/>
                        </a:cubicBezTo>
                        <a:cubicBezTo>
                          <a:pt x="7116387" y="1046609"/>
                          <a:pt x="6838301" y="1061815"/>
                          <a:pt x="6670179" y="1066800"/>
                        </a:cubicBezTo>
                        <a:cubicBezTo>
                          <a:pt x="6502057" y="1071785"/>
                          <a:pt x="6437884" y="1068810"/>
                          <a:pt x="6252437" y="1066800"/>
                        </a:cubicBezTo>
                        <a:cubicBezTo>
                          <a:pt x="6066990" y="1064790"/>
                          <a:pt x="5890169" y="1069656"/>
                          <a:pt x="5745668" y="1066800"/>
                        </a:cubicBezTo>
                        <a:cubicBezTo>
                          <a:pt x="5601167" y="1063944"/>
                          <a:pt x="5234320" y="1060407"/>
                          <a:pt x="4882790" y="1066800"/>
                        </a:cubicBezTo>
                        <a:cubicBezTo>
                          <a:pt x="4531260" y="1073193"/>
                          <a:pt x="4404800" y="1046136"/>
                          <a:pt x="4197967" y="1066800"/>
                        </a:cubicBezTo>
                        <a:cubicBezTo>
                          <a:pt x="3991134" y="1087464"/>
                          <a:pt x="3883955" y="1056294"/>
                          <a:pt x="3691198" y="1066800"/>
                        </a:cubicBezTo>
                        <a:cubicBezTo>
                          <a:pt x="3498441" y="1077306"/>
                          <a:pt x="3195199" y="1075530"/>
                          <a:pt x="3006374" y="1066800"/>
                        </a:cubicBezTo>
                        <a:cubicBezTo>
                          <a:pt x="2817549" y="1058070"/>
                          <a:pt x="2777329" y="1055090"/>
                          <a:pt x="2588632" y="1066800"/>
                        </a:cubicBezTo>
                        <a:cubicBezTo>
                          <a:pt x="2399935" y="1078510"/>
                          <a:pt x="2262205" y="1068723"/>
                          <a:pt x="2170890" y="1066800"/>
                        </a:cubicBezTo>
                        <a:cubicBezTo>
                          <a:pt x="2079575" y="1064877"/>
                          <a:pt x="1720777" y="1097627"/>
                          <a:pt x="1486067" y="1066800"/>
                        </a:cubicBezTo>
                        <a:cubicBezTo>
                          <a:pt x="1251357" y="1035973"/>
                          <a:pt x="1125550" y="1077517"/>
                          <a:pt x="979297" y="1066800"/>
                        </a:cubicBezTo>
                        <a:cubicBezTo>
                          <a:pt x="833044" y="1056084"/>
                          <a:pt x="444372" y="1045011"/>
                          <a:pt x="0" y="1066800"/>
                        </a:cubicBezTo>
                        <a:cubicBezTo>
                          <a:pt x="-18467" y="913870"/>
                          <a:pt x="-20348" y="761762"/>
                          <a:pt x="0" y="554736"/>
                        </a:cubicBezTo>
                        <a:cubicBezTo>
                          <a:pt x="20348" y="347710"/>
                          <a:pt x="-3639" y="134592"/>
                          <a:pt x="0" y="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a:ea typeface="+mn-ea"/>
              <a:cs typeface="+mn-cs"/>
            </a:endParaRPr>
          </a:p>
        </p:txBody>
      </p:sp>
      <p:sp>
        <p:nvSpPr>
          <p:cNvPr id="6" name="Rectangle 5">
            <a:extLst>
              <a:ext uri="{FF2B5EF4-FFF2-40B4-BE49-F238E27FC236}">
                <a16:creationId xmlns:a16="http://schemas.microsoft.com/office/drawing/2014/main" id="{F3CBB881-249D-3C75-27C2-ACCF84EEBBEC}"/>
              </a:ext>
            </a:extLst>
          </p:cNvPr>
          <p:cNvSpPr/>
          <p:nvPr/>
        </p:nvSpPr>
        <p:spPr>
          <a:xfrm>
            <a:off x="133792" y="4005064"/>
            <a:ext cx="8876413" cy="634752"/>
          </a:xfrm>
          <a:prstGeom prst="rect">
            <a:avLst/>
          </a:prstGeom>
          <a:noFill/>
          <a:ln w="34925">
            <a:solidFill>
              <a:srgbClr val="FF0000"/>
            </a:solidFill>
            <a:extLst>
              <a:ext uri="{C807C97D-BFC1-408E-A445-0C87EB9F89A2}">
                <ask:lineSketchStyleProps xmlns:ask="http://schemas.microsoft.com/office/drawing/2018/sketchyshapes" sd="1219033472">
                  <a:custGeom>
                    <a:avLst/>
                    <a:gdLst>
                      <a:gd name="connsiteX0" fmla="*/ 0 w 8876413"/>
                      <a:gd name="connsiteY0" fmla="*/ 0 h 634752"/>
                      <a:gd name="connsiteX1" fmla="*/ 594037 w 8876413"/>
                      <a:gd name="connsiteY1" fmla="*/ 0 h 634752"/>
                      <a:gd name="connsiteX2" fmla="*/ 1010545 w 8876413"/>
                      <a:gd name="connsiteY2" fmla="*/ 0 h 634752"/>
                      <a:gd name="connsiteX3" fmla="*/ 1870875 w 8876413"/>
                      <a:gd name="connsiteY3" fmla="*/ 0 h 634752"/>
                      <a:gd name="connsiteX4" fmla="*/ 2464912 w 8876413"/>
                      <a:gd name="connsiteY4" fmla="*/ 0 h 634752"/>
                      <a:gd name="connsiteX5" fmla="*/ 3058948 w 8876413"/>
                      <a:gd name="connsiteY5" fmla="*/ 0 h 634752"/>
                      <a:gd name="connsiteX6" fmla="*/ 3919278 w 8876413"/>
                      <a:gd name="connsiteY6" fmla="*/ 0 h 634752"/>
                      <a:gd name="connsiteX7" fmla="*/ 4424550 w 8876413"/>
                      <a:gd name="connsiteY7" fmla="*/ 0 h 634752"/>
                      <a:gd name="connsiteX8" fmla="*/ 5284880 w 8876413"/>
                      <a:gd name="connsiteY8" fmla="*/ 0 h 634752"/>
                      <a:gd name="connsiteX9" fmla="*/ 6145209 w 8876413"/>
                      <a:gd name="connsiteY9" fmla="*/ 0 h 634752"/>
                      <a:gd name="connsiteX10" fmla="*/ 6828010 w 8876413"/>
                      <a:gd name="connsiteY10" fmla="*/ 0 h 634752"/>
                      <a:gd name="connsiteX11" fmla="*/ 7688339 w 8876413"/>
                      <a:gd name="connsiteY11" fmla="*/ 0 h 634752"/>
                      <a:gd name="connsiteX12" fmla="*/ 8282376 w 8876413"/>
                      <a:gd name="connsiteY12" fmla="*/ 0 h 634752"/>
                      <a:gd name="connsiteX13" fmla="*/ 8876413 w 8876413"/>
                      <a:gd name="connsiteY13" fmla="*/ 0 h 634752"/>
                      <a:gd name="connsiteX14" fmla="*/ 8876413 w 8876413"/>
                      <a:gd name="connsiteY14" fmla="*/ 634752 h 634752"/>
                      <a:gd name="connsiteX15" fmla="*/ 8193612 w 8876413"/>
                      <a:gd name="connsiteY15" fmla="*/ 634752 h 634752"/>
                      <a:gd name="connsiteX16" fmla="*/ 7510811 w 8876413"/>
                      <a:gd name="connsiteY16" fmla="*/ 634752 h 634752"/>
                      <a:gd name="connsiteX17" fmla="*/ 6650482 w 8876413"/>
                      <a:gd name="connsiteY17" fmla="*/ 634752 h 634752"/>
                      <a:gd name="connsiteX18" fmla="*/ 5967681 w 8876413"/>
                      <a:gd name="connsiteY18" fmla="*/ 634752 h 634752"/>
                      <a:gd name="connsiteX19" fmla="*/ 5551172 w 8876413"/>
                      <a:gd name="connsiteY19" fmla="*/ 634752 h 634752"/>
                      <a:gd name="connsiteX20" fmla="*/ 5045899 w 8876413"/>
                      <a:gd name="connsiteY20" fmla="*/ 634752 h 634752"/>
                      <a:gd name="connsiteX21" fmla="*/ 4185570 w 8876413"/>
                      <a:gd name="connsiteY21" fmla="*/ 634752 h 634752"/>
                      <a:gd name="connsiteX22" fmla="*/ 3502769 w 8876413"/>
                      <a:gd name="connsiteY22" fmla="*/ 634752 h 634752"/>
                      <a:gd name="connsiteX23" fmla="*/ 2997496 w 8876413"/>
                      <a:gd name="connsiteY23" fmla="*/ 634752 h 634752"/>
                      <a:gd name="connsiteX24" fmla="*/ 2314695 w 8876413"/>
                      <a:gd name="connsiteY24" fmla="*/ 634752 h 634752"/>
                      <a:gd name="connsiteX25" fmla="*/ 1898187 w 8876413"/>
                      <a:gd name="connsiteY25" fmla="*/ 634752 h 634752"/>
                      <a:gd name="connsiteX26" fmla="*/ 1481678 w 8876413"/>
                      <a:gd name="connsiteY26" fmla="*/ 634752 h 634752"/>
                      <a:gd name="connsiteX27" fmla="*/ 798877 w 8876413"/>
                      <a:gd name="connsiteY27" fmla="*/ 634752 h 634752"/>
                      <a:gd name="connsiteX28" fmla="*/ 0 w 8876413"/>
                      <a:gd name="connsiteY28" fmla="*/ 634752 h 634752"/>
                      <a:gd name="connsiteX29" fmla="*/ 0 w 8876413"/>
                      <a:gd name="connsiteY29" fmla="*/ 0 h 634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8876413" h="634752" extrusionOk="0">
                        <a:moveTo>
                          <a:pt x="0" y="0"/>
                        </a:moveTo>
                        <a:cubicBezTo>
                          <a:pt x="204540" y="-15626"/>
                          <a:pt x="298950" y="-25903"/>
                          <a:pt x="594037" y="0"/>
                        </a:cubicBezTo>
                        <a:cubicBezTo>
                          <a:pt x="889124" y="25903"/>
                          <a:pt x="859540" y="-15394"/>
                          <a:pt x="1010545" y="0"/>
                        </a:cubicBezTo>
                        <a:cubicBezTo>
                          <a:pt x="1161550" y="15394"/>
                          <a:pt x="1623110" y="-30809"/>
                          <a:pt x="1870875" y="0"/>
                        </a:cubicBezTo>
                        <a:cubicBezTo>
                          <a:pt x="2118640" y="30809"/>
                          <a:pt x="2174217" y="26849"/>
                          <a:pt x="2464912" y="0"/>
                        </a:cubicBezTo>
                        <a:cubicBezTo>
                          <a:pt x="2755607" y="-26849"/>
                          <a:pt x="2807624" y="14484"/>
                          <a:pt x="3058948" y="0"/>
                        </a:cubicBezTo>
                        <a:cubicBezTo>
                          <a:pt x="3310272" y="-14484"/>
                          <a:pt x="3680501" y="-18750"/>
                          <a:pt x="3919278" y="0"/>
                        </a:cubicBezTo>
                        <a:cubicBezTo>
                          <a:pt x="4158055" y="18750"/>
                          <a:pt x="4222297" y="-13779"/>
                          <a:pt x="4424550" y="0"/>
                        </a:cubicBezTo>
                        <a:cubicBezTo>
                          <a:pt x="4626803" y="13779"/>
                          <a:pt x="5034184" y="-17075"/>
                          <a:pt x="5284880" y="0"/>
                        </a:cubicBezTo>
                        <a:cubicBezTo>
                          <a:pt x="5535576" y="17075"/>
                          <a:pt x="5726419" y="26376"/>
                          <a:pt x="6145209" y="0"/>
                        </a:cubicBezTo>
                        <a:cubicBezTo>
                          <a:pt x="6563999" y="-26376"/>
                          <a:pt x="6511921" y="4988"/>
                          <a:pt x="6828010" y="0"/>
                        </a:cubicBezTo>
                        <a:cubicBezTo>
                          <a:pt x="7144099" y="-4988"/>
                          <a:pt x="7275863" y="-36217"/>
                          <a:pt x="7688339" y="0"/>
                        </a:cubicBezTo>
                        <a:cubicBezTo>
                          <a:pt x="8100815" y="36217"/>
                          <a:pt x="8085922" y="28947"/>
                          <a:pt x="8282376" y="0"/>
                        </a:cubicBezTo>
                        <a:cubicBezTo>
                          <a:pt x="8478830" y="-28947"/>
                          <a:pt x="8741321" y="196"/>
                          <a:pt x="8876413" y="0"/>
                        </a:cubicBezTo>
                        <a:cubicBezTo>
                          <a:pt x="8845650" y="150176"/>
                          <a:pt x="8889734" y="415753"/>
                          <a:pt x="8876413" y="634752"/>
                        </a:cubicBezTo>
                        <a:cubicBezTo>
                          <a:pt x="8656611" y="667388"/>
                          <a:pt x="8432701" y="625307"/>
                          <a:pt x="8193612" y="634752"/>
                        </a:cubicBezTo>
                        <a:cubicBezTo>
                          <a:pt x="7954523" y="644197"/>
                          <a:pt x="7816645" y="652394"/>
                          <a:pt x="7510811" y="634752"/>
                        </a:cubicBezTo>
                        <a:cubicBezTo>
                          <a:pt x="7204977" y="617110"/>
                          <a:pt x="7022598" y="669412"/>
                          <a:pt x="6650482" y="634752"/>
                        </a:cubicBezTo>
                        <a:cubicBezTo>
                          <a:pt x="6278366" y="600092"/>
                          <a:pt x="6146396" y="615561"/>
                          <a:pt x="5967681" y="634752"/>
                        </a:cubicBezTo>
                        <a:cubicBezTo>
                          <a:pt x="5788966" y="653943"/>
                          <a:pt x="5736264" y="636429"/>
                          <a:pt x="5551172" y="634752"/>
                        </a:cubicBezTo>
                        <a:cubicBezTo>
                          <a:pt x="5366080" y="633075"/>
                          <a:pt x="5249242" y="652394"/>
                          <a:pt x="5045899" y="634752"/>
                        </a:cubicBezTo>
                        <a:cubicBezTo>
                          <a:pt x="4842556" y="617110"/>
                          <a:pt x="4576812" y="665464"/>
                          <a:pt x="4185570" y="634752"/>
                        </a:cubicBezTo>
                        <a:cubicBezTo>
                          <a:pt x="3794328" y="604040"/>
                          <a:pt x="3832792" y="619112"/>
                          <a:pt x="3502769" y="634752"/>
                        </a:cubicBezTo>
                        <a:cubicBezTo>
                          <a:pt x="3172746" y="650392"/>
                          <a:pt x="3156779" y="640380"/>
                          <a:pt x="2997496" y="634752"/>
                        </a:cubicBezTo>
                        <a:cubicBezTo>
                          <a:pt x="2838213" y="629124"/>
                          <a:pt x="2650136" y="634859"/>
                          <a:pt x="2314695" y="634752"/>
                        </a:cubicBezTo>
                        <a:cubicBezTo>
                          <a:pt x="1979254" y="634645"/>
                          <a:pt x="2078428" y="634106"/>
                          <a:pt x="1898187" y="634752"/>
                        </a:cubicBezTo>
                        <a:cubicBezTo>
                          <a:pt x="1717946" y="635398"/>
                          <a:pt x="1591156" y="649405"/>
                          <a:pt x="1481678" y="634752"/>
                        </a:cubicBezTo>
                        <a:cubicBezTo>
                          <a:pt x="1372200" y="620099"/>
                          <a:pt x="1010323" y="611835"/>
                          <a:pt x="798877" y="634752"/>
                        </a:cubicBezTo>
                        <a:cubicBezTo>
                          <a:pt x="587431" y="657669"/>
                          <a:pt x="383041" y="627044"/>
                          <a:pt x="0" y="634752"/>
                        </a:cubicBezTo>
                        <a:cubicBezTo>
                          <a:pt x="16423" y="323079"/>
                          <a:pt x="-23352" y="267300"/>
                          <a:pt x="0" y="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a:ea typeface="+mn-ea"/>
              <a:cs typeface="+mn-cs"/>
            </a:endParaRPr>
          </a:p>
        </p:txBody>
      </p:sp>
      <p:sp>
        <p:nvSpPr>
          <p:cNvPr id="8" name="Rectangle 7">
            <a:extLst>
              <a:ext uri="{FF2B5EF4-FFF2-40B4-BE49-F238E27FC236}">
                <a16:creationId xmlns:a16="http://schemas.microsoft.com/office/drawing/2014/main" id="{5C1B9DF8-86CA-162B-F214-D4D46E33FDA1}"/>
              </a:ext>
            </a:extLst>
          </p:cNvPr>
          <p:cNvSpPr/>
          <p:nvPr/>
        </p:nvSpPr>
        <p:spPr>
          <a:xfrm>
            <a:off x="107502" y="933142"/>
            <a:ext cx="8902703" cy="490736"/>
          </a:xfrm>
          <a:prstGeom prst="rect">
            <a:avLst/>
          </a:prstGeom>
          <a:noFill/>
          <a:ln w="34925">
            <a:solidFill>
              <a:srgbClr val="FF0000"/>
            </a:solidFill>
            <a:extLst>
              <a:ext uri="{C807C97D-BFC1-408E-A445-0C87EB9F89A2}">
                <ask:lineSketchStyleProps xmlns:ask="http://schemas.microsoft.com/office/drawing/2018/sketchyshapes" sd="1219033472">
                  <a:custGeom>
                    <a:avLst/>
                    <a:gdLst>
                      <a:gd name="connsiteX0" fmla="*/ 0 w 8902703"/>
                      <a:gd name="connsiteY0" fmla="*/ 0 h 490736"/>
                      <a:gd name="connsiteX1" fmla="*/ 595796 w 8902703"/>
                      <a:gd name="connsiteY1" fmla="*/ 0 h 490736"/>
                      <a:gd name="connsiteX2" fmla="*/ 1013538 w 8902703"/>
                      <a:gd name="connsiteY2" fmla="*/ 0 h 490736"/>
                      <a:gd name="connsiteX3" fmla="*/ 1876416 w 8902703"/>
                      <a:gd name="connsiteY3" fmla="*/ 0 h 490736"/>
                      <a:gd name="connsiteX4" fmla="*/ 2472212 w 8902703"/>
                      <a:gd name="connsiteY4" fmla="*/ 0 h 490736"/>
                      <a:gd name="connsiteX5" fmla="*/ 3068008 w 8902703"/>
                      <a:gd name="connsiteY5" fmla="*/ 0 h 490736"/>
                      <a:gd name="connsiteX6" fmla="*/ 3930886 w 8902703"/>
                      <a:gd name="connsiteY6" fmla="*/ 0 h 490736"/>
                      <a:gd name="connsiteX7" fmla="*/ 4437655 w 8902703"/>
                      <a:gd name="connsiteY7" fmla="*/ 0 h 490736"/>
                      <a:gd name="connsiteX8" fmla="*/ 5300532 w 8902703"/>
                      <a:gd name="connsiteY8" fmla="*/ 0 h 490736"/>
                      <a:gd name="connsiteX9" fmla="*/ 6163410 w 8902703"/>
                      <a:gd name="connsiteY9" fmla="*/ 0 h 490736"/>
                      <a:gd name="connsiteX10" fmla="*/ 6848233 w 8902703"/>
                      <a:gd name="connsiteY10" fmla="*/ 0 h 490736"/>
                      <a:gd name="connsiteX11" fmla="*/ 7711110 w 8902703"/>
                      <a:gd name="connsiteY11" fmla="*/ 0 h 490736"/>
                      <a:gd name="connsiteX12" fmla="*/ 8306907 w 8902703"/>
                      <a:gd name="connsiteY12" fmla="*/ 0 h 490736"/>
                      <a:gd name="connsiteX13" fmla="*/ 8902703 w 8902703"/>
                      <a:gd name="connsiteY13" fmla="*/ 0 h 490736"/>
                      <a:gd name="connsiteX14" fmla="*/ 8902703 w 8902703"/>
                      <a:gd name="connsiteY14" fmla="*/ 490736 h 490736"/>
                      <a:gd name="connsiteX15" fmla="*/ 8217880 w 8902703"/>
                      <a:gd name="connsiteY15" fmla="*/ 490736 h 490736"/>
                      <a:gd name="connsiteX16" fmla="*/ 7533056 w 8902703"/>
                      <a:gd name="connsiteY16" fmla="*/ 490736 h 490736"/>
                      <a:gd name="connsiteX17" fmla="*/ 6670179 w 8902703"/>
                      <a:gd name="connsiteY17" fmla="*/ 490736 h 490736"/>
                      <a:gd name="connsiteX18" fmla="*/ 5985356 w 8902703"/>
                      <a:gd name="connsiteY18" fmla="*/ 490736 h 490736"/>
                      <a:gd name="connsiteX19" fmla="*/ 5567613 w 8902703"/>
                      <a:gd name="connsiteY19" fmla="*/ 490736 h 490736"/>
                      <a:gd name="connsiteX20" fmla="*/ 5060844 w 8902703"/>
                      <a:gd name="connsiteY20" fmla="*/ 490736 h 490736"/>
                      <a:gd name="connsiteX21" fmla="*/ 4197967 w 8902703"/>
                      <a:gd name="connsiteY21" fmla="*/ 490736 h 490736"/>
                      <a:gd name="connsiteX22" fmla="*/ 3513144 w 8902703"/>
                      <a:gd name="connsiteY22" fmla="*/ 490736 h 490736"/>
                      <a:gd name="connsiteX23" fmla="*/ 3006374 w 8902703"/>
                      <a:gd name="connsiteY23" fmla="*/ 490736 h 490736"/>
                      <a:gd name="connsiteX24" fmla="*/ 2321551 w 8902703"/>
                      <a:gd name="connsiteY24" fmla="*/ 490736 h 490736"/>
                      <a:gd name="connsiteX25" fmla="*/ 1903809 w 8902703"/>
                      <a:gd name="connsiteY25" fmla="*/ 490736 h 490736"/>
                      <a:gd name="connsiteX26" fmla="*/ 1486067 w 8902703"/>
                      <a:gd name="connsiteY26" fmla="*/ 490736 h 490736"/>
                      <a:gd name="connsiteX27" fmla="*/ 801243 w 8902703"/>
                      <a:gd name="connsiteY27" fmla="*/ 490736 h 490736"/>
                      <a:gd name="connsiteX28" fmla="*/ 0 w 8902703"/>
                      <a:gd name="connsiteY28" fmla="*/ 490736 h 490736"/>
                      <a:gd name="connsiteX29" fmla="*/ 0 w 8902703"/>
                      <a:gd name="connsiteY29" fmla="*/ 0 h 490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8902703" h="490736" extrusionOk="0">
                        <a:moveTo>
                          <a:pt x="0" y="0"/>
                        </a:moveTo>
                        <a:cubicBezTo>
                          <a:pt x="264000" y="14146"/>
                          <a:pt x="333761" y="1242"/>
                          <a:pt x="595796" y="0"/>
                        </a:cubicBezTo>
                        <a:cubicBezTo>
                          <a:pt x="857831" y="-1242"/>
                          <a:pt x="903466" y="-19835"/>
                          <a:pt x="1013538" y="0"/>
                        </a:cubicBezTo>
                        <a:cubicBezTo>
                          <a:pt x="1123610" y="19835"/>
                          <a:pt x="1495180" y="10074"/>
                          <a:pt x="1876416" y="0"/>
                        </a:cubicBezTo>
                        <a:cubicBezTo>
                          <a:pt x="2257652" y="-10074"/>
                          <a:pt x="2219241" y="-4725"/>
                          <a:pt x="2472212" y="0"/>
                        </a:cubicBezTo>
                        <a:cubicBezTo>
                          <a:pt x="2725183" y="4725"/>
                          <a:pt x="2828413" y="27016"/>
                          <a:pt x="3068008" y="0"/>
                        </a:cubicBezTo>
                        <a:cubicBezTo>
                          <a:pt x="3307603" y="-27016"/>
                          <a:pt x="3722723" y="25856"/>
                          <a:pt x="3930886" y="0"/>
                        </a:cubicBezTo>
                        <a:cubicBezTo>
                          <a:pt x="4139049" y="-25856"/>
                          <a:pt x="4239271" y="9292"/>
                          <a:pt x="4437655" y="0"/>
                        </a:cubicBezTo>
                        <a:cubicBezTo>
                          <a:pt x="4636039" y="-9292"/>
                          <a:pt x="4941632" y="-41199"/>
                          <a:pt x="5300532" y="0"/>
                        </a:cubicBezTo>
                        <a:cubicBezTo>
                          <a:pt x="5659432" y="41199"/>
                          <a:pt x="5987500" y="3169"/>
                          <a:pt x="6163410" y="0"/>
                        </a:cubicBezTo>
                        <a:cubicBezTo>
                          <a:pt x="6339320" y="-3169"/>
                          <a:pt x="6709742" y="15772"/>
                          <a:pt x="6848233" y="0"/>
                        </a:cubicBezTo>
                        <a:cubicBezTo>
                          <a:pt x="6986724" y="-15772"/>
                          <a:pt x="7456738" y="41398"/>
                          <a:pt x="7711110" y="0"/>
                        </a:cubicBezTo>
                        <a:cubicBezTo>
                          <a:pt x="7965482" y="-41398"/>
                          <a:pt x="8185871" y="27202"/>
                          <a:pt x="8306907" y="0"/>
                        </a:cubicBezTo>
                        <a:cubicBezTo>
                          <a:pt x="8427943" y="-27202"/>
                          <a:pt x="8721816" y="-917"/>
                          <a:pt x="8902703" y="0"/>
                        </a:cubicBezTo>
                        <a:cubicBezTo>
                          <a:pt x="8893146" y="238649"/>
                          <a:pt x="8900225" y="285515"/>
                          <a:pt x="8902703" y="490736"/>
                        </a:cubicBezTo>
                        <a:cubicBezTo>
                          <a:pt x="8755591" y="506114"/>
                          <a:pt x="8386059" y="501074"/>
                          <a:pt x="8217880" y="490736"/>
                        </a:cubicBezTo>
                        <a:cubicBezTo>
                          <a:pt x="8049701" y="480398"/>
                          <a:pt x="7722699" y="475157"/>
                          <a:pt x="7533056" y="490736"/>
                        </a:cubicBezTo>
                        <a:cubicBezTo>
                          <a:pt x="7343413" y="506315"/>
                          <a:pt x="6907428" y="509346"/>
                          <a:pt x="6670179" y="490736"/>
                        </a:cubicBezTo>
                        <a:cubicBezTo>
                          <a:pt x="6432930" y="472126"/>
                          <a:pt x="6153478" y="485751"/>
                          <a:pt x="5985356" y="490736"/>
                        </a:cubicBezTo>
                        <a:cubicBezTo>
                          <a:pt x="5817234" y="495721"/>
                          <a:pt x="5755796" y="498049"/>
                          <a:pt x="5567613" y="490736"/>
                        </a:cubicBezTo>
                        <a:cubicBezTo>
                          <a:pt x="5379430" y="483423"/>
                          <a:pt x="5205345" y="493592"/>
                          <a:pt x="5060844" y="490736"/>
                        </a:cubicBezTo>
                        <a:cubicBezTo>
                          <a:pt x="4916343" y="487880"/>
                          <a:pt x="4546070" y="484223"/>
                          <a:pt x="4197967" y="490736"/>
                        </a:cubicBezTo>
                        <a:cubicBezTo>
                          <a:pt x="3849864" y="497249"/>
                          <a:pt x="3719977" y="470072"/>
                          <a:pt x="3513144" y="490736"/>
                        </a:cubicBezTo>
                        <a:cubicBezTo>
                          <a:pt x="3306311" y="511400"/>
                          <a:pt x="3204422" y="487853"/>
                          <a:pt x="3006374" y="490736"/>
                        </a:cubicBezTo>
                        <a:cubicBezTo>
                          <a:pt x="2808326" y="493620"/>
                          <a:pt x="2509234" y="497910"/>
                          <a:pt x="2321551" y="490736"/>
                        </a:cubicBezTo>
                        <a:cubicBezTo>
                          <a:pt x="2133868" y="483562"/>
                          <a:pt x="2092506" y="479026"/>
                          <a:pt x="1903809" y="490736"/>
                        </a:cubicBezTo>
                        <a:cubicBezTo>
                          <a:pt x="1715112" y="502446"/>
                          <a:pt x="1577382" y="492659"/>
                          <a:pt x="1486067" y="490736"/>
                        </a:cubicBezTo>
                        <a:cubicBezTo>
                          <a:pt x="1394752" y="488813"/>
                          <a:pt x="1037484" y="523988"/>
                          <a:pt x="801243" y="490736"/>
                        </a:cubicBezTo>
                        <a:cubicBezTo>
                          <a:pt x="565002" y="457484"/>
                          <a:pt x="356148" y="493467"/>
                          <a:pt x="0" y="490736"/>
                        </a:cubicBezTo>
                        <a:cubicBezTo>
                          <a:pt x="-13600" y="264804"/>
                          <a:pt x="-8097" y="162662"/>
                          <a:pt x="0" y="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4962143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23528" y="1412776"/>
            <a:ext cx="8229600" cy="4525963"/>
          </a:xfrm>
        </p:spPr>
        <p:txBody>
          <a:bodyPr>
            <a:normAutofit fontScale="92500"/>
          </a:bodyPr>
          <a:lstStyle/>
          <a:p>
            <a:pPr marL="0" indent="0" algn="just">
              <a:buNone/>
            </a:pPr>
            <a:r>
              <a:rPr lang="en-US" dirty="0"/>
              <a:t>By the end of this training, you should be able to: </a:t>
            </a:r>
          </a:p>
          <a:p>
            <a:pPr lvl="1" algn="just"/>
            <a:r>
              <a:rPr lang="en-US" dirty="0"/>
              <a:t>Understand the basic pathophysiology and burden of CCM</a:t>
            </a:r>
          </a:p>
          <a:p>
            <a:pPr lvl="1" algn="just"/>
            <a:r>
              <a:rPr lang="en-US" dirty="0"/>
              <a:t>Identify and investigate the symptoms &amp; signs of CCM</a:t>
            </a:r>
          </a:p>
          <a:p>
            <a:pPr lvl="1" algn="just"/>
            <a:r>
              <a:rPr lang="en-US" dirty="0"/>
              <a:t>Diagnose CCM</a:t>
            </a:r>
          </a:p>
          <a:p>
            <a:pPr lvl="1" algn="just"/>
            <a:r>
              <a:rPr lang="en-US" dirty="0"/>
              <a:t>Administer appropriate treatment for CCM</a:t>
            </a:r>
          </a:p>
          <a:p>
            <a:pPr lvl="1" algn="just"/>
            <a:r>
              <a:rPr lang="en-US" dirty="0"/>
              <a:t>Manage raised intracranial pressure </a:t>
            </a:r>
          </a:p>
          <a:p>
            <a:pPr lvl="1" algn="just"/>
            <a:r>
              <a:rPr lang="en-US" dirty="0"/>
              <a:t>Initiate, restart or switch ART in patients managed for CCM</a:t>
            </a:r>
            <a:endParaRPr lang="en-GB" dirty="0"/>
          </a:p>
        </p:txBody>
      </p:sp>
      <p:sp>
        <p:nvSpPr>
          <p:cNvPr id="4" name="Rectangle 2">
            <a:extLst>
              <a:ext uri="{FF2B5EF4-FFF2-40B4-BE49-F238E27FC236}">
                <a16:creationId xmlns:a16="http://schemas.microsoft.com/office/drawing/2014/main" id="{0DB78223-87A5-472B-A196-57A7EFB6EC50}"/>
              </a:ext>
            </a:extLst>
          </p:cNvPr>
          <p:cNvSpPr txBox="1">
            <a:spLocks noChangeArrowheads="1"/>
          </p:cNvSpPr>
          <p:nvPr/>
        </p:nvSpPr>
        <p:spPr bwMode="gray">
          <a:xfrm>
            <a:off x="0" y="-5680"/>
            <a:ext cx="9144000" cy="914400"/>
          </a:xfrm>
          <a:prstGeom prst="rect">
            <a:avLst/>
          </a:prstGeom>
          <a:solidFill>
            <a:srgbClr val="002060"/>
          </a:solidFill>
        </p:spPr>
        <p:txBody>
          <a:bodyPr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1900" b="1" i="0" u="none" strike="noStrike" kern="1200" cap="none" spc="0" normalizeH="0" baseline="0" noProof="0" dirty="0">
                <a:ln>
                  <a:noFill/>
                </a:ln>
                <a:solidFill>
                  <a:prstClr val="white"/>
                </a:solidFill>
                <a:effectLst/>
                <a:uLnTx/>
                <a:uFillTx/>
                <a:latin typeface="Calibri" panose="020F0502020204030204"/>
                <a:ea typeface="+mj-ea"/>
                <a:cs typeface="Calibri" panose="020F0502020204030204" pitchFamily="34" charset="0"/>
              </a:rPr>
              <a:t>Learning objectives</a:t>
            </a:r>
          </a:p>
        </p:txBody>
      </p:sp>
    </p:spTree>
    <p:extLst>
      <p:ext uri="{BB962C8B-B14F-4D97-AF65-F5344CB8AC3E}">
        <p14:creationId xmlns:p14="http://schemas.microsoft.com/office/powerpoint/2010/main" val="423527795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a:extLst>
              <a:ext uri="{FF2B5EF4-FFF2-40B4-BE49-F238E27FC236}">
                <a16:creationId xmlns:a16="http://schemas.microsoft.com/office/drawing/2014/main" id="{2EF76C86-E35D-405C-B3CF-166910C0390D}"/>
              </a:ext>
            </a:extLst>
          </p:cNvPr>
          <p:cNvSpPr txBox="1">
            <a:spLocks noChangeArrowheads="1"/>
          </p:cNvSpPr>
          <p:nvPr/>
        </p:nvSpPr>
        <p:spPr bwMode="gray">
          <a:xfrm>
            <a:off x="0" y="-5680"/>
            <a:ext cx="9144000" cy="914400"/>
          </a:xfrm>
          <a:prstGeom prst="rect">
            <a:avLst/>
          </a:prstGeom>
          <a:solidFill>
            <a:srgbClr val="002060"/>
          </a:solidFill>
        </p:spPr>
        <p:txBody>
          <a:bodyPr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1900" b="1" i="0" u="none" strike="noStrike" kern="1200" cap="none" spc="0" normalizeH="0" baseline="0" noProof="0" dirty="0">
                <a:ln>
                  <a:noFill/>
                </a:ln>
                <a:solidFill>
                  <a:prstClr val="white"/>
                </a:solidFill>
                <a:effectLst/>
                <a:uLnTx/>
                <a:uFillTx/>
                <a:latin typeface="Calibri"/>
                <a:ea typeface="+mj-ea"/>
                <a:cs typeface="Calibri" panose="020F0502020204030204" pitchFamily="34" charset="0"/>
              </a:rPr>
              <a:t>April 2022 updated WHO guidance on cryptococcal disease</a:t>
            </a:r>
          </a:p>
        </p:txBody>
      </p:sp>
      <p:sp>
        <p:nvSpPr>
          <p:cNvPr id="6" name="TextBox 5">
            <a:extLst>
              <a:ext uri="{FF2B5EF4-FFF2-40B4-BE49-F238E27FC236}">
                <a16:creationId xmlns:a16="http://schemas.microsoft.com/office/drawing/2014/main" id="{4D338BB3-FC92-4135-B85B-F616BE9DB338}"/>
              </a:ext>
            </a:extLst>
          </p:cNvPr>
          <p:cNvSpPr txBox="1"/>
          <p:nvPr/>
        </p:nvSpPr>
        <p:spPr>
          <a:xfrm>
            <a:off x="143508" y="6309320"/>
            <a:ext cx="8856984"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1" u="sng" strike="noStrike" kern="1200" cap="none" spc="0" normalizeH="0" baseline="0" noProof="0" dirty="0">
                <a:ln>
                  <a:noFill/>
                </a:ln>
                <a:solidFill>
                  <a:prstClr val="black"/>
                </a:solidFill>
                <a:effectLst/>
                <a:uLnTx/>
                <a:uFillTx/>
                <a:latin typeface="Calibri"/>
                <a:ea typeface="+mn-ea"/>
                <a:cs typeface="+mn-cs"/>
              </a:rPr>
              <a:t>Source</a:t>
            </a:r>
            <a:r>
              <a:rPr kumimoji="0" lang="en-US" sz="1200" b="1" i="1" u="none" strike="noStrike" kern="1200" cap="none" spc="0" normalizeH="0" baseline="0" noProof="0" dirty="0">
                <a:ln>
                  <a:noFill/>
                </a:ln>
                <a:solidFill>
                  <a:prstClr val="black"/>
                </a:solidFill>
                <a:effectLst/>
                <a:uLnTx/>
                <a:uFillTx/>
                <a:latin typeface="Calibri"/>
                <a:ea typeface="+mn-ea"/>
                <a:cs typeface="+mn-cs"/>
              </a:rPr>
              <a:t>: </a:t>
            </a:r>
            <a:r>
              <a:rPr kumimoji="0" lang="en-US" sz="1200" b="0" i="0" u="none" strike="noStrike" kern="1200" cap="none" spc="0" normalizeH="0" baseline="0" noProof="0" dirty="0">
                <a:ln>
                  <a:noFill/>
                </a:ln>
                <a:solidFill>
                  <a:prstClr val="black"/>
                </a:solidFill>
                <a:effectLst/>
                <a:uLnTx/>
                <a:uFillTx/>
                <a:latin typeface="Calibri"/>
                <a:ea typeface="+mn-ea"/>
                <a:cs typeface="+mn-cs"/>
                <a:hlinkClick r:id="rId3"/>
              </a:rPr>
              <a:t>https://www.who.int/hiv/mediacentre/news/cryptococcal-disease-infographic/en/</a:t>
            </a:r>
            <a:r>
              <a:rPr kumimoji="0" lang="en-US" sz="1200" b="0" i="0" u="none" strike="noStrike" kern="1200" cap="none" spc="0" normalizeH="0" baseline="0" noProof="0" dirty="0">
                <a:ln>
                  <a:noFill/>
                </a:ln>
                <a:solidFill>
                  <a:prstClr val="black"/>
                </a:solidFill>
                <a:effectLst/>
                <a:uLnTx/>
                <a:uFillTx/>
                <a:latin typeface="Calibri"/>
                <a:ea typeface="+mn-ea"/>
                <a:cs typeface="+mn-cs"/>
              </a:rPr>
              <a:t> </a:t>
            </a:r>
            <a:endParaRPr kumimoji="0" lang="en-US" sz="1200" b="0" i="1" u="none" strike="noStrike" kern="1200" cap="none" spc="0" normalizeH="0" baseline="0" noProof="0" dirty="0">
              <a:ln>
                <a:noFill/>
              </a:ln>
              <a:solidFill>
                <a:prstClr val="black"/>
              </a:solidFill>
              <a:effectLst/>
              <a:uLnTx/>
              <a:uFillTx/>
              <a:latin typeface="Calibri"/>
              <a:ea typeface="+mn-ea"/>
              <a:cs typeface="+mn-cs"/>
            </a:endParaRPr>
          </a:p>
        </p:txBody>
      </p:sp>
      <p:pic>
        <p:nvPicPr>
          <p:cNvPr id="9" name="Picture 8">
            <a:extLst>
              <a:ext uri="{FF2B5EF4-FFF2-40B4-BE49-F238E27FC236}">
                <a16:creationId xmlns:a16="http://schemas.microsoft.com/office/drawing/2014/main" id="{D6C172D6-0E99-3613-EFDF-112807C313ED}"/>
              </a:ext>
            </a:extLst>
          </p:cNvPr>
          <p:cNvPicPr>
            <a:picLocks noChangeAspect="1"/>
          </p:cNvPicPr>
          <p:nvPr/>
        </p:nvPicPr>
        <p:blipFill>
          <a:blip r:embed="rId4"/>
          <a:stretch>
            <a:fillRect/>
          </a:stretch>
        </p:blipFill>
        <p:spPr>
          <a:xfrm>
            <a:off x="323528" y="1114118"/>
            <a:ext cx="3601773" cy="4629764"/>
          </a:xfrm>
          <a:prstGeom prst="rect">
            <a:avLst/>
          </a:prstGeom>
          <a:ln>
            <a:solidFill>
              <a:schemeClr val="accent1"/>
            </a:solidFill>
          </a:ln>
        </p:spPr>
      </p:pic>
      <p:sp>
        <p:nvSpPr>
          <p:cNvPr id="10" name="Content Placeholder 5">
            <a:extLst>
              <a:ext uri="{FF2B5EF4-FFF2-40B4-BE49-F238E27FC236}">
                <a16:creationId xmlns:a16="http://schemas.microsoft.com/office/drawing/2014/main" id="{05A1F16A-29B4-A8B5-7069-B7565A9CCDC0}"/>
              </a:ext>
            </a:extLst>
          </p:cNvPr>
          <p:cNvSpPr txBox="1">
            <a:spLocks/>
          </p:cNvSpPr>
          <p:nvPr/>
        </p:nvSpPr>
        <p:spPr>
          <a:xfrm>
            <a:off x="4067944" y="1124744"/>
            <a:ext cx="4968552" cy="4629764"/>
          </a:xfrm>
          <a:prstGeom prst="rect">
            <a:avLst/>
          </a:prstGeom>
          <a:solidFill>
            <a:schemeClr val="accent5">
              <a:lumMod val="20000"/>
              <a:lumOff val="80000"/>
            </a:schemeClr>
          </a:solidFill>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68580" marR="0" lvl="0" indent="0" algn="l" defTabSz="914400" rtl="0" eaLnBrk="1" fontAlgn="auto" latinLnBrk="0" hangingPunct="1">
              <a:lnSpc>
                <a:spcPct val="120000"/>
              </a:lnSpc>
              <a:spcBef>
                <a:spcPts val="600"/>
              </a:spcBef>
              <a:spcAft>
                <a:spcPts val="0"/>
              </a:spcAft>
              <a:buClrTx/>
              <a:buSzTx/>
              <a:buFont typeface="Arial" panose="020B0604020202020204" pitchFamily="34" charset="0"/>
              <a:buNone/>
              <a:tabLst/>
              <a:defRPr/>
            </a:pPr>
            <a:r>
              <a:rPr kumimoji="0" lang="en-US" sz="1900" b="1" i="0" u="none" strike="noStrike" kern="1200" cap="none" spc="0" normalizeH="0" baseline="0" noProof="0" dirty="0">
                <a:ln>
                  <a:noFill/>
                </a:ln>
                <a:solidFill>
                  <a:prstClr val="black"/>
                </a:solidFill>
                <a:effectLst/>
                <a:uLnTx/>
                <a:uFillTx/>
                <a:latin typeface="Calibri"/>
                <a:ea typeface="+mn-ea"/>
                <a:cs typeface="+mn-cs"/>
              </a:rPr>
              <a:t>Induction therapy </a:t>
            </a:r>
          </a:p>
          <a:p>
            <a:pPr marL="68580" marR="0" lvl="0" indent="0" algn="ctr" defTabSz="914400" rtl="0" eaLnBrk="1" fontAlgn="auto" latinLnBrk="0" hangingPunct="1">
              <a:lnSpc>
                <a:spcPct val="120000"/>
              </a:lnSpc>
              <a:spcBef>
                <a:spcPts val="600"/>
              </a:spcBef>
              <a:spcAft>
                <a:spcPts val="0"/>
              </a:spcAft>
              <a:buClrTx/>
              <a:buSzTx/>
              <a:buFont typeface="Arial" panose="020B0604020202020204" pitchFamily="34" charset="0"/>
              <a:buNone/>
              <a:tabLst/>
              <a:defRPr/>
            </a:pPr>
            <a:r>
              <a:rPr kumimoji="0" lang="en-US" sz="1900" b="0" i="1" u="none" strike="noStrike" kern="1200" cap="none" spc="0" normalizeH="0" baseline="0" noProof="0" dirty="0">
                <a:ln>
                  <a:noFill/>
                </a:ln>
                <a:solidFill>
                  <a:prstClr val="black"/>
                </a:solidFill>
                <a:effectLst/>
                <a:uLnTx/>
                <a:uFillTx/>
                <a:latin typeface="Calibri"/>
                <a:ea typeface="+mn-ea"/>
                <a:cs typeface="+mn-cs"/>
              </a:rPr>
              <a:t>“A single high dose (10 mg/kg) of liposomal amphotericin B with 14 days of flucytosine (100 mg/kg per day divided into four doses per day) and fluconazole (1200 mg/daily for adults; 12 mg/kg per day for children and adolescents up to a maximum of 800 mg daily) should be used as the preferred induction regimen for treating people with cryptococcal meningitis.” </a:t>
            </a:r>
          </a:p>
          <a:p>
            <a:pPr marL="68580" marR="0" lvl="0" indent="0" algn="l" defTabSz="914400" rtl="0" eaLnBrk="1" fontAlgn="auto" latinLnBrk="0" hangingPunct="1">
              <a:lnSpc>
                <a:spcPct val="120000"/>
              </a:lnSpc>
              <a:spcBef>
                <a:spcPts val="600"/>
              </a:spcBef>
              <a:spcAft>
                <a:spcPts val="0"/>
              </a:spcAft>
              <a:buClrTx/>
              <a:buSzTx/>
              <a:buFont typeface="Arial" panose="020B0604020202020204" pitchFamily="34" charset="0"/>
              <a:buNone/>
              <a:tabLst/>
              <a:defRPr/>
            </a:pPr>
            <a:endParaRPr kumimoji="0" lang="en-US" sz="1800" b="0" i="0" u="none" strike="noStrike" kern="1200" cap="none" spc="0" normalizeH="0" baseline="0" noProof="0" dirty="0">
              <a:ln>
                <a:noFill/>
              </a:ln>
              <a:solidFill>
                <a:prstClr val="black"/>
              </a:solidFill>
              <a:effectLst/>
              <a:uLnTx/>
              <a:uFillTx/>
              <a:latin typeface="Calibri"/>
              <a:ea typeface="+mn-ea"/>
              <a:cs typeface="+mn-cs"/>
            </a:endParaRPr>
          </a:p>
          <a:p>
            <a:pPr marL="68580" marR="0" lvl="0" indent="0" algn="l" defTabSz="914400" rtl="0" eaLnBrk="1" fontAlgn="auto" latinLnBrk="0" hangingPunct="1">
              <a:lnSpc>
                <a:spcPct val="120000"/>
              </a:lnSpc>
              <a:spcBef>
                <a:spcPts val="600"/>
              </a:spcBef>
              <a:spcAft>
                <a:spcPts val="0"/>
              </a:spcAft>
              <a:buClrTx/>
              <a:buSzTx/>
              <a:buFont typeface="Arial" panose="020B0604020202020204" pitchFamily="34" charset="0"/>
              <a:buNone/>
              <a:tabLst/>
              <a:defRPr/>
            </a:pPr>
            <a:r>
              <a:rPr kumimoji="0" lang="en-US" sz="1600" b="0" i="1" u="none" strike="noStrike" kern="1200" cap="none" spc="0" normalizeH="0" baseline="0" noProof="0" dirty="0">
                <a:ln>
                  <a:noFill/>
                </a:ln>
                <a:solidFill>
                  <a:srgbClr val="002060"/>
                </a:solidFill>
                <a:effectLst/>
                <a:uLnTx/>
                <a:uFillTx/>
                <a:latin typeface="Calibri"/>
                <a:ea typeface="+mn-ea"/>
                <a:cs typeface="+mn-cs"/>
              </a:rPr>
              <a:t>Strong recommendation; moderate-certainty evidence for adults and low-certainty evidence for children </a:t>
            </a:r>
          </a:p>
        </p:txBody>
      </p:sp>
    </p:spTree>
    <p:extLst>
      <p:ext uri="{BB962C8B-B14F-4D97-AF65-F5344CB8AC3E}">
        <p14:creationId xmlns:p14="http://schemas.microsoft.com/office/powerpoint/2010/main" val="34916179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a:extLst>
              <a:ext uri="{FF2B5EF4-FFF2-40B4-BE49-F238E27FC236}">
                <a16:creationId xmlns:a16="http://schemas.microsoft.com/office/drawing/2014/main" id="{2EF76C86-E35D-405C-B3CF-166910C0390D}"/>
              </a:ext>
            </a:extLst>
          </p:cNvPr>
          <p:cNvSpPr txBox="1">
            <a:spLocks noChangeArrowheads="1"/>
          </p:cNvSpPr>
          <p:nvPr/>
        </p:nvSpPr>
        <p:spPr bwMode="gray">
          <a:xfrm>
            <a:off x="0" y="2874640"/>
            <a:ext cx="9144000" cy="914400"/>
          </a:xfrm>
          <a:prstGeom prst="rect">
            <a:avLst/>
          </a:prstGeom>
          <a:solidFill>
            <a:srgbClr val="002060"/>
          </a:solidFill>
        </p:spPr>
        <p:txBody>
          <a:bodyPr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600"/>
              </a:spcBef>
              <a:spcAft>
                <a:spcPts val="0"/>
              </a:spcAft>
              <a:buClrTx/>
              <a:buSzTx/>
              <a:buFontTx/>
              <a:buNone/>
              <a:tabLst/>
              <a:defRPr/>
            </a:pPr>
            <a:r>
              <a:rPr kumimoji="0" lang="en-US" sz="1900" b="1" i="0" u="none" strike="noStrike" kern="1200" cap="none" spc="0" normalizeH="0" baseline="0" noProof="0" dirty="0">
                <a:ln>
                  <a:noFill/>
                </a:ln>
                <a:solidFill>
                  <a:prstClr val="white"/>
                </a:solidFill>
                <a:effectLst/>
                <a:uLnTx/>
                <a:uFillTx/>
                <a:latin typeface="Calibri"/>
                <a:ea typeface="+mj-ea"/>
                <a:cs typeface="Calibri" panose="020F0502020204030204" pitchFamily="34" charset="0"/>
              </a:rPr>
              <a:t> Principles of Treatment of Cryptococcal Meningitis</a:t>
            </a:r>
          </a:p>
        </p:txBody>
      </p:sp>
    </p:spTree>
    <p:extLst>
      <p:ext uri="{BB962C8B-B14F-4D97-AF65-F5344CB8AC3E}">
        <p14:creationId xmlns:p14="http://schemas.microsoft.com/office/powerpoint/2010/main" val="248685953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a:extLst>
              <a:ext uri="{FF2B5EF4-FFF2-40B4-BE49-F238E27FC236}">
                <a16:creationId xmlns:a16="http://schemas.microsoft.com/office/drawing/2014/main" id="{2EF76C86-E35D-405C-B3CF-166910C0390D}"/>
              </a:ext>
            </a:extLst>
          </p:cNvPr>
          <p:cNvSpPr txBox="1">
            <a:spLocks noChangeArrowheads="1"/>
          </p:cNvSpPr>
          <p:nvPr/>
        </p:nvSpPr>
        <p:spPr bwMode="gray">
          <a:xfrm>
            <a:off x="0" y="-5680"/>
            <a:ext cx="9144000" cy="914400"/>
          </a:xfrm>
          <a:prstGeom prst="rect">
            <a:avLst/>
          </a:prstGeom>
          <a:solidFill>
            <a:srgbClr val="002060"/>
          </a:solidFill>
        </p:spPr>
        <p:txBody>
          <a:bodyPr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600"/>
              </a:spcBef>
              <a:spcAft>
                <a:spcPts val="0"/>
              </a:spcAft>
              <a:buClrTx/>
              <a:buSzTx/>
              <a:buFontTx/>
              <a:buNone/>
              <a:tabLst/>
              <a:defRPr/>
            </a:pPr>
            <a:r>
              <a:rPr kumimoji="0" lang="en-US" sz="1900" b="1" i="0" u="none" strike="noStrike" kern="1200" cap="none" spc="0" normalizeH="0" baseline="0" noProof="0" dirty="0">
                <a:ln>
                  <a:noFill/>
                </a:ln>
                <a:solidFill>
                  <a:prstClr val="white"/>
                </a:solidFill>
                <a:effectLst/>
                <a:uLnTx/>
                <a:uFillTx/>
                <a:latin typeface="Calibri"/>
                <a:ea typeface="+mj-ea"/>
                <a:cs typeface="Calibri" panose="020F0502020204030204" pitchFamily="34" charset="0"/>
              </a:rPr>
              <a:t>CCM Treatment principles</a:t>
            </a:r>
          </a:p>
        </p:txBody>
      </p:sp>
      <p:sp>
        <p:nvSpPr>
          <p:cNvPr id="2" name="Isosceles Triangle 1">
            <a:extLst>
              <a:ext uri="{FF2B5EF4-FFF2-40B4-BE49-F238E27FC236}">
                <a16:creationId xmlns:a16="http://schemas.microsoft.com/office/drawing/2014/main" id="{F79F8F84-CAED-43BC-B6A5-1691FAAED59B}"/>
              </a:ext>
            </a:extLst>
          </p:cNvPr>
          <p:cNvSpPr/>
          <p:nvPr/>
        </p:nvSpPr>
        <p:spPr>
          <a:xfrm rot="5400000">
            <a:off x="849563" y="1099347"/>
            <a:ext cx="918436" cy="1730918"/>
          </a:xfrm>
          <a:prstGeom prst="triangl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6" name="Isosceles Triangle 5">
            <a:extLst>
              <a:ext uri="{FF2B5EF4-FFF2-40B4-BE49-F238E27FC236}">
                <a16:creationId xmlns:a16="http://schemas.microsoft.com/office/drawing/2014/main" id="{FFCE86C9-B967-48C4-AB3D-D3C5288719F4}"/>
              </a:ext>
            </a:extLst>
          </p:cNvPr>
          <p:cNvSpPr/>
          <p:nvPr/>
        </p:nvSpPr>
        <p:spPr>
          <a:xfrm rot="5400000">
            <a:off x="3394721" y="812679"/>
            <a:ext cx="914397" cy="2304256"/>
          </a:xfrm>
          <a:prstGeom prst="triangle">
            <a:avLst>
              <a:gd name="adj" fmla="val 56584"/>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4" name="Arrow: Chevron 3">
            <a:extLst>
              <a:ext uri="{FF2B5EF4-FFF2-40B4-BE49-F238E27FC236}">
                <a16:creationId xmlns:a16="http://schemas.microsoft.com/office/drawing/2014/main" id="{354DCC7D-1B87-4DB7-B158-197835CE4D29}"/>
              </a:ext>
            </a:extLst>
          </p:cNvPr>
          <p:cNvSpPr/>
          <p:nvPr/>
        </p:nvSpPr>
        <p:spPr>
          <a:xfrm>
            <a:off x="5292080" y="1507601"/>
            <a:ext cx="1296144" cy="914398"/>
          </a:xfrm>
          <a:prstGeom prst="chevron">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8" name="Arrow: Chevron 7">
            <a:extLst>
              <a:ext uri="{FF2B5EF4-FFF2-40B4-BE49-F238E27FC236}">
                <a16:creationId xmlns:a16="http://schemas.microsoft.com/office/drawing/2014/main" id="{A80C70F7-6216-4BCF-A4AD-03FA327CB40C}"/>
              </a:ext>
            </a:extLst>
          </p:cNvPr>
          <p:cNvSpPr/>
          <p:nvPr/>
        </p:nvSpPr>
        <p:spPr>
          <a:xfrm>
            <a:off x="6300192" y="1485896"/>
            <a:ext cx="1296144" cy="914398"/>
          </a:xfrm>
          <a:prstGeom prst="chevron">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9" name="Arrow: Chevron 8">
            <a:extLst>
              <a:ext uri="{FF2B5EF4-FFF2-40B4-BE49-F238E27FC236}">
                <a16:creationId xmlns:a16="http://schemas.microsoft.com/office/drawing/2014/main" id="{87448C98-8002-42A8-B565-6753C40D1254}"/>
              </a:ext>
            </a:extLst>
          </p:cNvPr>
          <p:cNvSpPr/>
          <p:nvPr/>
        </p:nvSpPr>
        <p:spPr>
          <a:xfrm>
            <a:off x="7308304" y="1485896"/>
            <a:ext cx="1296144" cy="914398"/>
          </a:xfrm>
          <a:prstGeom prst="chevron">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0" name="Content Placeholder 2">
            <a:extLst>
              <a:ext uri="{FF2B5EF4-FFF2-40B4-BE49-F238E27FC236}">
                <a16:creationId xmlns:a16="http://schemas.microsoft.com/office/drawing/2014/main" id="{754D859D-0A8C-47C4-8960-B802C54794E1}"/>
              </a:ext>
            </a:extLst>
          </p:cNvPr>
          <p:cNvSpPr>
            <a:spLocks noGrp="1"/>
          </p:cNvSpPr>
          <p:nvPr>
            <p:ph idx="1"/>
          </p:nvPr>
        </p:nvSpPr>
        <p:spPr>
          <a:xfrm>
            <a:off x="129000" y="980728"/>
            <a:ext cx="1730918" cy="506280"/>
          </a:xfrm>
          <a:ln>
            <a:noFill/>
            <a:prstDash val="lgDash"/>
          </a:ln>
        </p:spPr>
        <p:txBody>
          <a:bodyPr>
            <a:normAutofit/>
          </a:bodyPr>
          <a:lstStyle/>
          <a:p>
            <a:pPr marL="0" indent="0" algn="ctr">
              <a:buNone/>
            </a:pPr>
            <a:r>
              <a:rPr lang="en-US" sz="1800" b="1" dirty="0">
                <a:solidFill>
                  <a:srgbClr val="C00000"/>
                </a:solidFill>
              </a:rPr>
              <a:t>Induction</a:t>
            </a:r>
          </a:p>
        </p:txBody>
      </p:sp>
      <p:sp>
        <p:nvSpPr>
          <p:cNvPr id="11" name="Content Placeholder 2">
            <a:extLst>
              <a:ext uri="{FF2B5EF4-FFF2-40B4-BE49-F238E27FC236}">
                <a16:creationId xmlns:a16="http://schemas.microsoft.com/office/drawing/2014/main" id="{67837AC4-B9DC-4000-805F-22E2F659337C}"/>
              </a:ext>
            </a:extLst>
          </p:cNvPr>
          <p:cNvSpPr txBox="1">
            <a:spLocks/>
          </p:cNvSpPr>
          <p:nvPr/>
        </p:nvSpPr>
        <p:spPr>
          <a:xfrm>
            <a:off x="129000" y="1772816"/>
            <a:ext cx="1730918" cy="506280"/>
          </a:xfrm>
          <a:prstGeom prst="rect">
            <a:avLst/>
          </a:prstGeom>
          <a:ln>
            <a:noFill/>
            <a:prstDash val="lgDash"/>
          </a:ln>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US" sz="2000" b="1" i="0" u="none" strike="noStrike" kern="1200" cap="none" spc="0" normalizeH="0" baseline="0" noProof="0" dirty="0">
                <a:ln>
                  <a:noFill/>
                </a:ln>
                <a:solidFill>
                  <a:prstClr val="black"/>
                </a:solidFill>
                <a:effectLst/>
                <a:uLnTx/>
                <a:uFillTx/>
                <a:latin typeface="Calibri"/>
                <a:ea typeface="+mn-ea"/>
                <a:cs typeface="+mn-cs"/>
              </a:rPr>
              <a:t>2 weeks</a:t>
            </a:r>
          </a:p>
        </p:txBody>
      </p:sp>
      <p:sp>
        <p:nvSpPr>
          <p:cNvPr id="12" name="Content Placeholder 2">
            <a:extLst>
              <a:ext uri="{FF2B5EF4-FFF2-40B4-BE49-F238E27FC236}">
                <a16:creationId xmlns:a16="http://schemas.microsoft.com/office/drawing/2014/main" id="{7571B3D8-84D4-497B-9ACB-42416FBBBDA1}"/>
              </a:ext>
            </a:extLst>
          </p:cNvPr>
          <p:cNvSpPr txBox="1">
            <a:spLocks/>
          </p:cNvSpPr>
          <p:nvPr/>
        </p:nvSpPr>
        <p:spPr>
          <a:xfrm>
            <a:off x="2481042" y="981840"/>
            <a:ext cx="1730918" cy="506280"/>
          </a:xfrm>
          <a:prstGeom prst="rect">
            <a:avLst/>
          </a:prstGeom>
          <a:ln>
            <a:noFill/>
            <a:prstDash val="lgDash"/>
          </a:ln>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US" sz="1800" b="1" i="0" u="none" strike="noStrike" kern="1200" cap="none" spc="0" normalizeH="0" baseline="0" noProof="0" dirty="0">
                <a:ln>
                  <a:noFill/>
                </a:ln>
                <a:solidFill>
                  <a:srgbClr val="C00000"/>
                </a:solidFill>
                <a:effectLst/>
                <a:uLnTx/>
                <a:uFillTx/>
                <a:latin typeface="Calibri"/>
                <a:ea typeface="+mn-ea"/>
                <a:cs typeface="+mn-cs"/>
              </a:rPr>
              <a:t>Consolidation</a:t>
            </a:r>
          </a:p>
        </p:txBody>
      </p:sp>
      <p:sp>
        <p:nvSpPr>
          <p:cNvPr id="13" name="Content Placeholder 2">
            <a:extLst>
              <a:ext uri="{FF2B5EF4-FFF2-40B4-BE49-F238E27FC236}">
                <a16:creationId xmlns:a16="http://schemas.microsoft.com/office/drawing/2014/main" id="{5C5E05D4-8EC1-4EC5-A865-9C76A0FB940C}"/>
              </a:ext>
            </a:extLst>
          </p:cNvPr>
          <p:cNvSpPr txBox="1">
            <a:spLocks/>
          </p:cNvSpPr>
          <p:nvPr/>
        </p:nvSpPr>
        <p:spPr>
          <a:xfrm>
            <a:off x="2481042" y="1773928"/>
            <a:ext cx="1730918" cy="506280"/>
          </a:xfrm>
          <a:prstGeom prst="rect">
            <a:avLst/>
          </a:prstGeom>
          <a:ln>
            <a:noFill/>
            <a:prstDash val="lgDash"/>
          </a:ln>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US" sz="2000" b="1" i="0" u="none" strike="noStrike" kern="1200" cap="none" spc="0" normalizeH="0" baseline="0" noProof="0" dirty="0">
                <a:ln>
                  <a:noFill/>
                </a:ln>
                <a:solidFill>
                  <a:prstClr val="black"/>
                </a:solidFill>
                <a:effectLst/>
                <a:uLnTx/>
                <a:uFillTx/>
                <a:latin typeface="Calibri"/>
                <a:ea typeface="+mn-ea"/>
                <a:cs typeface="+mn-cs"/>
              </a:rPr>
              <a:t>8 weeks</a:t>
            </a:r>
          </a:p>
        </p:txBody>
      </p:sp>
      <p:sp>
        <p:nvSpPr>
          <p:cNvPr id="14" name="Content Placeholder 2">
            <a:extLst>
              <a:ext uri="{FF2B5EF4-FFF2-40B4-BE49-F238E27FC236}">
                <a16:creationId xmlns:a16="http://schemas.microsoft.com/office/drawing/2014/main" id="{CF417F96-B477-4530-8EE8-636B11026581}"/>
              </a:ext>
            </a:extLst>
          </p:cNvPr>
          <p:cNvSpPr txBox="1">
            <a:spLocks/>
          </p:cNvSpPr>
          <p:nvPr/>
        </p:nvSpPr>
        <p:spPr>
          <a:xfrm>
            <a:off x="5940152" y="981840"/>
            <a:ext cx="1730918" cy="506280"/>
          </a:xfrm>
          <a:prstGeom prst="rect">
            <a:avLst/>
          </a:prstGeom>
          <a:ln>
            <a:noFill/>
            <a:prstDash val="lgDash"/>
          </a:ln>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US" sz="1800" b="1" i="0" u="none" strike="noStrike" kern="1200" cap="none" spc="0" normalizeH="0" baseline="0" noProof="0" dirty="0">
                <a:ln>
                  <a:noFill/>
                </a:ln>
                <a:solidFill>
                  <a:srgbClr val="C00000"/>
                </a:solidFill>
                <a:effectLst/>
                <a:uLnTx/>
                <a:uFillTx/>
                <a:latin typeface="Calibri"/>
                <a:ea typeface="+mn-ea"/>
                <a:cs typeface="+mn-cs"/>
              </a:rPr>
              <a:t>Maintenance</a:t>
            </a:r>
          </a:p>
        </p:txBody>
      </p:sp>
      <p:sp>
        <p:nvSpPr>
          <p:cNvPr id="16" name="TextBox 15">
            <a:extLst>
              <a:ext uri="{FF2B5EF4-FFF2-40B4-BE49-F238E27FC236}">
                <a16:creationId xmlns:a16="http://schemas.microsoft.com/office/drawing/2014/main" id="{AFEBDDC6-CA59-4ABF-899D-A23CDBEAFA03}"/>
              </a:ext>
            </a:extLst>
          </p:cNvPr>
          <p:cNvSpPr txBox="1"/>
          <p:nvPr/>
        </p:nvSpPr>
        <p:spPr>
          <a:xfrm>
            <a:off x="107503" y="2484179"/>
            <a:ext cx="9073009" cy="4401205"/>
          </a:xfrm>
          <a:prstGeom prst="rect">
            <a:avLst/>
          </a:prstGeom>
          <a:noFill/>
          <a:ln>
            <a:noFill/>
            <a:prstDash val="lgDash"/>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sng" strike="noStrike" kern="1200" cap="none" spc="0" normalizeH="0" baseline="0" noProof="0" dirty="0">
                <a:ln>
                  <a:noFill/>
                </a:ln>
                <a:solidFill>
                  <a:srgbClr val="C00000"/>
                </a:solidFill>
                <a:effectLst/>
                <a:uLnTx/>
                <a:uFillTx/>
                <a:latin typeface="Calibri"/>
                <a:ea typeface="+mn-ea"/>
                <a:cs typeface="+mn-cs"/>
              </a:rPr>
              <a:t>Induction phase</a:t>
            </a:r>
            <a:r>
              <a:rPr kumimoji="0" lang="en-US" sz="2000" b="1" i="0" u="none" strike="noStrike" kern="1200" cap="none" spc="0" normalizeH="0" baseline="0" noProof="0" dirty="0">
                <a:ln>
                  <a:noFill/>
                </a:ln>
                <a:solidFill>
                  <a:srgbClr val="C00000"/>
                </a:solidFill>
                <a:effectLst/>
                <a:uLnTx/>
                <a:uFillTx/>
                <a:latin typeface="Calibri"/>
                <a:ea typeface="+mn-ea"/>
                <a:cs typeface="+mn-cs"/>
              </a:rPr>
              <a:t> (2 weeks):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latin typeface="Calibri"/>
                <a:ea typeface="+mn-ea"/>
                <a:cs typeface="+mn-cs"/>
              </a:rPr>
              <a:t>Rapidly clear the organism from the body</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sng" strike="noStrike" kern="1200" cap="none" spc="0" normalizeH="0" baseline="0" noProof="0" dirty="0">
                <a:ln>
                  <a:noFill/>
                </a:ln>
                <a:solidFill>
                  <a:srgbClr val="C00000"/>
                </a:solidFill>
                <a:effectLst/>
                <a:uLnTx/>
                <a:uFillTx/>
                <a:latin typeface="Calibri"/>
                <a:ea typeface="+mn-ea"/>
                <a:cs typeface="+mn-cs"/>
              </a:rPr>
              <a:t>Consolidation phase</a:t>
            </a:r>
            <a:r>
              <a:rPr kumimoji="0" lang="en-US" sz="2000" b="1" i="0" u="none" strike="noStrike" kern="1200" cap="none" spc="0" normalizeH="0" baseline="0" noProof="0" dirty="0">
                <a:ln>
                  <a:noFill/>
                </a:ln>
                <a:solidFill>
                  <a:srgbClr val="C00000"/>
                </a:solidFill>
                <a:effectLst/>
                <a:uLnTx/>
                <a:uFillTx/>
                <a:latin typeface="Calibri"/>
                <a:ea typeface="+mn-ea"/>
                <a:cs typeface="+mn-cs"/>
              </a:rPr>
              <a:t> (8 weeks):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latin typeface="Calibri"/>
                <a:ea typeface="+mn-ea"/>
                <a:cs typeface="+mn-cs"/>
              </a:rPr>
              <a:t>Ensure disease is fully suppressed</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sng" strike="noStrike" kern="1200" cap="none" spc="0" normalizeH="0" baseline="0" noProof="0" dirty="0">
                <a:ln>
                  <a:noFill/>
                </a:ln>
                <a:solidFill>
                  <a:srgbClr val="C00000"/>
                </a:solidFill>
                <a:effectLst/>
                <a:uLnTx/>
                <a:uFillTx/>
                <a:latin typeface="Calibri"/>
                <a:ea typeface="+mn-ea"/>
                <a:cs typeface="+mn-cs"/>
              </a:rPr>
              <a:t>Maintenance phase</a:t>
            </a:r>
            <a:r>
              <a:rPr kumimoji="0" lang="en-US" sz="2000" b="1" i="0" u="none" strike="noStrike" kern="1200" cap="none" spc="0" normalizeH="0" baseline="0" noProof="0" dirty="0">
                <a:ln>
                  <a:noFill/>
                </a:ln>
                <a:solidFill>
                  <a:srgbClr val="C00000"/>
                </a:solidFill>
                <a:effectLst/>
                <a:uLnTx/>
                <a:uFillTx/>
                <a:latin typeface="Calibri"/>
                <a:ea typeface="+mn-ea"/>
                <a:cs typeface="+mn-cs"/>
              </a:rPr>
              <a: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latin typeface="Calibri"/>
                <a:ea typeface="+mn-ea"/>
                <a:cs typeface="+mn-cs"/>
              </a:rPr>
              <a:t>Prevents recurrence of disease after treatment; this phase is also known as secondary prophylaxis.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black"/>
                </a:solidFill>
                <a:effectLst/>
                <a:uLnTx/>
                <a:uFillTx/>
                <a:latin typeface="Calibri"/>
                <a:ea typeface="+mn-ea"/>
                <a:cs typeface="+mn-cs"/>
              </a:rPr>
              <a:t>Continue until:</a:t>
            </a:r>
          </a:p>
          <a:p>
            <a:pPr marL="742950" marR="0" lvl="1"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000" b="0" i="0" u="none" strike="noStrike" kern="1200" cap="none" spc="0" normalizeH="0" baseline="0" noProof="0" dirty="0">
                <a:ln>
                  <a:noFill/>
                </a:ln>
                <a:solidFill>
                  <a:prstClr val="black"/>
                </a:solidFill>
                <a:effectLst/>
                <a:uLnTx/>
                <a:uFillTx/>
                <a:latin typeface="Calibri"/>
                <a:ea typeface="+mn-ea"/>
                <a:cs typeface="+mn-cs"/>
              </a:rPr>
              <a:t> The person is stable on and adherent to ART and antifungal maintenance treatment </a:t>
            </a:r>
            <a:r>
              <a:rPr kumimoji="0" lang="en-US" sz="2000" b="1" i="0" u="sng" strike="noStrike" kern="1200" cap="none" spc="0" normalizeH="0" baseline="0" noProof="0" dirty="0">
                <a:ln>
                  <a:noFill/>
                </a:ln>
                <a:solidFill>
                  <a:prstClr val="black"/>
                </a:solidFill>
                <a:effectLst/>
                <a:uLnTx/>
                <a:uFillTx/>
                <a:latin typeface="Calibri"/>
                <a:ea typeface="+mn-ea"/>
                <a:cs typeface="+mn-cs"/>
              </a:rPr>
              <a:t>for at least one year</a:t>
            </a:r>
            <a:r>
              <a:rPr kumimoji="0" lang="en-US" sz="2000" b="0" i="0" u="none" strike="noStrike" kern="1200" cap="none" spc="0" normalizeH="0" baseline="0" noProof="0" dirty="0">
                <a:ln>
                  <a:noFill/>
                </a:ln>
                <a:solidFill>
                  <a:prstClr val="black"/>
                </a:solidFill>
                <a:effectLst/>
                <a:uLnTx/>
                <a:uFillTx/>
                <a:latin typeface="Calibri"/>
                <a:ea typeface="+mn-ea"/>
                <a:cs typeface="+mn-cs"/>
              </a:rPr>
              <a:t> and has a CD4 cell count ≥100 cells/mm</a:t>
            </a:r>
            <a:r>
              <a:rPr kumimoji="0" lang="en-US" sz="2000" b="0" i="0" u="none" strike="noStrike" kern="1200" cap="none" spc="0" normalizeH="0" baseline="30000" noProof="0" dirty="0">
                <a:ln>
                  <a:noFill/>
                </a:ln>
                <a:solidFill>
                  <a:prstClr val="black"/>
                </a:solidFill>
                <a:effectLst/>
                <a:uLnTx/>
                <a:uFillTx/>
                <a:latin typeface="Calibri"/>
                <a:ea typeface="+mn-ea"/>
                <a:cs typeface="+mn-cs"/>
              </a:rPr>
              <a:t>3</a:t>
            </a:r>
            <a:r>
              <a:rPr kumimoji="0" lang="en-US" sz="2000" b="0" i="0" u="none" strike="noStrike" kern="1200" cap="none" spc="0" normalizeH="0" baseline="0" noProof="0" dirty="0">
                <a:ln>
                  <a:noFill/>
                </a:ln>
                <a:solidFill>
                  <a:prstClr val="black"/>
                </a:solidFill>
                <a:effectLst/>
                <a:uLnTx/>
                <a:uFillTx/>
                <a:latin typeface="Calibri"/>
                <a:ea typeface="+mn-ea"/>
                <a:cs typeface="+mn-cs"/>
              </a:rPr>
              <a:t> and a fully suppressed viral load. </a:t>
            </a:r>
          </a:p>
          <a:p>
            <a:pPr marL="742950" marR="0" lvl="1"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000" b="0" i="0" u="none" strike="noStrike" kern="1200" cap="none" spc="0" normalizeH="0" baseline="0" noProof="0" dirty="0">
                <a:ln>
                  <a:noFill/>
                </a:ln>
                <a:solidFill>
                  <a:prstClr val="black"/>
                </a:solidFill>
                <a:effectLst/>
                <a:uLnTx/>
                <a:uFillTx/>
                <a:latin typeface="Calibri"/>
                <a:ea typeface="+mn-ea"/>
                <a:cs typeface="+mn-cs"/>
              </a:rPr>
              <a:t>Where VL not available: The person is stable on and adherent to ART and antifungal maintenance treatment for at least one year and has a CD4 cell count ≥200 cells/mm</a:t>
            </a:r>
            <a:r>
              <a:rPr kumimoji="0" lang="en-US" sz="2000" b="0" i="0" u="none" strike="noStrike" kern="1200" cap="none" spc="0" normalizeH="0" baseline="30000" noProof="0" dirty="0">
                <a:ln>
                  <a:noFill/>
                </a:ln>
                <a:solidFill>
                  <a:prstClr val="black"/>
                </a:solidFill>
                <a:effectLst/>
                <a:uLnTx/>
                <a:uFillTx/>
                <a:latin typeface="Calibri"/>
                <a:ea typeface="+mn-ea"/>
                <a:cs typeface="+mn-cs"/>
              </a:rPr>
              <a:t>3</a:t>
            </a:r>
            <a:r>
              <a:rPr kumimoji="0" lang="en-US" sz="2000" b="0" i="0" u="none" strike="noStrike" kern="1200" cap="none" spc="0" normalizeH="0" baseline="0" noProof="0" dirty="0">
                <a:ln>
                  <a:noFill/>
                </a:ln>
                <a:solidFill>
                  <a:prstClr val="black"/>
                </a:solidFill>
                <a:effectLst/>
                <a:uLnTx/>
                <a:uFillTx/>
                <a:latin typeface="Calibri"/>
                <a:ea typeface="+mn-ea"/>
                <a:cs typeface="+mn-cs"/>
              </a:rPr>
              <a:t> </a:t>
            </a:r>
          </a:p>
        </p:txBody>
      </p:sp>
      <p:sp>
        <p:nvSpPr>
          <p:cNvPr id="15" name="Content Placeholder 2">
            <a:extLst>
              <a:ext uri="{FF2B5EF4-FFF2-40B4-BE49-F238E27FC236}">
                <a16:creationId xmlns:a16="http://schemas.microsoft.com/office/drawing/2014/main" id="{BADAEF5B-4B91-4B2A-B0D6-1717FFBAC5A9}"/>
              </a:ext>
            </a:extLst>
          </p:cNvPr>
          <p:cNvSpPr txBox="1">
            <a:spLocks/>
          </p:cNvSpPr>
          <p:nvPr/>
        </p:nvSpPr>
        <p:spPr>
          <a:xfrm>
            <a:off x="6153450" y="1772816"/>
            <a:ext cx="1730918" cy="506280"/>
          </a:xfrm>
          <a:prstGeom prst="rect">
            <a:avLst/>
          </a:prstGeom>
          <a:ln>
            <a:noFill/>
            <a:prstDash val="lgDash"/>
          </a:ln>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US" sz="2000" b="1" i="0" u="sng" strike="noStrike" kern="1200" cap="none" spc="0" normalizeH="0" baseline="0" noProof="0" dirty="0">
                <a:ln>
                  <a:noFill/>
                </a:ln>
                <a:solidFill>
                  <a:prstClr val="black"/>
                </a:solidFill>
                <a:effectLst/>
                <a:uLnTx/>
                <a:uFillTx/>
                <a:latin typeface="Calibri"/>
                <a:ea typeface="+mn-ea"/>
                <a:cs typeface="+mn-cs"/>
              </a:rPr>
              <a:t>&gt;</a:t>
            </a:r>
            <a:r>
              <a:rPr kumimoji="0" lang="en-US" sz="2000" b="1" i="0" u="none" strike="noStrike" kern="1200" cap="none" spc="0" normalizeH="0" baseline="0" noProof="0" dirty="0">
                <a:ln>
                  <a:noFill/>
                </a:ln>
                <a:solidFill>
                  <a:prstClr val="black"/>
                </a:solidFill>
                <a:effectLst/>
                <a:uLnTx/>
                <a:uFillTx/>
                <a:latin typeface="Calibri"/>
                <a:ea typeface="+mn-ea"/>
                <a:cs typeface="+mn-cs"/>
              </a:rPr>
              <a:t> 1 year</a:t>
            </a:r>
          </a:p>
        </p:txBody>
      </p:sp>
    </p:spTree>
    <p:extLst>
      <p:ext uri="{BB962C8B-B14F-4D97-AF65-F5344CB8AC3E}">
        <p14:creationId xmlns:p14="http://schemas.microsoft.com/office/powerpoint/2010/main" val="391376144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a:extLst>
              <a:ext uri="{FF2B5EF4-FFF2-40B4-BE49-F238E27FC236}">
                <a16:creationId xmlns:a16="http://schemas.microsoft.com/office/drawing/2014/main" id="{2EF76C86-E35D-405C-B3CF-166910C0390D}"/>
              </a:ext>
            </a:extLst>
          </p:cNvPr>
          <p:cNvSpPr txBox="1">
            <a:spLocks noChangeArrowheads="1"/>
          </p:cNvSpPr>
          <p:nvPr/>
        </p:nvSpPr>
        <p:spPr bwMode="gray">
          <a:xfrm>
            <a:off x="0" y="-71782"/>
            <a:ext cx="9144000" cy="914400"/>
          </a:xfrm>
          <a:prstGeom prst="rect">
            <a:avLst/>
          </a:prstGeom>
          <a:solidFill>
            <a:srgbClr val="002060"/>
          </a:solidFill>
        </p:spPr>
        <p:txBody>
          <a:bodyPr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1900" b="1" i="0" u="none" strike="noStrike" kern="1200" cap="none" spc="0" normalizeH="0" baseline="0" noProof="0" dirty="0">
                <a:ln>
                  <a:noFill/>
                </a:ln>
                <a:solidFill>
                  <a:prstClr val="white"/>
                </a:solidFill>
                <a:effectLst/>
                <a:uLnTx/>
                <a:uFillTx/>
                <a:latin typeface="Calibri"/>
                <a:ea typeface="+mj-ea"/>
                <a:cs typeface="Calibri" panose="020F0502020204030204" pitchFamily="34" charset="0"/>
              </a:rPr>
              <a:t>Drugs recommended for the treatment of CCM</a:t>
            </a:r>
          </a:p>
        </p:txBody>
      </p:sp>
      <p:sp>
        <p:nvSpPr>
          <p:cNvPr id="17" name="TextBox 16">
            <a:extLst>
              <a:ext uri="{FF2B5EF4-FFF2-40B4-BE49-F238E27FC236}">
                <a16:creationId xmlns:a16="http://schemas.microsoft.com/office/drawing/2014/main" id="{85F34135-1144-4706-8145-334030381CC1}"/>
              </a:ext>
            </a:extLst>
          </p:cNvPr>
          <p:cNvSpPr txBox="1"/>
          <p:nvPr/>
        </p:nvSpPr>
        <p:spPr>
          <a:xfrm>
            <a:off x="251520" y="764704"/>
            <a:ext cx="8676456" cy="5547673"/>
          </a:xfrm>
          <a:prstGeom prst="rect">
            <a:avLst/>
          </a:prstGeom>
          <a:noFill/>
          <a:ln w="15875">
            <a:noFill/>
            <a:prstDash val="lgDash"/>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900" b="1" i="0" u="none" strike="noStrike" kern="1200" cap="none" spc="0" normalizeH="0" baseline="0" noProof="0" dirty="0">
                <a:ln>
                  <a:noFill/>
                </a:ln>
                <a:solidFill>
                  <a:srgbClr val="C00000"/>
                </a:solidFill>
                <a:effectLst/>
                <a:uLnTx/>
                <a:uFillTx/>
                <a:latin typeface="Calibri"/>
                <a:ea typeface="+mn-ea"/>
                <a:cs typeface="+mn-cs"/>
              </a:rPr>
              <a:t>Different drugs are recommended for the treatment of CCM</a:t>
            </a:r>
          </a:p>
          <a:p>
            <a:pPr marL="914400" marR="0" lvl="1" indent="-45720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1900" b="1" i="0" u="none" strike="noStrike" kern="1200" cap="none" spc="0" normalizeH="0" baseline="0" noProof="0" dirty="0">
                <a:ln>
                  <a:noFill/>
                </a:ln>
                <a:solidFill>
                  <a:prstClr val="black"/>
                </a:solidFill>
                <a:effectLst/>
                <a:uLnTx/>
                <a:uFillTx/>
                <a:latin typeface="Calibri"/>
                <a:ea typeface="+mn-ea"/>
                <a:cs typeface="+mn-cs"/>
              </a:rPr>
              <a:t>IV Amphotericin B</a:t>
            </a:r>
            <a:r>
              <a:rPr kumimoji="0" lang="en-US" sz="1900" b="0" i="0" u="none" strike="noStrike" kern="1200" cap="none" spc="0" normalizeH="0" baseline="0" noProof="0" dirty="0">
                <a:ln>
                  <a:noFill/>
                </a:ln>
                <a:solidFill>
                  <a:prstClr val="black"/>
                </a:solidFill>
                <a:effectLst/>
                <a:uLnTx/>
                <a:uFillTx/>
                <a:latin typeface="Calibri"/>
                <a:ea typeface="+mn-ea"/>
                <a:cs typeface="+mn-cs"/>
              </a:rPr>
              <a:t>: </a:t>
            </a:r>
          </a:p>
          <a:p>
            <a:pPr marL="1371600" marR="0" lvl="2" indent="-45720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850" b="0" i="0" u="none" strike="noStrike" kern="1200" cap="none" spc="0" normalizeH="0" baseline="0" noProof="0" dirty="0">
                <a:ln>
                  <a:noFill/>
                </a:ln>
                <a:solidFill>
                  <a:prstClr val="black"/>
                </a:solidFill>
                <a:effectLst/>
                <a:uLnTx/>
                <a:uFillTx/>
                <a:latin typeface="Calibri"/>
                <a:ea typeface="+mn-ea"/>
                <a:cs typeface="+mn-cs"/>
              </a:rPr>
              <a:t>Is a key antifungal medicine for treatment of CCM. It is administered in combination with 5-FC or Fluconazole in the induction phase of treatment.</a:t>
            </a:r>
          </a:p>
          <a:p>
            <a:pPr marL="1371600" marR="0" lvl="2" indent="-45720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850" b="0" i="0" u="none" strike="noStrike" kern="1200" cap="none" spc="0" normalizeH="0" baseline="0" noProof="0" dirty="0">
                <a:ln>
                  <a:noFill/>
                </a:ln>
                <a:solidFill>
                  <a:prstClr val="black"/>
                </a:solidFill>
                <a:effectLst/>
                <a:uLnTx/>
                <a:uFillTx/>
                <a:latin typeface="Calibri"/>
                <a:ea typeface="+mn-ea"/>
                <a:cs typeface="+mn-cs"/>
              </a:rPr>
              <a:t>One of two formulations can be used:</a:t>
            </a:r>
          </a:p>
          <a:p>
            <a:pPr marL="1828800" marR="0" lvl="3" indent="-45720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kumimoji="0" lang="en-US" sz="1850" b="0" i="0" u="none" strike="noStrike" kern="1200" cap="none" spc="0" normalizeH="0" baseline="0" noProof="0" dirty="0">
                <a:ln>
                  <a:noFill/>
                </a:ln>
                <a:solidFill>
                  <a:prstClr val="black"/>
                </a:solidFill>
                <a:effectLst/>
                <a:uLnTx/>
                <a:uFillTx/>
                <a:latin typeface="Calibri"/>
                <a:ea typeface="+mn-ea"/>
                <a:cs typeface="+mn-cs"/>
              </a:rPr>
              <a:t>Liposomal Amphotericin B (L-</a:t>
            </a:r>
            <a:r>
              <a:rPr kumimoji="0" lang="en-US" sz="1850" b="0" i="0" u="none" strike="noStrike" kern="1200" cap="none" spc="0" normalizeH="0" baseline="0" noProof="0" dirty="0" err="1">
                <a:ln>
                  <a:noFill/>
                </a:ln>
                <a:solidFill>
                  <a:prstClr val="black"/>
                </a:solidFill>
                <a:effectLst/>
                <a:uLnTx/>
                <a:uFillTx/>
                <a:latin typeface="Calibri"/>
                <a:ea typeface="+mn-ea"/>
                <a:cs typeface="+mn-cs"/>
              </a:rPr>
              <a:t>AmB</a:t>
            </a:r>
            <a:r>
              <a:rPr kumimoji="0" lang="en-US" sz="1850" b="0" i="0" u="none" strike="noStrike" kern="1200" cap="none" spc="0" normalizeH="0" baseline="0" noProof="0" dirty="0">
                <a:ln>
                  <a:noFill/>
                </a:ln>
                <a:solidFill>
                  <a:prstClr val="black"/>
                </a:solidFill>
                <a:effectLst/>
                <a:uLnTx/>
                <a:uFillTx/>
                <a:latin typeface="Calibri"/>
                <a:ea typeface="+mn-ea"/>
                <a:cs typeface="+mn-cs"/>
              </a:rPr>
              <a:t>*), the preferred formulation </a:t>
            </a:r>
            <a:r>
              <a:rPr kumimoji="0" lang="en-US" sz="1850" b="1" i="0" u="none" strike="noStrike" kern="1200" cap="none" spc="0" normalizeH="0" baseline="0" noProof="0" dirty="0">
                <a:ln>
                  <a:noFill/>
                </a:ln>
                <a:solidFill>
                  <a:prstClr val="black"/>
                </a:solidFill>
                <a:effectLst/>
                <a:uLnTx/>
                <a:uFillTx/>
                <a:latin typeface="Calibri"/>
                <a:ea typeface="+mn-ea"/>
                <a:cs typeface="+mn-cs"/>
              </a:rPr>
              <a:t>OR</a:t>
            </a:r>
            <a:endParaRPr kumimoji="0" lang="en-US" sz="1850" b="0" i="0" u="none" strike="noStrike" kern="1200" cap="none" spc="0" normalizeH="0" baseline="0" noProof="0" dirty="0">
              <a:ln>
                <a:noFill/>
              </a:ln>
              <a:solidFill>
                <a:prstClr val="black"/>
              </a:solidFill>
              <a:effectLst/>
              <a:uLnTx/>
              <a:uFillTx/>
              <a:latin typeface="Calibri"/>
              <a:ea typeface="+mn-ea"/>
              <a:cs typeface="+mn-cs"/>
            </a:endParaRPr>
          </a:p>
          <a:p>
            <a:pPr marL="1828800" marR="0" lvl="3" indent="-45720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kumimoji="0" lang="en-US" sz="1850" b="0" i="0" u="none" strike="noStrike" kern="1200" cap="none" spc="0" normalizeH="0" baseline="0" noProof="0" dirty="0">
                <a:ln>
                  <a:noFill/>
                </a:ln>
                <a:solidFill>
                  <a:prstClr val="black"/>
                </a:solidFill>
                <a:effectLst/>
                <a:uLnTx/>
                <a:uFillTx/>
                <a:latin typeface="Calibri"/>
                <a:ea typeface="+mn-ea"/>
                <a:cs typeface="+mn-cs"/>
              </a:rPr>
              <a:t>Amphotericin B Deoxycholate (</a:t>
            </a:r>
            <a:r>
              <a:rPr kumimoji="0" lang="en-US" sz="1850" b="0" i="0" u="none" strike="noStrike" kern="1200" cap="none" spc="0" normalizeH="0" baseline="0" noProof="0" dirty="0" err="1">
                <a:ln>
                  <a:noFill/>
                </a:ln>
                <a:solidFill>
                  <a:prstClr val="black"/>
                </a:solidFill>
                <a:effectLst/>
                <a:uLnTx/>
                <a:uFillTx/>
                <a:latin typeface="Calibri"/>
                <a:ea typeface="+mn-ea"/>
                <a:cs typeface="+mn-cs"/>
              </a:rPr>
              <a:t>AmB</a:t>
            </a:r>
            <a:r>
              <a:rPr kumimoji="0" lang="en-US" sz="1850" b="0" i="0" u="none" strike="noStrike" kern="1200" cap="none" spc="0" normalizeH="0" baseline="0" noProof="0" dirty="0">
                <a:ln>
                  <a:noFill/>
                </a:ln>
                <a:solidFill>
                  <a:prstClr val="black"/>
                </a:solidFill>
                <a:effectLst/>
                <a:uLnTx/>
                <a:uFillTx/>
                <a:latin typeface="Calibri"/>
                <a:ea typeface="+mn-ea"/>
                <a:cs typeface="+mn-cs"/>
              </a:rPr>
              <a:t>-d**) may be used if L-</a:t>
            </a:r>
            <a:r>
              <a:rPr kumimoji="0" lang="en-US" sz="1850" b="0" i="0" u="none" strike="noStrike" kern="1200" cap="none" spc="0" normalizeH="0" baseline="0" noProof="0" dirty="0" err="1">
                <a:ln>
                  <a:noFill/>
                </a:ln>
                <a:solidFill>
                  <a:prstClr val="black"/>
                </a:solidFill>
                <a:effectLst/>
                <a:uLnTx/>
                <a:uFillTx/>
                <a:latin typeface="Calibri"/>
                <a:ea typeface="+mn-ea"/>
                <a:cs typeface="+mn-cs"/>
              </a:rPr>
              <a:t>AmB</a:t>
            </a:r>
            <a:r>
              <a:rPr kumimoji="0" lang="en-US" sz="1850" b="0" i="0" u="none" strike="noStrike" kern="1200" cap="none" spc="0" normalizeH="0" baseline="0" noProof="0" dirty="0">
                <a:ln>
                  <a:noFill/>
                </a:ln>
                <a:solidFill>
                  <a:prstClr val="black"/>
                </a:solidFill>
                <a:effectLst/>
                <a:uLnTx/>
                <a:uFillTx/>
                <a:latin typeface="Calibri"/>
                <a:ea typeface="+mn-ea"/>
                <a:cs typeface="+mn-cs"/>
              </a:rPr>
              <a:t> is not available</a:t>
            </a:r>
            <a:endParaRPr kumimoji="0" lang="en-US" sz="1850" b="1" i="0" u="none" strike="noStrike" kern="1200" cap="none" spc="0" normalizeH="0" baseline="0" noProof="0" dirty="0">
              <a:ln>
                <a:noFill/>
              </a:ln>
              <a:solidFill>
                <a:prstClr val="black"/>
              </a:solidFill>
              <a:effectLst/>
              <a:uLnTx/>
              <a:uFillTx/>
              <a:latin typeface="Calibri"/>
              <a:ea typeface="+mn-ea"/>
              <a:cs typeface="+mn-cs"/>
            </a:endParaRPr>
          </a:p>
          <a:p>
            <a:pPr marL="457200" marR="0" lvl="1" indent="0" algn="l" defTabSz="914400" rtl="0" eaLnBrk="1" fontAlgn="auto" latinLnBrk="0" hangingPunct="1">
              <a:lnSpc>
                <a:spcPct val="100000"/>
              </a:lnSpc>
              <a:spcBef>
                <a:spcPts val="0"/>
              </a:spcBef>
              <a:spcAft>
                <a:spcPts val="0"/>
              </a:spcAft>
              <a:buClrTx/>
              <a:buSzTx/>
              <a:buFontTx/>
              <a:buNone/>
              <a:tabLst/>
              <a:defRPr/>
            </a:pPr>
            <a:endParaRPr kumimoji="0" lang="en-US" sz="1900" b="0" i="0" u="none" strike="noStrike" kern="1200" cap="none" spc="0" normalizeH="0" baseline="0" noProof="0" dirty="0">
              <a:ln>
                <a:noFill/>
              </a:ln>
              <a:solidFill>
                <a:prstClr val="black"/>
              </a:solidFill>
              <a:effectLst/>
              <a:uLnTx/>
              <a:uFillTx/>
              <a:latin typeface="Calibri"/>
              <a:ea typeface="+mn-ea"/>
              <a:cs typeface="+mn-cs"/>
            </a:endParaRPr>
          </a:p>
          <a:p>
            <a:pPr marL="914400" marR="0" lvl="1" indent="-45720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1900" b="1" i="0" u="none" strike="noStrike" kern="1200" cap="none" spc="0" normalizeH="0" baseline="0" noProof="0" dirty="0">
                <a:ln>
                  <a:noFill/>
                </a:ln>
                <a:solidFill>
                  <a:prstClr val="black"/>
                </a:solidFill>
                <a:effectLst/>
                <a:uLnTx/>
                <a:uFillTx/>
                <a:latin typeface="Calibri"/>
                <a:ea typeface="+mn-ea"/>
                <a:cs typeface="+mn-cs"/>
              </a:rPr>
              <a:t>5-Flucytosine (5-FC):</a:t>
            </a:r>
            <a:r>
              <a:rPr kumimoji="0" lang="en-US" sz="1900" b="0" i="0" u="none" strike="noStrike" kern="1200" cap="none" spc="0" normalizeH="0" baseline="0" noProof="0" dirty="0">
                <a:ln>
                  <a:noFill/>
                </a:ln>
                <a:solidFill>
                  <a:prstClr val="black"/>
                </a:solidFill>
                <a:effectLst/>
                <a:uLnTx/>
                <a:uFillTx/>
                <a:latin typeface="Calibri"/>
                <a:ea typeface="+mn-ea"/>
                <a:cs typeface="+mn-cs"/>
              </a:rPr>
              <a:t> </a:t>
            </a:r>
          </a:p>
          <a:p>
            <a:pPr marL="1371600" marR="0" lvl="2" indent="-45720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850" b="0" i="0" u="none" strike="noStrike" kern="1200" cap="none" spc="0" normalizeH="0" baseline="0" noProof="0" dirty="0">
                <a:ln>
                  <a:noFill/>
                </a:ln>
                <a:solidFill>
                  <a:prstClr val="black"/>
                </a:solidFill>
                <a:effectLst/>
                <a:uLnTx/>
                <a:uFillTx/>
                <a:latin typeface="Calibri"/>
                <a:ea typeface="+mn-ea"/>
                <a:cs typeface="+mn-cs"/>
              </a:rPr>
              <a:t>Is ALWAYS used in combination with other antifungals. </a:t>
            </a:r>
          </a:p>
          <a:p>
            <a:pPr marL="1371600" marR="0" lvl="2" indent="-45720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850" b="0" i="0" u="none" strike="noStrike" kern="1200" cap="none" spc="0" normalizeH="0" baseline="0" noProof="0" dirty="0">
                <a:ln>
                  <a:noFill/>
                </a:ln>
                <a:solidFill>
                  <a:prstClr val="black"/>
                </a:solidFill>
                <a:effectLst/>
                <a:uLnTx/>
                <a:uFillTx/>
                <a:latin typeface="Calibri"/>
                <a:ea typeface="+mn-ea"/>
                <a:cs typeface="+mn-cs"/>
              </a:rPr>
              <a:t>5FC containing regimens for CCM treatment are superior. Access to 5FC should therefore be prioritized. </a:t>
            </a:r>
          </a:p>
          <a:p>
            <a:pPr marL="1371600" marR="0" lvl="2" indent="-45720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850" b="0" i="0" u="none" strike="noStrike" kern="1200" cap="none" spc="0" normalizeH="0" baseline="0" noProof="0" dirty="0">
                <a:ln>
                  <a:noFill/>
                </a:ln>
                <a:solidFill>
                  <a:prstClr val="black"/>
                </a:solidFill>
                <a:effectLst/>
                <a:uLnTx/>
                <a:uFillTx/>
                <a:latin typeface="Calibri"/>
                <a:ea typeface="+mn-ea"/>
                <a:cs typeface="+mn-cs"/>
              </a:rPr>
              <a:t>5FC can be administered with high dose fluconazole as oral anti-fungal combination where AmB is not available. </a:t>
            </a:r>
          </a:p>
          <a:p>
            <a:pPr marL="914400" marR="0" lvl="2" indent="0" algn="l" defTabSz="914400" rtl="0" eaLnBrk="1" fontAlgn="auto" latinLnBrk="0" hangingPunct="1">
              <a:lnSpc>
                <a:spcPct val="100000"/>
              </a:lnSpc>
              <a:spcBef>
                <a:spcPts val="0"/>
              </a:spcBef>
              <a:spcAft>
                <a:spcPts val="0"/>
              </a:spcAft>
              <a:buClrTx/>
              <a:buSzTx/>
              <a:buFontTx/>
              <a:buNone/>
              <a:tabLst/>
              <a:defRPr/>
            </a:pPr>
            <a:endParaRPr kumimoji="0" lang="en-US" sz="1900" b="0" i="0" u="none" strike="noStrike" kern="1200" cap="none" spc="0" normalizeH="0" baseline="0" noProof="0" dirty="0">
              <a:ln>
                <a:noFill/>
              </a:ln>
              <a:solidFill>
                <a:prstClr val="black"/>
              </a:solidFill>
              <a:effectLst/>
              <a:uLnTx/>
              <a:uFillTx/>
              <a:latin typeface="Calibri"/>
              <a:ea typeface="+mn-ea"/>
              <a:cs typeface="+mn-cs"/>
            </a:endParaRPr>
          </a:p>
          <a:p>
            <a:pPr marL="914400" marR="0" lvl="1" indent="-45720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1900" b="1" i="0" u="none" strike="noStrike" kern="1200" cap="none" spc="0" normalizeH="0" baseline="0" noProof="0" dirty="0">
                <a:ln>
                  <a:noFill/>
                </a:ln>
                <a:solidFill>
                  <a:prstClr val="black"/>
                </a:solidFill>
                <a:effectLst/>
                <a:uLnTx/>
                <a:uFillTx/>
                <a:latin typeface="Calibri"/>
                <a:ea typeface="+mn-ea"/>
                <a:cs typeface="+mn-cs"/>
              </a:rPr>
              <a:t>Fluconazole:</a:t>
            </a:r>
          </a:p>
          <a:p>
            <a:pPr marL="1371600" marR="0" lvl="2" indent="-45720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850" b="0" i="0" u="none" strike="noStrike" kern="1200" cap="none" spc="0" normalizeH="0" baseline="0" noProof="0" dirty="0">
                <a:ln>
                  <a:noFill/>
                </a:ln>
                <a:solidFill>
                  <a:prstClr val="black"/>
                </a:solidFill>
                <a:effectLst/>
                <a:uLnTx/>
                <a:uFillTx/>
                <a:latin typeface="Calibri"/>
                <a:ea typeface="+mn-ea"/>
                <a:cs typeface="+mn-cs"/>
              </a:rPr>
              <a:t>Is the mainstay of the consolidation and maintenance phases of treatment.</a:t>
            </a:r>
          </a:p>
        </p:txBody>
      </p:sp>
      <p:sp>
        <p:nvSpPr>
          <p:cNvPr id="2" name="TextBox 1">
            <a:extLst>
              <a:ext uri="{FF2B5EF4-FFF2-40B4-BE49-F238E27FC236}">
                <a16:creationId xmlns:a16="http://schemas.microsoft.com/office/drawing/2014/main" id="{E20A618E-347E-4AAF-B13C-CB05851C806F}"/>
              </a:ext>
            </a:extLst>
          </p:cNvPr>
          <p:cNvSpPr txBox="1"/>
          <p:nvPr/>
        </p:nvSpPr>
        <p:spPr>
          <a:xfrm>
            <a:off x="179512" y="6290156"/>
            <a:ext cx="8902703"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1" u="none" strike="noStrike" kern="1200" cap="none" spc="0" normalizeH="0" baseline="0" noProof="0" dirty="0">
                <a:ln>
                  <a:noFill/>
                </a:ln>
                <a:solidFill>
                  <a:srgbClr val="002060"/>
                </a:solidFill>
                <a:effectLst/>
                <a:uLnTx/>
                <a:uFillTx/>
                <a:latin typeface="Calibri"/>
                <a:ea typeface="+mn-ea"/>
                <a:cs typeface="+mn-cs"/>
              </a:rPr>
              <a:t>*Recommended by WHO due to better safety profile. L-</a:t>
            </a:r>
            <a:r>
              <a:rPr kumimoji="0" lang="en-US" sz="1400" b="0" i="1" u="none" strike="noStrike" kern="1200" cap="none" spc="0" normalizeH="0" baseline="0" noProof="0" dirty="0" err="1">
                <a:ln>
                  <a:noFill/>
                </a:ln>
                <a:solidFill>
                  <a:srgbClr val="002060"/>
                </a:solidFill>
                <a:effectLst/>
                <a:uLnTx/>
                <a:uFillTx/>
                <a:latin typeface="Calibri"/>
                <a:ea typeface="+mn-ea"/>
                <a:cs typeface="+mn-cs"/>
              </a:rPr>
              <a:t>AmB</a:t>
            </a:r>
            <a:r>
              <a:rPr kumimoji="0" lang="en-US" sz="1400" b="0" i="1" u="none" strike="noStrike" kern="1200" cap="none" spc="0" normalizeH="0" baseline="0" noProof="0" dirty="0">
                <a:ln>
                  <a:noFill/>
                </a:ln>
                <a:solidFill>
                  <a:srgbClr val="002060"/>
                </a:solidFill>
                <a:effectLst/>
                <a:uLnTx/>
                <a:uFillTx/>
                <a:latin typeface="Calibri"/>
                <a:ea typeface="+mn-ea"/>
                <a:cs typeface="+mn-cs"/>
              </a:rPr>
              <a:t> was the primary formulation used in the AMBITION study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1" u="none" strike="noStrike" kern="1200" cap="none" spc="0" normalizeH="0" baseline="0" noProof="0" dirty="0">
                <a:ln>
                  <a:noFill/>
                </a:ln>
                <a:solidFill>
                  <a:srgbClr val="002060"/>
                </a:solidFill>
                <a:effectLst/>
                <a:uLnTx/>
                <a:uFillTx/>
                <a:latin typeface="Calibri"/>
                <a:ea typeface="+mn-ea"/>
                <a:cs typeface="+mn-cs"/>
              </a:rPr>
              <a:t>**Used in the ACTA trial</a:t>
            </a:r>
          </a:p>
        </p:txBody>
      </p:sp>
    </p:spTree>
    <p:extLst>
      <p:ext uri="{BB962C8B-B14F-4D97-AF65-F5344CB8AC3E}">
        <p14:creationId xmlns:p14="http://schemas.microsoft.com/office/powerpoint/2010/main" val="50399429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a:extLst>
              <a:ext uri="{FF2B5EF4-FFF2-40B4-BE49-F238E27FC236}">
                <a16:creationId xmlns:a16="http://schemas.microsoft.com/office/drawing/2014/main" id="{2EF76C86-E35D-405C-B3CF-166910C0390D}"/>
              </a:ext>
            </a:extLst>
          </p:cNvPr>
          <p:cNvSpPr txBox="1">
            <a:spLocks noChangeArrowheads="1"/>
          </p:cNvSpPr>
          <p:nvPr/>
        </p:nvSpPr>
        <p:spPr bwMode="gray">
          <a:xfrm>
            <a:off x="0" y="-5680"/>
            <a:ext cx="9144000" cy="914400"/>
          </a:xfrm>
          <a:prstGeom prst="rect">
            <a:avLst/>
          </a:prstGeom>
          <a:solidFill>
            <a:srgbClr val="002060"/>
          </a:solidFill>
        </p:spPr>
        <p:txBody>
          <a:bodyPr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1900" b="1" i="0" u="none" strike="noStrike" kern="1200" cap="none" spc="0" normalizeH="0" baseline="0" noProof="0" dirty="0">
                <a:ln>
                  <a:noFill/>
                </a:ln>
                <a:solidFill>
                  <a:prstClr val="white"/>
                </a:solidFill>
                <a:effectLst/>
                <a:uLnTx/>
                <a:uFillTx/>
                <a:latin typeface="Calibri"/>
                <a:ea typeface="+mj-ea"/>
                <a:cs typeface="Calibri" panose="020F0502020204030204" pitchFamily="34" charset="0"/>
              </a:rPr>
              <a:t>Following the AMBITION trial, the WHO now recommends the use of single high-dose </a:t>
            </a:r>
          </a:p>
          <a:p>
            <a:pPr marL="0" marR="0" lvl="0" indent="0" algn="just" defTabSz="914400" rtl="0" eaLnBrk="1" fontAlgn="auto" latinLnBrk="0" hangingPunct="1">
              <a:lnSpc>
                <a:spcPct val="100000"/>
              </a:lnSpc>
              <a:spcBef>
                <a:spcPts val="600"/>
              </a:spcBef>
              <a:spcAft>
                <a:spcPts val="0"/>
              </a:spcAft>
              <a:buClrTx/>
              <a:buSzTx/>
              <a:buFontTx/>
              <a:buNone/>
              <a:tabLst/>
              <a:defRPr/>
            </a:pPr>
            <a:r>
              <a:rPr kumimoji="0" lang="en-US" sz="1900" b="1" i="0" u="none" strike="noStrike" kern="1200" cap="none" spc="0" normalizeH="0" baseline="0" noProof="0" dirty="0">
                <a:ln>
                  <a:noFill/>
                </a:ln>
                <a:solidFill>
                  <a:prstClr val="white"/>
                </a:solidFill>
                <a:effectLst/>
                <a:uLnTx/>
                <a:uFillTx/>
                <a:latin typeface="Calibri"/>
                <a:ea typeface="+mj-ea"/>
                <a:cs typeface="Calibri" panose="020F0502020204030204" pitchFamily="34" charset="0"/>
              </a:rPr>
              <a:t>L-</a:t>
            </a:r>
            <a:r>
              <a:rPr kumimoji="0" lang="en-US" sz="1900" b="1" i="0" u="none" strike="noStrike" kern="1200" cap="none" spc="0" normalizeH="0" baseline="0" noProof="0" dirty="0" err="1">
                <a:ln>
                  <a:noFill/>
                </a:ln>
                <a:solidFill>
                  <a:prstClr val="white"/>
                </a:solidFill>
                <a:effectLst/>
                <a:uLnTx/>
                <a:uFillTx/>
                <a:latin typeface="Calibri"/>
                <a:ea typeface="+mj-ea"/>
                <a:cs typeface="Calibri" panose="020F0502020204030204" pitchFamily="34" charset="0"/>
              </a:rPr>
              <a:t>AmB</a:t>
            </a:r>
            <a:r>
              <a:rPr kumimoji="0" lang="en-US" sz="1900" b="1" i="0" u="none" strike="noStrike" kern="1200" cap="none" spc="0" normalizeH="0" baseline="0" noProof="0" dirty="0">
                <a:ln>
                  <a:noFill/>
                </a:ln>
                <a:solidFill>
                  <a:prstClr val="white"/>
                </a:solidFill>
                <a:effectLst/>
                <a:uLnTx/>
                <a:uFillTx/>
                <a:latin typeface="Calibri"/>
                <a:ea typeface="+mj-ea"/>
                <a:cs typeface="Calibri" panose="020F0502020204030204" pitchFamily="34" charset="0"/>
              </a:rPr>
              <a:t> treatment  in LMICs as the preferred CCM Induction regimen</a:t>
            </a:r>
          </a:p>
        </p:txBody>
      </p:sp>
      <p:sp>
        <p:nvSpPr>
          <p:cNvPr id="16" name="TextBox 15">
            <a:extLst>
              <a:ext uri="{FF2B5EF4-FFF2-40B4-BE49-F238E27FC236}">
                <a16:creationId xmlns:a16="http://schemas.microsoft.com/office/drawing/2014/main" id="{AFEBDDC6-CA59-4ABF-899D-A23CDBEAFA03}"/>
              </a:ext>
            </a:extLst>
          </p:cNvPr>
          <p:cNvSpPr txBox="1"/>
          <p:nvPr/>
        </p:nvSpPr>
        <p:spPr>
          <a:xfrm>
            <a:off x="0" y="908720"/>
            <a:ext cx="9144000" cy="707886"/>
          </a:xfrm>
          <a:prstGeom prst="rect">
            <a:avLst/>
          </a:prstGeom>
          <a:noFill/>
          <a:ln>
            <a:noFill/>
            <a:prstDash val="lgDash"/>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Calibri"/>
                <a:ea typeface="+mn-ea"/>
                <a:cs typeface="+mn-cs"/>
              </a:rPr>
              <a:t>In order of recommendation (Key Considerations include: </a:t>
            </a:r>
            <a:r>
              <a:rPr kumimoji="0" lang="en-US" sz="2000" b="0" i="1" u="none" strike="noStrike" kern="1200" cap="none" spc="0" normalizeH="0" baseline="0" noProof="0" dirty="0">
                <a:ln>
                  <a:noFill/>
                </a:ln>
                <a:solidFill>
                  <a:prstClr val="black"/>
                </a:solidFill>
                <a:effectLst/>
                <a:uLnTx/>
                <a:uFillTx/>
                <a:latin typeface="Calibri"/>
                <a:ea typeface="+mn-ea"/>
                <a:cs typeface="+mn-cs"/>
              </a:rPr>
              <a:t>availability of L-</a:t>
            </a:r>
            <a:r>
              <a:rPr kumimoji="0" lang="en-US" sz="2000" b="0" i="1" u="none" strike="noStrike" kern="1200" cap="none" spc="0" normalizeH="0" baseline="0" noProof="0" dirty="0" err="1">
                <a:ln>
                  <a:noFill/>
                </a:ln>
                <a:solidFill>
                  <a:prstClr val="black"/>
                </a:solidFill>
                <a:effectLst/>
                <a:uLnTx/>
                <a:uFillTx/>
                <a:latin typeface="Calibri"/>
                <a:ea typeface="+mn-ea"/>
                <a:cs typeface="+mn-cs"/>
              </a:rPr>
              <a:t>AmB</a:t>
            </a:r>
            <a:r>
              <a:rPr kumimoji="0" lang="en-US" sz="2000" b="0" i="1" u="none" strike="noStrike" kern="1200" cap="none" spc="0" normalizeH="0" baseline="0" noProof="0" dirty="0">
                <a:ln>
                  <a:noFill/>
                </a:ln>
                <a:solidFill>
                  <a:prstClr val="black"/>
                </a:solidFill>
                <a:effectLst/>
                <a:uLnTx/>
                <a:uFillTx/>
                <a:latin typeface="Calibri"/>
                <a:ea typeface="+mn-ea"/>
                <a:cs typeface="+mn-cs"/>
              </a:rPr>
              <a:t> and 5-FC and safe </a:t>
            </a:r>
            <a:r>
              <a:rPr kumimoji="0" lang="en-US" sz="2000" b="0" i="1" u="none" strike="noStrike" kern="1200" cap="none" spc="0" normalizeH="0" baseline="0" noProof="0" dirty="0" err="1">
                <a:ln>
                  <a:noFill/>
                </a:ln>
                <a:solidFill>
                  <a:prstClr val="black"/>
                </a:solidFill>
                <a:effectLst/>
                <a:uLnTx/>
                <a:uFillTx/>
                <a:latin typeface="Calibri"/>
                <a:ea typeface="+mn-ea"/>
                <a:cs typeface="+mn-cs"/>
              </a:rPr>
              <a:t>AmB</a:t>
            </a:r>
            <a:r>
              <a:rPr kumimoji="0" lang="en-US" sz="2000" b="0" i="1" u="none" strike="noStrike" kern="1200" cap="none" spc="0" normalizeH="0" baseline="0" noProof="0" dirty="0">
                <a:ln>
                  <a:noFill/>
                </a:ln>
                <a:solidFill>
                  <a:prstClr val="black"/>
                </a:solidFill>
                <a:effectLst/>
                <a:uLnTx/>
                <a:uFillTx/>
                <a:latin typeface="Calibri"/>
                <a:ea typeface="+mn-ea"/>
                <a:cs typeface="+mn-cs"/>
              </a:rPr>
              <a:t> deoxycholate (</a:t>
            </a:r>
            <a:r>
              <a:rPr kumimoji="0" lang="en-US" sz="2000" b="0" i="1" u="none" strike="noStrike" kern="1200" cap="none" spc="0" normalizeH="0" baseline="0" noProof="0" dirty="0" err="1">
                <a:ln>
                  <a:noFill/>
                </a:ln>
                <a:solidFill>
                  <a:prstClr val="black"/>
                </a:solidFill>
                <a:effectLst/>
                <a:uLnTx/>
                <a:uFillTx/>
                <a:latin typeface="Calibri"/>
                <a:ea typeface="+mn-ea"/>
                <a:cs typeface="+mn-cs"/>
              </a:rPr>
              <a:t>AmB</a:t>
            </a:r>
            <a:r>
              <a:rPr kumimoji="0" lang="en-US" sz="2000" b="0" i="1" u="none" strike="noStrike" kern="1200" cap="none" spc="0" normalizeH="0" baseline="0" noProof="0" dirty="0">
                <a:ln>
                  <a:noFill/>
                </a:ln>
                <a:solidFill>
                  <a:prstClr val="black"/>
                </a:solidFill>
                <a:effectLst/>
                <a:uLnTx/>
                <a:uFillTx/>
                <a:latin typeface="Calibri"/>
                <a:ea typeface="+mn-ea"/>
                <a:cs typeface="+mn-cs"/>
              </a:rPr>
              <a:t>-d) administration)</a:t>
            </a:r>
          </a:p>
        </p:txBody>
      </p:sp>
      <p:sp>
        <p:nvSpPr>
          <p:cNvPr id="17" name="TextBox 16">
            <a:extLst>
              <a:ext uri="{FF2B5EF4-FFF2-40B4-BE49-F238E27FC236}">
                <a16:creationId xmlns:a16="http://schemas.microsoft.com/office/drawing/2014/main" id="{85F34135-1144-4706-8145-334030381CC1}"/>
              </a:ext>
            </a:extLst>
          </p:cNvPr>
          <p:cNvSpPr txBox="1"/>
          <p:nvPr/>
        </p:nvSpPr>
        <p:spPr>
          <a:xfrm>
            <a:off x="107504" y="1628800"/>
            <a:ext cx="8866191" cy="4601260"/>
          </a:xfrm>
          <a:prstGeom prst="rect">
            <a:avLst/>
          </a:prstGeom>
          <a:noFill/>
          <a:ln w="15875">
            <a:solidFill>
              <a:srgbClr val="C00000"/>
            </a:solidFill>
            <a:prstDash val="lgDash"/>
          </a:ln>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1950" b="1" i="0" u="none" strike="noStrike" kern="1200" cap="none" spc="0" normalizeH="0" baseline="0" noProof="0" dirty="0">
                <a:ln>
                  <a:noFill/>
                </a:ln>
                <a:solidFill>
                  <a:prstClr val="black"/>
                </a:solidFill>
                <a:effectLst/>
                <a:uLnTx/>
                <a:uFillTx/>
                <a:latin typeface="Calibri"/>
                <a:ea typeface="+mn-ea"/>
                <a:cs typeface="+mn-cs"/>
              </a:rPr>
              <a:t>Preferred: </a:t>
            </a:r>
            <a:r>
              <a:rPr kumimoji="0" lang="en-US" sz="1950" b="0" i="0" u="none" strike="noStrike" kern="1200" cap="none" spc="0" normalizeH="0" baseline="0" noProof="0" dirty="0">
                <a:ln>
                  <a:noFill/>
                </a:ln>
                <a:solidFill>
                  <a:srgbClr val="002060"/>
                </a:solidFill>
                <a:effectLst/>
                <a:uLnTx/>
                <a:uFillTx/>
                <a:latin typeface="Calibri"/>
                <a:ea typeface="+mn-ea"/>
                <a:cs typeface="+mn-cs"/>
              </a:rPr>
              <a:t>L-</a:t>
            </a:r>
            <a:r>
              <a:rPr kumimoji="0" lang="en-US" sz="1950" b="0" i="0" u="none" strike="noStrike" kern="1200" cap="none" spc="0" normalizeH="0" baseline="0" noProof="0" dirty="0" err="1">
                <a:ln>
                  <a:noFill/>
                </a:ln>
                <a:solidFill>
                  <a:srgbClr val="002060"/>
                </a:solidFill>
                <a:effectLst/>
                <a:uLnTx/>
                <a:uFillTx/>
                <a:latin typeface="Calibri"/>
                <a:ea typeface="+mn-ea"/>
                <a:cs typeface="+mn-cs"/>
              </a:rPr>
              <a:t>AmB</a:t>
            </a:r>
            <a:r>
              <a:rPr kumimoji="0" lang="en-US" sz="1950" b="0" i="0" u="none" strike="noStrike" kern="1200" cap="none" spc="0" normalizeH="0" baseline="0" noProof="0" dirty="0">
                <a:ln>
                  <a:noFill/>
                </a:ln>
                <a:solidFill>
                  <a:srgbClr val="002060"/>
                </a:solidFill>
                <a:effectLst/>
                <a:uLnTx/>
                <a:uFillTx/>
                <a:latin typeface="Calibri"/>
                <a:ea typeface="+mn-ea"/>
                <a:cs typeface="+mn-cs"/>
              </a:rPr>
              <a:t> 10 mg/kg single dose (DAY 1 Only) + 2 weeks 5FC* (100 mg/kg/day), 2 weeks Fluconazole 1200 mg daily </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endParaRPr kumimoji="0" lang="en-US" sz="2000" b="0" i="0" u="none" strike="noStrike" kern="1200" cap="none" spc="0" normalizeH="0" baseline="0" noProof="0" dirty="0">
              <a:ln>
                <a:noFill/>
              </a:ln>
              <a:solidFill>
                <a:srgbClr val="002060"/>
              </a:solidFill>
              <a:effectLst/>
              <a:highlight>
                <a:srgbClr val="FFFF00"/>
              </a:highlight>
              <a:uLnTx/>
              <a:uFillTx/>
              <a:latin typeface="Calibri"/>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1950" b="1" i="0" u="none" strike="noStrike" kern="1200" cap="none" spc="0" normalizeH="0" baseline="0" noProof="0" dirty="0">
                <a:ln>
                  <a:noFill/>
                </a:ln>
                <a:solidFill>
                  <a:prstClr val="black"/>
                </a:solidFill>
                <a:effectLst/>
                <a:uLnTx/>
                <a:uFillTx/>
                <a:latin typeface="Calibri"/>
                <a:ea typeface="+mn-ea"/>
                <a:cs typeface="+mn-cs"/>
              </a:rPr>
              <a:t>Alternative regimens (contingent on availability) </a:t>
            </a:r>
          </a:p>
          <a:p>
            <a:pPr marL="800100" marR="0" lvl="1"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900" b="0" i="0" u="none" strike="noStrike" kern="1200" cap="none" spc="0" normalizeH="0" baseline="0" noProof="0" dirty="0">
                <a:ln>
                  <a:noFill/>
                </a:ln>
                <a:solidFill>
                  <a:srgbClr val="002060"/>
                </a:solidFill>
                <a:effectLst/>
                <a:uLnTx/>
                <a:uFillTx/>
                <a:latin typeface="Calibri"/>
                <a:ea typeface="+mn-ea"/>
                <a:cs typeface="+mn-cs"/>
              </a:rPr>
              <a:t>1 week </a:t>
            </a:r>
            <a:r>
              <a:rPr kumimoji="0" lang="en-US" sz="1900" b="0" i="0" u="none" strike="noStrike" kern="1200" cap="none" spc="0" normalizeH="0" baseline="0" noProof="0" dirty="0" err="1">
                <a:ln>
                  <a:noFill/>
                </a:ln>
                <a:solidFill>
                  <a:srgbClr val="002060"/>
                </a:solidFill>
                <a:effectLst/>
                <a:uLnTx/>
                <a:uFillTx/>
                <a:latin typeface="Calibri"/>
                <a:ea typeface="+mn-ea"/>
                <a:cs typeface="+mn-cs"/>
              </a:rPr>
              <a:t>AmB</a:t>
            </a:r>
            <a:r>
              <a:rPr kumimoji="0" lang="en-US" sz="1900" b="0" i="0" u="none" strike="noStrike" kern="1200" cap="none" spc="0" normalizeH="0" baseline="0" noProof="0" dirty="0">
                <a:ln>
                  <a:noFill/>
                </a:ln>
                <a:solidFill>
                  <a:srgbClr val="002060"/>
                </a:solidFill>
                <a:effectLst/>
                <a:uLnTx/>
                <a:uFillTx/>
                <a:latin typeface="Calibri"/>
                <a:ea typeface="+mn-ea"/>
                <a:cs typeface="+mn-cs"/>
              </a:rPr>
              <a:t>-d (1mg/kg/day) + 5-FC (100mg/kg/day) followed by Fluconazole 1200mg daily for 1 week</a:t>
            </a:r>
          </a:p>
          <a:p>
            <a:pPr marL="800100" marR="0" lvl="1"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900" b="0" i="0" u="none" strike="noStrike" kern="1200" cap="none" spc="0" normalizeH="0" baseline="0" noProof="0" dirty="0">
                <a:ln>
                  <a:noFill/>
                </a:ln>
                <a:solidFill>
                  <a:srgbClr val="002060"/>
                </a:solidFill>
                <a:effectLst/>
                <a:uLnTx/>
                <a:uFillTx/>
                <a:latin typeface="Calibri"/>
                <a:ea typeface="+mn-ea"/>
                <a:cs typeface="+mn-cs"/>
              </a:rPr>
              <a:t>2 weeks Fluconazole (1200mg daily) + 5-FC (100mg/kg/day) </a:t>
            </a:r>
          </a:p>
          <a:p>
            <a:pPr marL="800100" marR="0" lvl="1"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900" b="0" i="0" u="none" strike="noStrike" kern="1200" cap="none" spc="0" normalizeH="0" baseline="0" noProof="0" dirty="0">
                <a:ln>
                  <a:noFill/>
                </a:ln>
                <a:solidFill>
                  <a:srgbClr val="002060"/>
                </a:solidFill>
                <a:effectLst/>
                <a:uLnTx/>
                <a:uFillTx/>
                <a:latin typeface="Calibri"/>
                <a:ea typeface="+mn-ea"/>
                <a:cs typeface="+mn-cs"/>
              </a:rPr>
              <a:t>2 weeks L-</a:t>
            </a:r>
            <a:r>
              <a:rPr kumimoji="0" lang="en-US" sz="1900" b="0" i="0" u="none" strike="noStrike" kern="1200" cap="none" spc="0" normalizeH="0" baseline="0" noProof="0" dirty="0" err="1">
                <a:ln>
                  <a:noFill/>
                </a:ln>
                <a:solidFill>
                  <a:srgbClr val="002060"/>
                </a:solidFill>
                <a:effectLst/>
                <a:uLnTx/>
                <a:uFillTx/>
                <a:latin typeface="Calibri"/>
                <a:ea typeface="+mn-ea"/>
                <a:cs typeface="+mn-cs"/>
              </a:rPr>
              <a:t>AmB</a:t>
            </a:r>
            <a:r>
              <a:rPr kumimoji="0" lang="en-US" sz="1900" b="0" i="0" u="none" strike="noStrike" kern="1200" cap="none" spc="0" normalizeH="0" baseline="0" noProof="0" dirty="0">
                <a:ln>
                  <a:noFill/>
                </a:ln>
                <a:solidFill>
                  <a:srgbClr val="002060"/>
                </a:solidFill>
                <a:effectLst/>
                <a:uLnTx/>
                <a:uFillTx/>
                <a:latin typeface="Calibri"/>
                <a:ea typeface="+mn-ea"/>
                <a:cs typeface="+mn-cs"/>
              </a:rPr>
              <a:t> 3mg/kg/day + Fluconazole 1200mg daily</a:t>
            </a:r>
          </a:p>
          <a:p>
            <a:pPr marL="800100" marR="0" lvl="1"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900" b="0" i="0" u="none" strike="noStrike" kern="1200" cap="none" spc="0" normalizeH="0" baseline="0" noProof="0" dirty="0">
                <a:ln>
                  <a:noFill/>
                </a:ln>
                <a:solidFill>
                  <a:srgbClr val="002060"/>
                </a:solidFill>
                <a:effectLst/>
                <a:uLnTx/>
                <a:uFillTx/>
                <a:latin typeface="Calibri"/>
                <a:ea typeface="+mn-ea"/>
                <a:cs typeface="+mn-cs"/>
              </a:rPr>
              <a:t>2 weeks </a:t>
            </a:r>
            <a:r>
              <a:rPr kumimoji="0" lang="en-US" sz="1900" b="0" i="0" u="none" strike="noStrike" kern="1200" cap="none" spc="0" normalizeH="0" baseline="0" noProof="0" dirty="0" err="1">
                <a:ln>
                  <a:noFill/>
                </a:ln>
                <a:solidFill>
                  <a:srgbClr val="002060"/>
                </a:solidFill>
                <a:effectLst/>
                <a:uLnTx/>
                <a:uFillTx/>
                <a:latin typeface="Calibri"/>
                <a:ea typeface="+mn-ea"/>
                <a:cs typeface="+mn-cs"/>
              </a:rPr>
              <a:t>AmB</a:t>
            </a:r>
            <a:r>
              <a:rPr kumimoji="0" lang="en-US" sz="1900" b="0" i="0" u="none" strike="noStrike" kern="1200" cap="none" spc="0" normalizeH="0" baseline="0" noProof="0" dirty="0">
                <a:ln>
                  <a:noFill/>
                </a:ln>
                <a:solidFill>
                  <a:srgbClr val="002060"/>
                </a:solidFill>
                <a:effectLst/>
                <a:uLnTx/>
                <a:uFillTx/>
                <a:latin typeface="Calibri"/>
                <a:ea typeface="+mn-ea"/>
                <a:cs typeface="+mn-cs"/>
              </a:rPr>
              <a:t>-d 1mg/kg/day + Fluconazole 1200mg daily</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endParaRPr kumimoji="0" lang="en-US" sz="2050" b="1" i="0" u="none" strike="noStrike" kern="1200" cap="none" spc="0" normalizeH="0" baseline="0" noProof="0" dirty="0">
              <a:ln>
                <a:noFill/>
              </a:ln>
              <a:solidFill>
                <a:prstClr val="black"/>
              </a:solidFill>
              <a:effectLst/>
              <a:uLnTx/>
              <a:uFillTx/>
              <a:latin typeface="Calibri"/>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1950" b="1" i="0" u="none" strike="noStrike" kern="1200" cap="none" spc="0" normalizeH="0" baseline="0" noProof="0" dirty="0">
                <a:ln>
                  <a:noFill/>
                </a:ln>
                <a:solidFill>
                  <a:prstClr val="black"/>
                </a:solidFill>
                <a:effectLst/>
                <a:uLnTx/>
                <a:uFillTx/>
                <a:latin typeface="Calibri"/>
                <a:ea typeface="+mn-ea"/>
                <a:cs typeface="+mn-cs"/>
              </a:rPr>
              <a:t>NOTE:</a:t>
            </a:r>
            <a:r>
              <a:rPr kumimoji="0" lang="en-US" sz="1950" b="0" i="0" u="none" strike="noStrike" kern="1200" cap="none" spc="0" normalizeH="0" baseline="0" noProof="0" dirty="0">
                <a:ln>
                  <a:noFill/>
                </a:ln>
                <a:solidFill>
                  <a:prstClr val="black"/>
                </a:solidFill>
                <a:effectLst/>
                <a:uLnTx/>
                <a:uFillTx/>
                <a:latin typeface="Calibri"/>
                <a:ea typeface="+mn-ea"/>
                <a:cs typeface="+mn-cs"/>
              </a:rPr>
              <a:t> </a:t>
            </a:r>
          </a:p>
          <a:p>
            <a:pPr marL="800100" marR="0" lvl="1"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900" b="0" i="0" u="none" strike="noStrike" kern="1200" cap="none" spc="0" normalizeH="0" baseline="0" noProof="0" dirty="0">
                <a:ln>
                  <a:noFill/>
                </a:ln>
                <a:solidFill>
                  <a:srgbClr val="002060"/>
                </a:solidFill>
                <a:effectLst/>
                <a:uLnTx/>
                <a:uFillTx/>
                <a:latin typeface="Calibri"/>
                <a:ea typeface="+mn-ea"/>
                <a:cs typeface="+mn-cs"/>
              </a:rPr>
              <a:t>Fluconazole and 5FC is the </a:t>
            </a:r>
            <a:r>
              <a:rPr kumimoji="0" lang="en-US" sz="1900" b="1" i="0" u="sng" strike="noStrike" kern="1200" cap="none" spc="0" normalizeH="0" baseline="0" noProof="0" dirty="0">
                <a:ln>
                  <a:noFill/>
                </a:ln>
                <a:solidFill>
                  <a:srgbClr val="002060"/>
                </a:solidFill>
                <a:effectLst/>
                <a:uLnTx/>
                <a:uFillTx/>
                <a:latin typeface="Calibri"/>
                <a:ea typeface="+mn-ea"/>
                <a:cs typeface="+mn-cs"/>
              </a:rPr>
              <a:t>only</a:t>
            </a:r>
            <a:r>
              <a:rPr kumimoji="0" lang="en-US" sz="1900" b="0" i="0" u="none" strike="noStrike" kern="1200" cap="none" spc="0" normalizeH="0" baseline="0" noProof="0" dirty="0">
                <a:ln>
                  <a:noFill/>
                </a:ln>
                <a:solidFill>
                  <a:srgbClr val="002060"/>
                </a:solidFill>
                <a:effectLst/>
                <a:uLnTx/>
                <a:uFillTx/>
                <a:latin typeface="Calibri"/>
                <a:ea typeface="+mn-ea"/>
                <a:cs typeface="+mn-cs"/>
              </a:rPr>
              <a:t> recommended oral combination regimen and is associated with lower mortality compared with </a:t>
            </a:r>
            <a:r>
              <a:rPr kumimoji="0" lang="en-US" sz="1900" b="0" i="0" u="none" strike="noStrike" kern="1200" cap="none" spc="0" normalizeH="0" baseline="0" noProof="0" dirty="0" err="1">
                <a:ln>
                  <a:noFill/>
                </a:ln>
                <a:solidFill>
                  <a:srgbClr val="002060"/>
                </a:solidFill>
                <a:effectLst/>
                <a:uLnTx/>
                <a:uFillTx/>
                <a:latin typeface="Calibri"/>
                <a:ea typeface="+mn-ea"/>
                <a:cs typeface="+mn-cs"/>
              </a:rPr>
              <a:t>AmB</a:t>
            </a:r>
            <a:r>
              <a:rPr kumimoji="0" lang="en-US" sz="1900" b="0" i="0" u="none" strike="noStrike" kern="1200" cap="none" spc="0" normalizeH="0" baseline="0" noProof="0" dirty="0">
                <a:ln>
                  <a:noFill/>
                </a:ln>
                <a:solidFill>
                  <a:srgbClr val="002060"/>
                </a:solidFill>
                <a:effectLst/>
                <a:uLnTx/>
                <a:uFillTx/>
                <a:latin typeface="Calibri"/>
                <a:ea typeface="+mn-ea"/>
                <a:cs typeface="+mn-cs"/>
              </a:rPr>
              <a:t> d and fluconazole</a:t>
            </a:r>
          </a:p>
          <a:p>
            <a:pPr marL="800100" marR="0" lvl="1"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900" b="0" i="0" u="none" strike="noStrike" kern="1200" cap="none" spc="0" normalizeH="0" baseline="0" noProof="0" dirty="0">
                <a:ln>
                  <a:noFill/>
                </a:ln>
                <a:solidFill>
                  <a:srgbClr val="002060"/>
                </a:solidFill>
                <a:effectLst/>
                <a:uLnTx/>
                <a:uFillTx/>
                <a:latin typeface="Calibri"/>
                <a:ea typeface="+mn-ea"/>
                <a:cs typeface="+mn-cs"/>
              </a:rPr>
              <a:t>Women of childbearing age on 5FC should be linked to a reproductive health clinic.</a:t>
            </a:r>
          </a:p>
        </p:txBody>
      </p:sp>
      <p:sp>
        <p:nvSpPr>
          <p:cNvPr id="6" name="Rectangle 5">
            <a:extLst>
              <a:ext uri="{FF2B5EF4-FFF2-40B4-BE49-F238E27FC236}">
                <a16:creationId xmlns:a16="http://schemas.microsoft.com/office/drawing/2014/main" id="{509CBD67-FD34-4EE7-9056-F6AB36B9A5F3}"/>
              </a:ext>
            </a:extLst>
          </p:cNvPr>
          <p:cNvSpPr/>
          <p:nvPr/>
        </p:nvSpPr>
        <p:spPr>
          <a:xfrm>
            <a:off x="107504" y="6309320"/>
            <a:ext cx="8866190" cy="432048"/>
          </a:xfrm>
          <a:prstGeom prst="rect">
            <a:avLst/>
          </a:prstGeom>
          <a:solidFill>
            <a:srgbClr val="FFC000"/>
          </a:solidFill>
          <a:ln w="22225">
            <a:solidFill>
              <a:srgbClr val="C0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Calibri"/>
                <a:ea typeface="+mn-ea"/>
                <a:cs typeface="+mn-cs"/>
              </a:rPr>
              <a:t>*Refer to poster “Safe 5 FC and Fluconazole administration”</a:t>
            </a:r>
          </a:p>
        </p:txBody>
      </p:sp>
    </p:spTree>
    <p:extLst>
      <p:ext uri="{BB962C8B-B14F-4D97-AF65-F5344CB8AC3E}">
        <p14:creationId xmlns:p14="http://schemas.microsoft.com/office/powerpoint/2010/main" val="393304422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a:extLst>
              <a:ext uri="{FF2B5EF4-FFF2-40B4-BE49-F238E27FC236}">
                <a16:creationId xmlns:a16="http://schemas.microsoft.com/office/drawing/2014/main" id="{2EF76C86-E35D-405C-B3CF-166910C0390D}"/>
              </a:ext>
            </a:extLst>
          </p:cNvPr>
          <p:cNvSpPr txBox="1">
            <a:spLocks noChangeArrowheads="1"/>
          </p:cNvSpPr>
          <p:nvPr/>
        </p:nvSpPr>
        <p:spPr bwMode="gray">
          <a:xfrm>
            <a:off x="0" y="2874640"/>
            <a:ext cx="9144000" cy="914400"/>
          </a:xfrm>
          <a:prstGeom prst="rect">
            <a:avLst/>
          </a:prstGeom>
          <a:solidFill>
            <a:srgbClr val="002060"/>
          </a:solidFill>
        </p:spPr>
        <p:txBody>
          <a:bodyPr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600"/>
              </a:spcBef>
              <a:spcAft>
                <a:spcPts val="0"/>
              </a:spcAft>
              <a:buClrTx/>
              <a:buSzTx/>
              <a:buFontTx/>
              <a:buNone/>
              <a:tabLst/>
              <a:defRPr/>
            </a:pPr>
            <a:r>
              <a:rPr kumimoji="0" lang="en-US" sz="1900" b="1" i="0" u="none" strike="noStrike" kern="1200" cap="none" spc="0" normalizeH="0" baseline="0" noProof="0" dirty="0">
                <a:ln>
                  <a:noFill/>
                </a:ln>
                <a:solidFill>
                  <a:prstClr val="white"/>
                </a:solidFill>
                <a:effectLst/>
                <a:uLnTx/>
                <a:uFillTx/>
                <a:latin typeface="Calibri"/>
                <a:ea typeface="+mj-ea"/>
                <a:cs typeface="Calibri" panose="020F0502020204030204" pitchFamily="34" charset="0"/>
              </a:rPr>
              <a:t> Principles of safe administration of induction drugs in CCM Rx</a:t>
            </a:r>
          </a:p>
        </p:txBody>
      </p:sp>
    </p:spTree>
    <p:extLst>
      <p:ext uri="{BB962C8B-B14F-4D97-AF65-F5344CB8AC3E}">
        <p14:creationId xmlns:p14="http://schemas.microsoft.com/office/powerpoint/2010/main" val="388257378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a:extLst>
              <a:ext uri="{FF2B5EF4-FFF2-40B4-BE49-F238E27FC236}">
                <a16:creationId xmlns:a16="http://schemas.microsoft.com/office/drawing/2014/main" id="{2EF76C86-E35D-405C-B3CF-166910C0390D}"/>
              </a:ext>
            </a:extLst>
          </p:cNvPr>
          <p:cNvSpPr txBox="1">
            <a:spLocks noChangeArrowheads="1"/>
          </p:cNvSpPr>
          <p:nvPr/>
        </p:nvSpPr>
        <p:spPr bwMode="gray">
          <a:xfrm>
            <a:off x="0" y="-36160"/>
            <a:ext cx="9144000" cy="914400"/>
          </a:xfrm>
          <a:prstGeom prst="rect">
            <a:avLst/>
          </a:prstGeom>
          <a:solidFill>
            <a:srgbClr val="002060"/>
          </a:solidFill>
        </p:spPr>
        <p:txBody>
          <a:bodyPr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1900" b="1" i="0" u="none" strike="noStrike" kern="1200" cap="none" spc="0" normalizeH="0" baseline="0" noProof="0" dirty="0">
                <a:ln>
                  <a:noFill/>
                </a:ln>
                <a:solidFill>
                  <a:prstClr val="white"/>
                </a:solidFill>
                <a:effectLst/>
                <a:uLnTx/>
                <a:uFillTx/>
                <a:latin typeface="Calibri"/>
                <a:ea typeface="+mj-ea"/>
                <a:cs typeface="Calibri" panose="020F0502020204030204" pitchFamily="34" charset="0"/>
              </a:rPr>
              <a:t>The induction phase of CCM treatment broadly requires the observance of three broad principles (1. Pre hydration -&gt; 2. Administration -&gt; 3. Monitoring) irrespective of the regimen in use</a:t>
            </a:r>
          </a:p>
        </p:txBody>
      </p:sp>
      <p:sp>
        <p:nvSpPr>
          <p:cNvPr id="5" name="TextBox 4">
            <a:extLst>
              <a:ext uri="{FF2B5EF4-FFF2-40B4-BE49-F238E27FC236}">
                <a16:creationId xmlns:a16="http://schemas.microsoft.com/office/drawing/2014/main" id="{F76152D2-36DB-4277-8D07-D117719891C4}"/>
              </a:ext>
            </a:extLst>
          </p:cNvPr>
          <p:cNvSpPr txBox="1"/>
          <p:nvPr/>
        </p:nvSpPr>
        <p:spPr>
          <a:xfrm>
            <a:off x="0" y="1124744"/>
            <a:ext cx="9144000" cy="492443"/>
          </a:xfrm>
          <a:prstGeom prst="rect">
            <a:avLst/>
          </a:prstGeom>
          <a:noFill/>
          <a:ln>
            <a:noFill/>
            <a:prstDash val="lgDash"/>
          </a:ln>
        </p:spPr>
        <p:txBody>
          <a:bodyPr wrap="square" rtlCol="0">
            <a:spAutoFit/>
          </a:bodyPr>
          <a:lstStyle/>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600" b="0" i="0" u="none" strike="noStrike" kern="1200" cap="none" spc="0" normalizeH="0" baseline="0" noProof="0" dirty="0">
              <a:ln>
                <a:noFill/>
              </a:ln>
              <a:solidFill>
                <a:prstClr val="black"/>
              </a:solidFill>
              <a:effectLst/>
              <a:highlight>
                <a:srgbClr val="FFFF00"/>
              </a:highlight>
              <a:uLnTx/>
              <a:uFillTx/>
              <a:latin typeface="Calibri"/>
              <a:ea typeface="+mn-ea"/>
              <a:cs typeface="+mn-cs"/>
            </a:endParaRPr>
          </a:p>
        </p:txBody>
      </p:sp>
      <p:sp>
        <p:nvSpPr>
          <p:cNvPr id="12" name="Rectangle: Rounded Corners 11">
            <a:extLst>
              <a:ext uri="{FF2B5EF4-FFF2-40B4-BE49-F238E27FC236}">
                <a16:creationId xmlns:a16="http://schemas.microsoft.com/office/drawing/2014/main" id="{B8FFAEEF-3E5B-4497-9AF4-1FC65EED2165}"/>
              </a:ext>
            </a:extLst>
          </p:cNvPr>
          <p:cNvSpPr/>
          <p:nvPr/>
        </p:nvSpPr>
        <p:spPr>
          <a:xfrm>
            <a:off x="2987824" y="942544"/>
            <a:ext cx="2710015" cy="1349285"/>
          </a:xfrm>
          <a:prstGeom prst="round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a:ea typeface="+mn-ea"/>
                <a:cs typeface="+mn-cs"/>
              </a:rPr>
              <a:t>PREHYDRATION</a:t>
            </a:r>
          </a:p>
        </p:txBody>
      </p:sp>
      <p:sp>
        <p:nvSpPr>
          <p:cNvPr id="13" name="Arrow: Right 12">
            <a:extLst>
              <a:ext uri="{FF2B5EF4-FFF2-40B4-BE49-F238E27FC236}">
                <a16:creationId xmlns:a16="http://schemas.microsoft.com/office/drawing/2014/main" id="{22A9C1C5-F717-4865-A06F-DAF8D1E50069}"/>
              </a:ext>
            </a:extLst>
          </p:cNvPr>
          <p:cNvSpPr/>
          <p:nvPr/>
        </p:nvSpPr>
        <p:spPr>
          <a:xfrm rot="5400000">
            <a:off x="4103948" y="2384884"/>
            <a:ext cx="504056" cy="576064"/>
          </a:xfrm>
          <a:prstGeom prst="rightArrow">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4" name="Rectangle: Rounded Corners 13">
            <a:extLst>
              <a:ext uri="{FF2B5EF4-FFF2-40B4-BE49-F238E27FC236}">
                <a16:creationId xmlns:a16="http://schemas.microsoft.com/office/drawing/2014/main" id="{80D720F2-6735-40BF-BF7D-004C68B33D29}"/>
              </a:ext>
            </a:extLst>
          </p:cNvPr>
          <p:cNvSpPr/>
          <p:nvPr/>
        </p:nvSpPr>
        <p:spPr>
          <a:xfrm>
            <a:off x="2987824" y="2996952"/>
            <a:ext cx="2710015" cy="134928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a:ea typeface="+mn-ea"/>
                <a:cs typeface="+mn-cs"/>
              </a:rPr>
              <a:t>ADMINISTRATION</a:t>
            </a:r>
          </a:p>
        </p:txBody>
      </p:sp>
      <p:sp>
        <p:nvSpPr>
          <p:cNvPr id="15" name="Arrow: Right 14">
            <a:extLst>
              <a:ext uri="{FF2B5EF4-FFF2-40B4-BE49-F238E27FC236}">
                <a16:creationId xmlns:a16="http://schemas.microsoft.com/office/drawing/2014/main" id="{6B0931F1-98DE-4468-A45A-00FB46596F51}"/>
              </a:ext>
            </a:extLst>
          </p:cNvPr>
          <p:cNvSpPr/>
          <p:nvPr/>
        </p:nvSpPr>
        <p:spPr>
          <a:xfrm rot="5400000">
            <a:off x="4048852" y="4490028"/>
            <a:ext cx="614248" cy="576064"/>
          </a:xfrm>
          <a:prstGeom prst="rightArrow">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7" name="Rectangle: Rounded Corners 16">
            <a:extLst>
              <a:ext uri="{FF2B5EF4-FFF2-40B4-BE49-F238E27FC236}">
                <a16:creationId xmlns:a16="http://schemas.microsoft.com/office/drawing/2014/main" id="{AE62244C-8DCD-4FBD-97EC-BCAA04FA3D24}"/>
              </a:ext>
            </a:extLst>
          </p:cNvPr>
          <p:cNvSpPr/>
          <p:nvPr/>
        </p:nvSpPr>
        <p:spPr>
          <a:xfrm>
            <a:off x="2987825" y="5157192"/>
            <a:ext cx="2710014" cy="1349285"/>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a:ea typeface="+mn-ea"/>
                <a:cs typeface="+mn-cs"/>
              </a:rPr>
              <a:t>MONITORING</a:t>
            </a:r>
          </a:p>
        </p:txBody>
      </p:sp>
    </p:spTree>
    <p:extLst>
      <p:ext uri="{BB962C8B-B14F-4D97-AF65-F5344CB8AC3E}">
        <p14:creationId xmlns:p14="http://schemas.microsoft.com/office/powerpoint/2010/main" val="215680498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a:extLst>
              <a:ext uri="{FF2B5EF4-FFF2-40B4-BE49-F238E27FC236}">
                <a16:creationId xmlns:a16="http://schemas.microsoft.com/office/drawing/2014/main" id="{2EF76C86-E35D-405C-B3CF-166910C0390D}"/>
              </a:ext>
            </a:extLst>
          </p:cNvPr>
          <p:cNvSpPr txBox="1">
            <a:spLocks noChangeArrowheads="1"/>
          </p:cNvSpPr>
          <p:nvPr/>
        </p:nvSpPr>
        <p:spPr bwMode="gray">
          <a:xfrm>
            <a:off x="0" y="-36160"/>
            <a:ext cx="9144000" cy="914400"/>
          </a:xfrm>
          <a:prstGeom prst="rect">
            <a:avLst/>
          </a:prstGeom>
          <a:solidFill>
            <a:srgbClr val="002060"/>
          </a:solidFill>
        </p:spPr>
        <p:txBody>
          <a:bodyPr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1900" b="1" i="0" u="sng" strike="noStrike" kern="1200" cap="none" spc="0" normalizeH="0" baseline="0" noProof="0" dirty="0">
                <a:ln>
                  <a:noFill/>
                </a:ln>
                <a:solidFill>
                  <a:prstClr val="white"/>
                </a:solidFill>
                <a:effectLst/>
                <a:uLnTx/>
                <a:uFillTx/>
                <a:latin typeface="Calibri"/>
                <a:ea typeface="+mj-ea"/>
                <a:cs typeface="Calibri" panose="020F0502020204030204" pitchFamily="34" charset="0"/>
              </a:rPr>
              <a:t>Preferred</a:t>
            </a:r>
            <a:r>
              <a:rPr kumimoji="0" lang="en-US" sz="1900" b="1" i="0" u="none" strike="noStrike" kern="1200" cap="none" spc="0" normalizeH="0" baseline="0" noProof="0" dirty="0">
                <a:ln>
                  <a:noFill/>
                </a:ln>
                <a:solidFill>
                  <a:prstClr val="white"/>
                </a:solidFill>
                <a:effectLst/>
                <a:uLnTx/>
                <a:uFillTx/>
                <a:latin typeface="Calibri"/>
                <a:ea typeface="+mj-ea"/>
                <a:cs typeface="Calibri" panose="020F0502020204030204" pitchFamily="34" charset="0"/>
              </a:rPr>
              <a:t>: </a:t>
            </a:r>
            <a:r>
              <a:rPr kumimoji="0" lang="en-US" sz="1900" b="0" i="0" u="none" strike="noStrike" kern="1200" cap="none" spc="0" normalizeH="0" baseline="0" noProof="0" dirty="0">
                <a:ln>
                  <a:noFill/>
                </a:ln>
                <a:solidFill>
                  <a:prstClr val="white"/>
                </a:solidFill>
                <a:effectLst/>
                <a:uLnTx/>
                <a:uFillTx/>
                <a:latin typeface="Calibri"/>
                <a:ea typeface="+mj-ea"/>
                <a:cs typeface="Calibri" panose="020F0502020204030204" pitchFamily="34" charset="0"/>
              </a:rPr>
              <a:t>L-AmB 10 mg/kg single dose (DAY 1 Only) + 2 weeks 5FC* (100 mg/kg/day), 2 weeks Fluconazole 1200 mg daily </a:t>
            </a:r>
          </a:p>
        </p:txBody>
      </p:sp>
      <p:sp>
        <p:nvSpPr>
          <p:cNvPr id="5" name="Rectangle: Rounded Corners 4">
            <a:extLst>
              <a:ext uri="{FF2B5EF4-FFF2-40B4-BE49-F238E27FC236}">
                <a16:creationId xmlns:a16="http://schemas.microsoft.com/office/drawing/2014/main" id="{54DB2DFA-C53C-4459-A40B-5C2050C06F0D}"/>
              </a:ext>
            </a:extLst>
          </p:cNvPr>
          <p:cNvSpPr/>
          <p:nvPr/>
        </p:nvSpPr>
        <p:spPr>
          <a:xfrm>
            <a:off x="251521" y="1079025"/>
            <a:ext cx="8568952" cy="1557887"/>
          </a:xfrm>
          <a:prstGeom prst="roundRect">
            <a:avLst/>
          </a:prstGeom>
          <a:no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sng" strike="noStrike" kern="1200" cap="none" spc="0" normalizeH="0" baseline="0" noProof="0" dirty="0">
                <a:ln>
                  <a:noFill/>
                </a:ln>
                <a:solidFill>
                  <a:prstClr val="black"/>
                </a:solidFill>
                <a:effectLst/>
                <a:uLnTx/>
                <a:uFillTx/>
                <a:latin typeface="Calibri"/>
                <a:ea typeface="+mn-ea"/>
                <a:cs typeface="+mn-cs"/>
              </a:rPr>
              <a:t>Pre-hydration</a:t>
            </a: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1" i="0" u="none" strike="noStrike" kern="1200" cap="none" spc="0" normalizeH="0" baseline="0" noProof="0" dirty="0">
                <a:ln>
                  <a:noFill/>
                </a:ln>
                <a:solidFill>
                  <a:prstClr val="black"/>
                </a:solidFill>
                <a:effectLst/>
                <a:uLnTx/>
                <a:uFillTx/>
                <a:latin typeface="Calibri"/>
                <a:ea typeface="+mn-ea"/>
                <a:cs typeface="+mn-cs"/>
              </a:rPr>
              <a:t>Aim:</a:t>
            </a:r>
            <a:r>
              <a:rPr kumimoji="0" lang="en-US" sz="1800" b="0" i="0" u="none" strike="noStrike" kern="1200" cap="none" spc="0" normalizeH="0" baseline="0" noProof="0" dirty="0">
                <a:ln>
                  <a:noFill/>
                </a:ln>
                <a:solidFill>
                  <a:prstClr val="black"/>
                </a:solidFill>
                <a:effectLst/>
                <a:uLnTx/>
                <a:uFillTx/>
                <a:latin typeface="Calibri"/>
                <a:ea typeface="+mn-ea"/>
                <a:cs typeface="+mn-cs"/>
              </a:rPr>
              <a:t> Avoid hypokalemia and renal toxicity associated with L-</a:t>
            </a:r>
            <a:r>
              <a:rPr kumimoji="0" lang="en-US" sz="1800" b="0" i="0" u="none" strike="noStrike" kern="1200" cap="none" spc="0" normalizeH="0" baseline="0" noProof="0" dirty="0" err="1">
                <a:ln>
                  <a:noFill/>
                </a:ln>
                <a:solidFill>
                  <a:prstClr val="black"/>
                </a:solidFill>
                <a:effectLst/>
                <a:uLnTx/>
                <a:uFillTx/>
                <a:latin typeface="Calibri"/>
                <a:ea typeface="+mn-ea"/>
                <a:cs typeface="+mn-cs"/>
              </a:rPr>
              <a:t>AmB</a:t>
            </a:r>
            <a:r>
              <a:rPr kumimoji="0" lang="en-US" sz="1800" b="0" i="0" u="none" strike="noStrike" kern="1200" cap="none" spc="0" normalizeH="0" baseline="0" noProof="0" dirty="0">
                <a:ln>
                  <a:noFill/>
                </a:ln>
                <a:solidFill>
                  <a:prstClr val="black"/>
                </a:solidFill>
                <a:effectLst/>
                <a:uLnTx/>
                <a:uFillTx/>
                <a:latin typeface="Calibri"/>
                <a:ea typeface="+mn-ea"/>
                <a:cs typeface="+mn-cs"/>
              </a:rPr>
              <a:t> administration. Administer 1L N Saline with KCl (20 mmol) </a:t>
            </a:r>
            <a:r>
              <a:rPr kumimoji="0" lang="en-US" sz="1800" b="1" i="0" u="none" strike="noStrike" kern="1200" cap="none" spc="0" normalizeH="0" baseline="0" noProof="0" dirty="0">
                <a:ln>
                  <a:noFill/>
                </a:ln>
                <a:solidFill>
                  <a:srgbClr val="C00000"/>
                </a:solidFill>
                <a:effectLst/>
                <a:uLnTx/>
                <a:uFillTx/>
                <a:latin typeface="Calibri"/>
                <a:ea typeface="+mn-ea"/>
                <a:cs typeface="+mn-cs"/>
              </a:rPr>
              <a:t>over 2 hours minimum </a:t>
            </a:r>
            <a:r>
              <a:rPr kumimoji="0" lang="en-US" sz="1800" b="0" i="0" u="none" strike="noStrike" kern="1200" cap="none" spc="0" normalizeH="0" baseline="0" noProof="0" dirty="0">
                <a:ln>
                  <a:noFill/>
                </a:ln>
                <a:solidFill>
                  <a:prstClr val="black"/>
                </a:solidFill>
                <a:effectLst/>
                <a:uLnTx/>
                <a:uFillTx/>
                <a:latin typeface="Calibri"/>
                <a:ea typeface="+mn-ea"/>
                <a:cs typeface="+mn-cs"/>
              </a:rPr>
              <a:t>before </a:t>
            </a:r>
            <a:r>
              <a:rPr kumimoji="0" lang="en-US" sz="1800" b="1" i="0" u="none" strike="noStrike" kern="1200" cap="none" spc="0" normalizeH="0" baseline="0" noProof="0" dirty="0">
                <a:ln>
                  <a:noFill/>
                </a:ln>
                <a:solidFill>
                  <a:prstClr val="black"/>
                </a:solidFill>
                <a:effectLst/>
                <a:uLnTx/>
                <a:uFillTx/>
                <a:latin typeface="Calibri"/>
                <a:ea typeface="+mn-ea"/>
                <a:cs typeface="+mn-cs"/>
              </a:rPr>
              <a:t>L-</a:t>
            </a:r>
            <a:r>
              <a:rPr kumimoji="0" lang="en-US" sz="1800" b="1" i="0" u="none" strike="noStrike" kern="1200" cap="none" spc="0" normalizeH="0" baseline="0" noProof="0" dirty="0" err="1">
                <a:ln>
                  <a:noFill/>
                </a:ln>
                <a:solidFill>
                  <a:prstClr val="black"/>
                </a:solidFill>
                <a:effectLst/>
                <a:uLnTx/>
                <a:uFillTx/>
                <a:latin typeface="Calibri"/>
                <a:ea typeface="+mn-ea"/>
                <a:cs typeface="+mn-cs"/>
              </a:rPr>
              <a:t>AmB</a:t>
            </a:r>
            <a:r>
              <a:rPr kumimoji="0" lang="en-US" sz="1800" b="0" i="0" u="none" strike="noStrike" kern="1200" cap="none" spc="0" normalizeH="0" baseline="0" noProof="0" dirty="0">
                <a:ln>
                  <a:noFill/>
                </a:ln>
                <a:solidFill>
                  <a:prstClr val="black"/>
                </a:solidFill>
                <a:effectLst/>
                <a:uLnTx/>
                <a:uFillTx/>
                <a:latin typeface="Calibri"/>
                <a:ea typeface="+mn-ea"/>
                <a:cs typeface="+mn-cs"/>
              </a:rPr>
              <a:t> infusion. </a:t>
            </a:r>
            <a:r>
              <a:rPr kumimoji="0" lang="en-US" sz="1800" b="1" i="0" u="none" strike="noStrike" kern="1200" cap="none" spc="0" normalizeH="0" baseline="0" noProof="0" dirty="0">
                <a:ln>
                  <a:noFill/>
                </a:ln>
                <a:solidFill>
                  <a:prstClr val="black"/>
                </a:solidFill>
                <a:effectLst/>
                <a:uLnTx/>
                <a:uFillTx/>
                <a:latin typeface="Calibri"/>
                <a:ea typeface="+mn-ea"/>
                <a:cs typeface="+mn-cs"/>
              </a:rPr>
              <a:t>Do not </a:t>
            </a:r>
            <a:r>
              <a:rPr kumimoji="0" lang="en-US" sz="1800" b="0" i="0" u="none" strike="noStrike" kern="1200" cap="none" spc="0" normalizeH="0" baseline="0" noProof="0" dirty="0">
                <a:ln>
                  <a:noFill/>
                </a:ln>
                <a:solidFill>
                  <a:prstClr val="black"/>
                </a:solidFill>
                <a:effectLst/>
                <a:uLnTx/>
                <a:uFillTx/>
                <a:latin typeface="Calibri"/>
                <a:ea typeface="+mn-ea"/>
                <a:cs typeface="+mn-cs"/>
              </a:rPr>
              <a:t>supplement K if patient has pre-existing renal impairment or hyperkalemia.</a:t>
            </a:r>
          </a:p>
        </p:txBody>
      </p:sp>
      <p:sp>
        <p:nvSpPr>
          <p:cNvPr id="6" name="Rectangle: Rounded Corners 5">
            <a:extLst>
              <a:ext uri="{FF2B5EF4-FFF2-40B4-BE49-F238E27FC236}">
                <a16:creationId xmlns:a16="http://schemas.microsoft.com/office/drawing/2014/main" id="{69C256C0-704A-492C-8696-D1A2D726D095}"/>
              </a:ext>
            </a:extLst>
          </p:cNvPr>
          <p:cNvSpPr/>
          <p:nvPr/>
        </p:nvSpPr>
        <p:spPr>
          <a:xfrm>
            <a:off x="251521" y="2852936"/>
            <a:ext cx="8568951" cy="1872208"/>
          </a:xfrm>
          <a:prstGeom prst="round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sng" strike="noStrike" kern="1200" cap="none" spc="0" normalizeH="0" baseline="0" noProof="0" dirty="0">
                <a:ln>
                  <a:noFill/>
                </a:ln>
                <a:solidFill>
                  <a:prstClr val="black"/>
                </a:solidFill>
                <a:effectLst/>
                <a:uLnTx/>
                <a:uFillTx/>
                <a:latin typeface="Calibri"/>
                <a:ea typeface="+mn-ea"/>
                <a:cs typeface="+mn-cs"/>
              </a:rPr>
              <a:t>Administration</a:t>
            </a: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1" i="0" u="none" strike="noStrike" kern="1200" cap="none" spc="0" normalizeH="0" baseline="0" noProof="0" dirty="0">
                <a:ln>
                  <a:noFill/>
                </a:ln>
                <a:solidFill>
                  <a:prstClr val="black"/>
                </a:solidFill>
                <a:effectLst/>
                <a:uLnTx/>
                <a:uFillTx/>
                <a:latin typeface="Calibri"/>
                <a:ea typeface="+mn-ea"/>
                <a:cs typeface="+mn-cs"/>
              </a:rPr>
              <a:t>A single high dose of L-</a:t>
            </a:r>
            <a:r>
              <a:rPr kumimoji="0" lang="en-US" sz="1800" b="1" i="0" u="none" strike="noStrike" kern="1200" cap="none" spc="0" normalizeH="0" baseline="0" noProof="0" dirty="0" err="1">
                <a:ln>
                  <a:noFill/>
                </a:ln>
                <a:solidFill>
                  <a:prstClr val="black"/>
                </a:solidFill>
                <a:effectLst/>
                <a:uLnTx/>
                <a:uFillTx/>
                <a:latin typeface="Calibri"/>
                <a:ea typeface="+mn-ea"/>
                <a:cs typeface="+mn-cs"/>
              </a:rPr>
              <a:t>AmB</a:t>
            </a:r>
            <a:r>
              <a:rPr kumimoji="0" lang="en-US" sz="1800" b="1" i="0" u="none" strike="noStrike" kern="1200" cap="none" spc="0" normalizeH="0" baseline="0" noProof="0" dirty="0">
                <a:ln>
                  <a:noFill/>
                </a:ln>
                <a:solidFill>
                  <a:prstClr val="black"/>
                </a:solidFill>
                <a:effectLst/>
                <a:uLnTx/>
                <a:uFillTx/>
                <a:latin typeface="Calibri"/>
                <a:ea typeface="+mn-ea"/>
                <a:cs typeface="+mn-cs"/>
              </a:rPr>
              <a:t> </a:t>
            </a:r>
            <a:r>
              <a:rPr kumimoji="0" lang="en-US" sz="1800" b="0" i="0" u="none" strike="noStrike" kern="1200" cap="none" spc="0" normalizeH="0" baseline="0" noProof="0" dirty="0">
                <a:ln>
                  <a:noFill/>
                </a:ln>
                <a:solidFill>
                  <a:prstClr val="black"/>
                </a:solidFill>
                <a:effectLst/>
                <a:uLnTx/>
                <a:uFillTx/>
                <a:latin typeface="Calibri"/>
                <a:ea typeface="+mn-ea"/>
                <a:cs typeface="+mn-cs"/>
              </a:rPr>
              <a:t>10 mg/kg on day 1 administer over 2 hours</a:t>
            </a: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rPr>
              <a:t>Inject </a:t>
            </a:r>
            <a:r>
              <a:rPr kumimoji="0" lang="en-US" sz="1800" b="0" i="0" u="none" strike="noStrike" kern="1200" cap="none" spc="0" normalizeH="0" baseline="0" noProof="0" dirty="0" err="1">
                <a:ln>
                  <a:noFill/>
                </a:ln>
                <a:solidFill>
                  <a:prstClr val="black"/>
                </a:solidFill>
                <a:effectLst/>
                <a:uLnTx/>
                <a:uFillTx/>
                <a:latin typeface="Calibri"/>
                <a:ea typeface="+mn-ea"/>
                <a:cs typeface="+mn-cs"/>
              </a:rPr>
              <a:t>AmB</a:t>
            </a:r>
            <a:r>
              <a:rPr kumimoji="0" lang="en-US" sz="1800" b="0" i="0" u="none" strike="noStrike" kern="1200" cap="none" spc="0" normalizeH="0" baseline="0" noProof="0" dirty="0">
                <a:ln>
                  <a:noFill/>
                </a:ln>
                <a:solidFill>
                  <a:prstClr val="black"/>
                </a:solidFill>
                <a:effectLst/>
                <a:uLnTx/>
                <a:uFillTx/>
                <a:latin typeface="Calibri"/>
                <a:ea typeface="+mn-ea"/>
                <a:cs typeface="+mn-cs"/>
              </a:rPr>
              <a:t> dose not 1L of Dextrose 5% or 10% Dextrose (never N Saline as medicine will precipitate).</a:t>
            </a: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rPr>
              <a:t>Never use Normal Saline as the </a:t>
            </a:r>
            <a:r>
              <a:rPr kumimoji="0" lang="en-US" sz="1800" b="0" i="0" u="none" strike="noStrike" kern="1200" cap="none" spc="0" normalizeH="0" baseline="0" noProof="0" dirty="0" err="1">
                <a:ln>
                  <a:noFill/>
                </a:ln>
                <a:solidFill>
                  <a:prstClr val="black"/>
                </a:solidFill>
                <a:effectLst/>
                <a:uLnTx/>
                <a:uFillTx/>
                <a:latin typeface="Calibri"/>
                <a:ea typeface="+mn-ea"/>
                <a:cs typeface="+mn-cs"/>
              </a:rPr>
              <a:t>AmB</a:t>
            </a:r>
            <a:r>
              <a:rPr kumimoji="0" lang="en-US" sz="1800" b="0" i="0" u="none" strike="noStrike" kern="1200" cap="none" spc="0" normalizeH="0" baseline="0" noProof="0" dirty="0">
                <a:ln>
                  <a:noFill/>
                </a:ln>
                <a:solidFill>
                  <a:prstClr val="black"/>
                </a:solidFill>
                <a:effectLst/>
                <a:uLnTx/>
                <a:uFillTx/>
                <a:latin typeface="Calibri"/>
                <a:ea typeface="+mn-ea"/>
                <a:cs typeface="+mn-cs"/>
              </a:rPr>
              <a:t> will precipitate </a:t>
            </a:r>
          </a:p>
        </p:txBody>
      </p:sp>
      <p:sp>
        <p:nvSpPr>
          <p:cNvPr id="8" name="Rectangle: Rounded Corners 7">
            <a:extLst>
              <a:ext uri="{FF2B5EF4-FFF2-40B4-BE49-F238E27FC236}">
                <a16:creationId xmlns:a16="http://schemas.microsoft.com/office/drawing/2014/main" id="{432099C8-86C0-41D8-813E-53B70E431217}"/>
              </a:ext>
            </a:extLst>
          </p:cNvPr>
          <p:cNvSpPr/>
          <p:nvPr/>
        </p:nvSpPr>
        <p:spPr>
          <a:xfrm>
            <a:off x="251522" y="4941168"/>
            <a:ext cx="8568950" cy="1728192"/>
          </a:xfrm>
          <a:prstGeom prst="round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sng" strike="noStrike" kern="1200" cap="none" spc="0" normalizeH="0" baseline="0" noProof="0" dirty="0">
                <a:ln>
                  <a:noFill/>
                </a:ln>
                <a:solidFill>
                  <a:prstClr val="black"/>
                </a:solidFill>
                <a:effectLst/>
                <a:uLnTx/>
                <a:uFillTx/>
                <a:latin typeface="Calibri"/>
                <a:ea typeface="+mn-ea"/>
                <a:cs typeface="+mn-cs"/>
              </a:rPr>
              <a:t>Monitoring</a:t>
            </a: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rPr>
              <a:t>Monitor for signs and symptoms of thrombophlebitis.</a:t>
            </a: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rPr>
              <a:t>Monitor full blood count &amp; renal function (baseline and end of week 1)</a:t>
            </a: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rPr>
              <a:t>If L-</a:t>
            </a:r>
            <a:r>
              <a:rPr kumimoji="0" lang="en-US" sz="1800" b="0" i="0" u="none" strike="noStrike" kern="1200" cap="none" spc="0" normalizeH="0" baseline="0" noProof="0" dirty="0" err="1">
                <a:ln>
                  <a:noFill/>
                </a:ln>
                <a:solidFill>
                  <a:prstClr val="black"/>
                </a:solidFill>
                <a:effectLst/>
                <a:uLnTx/>
                <a:uFillTx/>
                <a:latin typeface="Calibri"/>
                <a:ea typeface="+mn-ea"/>
                <a:cs typeface="+mn-cs"/>
              </a:rPr>
              <a:t>AmB</a:t>
            </a:r>
            <a:r>
              <a:rPr kumimoji="0" lang="en-US" sz="1800" b="0" i="0" u="none" strike="noStrike" kern="1200" cap="none" spc="0" normalizeH="0" baseline="0" noProof="0" dirty="0">
                <a:ln>
                  <a:noFill/>
                </a:ln>
                <a:solidFill>
                  <a:prstClr val="black"/>
                </a:solidFill>
                <a:effectLst/>
                <a:uLnTx/>
                <a:uFillTx/>
                <a:latin typeface="Calibri"/>
                <a:ea typeface="+mn-ea"/>
                <a:cs typeface="+mn-cs"/>
              </a:rPr>
              <a:t> induced rigors occur, the infusion length can be increased, and/or paracetamol may be administered</a:t>
            </a:r>
          </a:p>
        </p:txBody>
      </p:sp>
    </p:spTree>
    <p:extLst>
      <p:ext uri="{BB962C8B-B14F-4D97-AF65-F5344CB8AC3E}">
        <p14:creationId xmlns:p14="http://schemas.microsoft.com/office/powerpoint/2010/main" val="55315892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a:extLst>
              <a:ext uri="{FF2B5EF4-FFF2-40B4-BE49-F238E27FC236}">
                <a16:creationId xmlns:a16="http://schemas.microsoft.com/office/drawing/2014/main" id="{2EF76C86-E35D-405C-B3CF-166910C0390D}"/>
              </a:ext>
            </a:extLst>
          </p:cNvPr>
          <p:cNvSpPr txBox="1">
            <a:spLocks noChangeArrowheads="1"/>
          </p:cNvSpPr>
          <p:nvPr/>
        </p:nvSpPr>
        <p:spPr bwMode="gray">
          <a:xfrm>
            <a:off x="0" y="-36160"/>
            <a:ext cx="9144000" cy="914400"/>
          </a:xfrm>
          <a:prstGeom prst="rect">
            <a:avLst/>
          </a:prstGeom>
          <a:solidFill>
            <a:srgbClr val="002060"/>
          </a:solidFill>
        </p:spPr>
        <p:txBody>
          <a:bodyPr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1900" b="1" i="0" u="none" strike="noStrike" kern="1200" cap="none" spc="0" normalizeH="0" baseline="0" noProof="0" dirty="0">
                <a:ln>
                  <a:noFill/>
                </a:ln>
                <a:solidFill>
                  <a:srgbClr val="FF0000"/>
                </a:solidFill>
                <a:effectLst/>
                <a:uLnTx/>
                <a:uFillTx/>
                <a:latin typeface="Calibri"/>
                <a:ea typeface="+mj-ea"/>
                <a:cs typeface="Calibri" panose="020F0502020204030204" pitchFamily="34" charset="0"/>
              </a:rPr>
              <a:t>Alternative:</a:t>
            </a:r>
            <a:r>
              <a:rPr kumimoji="0" lang="en-US" sz="1900" b="1" i="0" u="none" strike="noStrike" kern="1200" cap="none" spc="0" normalizeH="0" baseline="0" noProof="0" dirty="0">
                <a:ln>
                  <a:noFill/>
                </a:ln>
                <a:solidFill>
                  <a:prstClr val="white"/>
                </a:solidFill>
                <a:effectLst/>
                <a:uLnTx/>
                <a:uFillTx/>
                <a:latin typeface="Calibri"/>
                <a:ea typeface="+mj-ea"/>
                <a:cs typeface="Calibri" panose="020F0502020204030204" pitchFamily="34" charset="0"/>
              </a:rPr>
              <a:t> 1-week </a:t>
            </a:r>
            <a:r>
              <a:rPr kumimoji="0" lang="en-US" sz="1900" b="1" i="0" u="none" strike="noStrike" kern="1200" cap="none" spc="0" normalizeH="0" baseline="0" noProof="0" dirty="0" err="1">
                <a:ln>
                  <a:noFill/>
                </a:ln>
                <a:solidFill>
                  <a:prstClr val="white"/>
                </a:solidFill>
                <a:effectLst/>
                <a:uLnTx/>
                <a:uFillTx/>
                <a:latin typeface="Calibri"/>
                <a:ea typeface="+mj-ea"/>
                <a:cs typeface="Calibri" panose="020F0502020204030204" pitchFamily="34" charset="0"/>
              </a:rPr>
              <a:t>AmB</a:t>
            </a:r>
            <a:r>
              <a:rPr kumimoji="0" lang="en-US" sz="1900" b="1" i="0" u="none" strike="noStrike" kern="1200" cap="none" spc="0" normalizeH="0" baseline="0" noProof="0" dirty="0">
                <a:ln>
                  <a:noFill/>
                </a:ln>
                <a:solidFill>
                  <a:prstClr val="white"/>
                </a:solidFill>
                <a:effectLst/>
                <a:uLnTx/>
                <a:uFillTx/>
                <a:latin typeface="Calibri"/>
                <a:ea typeface="+mj-ea"/>
                <a:cs typeface="Calibri" panose="020F0502020204030204" pitchFamily="34" charset="0"/>
              </a:rPr>
              <a:t>-d (1mg/kg/day) + 5FC* (100mg/kg/day) followed by Fluconazole 1200mg daily for 1 week  </a:t>
            </a:r>
          </a:p>
        </p:txBody>
      </p:sp>
      <p:sp>
        <p:nvSpPr>
          <p:cNvPr id="5" name="Rectangle: Rounded Corners 4">
            <a:extLst>
              <a:ext uri="{FF2B5EF4-FFF2-40B4-BE49-F238E27FC236}">
                <a16:creationId xmlns:a16="http://schemas.microsoft.com/office/drawing/2014/main" id="{54DB2DFA-C53C-4459-A40B-5C2050C06F0D}"/>
              </a:ext>
            </a:extLst>
          </p:cNvPr>
          <p:cNvSpPr/>
          <p:nvPr/>
        </p:nvSpPr>
        <p:spPr>
          <a:xfrm>
            <a:off x="251521" y="935009"/>
            <a:ext cx="8568952" cy="1221913"/>
          </a:xfrm>
          <a:prstGeom prst="roundRect">
            <a:avLst/>
          </a:prstGeom>
          <a:no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sng" strike="noStrike" kern="1200" cap="none" spc="0" normalizeH="0" baseline="0" noProof="0" dirty="0">
                <a:ln>
                  <a:noFill/>
                </a:ln>
                <a:solidFill>
                  <a:prstClr val="black"/>
                </a:solidFill>
                <a:effectLst/>
                <a:uLnTx/>
                <a:uFillTx/>
                <a:latin typeface="Calibri"/>
                <a:ea typeface="+mn-ea"/>
                <a:cs typeface="+mn-cs"/>
              </a:rPr>
              <a:t>Pre-hydration</a:t>
            </a: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700" b="1" i="0" u="none" strike="noStrike" kern="1200" cap="none" spc="0" normalizeH="0" baseline="0" noProof="0" dirty="0">
                <a:ln>
                  <a:noFill/>
                </a:ln>
                <a:solidFill>
                  <a:prstClr val="black"/>
                </a:solidFill>
                <a:effectLst/>
                <a:uLnTx/>
                <a:uFillTx/>
                <a:latin typeface="Calibri"/>
                <a:ea typeface="+mn-ea"/>
                <a:cs typeface="+mn-cs"/>
              </a:rPr>
              <a:t>Aim: </a:t>
            </a:r>
            <a:r>
              <a:rPr kumimoji="0" lang="en-US" sz="1700" b="0" i="0" u="none" strike="noStrike" kern="1200" cap="none" spc="0" normalizeH="0" baseline="0" noProof="0" dirty="0">
                <a:ln>
                  <a:noFill/>
                </a:ln>
                <a:solidFill>
                  <a:prstClr val="black"/>
                </a:solidFill>
                <a:effectLst/>
                <a:uLnTx/>
                <a:uFillTx/>
                <a:latin typeface="Calibri"/>
                <a:ea typeface="+mn-ea"/>
                <a:cs typeface="+mn-cs"/>
              </a:rPr>
              <a:t>Avoid hypokalemia and renal toxicity associated with </a:t>
            </a:r>
            <a:r>
              <a:rPr kumimoji="0" lang="en-US" sz="1700" b="0" i="0" u="none" strike="noStrike" kern="1200" cap="none" spc="0" normalizeH="0" baseline="0" noProof="0" dirty="0" err="1">
                <a:ln>
                  <a:noFill/>
                </a:ln>
                <a:solidFill>
                  <a:prstClr val="black"/>
                </a:solidFill>
                <a:effectLst/>
                <a:uLnTx/>
                <a:uFillTx/>
                <a:latin typeface="Calibri"/>
                <a:ea typeface="+mn-ea"/>
                <a:cs typeface="+mn-cs"/>
              </a:rPr>
              <a:t>AmB</a:t>
            </a:r>
            <a:r>
              <a:rPr kumimoji="0" lang="en-US" sz="1700" b="0" i="0" u="none" strike="noStrike" kern="1200" cap="none" spc="0" normalizeH="0" baseline="0" noProof="0" dirty="0">
                <a:ln>
                  <a:noFill/>
                </a:ln>
                <a:solidFill>
                  <a:prstClr val="black"/>
                </a:solidFill>
                <a:effectLst/>
                <a:uLnTx/>
                <a:uFillTx/>
                <a:latin typeface="Calibri"/>
                <a:ea typeface="+mn-ea"/>
                <a:cs typeface="+mn-cs"/>
              </a:rPr>
              <a:t> d administration. Administer 1L N Saline with KCl (20 mmol) </a:t>
            </a:r>
            <a:r>
              <a:rPr kumimoji="0" lang="en-US" sz="1700" b="1" i="0" u="none" strike="noStrike" kern="1200" cap="none" spc="0" normalizeH="0" baseline="0" noProof="0" dirty="0">
                <a:ln>
                  <a:noFill/>
                </a:ln>
                <a:solidFill>
                  <a:srgbClr val="C00000"/>
                </a:solidFill>
                <a:effectLst/>
                <a:uLnTx/>
                <a:uFillTx/>
                <a:latin typeface="Calibri"/>
                <a:ea typeface="+mn-ea"/>
                <a:cs typeface="+mn-cs"/>
              </a:rPr>
              <a:t>over 2 hours minimum</a:t>
            </a:r>
            <a:r>
              <a:rPr kumimoji="0" lang="en-US" sz="1700" b="0" i="0" u="none" strike="noStrike" kern="1200" cap="none" spc="0" normalizeH="0" baseline="0" noProof="0" dirty="0">
                <a:ln>
                  <a:noFill/>
                </a:ln>
                <a:solidFill>
                  <a:prstClr val="black"/>
                </a:solidFill>
                <a:effectLst/>
                <a:uLnTx/>
                <a:uFillTx/>
                <a:latin typeface="Calibri"/>
                <a:ea typeface="+mn-ea"/>
                <a:cs typeface="+mn-cs"/>
              </a:rPr>
              <a:t> before </a:t>
            </a:r>
            <a:r>
              <a:rPr kumimoji="0" lang="en-US" sz="1700" b="0" i="0" u="none" strike="noStrike" kern="1200" cap="none" spc="0" normalizeH="0" baseline="0" noProof="0" dirty="0" err="1">
                <a:ln>
                  <a:noFill/>
                </a:ln>
                <a:solidFill>
                  <a:prstClr val="black"/>
                </a:solidFill>
                <a:effectLst/>
                <a:uLnTx/>
                <a:uFillTx/>
                <a:latin typeface="Calibri"/>
                <a:ea typeface="+mn-ea"/>
                <a:cs typeface="+mn-cs"/>
              </a:rPr>
              <a:t>AmB</a:t>
            </a:r>
            <a:r>
              <a:rPr kumimoji="0" lang="en-US" sz="1700" b="0" i="0" u="none" strike="noStrike" kern="1200" cap="none" spc="0" normalizeH="0" baseline="0" noProof="0" dirty="0">
                <a:ln>
                  <a:noFill/>
                </a:ln>
                <a:solidFill>
                  <a:prstClr val="black"/>
                </a:solidFill>
                <a:effectLst/>
                <a:uLnTx/>
                <a:uFillTx/>
                <a:latin typeface="Calibri"/>
                <a:ea typeface="+mn-ea"/>
                <a:cs typeface="+mn-cs"/>
              </a:rPr>
              <a:t> d infusion. </a:t>
            </a:r>
            <a:r>
              <a:rPr kumimoji="0" lang="en-US" sz="1700" b="1" i="0" u="none" strike="noStrike" kern="1200" cap="none" spc="0" normalizeH="0" baseline="0" noProof="0" dirty="0">
                <a:ln>
                  <a:noFill/>
                </a:ln>
                <a:solidFill>
                  <a:prstClr val="black"/>
                </a:solidFill>
                <a:effectLst/>
                <a:uLnTx/>
                <a:uFillTx/>
                <a:latin typeface="Calibri"/>
                <a:ea typeface="+mn-ea"/>
                <a:cs typeface="+mn-cs"/>
              </a:rPr>
              <a:t>Do not</a:t>
            </a:r>
            <a:r>
              <a:rPr kumimoji="0" lang="en-US" sz="1700" b="0" i="0" u="none" strike="noStrike" kern="1200" cap="none" spc="0" normalizeH="0" baseline="0" noProof="0" dirty="0">
                <a:ln>
                  <a:noFill/>
                </a:ln>
                <a:solidFill>
                  <a:prstClr val="black"/>
                </a:solidFill>
                <a:effectLst/>
                <a:uLnTx/>
                <a:uFillTx/>
                <a:latin typeface="Calibri"/>
                <a:ea typeface="+mn-ea"/>
                <a:cs typeface="+mn-cs"/>
              </a:rPr>
              <a:t> supplement K if patient has pre-existing renal impairment or hyperkalemia.</a:t>
            </a:r>
          </a:p>
        </p:txBody>
      </p:sp>
      <p:sp>
        <p:nvSpPr>
          <p:cNvPr id="6" name="Rectangle: Rounded Corners 5">
            <a:extLst>
              <a:ext uri="{FF2B5EF4-FFF2-40B4-BE49-F238E27FC236}">
                <a16:creationId xmlns:a16="http://schemas.microsoft.com/office/drawing/2014/main" id="{69C256C0-704A-492C-8696-D1A2D726D095}"/>
              </a:ext>
            </a:extLst>
          </p:cNvPr>
          <p:cNvSpPr/>
          <p:nvPr/>
        </p:nvSpPr>
        <p:spPr>
          <a:xfrm>
            <a:off x="251521" y="2288905"/>
            <a:ext cx="8568951" cy="1872208"/>
          </a:xfrm>
          <a:prstGeom prst="round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sng" strike="noStrike" kern="1200" cap="none" spc="0" normalizeH="0" baseline="0" noProof="0" dirty="0">
                <a:ln>
                  <a:noFill/>
                </a:ln>
                <a:solidFill>
                  <a:prstClr val="black"/>
                </a:solidFill>
                <a:effectLst/>
                <a:uLnTx/>
                <a:uFillTx/>
                <a:latin typeface="Calibri"/>
                <a:ea typeface="+mn-ea"/>
                <a:cs typeface="+mn-cs"/>
              </a:rPr>
              <a:t>Administration</a:t>
            </a: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700" b="0" i="0" u="none" strike="noStrike" kern="1200" cap="none" spc="0" normalizeH="0" baseline="0" noProof="0" dirty="0">
                <a:ln>
                  <a:noFill/>
                </a:ln>
                <a:solidFill>
                  <a:prstClr val="black"/>
                </a:solidFill>
                <a:effectLst/>
                <a:uLnTx/>
                <a:uFillTx/>
                <a:latin typeface="Calibri"/>
                <a:ea typeface="+mn-ea"/>
                <a:cs typeface="+mn-cs"/>
              </a:rPr>
              <a:t>Inject </a:t>
            </a:r>
            <a:r>
              <a:rPr kumimoji="0" lang="en-US" sz="1700" b="0" i="0" u="none" strike="noStrike" kern="1200" cap="none" spc="0" normalizeH="0" baseline="0" noProof="0" dirty="0" err="1">
                <a:ln>
                  <a:noFill/>
                </a:ln>
                <a:solidFill>
                  <a:prstClr val="black"/>
                </a:solidFill>
                <a:effectLst/>
                <a:uLnTx/>
                <a:uFillTx/>
                <a:latin typeface="Calibri"/>
                <a:ea typeface="+mn-ea"/>
                <a:cs typeface="+mn-cs"/>
              </a:rPr>
              <a:t>AmB</a:t>
            </a:r>
            <a:r>
              <a:rPr kumimoji="0" lang="en-US" sz="1700" b="0" i="0" u="none" strike="noStrike" kern="1200" cap="none" spc="0" normalizeH="0" baseline="0" noProof="0" dirty="0">
                <a:ln>
                  <a:noFill/>
                </a:ln>
                <a:solidFill>
                  <a:prstClr val="black"/>
                </a:solidFill>
                <a:effectLst/>
                <a:uLnTx/>
                <a:uFillTx/>
                <a:latin typeface="Calibri"/>
                <a:ea typeface="+mn-ea"/>
                <a:cs typeface="+mn-cs"/>
              </a:rPr>
              <a:t> d dose (1mg/kg/day) into 1000ml bag of 5% Dextrose or 10% Dextrose (never N Saline as medicine will precipitate).</a:t>
            </a: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700" b="0" i="0" u="none" strike="noStrike" kern="1200" cap="none" spc="0" normalizeH="0" baseline="0" noProof="0" dirty="0">
                <a:ln>
                  <a:noFill/>
                </a:ln>
                <a:solidFill>
                  <a:prstClr val="black"/>
                </a:solidFill>
                <a:effectLst/>
                <a:uLnTx/>
                <a:uFillTx/>
                <a:latin typeface="Calibri"/>
                <a:ea typeface="+mn-ea"/>
                <a:cs typeface="+mn-cs"/>
              </a:rPr>
              <a:t>Administer over 4 hours to avoid arrhythmias</a:t>
            </a: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700" b="0" i="0" u="none" strike="noStrike" kern="1200" cap="none" spc="0" normalizeH="0" baseline="0" noProof="0" dirty="0">
                <a:ln>
                  <a:noFill/>
                </a:ln>
                <a:solidFill>
                  <a:prstClr val="black"/>
                </a:solidFill>
                <a:effectLst/>
                <a:uLnTx/>
                <a:uFillTx/>
                <a:latin typeface="Calibri"/>
                <a:ea typeface="+mn-ea"/>
                <a:cs typeface="+mn-cs"/>
              </a:rPr>
              <a:t>Routine supplements: </a:t>
            </a:r>
          </a:p>
          <a:p>
            <a:pPr marL="742950" marR="0" lvl="1" indent="-28575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1400" b="0" i="0" u="none" strike="noStrike" kern="1200" cap="none" spc="0" normalizeH="0" baseline="0" noProof="0" dirty="0">
                <a:ln>
                  <a:noFill/>
                </a:ln>
                <a:solidFill>
                  <a:prstClr val="black"/>
                </a:solidFill>
                <a:effectLst/>
                <a:uLnTx/>
                <a:uFillTx/>
                <a:latin typeface="Calibri"/>
                <a:ea typeface="+mn-ea"/>
                <a:cs typeface="+mn-cs"/>
              </a:rPr>
              <a:t>1 – 2 8mEq KCl tablets twice daily, 2x 250 mg magnesium glycerophosphate twice daily</a:t>
            </a:r>
          </a:p>
          <a:p>
            <a:pPr marL="742950" marR="0" lvl="1" indent="-28575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1400" b="0" i="0" u="none" strike="noStrike" kern="1200" cap="none" spc="0" normalizeH="0" baseline="0" noProof="0" dirty="0">
                <a:ln>
                  <a:noFill/>
                </a:ln>
                <a:solidFill>
                  <a:prstClr val="black"/>
                </a:solidFill>
                <a:effectLst/>
                <a:uLnTx/>
                <a:uFillTx/>
                <a:latin typeface="Calibri"/>
                <a:ea typeface="+mn-ea"/>
                <a:cs typeface="+mn-cs"/>
              </a:rPr>
              <a:t>Provide K supplementation expectantly and not wait until hypokalemia appears in blood testing</a:t>
            </a:r>
          </a:p>
        </p:txBody>
      </p:sp>
      <p:sp>
        <p:nvSpPr>
          <p:cNvPr id="8" name="Rectangle: Rounded Corners 7">
            <a:extLst>
              <a:ext uri="{FF2B5EF4-FFF2-40B4-BE49-F238E27FC236}">
                <a16:creationId xmlns:a16="http://schemas.microsoft.com/office/drawing/2014/main" id="{432099C8-86C0-41D8-813E-53B70E431217}"/>
              </a:ext>
            </a:extLst>
          </p:cNvPr>
          <p:cNvSpPr/>
          <p:nvPr/>
        </p:nvSpPr>
        <p:spPr>
          <a:xfrm>
            <a:off x="251522" y="4293096"/>
            <a:ext cx="8568950" cy="2448272"/>
          </a:xfrm>
          <a:prstGeom prst="round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sng" strike="noStrike" kern="1200" cap="none" spc="0" normalizeH="0" baseline="0" noProof="0" dirty="0">
                <a:ln>
                  <a:noFill/>
                </a:ln>
                <a:solidFill>
                  <a:prstClr val="black"/>
                </a:solidFill>
                <a:effectLst/>
                <a:uLnTx/>
                <a:uFillTx/>
                <a:latin typeface="Calibri"/>
                <a:ea typeface="+mn-ea"/>
                <a:cs typeface="+mn-cs"/>
              </a:rPr>
              <a:t>Monitoring</a:t>
            </a: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700" b="0" i="0" u="none" strike="noStrike" kern="1200" cap="none" spc="0" normalizeH="0" baseline="0" noProof="0" dirty="0">
                <a:ln>
                  <a:noFill/>
                </a:ln>
                <a:solidFill>
                  <a:prstClr val="black"/>
                </a:solidFill>
                <a:effectLst/>
                <a:uLnTx/>
                <a:uFillTx/>
                <a:latin typeface="Calibri"/>
                <a:ea typeface="+mn-ea"/>
                <a:cs typeface="+mn-cs"/>
              </a:rPr>
              <a:t>Monitor daily for signs and symptoms of thrombophlebitis.</a:t>
            </a: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50" b="0" i="0" u="none" strike="noStrike" kern="1200" cap="none" spc="0" normalizeH="0" baseline="0" noProof="0" dirty="0">
                <a:ln>
                  <a:noFill/>
                </a:ln>
                <a:solidFill>
                  <a:prstClr val="black"/>
                </a:solidFill>
                <a:effectLst/>
                <a:uLnTx/>
                <a:uFillTx/>
                <a:latin typeface="Calibri"/>
                <a:ea typeface="+mn-ea"/>
                <a:cs typeface="+mn-cs"/>
              </a:rPr>
              <a:t>Monitor full blood count (baseline and weekly) &amp; renal function (baseline and twice weekly)</a:t>
            </a: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700" b="0" i="0" u="none" strike="noStrike" kern="1200" cap="none" spc="0" normalizeH="0" baseline="0" noProof="0" dirty="0">
                <a:ln>
                  <a:noFill/>
                </a:ln>
                <a:solidFill>
                  <a:prstClr val="black"/>
                </a:solidFill>
                <a:effectLst/>
                <a:uLnTx/>
                <a:uFillTx/>
                <a:latin typeface="Calibri"/>
                <a:ea typeface="+mn-ea"/>
                <a:cs typeface="+mn-cs"/>
              </a:rPr>
              <a:t>If </a:t>
            </a:r>
            <a:r>
              <a:rPr kumimoji="0" lang="en-US" sz="1700" b="0" i="0" u="none" strike="noStrike" kern="1200" cap="none" spc="0" normalizeH="0" baseline="0" noProof="0" dirty="0" err="1">
                <a:ln>
                  <a:noFill/>
                </a:ln>
                <a:solidFill>
                  <a:prstClr val="black"/>
                </a:solidFill>
                <a:effectLst/>
                <a:uLnTx/>
                <a:uFillTx/>
                <a:latin typeface="Calibri"/>
                <a:ea typeface="+mn-ea"/>
                <a:cs typeface="+mn-cs"/>
              </a:rPr>
              <a:t>AmB</a:t>
            </a:r>
            <a:r>
              <a:rPr kumimoji="0" lang="en-US" sz="1700" b="0" i="0" u="none" strike="noStrike" kern="1200" cap="none" spc="0" normalizeH="0" baseline="0" noProof="0" dirty="0">
                <a:ln>
                  <a:noFill/>
                </a:ln>
                <a:solidFill>
                  <a:prstClr val="black"/>
                </a:solidFill>
                <a:effectLst/>
                <a:uLnTx/>
                <a:uFillTx/>
                <a:latin typeface="Calibri"/>
                <a:ea typeface="+mn-ea"/>
                <a:cs typeface="+mn-cs"/>
              </a:rPr>
              <a:t> d induced rigors occur, the infusion length can be increased. Antihistamines or hydrocortisone may rarely be required.</a:t>
            </a: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50" b="0" i="0" u="none" strike="noStrike" kern="1200" cap="none" spc="0" normalizeH="0" baseline="0" noProof="0" dirty="0">
                <a:ln>
                  <a:noFill/>
                </a:ln>
                <a:solidFill>
                  <a:prstClr val="black"/>
                </a:solidFill>
                <a:effectLst/>
                <a:uLnTx/>
                <a:uFillTx/>
                <a:latin typeface="Calibri"/>
                <a:ea typeface="+mn-ea"/>
                <a:cs typeface="+mn-cs"/>
              </a:rPr>
              <a:t>If significant hypokalemia (K &lt; 3.3 mmol/L), increase K supplementation to one or two 8mEq KCl tablets three times daily, monitor K twice weekly*.</a:t>
            </a: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700" b="0" i="0" u="none" strike="noStrike" kern="1200" cap="none" spc="0" normalizeH="0" baseline="0" noProof="0" dirty="0">
                <a:ln>
                  <a:noFill/>
                </a:ln>
                <a:solidFill>
                  <a:prstClr val="black"/>
                </a:solidFill>
                <a:effectLst/>
                <a:uLnTx/>
                <a:uFillTx/>
                <a:latin typeface="Calibri"/>
                <a:ea typeface="+mn-ea"/>
                <a:cs typeface="+mn-cs"/>
              </a:rPr>
              <a:t>If hypokalemia remains uncorrected, consider doubling Mg oral supplementation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1" u="none" strike="noStrike" kern="1200" cap="none" spc="0" normalizeH="0" baseline="0" noProof="0" dirty="0">
                <a:ln>
                  <a:noFill/>
                </a:ln>
                <a:solidFill>
                  <a:prstClr val="black"/>
                </a:solidFill>
                <a:effectLst/>
                <a:uLnTx/>
                <a:uFillTx/>
                <a:latin typeface="Calibri"/>
                <a:ea typeface="+mn-ea"/>
                <a:cs typeface="+mn-cs"/>
              </a:rPr>
              <a:t>*If monitoring facilities allow, consider increased IV KCl supplementation (e.g., additional ampoule of 20 mmol KCl under careful monitoring)</a:t>
            </a:r>
          </a:p>
        </p:txBody>
      </p:sp>
    </p:spTree>
    <p:extLst>
      <p:ext uri="{BB962C8B-B14F-4D97-AF65-F5344CB8AC3E}">
        <p14:creationId xmlns:p14="http://schemas.microsoft.com/office/powerpoint/2010/main" val="180101967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a:extLst>
              <a:ext uri="{FF2B5EF4-FFF2-40B4-BE49-F238E27FC236}">
                <a16:creationId xmlns:a16="http://schemas.microsoft.com/office/drawing/2014/main" id="{2EF76C86-E35D-405C-B3CF-166910C0390D}"/>
              </a:ext>
            </a:extLst>
          </p:cNvPr>
          <p:cNvSpPr txBox="1">
            <a:spLocks noChangeArrowheads="1"/>
          </p:cNvSpPr>
          <p:nvPr/>
        </p:nvSpPr>
        <p:spPr bwMode="gray">
          <a:xfrm>
            <a:off x="0" y="-36160"/>
            <a:ext cx="9144000" cy="914400"/>
          </a:xfrm>
          <a:prstGeom prst="rect">
            <a:avLst/>
          </a:prstGeom>
          <a:solidFill>
            <a:srgbClr val="002060"/>
          </a:solidFill>
        </p:spPr>
        <p:txBody>
          <a:bodyPr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1900" b="1" i="0" u="none" strike="noStrike" kern="1200" cap="none" spc="0" normalizeH="0" baseline="0" noProof="0" dirty="0">
                <a:ln>
                  <a:noFill/>
                </a:ln>
                <a:solidFill>
                  <a:prstClr val="white"/>
                </a:solidFill>
                <a:effectLst/>
                <a:uLnTx/>
                <a:uFillTx/>
                <a:latin typeface="Calibri"/>
                <a:ea typeface="+mj-ea"/>
                <a:cs typeface="Calibri" panose="020F0502020204030204" pitchFamily="34" charset="0"/>
              </a:rPr>
              <a:t>Alternative: </a:t>
            </a:r>
            <a:r>
              <a:rPr kumimoji="0" lang="en-US" sz="1900" b="0" i="0" u="none" strike="noStrike" kern="1200" cap="none" spc="0" normalizeH="0" baseline="0" noProof="0" dirty="0">
                <a:ln>
                  <a:noFill/>
                </a:ln>
                <a:solidFill>
                  <a:prstClr val="white"/>
                </a:solidFill>
                <a:effectLst/>
                <a:uLnTx/>
                <a:uFillTx/>
                <a:latin typeface="Calibri"/>
                <a:ea typeface="+mj-ea"/>
                <a:cs typeface="Calibri" panose="020F0502020204030204" pitchFamily="34" charset="0"/>
              </a:rPr>
              <a:t>Oral anti-fungal regimen, 2 weeks Fluconazole (1200mg daily) + 5FC* (100mg/kg/day). *Also preferred if </a:t>
            </a:r>
            <a:r>
              <a:rPr kumimoji="0" lang="en-US" sz="1900" b="0" i="0" u="none" strike="noStrike" kern="1200" cap="none" spc="0" normalizeH="0" baseline="0" noProof="0" dirty="0" err="1">
                <a:ln>
                  <a:noFill/>
                </a:ln>
                <a:solidFill>
                  <a:prstClr val="white"/>
                </a:solidFill>
                <a:effectLst/>
                <a:uLnTx/>
                <a:uFillTx/>
                <a:latin typeface="Calibri"/>
                <a:ea typeface="+mj-ea"/>
                <a:cs typeface="Calibri" panose="020F0502020204030204" pitchFamily="34" charset="0"/>
              </a:rPr>
              <a:t>AmB</a:t>
            </a:r>
            <a:r>
              <a:rPr kumimoji="0" lang="en-US" sz="1900" b="0" i="0" u="none" strike="noStrike" kern="1200" cap="none" spc="0" normalizeH="0" baseline="0" noProof="0" dirty="0">
                <a:ln>
                  <a:noFill/>
                </a:ln>
                <a:solidFill>
                  <a:prstClr val="white"/>
                </a:solidFill>
                <a:effectLst/>
                <a:uLnTx/>
                <a:uFillTx/>
                <a:latin typeface="Calibri"/>
                <a:ea typeface="+mj-ea"/>
                <a:cs typeface="Calibri" panose="020F0502020204030204" pitchFamily="34" charset="0"/>
              </a:rPr>
              <a:t> is not </a:t>
            </a:r>
            <a:r>
              <a:rPr kumimoji="0" lang="en-US" sz="1900" b="0" i="0" u="none" strike="noStrike" kern="1200" cap="none" spc="0" normalizeH="0" baseline="0" noProof="0" dirty="0" err="1">
                <a:ln>
                  <a:noFill/>
                </a:ln>
                <a:solidFill>
                  <a:prstClr val="white"/>
                </a:solidFill>
                <a:effectLst/>
                <a:uLnTx/>
                <a:uFillTx/>
                <a:latin typeface="Calibri"/>
                <a:ea typeface="+mj-ea"/>
                <a:cs typeface="Calibri" panose="020F0502020204030204" pitchFamily="34" charset="0"/>
              </a:rPr>
              <a:t>availabile</a:t>
            </a:r>
            <a:r>
              <a:rPr kumimoji="0" lang="en-US" sz="1900" b="0" i="0" u="none" strike="noStrike" kern="1200" cap="none" spc="0" normalizeH="0" baseline="0" noProof="0" dirty="0">
                <a:ln>
                  <a:noFill/>
                </a:ln>
                <a:solidFill>
                  <a:prstClr val="white"/>
                </a:solidFill>
                <a:effectLst/>
                <a:uLnTx/>
                <a:uFillTx/>
                <a:latin typeface="Calibri"/>
                <a:ea typeface="+mj-ea"/>
                <a:cs typeface="Calibri" panose="020F0502020204030204" pitchFamily="34" charset="0"/>
              </a:rPr>
              <a:t>.</a:t>
            </a:r>
          </a:p>
        </p:txBody>
      </p:sp>
      <p:sp>
        <p:nvSpPr>
          <p:cNvPr id="5" name="Rectangle: Rounded Corners 4">
            <a:extLst>
              <a:ext uri="{FF2B5EF4-FFF2-40B4-BE49-F238E27FC236}">
                <a16:creationId xmlns:a16="http://schemas.microsoft.com/office/drawing/2014/main" id="{54DB2DFA-C53C-4459-A40B-5C2050C06F0D}"/>
              </a:ext>
            </a:extLst>
          </p:cNvPr>
          <p:cNvSpPr/>
          <p:nvPr/>
        </p:nvSpPr>
        <p:spPr>
          <a:xfrm>
            <a:off x="251521" y="980728"/>
            <a:ext cx="8568952" cy="1160904"/>
          </a:xfrm>
          <a:prstGeom prst="roundRect">
            <a:avLst/>
          </a:prstGeom>
          <a:no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sng" strike="noStrike" kern="1200" cap="none" spc="0" normalizeH="0" baseline="0" noProof="0" dirty="0">
                <a:ln>
                  <a:noFill/>
                </a:ln>
                <a:solidFill>
                  <a:prstClr val="black"/>
                </a:solidFill>
                <a:effectLst/>
                <a:uLnTx/>
                <a:uFillTx/>
                <a:latin typeface="Calibri"/>
                <a:ea typeface="+mn-ea"/>
                <a:cs typeface="+mn-cs"/>
              </a:rPr>
              <a:t>Pre-hydration</a:t>
            </a: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1" i="0" u="none" strike="noStrike" kern="1200" cap="none" spc="0" normalizeH="0" baseline="0" noProof="0" dirty="0">
                <a:ln>
                  <a:noFill/>
                </a:ln>
                <a:solidFill>
                  <a:prstClr val="black"/>
                </a:solidFill>
                <a:effectLst/>
                <a:uLnTx/>
                <a:uFillTx/>
                <a:latin typeface="Calibri"/>
                <a:ea typeface="+mn-ea"/>
                <a:cs typeface="+mn-cs"/>
              </a:rPr>
              <a:t>Aim:</a:t>
            </a:r>
            <a:r>
              <a:rPr kumimoji="0" lang="en-US" sz="1800" b="0" i="0" u="none" strike="noStrike" kern="1200" cap="none" spc="0" normalizeH="0" baseline="0" noProof="0" dirty="0">
                <a:ln>
                  <a:noFill/>
                </a:ln>
                <a:solidFill>
                  <a:prstClr val="black"/>
                </a:solidFill>
                <a:effectLst/>
                <a:uLnTx/>
                <a:uFillTx/>
                <a:latin typeface="Calibri"/>
                <a:ea typeface="+mn-ea"/>
                <a:cs typeface="+mn-cs"/>
              </a:rPr>
              <a:t> Review CCM patient, address any concerns over hypovolemia/dehydration if present. This is also important because nausea and vomiting may occur post administration of these medicines.</a:t>
            </a:r>
          </a:p>
        </p:txBody>
      </p:sp>
      <p:sp>
        <p:nvSpPr>
          <p:cNvPr id="6" name="Rectangle: Rounded Corners 5">
            <a:extLst>
              <a:ext uri="{FF2B5EF4-FFF2-40B4-BE49-F238E27FC236}">
                <a16:creationId xmlns:a16="http://schemas.microsoft.com/office/drawing/2014/main" id="{69C256C0-704A-492C-8696-D1A2D726D095}"/>
              </a:ext>
            </a:extLst>
          </p:cNvPr>
          <p:cNvSpPr/>
          <p:nvPr/>
        </p:nvSpPr>
        <p:spPr>
          <a:xfrm>
            <a:off x="251520" y="2285648"/>
            <a:ext cx="8568951" cy="1431384"/>
          </a:xfrm>
          <a:prstGeom prst="round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sng" strike="noStrike" kern="1200" cap="none" spc="0" normalizeH="0" baseline="0" noProof="0" dirty="0">
                <a:ln>
                  <a:noFill/>
                </a:ln>
                <a:solidFill>
                  <a:prstClr val="black"/>
                </a:solidFill>
                <a:effectLst/>
                <a:uLnTx/>
                <a:uFillTx/>
                <a:latin typeface="Calibri"/>
                <a:ea typeface="+mn-ea"/>
                <a:cs typeface="+mn-cs"/>
              </a:rPr>
              <a:t>Administration</a:t>
            </a: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1" i="0" u="none" strike="noStrike" kern="1200" cap="none" spc="0" normalizeH="0" baseline="0" noProof="0" dirty="0">
                <a:ln>
                  <a:noFill/>
                </a:ln>
                <a:solidFill>
                  <a:prstClr val="black"/>
                </a:solidFill>
                <a:effectLst/>
                <a:uLnTx/>
                <a:uFillTx/>
                <a:latin typeface="Calibri"/>
                <a:ea typeface="+mn-ea"/>
                <a:cs typeface="+mn-cs"/>
              </a:rPr>
              <a:t>The regimen is given orally. However, if a patient is unable to swallow:</a:t>
            </a:r>
          </a:p>
          <a:p>
            <a:pPr marL="742950" marR="0" lvl="1" indent="-28575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rPr>
              <a:t>5FC: Crush and administer down NGT</a:t>
            </a:r>
          </a:p>
          <a:p>
            <a:pPr marL="742950" marR="0" lvl="1" indent="-28575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rPr>
              <a:t>FLU: Capsules introduced down NGT</a:t>
            </a:r>
          </a:p>
        </p:txBody>
      </p:sp>
      <p:sp>
        <p:nvSpPr>
          <p:cNvPr id="8" name="Rectangle: Rounded Corners 7">
            <a:extLst>
              <a:ext uri="{FF2B5EF4-FFF2-40B4-BE49-F238E27FC236}">
                <a16:creationId xmlns:a16="http://schemas.microsoft.com/office/drawing/2014/main" id="{432099C8-86C0-41D8-813E-53B70E431217}"/>
              </a:ext>
            </a:extLst>
          </p:cNvPr>
          <p:cNvSpPr/>
          <p:nvPr/>
        </p:nvSpPr>
        <p:spPr>
          <a:xfrm>
            <a:off x="251522" y="3888432"/>
            <a:ext cx="8568950" cy="2114522"/>
          </a:xfrm>
          <a:prstGeom prst="round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sng" strike="noStrike" kern="1200" cap="none" spc="0" normalizeH="0" baseline="0" noProof="0" dirty="0">
                <a:ln>
                  <a:noFill/>
                </a:ln>
                <a:solidFill>
                  <a:prstClr val="black"/>
                </a:solidFill>
                <a:effectLst/>
                <a:uLnTx/>
                <a:uFillTx/>
                <a:latin typeface="Calibri"/>
                <a:ea typeface="+mn-ea"/>
                <a:cs typeface="+mn-cs"/>
              </a:rPr>
              <a:t>Monitoring</a:t>
            </a: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rPr>
              <a:t>5FC </a:t>
            </a:r>
          </a:p>
          <a:p>
            <a:pPr marL="742950" marR="0" lvl="1" indent="-28575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1700" b="1" i="0" u="none" strike="noStrike" kern="1200" cap="none" spc="0" normalizeH="0" baseline="0" noProof="0" dirty="0">
                <a:ln>
                  <a:noFill/>
                </a:ln>
                <a:solidFill>
                  <a:prstClr val="black"/>
                </a:solidFill>
                <a:effectLst/>
                <a:uLnTx/>
                <a:uFillTx/>
                <a:latin typeface="Calibri"/>
                <a:ea typeface="+mn-ea"/>
                <a:cs typeface="+mn-cs"/>
              </a:rPr>
              <a:t>Monitor FBC &amp; U&amp;Es</a:t>
            </a:r>
            <a:r>
              <a:rPr kumimoji="0" lang="en-US" sz="1700" b="0" i="0" u="none" strike="noStrike" kern="1200" cap="none" spc="0" normalizeH="0" baseline="0" noProof="0" dirty="0">
                <a:ln>
                  <a:noFill/>
                </a:ln>
                <a:solidFill>
                  <a:prstClr val="black"/>
                </a:solidFill>
                <a:effectLst/>
                <a:uLnTx/>
                <a:uFillTx/>
                <a:latin typeface="Calibri"/>
                <a:ea typeface="+mn-ea"/>
                <a:cs typeface="+mn-cs"/>
              </a:rPr>
              <a:t>: 5FC can cause bone marrow depression leading to neutropaenia and thrombocytopenia. </a:t>
            </a:r>
          </a:p>
          <a:p>
            <a:pPr marL="742950" marR="0" lvl="1" indent="-28575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1650" b="1" i="0" u="none" strike="noStrike" kern="1200" cap="none" spc="0" normalizeH="0" baseline="0" noProof="0" dirty="0">
                <a:ln>
                  <a:noFill/>
                </a:ln>
                <a:solidFill>
                  <a:prstClr val="black"/>
                </a:solidFill>
                <a:effectLst/>
                <a:uLnTx/>
                <a:uFillTx/>
                <a:latin typeface="Calibri"/>
                <a:ea typeface="+mn-ea"/>
                <a:cs typeface="+mn-cs"/>
              </a:rPr>
              <a:t>5FC dose adjustment: May be required in cases of renal impairment or neutropenia.</a:t>
            </a:r>
          </a:p>
          <a:p>
            <a:pPr marL="742950" marR="0" lvl="1" indent="-28575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1700" b="0" i="0" u="none" strike="noStrike" kern="1200" cap="none" spc="0" normalizeH="0" baseline="0" noProof="0" dirty="0">
                <a:ln>
                  <a:noFill/>
                </a:ln>
                <a:solidFill>
                  <a:prstClr val="black"/>
                </a:solidFill>
                <a:effectLst/>
                <a:uLnTx/>
                <a:uFillTx/>
                <a:latin typeface="Calibri"/>
                <a:ea typeface="+mn-ea"/>
                <a:cs typeface="+mn-cs"/>
              </a:rPr>
              <a:t>5FC is a FDA pregnancy Category C drug: Species specific teratogenicity in animal models.</a:t>
            </a:r>
          </a:p>
          <a:p>
            <a:pPr marL="742950" marR="0" lvl="1" indent="-28575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1650" b="0" i="0" u="none" strike="noStrike" kern="1200" cap="none" spc="0" normalizeH="0" baseline="0" noProof="0" dirty="0">
                <a:ln>
                  <a:noFill/>
                </a:ln>
                <a:solidFill>
                  <a:prstClr val="black"/>
                </a:solidFill>
                <a:effectLst/>
                <a:uLnTx/>
                <a:uFillTx/>
                <a:latin typeface="Calibri"/>
                <a:ea typeface="+mn-ea"/>
                <a:cs typeface="+mn-cs"/>
              </a:rPr>
              <a:t>5FC level monitoring for HIV-associated CCM is not routinely required. </a:t>
            </a:r>
          </a:p>
        </p:txBody>
      </p:sp>
      <p:sp>
        <p:nvSpPr>
          <p:cNvPr id="9" name="Rectangle 8">
            <a:extLst>
              <a:ext uri="{FF2B5EF4-FFF2-40B4-BE49-F238E27FC236}">
                <a16:creationId xmlns:a16="http://schemas.microsoft.com/office/drawing/2014/main" id="{D3E3E160-C1A8-D126-8DC7-447E4D01D2FB}"/>
              </a:ext>
            </a:extLst>
          </p:cNvPr>
          <p:cNvSpPr/>
          <p:nvPr/>
        </p:nvSpPr>
        <p:spPr>
          <a:xfrm>
            <a:off x="251520" y="6120680"/>
            <a:ext cx="8568950" cy="620688"/>
          </a:xfrm>
          <a:prstGeom prst="rect">
            <a:avLst/>
          </a:prstGeom>
          <a:solidFill>
            <a:srgbClr val="FFC000"/>
          </a:solidFill>
          <a:ln w="22225">
            <a:solidFill>
              <a:srgbClr val="C0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Calibri"/>
                <a:ea typeface="+mn-ea"/>
                <a:cs typeface="+mn-cs"/>
              </a:rPr>
              <a:t>*Refer to poster “Safe 5FC and Fluconazole administration”</a:t>
            </a:r>
          </a:p>
          <a:p>
            <a:pPr marL="285750" marR="0" lvl="0" indent="-285750" algn="ctr"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1" i="0" u="none" strike="noStrike" kern="1200" cap="none" spc="0" normalizeH="0" baseline="0" noProof="0" dirty="0">
                <a:ln>
                  <a:noFill/>
                </a:ln>
                <a:solidFill>
                  <a:prstClr val="black"/>
                </a:solidFill>
                <a:effectLst/>
                <a:uLnTx/>
                <a:uFillTx/>
                <a:latin typeface="Calibri"/>
                <a:ea typeface="+mn-ea"/>
                <a:cs typeface="+mn-cs"/>
              </a:rPr>
              <a:t>REFER to CCM poster</a:t>
            </a:r>
          </a:p>
        </p:txBody>
      </p:sp>
    </p:spTree>
    <p:extLst>
      <p:ext uri="{BB962C8B-B14F-4D97-AF65-F5344CB8AC3E}">
        <p14:creationId xmlns:p14="http://schemas.microsoft.com/office/powerpoint/2010/main" val="14963250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76872"/>
            <a:ext cx="9144000" cy="1800200"/>
          </a:xfrm>
          <a:solidFill>
            <a:srgbClr val="002060"/>
          </a:solidFill>
        </p:spPr>
        <p:txBody>
          <a:bodyPr>
            <a:noAutofit/>
          </a:bodyPr>
          <a:lstStyle/>
          <a:p>
            <a:r>
              <a:rPr lang="en-US" sz="3200" dirty="0">
                <a:solidFill>
                  <a:schemeClr val="bg1"/>
                </a:solidFill>
              </a:rPr>
              <a:t>Burden and basic pathophysiology of CCM</a:t>
            </a:r>
            <a:endParaRPr lang="en-GB" sz="3200" dirty="0">
              <a:solidFill>
                <a:schemeClr val="bg1"/>
              </a:solidFill>
            </a:endParaRPr>
          </a:p>
        </p:txBody>
      </p:sp>
    </p:spTree>
    <p:extLst>
      <p:ext uri="{BB962C8B-B14F-4D97-AF65-F5344CB8AC3E}">
        <p14:creationId xmlns:p14="http://schemas.microsoft.com/office/powerpoint/2010/main" val="107397412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600201"/>
            <a:ext cx="9144000" cy="2548880"/>
          </a:xfrm>
          <a:solidFill>
            <a:srgbClr val="002060"/>
          </a:solidFill>
        </p:spPr>
        <p:txBody>
          <a:bodyPr>
            <a:normAutofit/>
          </a:bodyPr>
          <a:lstStyle/>
          <a:p>
            <a:pPr algn="ctr"/>
            <a:endParaRPr lang="en-GB" dirty="0">
              <a:solidFill>
                <a:schemeClr val="bg1"/>
              </a:solidFill>
            </a:endParaRPr>
          </a:p>
          <a:p>
            <a:pPr marL="0" indent="0" algn="ctr">
              <a:buNone/>
            </a:pPr>
            <a:r>
              <a:rPr lang="en-US" b="1" dirty="0">
                <a:solidFill>
                  <a:schemeClr val="bg1"/>
                </a:solidFill>
              </a:rPr>
              <a:t>Management of complications associated with the </a:t>
            </a:r>
            <a:r>
              <a:rPr lang="en-GB" b="1" dirty="0">
                <a:solidFill>
                  <a:schemeClr val="bg1"/>
                </a:solidFill>
              </a:rPr>
              <a:t>treatment of HIV-associated CCM</a:t>
            </a:r>
          </a:p>
        </p:txBody>
      </p:sp>
    </p:spTree>
    <p:extLst>
      <p:ext uri="{BB962C8B-B14F-4D97-AF65-F5344CB8AC3E}">
        <p14:creationId xmlns:p14="http://schemas.microsoft.com/office/powerpoint/2010/main" val="124449357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a:extLst>
              <a:ext uri="{FF2B5EF4-FFF2-40B4-BE49-F238E27FC236}">
                <a16:creationId xmlns:a16="http://schemas.microsoft.com/office/drawing/2014/main" id="{2EF76C86-E35D-405C-B3CF-166910C0390D}"/>
              </a:ext>
            </a:extLst>
          </p:cNvPr>
          <p:cNvSpPr txBox="1">
            <a:spLocks noChangeArrowheads="1"/>
          </p:cNvSpPr>
          <p:nvPr/>
        </p:nvSpPr>
        <p:spPr bwMode="gray">
          <a:xfrm>
            <a:off x="0" y="2874640"/>
            <a:ext cx="9144000" cy="914400"/>
          </a:xfrm>
          <a:prstGeom prst="rect">
            <a:avLst/>
          </a:prstGeom>
          <a:solidFill>
            <a:srgbClr val="002060"/>
          </a:solidFill>
        </p:spPr>
        <p:txBody>
          <a:bodyPr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600"/>
              </a:spcBef>
              <a:spcAft>
                <a:spcPts val="0"/>
              </a:spcAft>
              <a:buClrTx/>
              <a:buSzTx/>
              <a:buFontTx/>
              <a:buNone/>
              <a:tabLst/>
              <a:defRPr/>
            </a:pPr>
            <a:r>
              <a:rPr kumimoji="0" lang="en-US" sz="1900" b="1" i="0" u="none" strike="noStrike" kern="1200" cap="none" spc="0" normalizeH="0" baseline="0" noProof="0" dirty="0">
                <a:ln>
                  <a:noFill/>
                </a:ln>
                <a:solidFill>
                  <a:prstClr val="white"/>
                </a:solidFill>
                <a:effectLst/>
                <a:uLnTx/>
                <a:uFillTx/>
                <a:latin typeface="Calibri"/>
                <a:ea typeface="+mj-ea"/>
                <a:cs typeface="Calibri" panose="020F0502020204030204" pitchFamily="34" charset="0"/>
              </a:rPr>
              <a:t> Monitoring for/Management of Drug toxicities</a:t>
            </a:r>
          </a:p>
        </p:txBody>
      </p:sp>
    </p:spTree>
    <p:extLst>
      <p:ext uri="{BB962C8B-B14F-4D97-AF65-F5344CB8AC3E}">
        <p14:creationId xmlns:p14="http://schemas.microsoft.com/office/powerpoint/2010/main" val="10894836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a:extLst>
              <a:ext uri="{FF2B5EF4-FFF2-40B4-BE49-F238E27FC236}">
                <a16:creationId xmlns:a16="http://schemas.microsoft.com/office/drawing/2014/main" id="{2EF76C86-E35D-405C-B3CF-166910C0390D}"/>
              </a:ext>
            </a:extLst>
          </p:cNvPr>
          <p:cNvSpPr txBox="1">
            <a:spLocks noChangeArrowheads="1"/>
          </p:cNvSpPr>
          <p:nvPr/>
        </p:nvSpPr>
        <p:spPr bwMode="gray">
          <a:xfrm>
            <a:off x="0" y="-15107"/>
            <a:ext cx="9144000" cy="914400"/>
          </a:xfrm>
          <a:prstGeom prst="rect">
            <a:avLst/>
          </a:prstGeom>
          <a:solidFill>
            <a:srgbClr val="002060"/>
          </a:solidFill>
        </p:spPr>
        <p:txBody>
          <a:bodyPr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1900" b="1" i="0" u="none" strike="noStrike" kern="1200" cap="none" spc="0" normalizeH="0" baseline="0" noProof="0" dirty="0">
                <a:ln>
                  <a:noFill/>
                </a:ln>
                <a:solidFill>
                  <a:prstClr val="white"/>
                </a:solidFill>
                <a:effectLst/>
                <a:uLnTx/>
                <a:uFillTx/>
                <a:latin typeface="Calibri"/>
                <a:ea typeface="+mj-ea"/>
                <a:cs typeface="Calibri" panose="020F0502020204030204" pitchFamily="34" charset="0"/>
              </a:rPr>
              <a:t>In AMBITION, the AmBisome regimen </a:t>
            </a:r>
            <a:r>
              <a:rPr kumimoji="0" lang="en-US" sz="1900" b="0" i="1" u="none" strike="noStrike" kern="1200" cap="none" spc="0" normalizeH="0" baseline="0" noProof="0" dirty="0">
                <a:ln>
                  <a:noFill/>
                </a:ln>
                <a:solidFill>
                  <a:prstClr val="white"/>
                </a:solidFill>
                <a:effectLst/>
                <a:uLnTx/>
                <a:uFillTx/>
                <a:latin typeface="Calibri"/>
                <a:ea typeface="+mj-ea"/>
                <a:cs typeface="Calibri" panose="020F0502020204030204" pitchFamily="34" charset="0"/>
              </a:rPr>
              <a:t>(single high dose L-</a:t>
            </a:r>
            <a:r>
              <a:rPr kumimoji="0" lang="en-US" sz="1900" b="0" i="1" u="none" strike="noStrike" kern="1200" cap="none" spc="0" normalizeH="0" baseline="0" noProof="0" dirty="0" err="1">
                <a:ln>
                  <a:noFill/>
                </a:ln>
                <a:solidFill>
                  <a:prstClr val="white"/>
                </a:solidFill>
                <a:effectLst/>
                <a:uLnTx/>
                <a:uFillTx/>
                <a:latin typeface="Calibri"/>
                <a:ea typeface="+mj-ea"/>
                <a:cs typeface="Calibri" panose="020F0502020204030204" pitchFamily="34" charset="0"/>
              </a:rPr>
              <a:t>AmB</a:t>
            </a:r>
            <a:r>
              <a:rPr kumimoji="0" lang="en-US" sz="1900" b="0" i="1" u="none" strike="noStrike" kern="1200" cap="none" spc="0" normalizeH="0" baseline="0" noProof="0" dirty="0">
                <a:ln>
                  <a:noFill/>
                </a:ln>
                <a:solidFill>
                  <a:prstClr val="white"/>
                </a:solidFill>
                <a:effectLst/>
                <a:uLnTx/>
                <a:uFillTx/>
                <a:latin typeface="Calibri"/>
                <a:ea typeface="+mj-ea"/>
                <a:cs typeface="Calibri" panose="020F0502020204030204" pitchFamily="34" charset="0"/>
              </a:rPr>
              <a:t> + 2 weeks 5FC + fluconazole)</a:t>
            </a:r>
            <a:r>
              <a:rPr kumimoji="0" lang="en-US" sz="1900" b="1" i="0" u="none" strike="noStrike" kern="1200" cap="none" spc="0" normalizeH="0" baseline="0" noProof="0" dirty="0">
                <a:ln>
                  <a:noFill/>
                </a:ln>
                <a:solidFill>
                  <a:prstClr val="white"/>
                </a:solidFill>
                <a:effectLst/>
                <a:uLnTx/>
                <a:uFillTx/>
                <a:latin typeface="Calibri"/>
                <a:ea typeface="+mj-ea"/>
                <a:cs typeface="Calibri" panose="020F0502020204030204" pitchFamily="34" charset="0"/>
              </a:rPr>
              <a:t> was associated with a significant reduction in adverse events (lower rates of anaemia, and a significantly smaller increase in creatinine)</a:t>
            </a:r>
          </a:p>
        </p:txBody>
      </p:sp>
      <p:graphicFrame>
        <p:nvGraphicFramePr>
          <p:cNvPr id="11" name="Table 10">
            <a:extLst>
              <a:ext uri="{FF2B5EF4-FFF2-40B4-BE49-F238E27FC236}">
                <a16:creationId xmlns:a16="http://schemas.microsoft.com/office/drawing/2014/main" id="{0EBA1CA1-5433-4087-C966-52FA3A479306}"/>
              </a:ext>
            </a:extLst>
          </p:cNvPr>
          <p:cNvGraphicFramePr>
            <a:graphicFrameLocks noGrp="1"/>
          </p:cNvGraphicFramePr>
          <p:nvPr/>
        </p:nvGraphicFramePr>
        <p:xfrm>
          <a:off x="133793" y="941932"/>
          <a:ext cx="8902703" cy="4239260"/>
        </p:xfrm>
        <a:graphic>
          <a:graphicData uri="http://schemas.openxmlformats.org/drawingml/2006/table">
            <a:tbl>
              <a:tblPr firstRow="1" firstCol="1" bandRow="1">
                <a:tableStyleId>{5A111915-BE36-4E01-A7E5-04B1672EAD32}</a:tableStyleId>
              </a:tblPr>
              <a:tblGrid>
                <a:gridCol w="4654231">
                  <a:extLst>
                    <a:ext uri="{9D8B030D-6E8A-4147-A177-3AD203B41FA5}">
                      <a16:colId xmlns:a16="http://schemas.microsoft.com/office/drawing/2014/main" val="3699327713"/>
                    </a:ext>
                  </a:extLst>
                </a:gridCol>
                <a:gridCol w="1800200">
                  <a:extLst>
                    <a:ext uri="{9D8B030D-6E8A-4147-A177-3AD203B41FA5}">
                      <a16:colId xmlns:a16="http://schemas.microsoft.com/office/drawing/2014/main" val="1558791841"/>
                    </a:ext>
                  </a:extLst>
                </a:gridCol>
                <a:gridCol w="1344208">
                  <a:extLst>
                    <a:ext uri="{9D8B030D-6E8A-4147-A177-3AD203B41FA5}">
                      <a16:colId xmlns:a16="http://schemas.microsoft.com/office/drawing/2014/main" val="2653752016"/>
                    </a:ext>
                  </a:extLst>
                </a:gridCol>
                <a:gridCol w="1104064">
                  <a:extLst>
                    <a:ext uri="{9D8B030D-6E8A-4147-A177-3AD203B41FA5}">
                      <a16:colId xmlns:a16="http://schemas.microsoft.com/office/drawing/2014/main" val="3089449104"/>
                    </a:ext>
                  </a:extLst>
                </a:gridCol>
              </a:tblGrid>
              <a:tr h="216024">
                <a:tc>
                  <a:txBody>
                    <a:bodyPr/>
                    <a:lstStyle/>
                    <a:p>
                      <a:pPr algn="just">
                        <a:lnSpc>
                          <a:spcPct val="114000"/>
                        </a:lnSpc>
                        <a:spcAft>
                          <a:spcPts val="0"/>
                        </a:spcAft>
                      </a:pPr>
                      <a:r>
                        <a:rPr lang="en-GB" sz="1400" dirty="0">
                          <a:solidFill>
                            <a:schemeClr val="bg1"/>
                          </a:solidFill>
                          <a:effectLst/>
                        </a:rPr>
                        <a:t>Safety Parameter</a:t>
                      </a:r>
                      <a:endParaRPr lang="en-GB" sz="14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20641" marR="20641" marT="0" marB="0">
                    <a:solidFill>
                      <a:schemeClr val="accent1"/>
                    </a:solidFill>
                  </a:tcPr>
                </a:tc>
                <a:tc>
                  <a:txBody>
                    <a:bodyPr/>
                    <a:lstStyle/>
                    <a:p>
                      <a:pPr algn="ctr">
                        <a:lnSpc>
                          <a:spcPct val="114000"/>
                        </a:lnSpc>
                        <a:spcAft>
                          <a:spcPts val="0"/>
                        </a:spcAft>
                      </a:pPr>
                      <a:r>
                        <a:rPr lang="en-GB" sz="1400" dirty="0">
                          <a:solidFill>
                            <a:schemeClr val="bg1"/>
                          </a:solidFill>
                          <a:effectLst/>
                        </a:rPr>
                        <a:t>AmBisome (N=420)</a:t>
                      </a:r>
                      <a:endParaRPr lang="en-GB" sz="14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20641" marR="20641" marT="0" marB="0">
                    <a:solidFill>
                      <a:schemeClr val="accent1"/>
                    </a:solidFill>
                  </a:tcPr>
                </a:tc>
                <a:tc>
                  <a:txBody>
                    <a:bodyPr/>
                    <a:lstStyle/>
                    <a:p>
                      <a:pPr algn="ctr">
                        <a:lnSpc>
                          <a:spcPct val="114000"/>
                        </a:lnSpc>
                        <a:spcAft>
                          <a:spcPts val="0"/>
                        </a:spcAft>
                      </a:pPr>
                      <a:r>
                        <a:rPr lang="en-GB" sz="1400" dirty="0">
                          <a:solidFill>
                            <a:schemeClr val="bg1"/>
                          </a:solidFill>
                          <a:effectLst/>
                        </a:rPr>
                        <a:t>Control(N=422)</a:t>
                      </a:r>
                      <a:endParaRPr lang="en-GB" sz="14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20641" marR="20641" marT="0" marB="0">
                    <a:solidFill>
                      <a:schemeClr val="accent1"/>
                    </a:solidFill>
                  </a:tcPr>
                </a:tc>
                <a:tc>
                  <a:txBody>
                    <a:bodyPr/>
                    <a:lstStyle/>
                    <a:p>
                      <a:pPr algn="ctr">
                        <a:lnSpc>
                          <a:spcPct val="114000"/>
                        </a:lnSpc>
                        <a:spcAft>
                          <a:spcPts val="0"/>
                        </a:spcAft>
                      </a:pPr>
                      <a:r>
                        <a:rPr lang="en-GB" sz="1400" dirty="0">
                          <a:solidFill>
                            <a:schemeClr val="bg1"/>
                          </a:solidFill>
                          <a:effectLst/>
                        </a:rPr>
                        <a:t>P value</a:t>
                      </a:r>
                      <a:endParaRPr lang="en-GB" sz="14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20641" marR="20641" marT="0" marB="0">
                    <a:solidFill>
                      <a:schemeClr val="accent1"/>
                    </a:solidFill>
                  </a:tcPr>
                </a:tc>
                <a:extLst>
                  <a:ext uri="{0D108BD9-81ED-4DB2-BD59-A6C34878D82A}">
                    <a16:rowId xmlns:a16="http://schemas.microsoft.com/office/drawing/2014/main" val="2290955025"/>
                  </a:ext>
                </a:extLst>
              </a:tr>
              <a:tr h="178928">
                <a:tc>
                  <a:txBody>
                    <a:bodyPr/>
                    <a:lstStyle/>
                    <a:p>
                      <a:pPr algn="just">
                        <a:lnSpc>
                          <a:spcPct val="114000"/>
                        </a:lnSpc>
                        <a:spcAft>
                          <a:spcPts val="0"/>
                        </a:spcAft>
                      </a:pPr>
                      <a:r>
                        <a:rPr lang="en-GB" sz="1400" dirty="0">
                          <a:effectLst/>
                        </a:rPr>
                        <a:t>Total number of Grade 3 or 4 adverse events</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20641" marR="20641" marT="0" marB="0">
                    <a:noFill/>
                  </a:tcPr>
                </a:tc>
                <a:tc>
                  <a:txBody>
                    <a:bodyPr/>
                    <a:lstStyle/>
                    <a:p>
                      <a:pPr algn="ctr">
                        <a:lnSpc>
                          <a:spcPct val="114000"/>
                        </a:lnSpc>
                        <a:spcAft>
                          <a:spcPts val="0"/>
                        </a:spcAft>
                      </a:pPr>
                      <a:r>
                        <a:rPr lang="en-GB" sz="1400">
                          <a:effectLst/>
                        </a:rPr>
                        <a:t>382</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20641" marR="20641" marT="0" marB="0">
                    <a:noFill/>
                  </a:tcPr>
                </a:tc>
                <a:tc>
                  <a:txBody>
                    <a:bodyPr/>
                    <a:lstStyle/>
                    <a:p>
                      <a:pPr algn="ctr">
                        <a:lnSpc>
                          <a:spcPct val="114000"/>
                        </a:lnSpc>
                        <a:spcAft>
                          <a:spcPts val="0"/>
                        </a:spcAft>
                      </a:pPr>
                      <a:r>
                        <a:rPr lang="en-GB" sz="1400">
                          <a:effectLst/>
                        </a:rPr>
                        <a:t>579</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20641" marR="20641" marT="0" marB="0">
                    <a:noFill/>
                  </a:tcPr>
                </a:tc>
                <a:tc>
                  <a:txBody>
                    <a:bodyPr/>
                    <a:lstStyle/>
                    <a:p>
                      <a:pPr marL="0" marR="0" lvl="0" indent="0" algn="ctr" defTabSz="914377" rtl="0" eaLnBrk="1" fontAlgn="auto" latinLnBrk="0" hangingPunct="1">
                        <a:lnSpc>
                          <a:spcPct val="114000"/>
                        </a:lnSpc>
                        <a:spcBef>
                          <a:spcPts val="0"/>
                        </a:spcBef>
                        <a:spcAft>
                          <a:spcPts val="0"/>
                        </a:spcAft>
                        <a:buClrTx/>
                        <a:buSzTx/>
                        <a:buFontTx/>
                        <a:buNone/>
                        <a:tabLst/>
                        <a:defRPr/>
                      </a:pPr>
                      <a:r>
                        <a:rPr lang="en-GB" sz="1400" b="1" dirty="0">
                          <a:effectLst/>
                        </a:rPr>
                        <a:t>&lt;0.001</a:t>
                      </a:r>
                    </a:p>
                  </a:txBody>
                  <a:tcPr marL="20641" marR="20641" marT="0" marB="0">
                    <a:noFill/>
                  </a:tcPr>
                </a:tc>
                <a:extLst>
                  <a:ext uri="{0D108BD9-81ED-4DB2-BD59-A6C34878D82A}">
                    <a16:rowId xmlns:a16="http://schemas.microsoft.com/office/drawing/2014/main" val="2596874552"/>
                  </a:ext>
                </a:extLst>
              </a:tr>
              <a:tr h="575657">
                <a:tc>
                  <a:txBody>
                    <a:bodyPr/>
                    <a:lstStyle/>
                    <a:p>
                      <a:pPr algn="just">
                        <a:lnSpc>
                          <a:spcPct val="114000"/>
                        </a:lnSpc>
                        <a:spcAft>
                          <a:spcPts val="0"/>
                        </a:spcAft>
                      </a:pPr>
                      <a:r>
                        <a:rPr lang="en-GB" sz="1400" dirty="0">
                          <a:solidFill>
                            <a:schemeClr val="bg1"/>
                          </a:solidFill>
                          <a:effectLst/>
                        </a:rPr>
                        <a:t>Any adverse event – no. of participants (%)</a:t>
                      </a:r>
                    </a:p>
                    <a:p>
                      <a:pPr algn="just">
                        <a:lnSpc>
                          <a:spcPct val="114000"/>
                        </a:lnSpc>
                        <a:spcAft>
                          <a:spcPts val="0"/>
                        </a:spcAft>
                      </a:pPr>
                      <a:r>
                        <a:rPr lang="en-GB" sz="1400" b="0" dirty="0">
                          <a:solidFill>
                            <a:schemeClr val="bg1"/>
                          </a:solidFill>
                          <a:effectLst/>
                        </a:rPr>
                        <a:t>Grade 3</a:t>
                      </a:r>
                    </a:p>
                    <a:p>
                      <a:pPr algn="just">
                        <a:lnSpc>
                          <a:spcPct val="114000"/>
                        </a:lnSpc>
                        <a:spcAft>
                          <a:spcPts val="0"/>
                        </a:spcAft>
                      </a:pPr>
                      <a:r>
                        <a:rPr lang="en-GB" sz="1400" b="0" dirty="0">
                          <a:solidFill>
                            <a:schemeClr val="bg1"/>
                          </a:solidFill>
                          <a:effectLst/>
                        </a:rPr>
                        <a:t>Grade 4 </a:t>
                      </a:r>
                      <a:endParaRPr lang="en-GB" sz="1400" b="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20641" marR="20641" marT="0" marB="0">
                    <a:solidFill>
                      <a:schemeClr val="accent1"/>
                    </a:solidFill>
                  </a:tcPr>
                </a:tc>
                <a:tc>
                  <a:txBody>
                    <a:bodyPr/>
                    <a:lstStyle/>
                    <a:p>
                      <a:pPr algn="ctr">
                        <a:lnSpc>
                          <a:spcPct val="114000"/>
                        </a:lnSpc>
                        <a:spcAft>
                          <a:spcPts val="0"/>
                        </a:spcAft>
                      </a:pPr>
                      <a:r>
                        <a:rPr lang="en-GB" sz="1400" dirty="0">
                          <a:solidFill>
                            <a:schemeClr val="bg1"/>
                          </a:solidFill>
                          <a:effectLst/>
                          <a:latin typeface="+mn-lt"/>
                        </a:rPr>
                        <a:t> </a:t>
                      </a:r>
                    </a:p>
                    <a:p>
                      <a:pPr algn="ctr">
                        <a:lnSpc>
                          <a:spcPct val="114000"/>
                        </a:lnSpc>
                        <a:spcAft>
                          <a:spcPts val="0"/>
                        </a:spcAft>
                      </a:pPr>
                      <a:r>
                        <a:rPr lang="en-GB" sz="1400" dirty="0">
                          <a:solidFill>
                            <a:schemeClr val="bg1"/>
                          </a:solidFill>
                          <a:effectLst/>
                          <a:latin typeface="+mn-lt"/>
                        </a:rPr>
                        <a:t>173 (41%)</a:t>
                      </a:r>
                    </a:p>
                    <a:p>
                      <a:pPr algn="ctr">
                        <a:lnSpc>
                          <a:spcPct val="114000"/>
                        </a:lnSpc>
                        <a:spcAft>
                          <a:spcPts val="0"/>
                        </a:spcAft>
                      </a:pPr>
                      <a:r>
                        <a:rPr lang="en-GB" sz="1400" dirty="0">
                          <a:solidFill>
                            <a:schemeClr val="bg1"/>
                          </a:solidFill>
                          <a:effectLst/>
                          <a:latin typeface="+mn-lt"/>
                        </a:rPr>
                        <a:t>91 (22%)</a:t>
                      </a:r>
                      <a:endParaRPr lang="en-GB" sz="1400" dirty="0">
                        <a:solidFill>
                          <a:schemeClr val="bg1"/>
                        </a:solidFill>
                        <a:effectLst/>
                        <a:latin typeface="+mn-lt"/>
                        <a:ea typeface="Calibri" panose="020F0502020204030204" pitchFamily="34" charset="0"/>
                        <a:cs typeface="Times New Roman" panose="02020603050405020304" pitchFamily="18" charset="0"/>
                      </a:endParaRPr>
                    </a:p>
                  </a:txBody>
                  <a:tcPr marL="20641" marR="20641" marT="0" marB="0">
                    <a:solidFill>
                      <a:schemeClr val="accent1"/>
                    </a:solidFill>
                  </a:tcPr>
                </a:tc>
                <a:tc>
                  <a:txBody>
                    <a:bodyPr/>
                    <a:lstStyle/>
                    <a:p>
                      <a:pPr algn="ctr">
                        <a:lnSpc>
                          <a:spcPct val="114000"/>
                        </a:lnSpc>
                        <a:spcAft>
                          <a:spcPts val="0"/>
                        </a:spcAft>
                      </a:pPr>
                      <a:r>
                        <a:rPr lang="en-GB" sz="1400" dirty="0">
                          <a:solidFill>
                            <a:schemeClr val="bg1"/>
                          </a:solidFill>
                          <a:effectLst/>
                          <a:latin typeface="+mn-lt"/>
                        </a:rPr>
                        <a:t> </a:t>
                      </a:r>
                    </a:p>
                    <a:p>
                      <a:pPr algn="ctr">
                        <a:lnSpc>
                          <a:spcPct val="114000"/>
                        </a:lnSpc>
                        <a:spcAft>
                          <a:spcPts val="0"/>
                        </a:spcAft>
                      </a:pPr>
                      <a:r>
                        <a:rPr lang="en-GB" sz="1400" dirty="0">
                          <a:solidFill>
                            <a:schemeClr val="bg1"/>
                          </a:solidFill>
                          <a:effectLst/>
                          <a:latin typeface="+mn-lt"/>
                        </a:rPr>
                        <a:t>225 (53%)</a:t>
                      </a:r>
                    </a:p>
                    <a:p>
                      <a:pPr algn="ctr">
                        <a:lnSpc>
                          <a:spcPct val="114000"/>
                        </a:lnSpc>
                        <a:spcAft>
                          <a:spcPts val="0"/>
                        </a:spcAft>
                      </a:pPr>
                      <a:r>
                        <a:rPr lang="en-GB" sz="1400" dirty="0">
                          <a:solidFill>
                            <a:schemeClr val="bg1"/>
                          </a:solidFill>
                          <a:effectLst/>
                          <a:latin typeface="+mn-lt"/>
                        </a:rPr>
                        <a:t>127 (30%)</a:t>
                      </a:r>
                      <a:endParaRPr lang="en-GB" sz="1400" dirty="0">
                        <a:solidFill>
                          <a:schemeClr val="bg1"/>
                        </a:solidFill>
                        <a:effectLst/>
                        <a:latin typeface="+mn-lt"/>
                        <a:ea typeface="Calibri" panose="020F0502020204030204" pitchFamily="34" charset="0"/>
                        <a:cs typeface="Times New Roman" panose="02020603050405020304" pitchFamily="18" charset="0"/>
                      </a:endParaRPr>
                    </a:p>
                  </a:txBody>
                  <a:tcPr marL="20641" marR="20641" marT="0" marB="0">
                    <a:solidFill>
                      <a:schemeClr val="accent1"/>
                    </a:solidFill>
                  </a:tcPr>
                </a:tc>
                <a:tc>
                  <a:txBody>
                    <a:bodyPr/>
                    <a:lstStyle/>
                    <a:p>
                      <a:pPr algn="ctr">
                        <a:lnSpc>
                          <a:spcPct val="114000"/>
                        </a:lnSpc>
                        <a:spcAft>
                          <a:spcPts val="0"/>
                        </a:spcAft>
                      </a:pPr>
                      <a:r>
                        <a:rPr lang="en-GB" sz="1400" dirty="0">
                          <a:solidFill>
                            <a:schemeClr val="bg1"/>
                          </a:solidFill>
                          <a:effectLst/>
                          <a:latin typeface="+mn-lt"/>
                        </a:rPr>
                        <a:t> </a:t>
                      </a:r>
                    </a:p>
                    <a:p>
                      <a:pPr algn="ctr">
                        <a:lnSpc>
                          <a:spcPct val="114000"/>
                        </a:lnSpc>
                        <a:spcAft>
                          <a:spcPts val="0"/>
                        </a:spcAft>
                      </a:pPr>
                      <a:r>
                        <a:rPr lang="en-GB" sz="1400" b="1" dirty="0">
                          <a:solidFill>
                            <a:schemeClr val="bg1"/>
                          </a:solidFill>
                          <a:effectLst/>
                          <a:latin typeface="+mn-lt"/>
                        </a:rPr>
                        <a:t>&lt;0.001</a:t>
                      </a:r>
                    </a:p>
                    <a:p>
                      <a:pPr algn="ctr">
                        <a:lnSpc>
                          <a:spcPct val="114000"/>
                        </a:lnSpc>
                        <a:spcAft>
                          <a:spcPts val="0"/>
                        </a:spcAft>
                      </a:pPr>
                      <a:r>
                        <a:rPr lang="en-GB" sz="1400" dirty="0">
                          <a:solidFill>
                            <a:schemeClr val="bg1"/>
                          </a:solidFill>
                          <a:effectLst/>
                          <a:latin typeface="+mn-lt"/>
                        </a:rPr>
                        <a:t>0.005</a:t>
                      </a:r>
                      <a:endParaRPr lang="en-GB" sz="1400" dirty="0">
                        <a:solidFill>
                          <a:schemeClr val="bg1"/>
                        </a:solidFill>
                        <a:effectLst/>
                        <a:latin typeface="+mn-lt"/>
                        <a:ea typeface="Calibri" panose="020F0502020204030204" pitchFamily="34" charset="0"/>
                        <a:cs typeface="Times New Roman" panose="02020603050405020304" pitchFamily="18" charset="0"/>
                      </a:endParaRPr>
                    </a:p>
                  </a:txBody>
                  <a:tcPr marL="20641" marR="20641" marT="0" marB="0">
                    <a:solidFill>
                      <a:schemeClr val="accent1"/>
                    </a:solidFill>
                  </a:tcPr>
                </a:tc>
                <a:extLst>
                  <a:ext uri="{0D108BD9-81ED-4DB2-BD59-A6C34878D82A}">
                    <a16:rowId xmlns:a16="http://schemas.microsoft.com/office/drawing/2014/main" val="3981012407"/>
                  </a:ext>
                </a:extLst>
              </a:tr>
              <a:tr h="558277">
                <a:tc>
                  <a:txBody>
                    <a:bodyPr/>
                    <a:lstStyle/>
                    <a:p>
                      <a:pPr algn="just">
                        <a:lnSpc>
                          <a:spcPct val="114000"/>
                        </a:lnSpc>
                        <a:spcAft>
                          <a:spcPts val="0"/>
                        </a:spcAft>
                      </a:pPr>
                      <a:r>
                        <a:rPr lang="pt-BR" sz="1400" dirty="0">
                          <a:effectLst/>
                        </a:rPr>
                        <a:t>Anemia – no. </a:t>
                      </a:r>
                      <a:r>
                        <a:rPr lang="pt-BR" sz="1400" dirty="0" err="1">
                          <a:effectLst/>
                        </a:rPr>
                        <a:t>of</a:t>
                      </a:r>
                      <a:r>
                        <a:rPr lang="pt-BR" sz="1400" dirty="0">
                          <a:effectLst/>
                        </a:rPr>
                        <a:t> </a:t>
                      </a:r>
                      <a:r>
                        <a:rPr lang="pt-BR" sz="1400" dirty="0" err="1">
                          <a:effectLst/>
                        </a:rPr>
                        <a:t>participants</a:t>
                      </a:r>
                      <a:r>
                        <a:rPr lang="pt-BR" sz="1400" dirty="0">
                          <a:effectLst/>
                        </a:rPr>
                        <a:t> (%)</a:t>
                      </a:r>
                      <a:endParaRPr lang="en-GB" sz="1400" dirty="0">
                        <a:effectLst/>
                      </a:endParaRPr>
                    </a:p>
                    <a:p>
                      <a:pPr algn="just">
                        <a:lnSpc>
                          <a:spcPct val="114000"/>
                        </a:lnSpc>
                        <a:spcAft>
                          <a:spcPts val="0"/>
                        </a:spcAft>
                      </a:pPr>
                      <a:r>
                        <a:rPr lang="pt-BR" sz="1400" b="0" dirty="0">
                          <a:effectLst/>
                        </a:rPr>
                        <a:t>Grade 3</a:t>
                      </a:r>
                      <a:endParaRPr lang="en-GB" sz="1400" b="0" dirty="0">
                        <a:effectLst/>
                      </a:endParaRPr>
                    </a:p>
                    <a:p>
                      <a:pPr algn="just">
                        <a:lnSpc>
                          <a:spcPct val="114000"/>
                        </a:lnSpc>
                        <a:spcAft>
                          <a:spcPts val="0"/>
                        </a:spcAft>
                      </a:pPr>
                      <a:r>
                        <a:rPr lang="pt-BR" sz="1400" b="0" dirty="0">
                          <a:effectLst/>
                        </a:rPr>
                        <a:t>Grade 4</a:t>
                      </a:r>
                      <a:endParaRPr lang="en-GB" sz="1400" b="0" dirty="0">
                        <a:effectLst/>
                        <a:latin typeface="Calibri" panose="020F0502020204030204" pitchFamily="34" charset="0"/>
                        <a:ea typeface="Calibri" panose="020F0502020204030204" pitchFamily="34" charset="0"/>
                        <a:cs typeface="Times New Roman" panose="02020603050405020304" pitchFamily="18" charset="0"/>
                      </a:endParaRPr>
                    </a:p>
                  </a:txBody>
                  <a:tcPr marL="20641" marR="20641" marT="0" marB="0">
                    <a:noFill/>
                  </a:tcPr>
                </a:tc>
                <a:tc>
                  <a:txBody>
                    <a:bodyPr/>
                    <a:lstStyle/>
                    <a:p>
                      <a:pPr algn="ctr">
                        <a:lnSpc>
                          <a:spcPct val="114000"/>
                        </a:lnSpc>
                        <a:spcAft>
                          <a:spcPts val="0"/>
                        </a:spcAft>
                      </a:pPr>
                      <a:r>
                        <a:rPr lang="pt-BR" sz="1400" dirty="0">
                          <a:effectLst/>
                          <a:latin typeface="+mn-lt"/>
                        </a:rPr>
                        <a:t> </a:t>
                      </a:r>
                      <a:endParaRPr lang="en-GB" sz="1400" dirty="0">
                        <a:effectLst/>
                        <a:latin typeface="+mn-lt"/>
                      </a:endParaRPr>
                    </a:p>
                    <a:p>
                      <a:pPr algn="ctr">
                        <a:lnSpc>
                          <a:spcPct val="114000"/>
                        </a:lnSpc>
                        <a:spcAft>
                          <a:spcPts val="0"/>
                        </a:spcAft>
                      </a:pPr>
                      <a:r>
                        <a:rPr lang="pt-BR" sz="1400" dirty="0">
                          <a:effectLst/>
                          <a:latin typeface="+mn-lt"/>
                        </a:rPr>
                        <a:t>44 (10%)</a:t>
                      </a:r>
                      <a:endParaRPr lang="en-GB" sz="1400" dirty="0">
                        <a:effectLst/>
                        <a:latin typeface="+mn-lt"/>
                      </a:endParaRPr>
                    </a:p>
                    <a:p>
                      <a:pPr algn="ctr">
                        <a:lnSpc>
                          <a:spcPct val="114000"/>
                        </a:lnSpc>
                        <a:spcAft>
                          <a:spcPts val="0"/>
                        </a:spcAft>
                      </a:pPr>
                      <a:r>
                        <a:rPr lang="pt-BR" sz="1400" dirty="0">
                          <a:effectLst/>
                          <a:latin typeface="+mn-lt"/>
                        </a:rPr>
                        <a:t>12 (3%)</a:t>
                      </a:r>
                      <a:endParaRPr lang="en-GB" sz="1400" dirty="0">
                        <a:effectLst/>
                        <a:latin typeface="+mn-lt"/>
                        <a:ea typeface="Calibri" panose="020F0502020204030204" pitchFamily="34" charset="0"/>
                        <a:cs typeface="Times New Roman" panose="02020603050405020304" pitchFamily="18" charset="0"/>
                      </a:endParaRPr>
                    </a:p>
                  </a:txBody>
                  <a:tcPr marL="20641" marR="20641" marT="0" marB="0">
                    <a:noFill/>
                  </a:tcPr>
                </a:tc>
                <a:tc>
                  <a:txBody>
                    <a:bodyPr/>
                    <a:lstStyle/>
                    <a:p>
                      <a:pPr algn="ctr">
                        <a:lnSpc>
                          <a:spcPct val="114000"/>
                        </a:lnSpc>
                        <a:spcAft>
                          <a:spcPts val="0"/>
                        </a:spcAft>
                      </a:pPr>
                      <a:r>
                        <a:rPr lang="pt-BR" sz="1400" dirty="0">
                          <a:effectLst/>
                          <a:latin typeface="+mn-lt"/>
                        </a:rPr>
                        <a:t> </a:t>
                      </a:r>
                      <a:endParaRPr lang="en-GB" sz="1400" dirty="0">
                        <a:effectLst/>
                        <a:latin typeface="+mn-lt"/>
                      </a:endParaRPr>
                    </a:p>
                    <a:p>
                      <a:pPr algn="ctr">
                        <a:lnSpc>
                          <a:spcPct val="114000"/>
                        </a:lnSpc>
                        <a:spcAft>
                          <a:spcPts val="0"/>
                        </a:spcAft>
                      </a:pPr>
                      <a:r>
                        <a:rPr lang="pt-BR" sz="1400" dirty="0">
                          <a:effectLst/>
                          <a:latin typeface="+mn-lt"/>
                        </a:rPr>
                        <a:t>108 (26%)</a:t>
                      </a:r>
                      <a:endParaRPr lang="en-GB" sz="1400" dirty="0">
                        <a:effectLst/>
                        <a:latin typeface="+mn-lt"/>
                      </a:endParaRPr>
                    </a:p>
                    <a:p>
                      <a:pPr algn="ctr">
                        <a:lnSpc>
                          <a:spcPct val="114000"/>
                        </a:lnSpc>
                        <a:spcAft>
                          <a:spcPts val="0"/>
                        </a:spcAft>
                      </a:pPr>
                      <a:r>
                        <a:rPr lang="pt-BR" sz="1400" dirty="0">
                          <a:effectLst/>
                          <a:latin typeface="+mn-lt"/>
                        </a:rPr>
                        <a:t>62 (15%)</a:t>
                      </a:r>
                      <a:endParaRPr lang="en-GB" sz="1400" dirty="0">
                        <a:effectLst/>
                        <a:latin typeface="+mn-lt"/>
                        <a:ea typeface="Calibri" panose="020F0502020204030204" pitchFamily="34" charset="0"/>
                        <a:cs typeface="Times New Roman" panose="02020603050405020304" pitchFamily="18" charset="0"/>
                      </a:endParaRPr>
                    </a:p>
                  </a:txBody>
                  <a:tcPr marL="20641" marR="20641" marT="0" marB="0">
                    <a:noFill/>
                  </a:tcPr>
                </a:tc>
                <a:tc>
                  <a:txBody>
                    <a:bodyPr/>
                    <a:lstStyle/>
                    <a:p>
                      <a:pPr algn="ctr">
                        <a:lnSpc>
                          <a:spcPct val="114000"/>
                        </a:lnSpc>
                        <a:spcAft>
                          <a:spcPts val="0"/>
                        </a:spcAft>
                      </a:pPr>
                      <a:r>
                        <a:rPr lang="pt-BR" sz="1400" b="1" dirty="0">
                          <a:effectLst/>
                          <a:latin typeface="+mn-lt"/>
                        </a:rPr>
                        <a:t> </a:t>
                      </a:r>
                      <a:endParaRPr lang="en-GB" sz="1400" b="1" dirty="0">
                        <a:effectLst/>
                        <a:latin typeface="+mn-lt"/>
                      </a:endParaRPr>
                    </a:p>
                    <a:p>
                      <a:pPr algn="ctr">
                        <a:lnSpc>
                          <a:spcPct val="114000"/>
                        </a:lnSpc>
                        <a:spcAft>
                          <a:spcPts val="0"/>
                        </a:spcAft>
                      </a:pPr>
                      <a:r>
                        <a:rPr lang="pt-BR" sz="1400" b="1" dirty="0">
                          <a:effectLst/>
                          <a:latin typeface="+mn-lt"/>
                        </a:rPr>
                        <a:t>&lt;0.001</a:t>
                      </a:r>
                      <a:endParaRPr lang="en-GB" sz="1400" b="1" dirty="0">
                        <a:effectLst/>
                        <a:latin typeface="+mn-lt"/>
                      </a:endParaRPr>
                    </a:p>
                    <a:p>
                      <a:pPr algn="ctr">
                        <a:lnSpc>
                          <a:spcPct val="114000"/>
                        </a:lnSpc>
                        <a:spcAft>
                          <a:spcPts val="0"/>
                        </a:spcAft>
                      </a:pPr>
                      <a:r>
                        <a:rPr lang="pt-BR" sz="1400" b="1" dirty="0">
                          <a:effectLst/>
                          <a:latin typeface="+mn-lt"/>
                        </a:rPr>
                        <a:t>&lt;0.001</a:t>
                      </a:r>
                      <a:endParaRPr lang="en-GB" sz="1400" b="1" dirty="0">
                        <a:effectLst/>
                        <a:latin typeface="+mn-lt"/>
                        <a:ea typeface="Calibri" panose="020F0502020204030204" pitchFamily="34" charset="0"/>
                        <a:cs typeface="Times New Roman" panose="02020603050405020304" pitchFamily="18" charset="0"/>
                      </a:endParaRPr>
                    </a:p>
                  </a:txBody>
                  <a:tcPr marL="20641" marR="20641" marT="0" marB="0">
                    <a:noFill/>
                  </a:tcPr>
                </a:tc>
                <a:extLst>
                  <a:ext uri="{0D108BD9-81ED-4DB2-BD59-A6C34878D82A}">
                    <a16:rowId xmlns:a16="http://schemas.microsoft.com/office/drawing/2014/main" val="2674010216"/>
                  </a:ext>
                </a:extLst>
              </a:tr>
              <a:tr h="178928">
                <a:tc>
                  <a:txBody>
                    <a:bodyPr/>
                    <a:lstStyle/>
                    <a:p>
                      <a:pPr algn="just">
                        <a:lnSpc>
                          <a:spcPct val="114000"/>
                        </a:lnSpc>
                        <a:spcAft>
                          <a:spcPts val="0"/>
                        </a:spcAft>
                      </a:pPr>
                      <a:r>
                        <a:rPr lang="en-GB" sz="1400" dirty="0">
                          <a:solidFill>
                            <a:schemeClr val="tx1"/>
                          </a:solidFill>
                          <a:effectLst/>
                        </a:rPr>
                        <a:t>Mean change in haemoglobin level to day 7 – g/dl</a:t>
                      </a:r>
                      <a:endParaRPr lang="en-GB" sz="14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20641" marR="20641" marT="0" marB="0">
                    <a:noFill/>
                  </a:tcPr>
                </a:tc>
                <a:tc>
                  <a:txBody>
                    <a:bodyPr/>
                    <a:lstStyle/>
                    <a:p>
                      <a:pPr algn="ctr">
                        <a:lnSpc>
                          <a:spcPct val="114000"/>
                        </a:lnSpc>
                        <a:spcAft>
                          <a:spcPts val="0"/>
                        </a:spcAft>
                      </a:pPr>
                      <a:r>
                        <a:rPr lang="en-GB" sz="1400" dirty="0">
                          <a:solidFill>
                            <a:schemeClr val="tx1"/>
                          </a:solidFill>
                          <a:effectLst/>
                          <a:latin typeface="+mn-lt"/>
                        </a:rPr>
                        <a:t>-0.3</a:t>
                      </a:r>
                      <a:endParaRPr lang="en-GB" sz="1400" dirty="0">
                        <a:solidFill>
                          <a:schemeClr val="tx1"/>
                        </a:solidFill>
                        <a:effectLst/>
                        <a:latin typeface="+mn-lt"/>
                        <a:ea typeface="Calibri" panose="020F0502020204030204" pitchFamily="34" charset="0"/>
                        <a:cs typeface="Times New Roman" panose="02020603050405020304" pitchFamily="18" charset="0"/>
                      </a:endParaRPr>
                    </a:p>
                  </a:txBody>
                  <a:tcPr marL="20641" marR="20641" marT="0" marB="0">
                    <a:noFill/>
                  </a:tcPr>
                </a:tc>
                <a:tc>
                  <a:txBody>
                    <a:bodyPr/>
                    <a:lstStyle/>
                    <a:p>
                      <a:pPr marL="0" marR="0" lvl="0" indent="0" algn="ctr" defTabSz="914377" rtl="0" eaLnBrk="1" fontAlgn="auto" latinLnBrk="0" hangingPunct="1">
                        <a:lnSpc>
                          <a:spcPct val="114000"/>
                        </a:lnSpc>
                        <a:spcBef>
                          <a:spcPts val="0"/>
                        </a:spcBef>
                        <a:spcAft>
                          <a:spcPts val="0"/>
                        </a:spcAft>
                        <a:buClrTx/>
                        <a:buSzTx/>
                        <a:buFontTx/>
                        <a:buNone/>
                        <a:tabLst/>
                        <a:defRPr/>
                      </a:pPr>
                      <a:r>
                        <a:rPr kumimoji="0" lang="pt-BR" sz="1400" b="0" i="0" u="none" strike="noStrike" kern="1200" cap="none" spc="0" normalizeH="0" baseline="0" noProof="0" dirty="0">
                          <a:ln>
                            <a:noFill/>
                          </a:ln>
                          <a:solidFill>
                            <a:schemeClr val="tx1"/>
                          </a:solidFill>
                          <a:effectLst/>
                          <a:uLnTx/>
                          <a:uFillTx/>
                          <a:latin typeface="+mn-lt"/>
                          <a:ea typeface="+mn-ea"/>
                          <a:cs typeface="+mn-cs"/>
                        </a:rPr>
                        <a:t>-1.9</a:t>
                      </a:r>
                      <a:endParaRPr kumimoji="0" lang="en-GB" sz="1400" b="0" i="0" u="none" strike="noStrike" kern="1200" cap="none" spc="0" normalizeH="0" baseline="0" noProof="0" dirty="0">
                        <a:ln>
                          <a:noFill/>
                        </a:ln>
                        <a:solidFill>
                          <a:schemeClr val="tx1"/>
                        </a:solidFill>
                        <a:effectLst/>
                        <a:uLnTx/>
                        <a:uFillTx/>
                        <a:latin typeface="+mn-lt"/>
                        <a:ea typeface="Calibri" panose="020F0502020204030204" pitchFamily="34" charset="0"/>
                        <a:cs typeface="Times New Roman" panose="02020603050405020304" pitchFamily="18" charset="0"/>
                      </a:endParaRPr>
                    </a:p>
                  </a:txBody>
                  <a:tcPr marL="20641" marR="20641" marT="0" marB="0">
                    <a:noFill/>
                  </a:tcPr>
                </a:tc>
                <a:tc>
                  <a:txBody>
                    <a:bodyPr/>
                    <a:lstStyle/>
                    <a:p>
                      <a:pPr marL="0" marR="0" lvl="0" indent="0" algn="ctr" defTabSz="914377" rtl="0" eaLnBrk="1" fontAlgn="auto" latinLnBrk="0" hangingPunct="1">
                        <a:lnSpc>
                          <a:spcPct val="114000"/>
                        </a:lnSpc>
                        <a:spcBef>
                          <a:spcPts val="0"/>
                        </a:spcBef>
                        <a:spcAft>
                          <a:spcPts val="0"/>
                        </a:spcAft>
                        <a:buClrTx/>
                        <a:buSzTx/>
                        <a:buFontTx/>
                        <a:buNone/>
                        <a:tabLst/>
                        <a:defRPr/>
                      </a:pPr>
                      <a:r>
                        <a:rPr kumimoji="0" lang="pt-BR" sz="1400" b="1" i="0" u="none" strike="noStrike" kern="1200" cap="none" spc="0" normalizeH="0" baseline="0" noProof="0" dirty="0">
                          <a:ln>
                            <a:noFill/>
                          </a:ln>
                          <a:solidFill>
                            <a:schemeClr val="tx1"/>
                          </a:solidFill>
                          <a:effectLst/>
                          <a:uLnTx/>
                          <a:uFillTx/>
                          <a:latin typeface="+mn-lt"/>
                          <a:ea typeface="+mn-ea"/>
                          <a:cs typeface="+mn-cs"/>
                        </a:rPr>
                        <a:t>&lt;0.001</a:t>
                      </a:r>
                      <a:endParaRPr kumimoji="0" lang="en-GB" sz="1400" b="1" i="0" u="none" strike="noStrike" kern="1200" cap="none" spc="0" normalizeH="0" baseline="0" noProof="0" dirty="0">
                        <a:ln>
                          <a:noFill/>
                        </a:ln>
                        <a:solidFill>
                          <a:schemeClr val="tx1"/>
                        </a:solidFill>
                        <a:effectLst/>
                        <a:uLnTx/>
                        <a:uFillTx/>
                        <a:latin typeface="+mn-lt"/>
                        <a:ea typeface="Calibri" panose="020F0502020204030204" pitchFamily="34" charset="0"/>
                        <a:cs typeface="Times New Roman" panose="02020603050405020304" pitchFamily="18" charset="0"/>
                      </a:endParaRPr>
                    </a:p>
                  </a:txBody>
                  <a:tcPr marL="20641" marR="20641" marT="0" marB="0">
                    <a:noFill/>
                  </a:tcPr>
                </a:tc>
                <a:extLst>
                  <a:ext uri="{0D108BD9-81ED-4DB2-BD59-A6C34878D82A}">
                    <a16:rowId xmlns:a16="http://schemas.microsoft.com/office/drawing/2014/main" val="221635269"/>
                  </a:ext>
                </a:extLst>
              </a:tr>
              <a:tr h="178928">
                <a:tc>
                  <a:txBody>
                    <a:bodyPr/>
                    <a:lstStyle/>
                    <a:p>
                      <a:pPr algn="just">
                        <a:lnSpc>
                          <a:spcPct val="114000"/>
                        </a:lnSpc>
                        <a:spcAft>
                          <a:spcPts val="0"/>
                        </a:spcAft>
                      </a:pPr>
                      <a:r>
                        <a:rPr lang="en-GB" sz="1400" dirty="0">
                          <a:effectLst/>
                        </a:rPr>
                        <a:t>Received a blood transfusion – no. of participants (%)</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20641" marR="20641" marT="0" marB="0">
                    <a:noFill/>
                  </a:tcPr>
                </a:tc>
                <a:tc>
                  <a:txBody>
                    <a:bodyPr/>
                    <a:lstStyle/>
                    <a:p>
                      <a:pPr algn="ctr">
                        <a:lnSpc>
                          <a:spcPct val="114000"/>
                        </a:lnSpc>
                        <a:spcAft>
                          <a:spcPts val="0"/>
                        </a:spcAft>
                      </a:pPr>
                      <a:r>
                        <a:rPr lang="en-GB" sz="1400" dirty="0">
                          <a:effectLst/>
                          <a:latin typeface="+mn-lt"/>
                        </a:rPr>
                        <a:t>32 (8%)</a:t>
                      </a:r>
                      <a:endParaRPr lang="en-GB" sz="1400" dirty="0">
                        <a:effectLst/>
                        <a:latin typeface="+mn-lt"/>
                        <a:ea typeface="Calibri" panose="020F0502020204030204" pitchFamily="34" charset="0"/>
                        <a:cs typeface="Times New Roman" panose="02020603050405020304" pitchFamily="18" charset="0"/>
                      </a:endParaRPr>
                    </a:p>
                  </a:txBody>
                  <a:tcPr marL="20641" marR="20641" marT="0" marB="0">
                    <a:noFill/>
                  </a:tcPr>
                </a:tc>
                <a:tc>
                  <a:txBody>
                    <a:bodyPr/>
                    <a:lstStyle/>
                    <a:p>
                      <a:pPr algn="ctr">
                        <a:lnSpc>
                          <a:spcPct val="114000"/>
                        </a:lnSpc>
                        <a:spcAft>
                          <a:spcPts val="0"/>
                        </a:spcAft>
                      </a:pPr>
                      <a:r>
                        <a:rPr lang="en-GB" sz="1400" dirty="0">
                          <a:effectLst/>
                          <a:latin typeface="+mn-lt"/>
                        </a:rPr>
                        <a:t>76 (18%)</a:t>
                      </a:r>
                      <a:endParaRPr lang="en-GB" sz="1400" dirty="0">
                        <a:effectLst/>
                        <a:latin typeface="+mn-lt"/>
                        <a:ea typeface="Calibri" panose="020F0502020204030204" pitchFamily="34" charset="0"/>
                        <a:cs typeface="Times New Roman" panose="02020603050405020304" pitchFamily="18" charset="0"/>
                      </a:endParaRPr>
                    </a:p>
                  </a:txBody>
                  <a:tcPr marL="20641" marR="20641" marT="0" marB="0">
                    <a:noFill/>
                  </a:tcPr>
                </a:tc>
                <a:tc>
                  <a:txBody>
                    <a:bodyPr/>
                    <a:lstStyle/>
                    <a:p>
                      <a:pPr marL="0" marR="0" lvl="0" indent="0" algn="ctr" defTabSz="914377" rtl="0" eaLnBrk="1" fontAlgn="auto" latinLnBrk="0" hangingPunct="1">
                        <a:lnSpc>
                          <a:spcPct val="114000"/>
                        </a:lnSpc>
                        <a:spcBef>
                          <a:spcPts val="0"/>
                        </a:spcBef>
                        <a:spcAft>
                          <a:spcPts val="0"/>
                        </a:spcAft>
                        <a:buClrTx/>
                        <a:buSzTx/>
                        <a:buFontTx/>
                        <a:buNone/>
                        <a:tabLst/>
                        <a:defRPr/>
                      </a:pPr>
                      <a:r>
                        <a:rPr kumimoji="0" lang="pt-BR" sz="1400" b="1" i="0" u="none" strike="noStrike" kern="1200" cap="none" spc="0" normalizeH="0" baseline="0" noProof="0" dirty="0">
                          <a:ln>
                            <a:noFill/>
                          </a:ln>
                          <a:solidFill>
                            <a:prstClr val="black"/>
                          </a:solidFill>
                          <a:effectLst/>
                          <a:uLnTx/>
                          <a:uFillTx/>
                          <a:latin typeface="+mn-lt"/>
                          <a:ea typeface="+mn-ea"/>
                          <a:cs typeface="+mn-cs"/>
                        </a:rPr>
                        <a:t>&lt;0.001</a:t>
                      </a:r>
                      <a:endParaRPr kumimoji="0" lang="en-GB" sz="1400" b="1" i="0" u="none" strike="noStrike" kern="1200" cap="none" spc="0" normalizeH="0" baseline="0" noProof="0" dirty="0">
                        <a:ln>
                          <a:noFill/>
                        </a:ln>
                        <a:solidFill>
                          <a:prstClr val="black"/>
                        </a:solidFill>
                        <a:effectLst/>
                        <a:uLnTx/>
                        <a:uFillTx/>
                        <a:latin typeface="+mn-lt"/>
                        <a:ea typeface="Calibri" panose="020F0502020204030204" pitchFamily="34" charset="0"/>
                        <a:cs typeface="Times New Roman" panose="02020603050405020304" pitchFamily="18" charset="0"/>
                      </a:endParaRPr>
                    </a:p>
                  </a:txBody>
                  <a:tcPr marL="20641" marR="20641" marT="0" marB="0">
                    <a:noFill/>
                  </a:tcPr>
                </a:tc>
                <a:extLst>
                  <a:ext uri="{0D108BD9-81ED-4DB2-BD59-A6C34878D82A}">
                    <a16:rowId xmlns:a16="http://schemas.microsoft.com/office/drawing/2014/main" val="828269881"/>
                  </a:ext>
                </a:extLst>
              </a:tr>
              <a:tr h="558277">
                <a:tc>
                  <a:txBody>
                    <a:bodyPr/>
                    <a:lstStyle/>
                    <a:p>
                      <a:pPr algn="just">
                        <a:lnSpc>
                          <a:spcPct val="114000"/>
                        </a:lnSpc>
                        <a:spcAft>
                          <a:spcPts val="0"/>
                        </a:spcAft>
                      </a:pPr>
                      <a:r>
                        <a:rPr lang="en-GB" sz="1400" dirty="0">
                          <a:solidFill>
                            <a:schemeClr val="bg1"/>
                          </a:solidFill>
                          <a:effectLst/>
                        </a:rPr>
                        <a:t>Creatinine increase – no. of participants (%)</a:t>
                      </a:r>
                    </a:p>
                    <a:p>
                      <a:pPr algn="just">
                        <a:lnSpc>
                          <a:spcPct val="114000"/>
                        </a:lnSpc>
                        <a:spcAft>
                          <a:spcPts val="0"/>
                        </a:spcAft>
                      </a:pPr>
                      <a:r>
                        <a:rPr lang="en-GB" sz="1400" b="0" dirty="0">
                          <a:solidFill>
                            <a:schemeClr val="bg1"/>
                          </a:solidFill>
                          <a:effectLst/>
                        </a:rPr>
                        <a:t>Grade 3</a:t>
                      </a:r>
                    </a:p>
                    <a:p>
                      <a:pPr algn="just">
                        <a:lnSpc>
                          <a:spcPct val="114000"/>
                        </a:lnSpc>
                        <a:spcAft>
                          <a:spcPts val="0"/>
                        </a:spcAft>
                      </a:pPr>
                      <a:r>
                        <a:rPr lang="en-GB" sz="1400" b="0" dirty="0">
                          <a:solidFill>
                            <a:schemeClr val="bg1"/>
                          </a:solidFill>
                          <a:effectLst/>
                        </a:rPr>
                        <a:t>Grade 4</a:t>
                      </a:r>
                      <a:endParaRPr lang="en-GB" sz="1400" b="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20641" marR="20641" marT="0" marB="0">
                    <a:solidFill>
                      <a:schemeClr val="accent1"/>
                    </a:solidFill>
                  </a:tcPr>
                </a:tc>
                <a:tc>
                  <a:txBody>
                    <a:bodyPr/>
                    <a:lstStyle/>
                    <a:p>
                      <a:pPr algn="ctr">
                        <a:lnSpc>
                          <a:spcPct val="114000"/>
                        </a:lnSpc>
                        <a:spcAft>
                          <a:spcPts val="0"/>
                        </a:spcAft>
                      </a:pPr>
                      <a:r>
                        <a:rPr lang="en-GB" sz="1400" dirty="0">
                          <a:solidFill>
                            <a:schemeClr val="bg1"/>
                          </a:solidFill>
                          <a:effectLst/>
                          <a:latin typeface="+mn-lt"/>
                        </a:rPr>
                        <a:t> </a:t>
                      </a:r>
                    </a:p>
                    <a:p>
                      <a:pPr algn="ctr">
                        <a:lnSpc>
                          <a:spcPct val="114000"/>
                        </a:lnSpc>
                        <a:spcAft>
                          <a:spcPts val="0"/>
                        </a:spcAft>
                      </a:pPr>
                      <a:r>
                        <a:rPr lang="en-GB" sz="1400" dirty="0">
                          <a:solidFill>
                            <a:schemeClr val="bg1"/>
                          </a:solidFill>
                          <a:effectLst/>
                          <a:latin typeface="+mn-lt"/>
                        </a:rPr>
                        <a:t>17 (4%)</a:t>
                      </a:r>
                    </a:p>
                    <a:p>
                      <a:pPr algn="ctr">
                        <a:lnSpc>
                          <a:spcPct val="114000"/>
                        </a:lnSpc>
                        <a:spcAft>
                          <a:spcPts val="0"/>
                        </a:spcAft>
                      </a:pPr>
                      <a:r>
                        <a:rPr lang="en-GB" sz="1400" dirty="0">
                          <a:solidFill>
                            <a:schemeClr val="bg1"/>
                          </a:solidFill>
                          <a:effectLst/>
                          <a:latin typeface="+mn-lt"/>
                        </a:rPr>
                        <a:t>5 (1%)</a:t>
                      </a:r>
                      <a:endParaRPr lang="en-GB" sz="1400" dirty="0">
                        <a:solidFill>
                          <a:schemeClr val="bg1"/>
                        </a:solidFill>
                        <a:effectLst/>
                        <a:latin typeface="+mn-lt"/>
                        <a:ea typeface="Calibri" panose="020F0502020204030204" pitchFamily="34" charset="0"/>
                        <a:cs typeface="Times New Roman" panose="02020603050405020304" pitchFamily="18" charset="0"/>
                      </a:endParaRPr>
                    </a:p>
                  </a:txBody>
                  <a:tcPr marL="20641" marR="20641" marT="0" marB="0">
                    <a:solidFill>
                      <a:schemeClr val="accent1"/>
                    </a:solidFill>
                  </a:tcPr>
                </a:tc>
                <a:tc>
                  <a:txBody>
                    <a:bodyPr/>
                    <a:lstStyle/>
                    <a:p>
                      <a:pPr algn="ctr">
                        <a:lnSpc>
                          <a:spcPct val="114000"/>
                        </a:lnSpc>
                        <a:spcAft>
                          <a:spcPts val="0"/>
                        </a:spcAft>
                      </a:pPr>
                      <a:r>
                        <a:rPr lang="en-GB" sz="1400" dirty="0">
                          <a:solidFill>
                            <a:schemeClr val="bg1"/>
                          </a:solidFill>
                          <a:effectLst/>
                          <a:latin typeface="+mn-lt"/>
                        </a:rPr>
                        <a:t> </a:t>
                      </a:r>
                    </a:p>
                    <a:p>
                      <a:pPr algn="ctr">
                        <a:lnSpc>
                          <a:spcPct val="114000"/>
                        </a:lnSpc>
                        <a:spcAft>
                          <a:spcPts val="0"/>
                        </a:spcAft>
                      </a:pPr>
                      <a:r>
                        <a:rPr lang="en-GB" sz="1400" dirty="0">
                          <a:solidFill>
                            <a:schemeClr val="bg1"/>
                          </a:solidFill>
                          <a:effectLst/>
                          <a:latin typeface="+mn-lt"/>
                        </a:rPr>
                        <a:t>22 (5%)</a:t>
                      </a:r>
                    </a:p>
                    <a:p>
                      <a:pPr algn="ctr">
                        <a:lnSpc>
                          <a:spcPct val="114000"/>
                        </a:lnSpc>
                        <a:spcAft>
                          <a:spcPts val="0"/>
                        </a:spcAft>
                      </a:pPr>
                      <a:r>
                        <a:rPr lang="en-GB" sz="1400" dirty="0">
                          <a:solidFill>
                            <a:schemeClr val="bg1"/>
                          </a:solidFill>
                          <a:effectLst/>
                          <a:latin typeface="+mn-lt"/>
                        </a:rPr>
                        <a:t>3 (1%)</a:t>
                      </a:r>
                      <a:endParaRPr lang="en-GB" sz="1400" dirty="0">
                        <a:solidFill>
                          <a:schemeClr val="bg1"/>
                        </a:solidFill>
                        <a:effectLst/>
                        <a:latin typeface="+mn-lt"/>
                        <a:ea typeface="Calibri" panose="020F0502020204030204" pitchFamily="34" charset="0"/>
                        <a:cs typeface="Times New Roman" panose="02020603050405020304" pitchFamily="18" charset="0"/>
                      </a:endParaRPr>
                    </a:p>
                  </a:txBody>
                  <a:tcPr marL="20641" marR="20641" marT="0" marB="0">
                    <a:solidFill>
                      <a:schemeClr val="accent1"/>
                    </a:solidFill>
                  </a:tcPr>
                </a:tc>
                <a:tc>
                  <a:txBody>
                    <a:bodyPr/>
                    <a:lstStyle/>
                    <a:p>
                      <a:pPr algn="ctr">
                        <a:lnSpc>
                          <a:spcPct val="114000"/>
                        </a:lnSpc>
                        <a:spcAft>
                          <a:spcPts val="0"/>
                        </a:spcAft>
                      </a:pPr>
                      <a:r>
                        <a:rPr lang="en-GB" sz="1400" dirty="0">
                          <a:solidFill>
                            <a:schemeClr val="bg1"/>
                          </a:solidFill>
                          <a:effectLst/>
                          <a:latin typeface="+mn-lt"/>
                        </a:rPr>
                        <a:t> </a:t>
                      </a:r>
                    </a:p>
                    <a:p>
                      <a:pPr algn="ctr">
                        <a:lnSpc>
                          <a:spcPct val="114000"/>
                        </a:lnSpc>
                        <a:spcAft>
                          <a:spcPts val="0"/>
                        </a:spcAft>
                      </a:pPr>
                      <a:r>
                        <a:rPr lang="en-GB" sz="1400" dirty="0">
                          <a:solidFill>
                            <a:schemeClr val="bg1"/>
                          </a:solidFill>
                          <a:effectLst/>
                          <a:latin typeface="+mn-lt"/>
                        </a:rPr>
                        <a:t>0.42</a:t>
                      </a:r>
                    </a:p>
                    <a:p>
                      <a:pPr algn="ctr">
                        <a:lnSpc>
                          <a:spcPct val="114000"/>
                        </a:lnSpc>
                        <a:spcAft>
                          <a:spcPts val="0"/>
                        </a:spcAft>
                      </a:pPr>
                      <a:r>
                        <a:rPr lang="en-GB" sz="1400" dirty="0">
                          <a:solidFill>
                            <a:schemeClr val="bg1"/>
                          </a:solidFill>
                          <a:effectLst/>
                          <a:latin typeface="+mn-lt"/>
                        </a:rPr>
                        <a:t>0.505</a:t>
                      </a:r>
                      <a:endParaRPr lang="en-GB" sz="1400" dirty="0">
                        <a:solidFill>
                          <a:schemeClr val="bg1"/>
                        </a:solidFill>
                        <a:effectLst/>
                        <a:latin typeface="+mn-lt"/>
                        <a:ea typeface="Calibri" panose="020F0502020204030204" pitchFamily="34" charset="0"/>
                        <a:cs typeface="Times New Roman" panose="02020603050405020304" pitchFamily="18" charset="0"/>
                      </a:endParaRPr>
                    </a:p>
                  </a:txBody>
                  <a:tcPr marL="20641" marR="20641" marT="0" marB="0">
                    <a:solidFill>
                      <a:schemeClr val="accent1"/>
                    </a:solidFill>
                  </a:tcPr>
                </a:tc>
                <a:extLst>
                  <a:ext uri="{0D108BD9-81ED-4DB2-BD59-A6C34878D82A}">
                    <a16:rowId xmlns:a16="http://schemas.microsoft.com/office/drawing/2014/main" val="3220949043"/>
                  </a:ext>
                </a:extLst>
              </a:tr>
              <a:tr h="178928">
                <a:tc>
                  <a:txBody>
                    <a:bodyPr/>
                    <a:lstStyle/>
                    <a:p>
                      <a:pPr algn="just">
                        <a:lnSpc>
                          <a:spcPct val="114000"/>
                        </a:lnSpc>
                        <a:spcAft>
                          <a:spcPts val="0"/>
                        </a:spcAft>
                      </a:pPr>
                      <a:r>
                        <a:rPr lang="en-GB" sz="1400" dirty="0">
                          <a:solidFill>
                            <a:schemeClr val="bg1"/>
                          </a:solidFill>
                          <a:effectLst/>
                        </a:rPr>
                        <a:t>Mean % change in creatinine level to day 7</a:t>
                      </a:r>
                      <a:endParaRPr lang="en-GB" sz="14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20641" marR="20641" marT="0" marB="0">
                    <a:solidFill>
                      <a:schemeClr val="accent1"/>
                    </a:solidFill>
                  </a:tcPr>
                </a:tc>
                <a:tc>
                  <a:txBody>
                    <a:bodyPr/>
                    <a:lstStyle/>
                    <a:p>
                      <a:pPr algn="ctr">
                        <a:lnSpc>
                          <a:spcPct val="114000"/>
                        </a:lnSpc>
                        <a:spcAft>
                          <a:spcPts val="0"/>
                        </a:spcAft>
                      </a:pPr>
                      <a:r>
                        <a:rPr lang="en-GB" sz="1400" dirty="0">
                          <a:solidFill>
                            <a:schemeClr val="bg1"/>
                          </a:solidFill>
                          <a:effectLst/>
                          <a:latin typeface="+mn-lt"/>
                        </a:rPr>
                        <a:t>20.2%</a:t>
                      </a:r>
                      <a:endParaRPr lang="en-GB" sz="1400" dirty="0">
                        <a:solidFill>
                          <a:schemeClr val="bg1"/>
                        </a:solidFill>
                        <a:effectLst/>
                        <a:latin typeface="+mn-lt"/>
                        <a:ea typeface="Calibri" panose="020F0502020204030204" pitchFamily="34" charset="0"/>
                        <a:cs typeface="Times New Roman" panose="02020603050405020304" pitchFamily="18" charset="0"/>
                      </a:endParaRPr>
                    </a:p>
                  </a:txBody>
                  <a:tcPr marL="20641" marR="20641" marT="0" marB="0">
                    <a:solidFill>
                      <a:schemeClr val="accent1"/>
                    </a:solidFill>
                  </a:tcPr>
                </a:tc>
                <a:tc>
                  <a:txBody>
                    <a:bodyPr/>
                    <a:lstStyle/>
                    <a:p>
                      <a:pPr algn="ctr">
                        <a:lnSpc>
                          <a:spcPct val="114000"/>
                        </a:lnSpc>
                        <a:spcAft>
                          <a:spcPts val="0"/>
                        </a:spcAft>
                      </a:pPr>
                      <a:r>
                        <a:rPr lang="en-GB" sz="1400" dirty="0">
                          <a:solidFill>
                            <a:schemeClr val="bg1"/>
                          </a:solidFill>
                          <a:effectLst/>
                          <a:latin typeface="+mn-lt"/>
                        </a:rPr>
                        <a:t>49.7%</a:t>
                      </a:r>
                      <a:endParaRPr lang="en-GB" sz="1400" dirty="0">
                        <a:solidFill>
                          <a:schemeClr val="bg1"/>
                        </a:solidFill>
                        <a:effectLst/>
                        <a:latin typeface="+mn-lt"/>
                        <a:ea typeface="Calibri" panose="020F0502020204030204" pitchFamily="34" charset="0"/>
                        <a:cs typeface="Times New Roman" panose="02020603050405020304" pitchFamily="18" charset="0"/>
                      </a:endParaRPr>
                    </a:p>
                  </a:txBody>
                  <a:tcPr marL="20641" marR="20641" marT="0" marB="0">
                    <a:solidFill>
                      <a:schemeClr val="accent1"/>
                    </a:solidFill>
                  </a:tcPr>
                </a:tc>
                <a:tc>
                  <a:txBody>
                    <a:bodyPr/>
                    <a:lstStyle/>
                    <a:p>
                      <a:pPr marL="0" marR="0" lvl="0" indent="0" algn="ctr" defTabSz="914377" rtl="0" eaLnBrk="1" fontAlgn="auto" latinLnBrk="0" hangingPunct="1">
                        <a:lnSpc>
                          <a:spcPct val="114000"/>
                        </a:lnSpc>
                        <a:spcBef>
                          <a:spcPts val="0"/>
                        </a:spcBef>
                        <a:spcAft>
                          <a:spcPts val="0"/>
                        </a:spcAft>
                        <a:buClrTx/>
                        <a:buSzTx/>
                        <a:buFontTx/>
                        <a:buNone/>
                        <a:tabLst/>
                        <a:defRPr/>
                      </a:pPr>
                      <a:r>
                        <a:rPr kumimoji="0" lang="pt-BR" sz="1400" b="1" i="0" u="none" strike="noStrike" kern="1200" cap="none" spc="0" normalizeH="0" baseline="0" noProof="0" dirty="0">
                          <a:ln>
                            <a:noFill/>
                          </a:ln>
                          <a:solidFill>
                            <a:schemeClr val="bg1"/>
                          </a:solidFill>
                          <a:effectLst/>
                          <a:uLnTx/>
                          <a:uFillTx/>
                          <a:latin typeface="+mn-lt"/>
                          <a:ea typeface="+mn-ea"/>
                          <a:cs typeface="+mn-cs"/>
                        </a:rPr>
                        <a:t>&lt;0.001</a:t>
                      </a:r>
                      <a:endParaRPr kumimoji="0" lang="en-GB" sz="1400" b="1" i="0" u="none" strike="noStrike" kern="1200" cap="none" spc="0" normalizeH="0" baseline="0" noProof="0" dirty="0">
                        <a:ln>
                          <a:noFill/>
                        </a:ln>
                        <a:solidFill>
                          <a:schemeClr val="bg1"/>
                        </a:solidFill>
                        <a:effectLst/>
                        <a:uLnTx/>
                        <a:uFillTx/>
                        <a:latin typeface="+mn-lt"/>
                        <a:ea typeface="Calibri" panose="020F0502020204030204" pitchFamily="34" charset="0"/>
                        <a:cs typeface="Times New Roman" panose="02020603050405020304" pitchFamily="18" charset="0"/>
                      </a:endParaRPr>
                    </a:p>
                  </a:txBody>
                  <a:tcPr marL="20641" marR="20641" marT="0" marB="0">
                    <a:solidFill>
                      <a:schemeClr val="accent1"/>
                    </a:solidFill>
                  </a:tcPr>
                </a:tc>
                <a:extLst>
                  <a:ext uri="{0D108BD9-81ED-4DB2-BD59-A6C34878D82A}">
                    <a16:rowId xmlns:a16="http://schemas.microsoft.com/office/drawing/2014/main" val="1033117594"/>
                  </a:ext>
                </a:extLst>
              </a:tr>
              <a:tr h="558277">
                <a:tc>
                  <a:txBody>
                    <a:bodyPr/>
                    <a:lstStyle/>
                    <a:p>
                      <a:pPr algn="just">
                        <a:lnSpc>
                          <a:spcPct val="114000"/>
                        </a:lnSpc>
                        <a:spcAft>
                          <a:spcPts val="0"/>
                        </a:spcAft>
                      </a:pPr>
                      <a:r>
                        <a:rPr lang="pt-BR" sz="1400" dirty="0" err="1">
                          <a:effectLst/>
                        </a:rPr>
                        <a:t>Hypokalaemia</a:t>
                      </a:r>
                      <a:r>
                        <a:rPr lang="pt-BR" sz="1400" dirty="0">
                          <a:effectLst/>
                        </a:rPr>
                        <a:t> – no. </a:t>
                      </a:r>
                      <a:r>
                        <a:rPr lang="pt-BR" sz="1400" dirty="0" err="1">
                          <a:effectLst/>
                        </a:rPr>
                        <a:t>of</a:t>
                      </a:r>
                      <a:r>
                        <a:rPr lang="pt-BR" sz="1400" dirty="0">
                          <a:effectLst/>
                        </a:rPr>
                        <a:t> </a:t>
                      </a:r>
                      <a:r>
                        <a:rPr lang="pt-BR" sz="1400" dirty="0" err="1">
                          <a:effectLst/>
                        </a:rPr>
                        <a:t>participants</a:t>
                      </a:r>
                      <a:r>
                        <a:rPr lang="pt-BR" sz="1400" dirty="0">
                          <a:effectLst/>
                        </a:rPr>
                        <a:t> (%)</a:t>
                      </a:r>
                      <a:endParaRPr lang="en-GB" sz="1400" dirty="0">
                        <a:effectLst/>
                      </a:endParaRPr>
                    </a:p>
                    <a:p>
                      <a:pPr algn="just">
                        <a:lnSpc>
                          <a:spcPct val="114000"/>
                        </a:lnSpc>
                        <a:spcAft>
                          <a:spcPts val="0"/>
                        </a:spcAft>
                      </a:pPr>
                      <a:r>
                        <a:rPr lang="pt-BR" sz="1400" b="0" dirty="0">
                          <a:effectLst/>
                        </a:rPr>
                        <a:t>Grade 3</a:t>
                      </a:r>
                      <a:endParaRPr lang="en-GB" sz="1400" b="0" dirty="0">
                        <a:effectLst/>
                      </a:endParaRPr>
                    </a:p>
                    <a:p>
                      <a:pPr algn="just">
                        <a:lnSpc>
                          <a:spcPct val="114000"/>
                        </a:lnSpc>
                        <a:spcAft>
                          <a:spcPts val="0"/>
                        </a:spcAft>
                      </a:pPr>
                      <a:r>
                        <a:rPr lang="pt-BR" sz="1400" b="0" dirty="0">
                          <a:effectLst/>
                        </a:rPr>
                        <a:t>Grade 4</a:t>
                      </a:r>
                      <a:endParaRPr lang="en-GB" sz="1400" b="0" dirty="0">
                        <a:effectLst/>
                        <a:latin typeface="Calibri" panose="020F0502020204030204" pitchFamily="34" charset="0"/>
                        <a:ea typeface="Calibri" panose="020F0502020204030204" pitchFamily="34" charset="0"/>
                        <a:cs typeface="Times New Roman" panose="02020603050405020304" pitchFamily="18" charset="0"/>
                      </a:endParaRPr>
                    </a:p>
                  </a:txBody>
                  <a:tcPr marL="20641" marR="20641" marT="0" marB="0">
                    <a:noFill/>
                  </a:tcPr>
                </a:tc>
                <a:tc>
                  <a:txBody>
                    <a:bodyPr/>
                    <a:lstStyle/>
                    <a:p>
                      <a:pPr algn="ctr">
                        <a:lnSpc>
                          <a:spcPct val="114000"/>
                        </a:lnSpc>
                        <a:spcAft>
                          <a:spcPts val="0"/>
                        </a:spcAft>
                      </a:pPr>
                      <a:r>
                        <a:rPr lang="pt-BR" sz="1400" dirty="0">
                          <a:effectLst/>
                          <a:latin typeface="+mn-lt"/>
                        </a:rPr>
                        <a:t> </a:t>
                      </a:r>
                      <a:endParaRPr lang="en-GB" sz="1400" dirty="0">
                        <a:effectLst/>
                        <a:latin typeface="+mn-lt"/>
                      </a:endParaRPr>
                    </a:p>
                    <a:p>
                      <a:pPr algn="ctr">
                        <a:lnSpc>
                          <a:spcPct val="114000"/>
                        </a:lnSpc>
                        <a:spcAft>
                          <a:spcPts val="0"/>
                        </a:spcAft>
                      </a:pPr>
                      <a:r>
                        <a:rPr lang="pt-BR" sz="1400" dirty="0">
                          <a:effectLst/>
                          <a:latin typeface="+mn-lt"/>
                        </a:rPr>
                        <a:t>6 (2%)</a:t>
                      </a:r>
                      <a:endParaRPr lang="en-GB" sz="1400" dirty="0">
                        <a:effectLst/>
                        <a:latin typeface="+mn-lt"/>
                      </a:endParaRPr>
                    </a:p>
                    <a:p>
                      <a:pPr algn="ctr">
                        <a:lnSpc>
                          <a:spcPct val="114000"/>
                        </a:lnSpc>
                        <a:spcAft>
                          <a:spcPts val="0"/>
                        </a:spcAft>
                      </a:pPr>
                      <a:r>
                        <a:rPr lang="pt-BR" sz="1400" dirty="0">
                          <a:effectLst/>
                          <a:latin typeface="+mn-lt"/>
                        </a:rPr>
                        <a:t>0 (0%)</a:t>
                      </a:r>
                      <a:endParaRPr lang="en-GB" sz="1400" dirty="0">
                        <a:effectLst/>
                        <a:latin typeface="+mn-lt"/>
                        <a:ea typeface="Calibri" panose="020F0502020204030204" pitchFamily="34" charset="0"/>
                        <a:cs typeface="Times New Roman" panose="02020603050405020304" pitchFamily="18" charset="0"/>
                      </a:endParaRPr>
                    </a:p>
                  </a:txBody>
                  <a:tcPr marL="20641" marR="20641" marT="0" marB="0">
                    <a:noFill/>
                  </a:tcPr>
                </a:tc>
                <a:tc>
                  <a:txBody>
                    <a:bodyPr/>
                    <a:lstStyle/>
                    <a:p>
                      <a:pPr algn="ctr">
                        <a:lnSpc>
                          <a:spcPct val="114000"/>
                        </a:lnSpc>
                        <a:spcAft>
                          <a:spcPts val="0"/>
                        </a:spcAft>
                      </a:pPr>
                      <a:r>
                        <a:rPr lang="pt-BR" sz="1400" dirty="0">
                          <a:effectLst/>
                          <a:latin typeface="+mn-lt"/>
                        </a:rPr>
                        <a:t> </a:t>
                      </a:r>
                      <a:endParaRPr lang="en-GB" sz="1400" dirty="0">
                        <a:effectLst/>
                        <a:latin typeface="+mn-lt"/>
                      </a:endParaRPr>
                    </a:p>
                    <a:p>
                      <a:pPr algn="ctr">
                        <a:lnSpc>
                          <a:spcPct val="114000"/>
                        </a:lnSpc>
                        <a:spcAft>
                          <a:spcPts val="0"/>
                        </a:spcAft>
                      </a:pPr>
                      <a:r>
                        <a:rPr lang="pt-BR" sz="1400" dirty="0">
                          <a:effectLst/>
                          <a:latin typeface="+mn-lt"/>
                        </a:rPr>
                        <a:t>27 (6%)</a:t>
                      </a:r>
                      <a:endParaRPr lang="en-GB" sz="1400" dirty="0">
                        <a:effectLst/>
                        <a:latin typeface="+mn-lt"/>
                      </a:endParaRPr>
                    </a:p>
                    <a:p>
                      <a:pPr algn="ctr">
                        <a:lnSpc>
                          <a:spcPct val="114000"/>
                        </a:lnSpc>
                        <a:spcAft>
                          <a:spcPts val="0"/>
                        </a:spcAft>
                      </a:pPr>
                      <a:r>
                        <a:rPr lang="pt-BR" sz="1400" dirty="0">
                          <a:effectLst/>
                          <a:latin typeface="+mn-lt"/>
                        </a:rPr>
                        <a:t>3 (1%)</a:t>
                      </a:r>
                      <a:endParaRPr lang="en-GB" sz="1400" dirty="0">
                        <a:effectLst/>
                        <a:latin typeface="+mn-lt"/>
                        <a:ea typeface="Calibri" panose="020F0502020204030204" pitchFamily="34" charset="0"/>
                        <a:cs typeface="Times New Roman" panose="02020603050405020304" pitchFamily="18" charset="0"/>
                      </a:endParaRPr>
                    </a:p>
                  </a:txBody>
                  <a:tcPr marL="20641" marR="20641" marT="0" marB="0">
                    <a:noFill/>
                  </a:tcPr>
                </a:tc>
                <a:tc>
                  <a:txBody>
                    <a:bodyPr/>
                    <a:lstStyle/>
                    <a:p>
                      <a:pPr algn="ctr">
                        <a:lnSpc>
                          <a:spcPct val="114000"/>
                        </a:lnSpc>
                        <a:spcAft>
                          <a:spcPts val="0"/>
                        </a:spcAft>
                      </a:pPr>
                      <a:r>
                        <a:rPr lang="pt-BR" sz="1400" dirty="0">
                          <a:effectLst/>
                          <a:latin typeface="+mn-lt"/>
                        </a:rPr>
                        <a:t> </a:t>
                      </a:r>
                      <a:endParaRPr lang="en-GB" sz="1400" dirty="0">
                        <a:effectLst/>
                        <a:latin typeface="+mn-lt"/>
                      </a:endParaRPr>
                    </a:p>
                    <a:p>
                      <a:pPr algn="ctr">
                        <a:lnSpc>
                          <a:spcPct val="114000"/>
                        </a:lnSpc>
                        <a:spcAft>
                          <a:spcPts val="0"/>
                        </a:spcAft>
                      </a:pPr>
                      <a:r>
                        <a:rPr lang="pt-BR" sz="1400" b="1" dirty="0">
                          <a:effectLst/>
                          <a:latin typeface="+mn-lt"/>
                        </a:rPr>
                        <a:t>&lt;0.001</a:t>
                      </a:r>
                      <a:endParaRPr lang="en-GB" sz="1400" b="1" dirty="0">
                        <a:effectLst/>
                        <a:latin typeface="+mn-lt"/>
                      </a:endParaRPr>
                    </a:p>
                    <a:p>
                      <a:pPr algn="ctr">
                        <a:lnSpc>
                          <a:spcPct val="114000"/>
                        </a:lnSpc>
                        <a:spcAft>
                          <a:spcPts val="0"/>
                        </a:spcAft>
                      </a:pPr>
                      <a:r>
                        <a:rPr lang="pt-BR" sz="1400" dirty="0">
                          <a:effectLst/>
                          <a:latin typeface="+mn-lt"/>
                        </a:rPr>
                        <a:t>0.25</a:t>
                      </a:r>
                      <a:endParaRPr lang="en-GB" sz="1400" dirty="0">
                        <a:effectLst/>
                        <a:latin typeface="+mn-lt"/>
                        <a:ea typeface="Calibri" panose="020F0502020204030204" pitchFamily="34" charset="0"/>
                        <a:cs typeface="Times New Roman" panose="02020603050405020304" pitchFamily="18" charset="0"/>
                      </a:endParaRPr>
                    </a:p>
                  </a:txBody>
                  <a:tcPr marL="20641" marR="20641" marT="0" marB="0">
                    <a:noFill/>
                  </a:tcPr>
                </a:tc>
                <a:extLst>
                  <a:ext uri="{0D108BD9-81ED-4DB2-BD59-A6C34878D82A}">
                    <a16:rowId xmlns:a16="http://schemas.microsoft.com/office/drawing/2014/main" val="159597852"/>
                  </a:ext>
                </a:extLst>
              </a:tr>
              <a:tr h="218040">
                <a:tc>
                  <a:txBody>
                    <a:bodyPr/>
                    <a:lstStyle/>
                    <a:p>
                      <a:pPr algn="just">
                        <a:lnSpc>
                          <a:spcPct val="114000"/>
                        </a:lnSpc>
                        <a:spcAft>
                          <a:spcPts val="0"/>
                        </a:spcAft>
                      </a:pPr>
                      <a:r>
                        <a:rPr lang="en-GB" sz="1400" dirty="0">
                          <a:solidFill>
                            <a:schemeClr val="bg1"/>
                          </a:solidFill>
                          <a:effectLst/>
                        </a:rPr>
                        <a:t>Thrombophlebitis requiring antibiotics - no. of participants (%)</a:t>
                      </a:r>
                      <a:endParaRPr lang="en-GB" sz="140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20641" marR="20641" marT="0" marB="0">
                    <a:solidFill>
                      <a:schemeClr val="accent1"/>
                    </a:solidFill>
                  </a:tcPr>
                </a:tc>
                <a:tc>
                  <a:txBody>
                    <a:bodyPr/>
                    <a:lstStyle/>
                    <a:p>
                      <a:pPr algn="ctr">
                        <a:lnSpc>
                          <a:spcPct val="114000"/>
                        </a:lnSpc>
                        <a:spcAft>
                          <a:spcPts val="0"/>
                        </a:spcAft>
                      </a:pPr>
                      <a:r>
                        <a:rPr lang="en-GB" sz="1400" dirty="0">
                          <a:solidFill>
                            <a:schemeClr val="bg1"/>
                          </a:solidFill>
                          <a:effectLst/>
                          <a:latin typeface="+mn-lt"/>
                        </a:rPr>
                        <a:t>8 (2%)</a:t>
                      </a:r>
                      <a:endParaRPr lang="en-GB" sz="1400" dirty="0">
                        <a:solidFill>
                          <a:schemeClr val="bg1"/>
                        </a:solidFill>
                        <a:effectLst/>
                        <a:latin typeface="+mn-lt"/>
                        <a:ea typeface="Calibri" panose="020F0502020204030204" pitchFamily="34" charset="0"/>
                        <a:cs typeface="Times New Roman" panose="02020603050405020304" pitchFamily="18" charset="0"/>
                      </a:endParaRPr>
                    </a:p>
                  </a:txBody>
                  <a:tcPr marL="20641" marR="20641" marT="0" marB="0">
                    <a:solidFill>
                      <a:schemeClr val="accent1"/>
                    </a:solidFill>
                  </a:tcPr>
                </a:tc>
                <a:tc>
                  <a:txBody>
                    <a:bodyPr/>
                    <a:lstStyle/>
                    <a:p>
                      <a:pPr algn="ctr">
                        <a:lnSpc>
                          <a:spcPct val="114000"/>
                        </a:lnSpc>
                        <a:spcAft>
                          <a:spcPts val="0"/>
                        </a:spcAft>
                      </a:pPr>
                      <a:r>
                        <a:rPr lang="en-GB" sz="1400" dirty="0">
                          <a:solidFill>
                            <a:schemeClr val="bg1"/>
                          </a:solidFill>
                          <a:effectLst/>
                          <a:latin typeface="+mn-lt"/>
                        </a:rPr>
                        <a:t>28 (7%)</a:t>
                      </a:r>
                      <a:endParaRPr lang="en-GB" sz="1400" dirty="0">
                        <a:solidFill>
                          <a:schemeClr val="bg1"/>
                        </a:solidFill>
                        <a:effectLst/>
                        <a:latin typeface="+mn-lt"/>
                        <a:ea typeface="Calibri" panose="020F0502020204030204" pitchFamily="34" charset="0"/>
                        <a:cs typeface="Times New Roman" panose="02020603050405020304" pitchFamily="18" charset="0"/>
                      </a:endParaRPr>
                    </a:p>
                  </a:txBody>
                  <a:tcPr marL="20641" marR="20641" marT="0" marB="0">
                    <a:solidFill>
                      <a:schemeClr val="accent1"/>
                    </a:solidFill>
                  </a:tcPr>
                </a:tc>
                <a:tc>
                  <a:txBody>
                    <a:bodyPr/>
                    <a:lstStyle/>
                    <a:p>
                      <a:pPr marL="0" marR="0" lvl="0" indent="0" algn="ctr" defTabSz="914377" rtl="0" eaLnBrk="1" fontAlgn="auto" latinLnBrk="0" hangingPunct="1">
                        <a:lnSpc>
                          <a:spcPct val="114000"/>
                        </a:lnSpc>
                        <a:spcBef>
                          <a:spcPts val="0"/>
                        </a:spcBef>
                        <a:spcAft>
                          <a:spcPts val="0"/>
                        </a:spcAft>
                        <a:buClrTx/>
                        <a:buSzTx/>
                        <a:buFontTx/>
                        <a:buNone/>
                        <a:tabLst/>
                        <a:defRPr/>
                      </a:pPr>
                      <a:r>
                        <a:rPr kumimoji="0" lang="pt-BR" sz="1400" b="1" i="0" u="none" strike="noStrike" kern="1200" cap="none" spc="0" normalizeH="0" baseline="0" noProof="0" dirty="0">
                          <a:ln>
                            <a:noFill/>
                          </a:ln>
                          <a:solidFill>
                            <a:schemeClr val="bg1"/>
                          </a:solidFill>
                          <a:effectLst/>
                          <a:uLnTx/>
                          <a:uFillTx/>
                          <a:latin typeface="+mn-lt"/>
                          <a:ea typeface="+mn-ea"/>
                          <a:cs typeface="+mn-cs"/>
                        </a:rPr>
                        <a:t>&lt;0.001</a:t>
                      </a:r>
                      <a:endParaRPr kumimoji="0" lang="en-GB" sz="1400" b="1" i="0" u="none" strike="noStrike" kern="1200" cap="none" spc="0" normalizeH="0" baseline="0" noProof="0" dirty="0">
                        <a:ln>
                          <a:noFill/>
                        </a:ln>
                        <a:solidFill>
                          <a:schemeClr val="bg1"/>
                        </a:solidFill>
                        <a:effectLst/>
                        <a:uLnTx/>
                        <a:uFillTx/>
                        <a:latin typeface="+mn-lt"/>
                        <a:ea typeface="Calibri" panose="020F0502020204030204" pitchFamily="34" charset="0"/>
                        <a:cs typeface="Times New Roman" panose="02020603050405020304" pitchFamily="18" charset="0"/>
                      </a:endParaRPr>
                    </a:p>
                  </a:txBody>
                  <a:tcPr marL="20641" marR="20641" marT="0" marB="0">
                    <a:solidFill>
                      <a:schemeClr val="accent1"/>
                    </a:solidFill>
                  </a:tcPr>
                </a:tc>
                <a:extLst>
                  <a:ext uri="{0D108BD9-81ED-4DB2-BD59-A6C34878D82A}">
                    <a16:rowId xmlns:a16="http://schemas.microsoft.com/office/drawing/2014/main" val="1992602139"/>
                  </a:ext>
                </a:extLst>
              </a:tr>
            </a:tbl>
          </a:graphicData>
        </a:graphic>
      </p:graphicFrame>
      <p:sp>
        <p:nvSpPr>
          <p:cNvPr id="5" name="TextBox 4">
            <a:extLst>
              <a:ext uri="{FF2B5EF4-FFF2-40B4-BE49-F238E27FC236}">
                <a16:creationId xmlns:a16="http://schemas.microsoft.com/office/drawing/2014/main" id="{0330F103-651B-A69F-5B0C-899B8A58629D}"/>
              </a:ext>
            </a:extLst>
          </p:cNvPr>
          <p:cNvSpPr txBox="1"/>
          <p:nvPr/>
        </p:nvSpPr>
        <p:spPr>
          <a:xfrm>
            <a:off x="204092" y="5385153"/>
            <a:ext cx="8760396" cy="1061829"/>
          </a:xfrm>
          <a:prstGeom prst="rect">
            <a:avLst/>
          </a:prstGeom>
          <a:solidFill>
            <a:schemeClr val="bg1"/>
          </a:solidFill>
          <a:ln w="25400">
            <a:solidFill>
              <a:srgbClr val="C00000"/>
            </a:solidFill>
            <a:prstDash val="lgDashDot"/>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100" b="0" i="0" u="none" strike="noStrike" kern="1200" cap="none" spc="0" normalizeH="0" baseline="0" noProof="0" dirty="0">
                <a:ln>
                  <a:noFill/>
                </a:ln>
                <a:solidFill>
                  <a:srgbClr val="C00000"/>
                </a:solidFill>
                <a:effectLst/>
                <a:uLnTx/>
                <a:uFillTx/>
                <a:latin typeface="Calibri"/>
                <a:ea typeface="+mn-ea"/>
                <a:cs typeface="+mn-cs"/>
              </a:rPr>
              <a:t>In the AMBITION trial, patients on the single high-dose L-AmB based regimen had </a:t>
            </a:r>
            <a:r>
              <a:rPr kumimoji="0" lang="en-US" sz="2100" b="1" i="0" u="none" strike="noStrike" kern="1200" cap="none" spc="0" normalizeH="0" baseline="0" noProof="0" dirty="0">
                <a:ln>
                  <a:noFill/>
                </a:ln>
                <a:solidFill>
                  <a:srgbClr val="C00000"/>
                </a:solidFill>
                <a:effectLst/>
                <a:uLnTx/>
                <a:uFillTx/>
                <a:latin typeface="Calibri"/>
                <a:ea typeface="+mn-ea"/>
                <a:cs typeface="+mn-cs"/>
              </a:rPr>
              <a:t>lower incidence of Hypokalaemia, Anaemia, Thrombophlebitis, renal toxicity</a:t>
            </a:r>
            <a:r>
              <a:rPr kumimoji="0" lang="en-US" sz="2100" b="0" i="0" u="none" strike="noStrike" kern="1200" cap="none" spc="0" normalizeH="0" baseline="0" noProof="0" dirty="0">
                <a:ln>
                  <a:noFill/>
                </a:ln>
                <a:solidFill>
                  <a:srgbClr val="C00000"/>
                </a:solidFill>
                <a:effectLst/>
                <a:uLnTx/>
                <a:uFillTx/>
                <a:latin typeface="Calibri"/>
                <a:ea typeface="+mn-ea"/>
                <a:cs typeface="+mn-cs"/>
              </a:rPr>
              <a:t> than the alternative 1-week </a:t>
            </a:r>
            <a:r>
              <a:rPr kumimoji="0" lang="en-US" sz="2100" b="0" i="0" u="none" strike="noStrike" kern="1200" cap="none" spc="0" normalizeH="0" baseline="0" noProof="0" dirty="0" err="1">
                <a:ln>
                  <a:noFill/>
                </a:ln>
                <a:solidFill>
                  <a:srgbClr val="C00000"/>
                </a:solidFill>
                <a:effectLst/>
                <a:uLnTx/>
                <a:uFillTx/>
                <a:latin typeface="Calibri"/>
                <a:ea typeface="+mn-ea"/>
                <a:cs typeface="+mn-cs"/>
              </a:rPr>
              <a:t>AmB</a:t>
            </a:r>
            <a:r>
              <a:rPr kumimoji="0" lang="en-US" sz="2100" b="0" i="0" u="none" strike="noStrike" kern="1200" cap="none" spc="0" normalizeH="0" baseline="0" noProof="0" dirty="0">
                <a:ln>
                  <a:noFill/>
                </a:ln>
                <a:solidFill>
                  <a:srgbClr val="C00000"/>
                </a:solidFill>
                <a:effectLst/>
                <a:uLnTx/>
                <a:uFillTx/>
                <a:latin typeface="Calibri"/>
                <a:ea typeface="+mn-ea"/>
                <a:cs typeface="+mn-cs"/>
              </a:rPr>
              <a:t>-d plus 5FC</a:t>
            </a:r>
          </a:p>
        </p:txBody>
      </p:sp>
      <p:sp>
        <p:nvSpPr>
          <p:cNvPr id="6" name="Rectangle 5">
            <a:extLst>
              <a:ext uri="{FF2B5EF4-FFF2-40B4-BE49-F238E27FC236}">
                <a16:creationId xmlns:a16="http://schemas.microsoft.com/office/drawing/2014/main" id="{246FE91D-8828-CC4D-E574-4C2069497E95}"/>
              </a:ext>
            </a:extLst>
          </p:cNvPr>
          <p:cNvSpPr/>
          <p:nvPr/>
        </p:nvSpPr>
        <p:spPr>
          <a:xfrm>
            <a:off x="107502" y="2078399"/>
            <a:ext cx="8902703" cy="1224136"/>
          </a:xfrm>
          <a:prstGeom prst="rect">
            <a:avLst/>
          </a:prstGeom>
          <a:noFill/>
          <a:ln w="34925">
            <a:solidFill>
              <a:srgbClr val="FF0000"/>
            </a:solidFill>
            <a:extLst>
              <a:ext uri="{C807C97D-BFC1-408E-A445-0C87EB9F89A2}">
                <ask:lineSketchStyleProps xmlns:ask="http://schemas.microsoft.com/office/drawing/2018/sketchyshapes" sd="1219033472">
                  <a:custGeom>
                    <a:avLst/>
                    <a:gdLst>
                      <a:gd name="connsiteX0" fmla="*/ 0 w 8902703"/>
                      <a:gd name="connsiteY0" fmla="*/ 0 h 1224136"/>
                      <a:gd name="connsiteX1" fmla="*/ 595796 w 8902703"/>
                      <a:gd name="connsiteY1" fmla="*/ 0 h 1224136"/>
                      <a:gd name="connsiteX2" fmla="*/ 1013538 w 8902703"/>
                      <a:gd name="connsiteY2" fmla="*/ 0 h 1224136"/>
                      <a:gd name="connsiteX3" fmla="*/ 1876416 w 8902703"/>
                      <a:gd name="connsiteY3" fmla="*/ 0 h 1224136"/>
                      <a:gd name="connsiteX4" fmla="*/ 2472212 w 8902703"/>
                      <a:gd name="connsiteY4" fmla="*/ 0 h 1224136"/>
                      <a:gd name="connsiteX5" fmla="*/ 3068008 w 8902703"/>
                      <a:gd name="connsiteY5" fmla="*/ 0 h 1224136"/>
                      <a:gd name="connsiteX6" fmla="*/ 3930886 w 8902703"/>
                      <a:gd name="connsiteY6" fmla="*/ 0 h 1224136"/>
                      <a:gd name="connsiteX7" fmla="*/ 4437655 w 8902703"/>
                      <a:gd name="connsiteY7" fmla="*/ 0 h 1224136"/>
                      <a:gd name="connsiteX8" fmla="*/ 5300532 w 8902703"/>
                      <a:gd name="connsiteY8" fmla="*/ 0 h 1224136"/>
                      <a:gd name="connsiteX9" fmla="*/ 6163410 w 8902703"/>
                      <a:gd name="connsiteY9" fmla="*/ 0 h 1224136"/>
                      <a:gd name="connsiteX10" fmla="*/ 6848233 w 8902703"/>
                      <a:gd name="connsiteY10" fmla="*/ 0 h 1224136"/>
                      <a:gd name="connsiteX11" fmla="*/ 7711110 w 8902703"/>
                      <a:gd name="connsiteY11" fmla="*/ 0 h 1224136"/>
                      <a:gd name="connsiteX12" fmla="*/ 8306907 w 8902703"/>
                      <a:gd name="connsiteY12" fmla="*/ 0 h 1224136"/>
                      <a:gd name="connsiteX13" fmla="*/ 8902703 w 8902703"/>
                      <a:gd name="connsiteY13" fmla="*/ 0 h 1224136"/>
                      <a:gd name="connsiteX14" fmla="*/ 8902703 w 8902703"/>
                      <a:gd name="connsiteY14" fmla="*/ 624309 h 1224136"/>
                      <a:gd name="connsiteX15" fmla="*/ 8902703 w 8902703"/>
                      <a:gd name="connsiteY15" fmla="*/ 1224136 h 1224136"/>
                      <a:gd name="connsiteX16" fmla="*/ 8217880 w 8902703"/>
                      <a:gd name="connsiteY16" fmla="*/ 1224136 h 1224136"/>
                      <a:gd name="connsiteX17" fmla="*/ 7355002 w 8902703"/>
                      <a:gd name="connsiteY17" fmla="*/ 1224136 h 1224136"/>
                      <a:gd name="connsiteX18" fmla="*/ 6670179 w 8902703"/>
                      <a:gd name="connsiteY18" fmla="*/ 1224136 h 1224136"/>
                      <a:gd name="connsiteX19" fmla="*/ 6252437 w 8902703"/>
                      <a:gd name="connsiteY19" fmla="*/ 1224136 h 1224136"/>
                      <a:gd name="connsiteX20" fmla="*/ 5745668 w 8902703"/>
                      <a:gd name="connsiteY20" fmla="*/ 1224136 h 1224136"/>
                      <a:gd name="connsiteX21" fmla="*/ 4882790 w 8902703"/>
                      <a:gd name="connsiteY21" fmla="*/ 1224136 h 1224136"/>
                      <a:gd name="connsiteX22" fmla="*/ 4197967 w 8902703"/>
                      <a:gd name="connsiteY22" fmla="*/ 1224136 h 1224136"/>
                      <a:gd name="connsiteX23" fmla="*/ 3691198 w 8902703"/>
                      <a:gd name="connsiteY23" fmla="*/ 1224136 h 1224136"/>
                      <a:gd name="connsiteX24" fmla="*/ 3006374 w 8902703"/>
                      <a:gd name="connsiteY24" fmla="*/ 1224136 h 1224136"/>
                      <a:gd name="connsiteX25" fmla="*/ 2588632 w 8902703"/>
                      <a:gd name="connsiteY25" fmla="*/ 1224136 h 1224136"/>
                      <a:gd name="connsiteX26" fmla="*/ 2170890 w 8902703"/>
                      <a:gd name="connsiteY26" fmla="*/ 1224136 h 1224136"/>
                      <a:gd name="connsiteX27" fmla="*/ 1486067 w 8902703"/>
                      <a:gd name="connsiteY27" fmla="*/ 1224136 h 1224136"/>
                      <a:gd name="connsiteX28" fmla="*/ 979297 w 8902703"/>
                      <a:gd name="connsiteY28" fmla="*/ 1224136 h 1224136"/>
                      <a:gd name="connsiteX29" fmla="*/ 0 w 8902703"/>
                      <a:gd name="connsiteY29" fmla="*/ 1224136 h 1224136"/>
                      <a:gd name="connsiteX30" fmla="*/ 0 w 8902703"/>
                      <a:gd name="connsiteY30" fmla="*/ 636551 h 1224136"/>
                      <a:gd name="connsiteX31" fmla="*/ 0 w 8902703"/>
                      <a:gd name="connsiteY31" fmla="*/ 0 h 1224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8902703" h="1224136" extrusionOk="0">
                        <a:moveTo>
                          <a:pt x="0" y="0"/>
                        </a:moveTo>
                        <a:cubicBezTo>
                          <a:pt x="264000" y="14146"/>
                          <a:pt x="333761" y="1242"/>
                          <a:pt x="595796" y="0"/>
                        </a:cubicBezTo>
                        <a:cubicBezTo>
                          <a:pt x="857831" y="-1242"/>
                          <a:pt x="903466" y="-19835"/>
                          <a:pt x="1013538" y="0"/>
                        </a:cubicBezTo>
                        <a:cubicBezTo>
                          <a:pt x="1123610" y="19835"/>
                          <a:pt x="1495180" y="10074"/>
                          <a:pt x="1876416" y="0"/>
                        </a:cubicBezTo>
                        <a:cubicBezTo>
                          <a:pt x="2257652" y="-10074"/>
                          <a:pt x="2219241" y="-4725"/>
                          <a:pt x="2472212" y="0"/>
                        </a:cubicBezTo>
                        <a:cubicBezTo>
                          <a:pt x="2725183" y="4725"/>
                          <a:pt x="2828413" y="27016"/>
                          <a:pt x="3068008" y="0"/>
                        </a:cubicBezTo>
                        <a:cubicBezTo>
                          <a:pt x="3307603" y="-27016"/>
                          <a:pt x="3722723" y="25856"/>
                          <a:pt x="3930886" y="0"/>
                        </a:cubicBezTo>
                        <a:cubicBezTo>
                          <a:pt x="4139049" y="-25856"/>
                          <a:pt x="4239271" y="9292"/>
                          <a:pt x="4437655" y="0"/>
                        </a:cubicBezTo>
                        <a:cubicBezTo>
                          <a:pt x="4636039" y="-9292"/>
                          <a:pt x="4941632" y="-41199"/>
                          <a:pt x="5300532" y="0"/>
                        </a:cubicBezTo>
                        <a:cubicBezTo>
                          <a:pt x="5659432" y="41199"/>
                          <a:pt x="5987500" y="3169"/>
                          <a:pt x="6163410" y="0"/>
                        </a:cubicBezTo>
                        <a:cubicBezTo>
                          <a:pt x="6339320" y="-3169"/>
                          <a:pt x="6709742" y="15772"/>
                          <a:pt x="6848233" y="0"/>
                        </a:cubicBezTo>
                        <a:cubicBezTo>
                          <a:pt x="6986724" y="-15772"/>
                          <a:pt x="7456738" y="41398"/>
                          <a:pt x="7711110" y="0"/>
                        </a:cubicBezTo>
                        <a:cubicBezTo>
                          <a:pt x="7965482" y="-41398"/>
                          <a:pt x="8185871" y="27202"/>
                          <a:pt x="8306907" y="0"/>
                        </a:cubicBezTo>
                        <a:cubicBezTo>
                          <a:pt x="8427943" y="-27202"/>
                          <a:pt x="8721816" y="-917"/>
                          <a:pt x="8902703" y="0"/>
                        </a:cubicBezTo>
                        <a:cubicBezTo>
                          <a:pt x="8892862" y="140892"/>
                          <a:pt x="8900649" y="414400"/>
                          <a:pt x="8902703" y="624309"/>
                        </a:cubicBezTo>
                        <a:cubicBezTo>
                          <a:pt x="8904757" y="834218"/>
                          <a:pt x="8885512" y="1092292"/>
                          <a:pt x="8902703" y="1224136"/>
                        </a:cubicBezTo>
                        <a:cubicBezTo>
                          <a:pt x="8743781" y="1255490"/>
                          <a:pt x="8402112" y="1202869"/>
                          <a:pt x="8217880" y="1224136"/>
                        </a:cubicBezTo>
                        <a:cubicBezTo>
                          <a:pt x="8033648" y="1245403"/>
                          <a:pt x="7593617" y="1244327"/>
                          <a:pt x="7355002" y="1224136"/>
                        </a:cubicBezTo>
                        <a:cubicBezTo>
                          <a:pt x="7116387" y="1203945"/>
                          <a:pt x="6838301" y="1219151"/>
                          <a:pt x="6670179" y="1224136"/>
                        </a:cubicBezTo>
                        <a:cubicBezTo>
                          <a:pt x="6502057" y="1229121"/>
                          <a:pt x="6437884" y="1226146"/>
                          <a:pt x="6252437" y="1224136"/>
                        </a:cubicBezTo>
                        <a:cubicBezTo>
                          <a:pt x="6066990" y="1222126"/>
                          <a:pt x="5890169" y="1226992"/>
                          <a:pt x="5745668" y="1224136"/>
                        </a:cubicBezTo>
                        <a:cubicBezTo>
                          <a:pt x="5601167" y="1221280"/>
                          <a:pt x="5234320" y="1217743"/>
                          <a:pt x="4882790" y="1224136"/>
                        </a:cubicBezTo>
                        <a:cubicBezTo>
                          <a:pt x="4531260" y="1230529"/>
                          <a:pt x="4404800" y="1203472"/>
                          <a:pt x="4197967" y="1224136"/>
                        </a:cubicBezTo>
                        <a:cubicBezTo>
                          <a:pt x="3991134" y="1244800"/>
                          <a:pt x="3883955" y="1213630"/>
                          <a:pt x="3691198" y="1224136"/>
                        </a:cubicBezTo>
                        <a:cubicBezTo>
                          <a:pt x="3498441" y="1234642"/>
                          <a:pt x="3195199" y="1232866"/>
                          <a:pt x="3006374" y="1224136"/>
                        </a:cubicBezTo>
                        <a:cubicBezTo>
                          <a:pt x="2817549" y="1215406"/>
                          <a:pt x="2777329" y="1212426"/>
                          <a:pt x="2588632" y="1224136"/>
                        </a:cubicBezTo>
                        <a:cubicBezTo>
                          <a:pt x="2399935" y="1235846"/>
                          <a:pt x="2262205" y="1226059"/>
                          <a:pt x="2170890" y="1224136"/>
                        </a:cubicBezTo>
                        <a:cubicBezTo>
                          <a:pt x="2079575" y="1222213"/>
                          <a:pt x="1720777" y="1254963"/>
                          <a:pt x="1486067" y="1224136"/>
                        </a:cubicBezTo>
                        <a:cubicBezTo>
                          <a:pt x="1251357" y="1193309"/>
                          <a:pt x="1125550" y="1234853"/>
                          <a:pt x="979297" y="1224136"/>
                        </a:cubicBezTo>
                        <a:cubicBezTo>
                          <a:pt x="833044" y="1213420"/>
                          <a:pt x="444372" y="1202347"/>
                          <a:pt x="0" y="1224136"/>
                        </a:cubicBezTo>
                        <a:cubicBezTo>
                          <a:pt x="-16371" y="1013476"/>
                          <a:pt x="-24193" y="863966"/>
                          <a:pt x="0" y="636551"/>
                        </a:cubicBezTo>
                        <a:cubicBezTo>
                          <a:pt x="24193" y="409136"/>
                          <a:pt x="14477" y="205459"/>
                          <a:pt x="0" y="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a:ea typeface="+mn-ea"/>
              <a:cs typeface="+mn-cs"/>
            </a:endParaRPr>
          </a:p>
        </p:txBody>
      </p:sp>
      <p:sp>
        <p:nvSpPr>
          <p:cNvPr id="8" name="Rectangle 7">
            <a:extLst>
              <a:ext uri="{FF2B5EF4-FFF2-40B4-BE49-F238E27FC236}">
                <a16:creationId xmlns:a16="http://schemas.microsoft.com/office/drawing/2014/main" id="{63438FDB-93CC-E4CF-9020-1D1D60CF53B8}"/>
              </a:ext>
            </a:extLst>
          </p:cNvPr>
          <p:cNvSpPr/>
          <p:nvPr/>
        </p:nvSpPr>
        <p:spPr>
          <a:xfrm>
            <a:off x="133792" y="4234408"/>
            <a:ext cx="8876413" cy="706760"/>
          </a:xfrm>
          <a:prstGeom prst="rect">
            <a:avLst/>
          </a:prstGeom>
          <a:noFill/>
          <a:ln w="34925">
            <a:solidFill>
              <a:srgbClr val="FF0000"/>
            </a:solidFill>
            <a:extLst>
              <a:ext uri="{C807C97D-BFC1-408E-A445-0C87EB9F89A2}">
                <ask:lineSketchStyleProps xmlns:ask="http://schemas.microsoft.com/office/drawing/2018/sketchyshapes" sd="1219033472">
                  <a:custGeom>
                    <a:avLst/>
                    <a:gdLst>
                      <a:gd name="connsiteX0" fmla="*/ 0 w 8876413"/>
                      <a:gd name="connsiteY0" fmla="*/ 0 h 706760"/>
                      <a:gd name="connsiteX1" fmla="*/ 594037 w 8876413"/>
                      <a:gd name="connsiteY1" fmla="*/ 0 h 706760"/>
                      <a:gd name="connsiteX2" fmla="*/ 1010545 w 8876413"/>
                      <a:gd name="connsiteY2" fmla="*/ 0 h 706760"/>
                      <a:gd name="connsiteX3" fmla="*/ 1870875 w 8876413"/>
                      <a:gd name="connsiteY3" fmla="*/ 0 h 706760"/>
                      <a:gd name="connsiteX4" fmla="*/ 2464912 w 8876413"/>
                      <a:gd name="connsiteY4" fmla="*/ 0 h 706760"/>
                      <a:gd name="connsiteX5" fmla="*/ 3058948 w 8876413"/>
                      <a:gd name="connsiteY5" fmla="*/ 0 h 706760"/>
                      <a:gd name="connsiteX6" fmla="*/ 3919278 w 8876413"/>
                      <a:gd name="connsiteY6" fmla="*/ 0 h 706760"/>
                      <a:gd name="connsiteX7" fmla="*/ 4424550 w 8876413"/>
                      <a:gd name="connsiteY7" fmla="*/ 0 h 706760"/>
                      <a:gd name="connsiteX8" fmla="*/ 5284880 w 8876413"/>
                      <a:gd name="connsiteY8" fmla="*/ 0 h 706760"/>
                      <a:gd name="connsiteX9" fmla="*/ 6145209 w 8876413"/>
                      <a:gd name="connsiteY9" fmla="*/ 0 h 706760"/>
                      <a:gd name="connsiteX10" fmla="*/ 6828010 w 8876413"/>
                      <a:gd name="connsiteY10" fmla="*/ 0 h 706760"/>
                      <a:gd name="connsiteX11" fmla="*/ 7688339 w 8876413"/>
                      <a:gd name="connsiteY11" fmla="*/ 0 h 706760"/>
                      <a:gd name="connsiteX12" fmla="*/ 8282376 w 8876413"/>
                      <a:gd name="connsiteY12" fmla="*/ 0 h 706760"/>
                      <a:gd name="connsiteX13" fmla="*/ 8876413 w 8876413"/>
                      <a:gd name="connsiteY13" fmla="*/ 0 h 706760"/>
                      <a:gd name="connsiteX14" fmla="*/ 8876413 w 8876413"/>
                      <a:gd name="connsiteY14" fmla="*/ 360448 h 706760"/>
                      <a:gd name="connsiteX15" fmla="*/ 8876413 w 8876413"/>
                      <a:gd name="connsiteY15" fmla="*/ 706760 h 706760"/>
                      <a:gd name="connsiteX16" fmla="*/ 8193612 w 8876413"/>
                      <a:gd name="connsiteY16" fmla="*/ 706760 h 706760"/>
                      <a:gd name="connsiteX17" fmla="*/ 7333283 w 8876413"/>
                      <a:gd name="connsiteY17" fmla="*/ 706760 h 706760"/>
                      <a:gd name="connsiteX18" fmla="*/ 6650482 w 8876413"/>
                      <a:gd name="connsiteY18" fmla="*/ 706760 h 706760"/>
                      <a:gd name="connsiteX19" fmla="*/ 6233973 w 8876413"/>
                      <a:gd name="connsiteY19" fmla="*/ 706760 h 706760"/>
                      <a:gd name="connsiteX20" fmla="*/ 5728700 w 8876413"/>
                      <a:gd name="connsiteY20" fmla="*/ 706760 h 706760"/>
                      <a:gd name="connsiteX21" fmla="*/ 4868371 w 8876413"/>
                      <a:gd name="connsiteY21" fmla="*/ 706760 h 706760"/>
                      <a:gd name="connsiteX22" fmla="*/ 4185570 w 8876413"/>
                      <a:gd name="connsiteY22" fmla="*/ 706760 h 706760"/>
                      <a:gd name="connsiteX23" fmla="*/ 3680297 w 8876413"/>
                      <a:gd name="connsiteY23" fmla="*/ 706760 h 706760"/>
                      <a:gd name="connsiteX24" fmla="*/ 2997496 w 8876413"/>
                      <a:gd name="connsiteY24" fmla="*/ 706760 h 706760"/>
                      <a:gd name="connsiteX25" fmla="*/ 2580988 w 8876413"/>
                      <a:gd name="connsiteY25" fmla="*/ 706760 h 706760"/>
                      <a:gd name="connsiteX26" fmla="*/ 2164479 w 8876413"/>
                      <a:gd name="connsiteY26" fmla="*/ 706760 h 706760"/>
                      <a:gd name="connsiteX27" fmla="*/ 1481678 w 8876413"/>
                      <a:gd name="connsiteY27" fmla="*/ 706760 h 706760"/>
                      <a:gd name="connsiteX28" fmla="*/ 976405 w 8876413"/>
                      <a:gd name="connsiteY28" fmla="*/ 706760 h 706760"/>
                      <a:gd name="connsiteX29" fmla="*/ 0 w 8876413"/>
                      <a:gd name="connsiteY29" fmla="*/ 706760 h 706760"/>
                      <a:gd name="connsiteX30" fmla="*/ 0 w 8876413"/>
                      <a:gd name="connsiteY30" fmla="*/ 367515 h 706760"/>
                      <a:gd name="connsiteX31" fmla="*/ 0 w 8876413"/>
                      <a:gd name="connsiteY31" fmla="*/ 0 h 706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8876413" h="706760" extrusionOk="0">
                        <a:moveTo>
                          <a:pt x="0" y="0"/>
                        </a:moveTo>
                        <a:cubicBezTo>
                          <a:pt x="204540" y="-15626"/>
                          <a:pt x="298950" y="-25903"/>
                          <a:pt x="594037" y="0"/>
                        </a:cubicBezTo>
                        <a:cubicBezTo>
                          <a:pt x="889124" y="25903"/>
                          <a:pt x="859540" y="-15394"/>
                          <a:pt x="1010545" y="0"/>
                        </a:cubicBezTo>
                        <a:cubicBezTo>
                          <a:pt x="1161550" y="15394"/>
                          <a:pt x="1623110" y="-30809"/>
                          <a:pt x="1870875" y="0"/>
                        </a:cubicBezTo>
                        <a:cubicBezTo>
                          <a:pt x="2118640" y="30809"/>
                          <a:pt x="2174217" y="26849"/>
                          <a:pt x="2464912" y="0"/>
                        </a:cubicBezTo>
                        <a:cubicBezTo>
                          <a:pt x="2755607" y="-26849"/>
                          <a:pt x="2807624" y="14484"/>
                          <a:pt x="3058948" y="0"/>
                        </a:cubicBezTo>
                        <a:cubicBezTo>
                          <a:pt x="3310272" y="-14484"/>
                          <a:pt x="3680501" y="-18750"/>
                          <a:pt x="3919278" y="0"/>
                        </a:cubicBezTo>
                        <a:cubicBezTo>
                          <a:pt x="4158055" y="18750"/>
                          <a:pt x="4222297" y="-13779"/>
                          <a:pt x="4424550" y="0"/>
                        </a:cubicBezTo>
                        <a:cubicBezTo>
                          <a:pt x="4626803" y="13779"/>
                          <a:pt x="5034184" y="-17075"/>
                          <a:pt x="5284880" y="0"/>
                        </a:cubicBezTo>
                        <a:cubicBezTo>
                          <a:pt x="5535576" y="17075"/>
                          <a:pt x="5726419" y="26376"/>
                          <a:pt x="6145209" y="0"/>
                        </a:cubicBezTo>
                        <a:cubicBezTo>
                          <a:pt x="6563999" y="-26376"/>
                          <a:pt x="6511921" y="4988"/>
                          <a:pt x="6828010" y="0"/>
                        </a:cubicBezTo>
                        <a:cubicBezTo>
                          <a:pt x="7144099" y="-4988"/>
                          <a:pt x="7275863" y="-36217"/>
                          <a:pt x="7688339" y="0"/>
                        </a:cubicBezTo>
                        <a:cubicBezTo>
                          <a:pt x="8100815" y="36217"/>
                          <a:pt x="8085922" y="28947"/>
                          <a:pt x="8282376" y="0"/>
                        </a:cubicBezTo>
                        <a:cubicBezTo>
                          <a:pt x="8478830" y="-28947"/>
                          <a:pt x="8741321" y="196"/>
                          <a:pt x="8876413" y="0"/>
                        </a:cubicBezTo>
                        <a:cubicBezTo>
                          <a:pt x="8893183" y="149270"/>
                          <a:pt x="8891686" y="266436"/>
                          <a:pt x="8876413" y="360448"/>
                        </a:cubicBezTo>
                        <a:cubicBezTo>
                          <a:pt x="8861140" y="454460"/>
                          <a:pt x="8885545" y="585857"/>
                          <a:pt x="8876413" y="706760"/>
                        </a:cubicBezTo>
                        <a:cubicBezTo>
                          <a:pt x="8561658" y="691634"/>
                          <a:pt x="8499446" y="724402"/>
                          <a:pt x="8193612" y="706760"/>
                        </a:cubicBezTo>
                        <a:cubicBezTo>
                          <a:pt x="7887778" y="689118"/>
                          <a:pt x="7705399" y="741420"/>
                          <a:pt x="7333283" y="706760"/>
                        </a:cubicBezTo>
                        <a:cubicBezTo>
                          <a:pt x="6961167" y="672100"/>
                          <a:pt x="6829197" y="687569"/>
                          <a:pt x="6650482" y="706760"/>
                        </a:cubicBezTo>
                        <a:cubicBezTo>
                          <a:pt x="6471767" y="725951"/>
                          <a:pt x="6419065" y="708437"/>
                          <a:pt x="6233973" y="706760"/>
                        </a:cubicBezTo>
                        <a:cubicBezTo>
                          <a:pt x="6048881" y="705083"/>
                          <a:pt x="5932043" y="724402"/>
                          <a:pt x="5728700" y="706760"/>
                        </a:cubicBezTo>
                        <a:cubicBezTo>
                          <a:pt x="5525357" y="689118"/>
                          <a:pt x="5259613" y="737472"/>
                          <a:pt x="4868371" y="706760"/>
                        </a:cubicBezTo>
                        <a:cubicBezTo>
                          <a:pt x="4477129" y="676048"/>
                          <a:pt x="4515593" y="691120"/>
                          <a:pt x="4185570" y="706760"/>
                        </a:cubicBezTo>
                        <a:cubicBezTo>
                          <a:pt x="3855547" y="722400"/>
                          <a:pt x="3839580" y="712388"/>
                          <a:pt x="3680297" y="706760"/>
                        </a:cubicBezTo>
                        <a:cubicBezTo>
                          <a:pt x="3521014" y="701132"/>
                          <a:pt x="3332937" y="706867"/>
                          <a:pt x="2997496" y="706760"/>
                        </a:cubicBezTo>
                        <a:cubicBezTo>
                          <a:pt x="2662055" y="706653"/>
                          <a:pt x="2761229" y="706114"/>
                          <a:pt x="2580988" y="706760"/>
                        </a:cubicBezTo>
                        <a:cubicBezTo>
                          <a:pt x="2400747" y="707406"/>
                          <a:pt x="2273957" y="721413"/>
                          <a:pt x="2164479" y="706760"/>
                        </a:cubicBezTo>
                        <a:cubicBezTo>
                          <a:pt x="2055001" y="692107"/>
                          <a:pt x="1693124" y="683843"/>
                          <a:pt x="1481678" y="706760"/>
                        </a:cubicBezTo>
                        <a:cubicBezTo>
                          <a:pt x="1270232" y="729677"/>
                          <a:pt x="1194940" y="691517"/>
                          <a:pt x="976405" y="706760"/>
                        </a:cubicBezTo>
                        <a:cubicBezTo>
                          <a:pt x="757870" y="722003"/>
                          <a:pt x="453441" y="713613"/>
                          <a:pt x="0" y="706760"/>
                        </a:cubicBezTo>
                        <a:cubicBezTo>
                          <a:pt x="731" y="619931"/>
                          <a:pt x="3016" y="500490"/>
                          <a:pt x="0" y="367515"/>
                        </a:cubicBezTo>
                        <a:cubicBezTo>
                          <a:pt x="-3016" y="234541"/>
                          <a:pt x="-6427" y="144116"/>
                          <a:pt x="0" y="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a:ea typeface="+mn-ea"/>
              <a:cs typeface="+mn-cs"/>
            </a:endParaRPr>
          </a:p>
        </p:txBody>
      </p:sp>
      <p:sp>
        <p:nvSpPr>
          <p:cNvPr id="9" name="Rectangle 8">
            <a:extLst>
              <a:ext uri="{FF2B5EF4-FFF2-40B4-BE49-F238E27FC236}">
                <a16:creationId xmlns:a16="http://schemas.microsoft.com/office/drawing/2014/main" id="{9905639D-DE14-69DD-31CB-1E101EB533CC}"/>
              </a:ext>
            </a:extLst>
          </p:cNvPr>
          <p:cNvSpPr/>
          <p:nvPr/>
        </p:nvSpPr>
        <p:spPr>
          <a:xfrm>
            <a:off x="107502" y="941932"/>
            <a:ext cx="8902703" cy="490736"/>
          </a:xfrm>
          <a:prstGeom prst="rect">
            <a:avLst/>
          </a:prstGeom>
          <a:noFill/>
          <a:ln w="34925">
            <a:solidFill>
              <a:srgbClr val="FF0000"/>
            </a:solidFill>
            <a:extLst>
              <a:ext uri="{C807C97D-BFC1-408E-A445-0C87EB9F89A2}">
                <ask:lineSketchStyleProps xmlns:ask="http://schemas.microsoft.com/office/drawing/2018/sketchyshapes" sd="1219033472">
                  <a:custGeom>
                    <a:avLst/>
                    <a:gdLst>
                      <a:gd name="connsiteX0" fmla="*/ 0 w 8902703"/>
                      <a:gd name="connsiteY0" fmla="*/ 0 h 490736"/>
                      <a:gd name="connsiteX1" fmla="*/ 595796 w 8902703"/>
                      <a:gd name="connsiteY1" fmla="*/ 0 h 490736"/>
                      <a:gd name="connsiteX2" fmla="*/ 1013538 w 8902703"/>
                      <a:gd name="connsiteY2" fmla="*/ 0 h 490736"/>
                      <a:gd name="connsiteX3" fmla="*/ 1876416 w 8902703"/>
                      <a:gd name="connsiteY3" fmla="*/ 0 h 490736"/>
                      <a:gd name="connsiteX4" fmla="*/ 2472212 w 8902703"/>
                      <a:gd name="connsiteY4" fmla="*/ 0 h 490736"/>
                      <a:gd name="connsiteX5" fmla="*/ 3068008 w 8902703"/>
                      <a:gd name="connsiteY5" fmla="*/ 0 h 490736"/>
                      <a:gd name="connsiteX6" fmla="*/ 3930886 w 8902703"/>
                      <a:gd name="connsiteY6" fmla="*/ 0 h 490736"/>
                      <a:gd name="connsiteX7" fmla="*/ 4437655 w 8902703"/>
                      <a:gd name="connsiteY7" fmla="*/ 0 h 490736"/>
                      <a:gd name="connsiteX8" fmla="*/ 5300532 w 8902703"/>
                      <a:gd name="connsiteY8" fmla="*/ 0 h 490736"/>
                      <a:gd name="connsiteX9" fmla="*/ 6163410 w 8902703"/>
                      <a:gd name="connsiteY9" fmla="*/ 0 h 490736"/>
                      <a:gd name="connsiteX10" fmla="*/ 6848233 w 8902703"/>
                      <a:gd name="connsiteY10" fmla="*/ 0 h 490736"/>
                      <a:gd name="connsiteX11" fmla="*/ 7711110 w 8902703"/>
                      <a:gd name="connsiteY11" fmla="*/ 0 h 490736"/>
                      <a:gd name="connsiteX12" fmla="*/ 8306907 w 8902703"/>
                      <a:gd name="connsiteY12" fmla="*/ 0 h 490736"/>
                      <a:gd name="connsiteX13" fmla="*/ 8902703 w 8902703"/>
                      <a:gd name="connsiteY13" fmla="*/ 0 h 490736"/>
                      <a:gd name="connsiteX14" fmla="*/ 8902703 w 8902703"/>
                      <a:gd name="connsiteY14" fmla="*/ 490736 h 490736"/>
                      <a:gd name="connsiteX15" fmla="*/ 8217880 w 8902703"/>
                      <a:gd name="connsiteY15" fmla="*/ 490736 h 490736"/>
                      <a:gd name="connsiteX16" fmla="*/ 7533056 w 8902703"/>
                      <a:gd name="connsiteY16" fmla="*/ 490736 h 490736"/>
                      <a:gd name="connsiteX17" fmla="*/ 6670179 w 8902703"/>
                      <a:gd name="connsiteY17" fmla="*/ 490736 h 490736"/>
                      <a:gd name="connsiteX18" fmla="*/ 5985356 w 8902703"/>
                      <a:gd name="connsiteY18" fmla="*/ 490736 h 490736"/>
                      <a:gd name="connsiteX19" fmla="*/ 5567613 w 8902703"/>
                      <a:gd name="connsiteY19" fmla="*/ 490736 h 490736"/>
                      <a:gd name="connsiteX20" fmla="*/ 5060844 w 8902703"/>
                      <a:gd name="connsiteY20" fmla="*/ 490736 h 490736"/>
                      <a:gd name="connsiteX21" fmla="*/ 4197967 w 8902703"/>
                      <a:gd name="connsiteY21" fmla="*/ 490736 h 490736"/>
                      <a:gd name="connsiteX22" fmla="*/ 3513144 w 8902703"/>
                      <a:gd name="connsiteY22" fmla="*/ 490736 h 490736"/>
                      <a:gd name="connsiteX23" fmla="*/ 3006374 w 8902703"/>
                      <a:gd name="connsiteY23" fmla="*/ 490736 h 490736"/>
                      <a:gd name="connsiteX24" fmla="*/ 2321551 w 8902703"/>
                      <a:gd name="connsiteY24" fmla="*/ 490736 h 490736"/>
                      <a:gd name="connsiteX25" fmla="*/ 1903809 w 8902703"/>
                      <a:gd name="connsiteY25" fmla="*/ 490736 h 490736"/>
                      <a:gd name="connsiteX26" fmla="*/ 1486067 w 8902703"/>
                      <a:gd name="connsiteY26" fmla="*/ 490736 h 490736"/>
                      <a:gd name="connsiteX27" fmla="*/ 801243 w 8902703"/>
                      <a:gd name="connsiteY27" fmla="*/ 490736 h 490736"/>
                      <a:gd name="connsiteX28" fmla="*/ 0 w 8902703"/>
                      <a:gd name="connsiteY28" fmla="*/ 490736 h 490736"/>
                      <a:gd name="connsiteX29" fmla="*/ 0 w 8902703"/>
                      <a:gd name="connsiteY29" fmla="*/ 0 h 490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8902703" h="490736" extrusionOk="0">
                        <a:moveTo>
                          <a:pt x="0" y="0"/>
                        </a:moveTo>
                        <a:cubicBezTo>
                          <a:pt x="264000" y="14146"/>
                          <a:pt x="333761" y="1242"/>
                          <a:pt x="595796" y="0"/>
                        </a:cubicBezTo>
                        <a:cubicBezTo>
                          <a:pt x="857831" y="-1242"/>
                          <a:pt x="903466" y="-19835"/>
                          <a:pt x="1013538" y="0"/>
                        </a:cubicBezTo>
                        <a:cubicBezTo>
                          <a:pt x="1123610" y="19835"/>
                          <a:pt x="1495180" y="10074"/>
                          <a:pt x="1876416" y="0"/>
                        </a:cubicBezTo>
                        <a:cubicBezTo>
                          <a:pt x="2257652" y="-10074"/>
                          <a:pt x="2219241" y="-4725"/>
                          <a:pt x="2472212" y="0"/>
                        </a:cubicBezTo>
                        <a:cubicBezTo>
                          <a:pt x="2725183" y="4725"/>
                          <a:pt x="2828413" y="27016"/>
                          <a:pt x="3068008" y="0"/>
                        </a:cubicBezTo>
                        <a:cubicBezTo>
                          <a:pt x="3307603" y="-27016"/>
                          <a:pt x="3722723" y="25856"/>
                          <a:pt x="3930886" y="0"/>
                        </a:cubicBezTo>
                        <a:cubicBezTo>
                          <a:pt x="4139049" y="-25856"/>
                          <a:pt x="4239271" y="9292"/>
                          <a:pt x="4437655" y="0"/>
                        </a:cubicBezTo>
                        <a:cubicBezTo>
                          <a:pt x="4636039" y="-9292"/>
                          <a:pt x="4941632" y="-41199"/>
                          <a:pt x="5300532" y="0"/>
                        </a:cubicBezTo>
                        <a:cubicBezTo>
                          <a:pt x="5659432" y="41199"/>
                          <a:pt x="5987500" y="3169"/>
                          <a:pt x="6163410" y="0"/>
                        </a:cubicBezTo>
                        <a:cubicBezTo>
                          <a:pt x="6339320" y="-3169"/>
                          <a:pt x="6709742" y="15772"/>
                          <a:pt x="6848233" y="0"/>
                        </a:cubicBezTo>
                        <a:cubicBezTo>
                          <a:pt x="6986724" y="-15772"/>
                          <a:pt x="7456738" y="41398"/>
                          <a:pt x="7711110" y="0"/>
                        </a:cubicBezTo>
                        <a:cubicBezTo>
                          <a:pt x="7965482" y="-41398"/>
                          <a:pt x="8185871" y="27202"/>
                          <a:pt x="8306907" y="0"/>
                        </a:cubicBezTo>
                        <a:cubicBezTo>
                          <a:pt x="8427943" y="-27202"/>
                          <a:pt x="8721816" y="-917"/>
                          <a:pt x="8902703" y="0"/>
                        </a:cubicBezTo>
                        <a:cubicBezTo>
                          <a:pt x="8893146" y="238649"/>
                          <a:pt x="8900225" y="285515"/>
                          <a:pt x="8902703" y="490736"/>
                        </a:cubicBezTo>
                        <a:cubicBezTo>
                          <a:pt x="8755591" y="506114"/>
                          <a:pt x="8386059" y="501074"/>
                          <a:pt x="8217880" y="490736"/>
                        </a:cubicBezTo>
                        <a:cubicBezTo>
                          <a:pt x="8049701" y="480398"/>
                          <a:pt x="7722699" y="475157"/>
                          <a:pt x="7533056" y="490736"/>
                        </a:cubicBezTo>
                        <a:cubicBezTo>
                          <a:pt x="7343413" y="506315"/>
                          <a:pt x="6907428" y="509346"/>
                          <a:pt x="6670179" y="490736"/>
                        </a:cubicBezTo>
                        <a:cubicBezTo>
                          <a:pt x="6432930" y="472126"/>
                          <a:pt x="6153478" y="485751"/>
                          <a:pt x="5985356" y="490736"/>
                        </a:cubicBezTo>
                        <a:cubicBezTo>
                          <a:pt x="5817234" y="495721"/>
                          <a:pt x="5755796" y="498049"/>
                          <a:pt x="5567613" y="490736"/>
                        </a:cubicBezTo>
                        <a:cubicBezTo>
                          <a:pt x="5379430" y="483423"/>
                          <a:pt x="5205345" y="493592"/>
                          <a:pt x="5060844" y="490736"/>
                        </a:cubicBezTo>
                        <a:cubicBezTo>
                          <a:pt x="4916343" y="487880"/>
                          <a:pt x="4546070" y="484223"/>
                          <a:pt x="4197967" y="490736"/>
                        </a:cubicBezTo>
                        <a:cubicBezTo>
                          <a:pt x="3849864" y="497249"/>
                          <a:pt x="3719977" y="470072"/>
                          <a:pt x="3513144" y="490736"/>
                        </a:cubicBezTo>
                        <a:cubicBezTo>
                          <a:pt x="3306311" y="511400"/>
                          <a:pt x="3204422" y="487853"/>
                          <a:pt x="3006374" y="490736"/>
                        </a:cubicBezTo>
                        <a:cubicBezTo>
                          <a:pt x="2808326" y="493620"/>
                          <a:pt x="2509234" y="497910"/>
                          <a:pt x="2321551" y="490736"/>
                        </a:cubicBezTo>
                        <a:cubicBezTo>
                          <a:pt x="2133868" y="483562"/>
                          <a:pt x="2092506" y="479026"/>
                          <a:pt x="1903809" y="490736"/>
                        </a:cubicBezTo>
                        <a:cubicBezTo>
                          <a:pt x="1715112" y="502446"/>
                          <a:pt x="1577382" y="492659"/>
                          <a:pt x="1486067" y="490736"/>
                        </a:cubicBezTo>
                        <a:cubicBezTo>
                          <a:pt x="1394752" y="488813"/>
                          <a:pt x="1037484" y="523988"/>
                          <a:pt x="801243" y="490736"/>
                        </a:cubicBezTo>
                        <a:cubicBezTo>
                          <a:pt x="565002" y="457484"/>
                          <a:pt x="356148" y="493467"/>
                          <a:pt x="0" y="490736"/>
                        </a:cubicBezTo>
                        <a:cubicBezTo>
                          <a:pt x="-13600" y="264804"/>
                          <a:pt x="-8097" y="162662"/>
                          <a:pt x="0" y="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160441543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a:extLst>
              <a:ext uri="{FF2B5EF4-FFF2-40B4-BE49-F238E27FC236}">
                <a16:creationId xmlns:a16="http://schemas.microsoft.com/office/drawing/2014/main" id="{2EF76C86-E35D-405C-B3CF-166910C0390D}"/>
              </a:ext>
            </a:extLst>
          </p:cNvPr>
          <p:cNvSpPr txBox="1">
            <a:spLocks noChangeArrowheads="1"/>
          </p:cNvSpPr>
          <p:nvPr/>
        </p:nvSpPr>
        <p:spPr bwMode="gray">
          <a:xfrm>
            <a:off x="0" y="-36160"/>
            <a:ext cx="9144000" cy="914400"/>
          </a:xfrm>
          <a:prstGeom prst="rect">
            <a:avLst/>
          </a:prstGeom>
          <a:solidFill>
            <a:srgbClr val="002060"/>
          </a:solidFill>
        </p:spPr>
        <p:txBody>
          <a:bodyPr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600"/>
              </a:spcBef>
              <a:spcAft>
                <a:spcPts val="0"/>
              </a:spcAft>
              <a:buClrTx/>
              <a:buSzTx/>
              <a:buFontTx/>
              <a:buNone/>
              <a:tabLst/>
              <a:defRPr/>
            </a:pPr>
            <a:endParaRPr kumimoji="0" lang="en-US" sz="1900" b="1" i="0" u="none" strike="noStrike" kern="1200" cap="none" spc="0" normalizeH="0" baseline="0" noProof="0" dirty="0">
              <a:ln>
                <a:noFill/>
              </a:ln>
              <a:solidFill>
                <a:prstClr val="white"/>
              </a:solidFill>
              <a:effectLst/>
              <a:uLnTx/>
              <a:uFillTx/>
              <a:latin typeface="Calibri" panose="020F0502020204030204"/>
              <a:ea typeface="+mj-ea"/>
              <a:cs typeface="Calibri" panose="020F0502020204030204" pitchFamily="34" charset="0"/>
            </a:endParaRPr>
          </a:p>
        </p:txBody>
      </p:sp>
      <p:sp>
        <p:nvSpPr>
          <p:cNvPr id="9" name="TextBox 8">
            <a:extLst>
              <a:ext uri="{FF2B5EF4-FFF2-40B4-BE49-F238E27FC236}">
                <a16:creationId xmlns:a16="http://schemas.microsoft.com/office/drawing/2014/main" id="{07C552B1-E7F6-4971-937C-5D72801A87E6}"/>
              </a:ext>
            </a:extLst>
          </p:cNvPr>
          <p:cNvSpPr txBox="1"/>
          <p:nvPr/>
        </p:nvSpPr>
        <p:spPr>
          <a:xfrm>
            <a:off x="1" y="57398"/>
            <a:ext cx="9108504"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a:ea typeface="+mn-ea"/>
                <a:cs typeface="Calibri" panose="020F0502020204030204" pitchFamily="34" charset="0"/>
              </a:rPr>
              <a:t>Hypokalaemia is a risk following the administration of Amphotericin B. Clinicians should take preventative measures pre </a:t>
            </a:r>
            <a:r>
              <a:rPr kumimoji="0" lang="en-US" sz="1800" b="1" i="0" u="none" strike="noStrike" kern="1200" cap="none" spc="0" normalizeH="0" baseline="0" noProof="0" dirty="0" err="1">
                <a:ln>
                  <a:noFill/>
                </a:ln>
                <a:solidFill>
                  <a:prstClr val="white"/>
                </a:solidFill>
                <a:effectLst/>
                <a:uLnTx/>
                <a:uFillTx/>
                <a:latin typeface="Calibri"/>
                <a:ea typeface="+mn-ea"/>
                <a:cs typeface="Calibri" panose="020F0502020204030204" pitchFamily="34" charset="0"/>
              </a:rPr>
              <a:t>AmB</a:t>
            </a:r>
            <a:r>
              <a:rPr kumimoji="0" lang="en-US" sz="1800" b="1" i="0" u="none" strike="noStrike" kern="1200" cap="none" spc="0" normalizeH="0" baseline="0" noProof="0" dirty="0">
                <a:ln>
                  <a:noFill/>
                </a:ln>
                <a:solidFill>
                  <a:prstClr val="white"/>
                </a:solidFill>
                <a:effectLst/>
                <a:uLnTx/>
                <a:uFillTx/>
                <a:latin typeface="Calibri"/>
                <a:ea typeface="+mn-ea"/>
                <a:cs typeface="Calibri" panose="020F0502020204030204" pitchFamily="34" charset="0"/>
              </a:rPr>
              <a:t> administration and take apt corrective action should it occur. </a:t>
            </a:r>
          </a:p>
        </p:txBody>
      </p:sp>
      <p:sp>
        <p:nvSpPr>
          <p:cNvPr id="14" name="TextBox 13">
            <a:extLst>
              <a:ext uri="{FF2B5EF4-FFF2-40B4-BE49-F238E27FC236}">
                <a16:creationId xmlns:a16="http://schemas.microsoft.com/office/drawing/2014/main" id="{2B50E375-F99D-4DBD-9DD3-4BCD6DC7148F}"/>
              </a:ext>
            </a:extLst>
          </p:cNvPr>
          <p:cNvSpPr txBox="1"/>
          <p:nvPr/>
        </p:nvSpPr>
        <p:spPr>
          <a:xfrm>
            <a:off x="203563" y="6581001"/>
            <a:ext cx="8902703"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a:ea typeface="+mn-ea"/>
                <a:cs typeface="+mn-cs"/>
              </a:rPr>
              <a:t>Source: AMBITION</a:t>
            </a:r>
          </a:p>
        </p:txBody>
      </p:sp>
      <p:sp>
        <p:nvSpPr>
          <p:cNvPr id="8" name="TextBox 7">
            <a:extLst>
              <a:ext uri="{FF2B5EF4-FFF2-40B4-BE49-F238E27FC236}">
                <a16:creationId xmlns:a16="http://schemas.microsoft.com/office/drawing/2014/main" id="{2A4CA111-6687-40F4-9EB2-6B7E0ECECAF2}"/>
              </a:ext>
            </a:extLst>
          </p:cNvPr>
          <p:cNvSpPr txBox="1"/>
          <p:nvPr/>
        </p:nvSpPr>
        <p:spPr>
          <a:xfrm>
            <a:off x="0" y="980728"/>
            <a:ext cx="8460432" cy="1107996"/>
          </a:xfrm>
          <a:prstGeom prst="rect">
            <a:avLst/>
          </a:prstGeom>
          <a:noFill/>
          <a:ln>
            <a:noFill/>
            <a:prstDash val="lgDash"/>
          </a:ln>
        </p:spPr>
        <p:txBody>
          <a:bodyPr wrap="square" rtlCol="0">
            <a:spAutoFit/>
          </a:bodyPr>
          <a:lstStyle/>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1" i="0" u="none" strike="noStrike" kern="1200" cap="none" spc="0" normalizeH="0" baseline="0" noProof="0" dirty="0">
                <a:ln>
                  <a:noFill/>
                </a:ln>
                <a:solidFill>
                  <a:srgbClr val="0070C0"/>
                </a:solidFill>
                <a:effectLst/>
                <a:uLnTx/>
                <a:uFillTx/>
                <a:latin typeface="Calibri"/>
                <a:ea typeface="+mn-ea"/>
                <a:cs typeface="+mn-cs"/>
              </a:rPr>
              <a:t>Symptoms, signs and clinical findings may include:</a:t>
            </a:r>
          </a:p>
          <a:p>
            <a:pPr marL="914400" marR="0" lvl="1"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200" b="0" i="0" u="none" strike="noStrike" kern="1200" cap="none" spc="0" normalizeH="0" baseline="0" noProof="0" dirty="0">
                <a:ln>
                  <a:noFill/>
                </a:ln>
                <a:solidFill>
                  <a:prstClr val="black"/>
                </a:solidFill>
                <a:effectLst/>
                <a:uLnTx/>
                <a:uFillTx/>
                <a:latin typeface="Calibri"/>
                <a:ea typeface="+mn-ea"/>
                <a:cs typeface="+mn-cs"/>
              </a:rPr>
              <a:t>Weakness, fatigue, muscle cramps</a:t>
            </a:r>
          </a:p>
          <a:p>
            <a:pPr marL="914400" marR="0" lvl="1"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200" b="0" i="0" u="none" strike="noStrike" kern="1200" cap="none" spc="0" normalizeH="0" baseline="0" noProof="0" dirty="0">
                <a:ln>
                  <a:noFill/>
                </a:ln>
                <a:solidFill>
                  <a:prstClr val="black"/>
                </a:solidFill>
                <a:effectLst/>
                <a:uLnTx/>
                <a:uFillTx/>
                <a:latin typeface="Calibri"/>
                <a:ea typeface="+mn-ea"/>
                <a:cs typeface="+mn-cs"/>
              </a:rPr>
              <a:t>Cardiac arrhythmias</a:t>
            </a:r>
          </a:p>
        </p:txBody>
      </p:sp>
      <p:sp>
        <p:nvSpPr>
          <p:cNvPr id="17" name="TextBox 16">
            <a:extLst>
              <a:ext uri="{FF2B5EF4-FFF2-40B4-BE49-F238E27FC236}">
                <a16:creationId xmlns:a16="http://schemas.microsoft.com/office/drawing/2014/main" id="{05E30E0A-70A1-424C-A856-6D2F548EA4CE}"/>
              </a:ext>
            </a:extLst>
          </p:cNvPr>
          <p:cNvSpPr txBox="1"/>
          <p:nvPr/>
        </p:nvSpPr>
        <p:spPr>
          <a:xfrm>
            <a:off x="0" y="2248996"/>
            <a:ext cx="6156176" cy="1446550"/>
          </a:xfrm>
          <a:prstGeom prst="rect">
            <a:avLst/>
          </a:prstGeom>
          <a:noFill/>
          <a:ln>
            <a:noFill/>
            <a:prstDash val="lgDash"/>
          </a:ln>
        </p:spPr>
        <p:txBody>
          <a:bodyPr wrap="square" rtlCol="0">
            <a:spAutoFit/>
          </a:bodyPr>
          <a:lstStyle/>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1" i="0" u="none" strike="noStrike" kern="1200" cap="none" spc="0" normalizeH="0" baseline="0" noProof="0" dirty="0">
                <a:ln>
                  <a:noFill/>
                </a:ln>
                <a:solidFill>
                  <a:srgbClr val="0070C0"/>
                </a:solidFill>
                <a:effectLst/>
                <a:uLnTx/>
                <a:uFillTx/>
                <a:latin typeface="Calibri"/>
                <a:ea typeface="+mn-ea"/>
                <a:cs typeface="+mn-cs"/>
              </a:rPr>
              <a:t>All patients should receive supplementation </a:t>
            </a:r>
            <a:r>
              <a:rPr kumimoji="0" lang="en-US" sz="2200" b="0" i="0" u="none" strike="noStrike" kern="1200" cap="none" spc="0" normalizeH="0" baseline="0" noProof="0" dirty="0">
                <a:ln>
                  <a:noFill/>
                </a:ln>
                <a:solidFill>
                  <a:srgbClr val="0070C0"/>
                </a:solidFill>
                <a:effectLst/>
                <a:uLnTx/>
                <a:uFillTx/>
                <a:latin typeface="Calibri"/>
                <a:ea typeface="+mn-ea"/>
                <a:cs typeface="+mn-cs"/>
              </a:rPr>
              <a:t>(unless contraindicated):</a:t>
            </a:r>
            <a:r>
              <a:rPr kumimoji="0" lang="en-US" sz="2200" b="1" i="0" u="none" strike="noStrike" kern="1200" cap="none" spc="0" normalizeH="0" baseline="0" noProof="0" dirty="0">
                <a:ln>
                  <a:noFill/>
                </a:ln>
                <a:solidFill>
                  <a:srgbClr val="0070C0"/>
                </a:solidFill>
                <a:effectLst/>
                <a:uLnTx/>
                <a:uFillTx/>
                <a:latin typeface="Calibri"/>
                <a:ea typeface="+mn-ea"/>
                <a:cs typeface="+mn-cs"/>
              </a:rPr>
              <a:t> </a:t>
            </a:r>
          </a:p>
          <a:p>
            <a:pPr marL="914400" marR="0" lvl="1"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200" b="0" i="0" u="none" strike="noStrike" kern="1200" cap="none" spc="0" normalizeH="0" baseline="0" noProof="0" dirty="0">
                <a:ln>
                  <a:noFill/>
                </a:ln>
                <a:solidFill>
                  <a:prstClr val="black"/>
                </a:solidFill>
                <a:effectLst/>
                <a:uLnTx/>
                <a:uFillTx/>
                <a:latin typeface="Calibri"/>
                <a:ea typeface="+mn-ea"/>
                <a:cs typeface="+mn-cs"/>
              </a:rPr>
              <a:t>20mmol KCl in daily pre-hydration</a:t>
            </a:r>
          </a:p>
          <a:p>
            <a:pPr marL="914400" marR="0" lvl="1"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200" b="0" i="0" u="none" strike="noStrike" kern="1200" cap="none" spc="0" normalizeH="0" baseline="0" noProof="0" dirty="0">
                <a:ln>
                  <a:noFill/>
                </a:ln>
                <a:solidFill>
                  <a:prstClr val="black"/>
                </a:solidFill>
                <a:effectLst/>
                <a:uLnTx/>
                <a:uFillTx/>
                <a:latin typeface="Calibri"/>
                <a:ea typeface="+mn-ea"/>
                <a:cs typeface="+mn-cs"/>
              </a:rPr>
              <a:t>Slow K: 2 tabs BD (Days 1,2,3)</a:t>
            </a:r>
          </a:p>
        </p:txBody>
      </p:sp>
      <p:sp>
        <p:nvSpPr>
          <p:cNvPr id="18" name="TextBox 17">
            <a:extLst>
              <a:ext uri="{FF2B5EF4-FFF2-40B4-BE49-F238E27FC236}">
                <a16:creationId xmlns:a16="http://schemas.microsoft.com/office/drawing/2014/main" id="{33652D03-28B5-471E-8C6F-37CE714ED38B}"/>
              </a:ext>
            </a:extLst>
          </p:cNvPr>
          <p:cNvSpPr txBox="1"/>
          <p:nvPr/>
        </p:nvSpPr>
        <p:spPr>
          <a:xfrm>
            <a:off x="0" y="3739679"/>
            <a:ext cx="8793036" cy="769441"/>
          </a:xfrm>
          <a:prstGeom prst="rect">
            <a:avLst/>
          </a:prstGeom>
          <a:noFill/>
          <a:ln>
            <a:noFill/>
            <a:prstDash val="lgDash"/>
          </a:ln>
        </p:spPr>
        <p:txBody>
          <a:bodyPr wrap="square" rtlCol="0">
            <a:spAutoFit/>
          </a:bodyPr>
          <a:lstStyle/>
          <a:p>
            <a:pPr marL="342900" marR="0" lvl="0" indent="-34290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1" i="0" u="none" strike="noStrike" kern="1200" cap="none" spc="0" normalizeH="0" baseline="0" noProof="0" dirty="0">
                <a:ln>
                  <a:noFill/>
                </a:ln>
                <a:solidFill>
                  <a:srgbClr val="0070C0"/>
                </a:solidFill>
                <a:effectLst/>
                <a:uLnTx/>
                <a:uFillTx/>
                <a:latin typeface="Calibri"/>
                <a:ea typeface="+mn-ea"/>
                <a:cs typeface="+mn-cs"/>
              </a:rPr>
              <a:t>All patients should receive K Monitoring</a:t>
            </a:r>
            <a:r>
              <a:rPr kumimoji="0" lang="en-US" sz="2200" b="0" i="0" u="none" strike="noStrike" kern="1200" cap="none" spc="0" normalizeH="0" baseline="0" noProof="0" dirty="0">
                <a:ln>
                  <a:noFill/>
                </a:ln>
                <a:solidFill>
                  <a:prstClr val="black"/>
                </a:solidFill>
                <a:effectLst/>
                <a:uLnTx/>
                <a:uFillTx/>
                <a:latin typeface="Calibri"/>
                <a:ea typeface="+mn-ea"/>
                <a:cs typeface="+mn-cs"/>
              </a:rPr>
              <a:t> (e.g., on Day 1 and Day 3 if following the preferred single high-dose L-</a:t>
            </a:r>
            <a:r>
              <a:rPr kumimoji="0" lang="en-US" sz="2200" b="0" i="0" u="none" strike="noStrike" kern="1200" cap="none" spc="0" normalizeH="0" baseline="0" noProof="0" dirty="0" err="1">
                <a:ln>
                  <a:noFill/>
                </a:ln>
                <a:solidFill>
                  <a:prstClr val="black"/>
                </a:solidFill>
                <a:effectLst/>
                <a:uLnTx/>
                <a:uFillTx/>
                <a:latin typeface="Calibri"/>
                <a:ea typeface="+mn-ea"/>
                <a:cs typeface="+mn-cs"/>
              </a:rPr>
              <a:t>AmB</a:t>
            </a:r>
            <a:r>
              <a:rPr kumimoji="0" lang="en-US" sz="2200" b="0" i="0" u="none" strike="noStrike" kern="1200" cap="none" spc="0" normalizeH="0" baseline="0" noProof="0" dirty="0">
                <a:ln>
                  <a:noFill/>
                </a:ln>
                <a:solidFill>
                  <a:prstClr val="black"/>
                </a:solidFill>
                <a:effectLst/>
                <a:uLnTx/>
                <a:uFillTx/>
                <a:latin typeface="Calibri"/>
                <a:ea typeface="+mn-ea"/>
                <a:cs typeface="+mn-cs"/>
              </a:rPr>
              <a:t> regimen)</a:t>
            </a:r>
          </a:p>
        </p:txBody>
      </p:sp>
      <p:sp>
        <p:nvSpPr>
          <p:cNvPr id="16" name="TextBox 15">
            <a:extLst>
              <a:ext uri="{FF2B5EF4-FFF2-40B4-BE49-F238E27FC236}">
                <a16:creationId xmlns:a16="http://schemas.microsoft.com/office/drawing/2014/main" id="{9457085E-87A3-44CB-BCEA-5FC2EFA240CE}"/>
              </a:ext>
            </a:extLst>
          </p:cNvPr>
          <p:cNvSpPr txBox="1"/>
          <p:nvPr/>
        </p:nvSpPr>
        <p:spPr>
          <a:xfrm>
            <a:off x="251520" y="4917649"/>
            <a:ext cx="8676456" cy="738664"/>
          </a:xfrm>
          <a:prstGeom prst="rect">
            <a:avLst/>
          </a:prstGeom>
          <a:solidFill>
            <a:schemeClr val="bg1"/>
          </a:solidFill>
          <a:ln w="25400">
            <a:solidFill>
              <a:srgbClr val="C00000"/>
            </a:solidFill>
            <a:prstDash val="lgDashDot"/>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100" b="0" i="0" u="none" strike="noStrike" kern="1200" cap="none" spc="0" normalizeH="0" baseline="0" noProof="0" dirty="0">
                <a:ln>
                  <a:noFill/>
                </a:ln>
                <a:solidFill>
                  <a:srgbClr val="C00000"/>
                </a:solidFill>
                <a:effectLst/>
                <a:uLnTx/>
                <a:uFillTx/>
                <a:latin typeface="Calibri"/>
                <a:ea typeface="+mn-ea"/>
                <a:cs typeface="+mn-cs"/>
              </a:rPr>
              <a:t>In the AMBITION trial, patients on the single high-dose L-AmB based regimen </a:t>
            </a:r>
            <a:r>
              <a:rPr kumimoji="0" lang="en-US" sz="2100" b="1" i="0" u="none" strike="noStrike" kern="1200" cap="none" spc="0" normalizeH="0" baseline="0" noProof="0" dirty="0">
                <a:ln>
                  <a:noFill/>
                </a:ln>
                <a:solidFill>
                  <a:srgbClr val="C00000"/>
                </a:solidFill>
                <a:effectLst/>
                <a:uLnTx/>
                <a:uFillTx/>
                <a:latin typeface="Calibri"/>
                <a:ea typeface="+mn-ea"/>
                <a:cs typeface="+mn-cs"/>
              </a:rPr>
              <a:t>had lower incidence of Hypokalaemia</a:t>
            </a:r>
            <a:r>
              <a:rPr kumimoji="0" lang="en-US" sz="2100" b="0" i="0" u="none" strike="noStrike" kern="1200" cap="none" spc="0" normalizeH="0" baseline="0" noProof="0" dirty="0">
                <a:ln>
                  <a:noFill/>
                </a:ln>
                <a:solidFill>
                  <a:srgbClr val="C00000"/>
                </a:solidFill>
                <a:effectLst/>
                <a:uLnTx/>
                <a:uFillTx/>
                <a:latin typeface="Calibri"/>
                <a:ea typeface="+mn-ea"/>
                <a:cs typeface="+mn-cs"/>
              </a:rPr>
              <a:t> than 1 week of </a:t>
            </a:r>
            <a:r>
              <a:rPr kumimoji="0" lang="en-US" sz="2100" b="0" i="0" u="none" strike="noStrike" kern="1200" cap="none" spc="0" normalizeH="0" baseline="0" noProof="0" dirty="0" err="1">
                <a:ln>
                  <a:noFill/>
                </a:ln>
                <a:solidFill>
                  <a:srgbClr val="C00000"/>
                </a:solidFill>
                <a:effectLst/>
                <a:uLnTx/>
                <a:uFillTx/>
                <a:latin typeface="Calibri"/>
                <a:ea typeface="+mn-ea"/>
                <a:cs typeface="+mn-cs"/>
              </a:rPr>
              <a:t>AmB</a:t>
            </a:r>
            <a:r>
              <a:rPr kumimoji="0" lang="en-US" sz="2100" b="0" i="0" u="none" strike="noStrike" kern="1200" cap="none" spc="0" normalizeH="0" baseline="0" noProof="0" dirty="0">
                <a:ln>
                  <a:noFill/>
                </a:ln>
                <a:solidFill>
                  <a:srgbClr val="C00000"/>
                </a:solidFill>
                <a:effectLst/>
                <a:uLnTx/>
                <a:uFillTx/>
                <a:latin typeface="Calibri"/>
                <a:ea typeface="+mn-ea"/>
                <a:cs typeface="+mn-cs"/>
              </a:rPr>
              <a:t>-d plus 5FC</a:t>
            </a:r>
          </a:p>
        </p:txBody>
      </p:sp>
      <p:sp>
        <p:nvSpPr>
          <p:cNvPr id="19" name="Rectangle 18">
            <a:extLst>
              <a:ext uri="{FF2B5EF4-FFF2-40B4-BE49-F238E27FC236}">
                <a16:creationId xmlns:a16="http://schemas.microsoft.com/office/drawing/2014/main" id="{9EC91EE7-05DF-A8B0-A51F-C2B11FC14A3A}"/>
              </a:ext>
            </a:extLst>
          </p:cNvPr>
          <p:cNvSpPr/>
          <p:nvPr/>
        </p:nvSpPr>
        <p:spPr>
          <a:xfrm>
            <a:off x="1259632" y="6064842"/>
            <a:ext cx="7308304" cy="460502"/>
          </a:xfrm>
          <a:prstGeom prst="rect">
            <a:avLst/>
          </a:prstGeom>
          <a:solidFill>
            <a:srgbClr val="FFC000"/>
          </a:solidFill>
          <a:ln w="22225">
            <a:solidFill>
              <a:srgbClr val="C0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Calibri"/>
                <a:ea typeface="+mn-ea"/>
                <a:cs typeface="+mn-cs"/>
              </a:rPr>
              <a:t>*Refer to workshop “Safe Administration of Amphotericin B deoxycholate”</a:t>
            </a:r>
          </a:p>
        </p:txBody>
      </p:sp>
      <p:sp>
        <p:nvSpPr>
          <p:cNvPr id="13" name="Rectangle 12">
            <a:extLst>
              <a:ext uri="{FF2B5EF4-FFF2-40B4-BE49-F238E27FC236}">
                <a16:creationId xmlns:a16="http://schemas.microsoft.com/office/drawing/2014/main" id="{B10F6D2C-E090-8E5B-CC77-BF72A1FD78C7}"/>
              </a:ext>
            </a:extLst>
          </p:cNvPr>
          <p:cNvSpPr/>
          <p:nvPr/>
        </p:nvSpPr>
        <p:spPr>
          <a:xfrm>
            <a:off x="6566742" y="1121548"/>
            <a:ext cx="2226294" cy="2254895"/>
          </a:xfrm>
          <a:prstGeom prst="rect">
            <a:avLst/>
          </a:prstGeom>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Calibri"/>
                <a:ea typeface="+mn-ea"/>
                <a:cs typeface="+mn-cs"/>
              </a:rPr>
              <a:t>Potassium 19</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0" b="1" i="0" u="none" strike="noStrike" kern="1200" cap="none" spc="0" normalizeH="0" baseline="0" noProof="0" dirty="0">
                <a:ln>
                  <a:noFill/>
                </a:ln>
                <a:solidFill>
                  <a:prstClr val="white"/>
                </a:solidFill>
                <a:effectLst/>
                <a:uLnTx/>
                <a:uFillTx/>
                <a:latin typeface="Calibri"/>
                <a:ea typeface="+mn-ea"/>
                <a:cs typeface="+mn-cs"/>
              </a:rPr>
              <a:t>K</a:t>
            </a:r>
            <a:r>
              <a:rPr kumimoji="0" lang="en-US" sz="8000" b="1" i="0" u="none" strike="noStrike" kern="1200" cap="none" spc="0" normalizeH="0" baseline="30000" noProof="0" dirty="0">
                <a:ln>
                  <a:noFill/>
                </a:ln>
                <a:solidFill>
                  <a:prstClr val="white"/>
                </a:solidFill>
                <a:effectLst/>
                <a:uLnTx/>
                <a:uFillTx/>
                <a:latin typeface="Calibri"/>
                <a:ea typeface="+mn-ea"/>
                <a:cs typeface="+mn-cs"/>
              </a:rPr>
              <a:t>+</a:t>
            </a:r>
            <a:endParaRPr kumimoji="0" lang="en-US" sz="1200" b="1" i="0" u="none" strike="noStrike" kern="1200" cap="none" spc="0" normalizeH="0" baseline="30000" noProof="0" dirty="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132281329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a:extLst>
              <a:ext uri="{FF2B5EF4-FFF2-40B4-BE49-F238E27FC236}">
                <a16:creationId xmlns:a16="http://schemas.microsoft.com/office/drawing/2014/main" id="{2EF76C86-E35D-405C-B3CF-166910C0390D}"/>
              </a:ext>
            </a:extLst>
          </p:cNvPr>
          <p:cNvSpPr txBox="1">
            <a:spLocks noChangeArrowheads="1"/>
          </p:cNvSpPr>
          <p:nvPr/>
        </p:nvSpPr>
        <p:spPr bwMode="gray">
          <a:xfrm>
            <a:off x="0" y="-36160"/>
            <a:ext cx="9144000" cy="914400"/>
          </a:xfrm>
          <a:prstGeom prst="rect">
            <a:avLst/>
          </a:prstGeom>
          <a:solidFill>
            <a:srgbClr val="002060"/>
          </a:solidFill>
        </p:spPr>
        <p:txBody>
          <a:bodyPr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600"/>
              </a:spcBef>
              <a:spcAft>
                <a:spcPts val="0"/>
              </a:spcAft>
              <a:buClrTx/>
              <a:buSzTx/>
              <a:buFontTx/>
              <a:buNone/>
              <a:tabLst/>
              <a:defRPr/>
            </a:pPr>
            <a:endParaRPr kumimoji="0" lang="en-US" sz="1900" b="1" i="0" u="none" strike="noStrike" kern="1200" cap="none" spc="0" normalizeH="0" baseline="0" noProof="0" dirty="0">
              <a:ln>
                <a:noFill/>
              </a:ln>
              <a:solidFill>
                <a:prstClr val="white"/>
              </a:solidFill>
              <a:effectLst/>
              <a:uLnTx/>
              <a:uFillTx/>
              <a:latin typeface="Calibri" panose="020F0502020204030204"/>
              <a:ea typeface="+mj-ea"/>
              <a:cs typeface="Calibri" panose="020F0502020204030204" pitchFamily="34" charset="0"/>
            </a:endParaRPr>
          </a:p>
        </p:txBody>
      </p:sp>
      <p:sp>
        <p:nvSpPr>
          <p:cNvPr id="9" name="TextBox 8">
            <a:extLst>
              <a:ext uri="{FF2B5EF4-FFF2-40B4-BE49-F238E27FC236}">
                <a16:creationId xmlns:a16="http://schemas.microsoft.com/office/drawing/2014/main" id="{07C552B1-E7F6-4971-937C-5D72801A87E6}"/>
              </a:ext>
            </a:extLst>
          </p:cNvPr>
          <p:cNvSpPr txBox="1"/>
          <p:nvPr/>
        </p:nvSpPr>
        <p:spPr>
          <a:xfrm>
            <a:off x="1" y="57398"/>
            <a:ext cx="9108504"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a:ea typeface="+mn-ea"/>
                <a:cs typeface="Calibri" panose="020F0502020204030204" pitchFamily="34" charset="0"/>
              </a:rPr>
              <a:t>Hypomagnesaemia is another risk following the administration of </a:t>
            </a:r>
            <a:r>
              <a:rPr kumimoji="0" lang="en-US" sz="1800" b="1" i="0" u="none" strike="noStrike" kern="1200" cap="none" spc="0" normalizeH="0" baseline="0" noProof="0" dirty="0" err="1">
                <a:ln>
                  <a:noFill/>
                </a:ln>
                <a:solidFill>
                  <a:prstClr val="white"/>
                </a:solidFill>
                <a:effectLst/>
                <a:uLnTx/>
                <a:uFillTx/>
                <a:latin typeface="Calibri"/>
                <a:ea typeface="+mn-ea"/>
                <a:cs typeface="Calibri" panose="020F0502020204030204" pitchFamily="34" charset="0"/>
              </a:rPr>
              <a:t>AmB</a:t>
            </a:r>
            <a:r>
              <a:rPr kumimoji="0" lang="en-US" sz="1800" b="1" i="0" u="none" strike="noStrike" kern="1200" cap="none" spc="0" normalizeH="0" baseline="0" noProof="0" dirty="0">
                <a:ln>
                  <a:noFill/>
                </a:ln>
                <a:solidFill>
                  <a:prstClr val="white"/>
                </a:solidFill>
                <a:effectLst/>
                <a:uLnTx/>
                <a:uFillTx/>
                <a:latin typeface="Calibri"/>
                <a:ea typeface="+mn-ea"/>
                <a:cs typeface="Calibri" panose="020F0502020204030204" pitchFamily="34" charset="0"/>
              </a:rPr>
              <a:t>. Clinicians should take preventative measures pre </a:t>
            </a:r>
            <a:r>
              <a:rPr kumimoji="0" lang="en-US" sz="1800" b="1" i="0" u="none" strike="noStrike" kern="1200" cap="none" spc="0" normalizeH="0" baseline="0" noProof="0" dirty="0" err="1">
                <a:ln>
                  <a:noFill/>
                </a:ln>
                <a:solidFill>
                  <a:prstClr val="white"/>
                </a:solidFill>
                <a:effectLst/>
                <a:uLnTx/>
                <a:uFillTx/>
                <a:latin typeface="Calibri"/>
                <a:ea typeface="+mn-ea"/>
                <a:cs typeface="Calibri" panose="020F0502020204030204" pitchFamily="34" charset="0"/>
              </a:rPr>
              <a:t>AmB</a:t>
            </a:r>
            <a:r>
              <a:rPr kumimoji="0" lang="en-US" sz="1800" b="1" i="0" u="none" strike="noStrike" kern="1200" cap="none" spc="0" normalizeH="0" baseline="0" noProof="0" dirty="0">
                <a:ln>
                  <a:noFill/>
                </a:ln>
                <a:solidFill>
                  <a:prstClr val="white"/>
                </a:solidFill>
                <a:effectLst/>
                <a:uLnTx/>
                <a:uFillTx/>
                <a:latin typeface="Calibri"/>
                <a:ea typeface="+mn-ea"/>
                <a:cs typeface="Calibri" panose="020F0502020204030204" pitchFamily="34" charset="0"/>
              </a:rPr>
              <a:t> administration and take apt corrective action should it occur. </a:t>
            </a:r>
          </a:p>
        </p:txBody>
      </p:sp>
      <p:sp>
        <p:nvSpPr>
          <p:cNvPr id="8" name="TextBox 7">
            <a:extLst>
              <a:ext uri="{FF2B5EF4-FFF2-40B4-BE49-F238E27FC236}">
                <a16:creationId xmlns:a16="http://schemas.microsoft.com/office/drawing/2014/main" id="{2A4CA111-6687-40F4-9EB2-6B7E0ECECAF2}"/>
              </a:ext>
            </a:extLst>
          </p:cNvPr>
          <p:cNvSpPr txBox="1"/>
          <p:nvPr/>
        </p:nvSpPr>
        <p:spPr>
          <a:xfrm>
            <a:off x="0" y="1061349"/>
            <a:ext cx="8748464" cy="1107996"/>
          </a:xfrm>
          <a:prstGeom prst="rect">
            <a:avLst/>
          </a:prstGeom>
          <a:noFill/>
          <a:ln>
            <a:noFill/>
            <a:prstDash val="lgDash"/>
          </a:ln>
        </p:spPr>
        <p:txBody>
          <a:bodyPr wrap="square" rtlCol="0">
            <a:spAutoFit/>
          </a:bodyPr>
          <a:lstStyle/>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1" i="0" u="none" strike="noStrike" kern="1200" cap="none" spc="0" normalizeH="0" baseline="0" noProof="0" dirty="0">
                <a:ln>
                  <a:noFill/>
                </a:ln>
                <a:solidFill>
                  <a:srgbClr val="0070C0"/>
                </a:solidFill>
                <a:effectLst/>
                <a:uLnTx/>
                <a:uFillTx/>
                <a:latin typeface="Calibri"/>
                <a:ea typeface="+mn-ea"/>
                <a:cs typeface="+mn-cs"/>
              </a:rPr>
              <a:t>Symptoms may include:</a:t>
            </a:r>
          </a:p>
          <a:p>
            <a:pPr marL="914400" marR="0" lvl="1"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200" b="0" i="0" u="none" strike="noStrike" kern="1200" cap="none" spc="0" normalizeH="0" baseline="0" noProof="0" dirty="0">
                <a:ln>
                  <a:noFill/>
                </a:ln>
                <a:solidFill>
                  <a:prstClr val="black"/>
                </a:solidFill>
                <a:effectLst/>
                <a:uLnTx/>
                <a:uFillTx/>
                <a:latin typeface="Calibri"/>
                <a:ea typeface="+mn-ea"/>
                <a:cs typeface="+mn-cs"/>
              </a:rPr>
              <a:t>Weakness, fatigue, muscle cramps</a:t>
            </a:r>
          </a:p>
          <a:p>
            <a:pPr marL="914400" marR="0" lvl="1"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200" b="0" i="0" u="none" strike="noStrike" kern="1200" cap="none" spc="0" normalizeH="0" baseline="0" noProof="0" dirty="0">
                <a:ln>
                  <a:noFill/>
                </a:ln>
                <a:solidFill>
                  <a:prstClr val="black"/>
                </a:solidFill>
                <a:effectLst/>
                <a:uLnTx/>
                <a:uFillTx/>
                <a:latin typeface="Calibri"/>
                <a:ea typeface="+mn-ea"/>
                <a:cs typeface="+mn-cs"/>
              </a:rPr>
              <a:t>Numbness, nystagmus, convulsions</a:t>
            </a:r>
          </a:p>
        </p:txBody>
      </p:sp>
      <p:sp>
        <p:nvSpPr>
          <p:cNvPr id="17" name="TextBox 16">
            <a:extLst>
              <a:ext uri="{FF2B5EF4-FFF2-40B4-BE49-F238E27FC236}">
                <a16:creationId xmlns:a16="http://schemas.microsoft.com/office/drawing/2014/main" id="{05E30E0A-70A1-424C-A856-6D2F548EA4CE}"/>
              </a:ext>
            </a:extLst>
          </p:cNvPr>
          <p:cNvSpPr txBox="1"/>
          <p:nvPr/>
        </p:nvSpPr>
        <p:spPr>
          <a:xfrm>
            <a:off x="0" y="2420888"/>
            <a:ext cx="4932040" cy="1107996"/>
          </a:xfrm>
          <a:prstGeom prst="rect">
            <a:avLst/>
          </a:prstGeom>
          <a:noFill/>
          <a:ln>
            <a:noFill/>
            <a:prstDash val="lgDash"/>
          </a:ln>
        </p:spPr>
        <p:txBody>
          <a:bodyPr wrap="square" rtlCol="0">
            <a:spAutoFit/>
          </a:bodyPr>
          <a:lstStyle/>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1" i="0" u="none" strike="noStrike" kern="1200" cap="none" spc="0" normalizeH="0" baseline="0" noProof="0" dirty="0">
                <a:ln>
                  <a:noFill/>
                </a:ln>
                <a:solidFill>
                  <a:srgbClr val="0070C0"/>
                </a:solidFill>
                <a:effectLst/>
                <a:uLnTx/>
                <a:uFillTx/>
                <a:latin typeface="Calibri"/>
                <a:ea typeface="+mn-ea"/>
                <a:cs typeface="+mn-cs"/>
              </a:rPr>
              <a:t>All patients receive supplementation </a:t>
            </a:r>
            <a:r>
              <a:rPr kumimoji="0" lang="en-US" sz="2200" b="0" i="0" u="none" strike="noStrike" kern="1200" cap="none" spc="0" normalizeH="0" baseline="0" noProof="0" dirty="0">
                <a:ln>
                  <a:noFill/>
                </a:ln>
                <a:solidFill>
                  <a:srgbClr val="0070C0"/>
                </a:solidFill>
                <a:effectLst/>
                <a:uLnTx/>
                <a:uFillTx/>
                <a:latin typeface="Calibri"/>
                <a:ea typeface="+mn-ea"/>
                <a:cs typeface="+mn-cs"/>
              </a:rPr>
              <a:t>(unless contraindicated)</a:t>
            </a:r>
            <a:r>
              <a:rPr kumimoji="0" lang="en-US" sz="2200" b="1" i="0" u="none" strike="noStrike" kern="1200" cap="none" spc="0" normalizeH="0" baseline="0" noProof="0" dirty="0">
                <a:ln>
                  <a:noFill/>
                </a:ln>
                <a:solidFill>
                  <a:srgbClr val="0070C0"/>
                </a:solidFill>
                <a:effectLst/>
                <a:uLnTx/>
                <a:uFillTx/>
                <a:latin typeface="Calibri"/>
                <a:ea typeface="+mn-ea"/>
                <a:cs typeface="+mn-cs"/>
              </a:rPr>
              <a:t>: </a:t>
            </a:r>
          </a:p>
          <a:p>
            <a:pPr marL="914400" marR="0" lvl="1"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200" b="0" i="0" u="none" strike="noStrike" kern="1200" cap="none" spc="0" normalizeH="0" baseline="0" noProof="0" dirty="0">
                <a:ln>
                  <a:noFill/>
                </a:ln>
                <a:solidFill>
                  <a:prstClr val="black"/>
                </a:solidFill>
                <a:effectLst/>
                <a:uLnTx/>
                <a:uFillTx/>
                <a:latin typeface="Calibri"/>
                <a:ea typeface="+mn-ea"/>
                <a:cs typeface="+mn-cs"/>
              </a:rPr>
              <a:t>Slow Mag: 2 tablets OD</a:t>
            </a:r>
          </a:p>
        </p:txBody>
      </p:sp>
      <p:sp>
        <p:nvSpPr>
          <p:cNvPr id="18" name="TextBox 17">
            <a:extLst>
              <a:ext uri="{FF2B5EF4-FFF2-40B4-BE49-F238E27FC236}">
                <a16:creationId xmlns:a16="http://schemas.microsoft.com/office/drawing/2014/main" id="{33652D03-28B5-471E-8C6F-37CE714ED38B}"/>
              </a:ext>
            </a:extLst>
          </p:cNvPr>
          <p:cNvSpPr txBox="1"/>
          <p:nvPr/>
        </p:nvSpPr>
        <p:spPr>
          <a:xfrm>
            <a:off x="35496" y="3501008"/>
            <a:ext cx="8280920" cy="430887"/>
          </a:xfrm>
          <a:prstGeom prst="rect">
            <a:avLst/>
          </a:prstGeom>
          <a:noFill/>
          <a:ln>
            <a:noFill/>
            <a:prstDash val="lgDash"/>
          </a:ln>
        </p:spPr>
        <p:txBody>
          <a:bodyPr wrap="square" rtlCol="0">
            <a:spAutoFit/>
          </a:bodyPr>
          <a:lstStyle/>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black"/>
                </a:solidFill>
                <a:effectLst/>
                <a:uLnTx/>
                <a:uFillTx/>
                <a:latin typeface="Calibri"/>
                <a:ea typeface="+mn-ea"/>
                <a:cs typeface="+mn-cs"/>
              </a:rPr>
              <a:t>Think of low magnesium if patient has protracted hypokalaemia</a:t>
            </a:r>
          </a:p>
        </p:txBody>
      </p:sp>
      <p:sp>
        <p:nvSpPr>
          <p:cNvPr id="19" name="TextBox 18">
            <a:extLst>
              <a:ext uri="{FF2B5EF4-FFF2-40B4-BE49-F238E27FC236}">
                <a16:creationId xmlns:a16="http://schemas.microsoft.com/office/drawing/2014/main" id="{681AF5CA-BA81-4697-A97C-09D569EC2864}"/>
              </a:ext>
            </a:extLst>
          </p:cNvPr>
          <p:cNvSpPr txBox="1"/>
          <p:nvPr/>
        </p:nvSpPr>
        <p:spPr>
          <a:xfrm>
            <a:off x="683568" y="4221088"/>
            <a:ext cx="7992888" cy="1446550"/>
          </a:xfrm>
          <a:custGeom>
            <a:avLst/>
            <a:gdLst>
              <a:gd name="connsiteX0" fmla="*/ 0 w 7992888"/>
              <a:gd name="connsiteY0" fmla="*/ 0 h 1446550"/>
              <a:gd name="connsiteX1" fmla="*/ 730778 w 7992888"/>
              <a:gd name="connsiteY1" fmla="*/ 0 h 1446550"/>
              <a:gd name="connsiteX2" fmla="*/ 1141841 w 7992888"/>
              <a:gd name="connsiteY2" fmla="*/ 0 h 1446550"/>
              <a:gd name="connsiteX3" fmla="*/ 1712762 w 7992888"/>
              <a:gd name="connsiteY3" fmla="*/ 0 h 1446550"/>
              <a:gd name="connsiteX4" fmla="*/ 2363611 w 7992888"/>
              <a:gd name="connsiteY4" fmla="*/ 0 h 1446550"/>
              <a:gd name="connsiteX5" fmla="*/ 2694745 w 7992888"/>
              <a:gd name="connsiteY5" fmla="*/ 0 h 1446550"/>
              <a:gd name="connsiteX6" fmla="*/ 3025879 w 7992888"/>
              <a:gd name="connsiteY6" fmla="*/ 0 h 1446550"/>
              <a:gd name="connsiteX7" fmla="*/ 3756657 w 7992888"/>
              <a:gd name="connsiteY7" fmla="*/ 0 h 1446550"/>
              <a:gd name="connsiteX8" fmla="*/ 4327578 w 7992888"/>
              <a:gd name="connsiteY8" fmla="*/ 0 h 1446550"/>
              <a:gd name="connsiteX9" fmla="*/ 4658712 w 7992888"/>
              <a:gd name="connsiteY9" fmla="*/ 0 h 1446550"/>
              <a:gd name="connsiteX10" fmla="*/ 5229632 w 7992888"/>
              <a:gd name="connsiteY10" fmla="*/ 0 h 1446550"/>
              <a:gd name="connsiteX11" fmla="*/ 5960411 w 7992888"/>
              <a:gd name="connsiteY11" fmla="*/ 0 h 1446550"/>
              <a:gd name="connsiteX12" fmla="*/ 6451402 w 7992888"/>
              <a:gd name="connsiteY12" fmla="*/ 0 h 1446550"/>
              <a:gd name="connsiteX13" fmla="*/ 6942394 w 7992888"/>
              <a:gd name="connsiteY13" fmla="*/ 0 h 1446550"/>
              <a:gd name="connsiteX14" fmla="*/ 7992888 w 7992888"/>
              <a:gd name="connsiteY14" fmla="*/ 0 h 1446550"/>
              <a:gd name="connsiteX15" fmla="*/ 7992888 w 7992888"/>
              <a:gd name="connsiteY15" fmla="*/ 496649 h 1446550"/>
              <a:gd name="connsiteX16" fmla="*/ 7992888 w 7992888"/>
              <a:gd name="connsiteY16" fmla="*/ 978832 h 1446550"/>
              <a:gd name="connsiteX17" fmla="*/ 7992888 w 7992888"/>
              <a:gd name="connsiteY17" fmla="*/ 1446550 h 1446550"/>
              <a:gd name="connsiteX18" fmla="*/ 7501896 w 7992888"/>
              <a:gd name="connsiteY18" fmla="*/ 1446550 h 1446550"/>
              <a:gd name="connsiteX19" fmla="*/ 7090833 w 7992888"/>
              <a:gd name="connsiteY19" fmla="*/ 1446550 h 1446550"/>
              <a:gd name="connsiteX20" fmla="*/ 6360055 w 7992888"/>
              <a:gd name="connsiteY20" fmla="*/ 1446550 h 1446550"/>
              <a:gd name="connsiteX21" fmla="*/ 5789135 w 7992888"/>
              <a:gd name="connsiteY21" fmla="*/ 1446550 h 1446550"/>
              <a:gd name="connsiteX22" fmla="*/ 5458001 w 7992888"/>
              <a:gd name="connsiteY22" fmla="*/ 1446550 h 1446550"/>
              <a:gd name="connsiteX23" fmla="*/ 4887080 w 7992888"/>
              <a:gd name="connsiteY23" fmla="*/ 1446550 h 1446550"/>
              <a:gd name="connsiteX24" fmla="*/ 4396088 w 7992888"/>
              <a:gd name="connsiteY24" fmla="*/ 1446550 h 1446550"/>
              <a:gd name="connsiteX25" fmla="*/ 3905097 w 7992888"/>
              <a:gd name="connsiteY25" fmla="*/ 1446550 h 1446550"/>
              <a:gd name="connsiteX26" fmla="*/ 3414105 w 7992888"/>
              <a:gd name="connsiteY26" fmla="*/ 1446550 h 1446550"/>
              <a:gd name="connsiteX27" fmla="*/ 2923113 w 7992888"/>
              <a:gd name="connsiteY27" fmla="*/ 1446550 h 1446550"/>
              <a:gd name="connsiteX28" fmla="*/ 2272264 w 7992888"/>
              <a:gd name="connsiteY28" fmla="*/ 1446550 h 1446550"/>
              <a:gd name="connsiteX29" fmla="*/ 1701343 w 7992888"/>
              <a:gd name="connsiteY29" fmla="*/ 1446550 h 1446550"/>
              <a:gd name="connsiteX30" fmla="*/ 1370209 w 7992888"/>
              <a:gd name="connsiteY30" fmla="*/ 1446550 h 1446550"/>
              <a:gd name="connsiteX31" fmla="*/ 879218 w 7992888"/>
              <a:gd name="connsiteY31" fmla="*/ 1446550 h 1446550"/>
              <a:gd name="connsiteX32" fmla="*/ 0 w 7992888"/>
              <a:gd name="connsiteY32" fmla="*/ 1446550 h 1446550"/>
              <a:gd name="connsiteX33" fmla="*/ 0 w 7992888"/>
              <a:gd name="connsiteY33" fmla="*/ 993298 h 1446550"/>
              <a:gd name="connsiteX34" fmla="*/ 0 w 7992888"/>
              <a:gd name="connsiteY34" fmla="*/ 554511 h 1446550"/>
              <a:gd name="connsiteX35" fmla="*/ 0 w 7992888"/>
              <a:gd name="connsiteY35" fmla="*/ 0 h 144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7992888" h="1446550" fill="none" extrusionOk="0">
                <a:moveTo>
                  <a:pt x="0" y="0"/>
                </a:moveTo>
                <a:cubicBezTo>
                  <a:pt x="198341" y="-64588"/>
                  <a:pt x="432119" y="13312"/>
                  <a:pt x="730778" y="0"/>
                </a:cubicBezTo>
                <a:cubicBezTo>
                  <a:pt x="1029437" y="-13312"/>
                  <a:pt x="945754" y="27612"/>
                  <a:pt x="1141841" y="0"/>
                </a:cubicBezTo>
                <a:cubicBezTo>
                  <a:pt x="1337928" y="-27612"/>
                  <a:pt x="1457899" y="39268"/>
                  <a:pt x="1712762" y="0"/>
                </a:cubicBezTo>
                <a:cubicBezTo>
                  <a:pt x="1967625" y="-39268"/>
                  <a:pt x="2146640" y="42630"/>
                  <a:pt x="2363611" y="0"/>
                </a:cubicBezTo>
                <a:cubicBezTo>
                  <a:pt x="2580582" y="-42630"/>
                  <a:pt x="2613981" y="34059"/>
                  <a:pt x="2694745" y="0"/>
                </a:cubicBezTo>
                <a:cubicBezTo>
                  <a:pt x="2775509" y="-34059"/>
                  <a:pt x="2957261" y="5027"/>
                  <a:pt x="3025879" y="0"/>
                </a:cubicBezTo>
                <a:cubicBezTo>
                  <a:pt x="3094497" y="-5027"/>
                  <a:pt x="3402447" y="66690"/>
                  <a:pt x="3756657" y="0"/>
                </a:cubicBezTo>
                <a:cubicBezTo>
                  <a:pt x="4110867" y="-66690"/>
                  <a:pt x="4159609" y="57452"/>
                  <a:pt x="4327578" y="0"/>
                </a:cubicBezTo>
                <a:cubicBezTo>
                  <a:pt x="4495547" y="-57452"/>
                  <a:pt x="4536904" y="38890"/>
                  <a:pt x="4658712" y="0"/>
                </a:cubicBezTo>
                <a:cubicBezTo>
                  <a:pt x="4780520" y="-38890"/>
                  <a:pt x="5109921" y="65191"/>
                  <a:pt x="5229632" y="0"/>
                </a:cubicBezTo>
                <a:cubicBezTo>
                  <a:pt x="5349343" y="-65191"/>
                  <a:pt x="5646190" y="25339"/>
                  <a:pt x="5960411" y="0"/>
                </a:cubicBezTo>
                <a:cubicBezTo>
                  <a:pt x="6274632" y="-25339"/>
                  <a:pt x="6348316" y="26409"/>
                  <a:pt x="6451402" y="0"/>
                </a:cubicBezTo>
                <a:cubicBezTo>
                  <a:pt x="6554488" y="-26409"/>
                  <a:pt x="6785706" y="13886"/>
                  <a:pt x="6942394" y="0"/>
                </a:cubicBezTo>
                <a:cubicBezTo>
                  <a:pt x="7099082" y="-13886"/>
                  <a:pt x="7684333" y="59907"/>
                  <a:pt x="7992888" y="0"/>
                </a:cubicBezTo>
                <a:cubicBezTo>
                  <a:pt x="8045964" y="110217"/>
                  <a:pt x="7968960" y="361647"/>
                  <a:pt x="7992888" y="496649"/>
                </a:cubicBezTo>
                <a:cubicBezTo>
                  <a:pt x="8016816" y="631651"/>
                  <a:pt x="7937533" y="793412"/>
                  <a:pt x="7992888" y="978832"/>
                </a:cubicBezTo>
                <a:cubicBezTo>
                  <a:pt x="8048243" y="1164252"/>
                  <a:pt x="7976280" y="1344704"/>
                  <a:pt x="7992888" y="1446550"/>
                </a:cubicBezTo>
                <a:cubicBezTo>
                  <a:pt x="7794068" y="1474506"/>
                  <a:pt x="7706788" y="1431169"/>
                  <a:pt x="7501896" y="1446550"/>
                </a:cubicBezTo>
                <a:cubicBezTo>
                  <a:pt x="7297004" y="1461931"/>
                  <a:pt x="7247492" y="1437919"/>
                  <a:pt x="7090833" y="1446550"/>
                </a:cubicBezTo>
                <a:cubicBezTo>
                  <a:pt x="6934174" y="1455181"/>
                  <a:pt x="6530550" y="1373189"/>
                  <a:pt x="6360055" y="1446550"/>
                </a:cubicBezTo>
                <a:cubicBezTo>
                  <a:pt x="6189560" y="1519911"/>
                  <a:pt x="5995083" y="1430419"/>
                  <a:pt x="5789135" y="1446550"/>
                </a:cubicBezTo>
                <a:cubicBezTo>
                  <a:pt x="5583187" y="1462681"/>
                  <a:pt x="5594084" y="1445275"/>
                  <a:pt x="5458001" y="1446550"/>
                </a:cubicBezTo>
                <a:cubicBezTo>
                  <a:pt x="5321918" y="1447825"/>
                  <a:pt x="5121443" y="1438936"/>
                  <a:pt x="4887080" y="1446550"/>
                </a:cubicBezTo>
                <a:cubicBezTo>
                  <a:pt x="4652717" y="1454164"/>
                  <a:pt x="4552958" y="1391202"/>
                  <a:pt x="4396088" y="1446550"/>
                </a:cubicBezTo>
                <a:cubicBezTo>
                  <a:pt x="4239218" y="1501898"/>
                  <a:pt x="4139925" y="1395546"/>
                  <a:pt x="3905097" y="1446550"/>
                </a:cubicBezTo>
                <a:cubicBezTo>
                  <a:pt x="3670269" y="1497554"/>
                  <a:pt x="3650986" y="1432825"/>
                  <a:pt x="3414105" y="1446550"/>
                </a:cubicBezTo>
                <a:cubicBezTo>
                  <a:pt x="3177224" y="1460275"/>
                  <a:pt x="3158945" y="1438172"/>
                  <a:pt x="2923113" y="1446550"/>
                </a:cubicBezTo>
                <a:cubicBezTo>
                  <a:pt x="2687281" y="1454928"/>
                  <a:pt x="2500550" y="1444589"/>
                  <a:pt x="2272264" y="1446550"/>
                </a:cubicBezTo>
                <a:cubicBezTo>
                  <a:pt x="2043978" y="1448511"/>
                  <a:pt x="1970250" y="1422898"/>
                  <a:pt x="1701343" y="1446550"/>
                </a:cubicBezTo>
                <a:cubicBezTo>
                  <a:pt x="1432436" y="1470202"/>
                  <a:pt x="1525009" y="1415745"/>
                  <a:pt x="1370209" y="1446550"/>
                </a:cubicBezTo>
                <a:cubicBezTo>
                  <a:pt x="1215409" y="1477355"/>
                  <a:pt x="1111696" y="1402587"/>
                  <a:pt x="879218" y="1446550"/>
                </a:cubicBezTo>
                <a:cubicBezTo>
                  <a:pt x="646740" y="1490513"/>
                  <a:pt x="286036" y="1351227"/>
                  <a:pt x="0" y="1446550"/>
                </a:cubicBezTo>
                <a:cubicBezTo>
                  <a:pt x="-36893" y="1317368"/>
                  <a:pt x="35093" y="1212203"/>
                  <a:pt x="0" y="993298"/>
                </a:cubicBezTo>
                <a:cubicBezTo>
                  <a:pt x="-35093" y="774393"/>
                  <a:pt x="46048" y="666185"/>
                  <a:pt x="0" y="554511"/>
                </a:cubicBezTo>
                <a:cubicBezTo>
                  <a:pt x="-46048" y="442837"/>
                  <a:pt x="63701" y="236307"/>
                  <a:pt x="0" y="0"/>
                </a:cubicBezTo>
                <a:close/>
              </a:path>
              <a:path w="7992888" h="1446550" stroke="0" extrusionOk="0">
                <a:moveTo>
                  <a:pt x="0" y="0"/>
                </a:moveTo>
                <a:cubicBezTo>
                  <a:pt x="227701" y="-57636"/>
                  <a:pt x="369088" y="20999"/>
                  <a:pt x="490992" y="0"/>
                </a:cubicBezTo>
                <a:cubicBezTo>
                  <a:pt x="612896" y="-20999"/>
                  <a:pt x="746638" y="6574"/>
                  <a:pt x="822126" y="0"/>
                </a:cubicBezTo>
                <a:cubicBezTo>
                  <a:pt x="897614" y="-6574"/>
                  <a:pt x="1208334" y="87375"/>
                  <a:pt x="1552904" y="0"/>
                </a:cubicBezTo>
                <a:cubicBezTo>
                  <a:pt x="1897474" y="-87375"/>
                  <a:pt x="1909245" y="25467"/>
                  <a:pt x="2043896" y="0"/>
                </a:cubicBezTo>
                <a:cubicBezTo>
                  <a:pt x="2178547" y="-25467"/>
                  <a:pt x="2300499" y="43971"/>
                  <a:pt x="2534887" y="0"/>
                </a:cubicBezTo>
                <a:cubicBezTo>
                  <a:pt x="2769275" y="-43971"/>
                  <a:pt x="3077160" y="83748"/>
                  <a:pt x="3265666" y="0"/>
                </a:cubicBezTo>
                <a:cubicBezTo>
                  <a:pt x="3454172" y="-83748"/>
                  <a:pt x="3493873" y="40939"/>
                  <a:pt x="3676728" y="0"/>
                </a:cubicBezTo>
                <a:cubicBezTo>
                  <a:pt x="3859583" y="-40939"/>
                  <a:pt x="4151485" y="8502"/>
                  <a:pt x="4407507" y="0"/>
                </a:cubicBezTo>
                <a:cubicBezTo>
                  <a:pt x="4663529" y="-8502"/>
                  <a:pt x="4912041" y="52949"/>
                  <a:pt x="5138285" y="0"/>
                </a:cubicBezTo>
                <a:cubicBezTo>
                  <a:pt x="5364529" y="-52949"/>
                  <a:pt x="5448760" y="20907"/>
                  <a:pt x="5709206" y="0"/>
                </a:cubicBezTo>
                <a:cubicBezTo>
                  <a:pt x="5969652" y="-20907"/>
                  <a:pt x="6111402" y="6549"/>
                  <a:pt x="6439984" y="0"/>
                </a:cubicBezTo>
                <a:cubicBezTo>
                  <a:pt x="6768566" y="-6549"/>
                  <a:pt x="6738581" y="2498"/>
                  <a:pt x="6930976" y="0"/>
                </a:cubicBezTo>
                <a:cubicBezTo>
                  <a:pt x="7123371" y="-2498"/>
                  <a:pt x="7259245" y="51156"/>
                  <a:pt x="7421967" y="0"/>
                </a:cubicBezTo>
                <a:cubicBezTo>
                  <a:pt x="7584689" y="-51156"/>
                  <a:pt x="7832077" y="40043"/>
                  <a:pt x="7992888" y="0"/>
                </a:cubicBezTo>
                <a:cubicBezTo>
                  <a:pt x="8044814" y="135917"/>
                  <a:pt x="7981313" y="370932"/>
                  <a:pt x="7992888" y="467718"/>
                </a:cubicBezTo>
                <a:cubicBezTo>
                  <a:pt x="8004463" y="564504"/>
                  <a:pt x="7941738" y="848129"/>
                  <a:pt x="7992888" y="949901"/>
                </a:cubicBezTo>
                <a:cubicBezTo>
                  <a:pt x="8044038" y="1051673"/>
                  <a:pt x="7970108" y="1207439"/>
                  <a:pt x="7992888" y="1446550"/>
                </a:cubicBezTo>
                <a:cubicBezTo>
                  <a:pt x="7835863" y="1480203"/>
                  <a:pt x="7526579" y="1439059"/>
                  <a:pt x="7342039" y="1446550"/>
                </a:cubicBezTo>
                <a:cubicBezTo>
                  <a:pt x="7157499" y="1454041"/>
                  <a:pt x="7122322" y="1414040"/>
                  <a:pt x="7010905" y="1446550"/>
                </a:cubicBezTo>
                <a:cubicBezTo>
                  <a:pt x="6899488" y="1479060"/>
                  <a:pt x="6707793" y="1419950"/>
                  <a:pt x="6599842" y="1446550"/>
                </a:cubicBezTo>
                <a:cubicBezTo>
                  <a:pt x="6491891" y="1473150"/>
                  <a:pt x="6223765" y="1423276"/>
                  <a:pt x="5869063" y="1446550"/>
                </a:cubicBezTo>
                <a:cubicBezTo>
                  <a:pt x="5514361" y="1469824"/>
                  <a:pt x="5510606" y="1424713"/>
                  <a:pt x="5298143" y="1446550"/>
                </a:cubicBezTo>
                <a:cubicBezTo>
                  <a:pt x="5085680" y="1468387"/>
                  <a:pt x="5022188" y="1407925"/>
                  <a:pt x="4887080" y="1446550"/>
                </a:cubicBezTo>
                <a:cubicBezTo>
                  <a:pt x="4751972" y="1485175"/>
                  <a:pt x="4528795" y="1445881"/>
                  <a:pt x="4316160" y="1446550"/>
                </a:cubicBezTo>
                <a:cubicBezTo>
                  <a:pt x="4103525" y="1447219"/>
                  <a:pt x="4141538" y="1409187"/>
                  <a:pt x="3985026" y="1446550"/>
                </a:cubicBezTo>
                <a:cubicBezTo>
                  <a:pt x="3828514" y="1483913"/>
                  <a:pt x="3752472" y="1418633"/>
                  <a:pt x="3653892" y="1446550"/>
                </a:cubicBezTo>
                <a:cubicBezTo>
                  <a:pt x="3555312" y="1474467"/>
                  <a:pt x="3282620" y="1442112"/>
                  <a:pt x="3082971" y="1446550"/>
                </a:cubicBezTo>
                <a:cubicBezTo>
                  <a:pt x="2883322" y="1450988"/>
                  <a:pt x="2858066" y="1403877"/>
                  <a:pt x="2671908" y="1446550"/>
                </a:cubicBezTo>
                <a:cubicBezTo>
                  <a:pt x="2485750" y="1489223"/>
                  <a:pt x="2343875" y="1397355"/>
                  <a:pt x="2021059" y="1446550"/>
                </a:cubicBezTo>
                <a:cubicBezTo>
                  <a:pt x="1698243" y="1495745"/>
                  <a:pt x="1764520" y="1433456"/>
                  <a:pt x="1609996" y="1446550"/>
                </a:cubicBezTo>
                <a:cubicBezTo>
                  <a:pt x="1455472" y="1459644"/>
                  <a:pt x="1105580" y="1435522"/>
                  <a:pt x="959147" y="1446550"/>
                </a:cubicBezTo>
                <a:cubicBezTo>
                  <a:pt x="812714" y="1457578"/>
                  <a:pt x="768214" y="1443326"/>
                  <a:pt x="628013" y="1446550"/>
                </a:cubicBezTo>
                <a:cubicBezTo>
                  <a:pt x="487812" y="1449774"/>
                  <a:pt x="296613" y="1444456"/>
                  <a:pt x="0" y="1446550"/>
                </a:cubicBezTo>
                <a:cubicBezTo>
                  <a:pt x="-49646" y="1282651"/>
                  <a:pt x="13553" y="1203533"/>
                  <a:pt x="0" y="993298"/>
                </a:cubicBezTo>
                <a:cubicBezTo>
                  <a:pt x="-13553" y="783063"/>
                  <a:pt x="56574" y="631990"/>
                  <a:pt x="0" y="482183"/>
                </a:cubicBezTo>
                <a:cubicBezTo>
                  <a:pt x="-56574" y="332376"/>
                  <a:pt x="57126" y="154688"/>
                  <a:pt x="0" y="0"/>
                </a:cubicBezTo>
                <a:close/>
              </a:path>
            </a:pathLst>
          </a:custGeom>
          <a:solidFill>
            <a:schemeClr val="accent1">
              <a:lumMod val="20000"/>
              <a:lumOff val="80000"/>
            </a:schemeClr>
          </a:solidFill>
          <a:ln>
            <a:solidFill>
              <a:schemeClr val="accent1">
                <a:shade val="50000"/>
              </a:schemeClr>
            </a:solidFill>
            <a:prstDash val="lgDash"/>
            <a:extLst>
              <a:ext uri="{C807C97D-BFC1-408E-A445-0C87EB9F89A2}">
                <ask:lineSketchStyleProps xmlns:ask="http://schemas.microsoft.com/office/drawing/2018/sketchyshapes" sd="1219033472">
                  <a:prstGeom prst="rect">
                    <a:avLst/>
                  </a:prstGeom>
                  <ask:type>
                    <ask:lineSketchScribble/>
                  </ask:type>
                </ask:lineSketchStyleProps>
              </a:ext>
            </a:extLst>
          </a:ln>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200" b="1" i="0" u="none" strike="noStrike" kern="1200" cap="none" spc="0" normalizeH="0" baseline="0" noProof="0" dirty="0">
                <a:ln>
                  <a:noFill/>
                </a:ln>
                <a:solidFill>
                  <a:prstClr val="black"/>
                </a:solidFill>
                <a:effectLst/>
                <a:uLnTx/>
                <a:uFillTx/>
                <a:latin typeface="Calibri"/>
                <a:ea typeface="+mn-ea"/>
                <a:cs typeface="+mn-cs"/>
              </a:rPr>
              <a:t>Management of hypomagnesaemia includes:</a:t>
            </a:r>
            <a:r>
              <a:rPr kumimoji="0" lang="en-US" sz="2200" b="0" i="0" u="none" strike="noStrike" kern="1200" cap="none" spc="0" normalizeH="0" baseline="0" noProof="0" dirty="0">
                <a:ln>
                  <a:noFill/>
                </a:ln>
                <a:solidFill>
                  <a:prstClr val="black"/>
                </a:solidFill>
                <a:effectLst/>
                <a:uLnTx/>
                <a:uFillTx/>
                <a:latin typeface="Calibri"/>
                <a:ea typeface="+mn-ea"/>
                <a:cs typeface="+mn-cs"/>
              </a:rPr>
              <a:t> </a:t>
            </a: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black"/>
                </a:solidFill>
                <a:effectLst/>
                <a:uLnTx/>
                <a:uFillTx/>
                <a:latin typeface="Calibri"/>
                <a:ea typeface="+mn-ea"/>
                <a:cs typeface="+mn-cs"/>
              </a:rPr>
              <a:t>Increase Mg supplementation</a:t>
            </a: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black"/>
                </a:solidFill>
                <a:effectLst/>
                <a:uLnTx/>
                <a:uFillTx/>
                <a:latin typeface="Calibri"/>
                <a:ea typeface="+mn-ea"/>
                <a:cs typeface="+mn-cs"/>
              </a:rPr>
              <a:t>If Mg &lt;0.45mmol/L despite oral replacement, 5g MgSO4 IV daily until normalizes (can also give IM)</a:t>
            </a:r>
          </a:p>
        </p:txBody>
      </p:sp>
      <p:sp>
        <p:nvSpPr>
          <p:cNvPr id="16" name="Rectangle 15">
            <a:extLst>
              <a:ext uri="{FF2B5EF4-FFF2-40B4-BE49-F238E27FC236}">
                <a16:creationId xmlns:a16="http://schemas.microsoft.com/office/drawing/2014/main" id="{1B8C4CF2-AF3F-B6B2-AE19-7759B981E561}"/>
              </a:ext>
            </a:extLst>
          </p:cNvPr>
          <p:cNvSpPr/>
          <p:nvPr/>
        </p:nvSpPr>
        <p:spPr>
          <a:xfrm>
            <a:off x="1259632" y="6064842"/>
            <a:ext cx="7308304" cy="460502"/>
          </a:xfrm>
          <a:prstGeom prst="rect">
            <a:avLst/>
          </a:prstGeom>
          <a:solidFill>
            <a:srgbClr val="FFC000"/>
          </a:solidFill>
          <a:ln w="22225">
            <a:solidFill>
              <a:srgbClr val="C0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Calibri"/>
                <a:ea typeface="+mn-ea"/>
                <a:cs typeface="+mn-cs"/>
              </a:rPr>
              <a:t>*Refer to workshop “Safe Administration of Amphotericin B deoxycholate”</a:t>
            </a:r>
          </a:p>
        </p:txBody>
      </p:sp>
      <p:sp>
        <p:nvSpPr>
          <p:cNvPr id="11" name="Rectangle 10">
            <a:extLst>
              <a:ext uri="{FF2B5EF4-FFF2-40B4-BE49-F238E27FC236}">
                <a16:creationId xmlns:a16="http://schemas.microsoft.com/office/drawing/2014/main" id="{58AE27E0-FB5D-5D0F-81B6-A058FA8279C5}"/>
              </a:ext>
            </a:extLst>
          </p:cNvPr>
          <p:cNvSpPr/>
          <p:nvPr/>
        </p:nvSpPr>
        <p:spPr>
          <a:xfrm>
            <a:off x="6228184" y="1104961"/>
            <a:ext cx="2448271" cy="2252031"/>
          </a:xfrm>
          <a:prstGeom prst="rect">
            <a:avLst/>
          </a:prstGeom>
          <a:solidFill>
            <a:schemeClr val="accent4">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Calibri"/>
                <a:ea typeface="+mn-ea"/>
                <a:cs typeface="+mn-cs"/>
              </a:rPr>
              <a:t>Magnesium 12</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600" b="1" i="0" u="none" strike="noStrike" kern="1200" cap="none" spc="0" normalizeH="0" baseline="0" noProof="0" dirty="0">
                <a:ln>
                  <a:noFill/>
                </a:ln>
                <a:solidFill>
                  <a:prstClr val="black"/>
                </a:solidFill>
                <a:effectLst/>
                <a:uLnTx/>
                <a:uFillTx/>
                <a:latin typeface="Calibri"/>
                <a:ea typeface="+mn-ea"/>
                <a:cs typeface="+mn-cs"/>
              </a:rPr>
              <a:t>Mg</a:t>
            </a:r>
            <a:r>
              <a:rPr kumimoji="0" lang="en-US" sz="6600" b="1" i="0" u="none" strike="noStrike" kern="1200" cap="none" spc="0" normalizeH="0" baseline="30000" noProof="0" dirty="0">
                <a:ln>
                  <a:noFill/>
                </a:ln>
                <a:solidFill>
                  <a:prstClr val="black"/>
                </a:solidFill>
                <a:effectLst/>
                <a:uLnTx/>
                <a:uFillTx/>
                <a:latin typeface="Calibri"/>
                <a:ea typeface="+mn-ea"/>
                <a:cs typeface="+mn-cs"/>
              </a:rPr>
              <a:t>2+</a:t>
            </a:r>
            <a:endParaRPr kumimoji="0" lang="en-US" sz="1050" b="1" i="0" u="none" strike="noStrike" kern="1200" cap="none" spc="0" normalizeH="0" baseline="30000" noProof="0" dirty="0">
              <a:ln>
                <a:noFill/>
              </a:ln>
              <a:solidFill>
                <a:prstClr val="black"/>
              </a:solidFill>
              <a:effectLst/>
              <a:uLnTx/>
              <a:uFillTx/>
              <a:latin typeface="Calibri"/>
              <a:ea typeface="+mn-ea"/>
              <a:cs typeface="+mn-cs"/>
            </a:endParaRPr>
          </a:p>
        </p:txBody>
      </p:sp>
      <p:sp>
        <p:nvSpPr>
          <p:cNvPr id="2" name="TextBox 1">
            <a:extLst>
              <a:ext uri="{FF2B5EF4-FFF2-40B4-BE49-F238E27FC236}">
                <a16:creationId xmlns:a16="http://schemas.microsoft.com/office/drawing/2014/main" id="{17351BD5-9023-1730-CADF-6EFC7798D873}"/>
              </a:ext>
            </a:extLst>
          </p:cNvPr>
          <p:cNvSpPr txBox="1"/>
          <p:nvPr/>
        </p:nvSpPr>
        <p:spPr>
          <a:xfrm>
            <a:off x="203563" y="6581001"/>
            <a:ext cx="8902703"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a:ea typeface="+mn-ea"/>
                <a:cs typeface="+mn-cs"/>
              </a:rPr>
              <a:t>Source: AMBITION</a:t>
            </a:r>
          </a:p>
        </p:txBody>
      </p:sp>
    </p:spTree>
    <p:extLst>
      <p:ext uri="{BB962C8B-B14F-4D97-AF65-F5344CB8AC3E}">
        <p14:creationId xmlns:p14="http://schemas.microsoft.com/office/powerpoint/2010/main" val="245831114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a:extLst>
              <a:ext uri="{FF2B5EF4-FFF2-40B4-BE49-F238E27FC236}">
                <a16:creationId xmlns:a16="http://schemas.microsoft.com/office/drawing/2014/main" id="{2EF76C86-E35D-405C-B3CF-166910C0390D}"/>
              </a:ext>
            </a:extLst>
          </p:cNvPr>
          <p:cNvSpPr txBox="1">
            <a:spLocks noChangeArrowheads="1"/>
          </p:cNvSpPr>
          <p:nvPr/>
        </p:nvSpPr>
        <p:spPr bwMode="gray">
          <a:xfrm>
            <a:off x="0" y="-36160"/>
            <a:ext cx="9144000" cy="914400"/>
          </a:xfrm>
          <a:prstGeom prst="rect">
            <a:avLst/>
          </a:prstGeom>
          <a:solidFill>
            <a:srgbClr val="002060"/>
          </a:solidFill>
        </p:spPr>
        <p:txBody>
          <a:bodyPr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600"/>
              </a:spcBef>
              <a:spcAft>
                <a:spcPts val="0"/>
              </a:spcAft>
              <a:buClrTx/>
              <a:buSzTx/>
              <a:buFontTx/>
              <a:buNone/>
              <a:tabLst/>
              <a:defRPr/>
            </a:pPr>
            <a:endParaRPr kumimoji="0" lang="en-US" sz="1900" b="1" i="0" u="none" strike="noStrike" kern="1200" cap="none" spc="0" normalizeH="0" baseline="0" noProof="0" dirty="0">
              <a:ln>
                <a:noFill/>
              </a:ln>
              <a:solidFill>
                <a:prstClr val="white"/>
              </a:solidFill>
              <a:effectLst/>
              <a:uLnTx/>
              <a:uFillTx/>
              <a:latin typeface="Calibri" panose="020F0502020204030204"/>
              <a:ea typeface="+mj-ea"/>
              <a:cs typeface="Calibri" panose="020F0502020204030204" pitchFamily="34" charset="0"/>
            </a:endParaRPr>
          </a:p>
        </p:txBody>
      </p:sp>
      <p:sp>
        <p:nvSpPr>
          <p:cNvPr id="9" name="TextBox 8">
            <a:extLst>
              <a:ext uri="{FF2B5EF4-FFF2-40B4-BE49-F238E27FC236}">
                <a16:creationId xmlns:a16="http://schemas.microsoft.com/office/drawing/2014/main" id="{07C552B1-E7F6-4971-937C-5D72801A87E6}"/>
              </a:ext>
            </a:extLst>
          </p:cNvPr>
          <p:cNvSpPr txBox="1"/>
          <p:nvPr/>
        </p:nvSpPr>
        <p:spPr>
          <a:xfrm>
            <a:off x="1" y="57398"/>
            <a:ext cx="9108504"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a:ea typeface="+mn-ea"/>
                <a:cs typeface="Calibri" panose="020F0502020204030204" pitchFamily="34" charset="0"/>
              </a:rPr>
              <a:t>Nephrotoxicity is a risk following the administration of  Amphotericin B. Adequate hydration, and monitoring of renal function should be pursued during </a:t>
            </a:r>
            <a:r>
              <a:rPr kumimoji="0" lang="en-US" sz="1800" b="1" i="0" u="none" strike="noStrike" kern="1200" cap="none" spc="0" normalizeH="0" baseline="0" noProof="0" dirty="0" err="1">
                <a:ln>
                  <a:noFill/>
                </a:ln>
                <a:solidFill>
                  <a:prstClr val="white"/>
                </a:solidFill>
                <a:effectLst/>
                <a:uLnTx/>
                <a:uFillTx/>
                <a:latin typeface="Calibri"/>
                <a:ea typeface="+mn-ea"/>
                <a:cs typeface="Calibri" panose="020F0502020204030204" pitchFamily="34" charset="0"/>
              </a:rPr>
              <a:t>AmB</a:t>
            </a:r>
            <a:r>
              <a:rPr kumimoji="0" lang="en-US" sz="1800" b="1" i="0" u="none" strike="noStrike" kern="1200" cap="none" spc="0" normalizeH="0" baseline="0" noProof="0" dirty="0">
                <a:ln>
                  <a:noFill/>
                </a:ln>
                <a:solidFill>
                  <a:prstClr val="white"/>
                </a:solidFill>
                <a:effectLst/>
                <a:uLnTx/>
                <a:uFillTx/>
                <a:latin typeface="Calibri"/>
                <a:ea typeface="+mn-ea"/>
                <a:cs typeface="Calibri" panose="020F0502020204030204" pitchFamily="34" charset="0"/>
              </a:rPr>
              <a:t> treatment. </a:t>
            </a:r>
          </a:p>
        </p:txBody>
      </p:sp>
      <p:sp>
        <p:nvSpPr>
          <p:cNvPr id="8" name="TextBox 7">
            <a:extLst>
              <a:ext uri="{FF2B5EF4-FFF2-40B4-BE49-F238E27FC236}">
                <a16:creationId xmlns:a16="http://schemas.microsoft.com/office/drawing/2014/main" id="{2A4CA111-6687-40F4-9EB2-6B7E0ECECAF2}"/>
              </a:ext>
            </a:extLst>
          </p:cNvPr>
          <p:cNvSpPr txBox="1"/>
          <p:nvPr/>
        </p:nvSpPr>
        <p:spPr>
          <a:xfrm>
            <a:off x="0" y="980728"/>
            <a:ext cx="8972688" cy="769441"/>
          </a:xfrm>
          <a:prstGeom prst="rect">
            <a:avLst/>
          </a:prstGeom>
          <a:noFill/>
          <a:ln>
            <a:noFill/>
            <a:prstDash val="lgDash"/>
          </a:ln>
        </p:spPr>
        <p:txBody>
          <a:bodyPr wrap="square" rtlCol="0">
            <a:spAutoFit/>
          </a:bodyPr>
          <a:lstStyle/>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1" i="0" u="none" strike="noStrike" kern="1200" cap="none" spc="0" normalizeH="0" baseline="0" noProof="0" dirty="0">
                <a:ln>
                  <a:noFill/>
                </a:ln>
                <a:solidFill>
                  <a:srgbClr val="0070C0"/>
                </a:solidFill>
                <a:effectLst/>
                <a:uLnTx/>
                <a:uFillTx/>
                <a:latin typeface="Calibri"/>
                <a:ea typeface="+mn-ea"/>
                <a:cs typeface="+mn-cs"/>
              </a:rPr>
              <a:t>The risk of </a:t>
            </a:r>
            <a:r>
              <a:rPr kumimoji="0" lang="en-US" sz="2200" b="1" i="0" u="none" strike="noStrike" kern="1200" cap="none" spc="0" normalizeH="0" baseline="0" noProof="0" dirty="0" err="1">
                <a:ln>
                  <a:noFill/>
                </a:ln>
                <a:solidFill>
                  <a:srgbClr val="0070C0"/>
                </a:solidFill>
                <a:effectLst/>
                <a:uLnTx/>
                <a:uFillTx/>
                <a:latin typeface="Calibri"/>
                <a:ea typeface="+mn-ea"/>
                <a:cs typeface="+mn-cs"/>
              </a:rPr>
              <a:t>AmB</a:t>
            </a:r>
            <a:r>
              <a:rPr kumimoji="0" lang="en-US" sz="2200" b="1" i="0" u="none" strike="noStrike" kern="1200" cap="none" spc="0" normalizeH="0" baseline="0" noProof="0" dirty="0">
                <a:ln>
                  <a:noFill/>
                </a:ln>
                <a:solidFill>
                  <a:srgbClr val="0070C0"/>
                </a:solidFill>
                <a:effectLst/>
                <a:uLnTx/>
                <a:uFillTx/>
                <a:latin typeface="Calibri"/>
                <a:ea typeface="+mn-ea"/>
                <a:cs typeface="+mn-cs"/>
              </a:rPr>
              <a:t> associated renal toxicity is greater with </a:t>
            </a:r>
            <a:r>
              <a:rPr kumimoji="0" lang="en-US" sz="2200" b="1" i="0" u="none" strike="noStrike" kern="1200" cap="none" spc="0" normalizeH="0" baseline="0" noProof="0" dirty="0" err="1">
                <a:ln>
                  <a:noFill/>
                </a:ln>
                <a:solidFill>
                  <a:srgbClr val="0070C0"/>
                </a:solidFill>
                <a:effectLst/>
                <a:uLnTx/>
                <a:uFillTx/>
                <a:latin typeface="Calibri"/>
                <a:ea typeface="+mn-ea"/>
                <a:cs typeface="+mn-cs"/>
              </a:rPr>
              <a:t>AmB</a:t>
            </a:r>
            <a:r>
              <a:rPr kumimoji="0" lang="en-US" sz="2200" b="1" i="0" u="none" strike="noStrike" kern="1200" cap="none" spc="0" normalizeH="0" baseline="0" noProof="0" dirty="0">
                <a:ln>
                  <a:noFill/>
                </a:ln>
                <a:solidFill>
                  <a:srgbClr val="0070C0"/>
                </a:solidFill>
                <a:effectLst/>
                <a:uLnTx/>
                <a:uFillTx/>
                <a:latin typeface="Calibri"/>
                <a:ea typeface="+mn-ea"/>
                <a:cs typeface="+mn-cs"/>
              </a:rPr>
              <a:t> deoxycholate formulation</a:t>
            </a:r>
          </a:p>
        </p:txBody>
      </p:sp>
      <p:sp>
        <p:nvSpPr>
          <p:cNvPr id="17" name="TextBox 16">
            <a:extLst>
              <a:ext uri="{FF2B5EF4-FFF2-40B4-BE49-F238E27FC236}">
                <a16:creationId xmlns:a16="http://schemas.microsoft.com/office/drawing/2014/main" id="{05E30E0A-70A1-424C-A856-6D2F548EA4CE}"/>
              </a:ext>
            </a:extLst>
          </p:cNvPr>
          <p:cNvSpPr txBox="1"/>
          <p:nvPr/>
        </p:nvSpPr>
        <p:spPr>
          <a:xfrm>
            <a:off x="0" y="2046907"/>
            <a:ext cx="5508104" cy="2462213"/>
          </a:xfrm>
          <a:prstGeom prst="rect">
            <a:avLst/>
          </a:prstGeom>
          <a:noFill/>
          <a:ln>
            <a:noFill/>
            <a:prstDash val="lgDash"/>
          </a:ln>
        </p:spPr>
        <p:txBody>
          <a:bodyPr wrap="square" rtlCol="0">
            <a:spAutoFit/>
          </a:bodyPr>
          <a:lstStyle/>
          <a:p>
            <a:pPr marL="800100" marR="0" lvl="1" indent="-3429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200" b="0" i="0" u="none" strike="noStrike" kern="1200" cap="none" spc="0" normalizeH="0" baseline="0" noProof="0" dirty="0">
                <a:ln>
                  <a:noFill/>
                </a:ln>
                <a:solidFill>
                  <a:prstClr val="black"/>
                </a:solidFill>
                <a:effectLst/>
                <a:uLnTx/>
                <a:uFillTx/>
                <a:latin typeface="Calibri"/>
                <a:ea typeface="+mn-ea"/>
                <a:cs typeface="+mn-cs"/>
              </a:rPr>
              <a:t>Ensure adequate hydration before and during administration of </a:t>
            </a:r>
            <a:r>
              <a:rPr kumimoji="0" lang="en-US" sz="2200" b="0" i="0" u="none" strike="noStrike" kern="1200" cap="none" spc="0" normalizeH="0" baseline="0" noProof="0" dirty="0" err="1">
                <a:ln>
                  <a:noFill/>
                </a:ln>
                <a:solidFill>
                  <a:prstClr val="black"/>
                </a:solidFill>
                <a:effectLst/>
                <a:uLnTx/>
                <a:uFillTx/>
                <a:latin typeface="Calibri"/>
                <a:ea typeface="+mn-ea"/>
                <a:cs typeface="+mn-cs"/>
              </a:rPr>
              <a:t>AmB</a:t>
            </a:r>
            <a:r>
              <a:rPr kumimoji="0" lang="en-US" sz="2200" b="0" i="0" u="none" strike="noStrike" kern="1200" cap="none" spc="0" normalizeH="0" baseline="0" noProof="0" dirty="0">
                <a:ln>
                  <a:noFill/>
                </a:ln>
                <a:solidFill>
                  <a:prstClr val="black"/>
                </a:solidFill>
                <a:effectLst/>
                <a:uLnTx/>
                <a:uFillTx/>
                <a:latin typeface="Calibri"/>
                <a:ea typeface="+mn-ea"/>
                <a:cs typeface="+mn-cs"/>
              </a:rPr>
              <a:t>.</a:t>
            </a: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200" b="0" i="0" u="none" strike="noStrike" kern="1200" cap="none" spc="0" normalizeH="0" baseline="0" noProof="0" dirty="0">
              <a:ln>
                <a:noFill/>
              </a:ln>
              <a:solidFill>
                <a:prstClr val="black"/>
              </a:solidFill>
              <a:effectLst/>
              <a:uLnTx/>
              <a:uFillTx/>
              <a:latin typeface="Calibri"/>
              <a:ea typeface="+mn-ea"/>
              <a:cs typeface="+mn-cs"/>
            </a:endParaRPr>
          </a:p>
          <a:p>
            <a:pPr marL="800100" marR="0" lvl="1" indent="-3429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200" b="0" i="0" u="none" strike="noStrike" kern="1200" cap="none" spc="0" normalizeH="0" baseline="0" noProof="0" dirty="0">
                <a:ln>
                  <a:noFill/>
                </a:ln>
                <a:solidFill>
                  <a:prstClr val="black"/>
                </a:solidFill>
                <a:effectLst/>
                <a:uLnTx/>
                <a:uFillTx/>
                <a:latin typeface="Calibri"/>
                <a:ea typeface="+mn-ea"/>
                <a:cs typeface="+mn-cs"/>
              </a:rPr>
              <a:t>Avoid use of nephrotoxic drugs (e.g. NSAIDs, aminoglycosides)</a:t>
            </a: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200" b="0" i="0" u="none" strike="noStrike" kern="1200" cap="none" spc="0" normalizeH="0" baseline="0" noProof="0" dirty="0">
              <a:ln>
                <a:noFill/>
              </a:ln>
              <a:solidFill>
                <a:prstClr val="black"/>
              </a:solidFill>
              <a:effectLst/>
              <a:uLnTx/>
              <a:uFillTx/>
              <a:latin typeface="Calibri"/>
              <a:ea typeface="+mn-ea"/>
              <a:cs typeface="+mn-cs"/>
            </a:endParaRPr>
          </a:p>
          <a:p>
            <a:pPr marL="800100" marR="0" lvl="1" indent="-3429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200" b="0" i="0" u="none" strike="noStrike" kern="1200" cap="none" spc="0" normalizeH="0" baseline="0" noProof="0" dirty="0">
                <a:ln>
                  <a:noFill/>
                </a:ln>
                <a:solidFill>
                  <a:prstClr val="black"/>
                </a:solidFill>
                <a:effectLst/>
                <a:uLnTx/>
                <a:uFillTx/>
                <a:latin typeface="Calibri"/>
                <a:ea typeface="+mn-ea"/>
                <a:cs typeface="+mn-cs"/>
              </a:rPr>
              <a:t>Careful monitoring of U&amp;E</a:t>
            </a:r>
          </a:p>
        </p:txBody>
      </p:sp>
      <p:sp>
        <p:nvSpPr>
          <p:cNvPr id="10" name="TextBox 9">
            <a:extLst>
              <a:ext uri="{FF2B5EF4-FFF2-40B4-BE49-F238E27FC236}">
                <a16:creationId xmlns:a16="http://schemas.microsoft.com/office/drawing/2014/main" id="{449A8933-5966-3BC4-BB43-E5B07F143C1E}"/>
              </a:ext>
            </a:extLst>
          </p:cNvPr>
          <p:cNvSpPr txBox="1"/>
          <p:nvPr/>
        </p:nvSpPr>
        <p:spPr>
          <a:xfrm>
            <a:off x="534988" y="4815443"/>
            <a:ext cx="8069460" cy="1061829"/>
          </a:xfrm>
          <a:prstGeom prst="rect">
            <a:avLst/>
          </a:prstGeom>
          <a:solidFill>
            <a:schemeClr val="bg1"/>
          </a:solidFill>
          <a:ln w="25400">
            <a:solidFill>
              <a:srgbClr val="C00000"/>
            </a:solidFill>
            <a:prstDash val="lgDashDot"/>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100" b="0" i="0" u="none" strike="noStrike" kern="1200" cap="none" spc="0" normalizeH="0" baseline="0" noProof="0" dirty="0">
                <a:ln>
                  <a:noFill/>
                </a:ln>
                <a:solidFill>
                  <a:srgbClr val="C00000"/>
                </a:solidFill>
                <a:effectLst/>
                <a:uLnTx/>
                <a:uFillTx/>
                <a:latin typeface="Calibri"/>
                <a:ea typeface="+mn-ea"/>
                <a:cs typeface="+mn-cs"/>
              </a:rPr>
              <a:t>In the AMBITION trial, patients on the single high-dose L-AmB based regimen </a:t>
            </a:r>
            <a:r>
              <a:rPr kumimoji="0" lang="en-US" sz="2100" b="1" i="0" u="none" strike="noStrike" kern="1200" cap="none" spc="0" normalizeH="0" baseline="0" noProof="0" dirty="0">
                <a:ln>
                  <a:noFill/>
                </a:ln>
                <a:solidFill>
                  <a:srgbClr val="C00000"/>
                </a:solidFill>
                <a:effectLst/>
                <a:uLnTx/>
                <a:uFillTx/>
                <a:latin typeface="Calibri"/>
                <a:ea typeface="+mn-ea"/>
                <a:cs typeface="+mn-cs"/>
              </a:rPr>
              <a:t>had lower % change in creatinine clearance at day 7 </a:t>
            </a:r>
            <a:r>
              <a:rPr kumimoji="0" lang="en-US" sz="2100" b="0" i="0" u="none" strike="noStrike" kern="1200" cap="none" spc="0" normalizeH="0" baseline="0" noProof="0" dirty="0">
                <a:ln>
                  <a:noFill/>
                </a:ln>
                <a:solidFill>
                  <a:srgbClr val="C00000"/>
                </a:solidFill>
                <a:effectLst/>
                <a:uLnTx/>
                <a:uFillTx/>
                <a:latin typeface="Calibri"/>
                <a:ea typeface="+mn-ea"/>
                <a:cs typeface="+mn-cs"/>
              </a:rPr>
              <a:t>than 1 week of AmB d plus 5FC</a:t>
            </a:r>
          </a:p>
        </p:txBody>
      </p:sp>
      <p:sp>
        <p:nvSpPr>
          <p:cNvPr id="15" name="Rectangle 14">
            <a:extLst>
              <a:ext uri="{FF2B5EF4-FFF2-40B4-BE49-F238E27FC236}">
                <a16:creationId xmlns:a16="http://schemas.microsoft.com/office/drawing/2014/main" id="{F0E8E780-0774-95B4-1FC3-EFC5A608A46D}"/>
              </a:ext>
            </a:extLst>
          </p:cNvPr>
          <p:cNvSpPr/>
          <p:nvPr/>
        </p:nvSpPr>
        <p:spPr>
          <a:xfrm>
            <a:off x="1259632" y="6064842"/>
            <a:ext cx="7308304" cy="460502"/>
          </a:xfrm>
          <a:prstGeom prst="rect">
            <a:avLst/>
          </a:prstGeom>
          <a:solidFill>
            <a:srgbClr val="FFC000"/>
          </a:solidFill>
          <a:ln w="22225">
            <a:solidFill>
              <a:srgbClr val="C0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Calibri"/>
                <a:ea typeface="+mn-ea"/>
                <a:cs typeface="+mn-cs"/>
              </a:rPr>
              <a:t>*Refer to workshop “Safe Administration of </a:t>
            </a:r>
            <a:r>
              <a:rPr kumimoji="0" lang="en-US" sz="1600" b="1" i="0" u="none" strike="noStrike" kern="1200" cap="none" spc="0" normalizeH="0" baseline="0" noProof="0" dirty="0" err="1">
                <a:ln>
                  <a:noFill/>
                </a:ln>
                <a:solidFill>
                  <a:prstClr val="black"/>
                </a:solidFill>
                <a:effectLst/>
                <a:uLnTx/>
                <a:uFillTx/>
                <a:latin typeface="Calibri"/>
                <a:ea typeface="+mn-ea"/>
                <a:cs typeface="+mn-cs"/>
              </a:rPr>
              <a:t>AmB</a:t>
            </a:r>
            <a:r>
              <a:rPr kumimoji="0" lang="en-US" sz="1600" b="1" i="0" u="none" strike="noStrike" kern="1200" cap="none" spc="0" normalizeH="0" baseline="0" noProof="0" dirty="0">
                <a:ln>
                  <a:noFill/>
                </a:ln>
                <a:solidFill>
                  <a:prstClr val="black"/>
                </a:solidFill>
                <a:effectLst/>
                <a:uLnTx/>
                <a:uFillTx/>
                <a:latin typeface="Calibri"/>
                <a:ea typeface="+mn-ea"/>
                <a:cs typeface="+mn-cs"/>
              </a:rPr>
              <a:t> plus 5FC”</a:t>
            </a:r>
          </a:p>
        </p:txBody>
      </p:sp>
      <p:pic>
        <p:nvPicPr>
          <p:cNvPr id="18" name="Picture 17" descr="Diagram&#10;&#10;Description automatically generated">
            <a:extLst>
              <a:ext uri="{FF2B5EF4-FFF2-40B4-BE49-F238E27FC236}">
                <a16:creationId xmlns:a16="http://schemas.microsoft.com/office/drawing/2014/main" id="{5E02B412-1A62-912D-F132-42B484D3BC94}"/>
              </a:ext>
            </a:extLst>
          </p:cNvPr>
          <p:cNvPicPr>
            <a:picLocks noChangeAspect="1"/>
          </p:cNvPicPr>
          <p:nvPr/>
        </p:nvPicPr>
        <p:blipFill>
          <a:blip r:embed="rId3"/>
          <a:stretch>
            <a:fillRect/>
          </a:stretch>
        </p:blipFill>
        <p:spPr>
          <a:xfrm>
            <a:off x="5652120" y="1484784"/>
            <a:ext cx="3320568" cy="3021487"/>
          </a:xfrm>
          <a:custGeom>
            <a:avLst/>
            <a:gdLst>
              <a:gd name="connsiteX0" fmla="*/ 0 w 3320568"/>
              <a:gd name="connsiteY0" fmla="*/ 0 h 3021487"/>
              <a:gd name="connsiteX1" fmla="*/ 630908 w 3320568"/>
              <a:gd name="connsiteY1" fmla="*/ 0 h 3021487"/>
              <a:gd name="connsiteX2" fmla="*/ 1228610 w 3320568"/>
              <a:gd name="connsiteY2" fmla="*/ 0 h 3021487"/>
              <a:gd name="connsiteX3" fmla="*/ 1925929 w 3320568"/>
              <a:gd name="connsiteY3" fmla="*/ 0 h 3021487"/>
              <a:gd name="connsiteX4" fmla="*/ 2590043 w 3320568"/>
              <a:gd name="connsiteY4" fmla="*/ 0 h 3021487"/>
              <a:gd name="connsiteX5" fmla="*/ 3320568 w 3320568"/>
              <a:gd name="connsiteY5" fmla="*/ 0 h 3021487"/>
              <a:gd name="connsiteX6" fmla="*/ 3320568 w 3320568"/>
              <a:gd name="connsiteY6" fmla="*/ 664727 h 3021487"/>
              <a:gd name="connsiteX7" fmla="*/ 3320568 w 3320568"/>
              <a:gd name="connsiteY7" fmla="*/ 1299239 h 3021487"/>
              <a:gd name="connsiteX8" fmla="*/ 3320568 w 3320568"/>
              <a:gd name="connsiteY8" fmla="*/ 1843107 h 3021487"/>
              <a:gd name="connsiteX9" fmla="*/ 3320568 w 3320568"/>
              <a:gd name="connsiteY9" fmla="*/ 2477619 h 3021487"/>
              <a:gd name="connsiteX10" fmla="*/ 3320568 w 3320568"/>
              <a:gd name="connsiteY10" fmla="*/ 3021487 h 3021487"/>
              <a:gd name="connsiteX11" fmla="*/ 2623249 w 3320568"/>
              <a:gd name="connsiteY11" fmla="*/ 3021487 h 3021487"/>
              <a:gd name="connsiteX12" fmla="*/ 1925929 w 3320568"/>
              <a:gd name="connsiteY12" fmla="*/ 3021487 h 3021487"/>
              <a:gd name="connsiteX13" fmla="*/ 1195404 w 3320568"/>
              <a:gd name="connsiteY13" fmla="*/ 3021487 h 3021487"/>
              <a:gd name="connsiteX14" fmla="*/ 0 w 3320568"/>
              <a:gd name="connsiteY14" fmla="*/ 3021487 h 3021487"/>
              <a:gd name="connsiteX15" fmla="*/ 0 w 3320568"/>
              <a:gd name="connsiteY15" fmla="*/ 2356760 h 3021487"/>
              <a:gd name="connsiteX16" fmla="*/ 0 w 3320568"/>
              <a:gd name="connsiteY16" fmla="*/ 1812892 h 3021487"/>
              <a:gd name="connsiteX17" fmla="*/ 0 w 3320568"/>
              <a:gd name="connsiteY17" fmla="*/ 1208595 h 3021487"/>
              <a:gd name="connsiteX18" fmla="*/ 0 w 3320568"/>
              <a:gd name="connsiteY18" fmla="*/ 574083 h 3021487"/>
              <a:gd name="connsiteX19" fmla="*/ 0 w 3320568"/>
              <a:gd name="connsiteY19" fmla="*/ 0 h 3021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320568" h="3021487" fill="none" extrusionOk="0">
                <a:moveTo>
                  <a:pt x="0" y="0"/>
                </a:moveTo>
                <a:cubicBezTo>
                  <a:pt x="302632" y="29370"/>
                  <a:pt x="384975" y="-18002"/>
                  <a:pt x="630908" y="0"/>
                </a:cubicBezTo>
                <a:cubicBezTo>
                  <a:pt x="876841" y="18002"/>
                  <a:pt x="980465" y="4301"/>
                  <a:pt x="1228610" y="0"/>
                </a:cubicBezTo>
                <a:cubicBezTo>
                  <a:pt x="1476755" y="-4301"/>
                  <a:pt x="1670400" y="28587"/>
                  <a:pt x="1925929" y="0"/>
                </a:cubicBezTo>
                <a:cubicBezTo>
                  <a:pt x="2181458" y="-28587"/>
                  <a:pt x="2264544" y="-17484"/>
                  <a:pt x="2590043" y="0"/>
                </a:cubicBezTo>
                <a:cubicBezTo>
                  <a:pt x="2915542" y="17484"/>
                  <a:pt x="3146062" y="22000"/>
                  <a:pt x="3320568" y="0"/>
                </a:cubicBezTo>
                <a:cubicBezTo>
                  <a:pt x="3307629" y="251205"/>
                  <a:pt x="3352811" y="406354"/>
                  <a:pt x="3320568" y="664727"/>
                </a:cubicBezTo>
                <a:cubicBezTo>
                  <a:pt x="3288325" y="923100"/>
                  <a:pt x="3338265" y="1162471"/>
                  <a:pt x="3320568" y="1299239"/>
                </a:cubicBezTo>
                <a:cubicBezTo>
                  <a:pt x="3302871" y="1436007"/>
                  <a:pt x="3315839" y="1614977"/>
                  <a:pt x="3320568" y="1843107"/>
                </a:cubicBezTo>
                <a:cubicBezTo>
                  <a:pt x="3325297" y="2071237"/>
                  <a:pt x="3317305" y="2339732"/>
                  <a:pt x="3320568" y="2477619"/>
                </a:cubicBezTo>
                <a:cubicBezTo>
                  <a:pt x="3323831" y="2615506"/>
                  <a:pt x="3335261" y="2867994"/>
                  <a:pt x="3320568" y="3021487"/>
                </a:cubicBezTo>
                <a:cubicBezTo>
                  <a:pt x="3170414" y="3020934"/>
                  <a:pt x="2810996" y="3015798"/>
                  <a:pt x="2623249" y="3021487"/>
                </a:cubicBezTo>
                <a:cubicBezTo>
                  <a:pt x="2435502" y="3027176"/>
                  <a:pt x="2119399" y="3050824"/>
                  <a:pt x="1925929" y="3021487"/>
                </a:cubicBezTo>
                <a:cubicBezTo>
                  <a:pt x="1732459" y="2992150"/>
                  <a:pt x="1434850" y="3026214"/>
                  <a:pt x="1195404" y="3021487"/>
                </a:cubicBezTo>
                <a:cubicBezTo>
                  <a:pt x="955959" y="3016760"/>
                  <a:pt x="290081" y="2976844"/>
                  <a:pt x="0" y="3021487"/>
                </a:cubicBezTo>
                <a:cubicBezTo>
                  <a:pt x="-4511" y="2826089"/>
                  <a:pt x="12302" y="2593820"/>
                  <a:pt x="0" y="2356760"/>
                </a:cubicBezTo>
                <a:cubicBezTo>
                  <a:pt x="-12302" y="2119700"/>
                  <a:pt x="24439" y="1988822"/>
                  <a:pt x="0" y="1812892"/>
                </a:cubicBezTo>
                <a:cubicBezTo>
                  <a:pt x="-24439" y="1636962"/>
                  <a:pt x="14233" y="1351976"/>
                  <a:pt x="0" y="1208595"/>
                </a:cubicBezTo>
                <a:cubicBezTo>
                  <a:pt x="-14233" y="1065214"/>
                  <a:pt x="-18801" y="737914"/>
                  <a:pt x="0" y="574083"/>
                </a:cubicBezTo>
                <a:cubicBezTo>
                  <a:pt x="18801" y="410252"/>
                  <a:pt x="17819" y="129441"/>
                  <a:pt x="0" y="0"/>
                </a:cubicBezTo>
                <a:close/>
              </a:path>
              <a:path w="3320568" h="3021487" stroke="0" extrusionOk="0">
                <a:moveTo>
                  <a:pt x="0" y="0"/>
                </a:moveTo>
                <a:cubicBezTo>
                  <a:pt x="184574" y="-10710"/>
                  <a:pt x="373896" y="-6154"/>
                  <a:pt x="630908" y="0"/>
                </a:cubicBezTo>
                <a:cubicBezTo>
                  <a:pt x="887920" y="6154"/>
                  <a:pt x="1065479" y="11416"/>
                  <a:pt x="1195404" y="0"/>
                </a:cubicBezTo>
                <a:cubicBezTo>
                  <a:pt x="1325329" y="-11416"/>
                  <a:pt x="1673103" y="28115"/>
                  <a:pt x="1925929" y="0"/>
                </a:cubicBezTo>
                <a:cubicBezTo>
                  <a:pt x="2178756" y="-28115"/>
                  <a:pt x="2285645" y="-4078"/>
                  <a:pt x="2556837" y="0"/>
                </a:cubicBezTo>
                <a:cubicBezTo>
                  <a:pt x="2828029" y="4078"/>
                  <a:pt x="3127045" y="32236"/>
                  <a:pt x="3320568" y="0"/>
                </a:cubicBezTo>
                <a:cubicBezTo>
                  <a:pt x="3322794" y="217135"/>
                  <a:pt x="3340755" y="446414"/>
                  <a:pt x="3320568" y="664727"/>
                </a:cubicBezTo>
                <a:cubicBezTo>
                  <a:pt x="3300381" y="883040"/>
                  <a:pt x="3314123" y="1025068"/>
                  <a:pt x="3320568" y="1269025"/>
                </a:cubicBezTo>
                <a:cubicBezTo>
                  <a:pt x="3327013" y="1512982"/>
                  <a:pt x="3299377" y="1585201"/>
                  <a:pt x="3320568" y="1873322"/>
                </a:cubicBezTo>
                <a:cubicBezTo>
                  <a:pt x="3341759" y="2161443"/>
                  <a:pt x="3312687" y="2164878"/>
                  <a:pt x="3320568" y="2417190"/>
                </a:cubicBezTo>
                <a:cubicBezTo>
                  <a:pt x="3328449" y="2669502"/>
                  <a:pt x="3305660" y="2799154"/>
                  <a:pt x="3320568" y="3021487"/>
                </a:cubicBezTo>
                <a:cubicBezTo>
                  <a:pt x="3111098" y="3001779"/>
                  <a:pt x="2943938" y="3004706"/>
                  <a:pt x="2656454" y="3021487"/>
                </a:cubicBezTo>
                <a:cubicBezTo>
                  <a:pt x="2368970" y="3038268"/>
                  <a:pt x="2276217" y="3050026"/>
                  <a:pt x="2025546" y="3021487"/>
                </a:cubicBezTo>
                <a:cubicBezTo>
                  <a:pt x="1774875" y="2992948"/>
                  <a:pt x="1584104" y="3051229"/>
                  <a:pt x="1295022" y="3021487"/>
                </a:cubicBezTo>
                <a:cubicBezTo>
                  <a:pt x="1005940" y="2991745"/>
                  <a:pt x="806610" y="3018532"/>
                  <a:pt x="564497" y="3021487"/>
                </a:cubicBezTo>
                <a:cubicBezTo>
                  <a:pt x="322385" y="3024442"/>
                  <a:pt x="246755" y="3002916"/>
                  <a:pt x="0" y="3021487"/>
                </a:cubicBezTo>
                <a:cubicBezTo>
                  <a:pt x="28275" y="2744951"/>
                  <a:pt x="22342" y="2575007"/>
                  <a:pt x="0" y="2417190"/>
                </a:cubicBezTo>
                <a:cubicBezTo>
                  <a:pt x="-22342" y="2259373"/>
                  <a:pt x="-22885" y="1964768"/>
                  <a:pt x="0" y="1843107"/>
                </a:cubicBezTo>
                <a:cubicBezTo>
                  <a:pt x="22885" y="1721446"/>
                  <a:pt x="19683" y="1491805"/>
                  <a:pt x="0" y="1329454"/>
                </a:cubicBezTo>
                <a:cubicBezTo>
                  <a:pt x="-19683" y="1167103"/>
                  <a:pt x="-10347" y="914394"/>
                  <a:pt x="0" y="785587"/>
                </a:cubicBezTo>
                <a:cubicBezTo>
                  <a:pt x="10347" y="656780"/>
                  <a:pt x="-2544" y="285883"/>
                  <a:pt x="0" y="0"/>
                </a:cubicBezTo>
                <a:close/>
              </a:path>
            </a:pathLst>
          </a:custGeom>
          <a:ln>
            <a:solidFill>
              <a:srgbClr val="001E46"/>
            </a:solidFill>
            <a:extLst>
              <a:ext uri="{C807C97D-BFC1-408E-A445-0C87EB9F89A2}">
                <ask:lineSketchStyleProps xmlns:ask="http://schemas.microsoft.com/office/drawing/2018/sketchyshapes" sd="1219033472">
                  <a:prstGeom prst="rect">
                    <a:avLst/>
                  </a:prstGeom>
                  <ask:type>
                    <ask:lineSketchFreehand/>
                  </ask:type>
                </ask:lineSketchStyleProps>
              </a:ext>
            </a:extLst>
          </a:ln>
        </p:spPr>
      </p:pic>
      <p:sp>
        <p:nvSpPr>
          <p:cNvPr id="2" name="TextBox 1">
            <a:extLst>
              <a:ext uri="{FF2B5EF4-FFF2-40B4-BE49-F238E27FC236}">
                <a16:creationId xmlns:a16="http://schemas.microsoft.com/office/drawing/2014/main" id="{796B7DFC-6AD4-8F28-8B18-214CBB3998D6}"/>
              </a:ext>
            </a:extLst>
          </p:cNvPr>
          <p:cNvSpPr txBox="1"/>
          <p:nvPr/>
        </p:nvSpPr>
        <p:spPr>
          <a:xfrm>
            <a:off x="203563" y="6581001"/>
            <a:ext cx="8902703"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a:ea typeface="+mn-ea"/>
                <a:cs typeface="+mn-cs"/>
              </a:rPr>
              <a:t>Source: AMBITION</a:t>
            </a:r>
          </a:p>
        </p:txBody>
      </p:sp>
    </p:spTree>
    <p:extLst>
      <p:ext uri="{BB962C8B-B14F-4D97-AF65-F5344CB8AC3E}">
        <p14:creationId xmlns:p14="http://schemas.microsoft.com/office/powerpoint/2010/main" val="36477445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a:extLst>
              <a:ext uri="{FF2B5EF4-FFF2-40B4-BE49-F238E27FC236}">
                <a16:creationId xmlns:a16="http://schemas.microsoft.com/office/drawing/2014/main" id="{2EF76C86-E35D-405C-B3CF-166910C0390D}"/>
              </a:ext>
            </a:extLst>
          </p:cNvPr>
          <p:cNvSpPr txBox="1">
            <a:spLocks noChangeArrowheads="1"/>
          </p:cNvSpPr>
          <p:nvPr/>
        </p:nvSpPr>
        <p:spPr bwMode="gray">
          <a:xfrm>
            <a:off x="0" y="-52938"/>
            <a:ext cx="9144000" cy="914400"/>
          </a:xfrm>
          <a:prstGeom prst="rect">
            <a:avLst/>
          </a:prstGeom>
          <a:solidFill>
            <a:srgbClr val="002060"/>
          </a:solidFill>
        </p:spPr>
        <p:txBody>
          <a:bodyPr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600"/>
              </a:spcBef>
              <a:spcAft>
                <a:spcPts val="0"/>
              </a:spcAft>
              <a:buClrTx/>
              <a:buSzTx/>
              <a:buFontTx/>
              <a:buNone/>
              <a:tabLst/>
              <a:defRPr/>
            </a:pPr>
            <a:endParaRPr kumimoji="0" lang="en-US" sz="1900" b="1" i="0" u="none" strike="noStrike" kern="1200" cap="none" spc="0" normalizeH="0" baseline="0" noProof="0" dirty="0">
              <a:ln>
                <a:noFill/>
              </a:ln>
              <a:solidFill>
                <a:prstClr val="white"/>
              </a:solidFill>
              <a:effectLst/>
              <a:uLnTx/>
              <a:uFillTx/>
              <a:latin typeface="Calibri" panose="020F0502020204030204"/>
              <a:ea typeface="+mj-ea"/>
              <a:cs typeface="Calibri" panose="020F0502020204030204" pitchFamily="34" charset="0"/>
            </a:endParaRPr>
          </a:p>
        </p:txBody>
      </p:sp>
      <p:sp>
        <p:nvSpPr>
          <p:cNvPr id="9" name="TextBox 8">
            <a:extLst>
              <a:ext uri="{FF2B5EF4-FFF2-40B4-BE49-F238E27FC236}">
                <a16:creationId xmlns:a16="http://schemas.microsoft.com/office/drawing/2014/main" id="{07C552B1-E7F6-4971-937C-5D72801A87E6}"/>
              </a:ext>
            </a:extLst>
          </p:cNvPr>
          <p:cNvSpPr txBox="1"/>
          <p:nvPr/>
        </p:nvSpPr>
        <p:spPr>
          <a:xfrm>
            <a:off x="1" y="251356"/>
            <a:ext cx="9108504"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a:ea typeface="+mn-ea"/>
                <a:cs typeface="Calibri" panose="020F0502020204030204" pitchFamily="34" charset="0"/>
              </a:rPr>
              <a:t>Management of Nephrotoxicity following the administration of  Amphotericin B </a:t>
            </a:r>
          </a:p>
        </p:txBody>
      </p:sp>
      <p:sp>
        <p:nvSpPr>
          <p:cNvPr id="11" name="TextBox 10">
            <a:extLst>
              <a:ext uri="{FF2B5EF4-FFF2-40B4-BE49-F238E27FC236}">
                <a16:creationId xmlns:a16="http://schemas.microsoft.com/office/drawing/2014/main" id="{B48184FB-B062-57F9-ED37-6C7D94925F50}"/>
              </a:ext>
            </a:extLst>
          </p:cNvPr>
          <p:cNvSpPr txBox="1"/>
          <p:nvPr/>
        </p:nvSpPr>
        <p:spPr>
          <a:xfrm>
            <a:off x="184331" y="1379208"/>
            <a:ext cx="8739844" cy="4099584"/>
          </a:xfrm>
          <a:prstGeom prst="rect">
            <a:avLst/>
          </a:prstGeom>
          <a:noFill/>
          <a:ln>
            <a:noFill/>
            <a:prstDash val="lgDash"/>
          </a:ln>
        </p:spPr>
        <p:txBody>
          <a:bodyPr wrap="square" rtlCol="0">
            <a:spAutoFit/>
          </a:bodyPr>
          <a:lstStyle/>
          <a:p>
            <a:pPr marL="342900" marR="0" lvl="0" indent="-342900" algn="l" defTabSz="914400" rtl="0" eaLnBrk="1" fontAlgn="auto" latinLnBrk="0" hangingPunct="1">
              <a:lnSpc>
                <a:spcPct val="100000"/>
              </a:lnSpc>
              <a:spcBef>
                <a:spcPct val="20000"/>
              </a:spcBef>
              <a:spcAft>
                <a:spcPts val="0"/>
              </a:spcAft>
              <a:buClrTx/>
              <a:buSzTx/>
              <a:buFont typeface="Wingdings" panose="05000000000000000000" pitchFamily="2" charset="2"/>
              <a:buChar char="§"/>
              <a:tabLst/>
              <a:defRPr/>
            </a:pPr>
            <a:r>
              <a:rPr kumimoji="0" lang="en-US" sz="24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If creatinine increases by ≥2 fold from the baseline, increase pre-hydration to 1L every 8 </a:t>
            </a:r>
            <a:r>
              <a:rPr kumimoji="0" lang="en-US" sz="24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hrs</a:t>
            </a:r>
            <a:r>
              <a:rPr kumimoji="0" lang="en-US" sz="24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and consider omitting a dose of </a:t>
            </a:r>
            <a:r>
              <a:rPr kumimoji="0" lang="en-US" sz="24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AmB</a:t>
            </a:r>
            <a:r>
              <a:rPr kumimoji="0" lang="en-US" sz="24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-d</a:t>
            </a:r>
          </a:p>
          <a:p>
            <a:pPr marL="342900" marR="0" lvl="0" indent="-342900" algn="l" defTabSz="914400" rtl="0" eaLnBrk="1" fontAlgn="auto" latinLnBrk="0" hangingPunct="1">
              <a:lnSpc>
                <a:spcPct val="100000"/>
              </a:lnSpc>
              <a:spcBef>
                <a:spcPct val="20000"/>
              </a:spcBef>
              <a:spcAft>
                <a:spcPts val="0"/>
              </a:spcAft>
              <a:buClrTx/>
              <a:buSzTx/>
              <a:buFont typeface="Wingdings" panose="05000000000000000000" pitchFamily="2" charset="2"/>
              <a:buChar char="§"/>
              <a:tabLst/>
              <a:defRPr/>
            </a:pPr>
            <a:endParaRPr kumimoji="0" lang="en-US" sz="9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a:p>
            <a:pPr marL="342900" marR="0" lvl="0" indent="-342900" algn="l" defTabSz="914400" rtl="0" eaLnBrk="1" fontAlgn="auto" latinLnBrk="0" hangingPunct="1">
              <a:lnSpc>
                <a:spcPct val="100000"/>
              </a:lnSpc>
              <a:spcBef>
                <a:spcPct val="20000"/>
              </a:spcBef>
              <a:spcAft>
                <a:spcPts val="0"/>
              </a:spcAft>
              <a:buClrTx/>
              <a:buSzTx/>
              <a:buFont typeface="Wingdings" panose="05000000000000000000" pitchFamily="2" charset="2"/>
              <a:buChar char="§"/>
              <a:tabLst/>
              <a:defRPr/>
            </a:pPr>
            <a:r>
              <a:rPr kumimoji="0" lang="en-US" sz="24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Once creatinine improves, restart </a:t>
            </a:r>
            <a:r>
              <a:rPr kumimoji="0" lang="en-US" sz="24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AmB</a:t>
            </a:r>
            <a:r>
              <a:rPr kumimoji="0" lang="en-US" sz="24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-d at 0.7 mg/kg/day and consider alternate-day dosing</a:t>
            </a:r>
          </a:p>
          <a:p>
            <a:pPr marL="342900" marR="0" lvl="0" indent="-342900" algn="l" defTabSz="914400" rtl="0" eaLnBrk="1" fontAlgn="auto" latinLnBrk="0" hangingPunct="1">
              <a:lnSpc>
                <a:spcPct val="100000"/>
              </a:lnSpc>
              <a:spcBef>
                <a:spcPct val="20000"/>
              </a:spcBef>
              <a:spcAft>
                <a:spcPts val="0"/>
              </a:spcAft>
              <a:buClrTx/>
              <a:buSzTx/>
              <a:buFont typeface="Wingdings" panose="05000000000000000000" pitchFamily="2" charset="2"/>
              <a:buChar char="§"/>
              <a:tabLst/>
              <a:defRPr/>
            </a:pPr>
            <a:endParaRPr kumimoji="0" lang="en-US" sz="9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a:p>
            <a:pPr marL="342900" marR="0" lvl="0" indent="-342900" algn="l" defTabSz="914400" rtl="0" eaLnBrk="1" fontAlgn="auto" latinLnBrk="0" hangingPunct="1">
              <a:lnSpc>
                <a:spcPct val="100000"/>
              </a:lnSpc>
              <a:spcBef>
                <a:spcPct val="20000"/>
              </a:spcBef>
              <a:spcAft>
                <a:spcPts val="0"/>
              </a:spcAft>
              <a:buClrTx/>
              <a:buSzTx/>
              <a:buFont typeface="Wingdings" panose="05000000000000000000" pitchFamily="2" charset="2"/>
              <a:buChar char="§"/>
              <a:tabLst/>
              <a:defRPr/>
            </a:pPr>
            <a:r>
              <a:rPr kumimoji="0" lang="en-US" sz="24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If creatinine continues to rise, </a:t>
            </a:r>
            <a:r>
              <a:rPr kumimoji="0" lang="en-US" sz="24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consult a senior clinician</a:t>
            </a:r>
            <a:r>
              <a:rPr kumimoji="0" lang="en-US" sz="24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Consider discontinuing </a:t>
            </a:r>
            <a:r>
              <a:rPr kumimoji="0" lang="en-US" sz="24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AmB</a:t>
            </a:r>
            <a:r>
              <a:rPr kumimoji="0" lang="en-US" sz="24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-d and continuing with FLU at 1200 mg/day.  </a:t>
            </a:r>
          </a:p>
          <a:p>
            <a:pPr marL="342900" marR="0" lvl="0" indent="-342900" algn="l" defTabSz="914400" rtl="0" eaLnBrk="1" fontAlgn="auto" latinLnBrk="0" hangingPunct="1">
              <a:lnSpc>
                <a:spcPct val="100000"/>
              </a:lnSpc>
              <a:spcBef>
                <a:spcPct val="20000"/>
              </a:spcBef>
              <a:spcAft>
                <a:spcPts val="0"/>
              </a:spcAft>
              <a:buClrTx/>
              <a:buSzTx/>
              <a:buFont typeface="Wingdings" panose="05000000000000000000" pitchFamily="2" charset="2"/>
              <a:buChar char="§"/>
              <a:tabLst/>
              <a:defRPr/>
            </a:pPr>
            <a:endParaRPr kumimoji="0" lang="en-US" sz="9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a:p>
            <a:pPr marL="342900" marR="0" lvl="0" indent="-342900" algn="l" defTabSz="914400" rtl="0" eaLnBrk="1" fontAlgn="auto" latinLnBrk="0" hangingPunct="1">
              <a:lnSpc>
                <a:spcPct val="100000"/>
              </a:lnSpc>
              <a:spcBef>
                <a:spcPct val="20000"/>
              </a:spcBef>
              <a:spcAft>
                <a:spcPts val="0"/>
              </a:spcAft>
              <a:buClrTx/>
              <a:buSzTx/>
              <a:buFont typeface="Wingdings" panose="05000000000000000000" pitchFamily="2" charset="2"/>
              <a:buChar char="§"/>
              <a:tabLst/>
              <a:defRPr/>
            </a:pPr>
            <a:r>
              <a:rPr kumimoji="0" lang="en-US" sz="24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Consider FLU dose adjustment if significant renal impairment.</a:t>
            </a:r>
          </a:p>
          <a:p>
            <a:pPr marL="342900" marR="0" lvl="0" indent="-342900" algn="l" defTabSz="914400" rtl="0" eaLnBrk="1" fontAlgn="auto" latinLnBrk="0" hangingPunct="1">
              <a:lnSpc>
                <a:spcPct val="100000"/>
              </a:lnSpc>
              <a:spcBef>
                <a:spcPct val="20000"/>
              </a:spcBef>
              <a:spcAft>
                <a:spcPts val="0"/>
              </a:spcAft>
              <a:buClrTx/>
              <a:buSzTx/>
              <a:buFont typeface="Wingdings" panose="05000000000000000000" pitchFamily="2" charset="2"/>
              <a:buChar char="§"/>
              <a:tabLst/>
              <a:defRPr/>
            </a:pPr>
            <a:endParaRPr kumimoji="0" lang="en-US" sz="9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a:p>
            <a:pPr marL="342900" marR="0" lvl="0" indent="-342900" algn="l" defTabSz="914400" rtl="0" eaLnBrk="1" fontAlgn="auto" latinLnBrk="0" hangingPunct="1">
              <a:lnSpc>
                <a:spcPct val="100000"/>
              </a:lnSpc>
              <a:spcBef>
                <a:spcPct val="20000"/>
              </a:spcBef>
              <a:spcAft>
                <a:spcPts val="0"/>
              </a:spcAft>
              <a:buClrTx/>
              <a:buSzTx/>
              <a:buFont typeface="Wingdings" panose="05000000000000000000" pitchFamily="2" charset="2"/>
              <a:buChar char="§"/>
              <a:tabLst/>
              <a:defRPr/>
            </a:pPr>
            <a:r>
              <a:rPr kumimoji="0" lang="en-US" sz="24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Monitor creatinine daily</a:t>
            </a:r>
          </a:p>
        </p:txBody>
      </p:sp>
      <p:sp>
        <p:nvSpPr>
          <p:cNvPr id="12" name="TextBox 11">
            <a:extLst>
              <a:ext uri="{FF2B5EF4-FFF2-40B4-BE49-F238E27FC236}">
                <a16:creationId xmlns:a16="http://schemas.microsoft.com/office/drawing/2014/main" id="{1C29BD2B-DB49-55D8-4B8E-C764CA011D33}"/>
              </a:ext>
            </a:extLst>
          </p:cNvPr>
          <p:cNvSpPr txBox="1"/>
          <p:nvPr/>
        </p:nvSpPr>
        <p:spPr>
          <a:xfrm>
            <a:off x="241297" y="6453336"/>
            <a:ext cx="8902703"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1" u="none" strike="noStrike" kern="1200" cap="none" spc="0" normalizeH="0" baseline="0" noProof="0" dirty="0">
                <a:ln>
                  <a:noFill/>
                </a:ln>
                <a:solidFill>
                  <a:prstClr val="black"/>
                </a:solidFill>
                <a:effectLst/>
                <a:uLnTx/>
                <a:uFillTx/>
                <a:latin typeface="Calibri"/>
                <a:ea typeface="+mn-ea"/>
                <a:cs typeface="+mn-cs"/>
              </a:rPr>
              <a:t>Source: WHO 2018 guidelines for cryptococcosis </a:t>
            </a:r>
          </a:p>
        </p:txBody>
      </p:sp>
    </p:spTree>
    <p:extLst>
      <p:ext uri="{BB962C8B-B14F-4D97-AF65-F5344CB8AC3E}">
        <p14:creationId xmlns:p14="http://schemas.microsoft.com/office/powerpoint/2010/main" val="83646053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a:extLst>
              <a:ext uri="{FF2B5EF4-FFF2-40B4-BE49-F238E27FC236}">
                <a16:creationId xmlns:a16="http://schemas.microsoft.com/office/drawing/2014/main" id="{2EF76C86-E35D-405C-B3CF-166910C0390D}"/>
              </a:ext>
            </a:extLst>
          </p:cNvPr>
          <p:cNvSpPr txBox="1">
            <a:spLocks noChangeArrowheads="1"/>
          </p:cNvSpPr>
          <p:nvPr/>
        </p:nvSpPr>
        <p:spPr bwMode="gray">
          <a:xfrm>
            <a:off x="0" y="-36160"/>
            <a:ext cx="9144000" cy="914400"/>
          </a:xfrm>
          <a:prstGeom prst="rect">
            <a:avLst/>
          </a:prstGeom>
          <a:solidFill>
            <a:srgbClr val="002060"/>
          </a:solidFill>
        </p:spPr>
        <p:txBody>
          <a:bodyPr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600"/>
              </a:spcBef>
              <a:spcAft>
                <a:spcPts val="0"/>
              </a:spcAft>
              <a:buClrTx/>
              <a:buSzTx/>
              <a:buFontTx/>
              <a:buNone/>
              <a:tabLst/>
              <a:defRPr/>
            </a:pPr>
            <a:endParaRPr kumimoji="0" lang="en-US" sz="1900" b="1" i="0" u="none" strike="noStrike" kern="1200" cap="none" spc="0" normalizeH="0" baseline="0" noProof="0" dirty="0">
              <a:ln>
                <a:noFill/>
              </a:ln>
              <a:solidFill>
                <a:prstClr val="white"/>
              </a:solidFill>
              <a:effectLst/>
              <a:uLnTx/>
              <a:uFillTx/>
              <a:latin typeface="Calibri" panose="020F0502020204030204"/>
              <a:ea typeface="+mj-ea"/>
              <a:cs typeface="Calibri" panose="020F0502020204030204" pitchFamily="34" charset="0"/>
            </a:endParaRPr>
          </a:p>
        </p:txBody>
      </p:sp>
      <p:sp>
        <p:nvSpPr>
          <p:cNvPr id="9" name="TextBox 8">
            <a:extLst>
              <a:ext uri="{FF2B5EF4-FFF2-40B4-BE49-F238E27FC236}">
                <a16:creationId xmlns:a16="http://schemas.microsoft.com/office/drawing/2014/main" id="{07C552B1-E7F6-4971-937C-5D72801A87E6}"/>
              </a:ext>
            </a:extLst>
          </p:cNvPr>
          <p:cNvSpPr txBox="1"/>
          <p:nvPr/>
        </p:nvSpPr>
        <p:spPr>
          <a:xfrm>
            <a:off x="1" y="57398"/>
            <a:ext cx="9108504"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a:ea typeface="+mn-ea"/>
                <a:cs typeface="Calibri" panose="020F0502020204030204" pitchFamily="34" charset="0"/>
              </a:rPr>
              <a:t>Anaemia  might follow the administration of Amphotericin B. Monitoring of Hb should be done at baseline, and at least once thereafter during the induction phase of CCM treatment</a:t>
            </a:r>
          </a:p>
        </p:txBody>
      </p:sp>
      <p:sp>
        <p:nvSpPr>
          <p:cNvPr id="13" name="TextBox 12">
            <a:extLst>
              <a:ext uri="{FF2B5EF4-FFF2-40B4-BE49-F238E27FC236}">
                <a16:creationId xmlns:a16="http://schemas.microsoft.com/office/drawing/2014/main" id="{08F80EA6-EB3F-4D10-832E-4EC73A77C8CD}"/>
              </a:ext>
            </a:extLst>
          </p:cNvPr>
          <p:cNvSpPr txBox="1"/>
          <p:nvPr/>
        </p:nvSpPr>
        <p:spPr>
          <a:xfrm>
            <a:off x="35495" y="908720"/>
            <a:ext cx="6336705" cy="2508379"/>
          </a:xfrm>
          <a:prstGeom prst="rect">
            <a:avLst/>
          </a:prstGeom>
          <a:noFill/>
          <a:ln>
            <a:noFill/>
            <a:prstDash val="lgDash"/>
          </a:ln>
        </p:spPr>
        <p:txBody>
          <a:bodyPr wrap="square" rtlCol="0">
            <a:spAutoFit/>
          </a:bodyPr>
          <a:lstStyle/>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100" b="1" i="0" u="none" strike="noStrike" kern="1200" cap="none" spc="0" normalizeH="0" baseline="0" noProof="0" dirty="0">
                <a:ln>
                  <a:noFill/>
                </a:ln>
                <a:solidFill>
                  <a:srgbClr val="0070C0"/>
                </a:solidFill>
                <a:effectLst/>
                <a:uLnTx/>
                <a:uFillTx/>
                <a:latin typeface="Calibri"/>
                <a:ea typeface="+mn-ea"/>
                <a:cs typeface="+mn-cs"/>
              </a:rPr>
              <a:t>Principles of management of anaemia</a:t>
            </a:r>
          </a:p>
          <a:p>
            <a:pPr marL="800100" marR="0" lvl="1" indent="-3429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100" b="0" i="0" u="none" strike="noStrike" kern="1200" cap="none" spc="0" normalizeH="0" baseline="0" noProof="0" dirty="0">
                <a:ln>
                  <a:noFill/>
                </a:ln>
                <a:solidFill>
                  <a:prstClr val="black"/>
                </a:solidFill>
                <a:effectLst/>
                <a:uLnTx/>
                <a:uFillTx/>
                <a:latin typeface="Calibri"/>
                <a:ea typeface="+mn-ea"/>
                <a:cs typeface="+mn-cs"/>
              </a:rPr>
              <a:t>Look for additional causes of anaemia</a:t>
            </a:r>
          </a:p>
          <a:p>
            <a:pPr marL="457200" marR="0" lvl="1" indent="0" algn="just" defTabSz="914400" rtl="0" eaLnBrk="1" fontAlgn="auto" latinLnBrk="0" hangingPunct="1">
              <a:lnSpc>
                <a:spcPct val="100000"/>
              </a:lnSpc>
              <a:spcBef>
                <a:spcPts val="0"/>
              </a:spcBef>
              <a:spcAft>
                <a:spcPts val="0"/>
              </a:spcAft>
              <a:buClrTx/>
              <a:buSzTx/>
              <a:buFontTx/>
              <a:buNone/>
              <a:tabLst/>
              <a:defRPr/>
            </a:pPr>
            <a:endParaRPr kumimoji="0" lang="en-US" sz="500" b="0" i="0" u="none" strike="noStrike" kern="1200" cap="none" spc="0" normalizeH="0" baseline="0" noProof="0" dirty="0">
              <a:ln>
                <a:noFill/>
              </a:ln>
              <a:solidFill>
                <a:prstClr val="black"/>
              </a:solidFill>
              <a:effectLst/>
              <a:uLnTx/>
              <a:uFillTx/>
              <a:latin typeface="Calibri"/>
              <a:ea typeface="+mn-ea"/>
              <a:cs typeface="+mn-cs"/>
            </a:endParaRPr>
          </a:p>
          <a:p>
            <a:pPr marL="800100" marR="0" lvl="1" indent="-3429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100" b="0" i="0" u="none" strike="noStrike" kern="1200" cap="none" spc="0" normalizeH="0" baseline="0" noProof="0" dirty="0">
                <a:ln>
                  <a:noFill/>
                </a:ln>
                <a:solidFill>
                  <a:prstClr val="black"/>
                </a:solidFill>
                <a:effectLst/>
                <a:uLnTx/>
                <a:uFillTx/>
                <a:latin typeface="Calibri"/>
                <a:ea typeface="+mn-ea"/>
                <a:cs typeface="+mn-cs"/>
              </a:rPr>
              <a:t>If Hb &lt;6g/dL or patient symptomatic consider transfusion. </a:t>
            </a:r>
            <a:r>
              <a:rPr kumimoji="0" lang="en-US" sz="2100" b="0" i="1" u="none" strike="noStrike" kern="1200" cap="none" spc="0" normalizeH="0" baseline="0" noProof="0" dirty="0">
                <a:ln>
                  <a:noFill/>
                </a:ln>
                <a:solidFill>
                  <a:prstClr val="black"/>
                </a:solidFill>
                <a:effectLst/>
                <a:uLnTx/>
                <a:uFillTx/>
                <a:latin typeface="Calibri"/>
                <a:ea typeface="+mn-ea"/>
                <a:cs typeface="+mn-cs"/>
              </a:rPr>
              <a:t>(*Weigh up risk of transfusion versus severe anaemia)</a:t>
            </a:r>
            <a:r>
              <a:rPr kumimoji="0" lang="en-US" sz="2100" b="0" i="0" u="none" strike="noStrike" kern="1200" cap="none" spc="0" normalizeH="0" baseline="0" noProof="0" dirty="0">
                <a:ln>
                  <a:noFill/>
                </a:ln>
                <a:solidFill>
                  <a:prstClr val="black"/>
                </a:solidFill>
                <a:effectLst/>
                <a:uLnTx/>
                <a:uFillTx/>
                <a:latin typeface="Calibri"/>
                <a:ea typeface="+mn-ea"/>
                <a:cs typeface="+mn-cs"/>
              </a:rPr>
              <a:t>. If patient has a transfusion repeat Hb next day.</a:t>
            </a:r>
          </a:p>
          <a:p>
            <a:pPr marL="800100" marR="0" lvl="1" indent="-3429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endParaRPr kumimoji="0" lang="en-US" sz="500" b="0" i="0" u="none" strike="noStrike" kern="1200" cap="none" spc="0" normalizeH="0" baseline="0" noProof="0" dirty="0">
              <a:ln>
                <a:noFill/>
              </a:ln>
              <a:solidFill>
                <a:prstClr val="black"/>
              </a:solidFill>
              <a:effectLst/>
              <a:uLnTx/>
              <a:uFillTx/>
              <a:latin typeface="Calibri"/>
              <a:ea typeface="+mn-ea"/>
              <a:cs typeface="+mn-cs"/>
            </a:endParaRPr>
          </a:p>
          <a:p>
            <a:pPr marL="800100" marR="0" lvl="1" indent="-3429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100" b="0" i="0" u="none" strike="noStrike" kern="1200" cap="none" spc="0" normalizeH="0" baseline="0" noProof="0" dirty="0">
                <a:ln>
                  <a:noFill/>
                </a:ln>
                <a:solidFill>
                  <a:prstClr val="black"/>
                </a:solidFill>
                <a:effectLst/>
                <a:uLnTx/>
                <a:uFillTx/>
                <a:latin typeface="Calibri"/>
                <a:ea typeface="+mn-ea"/>
                <a:cs typeface="+mn-cs"/>
              </a:rPr>
              <a:t>Consult senior clinician as required</a:t>
            </a:r>
          </a:p>
        </p:txBody>
      </p:sp>
      <p:graphicFrame>
        <p:nvGraphicFramePr>
          <p:cNvPr id="16" name="Table 15">
            <a:extLst>
              <a:ext uri="{FF2B5EF4-FFF2-40B4-BE49-F238E27FC236}">
                <a16:creationId xmlns:a16="http://schemas.microsoft.com/office/drawing/2014/main" id="{03AEE52D-1F80-46B8-839C-C7434EA25DA6}"/>
              </a:ext>
            </a:extLst>
          </p:cNvPr>
          <p:cNvGraphicFramePr>
            <a:graphicFrameLocks noGrp="1"/>
          </p:cNvGraphicFramePr>
          <p:nvPr/>
        </p:nvGraphicFramePr>
        <p:xfrm>
          <a:off x="308472" y="5240801"/>
          <a:ext cx="8546092" cy="1284543"/>
        </p:xfrm>
        <a:graphic>
          <a:graphicData uri="http://schemas.openxmlformats.org/drawingml/2006/table">
            <a:tbl>
              <a:tblPr firstRow="1" bandRow="1">
                <a:tableStyleId>{5C22544A-7EE6-4342-B048-85BDC9FD1C3A}</a:tableStyleId>
              </a:tblPr>
              <a:tblGrid>
                <a:gridCol w="2410436">
                  <a:extLst>
                    <a:ext uri="{9D8B030D-6E8A-4147-A177-3AD203B41FA5}">
                      <a16:colId xmlns:a16="http://schemas.microsoft.com/office/drawing/2014/main" val="3940745317"/>
                    </a:ext>
                  </a:extLst>
                </a:gridCol>
                <a:gridCol w="2861204">
                  <a:extLst>
                    <a:ext uri="{9D8B030D-6E8A-4147-A177-3AD203B41FA5}">
                      <a16:colId xmlns:a16="http://schemas.microsoft.com/office/drawing/2014/main" val="2340196896"/>
                    </a:ext>
                  </a:extLst>
                </a:gridCol>
                <a:gridCol w="2397930">
                  <a:extLst>
                    <a:ext uri="{9D8B030D-6E8A-4147-A177-3AD203B41FA5}">
                      <a16:colId xmlns:a16="http://schemas.microsoft.com/office/drawing/2014/main" val="1634586271"/>
                    </a:ext>
                  </a:extLst>
                </a:gridCol>
                <a:gridCol w="876522">
                  <a:extLst>
                    <a:ext uri="{9D8B030D-6E8A-4147-A177-3AD203B41FA5}">
                      <a16:colId xmlns:a16="http://schemas.microsoft.com/office/drawing/2014/main" val="3591376216"/>
                    </a:ext>
                  </a:extLst>
                </a:gridCol>
              </a:tblGrid>
              <a:tr h="408742">
                <a:tc>
                  <a:txBody>
                    <a:bodyPr/>
                    <a:lstStyle/>
                    <a:p>
                      <a:endParaRPr lang="en-US" dirty="0"/>
                    </a:p>
                  </a:txBody>
                  <a:tcPr>
                    <a:solidFill>
                      <a:srgbClr val="002060"/>
                    </a:solidFill>
                  </a:tcPr>
                </a:tc>
                <a:tc>
                  <a:txBody>
                    <a:bodyPr/>
                    <a:lstStyle/>
                    <a:p>
                      <a:r>
                        <a:rPr lang="en-US" sz="1550" dirty="0"/>
                        <a:t>Single High-Dose L-</a:t>
                      </a:r>
                      <a:r>
                        <a:rPr lang="en-US" sz="1550" dirty="0" err="1"/>
                        <a:t>AmB</a:t>
                      </a:r>
                      <a:r>
                        <a:rPr lang="en-US" sz="1550" dirty="0"/>
                        <a:t> 10 m/kg</a:t>
                      </a:r>
                    </a:p>
                  </a:txBody>
                  <a:tcPr>
                    <a:solidFill>
                      <a:srgbClr val="002060"/>
                    </a:solidFill>
                  </a:tcPr>
                </a:tc>
                <a:tc>
                  <a:txBody>
                    <a:bodyPr/>
                    <a:lstStyle/>
                    <a:p>
                      <a:r>
                        <a:rPr lang="en-US" sz="1600" dirty="0"/>
                        <a:t>1 week L-</a:t>
                      </a:r>
                      <a:r>
                        <a:rPr lang="en-US" sz="1600" dirty="0" err="1"/>
                        <a:t>AmB</a:t>
                      </a:r>
                      <a:r>
                        <a:rPr lang="en-US" sz="1600" dirty="0"/>
                        <a:t> 3mg/Kg /d</a:t>
                      </a:r>
                    </a:p>
                  </a:txBody>
                  <a:tcPr>
                    <a:solidFill>
                      <a:srgbClr val="002060"/>
                    </a:solidFill>
                  </a:tcPr>
                </a:tc>
                <a:tc>
                  <a:txBody>
                    <a:bodyPr/>
                    <a:lstStyle/>
                    <a:p>
                      <a:r>
                        <a:rPr lang="en-US" sz="1600" dirty="0"/>
                        <a:t>P value</a:t>
                      </a:r>
                    </a:p>
                  </a:txBody>
                  <a:tcPr>
                    <a:solidFill>
                      <a:srgbClr val="002060"/>
                    </a:solidFill>
                  </a:tcPr>
                </a:tc>
                <a:extLst>
                  <a:ext uri="{0D108BD9-81ED-4DB2-BD59-A6C34878D82A}">
                    <a16:rowId xmlns:a16="http://schemas.microsoft.com/office/drawing/2014/main" val="3424378173"/>
                  </a:ext>
                </a:extLst>
              </a:tr>
              <a:tr h="875801">
                <a:tc>
                  <a:txBody>
                    <a:bodyPr/>
                    <a:lstStyle/>
                    <a:p>
                      <a:r>
                        <a:rPr lang="en-US" sz="1700" b="1" dirty="0"/>
                        <a:t>Incidence of Anaemia</a:t>
                      </a:r>
                    </a:p>
                    <a:p>
                      <a:r>
                        <a:rPr lang="en-US" sz="1700" dirty="0"/>
                        <a:t>Grade 3 (6.5 - &lt; 8 G/dL)</a:t>
                      </a:r>
                    </a:p>
                    <a:p>
                      <a:r>
                        <a:rPr lang="en-US" sz="1700" dirty="0"/>
                        <a:t>Grade 4 </a:t>
                      </a:r>
                      <a:r>
                        <a:rPr lang="en-US" sz="1660" dirty="0"/>
                        <a:t>(Life threatening)</a:t>
                      </a:r>
                    </a:p>
                  </a:txBody>
                  <a:tcPr/>
                </a:tc>
                <a:tc>
                  <a:txBody>
                    <a:bodyPr/>
                    <a:lstStyle/>
                    <a:p>
                      <a:pPr algn="ctr"/>
                      <a:endParaRPr lang="en-US" sz="1700" b="0" dirty="0"/>
                    </a:p>
                    <a:p>
                      <a:pPr algn="ctr"/>
                      <a:r>
                        <a:rPr lang="en-US" sz="1700" b="0" dirty="0"/>
                        <a:t>44 (10%)</a:t>
                      </a:r>
                    </a:p>
                    <a:p>
                      <a:pPr algn="ctr"/>
                      <a:r>
                        <a:rPr lang="en-US" sz="1700" b="0" dirty="0"/>
                        <a:t>12 (3%)</a:t>
                      </a:r>
                    </a:p>
                  </a:txBody>
                  <a:tcPr/>
                </a:tc>
                <a:tc>
                  <a:txBody>
                    <a:bodyPr/>
                    <a:lstStyle/>
                    <a:p>
                      <a:pPr algn="ctr"/>
                      <a:endParaRPr lang="en-US" sz="1700" b="0" dirty="0"/>
                    </a:p>
                    <a:p>
                      <a:pPr algn="ctr"/>
                      <a:r>
                        <a:rPr lang="en-US" sz="1700" b="0" dirty="0"/>
                        <a:t>108 (26%)</a:t>
                      </a:r>
                    </a:p>
                    <a:p>
                      <a:pPr algn="ctr"/>
                      <a:r>
                        <a:rPr lang="en-US" sz="1700" b="0" dirty="0"/>
                        <a:t>62 (15%)</a:t>
                      </a:r>
                    </a:p>
                  </a:txBody>
                  <a:tcPr/>
                </a:tc>
                <a:tc>
                  <a:txBody>
                    <a:bodyPr/>
                    <a:lstStyle/>
                    <a:p>
                      <a:pPr algn="ctr"/>
                      <a:endParaRPr lang="en-US" sz="1700" b="0" dirty="0"/>
                    </a:p>
                    <a:p>
                      <a:pPr marL="0" marR="0" lvl="0" indent="0" algn="ctr" defTabSz="914400" rtl="0" eaLnBrk="1" fontAlgn="auto" latinLnBrk="0" hangingPunct="1">
                        <a:lnSpc>
                          <a:spcPct val="100000"/>
                        </a:lnSpc>
                        <a:spcBef>
                          <a:spcPts val="0"/>
                        </a:spcBef>
                        <a:spcAft>
                          <a:spcPts val="0"/>
                        </a:spcAft>
                        <a:buClrTx/>
                        <a:buSzTx/>
                        <a:buFontTx/>
                        <a:buNone/>
                        <a:tabLst/>
                        <a:defRPr/>
                      </a:pPr>
                      <a:r>
                        <a:rPr lang="en-US" sz="1700" b="0" dirty="0"/>
                        <a:t>&lt;0.001</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700" b="0" dirty="0"/>
                        <a:t>&lt;0.001</a:t>
                      </a:r>
                    </a:p>
                  </a:txBody>
                  <a:tcPr/>
                </a:tc>
                <a:extLst>
                  <a:ext uri="{0D108BD9-81ED-4DB2-BD59-A6C34878D82A}">
                    <a16:rowId xmlns:a16="http://schemas.microsoft.com/office/drawing/2014/main" val="2550142388"/>
                  </a:ext>
                </a:extLst>
              </a:tr>
            </a:tbl>
          </a:graphicData>
        </a:graphic>
      </p:graphicFrame>
      <p:sp>
        <p:nvSpPr>
          <p:cNvPr id="10" name="TextBox 9">
            <a:extLst>
              <a:ext uri="{FF2B5EF4-FFF2-40B4-BE49-F238E27FC236}">
                <a16:creationId xmlns:a16="http://schemas.microsoft.com/office/drawing/2014/main" id="{6EC3663D-69D3-3CC4-7B37-162B6EECDB03}"/>
              </a:ext>
            </a:extLst>
          </p:cNvPr>
          <p:cNvSpPr txBox="1"/>
          <p:nvPr/>
        </p:nvSpPr>
        <p:spPr>
          <a:xfrm>
            <a:off x="695388" y="4293096"/>
            <a:ext cx="8053076" cy="738664"/>
          </a:xfrm>
          <a:prstGeom prst="rect">
            <a:avLst/>
          </a:prstGeom>
          <a:solidFill>
            <a:schemeClr val="bg1"/>
          </a:solidFill>
          <a:ln w="25400">
            <a:solidFill>
              <a:srgbClr val="C00000"/>
            </a:solidFill>
            <a:prstDash val="lgDashDot"/>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100" b="0" i="0" u="none" strike="noStrike" kern="1200" cap="none" spc="0" normalizeH="0" baseline="0" noProof="0" dirty="0">
                <a:ln>
                  <a:noFill/>
                </a:ln>
                <a:solidFill>
                  <a:srgbClr val="C00000"/>
                </a:solidFill>
                <a:effectLst/>
                <a:uLnTx/>
                <a:uFillTx/>
                <a:latin typeface="Calibri"/>
                <a:ea typeface="+mn-ea"/>
                <a:cs typeface="+mn-cs"/>
              </a:rPr>
              <a:t>In the AMBITION trial, </a:t>
            </a:r>
            <a:r>
              <a:rPr kumimoji="0" lang="en-US" sz="2100" b="1" i="0" u="none" strike="noStrike" kern="1200" cap="none" spc="0" normalizeH="0" baseline="0" noProof="0" dirty="0">
                <a:ln>
                  <a:noFill/>
                </a:ln>
                <a:solidFill>
                  <a:srgbClr val="C00000"/>
                </a:solidFill>
                <a:effectLst/>
                <a:uLnTx/>
                <a:uFillTx/>
                <a:latin typeface="Calibri"/>
                <a:ea typeface="+mn-ea"/>
                <a:cs typeface="+mn-cs"/>
              </a:rPr>
              <a:t>a smaller proportion of patients who received the single high-dose </a:t>
            </a:r>
            <a:r>
              <a:rPr kumimoji="0" lang="en-US" sz="2100" b="1" i="0" u="none" strike="noStrike" kern="1200" cap="none" spc="0" normalizeH="0" baseline="0" noProof="0" dirty="0" err="1">
                <a:ln>
                  <a:noFill/>
                </a:ln>
                <a:solidFill>
                  <a:srgbClr val="C00000"/>
                </a:solidFill>
                <a:effectLst/>
                <a:uLnTx/>
                <a:uFillTx/>
                <a:latin typeface="Calibri"/>
                <a:ea typeface="+mn-ea"/>
                <a:cs typeface="+mn-cs"/>
              </a:rPr>
              <a:t>AmB</a:t>
            </a:r>
            <a:r>
              <a:rPr kumimoji="0" lang="en-US" sz="2100" b="1" i="0" u="none" strike="noStrike" kern="1200" cap="none" spc="0" normalizeH="0" baseline="0" noProof="0" dirty="0">
                <a:ln>
                  <a:noFill/>
                </a:ln>
                <a:solidFill>
                  <a:srgbClr val="C00000"/>
                </a:solidFill>
                <a:effectLst/>
                <a:uLnTx/>
                <a:uFillTx/>
                <a:latin typeface="Calibri"/>
                <a:ea typeface="+mn-ea"/>
                <a:cs typeface="+mn-cs"/>
              </a:rPr>
              <a:t> developed anaemia</a:t>
            </a:r>
          </a:p>
        </p:txBody>
      </p:sp>
      <p:pic>
        <p:nvPicPr>
          <p:cNvPr id="12" name="Picture 11" descr="Text&#10;&#10;Description automatically generated">
            <a:extLst>
              <a:ext uri="{FF2B5EF4-FFF2-40B4-BE49-F238E27FC236}">
                <a16:creationId xmlns:a16="http://schemas.microsoft.com/office/drawing/2014/main" id="{7B913B3B-1BFC-613E-2CFC-C3D3AE0030D8}"/>
              </a:ext>
            </a:extLst>
          </p:cNvPr>
          <p:cNvPicPr>
            <a:picLocks noChangeAspect="1"/>
          </p:cNvPicPr>
          <p:nvPr/>
        </p:nvPicPr>
        <p:blipFill>
          <a:blip r:embed="rId3"/>
          <a:stretch>
            <a:fillRect/>
          </a:stretch>
        </p:blipFill>
        <p:spPr>
          <a:xfrm>
            <a:off x="6588224" y="1052736"/>
            <a:ext cx="2404384" cy="2665494"/>
          </a:xfrm>
          <a:prstGeom prst="rect">
            <a:avLst/>
          </a:prstGeom>
          <a:ln>
            <a:solidFill>
              <a:schemeClr val="tx1"/>
            </a:solidFill>
          </a:ln>
        </p:spPr>
      </p:pic>
      <p:sp>
        <p:nvSpPr>
          <p:cNvPr id="15" name="TextBox 14">
            <a:extLst>
              <a:ext uri="{FF2B5EF4-FFF2-40B4-BE49-F238E27FC236}">
                <a16:creationId xmlns:a16="http://schemas.microsoft.com/office/drawing/2014/main" id="{B9C42606-75F9-AD72-D8AF-28E305656C11}"/>
              </a:ext>
            </a:extLst>
          </p:cNvPr>
          <p:cNvSpPr txBox="1"/>
          <p:nvPr/>
        </p:nvSpPr>
        <p:spPr>
          <a:xfrm>
            <a:off x="35495" y="3717032"/>
            <a:ext cx="8819069" cy="415498"/>
          </a:xfrm>
          <a:prstGeom prst="rect">
            <a:avLst/>
          </a:prstGeom>
          <a:noFill/>
          <a:ln>
            <a:noFill/>
            <a:prstDash val="lgDash"/>
          </a:ln>
        </p:spPr>
        <p:txBody>
          <a:bodyPr wrap="square" rtlCol="0">
            <a:spAutoFit/>
          </a:bodyPr>
          <a:lstStyle/>
          <a:p>
            <a:pPr marL="342900" marR="0" lvl="0" indent="-34290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100" b="1" i="0" u="none" strike="noStrike" kern="1200" cap="none" spc="0" normalizeH="0" baseline="0" noProof="0" dirty="0">
                <a:ln>
                  <a:noFill/>
                </a:ln>
                <a:solidFill>
                  <a:srgbClr val="0070C0"/>
                </a:solidFill>
                <a:effectLst/>
                <a:uLnTx/>
                <a:uFillTx/>
                <a:latin typeface="Calibri"/>
                <a:ea typeface="+mn-ea"/>
                <a:cs typeface="+mn-cs"/>
              </a:rPr>
              <a:t>Monitor Hb</a:t>
            </a:r>
            <a:r>
              <a:rPr kumimoji="0" lang="en-US" sz="2100" b="0" i="0" u="none" strike="noStrike" kern="1200" cap="none" spc="0" normalizeH="0" baseline="0" noProof="0" dirty="0">
                <a:ln>
                  <a:noFill/>
                </a:ln>
                <a:solidFill>
                  <a:prstClr val="black"/>
                </a:solidFill>
                <a:effectLst/>
                <a:uLnTx/>
                <a:uFillTx/>
                <a:latin typeface="Calibri"/>
                <a:ea typeface="+mn-ea"/>
                <a:cs typeface="+mn-cs"/>
              </a:rPr>
              <a:t> (e.g. through FBC) Day 1 and Day 7 of treatment</a:t>
            </a:r>
          </a:p>
        </p:txBody>
      </p:sp>
      <p:sp>
        <p:nvSpPr>
          <p:cNvPr id="2" name="TextBox 1">
            <a:extLst>
              <a:ext uri="{FF2B5EF4-FFF2-40B4-BE49-F238E27FC236}">
                <a16:creationId xmlns:a16="http://schemas.microsoft.com/office/drawing/2014/main" id="{0BB1F728-30CA-C30B-E0A9-3E843CC7A6D4}"/>
              </a:ext>
            </a:extLst>
          </p:cNvPr>
          <p:cNvSpPr txBox="1"/>
          <p:nvPr/>
        </p:nvSpPr>
        <p:spPr>
          <a:xfrm>
            <a:off x="203563" y="6581001"/>
            <a:ext cx="8902703"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a:ea typeface="+mn-ea"/>
                <a:cs typeface="+mn-cs"/>
              </a:rPr>
              <a:t>Source: AMBITION</a:t>
            </a:r>
          </a:p>
        </p:txBody>
      </p:sp>
    </p:spTree>
    <p:extLst>
      <p:ext uri="{BB962C8B-B14F-4D97-AF65-F5344CB8AC3E}">
        <p14:creationId xmlns:p14="http://schemas.microsoft.com/office/powerpoint/2010/main" val="299251492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a:extLst>
              <a:ext uri="{FF2B5EF4-FFF2-40B4-BE49-F238E27FC236}">
                <a16:creationId xmlns:a16="http://schemas.microsoft.com/office/drawing/2014/main" id="{2EF76C86-E35D-405C-B3CF-166910C0390D}"/>
              </a:ext>
            </a:extLst>
          </p:cNvPr>
          <p:cNvSpPr txBox="1">
            <a:spLocks noChangeArrowheads="1"/>
          </p:cNvSpPr>
          <p:nvPr/>
        </p:nvSpPr>
        <p:spPr bwMode="gray">
          <a:xfrm>
            <a:off x="0" y="-52938"/>
            <a:ext cx="9144000" cy="914400"/>
          </a:xfrm>
          <a:prstGeom prst="rect">
            <a:avLst/>
          </a:prstGeom>
          <a:solidFill>
            <a:srgbClr val="002060"/>
          </a:solidFill>
        </p:spPr>
        <p:txBody>
          <a:bodyPr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600"/>
              </a:spcBef>
              <a:spcAft>
                <a:spcPts val="0"/>
              </a:spcAft>
              <a:buClrTx/>
              <a:buSzTx/>
              <a:buFontTx/>
              <a:buNone/>
              <a:tabLst/>
              <a:defRPr/>
            </a:pPr>
            <a:endParaRPr kumimoji="0" lang="en-US" sz="1900" b="1" i="0" u="none" strike="noStrike" kern="1200" cap="none" spc="0" normalizeH="0" baseline="0" noProof="0" dirty="0">
              <a:ln>
                <a:noFill/>
              </a:ln>
              <a:solidFill>
                <a:prstClr val="white"/>
              </a:solidFill>
              <a:effectLst/>
              <a:uLnTx/>
              <a:uFillTx/>
              <a:latin typeface="Calibri" panose="020F0502020204030204"/>
              <a:ea typeface="+mj-ea"/>
              <a:cs typeface="Calibri" panose="020F0502020204030204" pitchFamily="34" charset="0"/>
            </a:endParaRPr>
          </a:p>
        </p:txBody>
      </p:sp>
      <p:sp>
        <p:nvSpPr>
          <p:cNvPr id="9" name="TextBox 8">
            <a:extLst>
              <a:ext uri="{FF2B5EF4-FFF2-40B4-BE49-F238E27FC236}">
                <a16:creationId xmlns:a16="http://schemas.microsoft.com/office/drawing/2014/main" id="{07C552B1-E7F6-4971-937C-5D72801A87E6}"/>
              </a:ext>
            </a:extLst>
          </p:cNvPr>
          <p:cNvSpPr txBox="1"/>
          <p:nvPr/>
        </p:nvSpPr>
        <p:spPr>
          <a:xfrm>
            <a:off x="1" y="251356"/>
            <a:ext cx="9108504"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a:ea typeface="+mn-ea"/>
                <a:cs typeface="Calibri" panose="020F0502020204030204" pitchFamily="34" charset="0"/>
              </a:rPr>
              <a:t>Thrombophlebitis following administration of Amphotericin B</a:t>
            </a:r>
            <a:endParaRPr kumimoji="0" lang="en-US" sz="1800" b="0" i="0" u="none" strike="noStrike" kern="1200" cap="none" spc="0" normalizeH="0" baseline="0" noProof="0" dirty="0">
              <a:ln>
                <a:noFill/>
              </a:ln>
              <a:solidFill>
                <a:prstClr val="black"/>
              </a:solidFill>
              <a:effectLst/>
              <a:uLnTx/>
              <a:uFillTx/>
              <a:latin typeface="Calibri"/>
              <a:ea typeface="+mn-ea"/>
              <a:cs typeface="+mn-cs"/>
            </a:endParaRPr>
          </a:p>
        </p:txBody>
      </p:sp>
      <p:pic>
        <p:nvPicPr>
          <p:cNvPr id="12" name="Picture 1">
            <a:extLst>
              <a:ext uri="{FF2B5EF4-FFF2-40B4-BE49-F238E27FC236}">
                <a16:creationId xmlns:a16="http://schemas.microsoft.com/office/drawing/2014/main" id="{111C4A91-6F9F-4A11-ADE7-15B4F449ACB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97777" y="980728"/>
            <a:ext cx="2066711" cy="2759104"/>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a:extLst>
              <a:ext uri="{FF2B5EF4-FFF2-40B4-BE49-F238E27FC236}">
                <a16:creationId xmlns:a16="http://schemas.microsoft.com/office/drawing/2014/main" id="{703A62E2-CFE6-4378-827E-C2588FE2CF0D}"/>
              </a:ext>
            </a:extLst>
          </p:cNvPr>
          <p:cNvSpPr txBox="1"/>
          <p:nvPr/>
        </p:nvSpPr>
        <p:spPr>
          <a:xfrm>
            <a:off x="0" y="908720"/>
            <a:ext cx="6732240" cy="1084912"/>
          </a:xfrm>
          <a:prstGeom prst="rect">
            <a:avLst/>
          </a:prstGeom>
          <a:noFill/>
          <a:ln>
            <a:noFill/>
            <a:prstDash val="lgDash"/>
          </a:ln>
        </p:spPr>
        <p:txBody>
          <a:bodyPr wrap="square" rtlCol="0">
            <a:spAutoFit/>
          </a:bodyPr>
          <a:lstStyle/>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150" b="0" i="0" u="none" strike="noStrike" kern="1200" cap="none" spc="0" normalizeH="0" baseline="0" noProof="0" dirty="0">
                <a:ln>
                  <a:noFill/>
                </a:ln>
                <a:solidFill>
                  <a:prstClr val="black"/>
                </a:solidFill>
                <a:effectLst/>
                <a:uLnTx/>
                <a:uFillTx/>
                <a:latin typeface="Calibri"/>
                <a:ea typeface="+mn-ea"/>
                <a:cs typeface="+mn-cs"/>
              </a:rPr>
              <a:t>Review the IV line in use! </a:t>
            </a: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150" b="0" i="0" u="none" strike="noStrike" kern="1200" cap="none" spc="0" normalizeH="0" baseline="0" noProof="0" dirty="0">
              <a:ln>
                <a:noFill/>
              </a:ln>
              <a:solidFill>
                <a:prstClr val="black"/>
              </a:solidFill>
              <a:effectLst/>
              <a:uLnTx/>
              <a:uFillTx/>
              <a:latin typeface="Calibri"/>
              <a:ea typeface="+mn-ea"/>
              <a:cs typeface="+mn-cs"/>
            </a:endParaRP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150" b="0" i="0" u="none" strike="noStrike" kern="1200" cap="none" spc="0" normalizeH="0" baseline="0" noProof="0" dirty="0">
                <a:ln>
                  <a:noFill/>
                </a:ln>
                <a:solidFill>
                  <a:prstClr val="black"/>
                </a:solidFill>
                <a:effectLst/>
                <a:uLnTx/>
                <a:uFillTx/>
                <a:latin typeface="Calibri"/>
                <a:ea typeface="+mn-ea"/>
                <a:cs typeface="+mn-cs"/>
              </a:rPr>
              <a:t>Flush the line with dextrose </a:t>
            </a:r>
            <a:r>
              <a:rPr kumimoji="0" lang="en-US" sz="2150" b="1" i="0" u="none" strike="noStrike" kern="1200" cap="none" spc="0" normalizeH="0" baseline="0" noProof="0" dirty="0">
                <a:ln>
                  <a:noFill/>
                </a:ln>
                <a:solidFill>
                  <a:srgbClr val="0070C0"/>
                </a:solidFill>
                <a:effectLst/>
                <a:uLnTx/>
                <a:uFillTx/>
                <a:latin typeface="Calibri"/>
                <a:ea typeface="+mn-ea"/>
                <a:cs typeface="+mn-cs"/>
              </a:rPr>
              <a:t>before/after</a:t>
            </a:r>
            <a:r>
              <a:rPr kumimoji="0" lang="en-US" sz="2150" b="0" i="0" u="none" strike="noStrike" kern="1200" cap="none" spc="0" normalizeH="0" baseline="0" noProof="0" dirty="0">
                <a:ln>
                  <a:noFill/>
                </a:ln>
                <a:solidFill>
                  <a:prstClr val="black"/>
                </a:solidFill>
                <a:effectLst/>
                <a:uLnTx/>
                <a:uFillTx/>
                <a:latin typeface="Calibri"/>
                <a:ea typeface="+mn-ea"/>
                <a:cs typeface="+mn-cs"/>
              </a:rPr>
              <a:t> </a:t>
            </a:r>
            <a:r>
              <a:rPr kumimoji="0" lang="en-US" sz="2150" b="0" i="0" u="none" strike="noStrike" kern="1200" cap="none" spc="0" normalizeH="0" baseline="0" noProof="0" dirty="0" err="1">
                <a:ln>
                  <a:noFill/>
                </a:ln>
                <a:solidFill>
                  <a:prstClr val="black"/>
                </a:solidFill>
                <a:effectLst/>
                <a:uLnTx/>
                <a:uFillTx/>
                <a:latin typeface="Calibri"/>
                <a:ea typeface="+mn-ea"/>
                <a:cs typeface="+mn-cs"/>
              </a:rPr>
              <a:t>AmB</a:t>
            </a:r>
            <a:r>
              <a:rPr kumimoji="0" lang="en-US" sz="2150" b="0" i="0" u="none" strike="noStrike" kern="1200" cap="none" spc="0" normalizeH="0" baseline="0" noProof="0" dirty="0">
                <a:ln>
                  <a:noFill/>
                </a:ln>
                <a:solidFill>
                  <a:prstClr val="black"/>
                </a:solidFill>
                <a:effectLst/>
                <a:uLnTx/>
                <a:uFillTx/>
                <a:latin typeface="Calibri"/>
                <a:ea typeface="+mn-ea"/>
                <a:cs typeface="+mn-cs"/>
              </a:rPr>
              <a:t>.</a:t>
            </a:r>
            <a:endParaRPr kumimoji="0" lang="en-US" sz="2100" b="0" i="0" u="none" strike="noStrike" kern="1200" cap="none" spc="0" normalizeH="0" baseline="0" noProof="0" dirty="0">
              <a:ln>
                <a:noFill/>
              </a:ln>
              <a:solidFill>
                <a:prstClr val="black"/>
              </a:solidFill>
              <a:effectLst/>
              <a:uLnTx/>
              <a:uFillTx/>
              <a:latin typeface="Calibri"/>
              <a:ea typeface="+mn-ea"/>
              <a:cs typeface="+mn-cs"/>
            </a:endParaRPr>
          </a:p>
        </p:txBody>
      </p:sp>
      <p:graphicFrame>
        <p:nvGraphicFramePr>
          <p:cNvPr id="17" name="Table 16">
            <a:extLst>
              <a:ext uri="{FF2B5EF4-FFF2-40B4-BE49-F238E27FC236}">
                <a16:creationId xmlns:a16="http://schemas.microsoft.com/office/drawing/2014/main" id="{A900918D-F145-4D38-815C-30011DCEA37A}"/>
              </a:ext>
            </a:extLst>
          </p:cNvPr>
          <p:cNvGraphicFramePr>
            <a:graphicFrameLocks noGrp="1"/>
          </p:cNvGraphicFramePr>
          <p:nvPr/>
        </p:nvGraphicFramePr>
        <p:xfrm>
          <a:off x="251520" y="5301208"/>
          <a:ext cx="8424936" cy="1219200"/>
        </p:xfrm>
        <a:graphic>
          <a:graphicData uri="http://schemas.openxmlformats.org/drawingml/2006/table">
            <a:tbl>
              <a:tblPr firstRow="1" bandRow="1">
                <a:tableStyleId>{5C22544A-7EE6-4342-B048-85BDC9FD1C3A}</a:tableStyleId>
              </a:tblPr>
              <a:tblGrid>
                <a:gridCol w="3960440">
                  <a:extLst>
                    <a:ext uri="{9D8B030D-6E8A-4147-A177-3AD203B41FA5}">
                      <a16:colId xmlns:a16="http://schemas.microsoft.com/office/drawing/2014/main" val="3940745317"/>
                    </a:ext>
                  </a:extLst>
                </a:gridCol>
                <a:gridCol w="1872208">
                  <a:extLst>
                    <a:ext uri="{9D8B030D-6E8A-4147-A177-3AD203B41FA5}">
                      <a16:colId xmlns:a16="http://schemas.microsoft.com/office/drawing/2014/main" val="2340196896"/>
                    </a:ext>
                  </a:extLst>
                </a:gridCol>
                <a:gridCol w="1728192">
                  <a:extLst>
                    <a:ext uri="{9D8B030D-6E8A-4147-A177-3AD203B41FA5}">
                      <a16:colId xmlns:a16="http://schemas.microsoft.com/office/drawing/2014/main" val="1634586271"/>
                    </a:ext>
                  </a:extLst>
                </a:gridCol>
                <a:gridCol w="864096">
                  <a:extLst>
                    <a:ext uri="{9D8B030D-6E8A-4147-A177-3AD203B41FA5}">
                      <a16:colId xmlns:a16="http://schemas.microsoft.com/office/drawing/2014/main" val="3591376216"/>
                    </a:ext>
                  </a:extLst>
                </a:gridCol>
              </a:tblGrid>
              <a:tr h="370840">
                <a:tc>
                  <a:txBody>
                    <a:bodyPr/>
                    <a:lstStyle/>
                    <a:p>
                      <a:endParaRPr lang="en-US" dirty="0"/>
                    </a:p>
                  </a:txBody>
                  <a:tcPr>
                    <a:solidFill>
                      <a:srgbClr val="002060"/>
                    </a:solidFill>
                  </a:tcPr>
                </a:tc>
                <a:tc>
                  <a:txBody>
                    <a:bodyPr/>
                    <a:lstStyle/>
                    <a:p>
                      <a:r>
                        <a:rPr lang="en-US" sz="1600" dirty="0"/>
                        <a:t>Single High Dose L-</a:t>
                      </a:r>
                      <a:r>
                        <a:rPr lang="en-US" sz="1600" dirty="0" err="1"/>
                        <a:t>AmB</a:t>
                      </a:r>
                      <a:r>
                        <a:rPr lang="en-US" sz="1600" dirty="0"/>
                        <a:t> 10 m/kg</a:t>
                      </a:r>
                    </a:p>
                  </a:txBody>
                  <a:tcPr>
                    <a:solidFill>
                      <a:srgbClr val="002060"/>
                    </a:solidFill>
                  </a:tcPr>
                </a:tc>
                <a:tc>
                  <a:txBody>
                    <a:bodyPr/>
                    <a:lstStyle/>
                    <a:p>
                      <a:r>
                        <a:rPr lang="en-US" sz="1600" dirty="0"/>
                        <a:t>1 week L-</a:t>
                      </a:r>
                      <a:r>
                        <a:rPr lang="en-US" sz="1600" dirty="0" err="1"/>
                        <a:t>AmB</a:t>
                      </a:r>
                      <a:r>
                        <a:rPr lang="en-US" sz="1600" dirty="0"/>
                        <a:t> 3mg/Kg /d</a:t>
                      </a:r>
                    </a:p>
                  </a:txBody>
                  <a:tcPr>
                    <a:solidFill>
                      <a:srgbClr val="002060"/>
                    </a:solidFill>
                  </a:tcPr>
                </a:tc>
                <a:tc>
                  <a:txBody>
                    <a:bodyPr/>
                    <a:lstStyle/>
                    <a:p>
                      <a:r>
                        <a:rPr lang="en-US" sz="1600" dirty="0"/>
                        <a:t>P value</a:t>
                      </a:r>
                    </a:p>
                  </a:txBody>
                  <a:tcPr>
                    <a:solidFill>
                      <a:srgbClr val="002060"/>
                    </a:solidFill>
                  </a:tcPr>
                </a:tc>
                <a:extLst>
                  <a:ext uri="{0D108BD9-81ED-4DB2-BD59-A6C34878D82A}">
                    <a16:rowId xmlns:a16="http://schemas.microsoft.com/office/drawing/2014/main" val="3424378173"/>
                  </a:ext>
                </a:extLst>
              </a:tr>
              <a:tr h="370840">
                <a:tc>
                  <a:txBody>
                    <a:bodyPr/>
                    <a:lstStyle/>
                    <a:p>
                      <a:r>
                        <a:rPr lang="en-US" dirty="0"/>
                        <a:t>Incidence of Thrombophlebitis requiring antibiotics (# participants, %)</a:t>
                      </a:r>
                    </a:p>
                  </a:txBody>
                  <a:tcPr/>
                </a:tc>
                <a:tc>
                  <a:txBody>
                    <a:bodyPr/>
                    <a:lstStyle/>
                    <a:p>
                      <a:pPr algn="ctr"/>
                      <a:r>
                        <a:rPr lang="en-US" b="1" dirty="0"/>
                        <a:t>8 (2%)</a:t>
                      </a:r>
                    </a:p>
                  </a:txBody>
                  <a:tcPr/>
                </a:tc>
                <a:tc>
                  <a:txBody>
                    <a:bodyPr/>
                    <a:lstStyle/>
                    <a:p>
                      <a:pPr algn="ctr"/>
                      <a:r>
                        <a:rPr lang="en-US" b="1" dirty="0"/>
                        <a:t>28 (7%)</a:t>
                      </a:r>
                    </a:p>
                  </a:txBody>
                  <a:tcPr/>
                </a:tc>
                <a:tc>
                  <a:txBody>
                    <a:bodyPr/>
                    <a:lstStyle/>
                    <a:p>
                      <a:pPr algn="ctr"/>
                      <a:r>
                        <a:rPr lang="en-US" b="1" dirty="0"/>
                        <a:t>&lt;0.001</a:t>
                      </a:r>
                    </a:p>
                  </a:txBody>
                  <a:tcPr/>
                </a:tc>
                <a:extLst>
                  <a:ext uri="{0D108BD9-81ED-4DB2-BD59-A6C34878D82A}">
                    <a16:rowId xmlns:a16="http://schemas.microsoft.com/office/drawing/2014/main" val="2550142388"/>
                  </a:ext>
                </a:extLst>
              </a:tr>
            </a:tbl>
          </a:graphicData>
        </a:graphic>
      </p:graphicFrame>
      <p:sp>
        <p:nvSpPr>
          <p:cNvPr id="13" name="TextBox 12">
            <a:extLst>
              <a:ext uri="{FF2B5EF4-FFF2-40B4-BE49-F238E27FC236}">
                <a16:creationId xmlns:a16="http://schemas.microsoft.com/office/drawing/2014/main" id="{68F2A25F-52C2-5928-C9D2-BD3622B44441}"/>
              </a:ext>
            </a:extLst>
          </p:cNvPr>
          <p:cNvSpPr txBox="1"/>
          <p:nvPr/>
        </p:nvSpPr>
        <p:spPr>
          <a:xfrm>
            <a:off x="490416" y="3977188"/>
            <a:ext cx="7898008" cy="1061829"/>
          </a:xfrm>
          <a:prstGeom prst="rect">
            <a:avLst/>
          </a:prstGeom>
          <a:solidFill>
            <a:schemeClr val="bg1"/>
          </a:solidFill>
          <a:ln w="25400">
            <a:solidFill>
              <a:srgbClr val="C00000"/>
            </a:solidFill>
            <a:prstDash val="lgDashDot"/>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100" b="0" i="0" u="none" strike="noStrike" kern="1200" cap="none" spc="0" normalizeH="0" baseline="0" noProof="0" dirty="0">
                <a:ln>
                  <a:noFill/>
                </a:ln>
                <a:solidFill>
                  <a:srgbClr val="C00000"/>
                </a:solidFill>
                <a:effectLst/>
                <a:uLnTx/>
                <a:uFillTx/>
                <a:latin typeface="Calibri"/>
                <a:ea typeface="+mn-ea"/>
                <a:cs typeface="+mn-cs"/>
              </a:rPr>
              <a:t>In the AMBITION trial, </a:t>
            </a:r>
            <a:r>
              <a:rPr kumimoji="0" lang="en-US" sz="2100" b="1" i="0" u="none" strike="noStrike" kern="1200" cap="none" spc="0" normalizeH="0" baseline="0" noProof="0" dirty="0">
                <a:ln>
                  <a:noFill/>
                </a:ln>
                <a:solidFill>
                  <a:srgbClr val="C00000"/>
                </a:solidFill>
                <a:effectLst/>
                <a:uLnTx/>
                <a:uFillTx/>
                <a:latin typeface="Calibri"/>
                <a:ea typeface="+mn-ea"/>
                <a:cs typeface="+mn-cs"/>
              </a:rPr>
              <a:t>a smaller proportion of patients who received the single high dose AmB developed thrombophlebitis requiring antibiotics</a:t>
            </a:r>
          </a:p>
        </p:txBody>
      </p:sp>
      <p:sp>
        <p:nvSpPr>
          <p:cNvPr id="10" name="TextBox 9">
            <a:extLst>
              <a:ext uri="{FF2B5EF4-FFF2-40B4-BE49-F238E27FC236}">
                <a16:creationId xmlns:a16="http://schemas.microsoft.com/office/drawing/2014/main" id="{AFFDBB29-6042-3E92-5D06-133AC6F9204E}"/>
              </a:ext>
            </a:extLst>
          </p:cNvPr>
          <p:cNvSpPr txBox="1"/>
          <p:nvPr/>
        </p:nvSpPr>
        <p:spPr>
          <a:xfrm>
            <a:off x="0" y="2060848"/>
            <a:ext cx="6732240" cy="1838965"/>
          </a:xfrm>
          <a:prstGeom prst="rect">
            <a:avLst/>
          </a:prstGeom>
          <a:noFill/>
          <a:ln>
            <a:noFill/>
            <a:prstDash val="lgDash"/>
          </a:ln>
        </p:spPr>
        <p:txBody>
          <a:bodyPr wrap="square" rtlCol="0">
            <a:spAutoFit/>
          </a:bodyPr>
          <a:lstStyle/>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150" b="1" i="0" u="none" strike="noStrike" kern="1200" cap="none" spc="0" normalizeH="0" baseline="0" noProof="0" dirty="0">
                <a:ln>
                  <a:noFill/>
                </a:ln>
                <a:solidFill>
                  <a:srgbClr val="0070C0"/>
                </a:solidFill>
                <a:effectLst/>
                <a:uLnTx/>
                <a:uFillTx/>
                <a:latin typeface="Calibri"/>
                <a:ea typeface="+mn-ea"/>
                <a:cs typeface="+mn-cs"/>
              </a:rPr>
              <a:t>Mgt of thrombophlebitis if present: </a:t>
            </a:r>
          </a:p>
          <a:p>
            <a:pPr marL="914400" marR="0" lvl="1"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050" b="0" i="0" u="none" strike="noStrike" kern="1200" cap="none" spc="0" normalizeH="0" baseline="0" noProof="0" dirty="0">
                <a:ln>
                  <a:noFill/>
                </a:ln>
                <a:solidFill>
                  <a:prstClr val="black"/>
                </a:solidFill>
                <a:effectLst/>
                <a:uLnTx/>
                <a:uFillTx/>
                <a:latin typeface="Calibri"/>
                <a:ea typeface="+mn-ea"/>
                <a:cs typeface="+mn-cs"/>
              </a:rPr>
              <a:t>Remove line, re-site elsewhere</a:t>
            </a:r>
          </a:p>
          <a:p>
            <a:pPr marL="914400" marR="0" lvl="1"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endParaRPr kumimoji="0" lang="en-US" sz="500" b="0" i="0" u="none" strike="noStrike" kern="1200" cap="none" spc="0" normalizeH="0" baseline="0" noProof="0" dirty="0">
              <a:ln>
                <a:noFill/>
              </a:ln>
              <a:solidFill>
                <a:prstClr val="black"/>
              </a:solidFill>
              <a:effectLst/>
              <a:uLnTx/>
              <a:uFillTx/>
              <a:latin typeface="Calibri"/>
              <a:ea typeface="+mn-ea"/>
              <a:cs typeface="+mn-cs"/>
            </a:endParaRPr>
          </a:p>
          <a:p>
            <a:pPr marL="914400" marR="0" lvl="1"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050" b="0" i="0" u="none" strike="noStrike" kern="1200" cap="none" spc="0" normalizeH="0" baseline="0" noProof="0" dirty="0">
                <a:ln>
                  <a:noFill/>
                </a:ln>
                <a:solidFill>
                  <a:prstClr val="black"/>
                </a:solidFill>
                <a:effectLst/>
                <a:uLnTx/>
                <a:uFillTx/>
                <a:latin typeface="Calibri"/>
                <a:ea typeface="+mn-ea"/>
                <a:cs typeface="+mn-cs"/>
              </a:rPr>
              <a:t>Swab for MC+S and send blood culture</a:t>
            </a:r>
          </a:p>
          <a:p>
            <a:pPr marL="914400" marR="0" lvl="1"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endParaRPr kumimoji="0" lang="en-US" sz="500" b="0" i="0" u="none" strike="noStrike" kern="1200" cap="none" spc="0" normalizeH="0" baseline="0" noProof="0" dirty="0">
              <a:ln>
                <a:noFill/>
              </a:ln>
              <a:solidFill>
                <a:prstClr val="black"/>
              </a:solidFill>
              <a:effectLst/>
              <a:uLnTx/>
              <a:uFillTx/>
              <a:latin typeface="Calibri"/>
              <a:ea typeface="+mn-ea"/>
              <a:cs typeface="+mn-cs"/>
            </a:endParaRPr>
          </a:p>
          <a:p>
            <a:pPr marL="914400" marR="0" lvl="1"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050" b="0" i="0" u="none" strike="noStrike" kern="1200" cap="none" spc="0" normalizeH="0" baseline="0" noProof="0" dirty="0">
                <a:ln>
                  <a:noFill/>
                </a:ln>
                <a:solidFill>
                  <a:prstClr val="black"/>
                </a:solidFill>
                <a:effectLst/>
                <a:uLnTx/>
                <a:uFillTx/>
                <a:latin typeface="Calibri"/>
                <a:ea typeface="+mn-ea"/>
                <a:cs typeface="+mn-cs"/>
              </a:rPr>
              <a:t>If unwell (sepsis, bacteraemia) consider antibiotics according to local guidelines</a:t>
            </a:r>
          </a:p>
        </p:txBody>
      </p:sp>
    </p:spTree>
    <p:extLst>
      <p:ext uri="{BB962C8B-B14F-4D97-AF65-F5344CB8AC3E}">
        <p14:creationId xmlns:p14="http://schemas.microsoft.com/office/powerpoint/2010/main" val="385710257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a:extLst>
              <a:ext uri="{FF2B5EF4-FFF2-40B4-BE49-F238E27FC236}">
                <a16:creationId xmlns:a16="http://schemas.microsoft.com/office/drawing/2014/main" id="{2EF76C86-E35D-405C-B3CF-166910C0390D}"/>
              </a:ext>
            </a:extLst>
          </p:cNvPr>
          <p:cNvSpPr txBox="1">
            <a:spLocks noChangeArrowheads="1"/>
          </p:cNvSpPr>
          <p:nvPr/>
        </p:nvSpPr>
        <p:spPr bwMode="gray">
          <a:xfrm>
            <a:off x="0" y="-36160"/>
            <a:ext cx="9144000" cy="914400"/>
          </a:xfrm>
          <a:prstGeom prst="rect">
            <a:avLst/>
          </a:prstGeom>
          <a:solidFill>
            <a:srgbClr val="002060"/>
          </a:solidFill>
        </p:spPr>
        <p:txBody>
          <a:bodyPr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600"/>
              </a:spcBef>
              <a:spcAft>
                <a:spcPts val="0"/>
              </a:spcAft>
              <a:buClrTx/>
              <a:buSzTx/>
              <a:buFontTx/>
              <a:buNone/>
              <a:tabLst/>
              <a:defRPr/>
            </a:pPr>
            <a:endParaRPr kumimoji="0" lang="en-US" sz="1900" b="1" i="0" u="none" strike="noStrike" kern="1200" cap="none" spc="0" normalizeH="0" baseline="0" noProof="0" dirty="0">
              <a:ln>
                <a:noFill/>
              </a:ln>
              <a:solidFill>
                <a:prstClr val="white"/>
              </a:solidFill>
              <a:effectLst/>
              <a:uLnTx/>
              <a:uFillTx/>
              <a:latin typeface="Calibri" panose="020F0502020204030204"/>
              <a:ea typeface="+mj-ea"/>
              <a:cs typeface="Calibri" panose="020F0502020204030204" pitchFamily="34" charset="0"/>
            </a:endParaRPr>
          </a:p>
        </p:txBody>
      </p:sp>
      <p:sp>
        <p:nvSpPr>
          <p:cNvPr id="6" name="TextBox 5">
            <a:extLst>
              <a:ext uri="{FF2B5EF4-FFF2-40B4-BE49-F238E27FC236}">
                <a16:creationId xmlns:a16="http://schemas.microsoft.com/office/drawing/2014/main" id="{AA40B278-0284-4229-9577-1FB7917698D3}"/>
              </a:ext>
            </a:extLst>
          </p:cNvPr>
          <p:cNvSpPr txBox="1"/>
          <p:nvPr/>
        </p:nvSpPr>
        <p:spPr>
          <a:xfrm>
            <a:off x="251520" y="908720"/>
            <a:ext cx="8568952" cy="492443"/>
          </a:xfrm>
          <a:prstGeom prst="rect">
            <a:avLst/>
          </a:prstGeom>
          <a:noFill/>
          <a:ln>
            <a:noFill/>
            <a:prstDash val="lgDash"/>
          </a:ln>
        </p:spPr>
        <p:txBody>
          <a:bodyPr wrap="square" rtlCol="0">
            <a:spAutoFit/>
          </a:bodyPr>
          <a:lstStyle/>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600" b="0" i="0" u="none" strike="noStrike" kern="1200" cap="none" spc="0" normalizeH="0" baseline="0" noProof="0" dirty="0">
              <a:ln>
                <a:noFill/>
              </a:ln>
              <a:solidFill>
                <a:prstClr val="black"/>
              </a:solidFill>
              <a:effectLst/>
              <a:uLnTx/>
              <a:uFillTx/>
              <a:latin typeface="Calibri"/>
              <a:ea typeface="+mn-ea"/>
              <a:cs typeface="+mn-cs"/>
            </a:endParaRPr>
          </a:p>
        </p:txBody>
      </p:sp>
      <p:sp>
        <p:nvSpPr>
          <p:cNvPr id="9" name="TextBox 8">
            <a:extLst>
              <a:ext uri="{FF2B5EF4-FFF2-40B4-BE49-F238E27FC236}">
                <a16:creationId xmlns:a16="http://schemas.microsoft.com/office/drawing/2014/main" id="{07C552B1-E7F6-4971-937C-5D72801A87E6}"/>
              </a:ext>
            </a:extLst>
          </p:cNvPr>
          <p:cNvSpPr txBox="1"/>
          <p:nvPr/>
        </p:nvSpPr>
        <p:spPr>
          <a:xfrm>
            <a:off x="1" y="57398"/>
            <a:ext cx="9108504"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a:ea typeface="+mn-ea"/>
                <a:cs typeface="Calibri" panose="020F0502020204030204" pitchFamily="34" charset="0"/>
              </a:rPr>
              <a:t>Managing Amphotericin B induced rigors in the clinic setting</a:t>
            </a:r>
          </a:p>
        </p:txBody>
      </p:sp>
      <p:graphicFrame>
        <p:nvGraphicFramePr>
          <p:cNvPr id="13" name="Diagram 12">
            <a:extLst>
              <a:ext uri="{FF2B5EF4-FFF2-40B4-BE49-F238E27FC236}">
                <a16:creationId xmlns:a16="http://schemas.microsoft.com/office/drawing/2014/main" id="{3C5C06FB-3F13-429B-BF4E-D682FAAE02B8}"/>
              </a:ext>
            </a:extLst>
          </p:cNvPr>
          <p:cNvGraphicFramePr/>
          <p:nvPr/>
        </p:nvGraphicFramePr>
        <p:xfrm>
          <a:off x="179512" y="908720"/>
          <a:ext cx="8779018" cy="568123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extBox 1">
            <a:extLst>
              <a:ext uri="{FF2B5EF4-FFF2-40B4-BE49-F238E27FC236}">
                <a16:creationId xmlns:a16="http://schemas.microsoft.com/office/drawing/2014/main" id="{DAB6F1D8-C443-F43A-35B5-0FAB284A57CA}"/>
              </a:ext>
            </a:extLst>
          </p:cNvPr>
          <p:cNvSpPr txBox="1"/>
          <p:nvPr/>
        </p:nvSpPr>
        <p:spPr>
          <a:xfrm>
            <a:off x="203563" y="6581001"/>
            <a:ext cx="8902703"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a:ea typeface="+mn-ea"/>
                <a:cs typeface="+mn-cs"/>
              </a:rPr>
              <a:t>Source: AMBITION</a:t>
            </a:r>
          </a:p>
        </p:txBody>
      </p:sp>
    </p:spTree>
    <p:extLst>
      <p:ext uri="{BB962C8B-B14F-4D97-AF65-F5344CB8AC3E}">
        <p14:creationId xmlns:p14="http://schemas.microsoft.com/office/powerpoint/2010/main" val="8345159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74848" y="1340768"/>
            <a:ext cx="8229600" cy="4464495"/>
          </a:xfrm>
        </p:spPr>
        <p:txBody>
          <a:bodyPr>
            <a:normAutofit lnSpcReduction="10000"/>
          </a:bodyPr>
          <a:lstStyle/>
          <a:p>
            <a:r>
              <a:rPr lang="en-GB" dirty="0"/>
              <a:t>Estimated 650,000 deaths from AIDS related illnesses worldwide in 2021</a:t>
            </a:r>
            <a:r>
              <a:rPr lang="en-GB" baseline="30000" dirty="0"/>
              <a:t>1</a:t>
            </a:r>
          </a:p>
          <a:p>
            <a:endParaRPr lang="en-GB" baseline="30000" dirty="0"/>
          </a:p>
          <a:p>
            <a:r>
              <a:rPr lang="en-GB" dirty="0"/>
              <a:t>19% AIDS related deaths globally are due to CCM in 2020</a:t>
            </a:r>
            <a:r>
              <a:rPr lang="en-GB" baseline="30000" dirty="0"/>
              <a:t>2</a:t>
            </a:r>
          </a:p>
          <a:p>
            <a:endParaRPr lang="en-GB" baseline="30000" dirty="0"/>
          </a:p>
          <a:p>
            <a:r>
              <a:rPr lang="en-GB" dirty="0"/>
              <a:t>This translated to 112,000 deaths from CCM globally in 2020, with 63% (71,000) of deaths occurring in Sub-Saharan Africa</a:t>
            </a:r>
            <a:r>
              <a:rPr lang="en-GB" baseline="30000" dirty="0"/>
              <a:t>2</a:t>
            </a:r>
          </a:p>
        </p:txBody>
      </p:sp>
      <p:sp>
        <p:nvSpPr>
          <p:cNvPr id="7" name="Rectangle 2">
            <a:extLst>
              <a:ext uri="{FF2B5EF4-FFF2-40B4-BE49-F238E27FC236}">
                <a16:creationId xmlns:a16="http://schemas.microsoft.com/office/drawing/2014/main" id="{2EF76C86-E35D-405C-B3CF-166910C0390D}"/>
              </a:ext>
            </a:extLst>
          </p:cNvPr>
          <p:cNvSpPr txBox="1">
            <a:spLocks noChangeArrowheads="1"/>
          </p:cNvSpPr>
          <p:nvPr/>
        </p:nvSpPr>
        <p:spPr bwMode="gray">
          <a:xfrm>
            <a:off x="0" y="-5680"/>
            <a:ext cx="9144000" cy="914400"/>
          </a:xfrm>
          <a:prstGeom prst="rect">
            <a:avLst/>
          </a:prstGeom>
          <a:solidFill>
            <a:srgbClr val="002060"/>
          </a:solidFill>
        </p:spPr>
        <p:txBody>
          <a:bodyPr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1900" b="1" i="0" u="none" strike="noStrike" kern="1200" cap="none" spc="0" normalizeH="0" baseline="0" noProof="0" dirty="0">
                <a:ln>
                  <a:noFill/>
                </a:ln>
                <a:solidFill>
                  <a:prstClr val="white"/>
                </a:solidFill>
                <a:effectLst/>
                <a:uLnTx/>
                <a:uFillTx/>
                <a:latin typeface="Calibri" panose="020F0502020204030204"/>
                <a:ea typeface="+mj-ea"/>
                <a:cs typeface="Calibri" panose="020F0502020204030204" pitchFamily="34" charset="0"/>
              </a:rPr>
              <a:t>Introduction: CCM and AHD </a:t>
            </a:r>
          </a:p>
        </p:txBody>
      </p:sp>
      <p:sp>
        <p:nvSpPr>
          <p:cNvPr id="6" name="TextBox 5">
            <a:extLst>
              <a:ext uri="{FF2B5EF4-FFF2-40B4-BE49-F238E27FC236}">
                <a16:creationId xmlns:a16="http://schemas.microsoft.com/office/drawing/2014/main" id="{BC4828AB-2161-4D18-82CD-4A4FA1FEDC4D}"/>
              </a:ext>
            </a:extLst>
          </p:cNvPr>
          <p:cNvSpPr txBox="1"/>
          <p:nvPr/>
        </p:nvSpPr>
        <p:spPr>
          <a:xfrm flipH="1">
            <a:off x="35496" y="6165304"/>
            <a:ext cx="8424936" cy="461665"/>
          </a:xfrm>
          <a:prstGeom prst="rect">
            <a:avLst/>
          </a:prstGeom>
          <a:noFill/>
        </p:spPr>
        <p:txBody>
          <a:bodyPr wrap="square" rtlCol="0">
            <a:spAutoFit/>
          </a:bodyPr>
          <a:lstStyle/>
          <a:p>
            <a:pPr marL="342900" marR="0" lvl="0" indent="-342900" algn="just" defTabSz="914400" rtl="0" eaLnBrk="1" fontAlgn="auto" latinLnBrk="0" hangingPunct="1">
              <a:lnSpc>
                <a:spcPct val="100000"/>
              </a:lnSpc>
              <a:spcBef>
                <a:spcPts val="0"/>
              </a:spcBef>
              <a:spcAft>
                <a:spcPts val="0"/>
              </a:spcAft>
              <a:buClrTx/>
              <a:buSzTx/>
              <a:buFont typeface="+mj-lt"/>
              <a:buAutoNum type="arabicPeriod"/>
              <a:tabLst/>
              <a:defRPr/>
            </a:pPr>
            <a:r>
              <a:rPr kumimoji="0" lang="en-US" sz="1200" b="0" i="1" u="none" strike="noStrike" kern="1200" cap="none" spc="0" normalizeH="0" baseline="0" noProof="0" dirty="0">
                <a:ln>
                  <a:noFill/>
                </a:ln>
                <a:solidFill>
                  <a:prstClr val="black"/>
                </a:solidFill>
                <a:effectLst/>
                <a:uLnTx/>
                <a:uFillTx/>
                <a:latin typeface="Calibri"/>
                <a:ea typeface="+mn-ea"/>
                <a:cs typeface="+mn-cs"/>
              </a:rPr>
              <a:t>UNAIDS Global HIV &amp; AIDS 2020 Fact sheet</a:t>
            </a:r>
          </a:p>
          <a:p>
            <a:pPr marL="342900" marR="0" lvl="0" indent="-342900" algn="just" defTabSz="914400" rtl="0" eaLnBrk="1" fontAlgn="auto" latinLnBrk="0" hangingPunct="1">
              <a:lnSpc>
                <a:spcPct val="100000"/>
              </a:lnSpc>
              <a:spcBef>
                <a:spcPts val="0"/>
              </a:spcBef>
              <a:spcAft>
                <a:spcPts val="0"/>
              </a:spcAft>
              <a:buClrTx/>
              <a:buSzTx/>
              <a:buFont typeface="+mj-lt"/>
              <a:buAutoNum type="arabicPeriod"/>
              <a:tabLst/>
              <a:defRPr/>
            </a:pPr>
            <a:r>
              <a:rPr kumimoji="0" lang="en-US" sz="1200" b="0" i="1" u="none" strike="noStrike" kern="1200" cap="none" spc="0" normalizeH="0" baseline="0" noProof="0" dirty="0">
                <a:ln>
                  <a:noFill/>
                </a:ln>
                <a:solidFill>
                  <a:prstClr val="black"/>
                </a:solidFill>
                <a:effectLst/>
                <a:uLnTx/>
                <a:uFillTx/>
                <a:latin typeface="Calibri"/>
                <a:ea typeface="+mn-ea"/>
                <a:cs typeface="+mn-cs"/>
                <a:hlinkClick r:id="rId2"/>
              </a:rPr>
              <a:t>Rajasingham R, et al. 2022</a:t>
            </a:r>
            <a:endParaRPr kumimoji="0" lang="en-US" sz="1200" b="0" i="1"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69211278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a:extLst>
              <a:ext uri="{FF2B5EF4-FFF2-40B4-BE49-F238E27FC236}">
                <a16:creationId xmlns:a16="http://schemas.microsoft.com/office/drawing/2014/main" id="{2EF76C86-E35D-405C-B3CF-166910C0390D}"/>
              </a:ext>
            </a:extLst>
          </p:cNvPr>
          <p:cNvSpPr txBox="1">
            <a:spLocks noChangeArrowheads="1"/>
          </p:cNvSpPr>
          <p:nvPr/>
        </p:nvSpPr>
        <p:spPr bwMode="gray">
          <a:xfrm>
            <a:off x="0" y="-36160"/>
            <a:ext cx="9144000" cy="914400"/>
          </a:xfrm>
          <a:prstGeom prst="rect">
            <a:avLst/>
          </a:prstGeom>
          <a:solidFill>
            <a:srgbClr val="002060"/>
          </a:solidFill>
        </p:spPr>
        <p:txBody>
          <a:bodyPr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600"/>
              </a:spcBef>
              <a:spcAft>
                <a:spcPts val="0"/>
              </a:spcAft>
              <a:buClrTx/>
              <a:buSzTx/>
              <a:buFontTx/>
              <a:buNone/>
              <a:tabLst/>
              <a:defRPr/>
            </a:pPr>
            <a:endParaRPr kumimoji="0" lang="en-US" sz="1900" b="1" i="0" u="none" strike="noStrike" kern="1200" cap="none" spc="0" normalizeH="0" baseline="0" noProof="0" dirty="0">
              <a:ln>
                <a:noFill/>
              </a:ln>
              <a:solidFill>
                <a:prstClr val="white"/>
              </a:solidFill>
              <a:effectLst/>
              <a:uLnTx/>
              <a:uFillTx/>
              <a:latin typeface="Calibri" panose="020F0502020204030204"/>
              <a:ea typeface="+mj-ea"/>
              <a:cs typeface="Calibri" panose="020F0502020204030204" pitchFamily="34" charset="0"/>
            </a:endParaRPr>
          </a:p>
        </p:txBody>
      </p:sp>
      <p:sp>
        <p:nvSpPr>
          <p:cNvPr id="9" name="TextBox 8">
            <a:extLst>
              <a:ext uri="{FF2B5EF4-FFF2-40B4-BE49-F238E27FC236}">
                <a16:creationId xmlns:a16="http://schemas.microsoft.com/office/drawing/2014/main" id="{07C552B1-E7F6-4971-937C-5D72801A87E6}"/>
              </a:ext>
            </a:extLst>
          </p:cNvPr>
          <p:cNvSpPr txBox="1"/>
          <p:nvPr/>
        </p:nvSpPr>
        <p:spPr>
          <a:xfrm>
            <a:off x="1" y="57398"/>
            <a:ext cx="9108504"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a:ea typeface="+mn-ea"/>
                <a:cs typeface="Calibri" panose="020F0502020204030204" pitchFamily="34" charset="0"/>
              </a:rPr>
              <a:t>Flucytosine (5FC) can cause bone marrow depression which may manifest through neutropenia (and/or thrombocytopenia). </a:t>
            </a:r>
          </a:p>
        </p:txBody>
      </p:sp>
      <p:sp>
        <p:nvSpPr>
          <p:cNvPr id="13" name="TextBox 12">
            <a:extLst>
              <a:ext uri="{FF2B5EF4-FFF2-40B4-BE49-F238E27FC236}">
                <a16:creationId xmlns:a16="http://schemas.microsoft.com/office/drawing/2014/main" id="{08F80EA6-EB3F-4D10-832E-4EC73A77C8CD}"/>
              </a:ext>
            </a:extLst>
          </p:cNvPr>
          <p:cNvSpPr txBox="1"/>
          <p:nvPr/>
        </p:nvSpPr>
        <p:spPr>
          <a:xfrm>
            <a:off x="107504" y="980728"/>
            <a:ext cx="5328592" cy="2123658"/>
          </a:xfrm>
          <a:prstGeom prst="rect">
            <a:avLst/>
          </a:prstGeom>
          <a:noFill/>
          <a:ln>
            <a:noFill/>
            <a:prstDash val="lgDash"/>
          </a:ln>
        </p:spPr>
        <p:txBody>
          <a:bodyPr wrap="square" rtlCol="0">
            <a:spAutoFit/>
          </a:bodyPr>
          <a:lstStyle/>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black"/>
                </a:solidFill>
                <a:effectLst/>
                <a:uLnTx/>
                <a:uFillTx/>
                <a:latin typeface="Calibri"/>
                <a:ea typeface="+mn-ea"/>
                <a:cs typeface="+mn-cs"/>
              </a:rPr>
              <a:t>Where confirmed, Neutropaenia </a:t>
            </a:r>
            <a:r>
              <a:rPr kumimoji="0" lang="en-US" sz="2200" b="0" i="1" u="none" strike="noStrike" kern="1200" cap="none" spc="0" normalizeH="0" baseline="0" noProof="0" dirty="0">
                <a:ln>
                  <a:noFill/>
                </a:ln>
                <a:solidFill>
                  <a:prstClr val="black"/>
                </a:solidFill>
                <a:effectLst/>
                <a:uLnTx/>
                <a:uFillTx/>
                <a:latin typeface="Calibri"/>
                <a:ea typeface="+mn-ea"/>
                <a:cs typeface="+mn-cs"/>
              </a:rPr>
              <a:t>(low neutrophil count)</a:t>
            </a:r>
            <a:r>
              <a:rPr kumimoji="0" lang="en-US" sz="2200" b="0" i="0" u="none" strike="noStrike" kern="1200" cap="none" spc="0" normalizeH="0" baseline="0" noProof="0" dirty="0">
                <a:ln>
                  <a:noFill/>
                </a:ln>
                <a:solidFill>
                  <a:prstClr val="black"/>
                </a:solidFill>
                <a:effectLst/>
                <a:uLnTx/>
                <a:uFillTx/>
                <a:latin typeface="Calibri"/>
                <a:ea typeface="+mn-ea"/>
                <a:cs typeface="+mn-cs"/>
              </a:rPr>
              <a:t> warrants daily FBC/blood testing until &gt;1.0 cells/L</a:t>
            </a: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200" b="0" i="0" u="none" strike="noStrike" kern="1200" cap="none" spc="0" normalizeH="0" baseline="0" noProof="0" dirty="0">
              <a:ln>
                <a:noFill/>
              </a:ln>
              <a:solidFill>
                <a:prstClr val="black"/>
              </a:solidFill>
              <a:effectLst/>
              <a:uLnTx/>
              <a:uFillTx/>
              <a:latin typeface="Calibri"/>
              <a:ea typeface="+mn-ea"/>
              <a:cs typeface="+mn-cs"/>
            </a:endParaRP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dirty="0">
                <a:ln>
                  <a:noFill/>
                </a:ln>
                <a:solidFill>
                  <a:prstClr val="black"/>
                </a:solidFill>
                <a:effectLst/>
                <a:uLnTx/>
                <a:uFillTx/>
                <a:latin typeface="Calibri"/>
                <a:ea typeface="+mn-ea"/>
                <a:cs typeface="+mn-cs"/>
              </a:rPr>
              <a:t>Consider co-trimoxazole as an alternative cause of neutropaenia.</a:t>
            </a:r>
          </a:p>
        </p:txBody>
      </p:sp>
      <p:sp>
        <p:nvSpPr>
          <p:cNvPr id="8" name="Rectangle 7">
            <a:extLst>
              <a:ext uri="{FF2B5EF4-FFF2-40B4-BE49-F238E27FC236}">
                <a16:creationId xmlns:a16="http://schemas.microsoft.com/office/drawing/2014/main" id="{0CFAFBF9-63D1-1E3D-3FD7-BA8E82C41B6C}"/>
              </a:ext>
            </a:extLst>
          </p:cNvPr>
          <p:cNvSpPr/>
          <p:nvPr/>
        </p:nvSpPr>
        <p:spPr>
          <a:xfrm>
            <a:off x="1259632" y="6064842"/>
            <a:ext cx="7308304" cy="460502"/>
          </a:xfrm>
          <a:prstGeom prst="rect">
            <a:avLst/>
          </a:prstGeom>
          <a:solidFill>
            <a:srgbClr val="FFC000"/>
          </a:solidFill>
          <a:ln w="22225">
            <a:solidFill>
              <a:srgbClr val="C0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Calibri"/>
                <a:ea typeface="+mn-ea"/>
                <a:cs typeface="+mn-cs"/>
              </a:rPr>
              <a:t>*Refer to workshop “Safe Administration of Flucytosine (5FC)”</a:t>
            </a:r>
          </a:p>
        </p:txBody>
      </p:sp>
      <p:sp>
        <p:nvSpPr>
          <p:cNvPr id="11" name="TextBox 10">
            <a:extLst>
              <a:ext uri="{FF2B5EF4-FFF2-40B4-BE49-F238E27FC236}">
                <a16:creationId xmlns:a16="http://schemas.microsoft.com/office/drawing/2014/main" id="{A1EC0929-4E06-561F-5181-63B3949393AD}"/>
              </a:ext>
            </a:extLst>
          </p:cNvPr>
          <p:cNvSpPr txBox="1"/>
          <p:nvPr/>
        </p:nvSpPr>
        <p:spPr>
          <a:xfrm>
            <a:off x="634417" y="4158659"/>
            <a:ext cx="8258061" cy="1646605"/>
          </a:xfrm>
          <a:custGeom>
            <a:avLst/>
            <a:gdLst>
              <a:gd name="connsiteX0" fmla="*/ 0 w 8258061"/>
              <a:gd name="connsiteY0" fmla="*/ 0 h 1646605"/>
              <a:gd name="connsiteX1" fmla="*/ 755023 w 8258061"/>
              <a:gd name="connsiteY1" fmla="*/ 0 h 1646605"/>
              <a:gd name="connsiteX2" fmla="*/ 1179723 w 8258061"/>
              <a:gd name="connsiteY2" fmla="*/ 0 h 1646605"/>
              <a:gd name="connsiteX3" fmla="*/ 1769585 w 8258061"/>
              <a:gd name="connsiteY3" fmla="*/ 0 h 1646605"/>
              <a:gd name="connsiteX4" fmla="*/ 2442027 w 8258061"/>
              <a:gd name="connsiteY4" fmla="*/ 0 h 1646605"/>
              <a:gd name="connsiteX5" fmla="*/ 2784146 w 8258061"/>
              <a:gd name="connsiteY5" fmla="*/ 0 h 1646605"/>
              <a:gd name="connsiteX6" fmla="*/ 3126266 w 8258061"/>
              <a:gd name="connsiteY6" fmla="*/ 0 h 1646605"/>
              <a:gd name="connsiteX7" fmla="*/ 3881289 w 8258061"/>
              <a:gd name="connsiteY7" fmla="*/ 0 h 1646605"/>
              <a:gd name="connsiteX8" fmla="*/ 4471150 w 8258061"/>
              <a:gd name="connsiteY8" fmla="*/ 0 h 1646605"/>
              <a:gd name="connsiteX9" fmla="*/ 4813270 w 8258061"/>
              <a:gd name="connsiteY9" fmla="*/ 0 h 1646605"/>
              <a:gd name="connsiteX10" fmla="*/ 5403131 w 8258061"/>
              <a:gd name="connsiteY10" fmla="*/ 0 h 1646605"/>
              <a:gd name="connsiteX11" fmla="*/ 6158154 w 8258061"/>
              <a:gd name="connsiteY11" fmla="*/ 0 h 1646605"/>
              <a:gd name="connsiteX12" fmla="*/ 6665435 w 8258061"/>
              <a:gd name="connsiteY12" fmla="*/ 0 h 1646605"/>
              <a:gd name="connsiteX13" fmla="*/ 7172716 w 8258061"/>
              <a:gd name="connsiteY13" fmla="*/ 0 h 1646605"/>
              <a:gd name="connsiteX14" fmla="*/ 8258061 w 8258061"/>
              <a:gd name="connsiteY14" fmla="*/ 0 h 1646605"/>
              <a:gd name="connsiteX15" fmla="*/ 8258061 w 8258061"/>
              <a:gd name="connsiteY15" fmla="*/ 565334 h 1646605"/>
              <a:gd name="connsiteX16" fmla="*/ 8258061 w 8258061"/>
              <a:gd name="connsiteY16" fmla="*/ 1114203 h 1646605"/>
              <a:gd name="connsiteX17" fmla="*/ 8258061 w 8258061"/>
              <a:gd name="connsiteY17" fmla="*/ 1646605 h 1646605"/>
              <a:gd name="connsiteX18" fmla="*/ 7750780 w 8258061"/>
              <a:gd name="connsiteY18" fmla="*/ 1646605 h 1646605"/>
              <a:gd name="connsiteX19" fmla="*/ 7326080 w 8258061"/>
              <a:gd name="connsiteY19" fmla="*/ 1646605 h 1646605"/>
              <a:gd name="connsiteX20" fmla="*/ 6571057 w 8258061"/>
              <a:gd name="connsiteY20" fmla="*/ 1646605 h 1646605"/>
              <a:gd name="connsiteX21" fmla="*/ 5981196 w 8258061"/>
              <a:gd name="connsiteY21" fmla="*/ 1646605 h 1646605"/>
              <a:gd name="connsiteX22" fmla="*/ 5639076 w 8258061"/>
              <a:gd name="connsiteY22" fmla="*/ 1646605 h 1646605"/>
              <a:gd name="connsiteX23" fmla="*/ 5049214 w 8258061"/>
              <a:gd name="connsiteY23" fmla="*/ 1646605 h 1646605"/>
              <a:gd name="connsiteX24" fmla="*/ 4541934 w 8258061"/>
              <a:gd name="connsiteY24" fmla="*/ 1646605 h 1646605"/>
              <a:gd name="connsiteX25" fmla="*/ 4034653 w 8258061"/>
              <a:gd name="connsiteY25" fmla="*/ 1646605 h 1646605"/>
              <a:gd name="connsiteX26" fmla="*/ 3527372 w 8258061"/>
              <a:gd name="connsiteY26" fmla="*/ 1646605 h 1646605"/>
              <a:gd name="connsiteX27" fmla="*/ 3020091 w 8258061"/>
              <a:gd name="connsiteY27" fmla="*/ 1646605 h 1646605"/>
              <a:gd name="connsiteX28" fmla="*/ 2347649 w 8258061"/>
              <a:gd name="connsiteY28" fmla="*/ 1646605 h 1646605"/>
              <a:gd name="connsiteX29" fmla="*/ 1757787 w 8258061"/>
              <a:gd name="connsiteY29" fmla="*/ 1646605 h 1646605"/>
              <a:gd name="connsiteX30" fmla="*/ 1415668 w 8258061"/>
              <a:gd name="connsiteY30" fmla="*/ 1646605 h 1646605"/>
              <a:gd name="connsiteX31" fmla="*/ 908387 w 8258061"/>
              <a:gd name="connsiteY31" fmla="*/ 1646605 h 1646605"/>
              <a:gd name="connsiteX32" fmla="*/ 0 w 8258061"/>
              <a:gd name="connsiteY32" fmla="*/ 1646605 h 1646605"/>
              <a:gd name="connsiteX33" fmla="*/ 0 w 8258061"/>
              <a:gd name="connsiteY33" fmla="*/ 1130669 h 1646605"/>
              <a:gd name="connsiteX34" fmla="*/ 0 w 8258061"/>
              <a:gd name="connsiteY34" fmla="*/ 631199 h 1646605"/>
              <a:gd name="connsiteX35" fmla="*/ 0 w 8258061"/>
              <a:gd name="connsiteY35" fmla="*/ 0 h 1646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8258061" h="1646605" fill="none" extrusionOk="0">
                <a:moveTo>
                  <a:pt x="0" y="0"/>
                </a:moveTo>
                <a:cubicBezTo>
                  <a:pt x="156813" y="-62498"/>
                  <a:pt x="599884" y="28403"/>
                  <a:pt x="755023" y="0"/>
                </a:cubicBezTo>
                <a:cubicBezTo>
                  <a:pt x="910162" y="-28403"/>
                  <a:pt x="971998" y="11551"/>
                  <a:pt x="1179723" y="0"/>
                </a:cubicBezTo>
                <a:cubicBezTo>
                  <a:pt x="1387448" y="-11551"/>
                  <a:pt x="1480078" y="55380"/>
                  <a:pt x="1769585" y="0"/>
                </a:cubicBezTo>
                <a:cubicBezTo>
                  <a:pt x="2059092" y="-55380"/>
                  <a:pt x="2231275" y="66252"/>
                  <a:pt x="2442027" y="0"/>
                </a:cubicBezTo>
                <a:cubicBezTo>
                  <a:pt x="2652779" y="-66252"/>
                  <a:pt x="2702594" y="22582"/>
                  <a:pt x="2784146" y="0"/>
                </a:cubicBezTo>
                <a:cubicBezTo>
                  <a:pt x="2865698" y="-22582"/>
                  <a:pt x="3040094" y="33125"/>
                  <a:pt x="3126266" y="0"/>
                </a:cubicBezTo>
                <a:cubicBezTo>
                  <a:pt x="3212438" y="-33125"/>
                  <a:pt x="3513075" y="48686"/>
                  <a:pt x="3881289" y="0"/>
                </a:cubicBezTo>
                <a:cubicBezTo>
                  <a:pt x="4249503" y="-48686"/>
                  <a:pt x="4274181" y="30802"/>
                  <a:pt x="4471150" y="0"/>
                </a:cubicBezTo>
                <a:cubicBezTo>
                  <a:pt x="4668119" y="-30802"/>
                  <a:pt x="4713588" y="4472"/>
                  <a:pt x="4813270" y="0"/>
                </a:cubicBezTo>
                <a:cubicBezTo>
                  <a:pt x="4912952" y="-4472"/>
                  <a:pt x="5203816" y="63378"/>
                  <a:pt x="5403131" y="0"/>
                </a:cubicBezTo>
                <a:cubicBezTo>
                  <a:pt x="5602446" y="-63378"/>
                  <a:pt x="5980370" y="22898"/>
                  <a:pt x="6158154" y="0"/>
                </a:cubicBezTo>
                <a:cubicBezTo>
                  <a:pt x="6335938" y="-22898"/>
                  <a:pt x="6554815" y="51305"/>
                  <a:pt x="6665435" y="0"/>
                </a:cubicBezTo>
                <a:cubicBezTo>
                  <a:pt x="6776055" y="-51305"/>
                  <a:pt x="6967373" y="54658"/>
                  <a:pt x="7172716" y="0"/>
                </a:cubicBezTo>
                <a:cubicBezTo>
                  <a:pt x="7378059" y="-54658"/>
                  <a:pt x="8002750" y="45166"/>
                  <a:pt x="8258061" y="0"/>
                </a:cubicBezTo>
                <a:cubicBezTo>
                  <a:pt x="8262832" y="255904"/>
                  <a:pt x="8238069" y="405039"/>
                  <a:pt x="8258061" y="565334"/>
                </a:cubicBezTo>
                <a:cubicBezTo>
                  <a:pt x="8278053" y="725629"/>
                  <a:pt x="8224556" y="847511"/>
                  <a:pt x="8258061" y="1114203"/>
                </a:cubicBezTo>
                <a:cubicBezTo>
                  <a:pt x="8291566" y="1380895"/>
                  <a:pt x="8257218" y="1492652"/>
                  <a:pt x="8258061" y="1646605"/>
                </a:cubicBezTo>
                <a:cubicBezTo>
                  <a:pt x="8147544" y="1680823"/>
                  <a:pt x="7868957" y="1635113"/>
                  <a:pt x="7750780" y="1646605"/>
                </a:cubicBezTo>
                <a:cubicBezTo>
                  <a:pt x="7632603" y="1658097"/>
                  <a:pt x="7499036" y="1631374"/>
                  <a:pt x="7326080" y="1646605"/>
                </a:cubicBezTo>
                <a:cubicBezTo>
                  <a:pt x="7153124" y="1661836"/>
                  <a:pt x="6836933" y="1576846"/>
                  <a:pt x="6571057" y="1646605"/>
                </a:cubicBezTo>
                <a:cubicBezTo>
                  <a:pt x="6305181" y="1716364"/>
                  <a:pt x="6265087" y="1603819"/>
                  <a:pt x="5981196" y="1646605"/>
                </a:cubicBezTo>
                <a:cubicBezTo>
                  <a:pt x="5697305" y="1689391"/>
                  <a:pt x="5754301" y="1624782"/>
                  <a:pt x="5639076" y="1646605"/>
                </a:cubicBezTo>
                <a:cubicBezTo>
                  <a:pt x="5523851" y="1668428"/>
                  <a:pt x="5207228" y="1593620"/>
                  <a:pt x="5049214" y="1646605"/>
                </a:cubicBezTo>
                <a:cubicBezTo>
                  <a:pt x="4891200" y="1699590"/>
                  <a:pt x="4751050" y="1631076"/>
                  <a:pt x="4541934" y="1646605"/>
                </a:cubicBezTo>
                <a:cubicBezTo>
                  <a:pt x="4332818" y="1662134"/>
                  <a:pt x="4159588" y="1610376"/>
                  <a:pt x="4034653" y="1646605"/>
                </a:cubicBezTo>
                <a:cubicBezTo>
                  <a:pt x="3909718" y="1682834"/>
                  <a:pt x="3720137" y="1633975"/>
                  <a:pt x="3527372" y="1646605"/>
                </a:cubicBezTo>
                <a:cubicBezTo>
                  <a:pt x="3334607" y="1659235"/>
                  <a:pt x="3172047" y="1615247"/>
                  <a:pt x="3020091" y="1646605"/>
                </a:cubicBezTo>
                <a:cubicBezTo>
                  <a:pt x="2868135" y="1677963"/>
                  <a:pt x="2613558" y="1613551"/>
                  <a:pt x="2347649" y="1646605"/>
                </a:cubicBezTo>
                <a:cubicBezTo>
                  <a:pt x="2081740" y="1679659"/>
                  <a:pt x="1989182" y="1626115"/>
                  <a:pt x="1757787" y="1646605"/>
                </a:cubicBezTo>
                <a:cubicBezTo>
                  <a:pt x="1526392" y="1667095"/>
                  <a:pt x="1492482" y="1637447"/>
                  <a:pt x="1415668" y="1646605"/>
                </a:cubicBezTo>
                <a:cubicBezTo>
                  <a:pt x="1338854" y="1655763"/>
                  <a:pt x="1085899" y="1631109"/>
                  <a:pt x="908387" y="1646605"/>
                </a:cubicBezTo>
                <a:cubicBezTo>
                  <a:pt x="730875" y="1662101"/>
                  <a:pt x="254743" y="1572396"/>
                  <a:pt x="0" y="1646605"/>
                </a:cubicBezTo>
                <a:cubicBezTo>
                  <a:pt x="-42421" y="1530895"/>
                  <a:pt x="52255" y="1312612"/>
                  <a:pt x="0" y="1130669"/>
                </a:cubicBezTo>
                <a:cubicBezTo>
                  <a:pt x="-52255" y="948726"/>
                  <a:pt x="13217" y="790757"/>
                  <a:pt x="0" y="631199"/>
                </a:cubicBezTo>
                <a:cubicBezTo>
                  <a:pt x="-13217" y="471641"/>
                  <a:pt x="12327" y="194746"/>
                  <a:pt x="0" y="0"/>
                </a:cubicBezTo>
                <a:close/>
              </a:path>
              <a:path w="8258061" h="1646605" stroke="0" extrusionOk="0">
                <a:moveTo>
                  <a:pt x="0" y="0"/>
                </a:moveTo>
                <a:cubicBezTo>
                  <a:pt x="235012" y="-57840"/>
                  <a:pt x="261172" y="56708"/>
                  <a:pt x="507281" y="0"/>
                </a:cubicBezTo>
                <a:cubicBezTo>
                  <a:pt x="753390" y="-56708"/>
                  <a:pt x="704402" y="29345"/>
                  <a:pt x="849401" y="0"/>
                </a:cubicBezTo>
                <a:cubicBezTo>
                  <a:pt x="994400" y="-29345"/>
                  <a:pt x="1430459" y="79500"/>
                  <a:pt x="1604423" y="0"/>
                </a:cubicBezTo>
                <a:cubicBezTo>
                  <a:pt x="1778387" y="-79500"/>
                  <a:pt x="1977130" y="36912"/>
                  <a:pt x="2111704" y="0"/>
                </a:cubicBezTo>
                <a:cubicBezTo>
                  <a:pt x="2246278" y="-36912"/>
                  <a:pt x="2427316" y="18719"/>
                  <a:pt x="2618985" y="0"/>
                </a:cubicBezTo>
                <a:cubicBezTo>
                  <a:pt x="2810654" y="-18719"/>
                  <a:pt x="3197118" y="89413"/>
                  <a:pt x="3374008" y="0"/>
                </a:cubicBezTo>
                <a:cubicBezTo>
                  <a:pt x="3550898" y="-89413"/>
                  <a:pt x="3631316" y="23067"/>
                  <a:pt x="3798708" y="0"/>
                </a:cubicBezTo>
                <a:cubicBezTo>
                  <a:pt x="3966100" y="-23067"/>
                  <a:pt x="4258436" y="40497"/>
                  <a:pt x="4553731" y="0"/>
                </a:cubicBezTo>
                <a:cubicBezTo>
                  <a:pt x="4849026" y="-40497"/>
                  <a:pt x="5145412" y="10933"/>
                  <a:pt x="5308754" y="0"/>
                </a:cubicBezTo>
                <a:cubicBezTo>
                  <a:pt x="5472096" y="-10933"/>
                  <a:pt x="5643500" y="54347"/>
                  <a:pt x="5898615" y="0"/>
                </a:cubicBezTo>
                <a:cubicBezTo>
                  <a:pt x="6153730" y="-54347"/>
                  <a:pt x="6497359" y="86638"/>
                  <a:pt x="6653638" y="0"/>
                </a:cubicBezTo>
                <a:cubicBezTo>
                  <a:pt x="6809917" y="-86638"/>
                  <a:pt x="7002124" y="51181"/>
                  <a:pt x="7160919" y="0"/>
                </a:cubicBezTo>
                <a:cubicBezTo>
                  <a:pt x="7319714" y="-51181"/>
                  <a:pt x="7536563" y="30954"/>
                  <a:pt x="7668199" y="0"/>
                </a:cubicBezTo>
                <a:cubicBezTo>
                  <a:pt x="7799835" y="-30954"/>
                  <a:pt x="7998223" y="19568"/>
                  <a:pt x="8258061" y="0"/>
                </a:cubicBezTo>
                <a:cubicBezTo>
                  <a:pt x="8277039" y="214091"/>
                  <a:pt x="8244208" y="420636"/>
                  <a:pt x="8258061" y="532402"/>
                </a:cubicBezTo>
                <a:cubicBezTo>
                  <a:pt x="8271914" y="644168"/>
                  <a:pt x="8228548" y="831800"/>
                  <a:pt x="8258061" y="1081271"/>
                </a:cubicBezTo>
                <a:cubicBezTo>
                  <a:pt x="8287574" y="1330742"/>
                  <a:pt x="8256898" y="1527183"/>
                  <a:pt x="8258061" y="1646605"/>
                </a:cubicBezTo>
                <a:cubicBezTo>
                  <a:pt x="7954789" y="1692071"/>
                  <a:pt x="7765354" y="1627173"/>
                  <a:pt x="7585619" y="1646605"/>
                </a:cubicBezTo>
                <a:cubicBezTo>
                  <a:pt x="7405884" y="1666037"/>
                  <a:pt x="7405535" y="1632287"/>
                  <a:pt x="7243499" y="1646605"/>
                </a:cubicBezTo>
                <a:cubicBezTo>
                  <a:pt x="7081463" y="1660923"/>
                  <a:pt x="6938283" y="1598538"/>
                  <a:pt x="6818799" y="1646605"/>
                </a:cubicBezTo>
                <a:cubicBezTo>
                  <a:pt x="6699315" y="1694672"/>
                  <a:pt x="6219820" y="1627923"/>
                  <a:pt x="6063776" y="1646605"/>
                </a:cubicBezTo>
                <a:cubicBezTo>
                  <a:pt x="5907732" y="1665287"/>
                  <a:pt x="5722802" y="1646243"/>
                  <a:pt x="5473915" y="1646605"/>
                </a:cubicBezTo>
                <a:cubicBezTo>
                  <a:pt x="5225028" y="1646967"/>
                  <a:pt x="5213273" y="1639923"/>
                  <a:pt x="5049214" y="1646605"/>
                </a:cubicBezTo>
                <a:cubicBezTo>
                  <a:pt x="4885155" y="1653287"/>
                  <a:pt x="4619505" y="1625457"/>
                  <a:pt x="4459353" y="1646605"/>
                </a:cubicBezTo>
                <a:cubicBezTo>
                  <a:pt x="4299201" y="1667753"/>
                  <a:pt x="4238532" y="1615995"/>
                  <a:pt x="4117233" y="1646605"/>
                </a:cubicBezTo>
                <a:cubicBezTo>
                  <a:pt x="3995934" y="1677215"/>
                  <a:pt x="3843600" y="1642993"/>
                  <a:pt x="3775114" y="1646605"/>
                </a:cubicBezTo>
                <a:cubicBezTo>
                  <a:pt x="3706628" y="1650217"/>
                  <a:pt x="3309007" y="1576992"/>
                  <a:pt x="3185252" y="1646605"/>
                </a:cubicBezTo>
                <a:cubicBezTo>
                  <a:pt x="3061497" y="1716218"/>
                  <a:pt x="2967913" y="1606104"/>
                  <a:pt x="2760552" y="1646605"/>
                </a:cubicBezTo>
                <a:cubicBezTo>
                  <a:pt x="2553191" y="1687106"/>
                  <a:pt x="2418565" y="1583203"/>
                  <a:pt x="2088110" y="1646605"/>
                </a:cubicBezTo>
                <a:cubicBezTo>
                  <a:pt x="1757655" y="1710007"/>
                  <a:pt x="1792241" y="1612360"/>
                  <a:pt x="1663409" y="1646605"/>
                </a:cubicBezTo>
                <a:cubicBezTo>
                  <a:pt x="1534577" y="1680850"/>
                  <a:pt x="1325313" y="1634607"/>
                  <a:pt x="990967" y="1646605"/>
                </a:cubicBezTo>
                <a:cubicBezTo>
                  <a:pt x="656621" y="1658603"/>
                  <a:pt x="734169" y="1606495"/>
                  <a:pt x="648848" y="1646605"/>
                </a:cubicBezTo>
                <a:cubicBezTo>
                  <a:pt x="563527" y="1686715"/>
                  <a:pt x="189543" y="1644538"/>
                  <a:pt x="0" y="1646605"/>
                </a:cubicBezTo>
                <a:cubicBezTo>
                  <a:pt x="-31585" y="1425122"/>
                  <a:pt x="10394" y="1264887"/>
                  <a:pt x="0" y="1130669"/>
                </a:cubicBezTo>
                <a:cubicBezTo>
                  <a:pt x="-10394" y="996451"/>
                  <a:pt x="2568" y="718840"/>
                  <a:pt x="0" y="548868"/>
                </a:cubicBezTo>
                <a:cubicBezTo>
                  <a:pt x="-2568" y="378896"/>
                  <a:pt x="60151" y="126026"/>
                  <a:pt x="0" y="0"/>
                </a:cubicBezTo>
                <a:close/>
              </a:path>
            </a:pathLst>
          </a:custGeom>
          <a:solidFill>
            <a:schemeClr val="accent1">
              <a:lumMod val="20000"/>
              <a:lumOff val="80000"/>
            </a:schemeClr>
          </a:solidFill>
          <a:ln>
            <a:solidFill>
              <a:schemeClr val="accent1">
                <a:shade val="50000"/>
              </a:schemeClr>
            </a:solidFill>
            <a:prstDash val="lgDash"/>
            <a:extLst>
              <a:ext uri="{C807C97D-BFC1-408E-A445-0C87EB9F89A2}">
                <ask:lineSketchStyleProps xmlns:ask="http://schemas.microsoft.com/office/drawing/2018/sketchyshapes" sd="1219033472">
                  <a:prstGeom prst="rect">
                    <a:avLst/>
                  </a:prstGeom>
                  <ask:type>
                    <ask:lineSketchScribble/>
                  </ask:type>
                </ask:lineSketchStyleProps>
              </a:ext>
            </a:extLst>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100" b="1" i="0" u="none" strike="noStrike" kern="1200" cap="none" spc="0" normalizeH="0" baseline="0" noProof="0" dirty="0">
                <a:ln>
                  <a:noFill/>
                </a:ln>
                <a:solidFill>
                  <a:srgbClr val="002060"/>
                </a:solidFill>
                <a:effectLst/>
                <a:uLnTx/>
                <a:uFillTx/>
                <a:latin typeface="Calibri"/>
                <a:ea typeface="+mn-ea"/>
                <a:cs typeface="+mn-cs"/>
              </a:rPr>
              <a:t>Management of neutropenia includes: </a:t>
            </a: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latin typeface="Calibri"/>
                <a:ea typeface="+mn-ea"/>
                <a:cs typeface="+mn-cs"/>
              </a:rPr>
              <a:t>Discussing all cases with a senior doctor!</a:t>
            </a: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latin typeface="Calibri"/>
                <a:ea typeface="+mn-ea"/>
                <a:cs typeface="+mn-cs"/>
              </a:rPr>
              <a:t>If Grade III (</a:t>
            </a:r>
            <a:r>
              <a:rPr kumimoji="0" lang="fr-FR" sz="2000" b="0" i="0" u="none" strike="noStrike" kern="1200" cap="none" spc="0" normalizeH="0" baseline="0" noProof="0" dirty="0">
                <a:ln>
                  <a:noFill/>
                </a:ln>
                <a:solidFill>
                  <a:prstClr val="black"/>
                </a:solidFill>
                <a:effectLst/>
                <a:uLnTx/>
                <a:uFillTx/>
                <a:latin typeface="Calibri"/>
                <a:ea typeface="+mn-ea"/>
                <a:cs typeface="+mn-cs"/>
              </a:rPr>
              <a:t>neutrophils 400 – 599 cells/mm</a:t>
            </a:r>
            <a:r>
              <a:rPr kumimoji="0" lang="fr-FR" sz="2000" b="0" i="0" u="none" strike="noStrike" kern="1200" cap="none" spc="0" normalizeH="0" baseline="30000" noProof="0" dirty="0">
                <a:ln>
                  <a:noFill/>
                </a:ln>
                <a:solidFill>
                  <a:prstClr val="black"/>
                </a:solidFill>
                <a:effectLst/>
                <a:uLnTx/>
                <a:uFillTx/>
                <a:latin typeface="Calibri"/>
                <a:ea typeface="+mn-ea"/>
                <a:cs typeface="+mn-cs"/>
              </a:rPr>
              <a:t>3</a:t>
            </a:r>
            <a:r>
              <a:rPr kumimoji="0" lang="fr-FR" sz="2000" b="0" i="0" u="none" strike="noStrike" kern="1200" cap="none" spc="0" normalizeH="0" baseline="0" noProof="0" dirty="0">
                <a:ln>
                  <a:noFill/>
                </a:ln>
                <a:solidFill>
                  <a:prstClr val="black"/>
                </a:solidFill>
                <a:effectLst/>
                <a:uLnTx/>
                <a:uFillTx/>
                <a:latin typeface="Calibri"/>
                <a:ea typeface="+mn-ea"/>
                <a:cs typeface="+mn-cs"/>
              </a:rPr>
              <a:t>)</a:t>
            </a:r>
            <a:r>
              <a:rPr kumimoji="0" lang="en-US" sz="2000" b="0" i="0" u="none" strike="noStrike" kern="1200" cap="none" spc="0" normalizeH="0" baseline="0" noProof="0" dirty="0">
                <a:ln>
                  <a:noFill/>
                </a:ln>
                <a:solidFill>
                  <a:prstClr val="black"/>
                </a:solidFill>
                <a:effectLst/>
                <a:uLnTx/>
                <a:uFillTx/>
                <a:latin typeface="Calibri"/>
                <a:ea typeface="+mn-ea"/>
                <a:cs typeface="+mn-cs"/>
              </a:rPr>
              <a:t>: Repeat FBC/Hb the next day </a:t>
            </a:r>
            <a:r>
              <a:rPr kumimoji="0" lang="en-US" sz="2000" b="0" i="0" u="none" strike="noStrike" kern="1200" cap="none" spc="0" normalizeH="0" baseline="0" noProof="0" dirty="0">
                <a:ln>
                  <a:noFill/>
                </a:ln>
                <a:solidFill>
                  <a:srgbClr val="0070C0"/>
                </a:solidFill>
                <a:effectLst/>
                <a:uLnTx/>
                <a:uFillTx/>
                <a:latin typeface="Calibri"/>
                <a:ea typeface="+mn-ea"/>
                <a:cs typeface="+mn-cs"/>
              </a:rPr>
              <a:t>and if grade III reconfirmed, </a:t>
            </a:r>
            <a:r>
              <a:rPr kumimoji="0" lang="en-US" sz="2000" b="1" i="0" u="none" strike="noStrike" kern="1200" cap="none" spc="0" normalizeH="0" baseline="0" noProof="0" dirty="0">
                <a:ln>
                  <a:noFill/>
                </a:ln>
                <a:solidFill>
                  <a:srgbClr val="0070C0"/>
                </a:solidFill>
                <a:effectLst/>
                <a:uLnTx/>
                <a:uFillTx/>
                <a:latin typeface="Calibri"/>
                <a:ea typeface="+mn-ea"/>
                <a:cs typeface="+mn-cs"/>
              </a:rPr>
              <a:t>Halve dose of flucytosine</a:t>
            </a:r>
            <a:r>
              <a:rPr kumimoji="0" lang="en-US" sz="2000" b="0" i="0" u="none" strike="noStrike" kern="1200" cap="none" spc="0" normalizeH="0" baseline="0" noProof="0" dirty="0">
                <a:ln>
                  <a:noFill/>
                </a:ln>
                <a:solidFill>
                  <a:srgbClr val="0070C0"/>
                </a:solidFill>
                <a:effectLst/>
                <a:uLnTx/>
                <a:uFillTx/>
                <a:latin typeface="Calibri"/>
                <a:ea typeface="+mn-ea"/>
                <a:cs typeface="+mn-cs"/>
              </a:rPr>
              <a:t>.</a:t>
            </a: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latin typeface="Calibri"/>
                <a:ea typeface="+mn-ea"/>
                <a:cs typeface="+mn-cs"/>
              </a:rPr>
              <a:t>If Grade IV (</a:t>
            </a:r>
            <a:r>
              <a:rPr kumimoji="0" lang="en-US" sz="20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rPr>
              <a:t>neutrophils &lt; 400 cells/mm</a:t>
            </a:r>
            <a:r>
              <a:rPr kumimoji="0" lang="en-US" sz="2000" b="0" i="0" u="none" strike="noStrike" kern="1200" cap="none" spc="0" normalizeH="0" baseline="30000" noProof="0" dirty="0">
                <a:ln>
                  <a:noFill/>
                </a:ln>
                <a:solidFill>
                  <a:prstClr val="black"/>
                </a:solidFill>
                <a:effectLst/>
                <a:uLnTx/>
                <a:uFillTx/>
                <a:latin typeface="Calibri" panose="020F0502020204030204" pitchFamily="34" charset="0"/>
                <a:ea typeface="+mn-ea"/>
                <a:cs typeface="+mn-cs"/>
              </a:rPr>
              <a:t>3</a:t>
            </a:r>
            <a:r>
              <a:rPr kumimoji="0" lang="en-US" sz="2000" b="0" i="0" u="none" strike="noStrike" kern="1200" cap="none" spc="0" normalizeH="0" baseline="0" noProof="0" dirty="0">
                <a:ln>
                  <a:noFill/>
                </a:ln>
                <a:solidFill>
                  <a:prstClr val="black"/>
                </a:solidFill>
                <a:effectLst/>
                <a:uLnTx/>
                <a:uFillTx/>
                <a:latin typeface="Calibri"/>
                <a:ea typeface="+mn-ea"/>
                <a:cs typeface="+mn-cs"/>
              </a:rPr>
              <a:t>): Stop 5FC, monitor FBC/Hb </a:t>
            </a:r>
          </a:p>
        </p:txBody>
      </p:sp>
      <p:pic>
        <p:nvPicPr>
          <p:cNvPr id="15" name="Picture 14" descr="A picture containing company name&#10;&#10;Description automatically generated">
            <a:extLst>
              <a:ext uri="{FF2B5EF4-FFF2-40B4-BE49-F238E27FC236}">
                <a16:creationId xmlns:a16="http://schemas.microsoft.com/office/drawing/2014/main" id="{49D56C0F-942F-73F6-573F-70C67728CD47}"/>
              </a:ext>
            </a:extLst>
          </p:cNvPr>
          <p:cNvPicPr>
            <a:picLocks noChangeAspect="1"/>
          </p:cNvPicPr>
          <p:nvPr/>
        </p:nvPicPr>
        <p:blipFill>
          <a:blip r:embed="rId3"/>
          <a:stretch>
            <a:fillRect/>
          </a:stretch>
        </p:blipFill>
        <p:spPr>
          <a:xfrm>
            <a:off x="5652120" y="1106872"/>
            <a:ext cx="3411794" cy="1746064"/>
          </a:xfrm>
          <a:prstGeom prst="rect">
            <a:avLst/>
          </a:prstGeom>
        </p:spPr>
      </p:pic>
      <p:sp>
        <p:nvSpPr>
          <p:cNvPr id="12" name="TextBox 11">
            <a:extLst>
              <a:ext uri="{FF2B5EF4-FFF2-40B4-BE49-F238E27FC236}">
                <a16:creationId xmlns:a16="http://schemas.microsoft.com/office/drawing/2014/main" id="{65D7A545-4132-9DC6-F58B-A35363D0E9DC}"/>
              </a:ext>
            </a:extLst>
          </p:cNvPr>
          <p:cNvSpPr txBox="1"/>
          <p:nvPr/>
        </p:nvSpPr>
        <p:spPr>
          <a:xfrm>
            <a:off x="107503" y="3307631"/>
            <a:ext cx="8784975" cy="769441"/>
          </a:xfrm>
          <a:prstGeom prst="rect">
            <a:avLst/>
          </a:prstGeom>
          <a:noFill/>
          <a:ln>
            <a:noFill/>
            <a:prstDash val="lgDash"/>
          </a:ln>
        </p:spPr>
        <p:txBody>
          <a:bodyPr wrap="square" rtlCol="0">
            <a:spAutoFit/>
          </a:bodyPr>
          <a:lstStyle/>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1" i="0" u="none" strike="noStrike" kern="1200" cap="none" spc="0" normalizeH="0" baseline="0" noProof="0" dirty="0">
                <a:ln>
                  <a:noFill/>
                </a:ln>
                <a:solidFill>
                  <a:srgbClr val="0070C0"/>
                </a:solidFill>
                <a:effectLst/>
                <a:uLnTx/>
                <a:uFillTx/>
                <a:latin typeface="Calibri"/>
                <a:ea typeface="+mn-ea"/>
                <a:cs typeface="+mn-cs"/>
              </a:rPr>
              <a:t>Minimum monitoring schedule:</a:t>
            </a:r>
            <a:r>
              <a:rPr kumimoji="0" lang="en-US" sz="2200" b="0" i="0" u="none" strike="noStrike" kern="1200" cap="none" spc="0" normalizeH="0" baseline="0" noProof="0" dirty="0">
                <a:ln>
                  <a:noFill/>
                </a:ln>
                <a:solidFill>
                  <a:prstClr val="black"/>
                </a:solidFill>
                <a:effectLst/>
                <a:uLnTx/>
                <a:uFillTx/>
                <a:latin typeface="Calibri"/>
                <a:ea typeface="+mn-ea"/>
                <a:cs typeface="+mn-cs"/>
              </a:rPr>
              <a:t> Conduct FBC Day 1 and Day 7 of treatment</a:t>
            </a:r>
          </a:p>
        </p:txBody>
      </p:sp>
      <p:sp>
        <p:nvSpPr>
          <p:cNvPr id="2" name="TextBox 1">
            <a:extLst>
              <a:ext uri="{FF2B5EF4-FFF2-40B4-BE49-F238E27FC236}">
                <a16:creationId xmlns:a16="http://schemas.microsoft.com/office/drawing/2014/main" id="{C0F71F65-CCDC-7059-FB5E-DFE30D5CBBAF}"/>
              </a:ext>
            </a:extLst>
          </p:cNvPr>
          <p:cNvSpPr txBox="1"/>
          <p:nvPr/>
        </p:nvSpPr>
        <p:spPr>
          <a:xfrm>
            <a:off x="203563" y="6581001"/>
            <a:ext cx="8902703"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a:ea typeface="+mn-ea"/>
                <a:cs typeface="+mn-cs"/>
              </a:rPr>
              <a:t>Source: AMBITION</a:t>
            </a:r>
          </a:p>
        </p:txBody>
      </p:sp>
    </p:spTree>
    <p:extLst>
      <p:ext uri="{BB962C8B-B14F-4D97-AF65-F5344CB8AC3E}">
        <p14:creationId xmlns:p14="http://schemas.microsoft.com/office/powerpoint/2010/main" val="116107349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a:extLst>
              <a:ext uri="{FF2B5EF4-FFF2-40B4-BE49-F238E27FC236}">
                <a16:creationId xmlns:a16="http://schemas.microsoft.com/office/drawing/2014/main" id="{2EF76C86-E35D-405C-B3CF-166910C0390D}"/>
              </a:ext>
            </a:extLst>
          </p:cNvPr>
          <p:cNvSpPr txBox="1">
            <a:spLocks noChangeArrowheads="1"/>
          </p:cNvSpPr>
          <p:nvPr/>
        </p:nvSpPr>
        <p:spPr bwMode="gray">
          <a:xfrm>
            <a:off x="0" y="-36160"/>
            <a:ext cx="9144000" cy="914400"/>
          </a:xfrm>
          <a:prstGeom prst="rect">
            <a:avLst/>
          </a:prstGeom>
          <a:solidFill>
            <a:srgbClr val="002060"/>
          </a:solidFill>
        </p:spPr>
        <p:txBody>
          <a:bodyPr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600"/>
              </a:spcBef>
              <a:spcAft>
                <a:spcPts val="0"/>
              </a:spcAft>
              <a:buClrTx/>
              <a:buSzTx/>
              <a:buFontTx/>
              <a:buNone/>
              <a:tabLst/>
              <a:defRPr/>
            </a:pPr>
            <a:endParaRPr kumimoji="0" lang="en-US" sz="1900" b="1" i="0" u="none" strike="noStrike" kern="1200" cap="none" spc="0" normalizeH="0" baseline="0" noProof="0" dirty="0">
              <a:ln>
                <a:noFill/>
              </a:ln>
              <a:solidFill>
                <a:prstClr val="white"/>
              </a:solidFill>
              <a:effectLst/>
              <a:uLnTx/>
              <a:uFillTx/>
              <a:latin typeface="Calibri" panose="020F0502020204030204"/>
              <a:ea typeface="+mj-ea"/>
              <a:cs typeface="Calibri" panose="020F0502020204030204" pitchFamily="34" charset="0"/>
            </a:endParaRPr>
          </a:p>
        </p:txBody>
      </p:sp>
      <p:sp>
        <p:nvSpPr>
          <p:cNvPr id="9" name="TextBox 8">
            <a:extLst>
              <a:ext uri="{FF2B5EF4-FFF2-40B4-BE49-F238E27FC236}">
                <a16:creationId xmlns:a16="http://schemas.microsoft.com/office/drawing/2014/main" id="{07C552B1-E7F6-4971-937C-5D72801A87E6}"/>
              </a:ext>
            </a:extLst>
          </p:cNvPr>
          <p:cNvSpPr txBox="1"/>
          <p:nvPr/>
        </p:nvSpPr>
        <p:spPr>
          <a:xfrm>
            <a:off x="1" y="57398"/>
            <a:ext cx="9108504"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a:ea typeface="+mn-ea"/>
                <a:cs typeface="Calibri" panose="020F0502020204030204" pitchFamily="34" charset="0"/>
              </a:rPr>
              <a:t>Flucytosine (5FC) has been associated with renal injury. This necessitates pre-emptive action to be taken by attending clinician and may call for 5 FC dose adjustment if it occurs.</a:t>
            </a:r>
          </a:p>
        </p:txBody>
      </p:sp>
      <p:sp>
        <p:nvSpPr>
          <p:cNvPr id="8" name="Rectangle 7">
            <a:extLst>
              <a:ext uri="{FF2B5EF4-FFF2-40B4-BE49-F238E27FC236}">
                <a16:creationId xmlns:a16="http://schemas.microsoft.com/office/drawing/2014/main" id="{8C5976DC-A391-DEE3-3935-C9622B205816}"/>
              </a:ext>
            </a:extLst>
          </p:cNvPr>
          <p:cNvSpPr/>
          <p:nvPr/>
        </p:nvSpPr>
        <p:spPr>
          <a:xfrm>
            <a:off x="1259632" y="5949280"/>
            <a:ext cx="7308304" cy="460502"/>
          </a:xfrm>
          <a:prstGeom prst="rect">
            <a:avLst/>
          </a:prstGeom>
          <a:solidFill>
            <a:srgbClr val="FFC000"/>
          </a:solidFill>
          <a:ln w="22225">
            <a:solidFill>
              <a:srgbClr val="C0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Calibri"/>
                <a:ea typeface="+mn-ea"/>
                <a:cs typeface="+mn-cs"/>
              </a:rPr>
              <a:t>*Please refer to the CCM poster and safe 5-FC administration poster</a:t>
            </a:r>
          </a:p>
        </p:txBody>
      </p:sp>
      <p:sp>
        <p:nvSpPr>
          <p:cNvPr id="10" name="TextBox 9">
            <a:extLst>
              <a:ext uri="{FF2B5EF4-FFF2-40B4-BE49-F238E27FC236}">
                <a16:creationId xmlns:a16="http://schemas.microsoft.com/office/drawing/2014/main" id="{390B02CC-B950-5FFC-2767-CAFB27A76CF6}"/>
              </a:ext>
            </a:extLst>
          </p:cNvPr>
          <p:cNvSpPr txBox="1"/>
          <p:nvPr/>
        </p:nvSpPr>
        <p:spPr>
          <a:xfrm>
            <a:off x="120648" y="908715"/>
            <a:ext cx="6971631" cy="3293209"/>
          </a:xfrm>
          <a:prstGeom prst="rect">
            <a:avLst/>
          </a:prstGeom>
          <a:noFill/>
          <a:ln>
            <a:noFill/>
            <a:prstDash val="lgDash"/>
          </a:ln>
        </p:spPr>
        <p:txBody>
          <a:bodyPr wrap="square" rtlCol="0">
            <a:spAutoFit/>
          </a:bodyPr>
          <a:lstStyle/>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1" i="0" u="none" strike="noStrike" kern="1200" cap="none" spc="0" normalizeH="0" baseline="0" noProof="0" dirty="0">
                <a:ln>
                  <a:noFill/>
                </a:ln>
                <a:solidFill>
                  <a:srgbClr val="0070C0"/>
                </a:solidFill>
                <a:effectLst/>
                <a:uLnTx/>
                <a:uFillTx/>
                <a:latin typeface="Calibri"/>
                <a:ea typeface="+mn-ea"/>
                <a:cs typeface="+mn-cs"/>
              </a:rPr>
              <a:t>5FC and potential renal toxicity:</a:t>
            </a:r>
          </a:p>
          <a:p>
            <a:pPr marL="800100" marR="0" lvl="1" indent="-3429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200" b="0" i="0" u="none" strike="noStrike" kern="1200" cap="none" spc="0" normalizeH="0" baseline="0" noProof="0" dirty="0">
                <a:ln>
                  <a:noFill/>
                </a:ln>
                <a:solidFill>
                  <a:prstClr val="black"/>
                </a:solidFill>
                <a:effectLst/>
                <a:uLnTx/>
                <a:uFillTx/>
                <a:latin typeface="Calibri"/>
                <a:ea typeface="+mn-ea"/>
                <a:cs typeface="+mn-cs"/>
              </a:rPr>
              <a:t>Ensure adequate hydration throughout course of treatment.</a:t>
            </a:r>
          </a:p>
          <a:p>
            <a:pPr marL="800100" marR="0" lvl="1" indent="-3429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endParaRPr kumimoji="0" lang="en-US" sz="500" b="0" i="0" u="none" strike="noStrike" kern="1200" cap="none" spc="0" normalizeH="0" baseline="0" noProof="0" dirty="0">
              <a:ln>
                <a:noFill/>
              </a:ln>
              <a:solidFill>
                <a:prstClr val="black"/>
              </a:solidFill>
              <a:effectLst/>
              <a:uLnTx/>
              <a:uFillTx/>
              <a:latin typeface="Calibri"/>
              <a:ea typeface="+mn-ea"/>
              <a:cs typeface="+mn-cs"/>
            </a:endParaRPr>
          </a:p>
          <a:p>
            <a:pPr marL="800100" marR="0" lvl="1" indent="-3429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200" b="0" i="0" u="none" strike="noStrike" kern="1200" cap="none" spc="0" normalizeH="0" baseline="0" noProof="0" dirty="0">
                <a:ln>
                  <a:noFill/>
                </a:ln>
                <a:solidFill>
                  <a:prstClr val="black"/>
                </a:solidFill>
                <a:effectLst/>
                <a:uLnTx/>
                <a:uFillTx/>
                <a:latin typeface="Calibri"/>
                <a:ea typeface="+mn-ea"/>
                <a:cs typeface="+mn-cs"/>
              </a:rPr>
              <a:t>Monitor creatinine</a:t>
            </a:r>
          </a:p>
          <a:p>
            <a:pPr marL="1257300" marR="0" lvl="2" indent="-34290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2100" b="0" i="0" u="none" strike="noStrike" kern="1200" cap="none" spc="0" normalizeH="0" baseline="0" noProof="0" dirty="0">
                <a:ln>
                  <a:noFill/>
                </a:ln>
                <a:solidFill>
                  <a:prstClr val="black"/>
                </a:solidFill>
                <a:effectLst/>
                <a:uLnTx/>
                <a:uFillTx/>
                <a:latin typeface="Calibri"/>
                <a:ea typeface="+mn-ea"/>
                <a:cs typeface="+mn-cs"/>
              </a:rPr>
              <a:t>If creatinine remains high or climbs despite increased hydration then switch to oral induction regimen (2 weeks fluconazole + 5FC). </a:t>
            </a:r>
          </a:p>
          <a:p>
            <a:pPr marL="1257300" marR="0" lvl="2" indent="-34290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endParaRPr kumimoji="0" lang="en-US" sz="500" b="0" i="0" u="none" strike="noStrike" kern="1200" cap="none" spc="0" normalizeH="0" baseline="0" noProof="0" dirty="0">
              <a:ln>
                <a:noFill/>
              </a:ln>
              <a:solidFill>
                <a:prstClr val="black"/>
              </a:solidFill>
              <a:effectLst/>
              <a:uLnTx/>
              <a:uFillTx/>
              <a:latin typeface="Calibri"/>
              <a:ea typeface="+mn-ea"/>
              <a:cs typeface="+mn-cs"/>
            </a:endParaRPr>
          </a:p>
          <a:p>
            <a:pPr marL="1257300" marR="0" lvl="2" indent="-34290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2100" b="0" i="0" u="none" strike="noStrike" kern="1200" cap="none" spc="0" normalizeH="0" baseline="0" noProof="0" dirty="0">
                <a:ln>
                  <a:noFill/>
                </a:ln>
                <a:solidFill>
                  <a:prstClr val="black"/>
                </a:solidFill>
                <a:effectLst/>
                <a:uLnTx/>
                <a:uFillTx/>
                <a:latin typeface="Calibri"/>
                <a:ea typeface="+mn-ea"/>
                <a:cs typeface="+mn-cs"/>
              </a:rPr>
              <a:t>If renal impairment persists, adjust 5FC dose as needed </a:t>
            </a:r>
            <a:r>
              <a:rPr kumimoji="0" lang="en-US" sz="1800" b="1" i="1" u="none" strike="noStrike" kern="1200" cap="none" spc="0" normalizeH="0" baseline="0" noProof="0" dirty="0">
                <a:ln>
                  <a:noFill/>
                </a:ln>
                <a:solidFill>
                  <a:prstClr val="black"/>
                </a:solidFill>
                <a:effectLst/>
                <a:uLnTx/>
                <a:uFillTx/>
                <a:latin typeface="Calibri"/>
                <a:ea typeface="+mn-ea"/>
                <a:cs typeface="+mn-cs"/>
              </a:rPr>
              <a:t>(see 5FC dose adjustment job aid/chart)</a:t>
            </a:r>
            <a:r>
              <a:rPr kumimoji="0" lang="en-US" sz="2100" b="0" i="0" u="none" strike="noStrike" kern="1200" cap="none" spc="0" normalizeH="0" baseline="0" noProof="0" dirty="0">
                <a:ln>
                  <a:noFill/>
                </a:ln>
                <a:solidFill>
                  <a:prstClr val="black"/>
                </a:solidFill>
                <a:effectLst/>
                <a:uLnTx/>
                <a:uFillTx/>
                <a:latin typeface="Calibri"/>
                <a:ea typeface="+mn-ea"/>
                <a:cs typeface="+mn-cs"/>
              </a:rPr>
              <a:t>.</a:t>
            </a:r>
          </a:p>
        </p:txBody>
      </p:sp>
      <p:sp>
        <p:nvSpPr>
          <p:cNvPr id="11" name="TextBox 10">
            <a:extLst>
              <a:ext uri="{FF2B5EF4-FFF2-40B4-BE49-F238E27FC236}">
                <a16:creationId xmlns:a16="http://schemas.microsoft.com/office/drawing/2014/main" id="{4CB14374-2F50-AEF8-0165-1651545230B6}"/>
              </a:ext>
            </a:extLst>
          </p:cNvPr>
          <p:cNvSpPr txBox="1"/>
          <p:nvPr/>
        </p:nvSpPr>
        <p:spPr>
          <a:xfrm>
            <a:off x="102901" y="4077072"/>
            <a:ext cx="8979314" cy="1785104"/>
          </a:xfrm>
          <a:prstGeom prst="rect">
            <a:avLst/>
          </a:prstGeom>
          <a:noFill/>
          <a:ln>
            <a:noFill/>
            <a:prstDash val="lgDash"/>
          </a:ln>
        </p:spPr>
        <p:txBody>
          <a:bodyPr wrap="square" rtlCol="0">
            <a:spAutoFit/>
          </a:bodyPr>
          <a:lstStyle/>
          <a:p>
            <a:pPr marL="800100" marR="0" lvl="1" indent="-3429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200" b="0" i="0" u="none" strike="noStrike" kern="1200" cap="none" spc="0" normalizeH="0" baseline="0" noProof="0" dirty="0">
                <a:ln>
                  <a:noFill/>
                </a:ln>
                <a:solidFill>
                  <a:prstClr val="black"/>
                </a:solidFill>
                <a:effectLst/>
                <a:uLnTx/>
                <a:uFillTx/>
                <a:latin typeface="Calibri"/>
                <a:ea typeface="+mn-ea"/>
                <a:cs typeface="+mn-cs"/>
              </a:rPr>
              <a:t>Avoid nephrotoxic drugs such as NSAIDs (e.g., diclofenac) and aminoglycosides (e.g., gentamycin).</a:t>
            </a:r>
          </a:p>
          <a:p>
            <a:pPr marL="800100" marR="0" lvl="1" indent="-3429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endParaRPr kumimoji="0" lang="en-US" sz="2200" b="0" i="0" u="none" strike="noStrike" kern="1200" cap="none" spc="0" normalizeH="0" baseline="0" noProof="0" dirty="0">
              <a:ln>
                <a:noFill/>
              </a:ln>
              <a:solidFill>
                <a:prstClr val="black"/>
              </a:solidFill>
              <a:effectLst/>
              <a:uLnTx/>
              <a:uFillTx/>
              <a:latin typeface="Calibri"/>
              <a:ea typeface="+mn-ea"/>
              <a:cs typeface="+mn-cs"/>
            </a:endParaRPr>
          </a:p>
          <a:p>
            <a:pPr marL="800100" marR="0" lvl="1" indent="-3429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200" b="0" i="0" u="none" strike="noStrike" kern="1200" cap="none" spc="0" normalizeH="0" baseline="0" noProof="0" dirty="0">
                <a:ln>
                  <a:noFill/>
                </a:ln>
                <a:solidFill>
                  <a:prstClr val="black"/>
                </a:solidFill>
                <a:effectLst/>
                <a:uLnTx/>
                <a:uFillTx/>
                <a:latin typeface="Calibri"/>
                <a:ea typeface="+mn-ea"/>
                <a:cs typeface="+mn-cs"/>
              </a:rPr>
              <a:t>Monitor electrolytes closely –acute renal failure can lead to life threatening hyperkalaemia.</a:t>
            </a:r>
          </a:p>
        </p:txBody>
      </p:sp>
      <p:pic>
        <p:nvPicPr>
          <p:cNvPr id="12" name="Picture 57">
            <a:extLst>
              <a:ext uri="{FF2B5EF4-FFF2-40B4-BE49-F238E27FC236}">
                <a16:creationId xmlns:a16="http://schemas.microsoft.com/office/drawing/2014/main" id="{CE305F88-2144-8D88-7BD6-4B8647F29DA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80312" y="1076673"/>
            <a:ext cx="1518519" cy="2382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22966B24-21D6-A878-A21F-17500B07CCF8}"/>
              </a:ext>
            </a:extLst>
          </p:cNvPr>
          <p:cNvSpPr txBox="1"/>
          <p:nvPr/>
        </p:nvSpPr>
        <p:spPr>
          <a:xfrm>
            <a:off x="203563" y="6581001"/>
            <a:ext cx="8902703"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a:ea typeface="+mn-ea"/>
                <a:cs typeface="+mn-cs"/>
              </a:rPr>
              <a:t>Source: AMBITION</a:t>
            </a:r>
          </a:p>
        </p:txBody>
      </p:sp>
    </p:spTree>
    <p:extLst>
      <p:ext uri="{BB962C8B-B14F-4D97-AF65-F5344CB8AC3E}">
        <p14:creationId xmlns:p14="http://schemas.microsoft.com/office/powerpoint/2010/main" val="281977251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600201"/>
            <a:ext cx="9144000" cy="2548880"/>
          </a:xfrm>
          <a:solidFill>
            <a:srgbClr val="002060"/>
          </a:solidFill>
        </p:spPr>
        <p:txBody>
          <a:bodyPr>
            <a:normAutofit/>
          </a:bodyPr>
          <a:lstStyle/>
          <a:p>
            <a:pPr algn="ctr"/>
            <a:endParaRPr lang="en-GB" dirty="0">
              <a:solidFill>
                <a:schemeClr val="bg1"/>
              </a:solidFill>
            </a:endParaRPr>
          </a:p>
          <a:p>
            <a:pPr marL="0" indent="0" algn="ctr">
              <a:buNone/>
            </a:pPr>
            <a:r>
              <a:rPr lang="en-GB" b="1" dirty="0">
                <a:solidFill>
                  <a:schemeClr val="bg1"/>
                </a:solidFill>
              </a:rPr>
              <a:t>Treatment of HIV-associated CCM</a:t>
            </a:r>
          </a:p>
          <a:p>
            <a:pPr algn="ctr">
              <a:buFontTx/>
              <a:buChar char="-"/>
            </a:pPr>
            <a:r>
              <a:rPr lang="en-US" i="1" dirty="0">
                <a:solidFill>
                  <a:schemeClr val="bg1"/>
                </a:solidFill>
              </a:rPr>
              <a:t>Management of raised ICP</a:t>
            </a:r>
          </a:p>
        </p:txBody>
      </p:sp>
    </p:spTree>
    <p:extLst>
      <p:ext uri="{BB962C8B-B14F-4D97-AF65-F5344CB8AC3E}">
        <p14:creationId xmlns:p14="http://schemas.microsoft.com/office/powerpoint/2010/main" val="134242641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a:extLst>
              <a:ext uri="{FF2B5EF4-FFF2-40B4-BE49-F238E27FC236}">
                <a16:creationId xmlns:a16="http://schemas.microsoft.com/office/drawing/2014/main" id="{2EF76C86-E35D-405C-B3CF-166910C0390D}"/>
              </a:ext>
            </a:extLst>
          </p:cNvPr>
          <p:cNvSpPr txBox="1">
            <a:spLocks noChangeArrowheads="1"/>
          </p:cNvSpPr>
          <p:nvPr/>
        </p:nvSpPr>
        <p:spPr bwMode="gray">
          <a:xfrm>
            <a:off x="0" y="-36160"/>
            <a:ext cx="9144000" cy="914400"/>
          </a:xfrm>
          <a:prstGeom prst="rect">
            <a:avLst/>
          </a:prstGeom>
          <a:solidFill>
            <a:srgbClr val="002060"/>
          </a:solidFill>
        </p:spPr>
        <p:txBody>
          <a:bodyPr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600"/>
              </a:spcBef>
              <a:spcAft>
                <a:spcPts val="0"/>
              </a:spcAft>
              <a:buClrTx/>
              <a:buSzTx/>
              <a:buFontTx/>
              <a:buNone/>
              <a:tabLst/>
              <a:defRPr/>
            </a:pPr>
            <a:endParaRPr kumimoji="0" lang="en-US" sz="1900" b="1" i="0" u="none" strike="noStrike" kern="1200" cap="none" spc="0" normalizeH="0" baseline="0" noProof="0" dirty="0">
              <a:ln>
                <a:noFill/>
              </a:ln>
              <a:solidFill>
                <a:prstClr val="white"/>
              </a:solidFill>
              <a:effectLst/>
              <a:uLnTx/>
              <a:uFillTx/>
              <a:latin typeface="Calibri" panose="020F0502020204030204"/>
              <a:ea typeface="+mj-ea"/>
              <a:cs typeface="Calibri" panose="020F0502020204030204" pitchFamily="34" charset="0"/>
            </a:endParaRPr>
          </a:p>
        </p:txBody>
      </p:sp>
      <p:sp>
        <p:nvSpPr>
          <p:cNvPr id="5" name="TextBox 4">
            <a:extLst>
              <a:ext uri="{FF2B5EF4-FFF2-40B4-BE49-F238E27FC236}">
                <a16:creationId xmlns:a16="http://schemas.microsoft.com/office/drawing/2014/main" id="{F76152D2-36DB-4277-8D07-D117719891C4}"/>
              </a:ext>
            </a:extLst>
          </p:cNvPr>
          <p:cNvSpPr txBox="1"/>
          <p:nvPr/>
        </p:nvSpPr>
        <p:spPr>
          <a:xfrm>
            <a:off x="251520" y="908720"/>
            <a:ext cx="5904656" cy="2985433"/>
          </a:xfrm>
          <a:prstGeom prst="rect">
            <a:avLst/>
          </a:prstGeom>
          <a:noFill/>
          <a:ln>
            <a:noFill/>
            <a:prstDash val="lgDash"/>
          </a:ln>
        </p:spPr>
        <p:txBody>
          <a:bodyPr wrap="square" rtlCol="0">
            <a:spAutoFit/>
          </a:bodyPr>
          <a:lstStyle/>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600" b="0" i="0" u="none" strike="noStrike" kern="1200" cap="none" spc="0" normalizeH="0" baseline="0" noProof="0" dirty="0">
                <a:ln>
                  <a:noFill/>
                </a:ln>
                <a:solidFill>
                  <a:prstClr val="black"/>
                </a:solidFill>
                <a:effectLst/>
                <a:uLnTx/>
                <a:uFillTx/>
                <a:latin typeface="Calibri"/>
                <a:ea typeface="+mn-ea"/>
                <a:cs typeface="+mn-cs"/>
              </a:rPr>
              <a:t>Intracranial pressure (ICP) is often elevated in  cryptococcal meningitis and, if left untreated, can lead to death. </a:t>
            </a: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600" b="0" i="0" u="none" strike="noStrike" kern="1200" cap="none" spc="0" normalizeH="0" baseline="0" noProof="0" dirty="0">
              <a:ln>
                <a:noFill/>
              </a:ln>
              <a:solidFill>
                <a:prstClr val="black"/>
              </a:solidFill>
              <a:effectLst/>
              <a:uLnTx/>
              <a:uFillTx/>
              <a:latin typeface="Calibri"/>
              <a:ea typeface="+mn-ea"/>
              <a:cs typeface="+mn-cs"/>
            </a:endParaRP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Calibri"/>
                <a:ea typeface="+mn-ea"/>
                <a:cs typeface="+mn-cs"/>
              </a:rPr>
              <a:t>ICP should be measured at the time of lumbar puncture using a manometer (see picture).</a:t>
            </a:r>
            <a:endParaRPr kumimoji="0" lang="en-US" sz="2600" b="0" i="0" u="none" strike="noStrike" kern="1200" cap="none" spc="0" normalizeH="0" baseline="0" noProof="0" dirty="0">
              <a:ln>
                <a:noFill/>
              </a:ln>
              <a:solidFill>
                <a:prstClr val="black"/>
              </a:solidFill>
              <a:effectLst/>
              <a:uLnTx/>
              <a:uFillTx/>
              <a:latin typeface="Calibri"/>
              <a:ea typeface="+mn-ea"/>
              <a:cs typeface="+mn-cs"/>
            </a:endParaRPr>
          </a:p>
        </p:txBody>
      </p:sp>
      <p:sp>
        <p:nvSpPr>
          <p:cNvPr id="6" name="TextBox 5">
            <a:extLst>
              <a:ext uri="{FF2B5EF4-FFF2-40B4-BE49-F238E27FC236}">
                <a16:creationId xmlns:a16="http://schemas.microsoft.com/office/drawing/2014/main" id="{AA40B278-0284-4229-9577-1FB7917698D3}"/>
              </a:ext>
            </a:extLst>
          </p:cNvPr>
          <p:cNvSpPr txBox="1"/>
          <p:nvPr/>
        </p:nvSpPr>
        <p:spPr>
          <a:xfrm>
            <a:off x="251520" y="4324742"/>
            <a:ext cx="5904656" cy="1692771"/>
          </a:xfrm>
          <a:prstGeom prst="rect">
            <a:avLst/>
          </a:prstGeom>
          <a:noFill/>
          <a:ln>
            <a:noFill/>
            <a:prstDash val="lgDash"/>
          </a:ln>
        </p:spPr>
        <p:txBody>
          <a:bodyPr wrap="square" rtlCol="0">
            <a:spAutoFit/>
          </a:bodyPr>
          <a:lstStyle/>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600" b="0" i="0" u="none" strike="noStrike" kern="1200" cap="none" spc="0" normalizeH="0" baseline="0" noProof="0" dirty="0">
                <a:ln>
                  <a:noFill/>
                </a:ln>
                <a:solidFill>
                  <a:prstClr val="black"/>
                </a:solidFill>
                <a:effectLst/>
                <a:uLnTx/>
                <a:uFillTx/>
                <a:latin typeface="Calibri"/>
                <a:ea typeface="+mn-ea"/>
                <a:cs typeface="+mn-cs"/>
              </a:rPr>
              <a:t>If the patient is found to have raised ICP (&gt;20 cm H2O), remove sufficient CSF fluid to normalise pressures (max 20 to 30 ml of CSF). </a:t>
            </a:r>
          </a:p>
        </p:txBody>
      </p:sp>
      <p:sp>
        <p:nvSpPr>
          <p:cNvPr id="10" name="TextBox 9">
            <a:extLst>
              <a:ext uri="{FF2B5EF4-FFF2-40B4-BE49-F238E27FC236}">
                <a16:creationId xmlns:a16="http://schemas.microsoft.com/office/drawing/2014/main" id="{94F3BB5F-881D-4820-8996-41945AC4BFB2}"/>
              </a:ext>
            </a:extLst>
          </p:cNvPr>
          <p:cNvSpPr txBox="1"/>
          <p:nvPr/>
        </p:nvSpPr>
        <p:spPr>
          <a:xfrm>
            <a:off x="6588222" y="4725144"/>
            <a:ext cx="2376264" cy="815608"/>
          </a:xfrm>
          <a:prstGeom prst="rect">
            <a:avLst/>
          </a:prstGeom>
          <a:noFill/>
          <a:ln>
            <a:noFill/>
            <a:prstDash val="lgDash"/>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C00000"/>
                </a:solidFill>
                <a:effectLst/>
                <a:uLnTx/>
                <a:uFillTx/>
                <a:latin typeface="Calibri"/>
                <a:ea typeface="+mn-ea"/>
                <a:cs typeface="+mn-cs"/>
              </a:rPr>
              <a:t>Measurement of CSF opening pressure using manometer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1" u="none" strike="noStrike" kern="1200" cap="none" spc="0" normalizeH="0" baseline="0" noProof="0" dirty="0">
                <a:ln>
                  <a:noFill/>
                </a:ln>
                <a:solidFill>
                  <a:srgbClr val="C00000"/>
                </a:solidFill>
                <a:effectLst/>
                <a:uLnTx/>
                <a:uFillTx/>
                <a:latin typeface="Calibri"/>
                <a:ea typeface="+mn-ea"/>
                <a:cs typeface="+mn-cs"/>
              </a:rPr>
              <a:t>(Image: </a:t>
            </a:r>
            <a:r>
              <a:rPr kumimoji="0" lang="en-US" sz="1100" b="0" i="1" u="none" strike="noStrike" kern="1200" cap="none" spc="0" normalizeH="0" baseline="0" noProof="0" dirty="0">
                <a:ln>
                  <a:noFill/>
                </a:ln>
                <a:solidFill>
                  <a:srgbClr val="C00000"/>
                </a:solidFill>
                <a:effectLst/>
                <a:uLnTx/>
                <a:uFillTx/>
                <a:latin typeface="Calibri"/>
                <a:ea typeface="+mn-ea"/>
                <a:cs typeface="+mn-cs"/>
              </a:rPr>
              <a:t>Connaught Hospital, Freetown – Sierra Leone, 2018</a:t>
            </a:r>
          </a:p>
        </p:txBody>
      </p:sp>
      <p:sp>
        <p:nvSpPr>
          <p:cNvPr id="9" name="TextBox 8">
            <a:extLst>
              <a:ext uri="{FF2B5EF4-FFF2-40B4-BE49-F238E27FC236}">
                <a16:creationId xmlns:a16="http://schemas.microsoft.com/office/drawing/2014/main" id="{07C552B1-E7F6-4971-937C-5D72801A87E6}"/>
              </a:ext>
            </a:extLst>
          </p:cNvPr>
          <p:cNvSpPr txBox="1"/>
          <p:nvPr/>
        </p:nvSpPr>
        <p:spPr>
          <a:xfrm>
            <a:off x="1" y="57398"/>
            <a:ext cx="9108504"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a:ea typeface="+mn-ea"/>
                <a:cs typeface="Calibri" panose="020F0502020204030204" pitchFamily="34" charset="0"/>
              </a:rPr>
              <a:t>Managing raised intracranial pressure is an important part of caring for patients with cryptococcal meningitis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11" name="TextBox 10">
            <a:extLst>
              <a:ext uri="{FF2B5EF4-FFF2-40B4-BE49-F238E27FC236}">
                <a16:creationId xmlns:a16="http://schemas.microsoft.com/office/drawing/2014/main" id="{C4BBB717-4CA0-4917-A8BC-B8175DCEE38B}"/>
              </a:ext>
            </a:extLst>
          </p:cNvPr>
          <p:cNvSpPr txBox="1"/>
          <p:nvPr/>
        </p:nvSpPr>
        <p:spPr>
          <a:xfrm>
            <a:off x="323528" y="6372036"/>
            <a:ext cx="8640960" cy="369332"/>
          </a:xfrm>
          <a:prstGeom prst="rect">
            <a:avLst/>
          </a:prstGeom>
          <a:noFill/>
          <a:ln>
            <a:solidFill>
              <a:schemeClr val="tx1"/>
            </a:solidFill>
            <a:prstDash val="lgDash"/>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C00000"/>
                </a:solidFill>
                <a:effectLst/>
                <a:uLnTx/>
                <a:uFillTx/>
                <a:latin typeface="Calibri"/>
                <a:ea typeface="+mn-ea"/>
                <a:cs typeface="+mn-cs"/>
              </a:rPr>
              <a:t>Refer to Workshop Material and job aids – for different methods of measuring ICP</a:t>
            </a:r>
          </a:p>
        </p:txBody>
      </p:sp>
      <p:pic>
        <p:nvPicPr>
          <p:cNvPr id="12" name="Picture 2" descr="Image result for lumbar puncture cryptococcal">
            <a:extLst>
              <a:ext uri="{FF2B5EF4-FFF2-40B4-BE49-F238E27FC236}">
                <a16:creationId xmlns:a16="http://schemas.microsoft.com/office/drawing/2014/main" id="{BAE39E2C-E910-AF95-6017-ACDCADC8357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r="62038"/>
          <a:stretch>
            <a:fillRect/>
          </a:stretch>
        </p:blipFill>
        <p:spPr bwMode="auto">
          <a:xfrm>
            <a:off x="6588223" y="910018"/>
            <a:ext cx="2376263" cy="3777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2485794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a:extLst>
              <a:ext uri="{FF2B5EF4-FFF2-40B4-BE49-F238E27FC236}">
                <a16:creationId xmlns:a16="http://schemas.microsoft.com/office/drawing/2014/main" id="{2EF76C86-E35D-405C-B3CF-166910C0390D}"/>
              </a:ext>
            </a:extLst>
          </p:cNvPr>
          <p:cNvSpPr txBox="1">
            <a:spLocks noChangeArrowheads="1"/>
          </p:cNvSpPr>
          <p:nvPr/>
        </p:nvSpPr>
        <p:spPr bwMode="gray">
          <a:xfrm>
            <a:off x="0" y="-36160"/>
            <a:ext cx="9144000" cy="914400"/>
          </a:xfrm>
          <a:prstGeom prst="rect">
            <a:avLst/>
          </a:prstGeom>
          <a:solidFill>
            <a:srgbClr val="002060"/>
          </a:solidFill>
        </p:spPr>
        <p:txBody>
          <a:bodyPr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600"/>
              </a:spcBef>
              <a:spcAft>
                <a:spcPts val="0"/>
              </a:spcAft>
              <a:buClrTx/>
              <a:buSzTx/>
              <a:buFontTx/>
              <a:buNone/>
              <a:tabLst/>
              <a:defRPr/>
            </a:pPr>
            <a:endParaRPr kumimoji="0" lang="en-US" sz="1900" b="1" i="0" u="none" strike="noStrike" kern="1200" cap="none" spc="0" normalizeH="0" baseline="0" noProof="0" dirty="0">
              <a:ln>
                <a:noFill/>
              </a:ln>
              <a:solidFill>
                <a:prstClr val="white"/>
              </a:solidFill>
              <a:effectLst/>
              <a:uLnTx/>
              <a:uFillTx/>
              <a:latin typeface="Calibri" panose="020F0502020204030204"/>
              <a:ea typeface="+mj-ea"/>
              <a:cs typeface="Calibri" panose="020F0502020204030204" pitchFamily="34" charset="0"/>
            </a:endParaRPr>
          </a:p>
        </p:txBody>
      </p:sp>
      <p:sp>
        <p:nvSpPr>
          <p:cNvPr id="5" name="TextBox 4">
            <a:extLst>
              <a:ext uri="{FF2B5EF4-FFF2-40B4-BE49-F238E27FC236}">
                <a16:creationId xmlns:a16="http://schemas.microsoft.com/office/drawing/2014/main" id="{F76152D2-36DB-4277-8D07-D117719891C4}"/>
              </a:ext>
            </a:extLst>
          </p:cNvPr>
          <p:cNvSpPr txBox="1"/>
          <p:nvPr/>
        </p:nvSpPr>
        <p:spPr>
          <a:xfrm>
            <a:off x="251520" y="908720"/>
            <a:ext cx="8568952" cy="892552"/>
          </a:xfrm>
          <a:prstGeom prst="rect">
            <a:avLst/>
          </a:prstGeom>
          <a:noFill/>
          <a:ln>
            <a:noFill/>
            <a:prstDash val="lgDash"/>
          </a:ln>
        </p:spPr>
        <p:txBody>
          <a:bodyPr wrap="square" rtlCol="0">
            <a:spAutoFit/>
          </a:bodyPr>
          <a:lstStyle/>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600" b="0" i="0" u="none" strike="noStrike" kern="1200" cap="none" spc="0" normalizeH="0" baseline="0" noProof="0" dirty="0">
                <a:ln>
                  <a:noFill/>
                </a:ln>
                <a:solidFill>
                  <a:prstClr val="black"/>
                </a:solidFill>
                <a:effectLst/>
                <a:uLnTx/>
                <a:uFillTx/>
                <a:latin typeface="Calibri"/>
                <a:ea typeface="+mn-ea"/>
                <a:cs typeface="+mn-cs"/>
              </a:rPr>
              <a:t>Each time a lumbar puncture is performed to decrease ICP, measure the opening and closing pressures. </a:t>
            </a:r>
          </a:p>
        </p:txBody>
      </p:sp>
      <p:sp>
        <p:nvSpPr>
          <p:cNvPr id="6" name="TextBox 5">
            <a:extLst>
              <a:ext uri="{FF2B5EF4-FFF2-40B4-BE49-F238E27FC236}">
                <a16:creationId xmlns:a16="http://schemas.microsoft.com/office/drawing/2014/main" id="{AA40B278-0284-4229-9577-1FB7917698D3}"/>
              </a:ext>
            </a:extLst>
          </p:cNvPr>
          <p:cNvSpPr txBox="1"/>
          <p:nvPr/>
        </p:nvSpPr>
        <p:spPr>
          <a:xfrm>
            <a:off x="251520" y="2132856"/>
            <a:ext cx="8568952" cy="4493538"/>
          </a:xfrm>
          <a:prstGeom prst="rect">
            <a:avLst/>
          </a:prstGeom>
          <a:noFill/>
          <a:ln>
            <a:noFill/>
            <a:prstDash val="lgDash"/>
          </a:ln>
        </p:spPr>
        <p:txBody>
          <a:bodyPr wrap="square" rtlCol="0">
            <a:spAutoFit/>
          </a:bodyPr>
          <a:lstStyle/>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600" b="0" i="0" u="none" strike="noStrike" kern="1200" cap="none" spc="0" normalizeH="0" baseline="0" noProof="0" dirty="0">
                <a:ln>
                  <a:noFill/>
                </a:ln>
                <a:solidFill>
                  <a:prstClr val="black"/>
                </a:solidFill>
                <a:effectLst/>
                <a:uLnTx/>
                <a:uFillTx/>
                <a:latin typeface="Calibri"/>
                <a:ea typeface="+mn-ea"/>
                <a:cs typeface="+mn-cs"/>
              </a:rPr>
              <a:t>When performing a therapeutic LP, remeasure ICP after removal of every 10 ml of CSF.</a:t>
            </a: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600" b="0" i="0" u="none" strike="noStrike" kern="1200" cap="none" spc="0" normalizeH="0" baseline="0" noProof="0" dirty="0">
              <a:ln>
                <a:noFill/>
              </a:ln>
              <a:solidFill>
                <a:prstClr val="black"/>
              </a:solidFill>
              <a:effectLst/>
              <a:uLnTx/>
              <a:uFillTx/>
              <a:latin typeface="Calibri"/>
              <a:ea typeface="+mn-ea"/>
              <a:cs typeface="+mn-cs"/>
            </a:endParaRP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600" b="0" i="0" u="none" strike="noStrike" kern="1200" cap="none" spc="0" normalizeH="0" baseline="0" noProof="0" dirty="0">
                <a:ln>
                  <a:noFill/>
                </a:ln>
                <a:solidFill>
                  <a:prstClr val="black"/>
                </a:solidFill>
                <a:effectLst/>
                <a:uLnTx/>
                <a:uFillTx/>
                <a:latin typeface="Calibri"/>
                <a:ea typeface="+mn-ea"/>
                <a:cs typeface="+mn-cs"/>
              </a:rPr>
              <a:t>After normalization, need for repeat lumbar puncture should be dictated by symptoms of increased ICP (headache, nausea, vomiting, etc.) and should be performed daily until there is improvement. </a:t>
            </a: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600" b="0" i="0" u="none" strike="noStrike" kern="1200" cap="none" spc="0" normalizeH="0" baseline="0" noProof="0" dirty="0">
              <a:ln>
                <a:noFill/>
              </a:ln>
              <a:solidFill>
                <a:prstClr val="black"/>
              </a:solidFill>
              <a:effectLst/>
              <a:uLnTx/>
              <a:uFillTx/>
              <a:latin typeface="Calibri"/>
              <a:ea typeface="+mn-ea"/>
              <a:cs typeface="+mn-cs"/>
            </a:endParaRP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600" b="0" i="0" u="none" strike="noStrike" kern="1200" cap="none" spc="0" normalizeH="0" baseline="0" noProof="0" dirty="0">
                <a:ln>
                  <a:noFill/>
                </a:ln>
                <a:solidFill>
                  <a:prstClr val="black"/>
                </a:solidFill>
                <a:effectLst/>
                <a:uLnTx/>
                <a:uFillTx/>
                <a:latin typeface="Calibri"/>
                <a:ea typeface="+mn-ea"/>
                <a:cs typeface="+mn-cs"/>
              </a:rPr>
              <a:t>If ICP is greater than 50 cm H2O, it may take several days to reduce opening pressures to normal. </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2600" b="0" i="0" u="none" strike="noStrike" kern="1200" cap="none" spc="0" normalizeH="0" baseline="0" noProof="0" dirty="0">
              <a:ln>
                <a:noFill/>
              </a:ln>
              <a:solidFill>
                <a:prstClr val="black"/>
              </a:solidFill>
              <a:effectLst/>
              <a:uLnTx/>
              <a:uFillTx/>
              <a:latin typeface="Calibri"/>
              <a:ea typeface="+mn-ea"/>
              <a:cs typeface="+mn-cs"/>
            </a:endParaRPr>
          </a:p>
        </p:txBody>
      </p:sp>
      <p:sp>
        <p:nvSpPr>
          <p:cNvPr id="9" name="TextBox 8">
            <a:extLst>
              <a:ext uri="{FF2B5EF4-FFF2-40B4-BE49-F238E27FC236}">
                <a16:creationId xmlns:a16="http://schemas.microsoft.com/office/drawing/2014/main" id="{07C552B1-E7F6-4971-937C-5D72801A87E6}"/>
              </a:ext>
            </a:extLst>
          </p:cNvPr>
          <p:cNvSpPr txBox="1"/>
          <p:nvPr/>
        </p:nvSpPr>
        <p:spPr>
          <a:xfrm>
            <a:off x="1" y="57398"/>
            <a:ext cx="9108504"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a:ea typeface="+mn-ea"/>
                <a:cs typeface="Calibri" panose="020F0502020204030204" pitchFamily="34" charset="0"/>
              </a:rPr>
              <a:t>Managing raised intracranial pressure is an important part of caring for patients with cryptococcal meningitis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11" name="TextBox 10">
            <a:extLst>
              <a:ext uri="{FF2B5EF4-FFF2-40B4-BE49-F238E27FC236}">
                <a16:creationId xmlns:a16="http://schemas.microsoft.com/office/drawing/2014/main" id="{357C33FD-DBCC-4F5F-B1CE-769C72A2A4DA}"/>
              </a:ext>
            </a:extLst>
          </p:cNvPr>
          <p:cNvSpPr txBox="1"/>
          <p:nvPr/>
        </p:nvSpPr>
        <p:spPr>
          <a:xfrm>
            <a:off x="323528" y="6300028"/>
            <a:ext cx="8640960" cy="369332"/>
          </a:xfrm>
          <a:prstGeom prst="rect">
            <a:avLst/>
          </a:prstGeom>
          <a:noFill/>
          <a:ln>
            <a:solidFill>
              <a:schemeClr val="tx1"/>
            </a:solidFill>
            <a:prstDash val="lgDash"/>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C00000"/>
                </a:solidFill>
                <a:effectLst/>
                <a:uLnTx/>
                <a:uFillTx/>
                <a:latin typeface="Calibri"/>
                <a:ea typeface="+mn-ea"/>
                <a:cs typeface="+mn-cs"/>
              </a:rPr>
              <a:t>Refer to Workshop Material and job aids – for different methods of measuring ICP</a:t>
            </a:r>
          </a:p>
        </p:txBody>
      </p:sp>
    </p:spTree>
    <p:extLst>
      <p:ext uri="{BB962C8B-B14F-4D97-AF65-F5344CB8AC3E}">
        <p14:creationId xmlns:p14="http://schemas.microsoft.com/office/powerpoint/2010/main" val="304651253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a:extLst>
              <a:ext uri="{FF2B5EF4-FFF2-40B4-BE49-F238E27FC236}">
                <a16:creationId xmlns:a16="http://schemas.microsoft.com/office/drawing/2014/main" id="{2EF76C86-E35D-405C-B3CF-166910C0390D}"/>
              </a:ext>
            </a:extLst>
          </p:cNvPr>
          <p:cNvSpPr txBox="1">
            <a:spLocks noChangeArrowheads="1"/>
          </p:cNvSpPr>
          <p:nvPr/>
        </p:nvSpPr>
        <p:spPr bwMode="gray">
          <a:xfrm>
            <a:off x="0" y="-36160"/>
            <a:ext cx="9144000" cy="914400"/>
          </a:xfrm>
          <a:prstGeom prst="rect">
            <a:avLst/>
          </a:prstGeom>
          <a:solidFill>
            <a:srgbClr val="002060"/>
          </a:solidFill>
        </p:spPr>
        <p:txBody>
          <a:bodyPr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1900" b="1" i="0" u="none" strike="noStrike" kern="1200" cap="none" spc="0" normalizeH="0" baseline="0" noProof="0" dirty="0">
                <a:ln>
                  <a:noFill/>
                </a:ln>
                <a:solidFill>
                  <a:prstClr val="white"/>
                </a:solidFill>
                <a:effectLst/>
                <a:uLnTx/>
                <a:uFillTx/>
                <a:latin typeface="Calibri"/>
                <a:ea typeface="+mj-ea"/>
                <a:cs typeface="Calibri" panose="020F0502020204030204" pitchFamily="34" charset="0"/>
              </a:rPr>
              <a:t>Managing raised intracranial pressure</a:t>
            </a:r>
          </a:p>
        </p:txBody>
      </p:sp>
      <p:pic>
        <p:nvPicPr>
          <p:cNvPr id="9" name="Picture 2">
            <a:extLst>
              <a:ext uri="{FF2B5EF4-FFF2-40B4-BE49-F238E27FC236}">
                <a16:creationId xmlns:a16="http://schemas.microsoft.com/office/drawing/2014/main" id="{131304FA-C407-4D15-A242-8965A9E3B1B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0409" y="1484784"/>
            <a:ext cx="8823181" cy="36724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6438823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600201"/>
            <a:ext cx="9144000" cy="2548880"/>
          </a:xfrm>
          <a:solidFill>
            <a:srgbClr val="002060"/>
          </a:solidFill>
        </p:spPr>
        <p:txBody>
          <a:bodyPr>
            <a:normAutofit/>
          </a:bodyPr>
          <a:lstStyle/>
          <a:p>
            <a:pPr algn="ctr"/>
            <a:endParaRPr lang="en-GB" dirty="0">
              <a:solidFill>
                <a:schemeClr val="bg1"/>
              </a:solidFill>
            </a:endParaRPr>
          </a:p>
          <a:p>
            <a:pPr marL="0" indent="0" algn="ctr">
              <a:buNone/>
            </a:pPr>
            <a:r>
              <a:rPr lang="en-GB" b="1" dirty="0">
                <a:solidFill>
                  <a:schemeClr val="bg1"/>
                </a:solidFill>
              </a:rPr>
              <a:t>Treatment of HIV-associated CCM</a:t>
            </a:r>
          </a:p>
          <a:p>
            <a:pPr algn="ctr">
              <a:buFontTx/>
              <a:buChar char="-"/>
            </a:pPr>
            <a:r>
              <a:rPr lang="en-US" i="1" dirty="0">
                <a:solidFill>
                  <a:schemeClr val="bg1"/>
                </a:solidFill>
              </a:rPr>
              <a:t>ART in HIV-associated CCM</a:t>
            </a:r>
          </a:p>
        </p:txBody>
      </p:sp>
    </p:spTree>
    <p:extLst>
      <p:ext uri="{BB962C8B-B14F-4D97-AF65-F5344CB8AC3E}">
        <p14:creationId xmlns:p14="http://schemas.microsoft.com/office/powerpoint/2010/main" val="94870368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a:extLst>
              <a:ext uri="{FF2B5EF4-FFF2-40B4-BE49-F238E27FC236}">
                <a16:creationId xmlns:a16="http://schemas.microsoft.com/office/drawing/2014/main" id="{2EF76C86-E35D-405C-B3CF-166910C0390D}"/>
              </a:ext>
            </a:extLst>
          </p:cNvPr>
          <p:cNvSpPr txBox="1">
            <a:spLocks noChangeArrowheads="1"/>
          </p:cNvSpPr>
          <p:nvPr/>
        </p:nvSpPr>
        <p:spPr bwMode="gray">
          <a:xfrm>
            <a:off x="0" y="-36160"/>
            <a:ext cx="9144000" cy="914400"/>
          </a:xfrm>
          <a:prstGeom prst="rect">
            <a:avLst/>
          </a:prstGeom>
          <a:solidFill>
            <a:srgbClr val="002060"/>
          </a:solidFill>
        </p:spPr>
        <p:txBody>
          <a:bodyPr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600"/>
              </a:spcBef>
              <a:spcAft>
                <a:spcPts val="0"/>
              </a:spcAft>
              <a:buClrTx/>
              <a:buSzTx/>
              <a:buFontTx/>
              <a:buNone/>
              <a:tabLst/>
              <a:defRPr/>
            </a:pPr>
            <a:endParaRPr kumimoji="0" lang="en-US" sz="1900" b="1" i="0" u="none" strike="noStrike" kern="1200" cap="none" spc="0" normalizeH="0" baseline="0" noProof="0" dirty="0">
              <a:ln>
                <a:noFill/>
              </a:ln>
              <a:solidFill>
                <a:prstClr val="white"/>
              </a:solidFill>
              <a:effectLst/>
              <a:uLnTx/>
              <a:uFillTx/>
              <a:latin typeface="Calibri" panose="020F0502020204030204"/>
              <a:ea typeface="+mj-ea"/>
              <a:cs typeface="Calibri" panose="020F0502020204030204" pitchFamily="34" charset="0"/>
            </a:endParaRPr>
          </a:p>
        </p:txBody>
      </p:sp>
      <p:sp>
        <p:nvSpPr>
          <p:cNvPr id="4" name="Rectangle 3">
            <a:extLst>
              <a:ext uri="{FF2B5EF4-FFF2-40B4-BE49-F238E27FC236}">
                <a16:creationId xmlns:a16="http://schemas.microsoft.com/office/drawing/2014/main" id="{785DACE6-7B29-4C01-BCDB-A7122AAD73F2}"/>
              </a:ext>
            </a:extLst>
          </p:cNvPr>
          <p:cNvSpPr/>
          <p:nvPr/>
        </p:nvSpPr>
        <p:spPr>
          <a:xfrm>
            <a:off x="0" y="116632"/>
            <a:ext cx="8964488" cy="369332"/>
          </a:xfrm>
          <a:prstGeom prst="rect">
            <a:avLst/>
          </a:prstGeom>
        </p:spPr>
        <p:txBody>
          <a:bodyPr wrap="square">
            <a:spAutoFit/>
          </a:bodyPr>
          <a:lstStyle/>
          <a:p>
            <a:pPr marL="0" marR="0" lvl="0" indent="0" algn="ctr" defTabSz="914400" rtl="0" eaLnBrk="1" fontAlgn="auto" latinLnBrk="0" hangingPunct="1">
              <a:lnSpc>
                <a:spcPct val="100000"/>
              </a:lnSpc>
              <a:spcBef>
                <a:spcPts val="60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a:ea typeface="+mn-ea"/>
                <a:cs typeface="Calibri" panose="020F0502020204030204" pitchFamily="34" charset="0"/>
              </a:rPr>
              <a:t>Anti-retroviral therapy (ART) in HIV-associated cryptococcal meningitis</a:t>
            </a:r>
          </a:p>
        </p:txBody>
      </p:sp>
      <p:sp>
        <p:nvSpPr>
          <p:cNvPr id="10" name="TextBox 9">
            <a:extLst>
              <a:ext uri="{FF2B5EF4-FFF2-40B4-BE49-F238E27FC236}">
                <a16:creationId xmlns:a16="http://schemas.microsoft.com/office/drawing/2014/main" id="{0100E1E6-4266-4C14-AEDF-4CD443F9993E}"/>
              </a:ext>
            </a:extLst>
          </p:cNvPr>
          <p:cNvSpPr txBox="1"/>
          <p:nvPr/>
        </p:nvSpPr>
        <p:spPr>
          <a:xfrm>
            <a:off x="107504" y="6558422"/>
            <a:ext cx="8856984"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1" u="sng" strike="noStrike" kern="1200" cap="none" spc="0" normalizeH="0" baseline="0" noProof="0" dirty="0">
                <a:ln>
                  <a:noFill/>
                </a:ln>
                <a:solidFill>
                  <a:prstClr val="black"/>
                </a:solidFill>
                <a:effectLst/>
                <a:uLnTx/>
                <a:uFillTx/>
                <a:latin typeface="Calibri"/>
                <a:ea typeface="+mn-ea"/>
                <a:cs typeface="+mn-cs"/>
              </a:rPr>
              <a:t>Source</a:t>
            </a:r>
            <a:r>
              <a:rPr kumimoji="0" lang="en-US" sz="1200" b="1" i="1" u="none" strike="noStrike" kern="1200" cap="none" spc="0" normalizeH="0" baseline="0" noProof="0" dirty="0">
                <a:ln>
                  <a:noFill/>
                </a:ln>
                <a:solidFill>
                  <a:prstClr val="black"/>
                </a:solidFill>
                <a:effectLst/>
                <a:uLnTx/>
                <a:uFillTx/>
                <a:latin typeface="Calibri"/>
                <a:ea typeface="+mn-ea"/>
                <a:cs typeface="+mn-cs"/>
              </a:rPr>
              <a:t>: </a:t>
            </a:r>
            <a:r>
              <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mn-cs"/>
                <a:hlinkClick r:id="rId3"/>
              </a:rPr>
              <a:t>Alufandika </a:t>
            </a:r>
            <a:r>
              <a:rPr kumimoji="0" lang="en-US" sz="1200" b="0" i="1" u="none" strike="noStrike" kern="1200" cap="none" spc="0" normalizeH="0" baseline="0" noProof="0" dirty="0">
                <a:ln>
                  <a:noFill/>
                </a:ln>
                <a:solidFill>
                  <a:prstClr val="black"/>
                </a:solidFill>
                <a:effectLst/>
                <a:uLnTx/>
                <a:uFillTx/>
                <a:latin typeface="Arial" panose="020B0604020202020204" pitchFamily="34" charset="0"/>
                <a:ea typeface="+mn-ea"/>
                <a:cs typeface="+mn-cs"/>
                <a:hlinkClick r:id="rId3"/>
              </a:rPr>
              <a:t>et al 2020</a:t>
            </a:r>
            <a:endParaRPr kumimoji="0" lang="en-US" sz="1200" b="0" i="1" u="none" strike="noStrike" kern="1200" cap="none" spc="0" normalizeH="0" baseline="0" noProof="0" dirty="0">
              <a:ln>
                <a:noFill/>
              </a:ln>
              <a:solidFill>
                <a:prstClr val="black"/>
              </a:solidFill>
              <a:effectLst/>
              <a:uLnTx/>
              <a:uFillTx/>
              <a:latin typeface="Calibri"/>
              <a:ea typeface="+mn-ea"/>
              <a:cs typeface="+mn-cs"/>
            </a:endParaRPr>
          </a:p>
        </p:txBody>
      </p:sp>
      <p:pic>
        <p:nvPicPr>
          <p:cNvPr id="5" name="Picture 4">
            <a:extLst>
              <a:ext uri="{FF2B5EF4-FFF2-40B4-BE49-F238E27FC236}">
                <a16:creationId xmlns:a16="http://schemas.microsoft.com/office/drawing/2014/main" id="{F263178F-F73D-A389-3248-8C21A5939310}"/>
              </a:ext>
            </a:extLst>
          </p:cNvPr>
          <p:cNvPicPr>
            <a:picLocks noChangeAspect="1"/>
          </p:cNvPicPr>
          <p:nvPr/>
        </p:nvPicPr>
        <p:blipFill rotWithShape="1">
          <a:blip r:embed="rId4"/>
          <a:srcRect l="4997" t="2085" r="5438" b="2658"/>
          <a:stretch/>
        </p:blipFill>
        <p:spPr>
          <a:xfrm>
            <a:off x="827584" y="1031032"/>
            <a:ext cx="7200800" cy="5393483"/>
          </a:xfrm>
          <a:prstGeom prst="rect">
            <a:avLst/>
          </a:prstGeom>
        </p:spPr>
      </p:pic>
    </p:spTree>
    <p:extLst>
      <p:ext uri="{BB962C8B-B14F-4D97-AF65-F5344CB8AC3E}">
        <p14:creationId xmlns:p14="http://schemas.microsoft.com/office/powerpoint/2010/main" val="120375986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a:extLst>
              <a:ext uri="{FF2B5EF4-FFF2-40B4-BE49-F238E27FC236}">
                <a16:creationId xmlns:a16="http://schemas.microsoft.com/office/drawing/2014/main" id="{2EF76C86-E35D-405C-B3CF-166910C0390D}"/>
              </a:ext>
            </a:extLst>
          </p:cNvPr>
          <p:cNvSpPr txBox="1">
            <a:spLocks noChangeArrowheads="1"/>
          </p:cNvSpPr>
          <p:nvPr/>
        </p:nvSpPr>
        <p:spPr bwMode="gray">
          <a:xfrm>
            <a:off x="0" y="-36160"/>
            <a:ext cx="9144000" cy="914400"/>
          </a:xfrm>
          <a:prstGeom prst="rect">
            <a:avLst/>
          </a:prstGeom>
          <a:solidFill>
            <a:srgbClr val="002060"/>
          </a:solidFill>
        </p:spPr>
        <p:txBody>
          <a:bodyPr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1900" b="1" i="0" u="none" strike="noStrike" kern="1200" cap="none" spc="0" normalizeH="0" baseline="0" noProof="0" dirty="0">
                <a:ln>
                  <a:noFill/>
                </a:ln>
                <a:solidFill>
                  <a:prstClr val="white"/>
                </a:solidFill>
                <a:effectLst/>
                <a:uLnTx/>
                <a:uFillTx/>
                <a:latin typeface="Calibri"/>
                <a:ea typeface="+mj-ea"/>
                <a:cs typeface="Calibri" panose="020F0502020204030204" pitchFamily="34" charset="0"/>
              </a:rPr>
              <a:t>Initiation of anti-retroviral therapy (ART) in HIV-associated cryptococcal meningitis</a:t>
            </a:r>
          </a:p>
        </p:txBody>
      </p:sp>
      <p:sp>
        <p:nvSpPr>
          <p:cNvPr id="5" name="TextBox 4">
            <a:extLst>
              <a:ext uri="{FF2B5EF4-FFF2-40B4-BE49-F238E27FC236}">
                <a16:creationId xmlns:a16="http://schemas.microsoft.com/office/drawing/2014/main" id="{86BFAFDB-3572-40DA-A58C-8714B21527FC}"/>
              </a:ext>
            </a:extLst>
          </p:cNvPr>
          <p:cNvSpPr txBox="1"/>
          <p:nvPr/>
        </p:nvSpPr>
        <p:spPr>
          <a:xfrm>
            <a:off x="107504" y="1596856"/>
            <a:ext cx="8928992" cy="3493264"/>
          </a:xfrm>
          <a:prstGeom prst="rect">
            <a:avLst/>
          </a:prstGeom>
          <a:solidFill>
            <a:schemeClr val="accent5">
              <a:lumMod val="20000"/>
              <a:lumOff val="80000"/>
            </a:schemeClr>
          </a:solidFill>
        </p:spPr>
        <p:txBody>
          <a:bodyPr wrap="square" rtlCol="0">
            <a:spAutoFit/>
          </a:bodyPr>
          <a:lstStyle/>
          <a:p>
            <a:pPr marL="457200" marR="0" lvl="2" indent="-457200" algn="l" defTabSz="914400" rtl="0" eaLnBrk="1" fontAlgn="auto" latinLnBrk="0" hangingPunct="1">
              <a:lnSpc>
                <a:spcPct val="100000"/>
              </a:lnSpc>
              <a:spcBef>
                <a:spcPts val="0"/>
              </a:spcBef>
              <a:spcAft>
                <a:spcPts val="0"/>
              </a:spcAft>
              <a:buClrTx/>
              <a:buSzTx/>
              <a:buFontTx/>
              <a:buChar char="-"/>
              <a:tabLst/>
              <a:defRPr/>
            </a:pPr>
            <a:r>
              <a:rPr kumimoji="0" lang="en-US" altLang="en-US" sz="2400" b="0" i="0" u="none" strike="noStrike" kern="1200" cap="none" spc="0" normalizeH="0" baseline="0" noProof="0" dirty="0">
                <a:ln>
                  <a:noFill/>
                </a:ln>
                <a:solidFill>
                  <a:prstClr val="black"/>
                </a:solidFill>
                <a:effectLst/>
                <a:uLnTx/>
                <a:uFillTx/>
                <a:latin typeface="Calibri"/>
                <a:ea typeface="+mn-ea"/>
                <a:cs typeface="+mn-cs"/>
              </a:rPr>
              <a:t>Delay ART initiation by 4 – 6 weeks after diagnosis of CCM</a:t>
            </a:r>
          </a:p>
          <a:p>
            <a:pPr marL="457200" marR="0" lvl="2" indent="-457200" algn="l" defTabSz="914400" rtl="0" eaLnBrk="1" fontAlgn="auto" latinLnBrk="0" hangingPunct="1">
              <a:lnSpc>
                <a:spcPct val="100000"/>
              </a:lnSpc>
              <a:spcBef>
                <a:spcPts val="0"/>
              </a:spcBef>
              <a:spcAft>
                <a:spcPts val="0"/>
              </a:spcAft>
              <a:buClrTx/>
              <a:buSzTx/>
              <a:buFontTx/>
              <a:buChar char="-"/>
              <a:tabLst/>
              <a:defRPr/>
            </a:pPr>
            <a:endParaRPr kumimoji="0" lang="en-US" altLang="en-US" sz="2400" b="0" i="0" u="none" strike="noStrike" kern="1200" cap="none" spc="0" normalizeH="0" baseline="0" noProof="0" dirty="0">
              <a:ln>
                <a:noFill/>
              </a:ln>
              <a:solidFill>
                <a:prstClr val="black"/>
              </a:solidFill>
              <a:effectLst/>
              <a:uLnTx/>
              <a:uFillTx/>
              <a:latin typeface="Calibri"/>
              <a:ea typeface="+mn-ea"/>
              <a:cs typeface="+mn-cs"/>
            </a:endParaRPr>
          </a:p>
          <a:p>
            <a:pPr marL="457200" marR="0" lvl="2" indent="-457200" algn="l" defTabSz="914400" rtl="0" eaLnBrk="1" fontAlgn="auto" latinLnBrk="0" hangingPunct="1">
              <a:lnSpc>
                <a:spcPct val="100000"/>
              </a:lnSpc>
              <a:spcBef>
                <a:spcPts val="0"/>
              </a:spcBef>
              <a:spcAft>
                <a:spcPts val="0"/>
              </a:spcAft>
              <a:buClrTx/>
              <a:buSzTx/>
              <a:buFontTx/>
              <a:buChar char="-"/>
              <a:tabLst/>
              <a:defRPr/>
            </a:pPr>
            <a:r>
              <a:rPr kumimoji="0" lang="en-US" altLang="en-US" sz="2400" b="0" i="0" u="none" strike="noStrike" kern="1200" cap="none" spc="0" normalizeH="0" baseline="0" noProof="0" dirty="0">
                <a:ln>
                  <a:noFill/>
                </a:ln>
                <a:solidFill>
                  <a:prstClr val="black"/>
                </a:solidFill>
                <a:effectLst/>
                <a:uLnTx/>
                <a:uFillTx/>
                <a:latin typeface="Calibri"/>
                <a:ea typeface="+mn-ea"/>
                <a:cs typeface="+mn-cs"/>
              </a:rPr>
              <a:t>ART experienced patients: </a:t>
            </a:r>
          </a:p>
          <a:p>
            <a:pPr marL="914400" marR="0" lvl="3" indent="-45720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altLang="en-US" sz="2400" b="0" i="0" u="none" strike="noStrike" kern="1200" cap="none" spc="0" normalizeH="0" baseline="0" noProof="0" dirty="0">
                <a:ln>
                  <a:noFill/>
                </a:ln>
                <a:solidFill>
                  <a:prstClr val="black"/>
                </a:solidFill>
                <a:effectLst/>
                <a:uLnTx/>
                <a:uFillTx/>
                <a:latin typeface="Calibri"/>
                <a:ea typeface="+mn-ea"/>
                <a:cs typeface="+mn-cs"/>
              </a:rPr>
              <a:t>If treatment failure, switch at 4 - 6 weeks</a:t>
            </a:r>
          </a:p>
          <a:p>
            <a:pPr marL="914400" marR="0" lvl="3" indent="-45720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endParaRPr kumimoji="0" lang="en-US" altLang="en-US" sz="500" b="0" i="0" u="none" strike="noStrike" kern="1200" cap="none" spc="0" normalizeH="0" baseline="0" noProof="0" dirty="0">
              <a:ln>
                <a:noFill/>
              </a:ln>
              <a:solidFill>
                <a:prstClr val="black"/>
              </a:solidFill>
              <a:effectLst/>
              <a:uLnTx/>
              <a:uFillTx/>
              <a:latin typeface="Calibri"/>
              <a:ea typeface="+mn-ea"/>
              <a:cs typeface="+mn-cs"/>
            </a:endParaRPr>
          </a:p>
          <a:p>
            <a:pPr marL="914400" marR="0" lvl="3" indent="-457200" algn="l"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altLang="en-US" sz="2400" b="0" i="0" u="none" strike="noStrike" kern="1200" cap="none" spc="0" normalizeH="0" baseline="0" noProof="0" dirty="0">
                <a:ln>
                  <a:noFill/>
                </a:ln>
                <a:solidFill>
                  <a:prstClr val="black"/>
                </a:solidFill>
                <a:effectLst/>
                <a:uLnTx/>
                <a:uFillTx/>
                <a:latin typeface="Calibri"/>
                <a:ea typeface="+mn-ea"/>
                <a:cs typeface="+mn-cs"/>
              </a:rPr>
              <a:t>If non-adherence suspected, consider restarting or switching ART 4 – 6 weeks post diagnosis on a case-by-case basis  </a:t>
            </a:r>
          </a:p>
          <a:p>
            <a:pPr marL="457200" marR="0" lvl="2" indent="-457200" algn="l" defTabSz="914400" rtl="0" eaLnBrk="1" fontAlgn="auto" latinLnBrk="0" hangingPunct="1">
              <a:lnSpc>
                <a:spcPct val="100000"/>
              </a:lnSpc>
              <a:spcBef>
                <a:spcPts val="0"/>
              </a:spcBef>
              <a:spcAft>
                <a:spcPts val="0"/>
              </a:spcAft>
              <a:buClrTx/>
              <a:buSzTx/>
              <a:buFontTx/>
              <a:buChar char="-"/>
              <a:tabLst/>
              <a:defRPr/>
            </a:pPr>
            <a:endParaRPr kumimoji="0" lang="en-US" altLang="en-US" sz="2400" b="0" i="0" u="none" strike="noStrike" kern="1200" cap="none" spc="0" normalizeH="0" baseline="0" noProof="0" dirty="0">
              <a:ln>
                <a:noFill/>
              </a:ln>
              <a:solidFill>
                <a:prstClr val="black"/>
              </a:solidFill>
              <a:effectLst/>
              <a:uLnTx/>
              <a:uFillTx/>
              <a:latin typeface="Calibri"/>
              <a:ea typeface="+mn-ea"/>
              <a:cs typeface="+mn-cs"/>
            </a:endParaRPr>
          </a:p>
          <a:p>
            <a:pPr marL="457200" marR="0" lvl="2" indent="-457200" algn="l" defTabSz="914400" rtl="0" eaLnBrk="1" fontAlgn="auto" latinLnBrk="0" hangingPunct="1">
              <a:lnSpc>
                <a:spcPct val="100000"/>
              </a:lnSpc>
              <a:spcBef>
                <a:spcPts val="0"/>
              </a:spcBef>
              <a:spcAft>
                <a:spcPts val="0"/>
              </a:spcAft>
              <a:buClrTx/>
              <a:buSzTx/>
              <a:buFontTx/>
              <a:buChar char="-"/>
              <a:tabLst/>
              <a:defRPr/>
            </a:pPr>
            <a:r>
              <a:rPr kumimoji="0" lang="en-US" altLang="en-US" sz="2400" b="0" i="0" u="none" strike="noStrike" kern="1200" cap="none" spc="0" normalizeH="0" baseline="0" noProof="0" dirty="0">
                <a:ln>
                  <a:noFill/>
                </a:ln>
                <a:solidFill>
                  <a:prstClr val="black"/>
                </a:solidFill>
                <a:effectLst/>
                <a:uLnTx/>
                <a:uFillTx/>
                <a:latin typeface="Calibri"/>
                <a:ea typeface="+mn-ea"/>
                <a:cs typeface="+mn-cs"/>
              </a:rPr>
              <a:t>Consider immediate ART if LP excludes CCM in PLHIV positive for serum CrAg.</a:t>
            </a:r>
          </a:p>
        </p:txBody>
      </p:sp>
      <p:sp>
        <p:nvSpPr>
          <p:cNvPr id="4" name="TextBox 3">
            <a:extLst>
              <a:ext uri="{FF2B5EF4-FFF2-40B4-BE49-F238E27FC236}">
                <a16:creationId xmlns:a16="http://schemas.microsoft.com/office/drawing/2014/main" id="{4E8FB99E-50C9-4E47-B2BC-D34C79D64C44}"/>
              </a:ext>
            </a:extLst>
          </p:cNvPr>
          <p:cNvSpPr txBox="1"/>
          <p:nvPr/>
        </p:nvSpPr>
        <p:spPr>
          <a:xfrm>
            <a:off x="107504" y="6309320"/>
            <a:ext cx="9505056"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1" u="none" strike="noStrike" kern="1200" cap="none" spc="0" normalizeH="0" baseline="0" noProof="0" dirty="0">
                <a:ln>
                  <a:noFill/>
                </a:ln>
                <a:solidFill>
                  <a:prstClr val="black"/>
                </a:solidFill>
                <a:effectLst/>
                <a:uLnTx/>
                <a:uFillTx/>
                <a:latin typeface="Calibri"/>
                <a:ea typeface="+mn-ea"/>
                <a:cs typeface="+mn-cs"/>
              </a:rPr>
              <a:t>*</a:t>
            </a:r>
            <a:r>
              <a:rPr kumimoji="0" lang="en-US" sz="1200" b="1" i="1" u="sng" strike="noStrike" kern="1200" cap="none" spc="0" normalizeH="0" baseline="0" noProof="0" dirty="0">
                <a:ln>
                  <a:noFill/>
                </a:ln>
                <a:solidFill>
                  <a:prstClr val="black"/>
                </a:solidFill>
                <a:effectLst/>
                <a:uLnTx/>
                <a:uFillTx/>
                <a:latin typeface="Calibri"/>
                <a:ea typeface="+mn-ea"/>
                <a:cs typeface="+mn-cs"/>
              </a:rPr>
              <a:t>Source</a:t>
            </a:r>
            <a:r>
              <a:rPr kumimoji="0" lang="en-US" sz="1200" b="1" i="1" u="none" strike="noStrike" kern="1200" cap="none" spc="0" normalizeH="0" baseline="0" noProof="0" dirty="0">
                <a:ln>
                  <a:noFill/>
                </a:ln>
                <a:solidFill>
                  <a:prstClr val="black"/>
                </a:solidFill>
                <a:effectLst/>
                <a:uLnTx/>
                <a:uFillTx/>
                <a:latin typeface="Calibri"/>
                <a:ea typeface="+mn-ea"/>
                <a:cs typeface="+mn-cs"/>
              </a:rPr>
              <a:t>: </a:t>
            </a:r>
            <a:r>
              <a:rPr kumimoji="0" lang="en-US" sz="1200" b="0" i="0" u="none" strike="noStrike" kern="1200" cap="none" spc="0" normalizeH="0" baseline="0" noProof="0" dirty="0">
                <a:ln>
                  <a:noFill/>
                </a:ln>
                <a:solidFill>
                  <a:prstClr val="black"/>
                </a:solidFill>
                <a:effectLst/>
                <a:uLnTx/>
                <a:uFillTx/>
                <a:latin typeface="Calibri"/>
                <a:ea typeface="+mn-ea"/>
                <a:cs typeface="+mn-cs"/>
                <a:hlinkClick r:id="rId3"/>
              </a:rPr>
              <a:t>Guidelines for Dx Prevention and Management if CD in HIV_WHO MARCH 2018</a:t>
            </a:r>
            <a:r>
              <a:rPr kumimoji="0" lang="en-US" sz="1200" b="0" i="0" u="none" strike="noStrike" kern="1200" cap="none" spc="0" normalizeH="0" baseline="0" noProof="0" dirty="0">
                <a:ln>
                  <a:noFill/>
                </a:ln>
                <a:solidFill>
                  <a:prstClr val="black"/>
                </a:solidFill>
                <a:effectLst/>
                <a:uLnTx/>
                <a:uFillTx/>
                <a:latin typeface="Calibri"/>
                <a:ea typeface="+mn-ea"/>
                <a:cs typeface="+mn-cs"/>
              </a:rPr>
              <a:t>  </a:t>
            </a:r>
            <a:endParaRPr kumimoji="0" lang="en-US" sz="1200" b="0" i="1"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78902985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2130425"/>
            <a:ext cx="9144000" cy="1470025"/>
          </a:xfrm>
          <a:solidFill>
            <a:srgbClr val="002060"/>
          </a:solidFill>
        </p:spPr>
        <p:txBody>
          <a:bodyPr/>
          <a:lstStyle/>
          <a:p>
            <a:r>
              <a:rPr lang="en-US" dirty="0">
                <a:solidFill>
                  <a:schemeClr val="bg1"/>
                </a:solidFill>
              </a:rPr>
              <a:t>Case scenarios on CCM</a:t>
            </a:r>
            <a:endParaRPr lang="en-GB" dirty="0">
              <a:solidFill>
                <a:schemeClr val="bg1"/>
              </a:solidFill>
            </a:endParaRPr>
          </a:p>
        </p:txBody>
      </p:sp>
    </p:spTree>
    <p:extLst>
      <p:ext uri="{BB962C8B-B14F-4D97-AF65-F5344CB8AC3E}">
        <p14:creationId xmlns:p14="http://schemas.microsoft.com/office/powerpoint/2010/main" val="24458564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a:extLst>
              <a:ext uri="{FF2B5EF4-FFF2-40B4-BE49-F238E27FC236}">
                <a16:creationId xmlns:a16="http://schemas.microsoft.com/office/drawing/2014/main" id="{2EF76C86-E35D-405C-B3CF-166910C0390D}"/>
              </a:ext>
            </a:extLst>
          </p:cNvPr>
          <p:cNvSpPr txBox="1">
            <a:spLocks noChangeArrowheads="1"/>
          </p:cNvSpPr>
          <p:nvPr/>
        </p:nvSpPr>
        <p:spPr bwMode="gray">
          <a:xfrm>
            <a:off x="0" y="-5680"/>
            <a:ext cx="9144000" cy="914400"/>
          </a:xfrm>
          <a:prstGeom prst="rect">
            <a:avLst/>
          </a:prstGeom>
          <a:solidFill>
            <a:srgbClr val="002060"/>
          </a:solidFill>
        </p:spPr>
        <p:txBody>
          <a:bodyPr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1900" b="1" i="0" u="none" strike="noStrike" kern="1200" cap="none" spc="0" normalizeH="0" baseline="0" noProof="0" dirty="0">
                <a:ln>
                  <a:noFill/>
                </a:ln>
                <a:solidFill>
                  <a:prstClr val="white"/>
                </a:solidFill>
                <a:effectLst/>
                <a:uLnTx/>
                <a:uFillTx/>
                <a:latin typeface="Calibri" panose="020F0502020204030204"/>
                <a:ea typeface="+mj-ea"/>
                <a:cs typeface="Calibri" panose="020F0502020204030204" pitchFamily="34" charset="0"/>
              </a:rPr>
              <a:t>Burden and Mortality of CCM</a:t>
            </a:r>
          </a:p>
        </p:txBody>
      </p:sp>
      <p:sp>
        <p:nvSpPr>
          <p:cNvPr id="5" name="Content Placeholder 2">
            <a:extLst>
              <a:ext uri="{FF2B5EF4-FFF2-40B4-BE49-F238E27FC236}">
                <a16:creationId xmlns:a16="http://schemas.microsoft.com/office/drawing/2014/main" id="{1E97B2A0-B167-46CA-81C6-5C1A22B3D324}"/>
              </a:ext>
            </a:extLst>
          </p:cNvPr>
          <p:cNvSpPr>
            <a:spLocks noGrp="1"/>
          </p:cNvSpPr>
          <p:nvPr>
            <p:ph idx="1"/>
          </p:nvPr>
        </p:nvSpPr>
        <p:spPr>
          <a:xfrm>
            <a:off x="179512" y="1340768"/>
            <a:ext cx="8784976" cy="4464495"/>
          </a:xfrm>
        </p:spPr>
        <p:txBody>
          <a:bodyPr>
            <a:normAutofit fontScale="85000" lnSpcReduction="20000"/>
          </a:bodyPr>
          <a:lstStyle/>
          <a:p>
            <a:pPr algn="just"/>
            <a:r>
              <a:rPr lang="en-GB" dirty="0"/>
              <a:t>Cryptococcal meningitis is one of the leading causes of meningitis in PLHIV in many LMIC settings</a:t>
            </a:r>
          </a:p>
          <a:p>
            <a:pPr algn="just"/>
            <a:endParaRPr lang="en-GB" dirty="0"/>
          </a:p>
          <a:p>
            <a:pPr algn="just"/>
            <a:r>
              <a:rPr lang="en-GB" dirty="0"/>
              <a:t>Estimated 3-month mortality is 70% in routine care settings with more available but inadequate fluconazole monotherapy.</a:t>
            </a:r>
          </a:p>
          <a:p>
            <a:pPr algn="just"/>
            <a:endParaRPr lang="en-GB" dirty="0"/>
          </a:p>
          <a:p>
            <a:pPr algn="just"/>
            <a:r>
              <a:rPr lang="en-GB" dirty="0"/>
              <a:t>~24% mortality for PLHIV treated with one week Amphotericin B deoxycholate, or single high dose Liposomal Amphotericin B (AMBITION), in clinical trial settings at 10 weeks</a:t>
            </a:r>
            <a:r>
              <a:rPr lang="en-GB" baseline="30000" dirty="0"/>
              <a:t>1,2</a:t>
            </a:r>
            <a:r>
              <a:rPr lang="en-GB" dirty="0"/>
              <a:t> </a:t>
            </a:r>
          </a:p>
          <a:p>
            <a:pPr algn="just"/>
            <a:endParaRPr lang="en-GB" dirty="0"/>
          </a:p>
          <a:p>
            <a:pPr marL="0" indent="0" algn="just">
              <a:buNone/>
            </a:pPr>
            <a:endParaRPr lang="en-GB" dirty="0">
              <a:highlight>
                <a:srgbClr val="FFFF00"/>
              </a:highlight>
            </a:endParaRPr>
          </a:p>
        </p:txBody>
      </p:sp>
      <p:sp>
        <p:nvSpPr>
          <p:cNvPr id="4" name="TextBox 3">
            <a:extLst>
              <a:ext uri="{FF2B5EF4-FFF2-40B4-BE49-F238E27FC236}">
                <a16:creationId xmlns:a16="http://schemas.microsoft.com/office/drawing/2014/main" id="{83F387A2-5672-4EDD-ABFC-5E0C7C407213}"/>
              </a:ext>
            </a:extLst>
          </p:cNvPr>
          <p:cNvSpPr txBox="1"/>
          <p:nvPr/>
        </p:nvSpPr>
        <p:spPr>
          <a:xfrm flipH="1">
            <a:off x="35496" y="5877272"/>
            <a:ext cx="9001000" cy="1200329"/>
          </a:xfrm>
          <a:prstGeom prst="rect">
            <a:avLst/>
          </a:prstGeom>
          <a:noFill/>
        </p:spPr>
        <p:txBody>
          <a:bodyPr wrap="square" rtlCol="0">
            <a:spAutoFit/>
          </a:bodyPr>
          <a:lstStyle/>
          <a:p>
            <a:pPr marL="342900" marR="0" lvl="0" indent="-342900" algn="just" defTabSz="914400" rtl="0" eaLnBrk="1" fontAlgn="auto" latinLnBrk="0" hangingPunct="1">
              <a:lnSpc>
                <a:spcPct val="100000"/>
              </a:lnSpc>
              <a:spcBef>
                <a:spcPts val="0"/>
              </a:spcBef>
              <a:spcAft>
                <a:spcPts val="0"/>
              </a:spcAft>
              <a:buClrTx/>
              <a:buSzTx/>
              <a:buFont typeface="+mj-lt"/>
              <a:buAutoNum type="arabicPeriod"/>
              <a:tabLst/>
              <a:defRPr/>
            </a:pPr>
            <a:r>
              <a:rPr kumimoji="0" lang="en-US" sz="1200" b="0" i="1" u="none" strike="noStrike" kern="1200" cap="none" spc="0" normalizeH="0" baseline="0" noProof="0" dirty="0">
                <a:ln>
                  <a:noFill/>
                </a:ln>
                <a:solidFill>
                  <a:prstClr val="black"/>
                </a:solidFill>
                <a:effectLst/>
                <a:uLnTx/>
                <a:uFillTx/>
                <a:latin typeface="Calibri"/>
                <a:ea typeface="+mn-ea"/>
                <a:cs typeface="+mn-cs"/>
              </a:rPr>
              <a:t>Molloy SF, Kanyama C, </a:t>
            </a:r>
            <a:r>
              <a:rPr kumimoji="0" lang="en-US" sz="1200" b="0" i="1" u="none" strike="noStrike" kern="1200" cap="none" spc="0" normalizeH="0" baseline="0" noProof="0" dirty="0" err="1">
                <a:ln>
                  <a:noFill/>
                </a:ln>
                <a:solidFill>
                  <a:prstClr val="black"/>
                </a:solidFill>
                <a:effectLst/>
                <a:uLnTx/>
                <a:uFillTx/>
                <a:latin typeface="Calibri"/>
                <a:ea typeface="+mn-ea"/>
                <a:cs typeface="+mn-cs"/>
              </a:rPr>
              <a:t>Heyderman</a:t>
            </a:r>
            <a:r>
              <a:rPr kumimoji="0" lang="en-US" sz="1200" b="0" i="1" u="none" strike="noStrike" kern="1200" cap="none" spc="0" normalizeH="0" baseline="0" noProof="0" dirty="0">
                <a:ln>
                  <a:noFill/>
                </a:ln>
                <a:solidFill>
                  <a:prstClr val="black"/>
                </a:solidFill>
                <a:effectLst/>
                <a:uLnTx/>
                <a:uFillTx/>
                <a:latin typeface="Calibri"/>
                <a:ea typeface="+mn-ea"/>
                <a:cs typeface="+mn-cs"/>
              </a:rPr>
              <a:t> RS, et al. ; ACTA Trial Study Team. Antifungal combinations for treatment of cryptococcal meningitis in Africa. N </a:t>
            </a:r>
            <a:r>
              <a:rPr kumimoji="0" lang="en-US" sz="1200" b="0" i="1" u="none" strike="noStrike" kern="1200" cap="none" spc="0" normalizeH="0" baseline="0" noProof="0" dirty="0" err="1">
                <a:ln>
                  <a:noFill/>
                </a:ln>
                <a:solidFill>
                  <a:prstClr val="black"/>
                </a:solidFill>
                <a:effectLst/>
                <a:uLnTx/>
                <a:uFillTx/>
                <a:latin typeface="Calibri"/>
                <a:ea typeface="+mn-ea"/>
                <a:cs typeface="+mn-cs"/>
              </a:rPr>
              <a:t>Engl</a:t>
            </a:r>
            <a:r>
              <a:rPr kumimoji="0" lang="en-US" sz="1200" b="0" i="1" u="none" strike="noStrike" kern="1200" cap="none" spc="0" normalizeH="0" baseline="0" noProof="0" dirty="0">
                <a:ln>
                  <a:noFill/>
                </a:ln>
                <a:solidFill>
                  <a:prstClr val="black"/>
                </a:solidFill>
                <a:effectLst/>
                <a:uLnTx/>
                <a:uFillTx/>
                <a:latin typeface="Calibri"/>
                <a:ea typeface="+mn-ea"/>
                <a:cs typeface="+mn-cs"/>
              </a:rPr>
              <a:t> J Med2018; 378:1004–17</a:t>
            </a:r>
          </a:p>
          <a:p>
            <a:pPr marL="342900" marR="0" lvl="0" indent="-342900" algn="just" defTabSz="914400" rtl="0" eaLnBrk="1" fontAlgn="auto" latinLnBrk="0" hangingPunct="1">
              <a:lnSpc>
                <a:spcPct val="100000"/>
              </a:lnSpc>
              <a:spcBef>
                <a:spcPts val="0"/>
              </a:spcBef>
              <a:spcAft>
                <a:spcPts val="0"/>
              </a:spcAft>
              <a:buClrTx/>
              <a:buSzTx/>
              <a:buFont typeface="+mj-lt"/>
              <a:buAutoNum type="arabicPeriod"/>
              <a:tabLst/>
              <a:defRPr/>
            </a:pPr>
            <a:r>
              <a:rPr kumimoji="0" lang="en-US" sz="1200" b="0" i="1" u="none" strike="noStrike" kern="1200" cap="none" spc="0" normalizeH="0" baseline="0" noProof="0" dirty="0">
                <a:ln>
                  <a:noFill/>
                </a:ln>
                <a:solidFill>
                  <a:prstClr val="black"/>
                </a:solidFill>
                <a:effectLst/>
                <a:uLnTx/>
                <a:uFillTx/>
                <a:latin typeface="Calibri"/>
                <a:ea typeface="+mn-ea"/>
                <a:cs typeface="+mn-cs"/>
              </a:rPr>
              <a:t>Lawrence, D.S., Youssouf, N., Molloy, S.F. et al. </a:t>
            </a:r>
            <a:r>
              <a:rPr kumimoji="0" lang="en-US" sz="1200" b="0" i="1" u="none" strike="noStrike" kern="1200" cap="none" spc="0" normalizeH="0" baseline="0" noProof="0" dirty="0" err="1">
                <a:ln>
                  <a:noFill/>
                </a:ln>
                <a:solidFill>
                  <a:prstClr val="black"/>
                </a:solidFill>
                <a:effectLst/>
                <a:uLnTx/>
                <a:uFillTx/>
                <a:latin typeface="Calibri"/>
                <a:ea typeface="+mn-ea"/>
                <a:cs typeface="+mn-cs"/>
              </a:rPr>
              <a:t>AMBIsome</a:t>
            </a:r>
            <a:r>
              <a:rPr kumimoji="0" lang="en-US" sz="1200" b="0" i="1" u="none" strike="noStrike" kern="1200" cap="none" spc="0" normalizeH="0" baseline="0" noProof="0" dirty="0">
                <a:ln>
                  <a:noFill/>
                </a:ln>
                <a:solidFill>
                  <a:prstClr val="black"/>
                </a:solidFill>
                <a:effectLst/>
                <a:uLnTx/>
                <a:uFillTx/>
                <a:latin typeface="Calibri"/>
                <a:ea typeface="+mn-ea"/>
                <a:cs typeface="+mn-cs"/>
              </a:rPr>
              <a:t> Therapy Induction </a:t>
            </a:r>
            <a:r>
              <a:rPr kumimoji="0" lang="en-US" sz="1200" b="0" i="1" u="none" strike="noStrike" kern="1200" cap="none" spc="0" normalizeH="0" baseline="0" noProof="0" dirty="0" err="1">
                <a:ln>
                  <a:noFill/>
                </a:ln>
                <a:solidFill>
                  <a:prstClr val="black"/>
                </a:solidFill>
                <a:effectLst/>
                <a:uLnTx/>
                <a:uFillTx/>
                <a:latin typeface="Calibri"/>
                <a:ea typeface="+mn-ea"/>
                <a:cs typeface="+mn-cs"/>
              </a:rPr>
              <a:t>OptimisatioN</a:t>
            </a:r>
            <a:r>
              <a:rPr kumimoji="0" lang="en-US" sz="1200" b="0" i="1" u="none" strike="noStrike" kern="1200" cap="none" spc="0" normalizeH="0" baseline="0" noProof="0" dirty="0">
                <a:ln>
                  <a:noFill/>
                </a:ln>
                <a:solidFill>
                  <a:prstClr val="black"/>
                </a:solidFill>
                <a:effectLst/>
                <a:uLnTx/>
                <a:uFillTx/>
                <a:latin typeface="Calibri"/>
                <a:ea typeface="+mn-ea"/>
                <a:cs typeface="+mn-cs"/>
              </a:rPr>
              <a:t> (AMBITION): High Dose AmBisome for Cryptococcal Meningitis Induction Therapy in sub-Saharan Africa: Study Protocol for a Phase 3 </a:t>
            </a:r>
            <a:r>
              <a:rPr kumimoji="0" lang="en-US" sz="1200" b="0" i="1" u="none" strike="noStrike" kern="1200" cap="none" spc="0" normalizeH="0" baseline="0" noProof="0" dirty="0" err="1">
                <a:ln>
                  <a:noFill/>
                </a:ln>
                <a:solidFill>
                  <a:prstClr val="black"/>
                </a:solidFill>
                <a:effectLst/>
                <a:uLnTx/>
                <a:uFillTx/>
                <a:latin typeface="Calibri"/>
                <a:ea typeface="+mn-ea"/>
                <a:cs typeface="+mn-cs"/>
              </a:rPr>
              <a:t>Randomised</a:t>
            </a:r>
            <a:r>
              <a:rPr kumimoji="0" lang="en-US" sz="1200" b="0" i="1" u="none" strike="noStrike" kern="1200" cap="none" spc="0" normalizeH="0" baseline="0" noProof="0" dirty="0">
                <a:ln>
                  <a:noFill/>
                </a:ln>
                <a:solidFill>
                  <a:prstClr val="black"/>
                </a:solidFill>
                <a:effectLst/>
                <a:uLnTx/>
                <a:uFillTx/>
                <a:latin typeface="Calibri"/>
                <a:ea typeface="+mn-ea"/>
                <a:cs typeface="+mn-cs"/>
              </a:rPr>
              <a:t> Controlled Non-Inferiority Trial. Trials 19, 649 (2018)</a:t>
            </a:r>
          </a:p>
          <a:p>
            <a:pPr marL="342900" marR="0" lvl="0" indent="-342900" algn="just" defTabSz="914400" rtl="0" eaLnBrk="1" fontAlgn="auto" latinLnBrk="0" hangingPunct="1">
              <a:lnSpc>
                <a:spcPct val="100000"/>
              </a:lnSpc>
              <a:spcBef>
                <a:spcPts val="0"/>
              </a:spcBef>
              <a:spcAft>
                <a:spcPts val="0"/>
              </a:spcAft>
              <a:buClrTx/>
              <a:buSzTx/>
              <a:buFont typeface="+mj-lt"/>
              <a:buAutoNum type="arabicPeriod"/>
              <a:tabLst/>
              <a:defRPr/>
            </a:pPr>
            <a:endParaRPr kumimoji="0" lang="en-US" sz="1200" b="0" i="1"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1438172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a:extLst>
              <a:ext uri="{FF2B5EF4-FFF2-40B4-BE49-F238E27FC236}">
                <a16:creationId xmlns:a16="http://schemas.microsoft.com/office/drawing/2014/main" id="{2EF76C86-E35D-405C-B3CF-166910C0390D}"/>
              </a:ext>
            </a:extLst>
          </p:cNvPr>
          <p:cNvSpPr txBox="1">
            <a:spLocks noChangeArrowheads="1"/>
          </p:cNvSpPr>
          <p:nvPr/>
        </p:nvSpPr>
        <p:spPr bwMode="gray">
          <a:xfrm>
            <a:off x="0" y="-36160"/>
            <a:ext cx="9144000" cy="914400"/>
          </a:xfrm>
          <a:prstGeom prst="rect">
            <a:avLst/>
          </a:prstGeom>
          <a:solidFill>
            <a:srgbClr val="002060"/>
          </a:solidFill>
        </p:spPr>
        <p:txBody>
          <a:bodyPr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600"/>
              </a:spcBef>
              <a:spcAft>
                <a:spcPts val="0"/>
              </a:spcAft>
              <a:buClrTx/>
              <a:buSzTx/>
              <a:buFontTx/>
              <a:buNone/>
              <a:tabLst/>
              <a:defRPr/>
            </a:pPr>
            <a:r>
              <a:rPr kumimoji="0" lang="en-US" sz="1900" b="1" i="0" u="none" strike="noStrike" kern="1200" cap="none" spc="0" normalizeH="0" baseline="0" noProof="0" dirty="0">
                <a:ln>
                  <a:noFill/>
                </a:ln>
                <a:solidFill>
                  <a:prstClr val="white"/>
                </a:solidFill>
                <a:effectLst/>
                <a:uLnTx/>
                <a:uFillTx/>
                <a:latin typeface="Calibri"/>
                <a:ea typeface="+mj-ea"/>
                <a:cs typeface="Calibri" panose="020F0502020204030204" pitchFamily="34" charset="0"/>
              </a:rPr>
              <a:t>Case Study 1</a:t>
            </a:r>
          </a:p>
        </p:txBody>
      </p:sp>
      <p:sp>
        <p:nvSpPr>
          <p:cNvPr id="5" name="TextBox 4">
            <a:extLst>
              <a:ext uri="{FF2B5EF4-FFF2-40B4-BE49-F238E27FC236}">
                <a16:creationId xmlns:a16="http://schemas.microsoft.com/office/drawing/2014/main" id="{F76152D2-36DB-4277-8D07-D117719891C4}"/>
              </a:ext>
            </a:extLst>
          </p:cNvPr>
          <p:cNvSpPr txBox="1"/>
          <p:nvPr/>
        </p:nvSpPr>
        <p:spPr>
          <a:xfrm>
            <a:off x="251520" y="1124744"/>
            <a:ext cx="8640960" cy="4893647"/>
          </a:xfrm>
          <a:prstGeom prst="rect">
            <a:avLst/>
          </a:prstGeom>
          <a:noFill/>
          <a:ln>
            <a:noFill/>
            <a:prstDash val="lgDash"/>
          </a:ln>
        </p:spPr>
        <p:txBody>
          <a:bodyPr wrap="square" rtlCol="0">
            <a:spAutoFit/>
          </a:bodyPr>
          <a:lstStyle/>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600" b="1" i="0" u="none" strike="noStrike" kern="1200" cap="none" spc="0" normalizeH="0" baseline="0" noProof="0" dirty="0">
                <a:ln>
                  <a:noFill/>
                </a:ln>
                <a:solidFill>
                  <a:srgbClr val="C00000"/>
                </a:solidFill>
                <a:effectLst/>
                <a:uLnTx/>
                <a:uFillTx/>
                <a:latin typeface="Calibri"/>
                <a:ea typeface="+mn-ea"/>
                <a:cs typeface="+mn-cs"/>
              </a:rPr>
              <a:t>Patient history and initial presentation </a:t>
            </a:r>
          </a:p>
          <a:p>
            <a:pPr marL="914400" marR="0" lvl="1"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600" b="0" i="0" u="none" strike="noStrike" kern="1200" cap="none" spc="0" normalizeH="0" baseline="0" noProof="0" dirty="0">
                <a:ln>
                  <a:noFill/>
                </a:ln>
                <a:solidFill>
                  <a:prstClr val="black"/>
                </a:solidFill>
                <a:effectLst/>
                <a:uLnTx/>
                <a:uFillTx/>
                <a:latin typeface="Calibri"/>
                <a:ea typeface="+mn-ea"/>
                <a:cs typeface="+mn-cs"/>
              </a:rPr>
              <a:t>A 49-year-old, newly-diagnosed HIV-infected man presents at your clinic. He has been having watery diarrhoea for one month and has lost 10 kg over the past two months. </a:t>
            </a:r>
          </a:p>
          <a:p>
            <a:pPr marL="914400" marR="0" lvl="1"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endParaRPr kumimoji="0" lang="en-US" sz="2600" b="0" i="0" u="none" strike="noStrike" kern="1200" cap="none" spc="0" normalizeH="0" baseline="0" noProof="0" dirty="0">
              <a:ln>
                <a:noFill/>
              </a:ln>
              <a:solidFill>
                <a:prstClr val="black"/>
              </a:solidFill>
              <a:effectLst/>
              <a:uLnTx/>
              <a:uFillTx/>
              <a:latin typeface="Calibri"/>
              <a:ea typeface="+mn-ea"/>
              <a:cs typeface="+mn-cs"/>
            </a:endParaRPr>
          </a:p>
          <a:p>
            <a:pPr marL="914400" marR="0" lvl="1"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600" b="0" i="0" u="none" strike="noStrike" kern="1200" cap="none" spc="0" normalizeH="0" baseline="0" noProof="0" dirty="0">
                <a:ln>
                  <a:noFill/>
                </a:ln>
                <a:solidFill>
                  <a:prstClr val="black"/>
                </a:solidFill>
                <a:effectLst/>
                <a:uLnTx/>
                <a:uFillTx/>
                <a:latin typeface="Calibri"/>
                <a:ea typeface="+mn-ea"/>
                <a:cs typeface="+mn-cs"/>
              </a:rPr>
              <a:t>He lives by himself and drinks one bottle of wine and two glasses of brandy per day. </a:t>
            </a:r>
          </a:p>
          <a:p>
            <a:pPr marL="914400" marR="0" lvl="1"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endParaRPr kumimoji="0" lang="en-US" sz="2600" b="0" i="0" u="none" strike="noStrike" kern="1200" cap="none" spc="0" normalizeH="0" baseline="0" noProof="0" dirty="0">
              <a:ln>
                <a:noFill/>
              </a:ln>
              <a:solidFill>
                <a:prstClr val="black"/>
              </a:solidFill>
              <a:effectLst/>
              <a:uLnTx/>
              <a:uFillTx/>
              <a:latin typeface="Calibri"/>
              <a:ea typeface="+mn-ea"/>
              <a:cs typeface="+mn-cs"/>
            </a:endParaRPr>
          </a:p>
          <a:p>
            <a:pPr marL="914400" marR="0" lvl="1"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600" b="0" i="0" u="none" strike="noStrike" kern="1200" cap="none" spc="0" normalizeH="0" baseline="0" noProof="0" dirty="0">
                <a:ln>
                  <a:noFill/>
                </a:ln>
                <a:solidFill>
                  <a:prstClr val="black"/>
                </a:solidFill>
                <a:effectLst/>
                <a:uLnTx/>
                <a:uFillTx/>
                <a:latin typeface="Calibri"/>
                <a:ea typeface="+mn-ea"/>
                <a:cs typeface="+mn-cs"/>
              </a:rPr>
              <a:t>He reports no headache, fever, confusion, neck stiffness, or sensitivity to light. However, he is very wasted, mildly dehydrated, and has oral candidiasis. </a:t>
            </a:r>
          </a:p>
        </p:txBody>
      </p:sp>
      <p:sp>
        <p:nvSpPr>
          <p:cNvPr id="6" name="Oval 5">
            <a:extLst>
              <a:ext uri="{FF2B5EF4-FFF2-40B4-BE49-F238E27FC236}">
                <a16:creationId xmlns:a16="http://schemas.microsoft.com/office/drawing/2014/main" id="{C0D1AAF7-F64A-4D61-8232-6FC9675E0309}"/>
              </a:ext>
            </a:extLst>
          </p:cNvPr>
          <p:cNvSpPr/>
          <p:nvPr/>
        </p:nvSpPr>
        <p:spPr>
          <a:xfrm>
            <a:off x="611560" y="188640"/>
            <a:ext cx="432048" cy="646334"/>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GB" altLang="en-US" sz="2000" b="1" i="0" u="none" strike="noStrike" kern="1200" cap="none" spc="0" normalizeH="0" baseline="0" noProof="0" dirty="0">
                <a:ln>
                  <a:noFill/>
                </a:ln>
                <a:solidFill>
                  <a:srgbClr val="C00000"/>
                </a:solidFill>
                <a:effectLst/>
                <a:uLnTx/>
                <a:uFillTx/>
                <a:latin typeface="Calibri"/>
                <a:ea typeface="+mn-ea"/>
                <a:cs typeface="+mn-cs"/>
              </a:rPr>
              <a:t>1</a:t>
            </a:r>
            <a:endParaRPr kumimoji="0" lang="en-US" altLang="en-US" sz="2000" b="1" i="0" u="none" strike="noStrike" kern="1200" cap="none" spc="0" normalizeH="0" baseline="0" noProof="0" dirty="0">
              <a:ln>
                <a:noFill/>
              </a:ln>
              <a:solidFill>
                <a:srgbClr val="C00000"/>
              </a:solidFill>
              <a:effectLst/>
              <a:uLnTx/>
              <a:uFillTx/>
              <a:latin typeface="Calibri"/>
              <a:ea typeface="+mn-ea"/>
              <a:cs typeface="+mn-cs"/>
            </a:endParaRPr>
          </a:p>
        </p:txBody>
      </p:sp>
      <p:sp>
        <p:nvSpPr>
          <p:cNvPr id="8" name="TextBox 7">
            <a:extLst>
              <a:ext uri="{FF2B5EF4-FFF2-40B4-BE49-F238E27FC236}">
                <a16:creationId xmlns:a16="http://schemas.microsoft.com/office/drawing/2014/main" id="{119F27C0-9B41-4C68-90AA-1F9218F4528A}"/>
              </a:ext>
            </a:extLst>
          </p:cNvPr>
          <p:cNvSpPr txBox="1"/>
          <p:nvPr/>
        </p:nvSpPr>
        <p:spPr>
          <a:xfrm>
            <a:off x="35496" y="6536377"/>
            <a:ext cx="6912768"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1" u="sng" strike="noStrike" kern="1200" cap="none" spc="0" normalizeH="0" baseline="0" noProof="0" dirty="0">
                <a:ln>
                  <a:noFill/>
                </a:ln>
                <a:solidFill>
                  <a:prstClr val="black"/>
                </a:solidFill>
                <a:effectLst/>
                <a:uLnTx/>
                <a:uFillTx/>
                <a:latin typeface="Calibri"/>
                <a:ea typeface="+mn-ea"/>
                <a:cs typeface="+mn-cs"/>
              </a:rPr>
              <a:t>Adapted from</a:t>
            </a:r>
            <a:r>
              <a:rPr kumimoji="0" lang="en-US" sz="1200" b="1" i="1" u="none" strike="noStrike" kern="1200" cap="none" spc="0" normalizeH="0" baseline="0" noProof="0" dirty="0">
                <a:ln>
                  <a:noFill/>
                </a:ln>
                <a:solidFill>
                  <a:prstClr val="black"/>
                </a:solidFill>
                <a:effectLst/>
                <a:uLnTx/>
                <a:uFillTx/>
                <a:latin typeface="Calibri"/>
                <a:ea typeface="+mn-ea"/>
                <a:cs typeface="+mn-cs"/>
              </a:rPr>
              <a:t>:</a:t>
            </a:r>
            <a:r>
              <a:rPr kumimoji="0" lang="en-US" sz="1200" b="0" i="1" u="none" strike="noStrike" kern="1200" cap="none" spc="0" normalizeH="0" baseline="0" noProof="0" dirty="0">
                <a:ln>
                  <a:noFill/>
                </a:ln>
                <a:solidFill>
                  <a:prstClr val="black"/>
                </a:solidFill>
                <a:effectLst/>
                <a:uLnTx/>
                <a:uFillTx/>
                <a:latin typeface="Calibri"/>
                <a:ea typeface="+mn-ea"/>
                <a:cs typeface="+mn-cs"/>
              </a:rPr>
              <a:t> South African National Department of Health and NICD/Nelesh Govender</a:t>
            </a:r>
          </a:p>
        </p:txBody>
      </p:sp>
    </p:spTree>
    <p:extLst>
      <p:ext uri="{BB962C8B-B14F-4D97-AF65-F5344CB8AC3E}">
        <p14:creationId xmlns:p14="http://schemas.microsoft.com/office/powerpoint/2010/main" val="304760963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a:extLst>
              <a:ext uri="{FF2B5EF4-FFF2-40B4-BE49-F238E27FC236}">
                <a16:creationId xmlns:a16="http://schemas.microsoft.com/office/drawing/2014/main" id="{2EF76C86-E35D-405C-B3CF-166910C0390D}"/>
              </a:ext>
            </a:extLst>
          </p:cNvPr>
          <p:cNvSpPr txBox="1">
            <a:spLocks noChangeArrowheads="1"/>
          </p:cNvSpPr>
          <p:nvPr/>
        </p:nvSpPr>
        <p:spPr bwMode="gray">
          <a:xfrm>
            <a:off x="0" y="-36160"/>
            <a:ext cx="9144000" cy="914400"/>
          </a:xfrm>
          <a:prstGeom prst="rect">
            <a:avLst/>
          </a:prstGeom>
          <a:solidFill>
            <a:srgbClr val="002060"/>
          </a:solidFill>
        </p:spPr>
        <p:txBody>
          <a:bodyPr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600"/>
              </a:spcBef>
              <a:spcAft>
                <a:spcPts val="0"/>
              </a:spcAft>
              <a:buClrTx/>
              <a:buSzTx/>
              <a:buFontTx/>
              <a:buNone/>
              <a:tabLst/>
              <a:defRPr/>
            </a:pPr>
            <a:r>
              <a:rPr kumimoji="0" lang="en-US" sz="1900" b="1" i="0" u="none" strike="noStrike" kern="1200" cap="none" spc="0" normalizeH="0" baseline="0" noProof="0" dirty="0">
                <a:ln>
                  <a:noFill/>
                </a:ln>
                <a:solidFill>
                  <a:prstClr val="white"/>
                </a:solidFill>
                <a:effectLst/>
                <a:uLnTx/>
                <a:uFillTx/>
                <a:latin typeface="Calibri"/>
                <a:ea typeface="+mj-ea"/>
                <a:cs typeface="Calibri" panose="020F0502020204030204" pitchFamily="34" charset="0"/>
              </a:rPr>
              <a:t>Case Study 1 cont’d</a:t>
            </a:r>
          </a:p>
        </p:txBody>
      </p:sp>
      <p:sp>
        <p:nvSpPr>
          <p:cNvPr id="5" name="TextBox 4">
            <a:extLst>
              <a:ext uri="{FF2B5EF4-FFF2-40B4-BE49-F238E27FC236}">
                <a16:creationId xmlns:a16="http://schemas.microsoft.com/office/drawing/2014/main" id="{F76152D2-36DB-4277-8D07-D117719891C4}"/>
              </a:ext>
            </a:extLst>
          </p:cNvPr>
          <p:cNvSpPr txBox="1"/>
          <p:nvPr/>
        </p:nvSpPr>
        <p:spPr>
          <a:xfrm>
            <a:off x="251520" y="1124744"/>
            <a:ext cx="8640960" cy="4893647"/>
          </a:xfrm>
          <a:prstGeom prst="rect">
            <a:avLst/>
          </a:prstGeom>
          <a:noFill/>
          <a:ln>
            <a:noFill/>
            <a:prstDash val="lgDash"/>
          </a:ln>
        </p:spPr>
        <p:txBody>
          <a:bodyPr wrap="square" rtlCol="0">
            <a:spAutoFit/>
          </a:bodyPr>
          <a:lstStyle/>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1" i="0" u="none" strike="noStrike" kern="1200" cap="none" spc="0" normalizeH="0" baseline="0" noProof="0" dirty="0">
                <a:ln>
                  <a:noFill/>
                </a:ln>
                <a:solidFill>
                  <a:srgbClr val="C00000"/>
                </a:solidFill>
                <a:effectLst/>
                <a:uLnTx/>
                <a:uFillTx/>
                <a:latin typeface="Calibri"/>
                <a:ea typeface="+mn-ea"/>
                <a:cs typeface="+mn-cs"/>
              </a:rPr>
              <a:t>Patient management </a:t>
            </a:r>
          </a:p>
          <a:p>
            <a:pPr marL="914400" marR="0" lvl="1"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400" b="0" i="0" u="none" strike="noStrike" kern="1200" cap="none" spc="0" normalizeH="0" baseline="0" noProof="0" dirty="0">
                <a:ln>
                  <a:noFill/>
                </a:ln>
                <a:solidFill>
                  <a:prstClr val="black"/>
                </a:solidFill>
                <a:effectLst/>
                <a:uLnTx/>
                <a:uFillTx/>
                <a:latin typeface="Calibri"/>
                <a:ea typeface="+mn-ea"/>
                <a:cs typeface="+mn-cs"/>
              </a:rPr>
              <a:t>Baseline bloods are ordered.</a:t>
            </a:r>
          </a:p>
          <a:p>
            <a:pPr marL="914400" marR="0" lvl="1"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400" b="0" i="0" u="none" strike="noStrike" kern="1200" cap="none" spc="0" normalizeH="0" baseline="0" noProof="0" dirty="0">
                <a:ln>
                  <a:noFill/>
                </a:ln>
                <a:solidFill>
                  <a:prstClr val="black"/>
                </a:solidFill>
                <a:effectLst/>
                <a:uLnTx/>
                <a:uFillTx/>
                <a:latin typeface="Calibri"/>
                <a:ea typeface="+mn-ea"/>
                <a:cs typeface="+mn-cs"/>
              </a:rPr>
              <a:t>A stool sample is taken.</a:t>
            </a:r>
          </a:p>
          <a:p>
            <a:pPr marL="914400" marR="0" lvl="1"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400" b="0" i="0" u="none" strike="noStrike" kern="1200" cap="none" spc="0" normalizeH="0" baseline="0" noProof="0" dirty="0">
                <a:ln>
                  <a:noFill/>
                </a:ln>
                <a:solidFill>
                  <a:prstClr val="black"/>
                </a:solidFill>
                <a:effectLst/>
                <a:uLnTx/>
                <a:uFillTx/>
                <a:latin typeface="Calibri"/>
                <a:ea typeface="+mn-ea"/>
                <a:cs typeface="+mn-cs"/>
              </a:rPr>
              <a:t>The patient is advised to return to the clinic in two weeks to begin ART.</a:t>
            </a:r>
          </a:p>
          <a:p>
            <a:pPr marL="457200" marR="0" lvl="1" indent="0" algn="just"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1" i="0" u="none" strike="noStrike" kern="1200" cap="none" spc="0" normalizeH="0" baseline="0" noProof="0" dirty="0">
                <a:ln>
                  <a:noFill/>
                </a:ln>
                <a:solidFill>
                  <a:srgbClr val="C00000"/>
                </a:solidFill>
                <a:effectLst/>
                <a:uLnTx/>
                <a:uFillTx/>
                <a:latin typeface="Calibri"/>
                <a:ea typeface="+mn-ea"/>
                <a:cs typeface="+mn-cs"/>
              </a:rPr>
              <a:t>Medications prescribed </a:t>
            </a:r>
          </a:p>
          <a:p>
            <a:pPr marL="914400" marR="0" lvl="1"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400" b="0" i="0" u="none" strike="noStrike" kern="1200" cap="none" spc="0" normalizeH="0" baseline="0" noProof="0" dirty="0">
                <a:ln>
                  <a:noFill/>
                </a:ln>
                <a:solidFill>
                  <a:prstClr val="black"/>
                </a:solidFill>
                <a:effectLst/>
                <a:uLnTx/>
                <a:uFillTx/>
                <a:latin typeface="Calibri"/>
                <a:ea typeface="+mn-ea"/>
                <a:cs typeface="+mn-cs"/>
              </a:rPr>
              <a:t>Nystatin mouth wash </a:t>
            </a:r>
          </a:p>
          <a:p>
            <a:pPr marL="914400" marR="0" lvl="1"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400" b="0" i="0" u="none" strike="noStrike" kern="1200" cap="none" spc="0" normalizeH="0" baseline="0" noProof="0" dirty="0">
                <a:ln>
                  <a:noFill/>
                </a:ln>
                <a:solidFill>
                  <a:prstClr val="black"/>
                </a:solidFill>
                <a:effectLst/>
                <a:uLnTx/>
                <a:uFillTx/>
                <a:latin typeface="Calibri"/>
                <a:ea typeface="+mn-ea"/>
                <a:cs typeface="+mn-cs"/>
              </a:rPr>
              <a:t>Cotrimoxazole two tabs/day </a:t>
            </a:r>
          </a:p>
          <a:p>
            <a:pPr marL="914400" marR="0" lvl="1"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400" b="0" i="0" u="none" strike="noStrike" kern="1200" cap="none" spc="0" normalizeH="0" baseline="0" noProof="0" dirty="0">
                <a:ln>
                  <a:noFill/>
                </a:ln>
                <a:solidFill>
                  <a:prstClr val="black"/>
                </a:solidFill>
                <a:effectLst/>
                <a:uLnTx/>
                <a:uFillTx/>
                <a:latin typeface="Calibri"/>
                <a:ea typeface="+mn-ea"/>
                <a:cs typeface="+mn-cs"/>
              </a:rPr>
              <a:t>Vitamin B complex two tabs/day </a:t>
            </a:r>
          </a:p>
          <a:p>
            <a:pPr marL="914400" marR="0" lvl="1"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400" b="0" i="0" u="none" strike="noStrike" kern="1200" cap="none" spc="0" normalizeH="0" baseline="0" noProof="0" dirty="0">
                <a:ln>
                  <a:noFill/>
                </a:ln>
                <a:solidFill>
                  <a:prstClr val="black"/>
                </a:solidFill>
                <a:effectLst/>
                <a:uLnTx/>
                <a:uFillTx/>
                <a:latin typeface="Calibri"/>
                <a:ea typeface="+mn-ea"/>
                <a:cs typeface="+mn-cs"/>
              </a:rPr>
              <a:t>Thiamine 200mg/day (in view of alcohol history and possible malabsorption) </a:t>
            </a:r>
          </a:p>
          <a:p>
            <a:pPr marL="914400" marR="0" lvl="1"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400" b="0" i="0" u="none" strike="noStrike" kern="1200" cap="none" spc="0" normalizeH="0" baseline="0" noProof="0" dirty="0">
                <a:ln>
                  <a:noFill/>
                </a:ln>
                <a:solidFill>
                  <a:prstClr val="black"/>
                </a:solidFill>
                <a:effectLst/>
                <a:uLnTx/>
                <a:uFillTx/>
                <a:latin typeface="Calibri"/>
                <a:ea typeface="+mn-ea"/>
                <a:cs typeface="+mn-cs"/>
              </a:rPr>
              <a:t>Vitamin C 100mg/day </a:t>
            </a:r>
          </a:p>
        </p:txBody>
      </p:sp>
      <p:sp>
        <p:nvSpPr>
          <p:cNvPr id="6" name="TextBox 5">
            <a:extLst>
              <a:ext uri="{FF2B5EF4-FFF2-40B4-BE49-F238E27FC236}">
                <a16:creationId xmlns:a16="http://schemas.microsoft.com/office/drawing/2014/main" id="{6AE28552-7EBB-4EC8-9A23-0500A6C7446B}"/>
              </a:ext>
            </a:extLst>
          </p:cNvPr>
          <p:cNvSpPr txBox="1"/>
          <p:nvPr/>
        </p:nvSpPr>
        <p:spPr>
          <a:xfrm>
            <a:off x="35496" y="6536377"/>
            <a:ext cx="6912768"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1" u="sng" strike="noStrike" kern="1200" cap="none" spc="0" normalizeH="0" baseline="0" noProof="0" dirty="0">
                <a:ln>
                  <a:noFill/>
                </a:ln>
                <a:solidFill>
                  <a:prstClr val="black"/>
                </a:solidFill>
                <a:effectLst/>
                <a:uLnTx/>
                <a:uFillTx/>
                <a:latin typeface="Calibri"/>
                <a:ea typeface="+mn-ea"/>
                <a:cs typeface="+mn-cs"/>
              </a:rPr>
              <a:t>Adapted from</a:t>
            </a:r>
            <a:r>
              <a:rPr kumimoji="0" lang="en-US" sz="1200" b="1" i="1" u="none" strike="noStrike" kern="1200" cap="none" spc="0" normalizeH="0" baseline="0" noProof="0" dirty="0">
                <a:ln>
                  <a:noFill/>
                </a:ln>
                <a:solidFill>
                  <a:prstClr val="black"/>
                </a:solidFill>
                <a:effectLst/>
                <a:uLnTx/>
                <a:uFillTx/>
                <a:latin typeface="Calibri"/>
                <a:ea typeface="+mn-ea"/>
                <a:cs typeface="+mn-cs"/>
              </a:rPr>
              <a:t>:</a:t>
            </a:r>
            <a:r>
              <a:rPr kumimoji="0" lang="en-US" sz="1200" b="0" i="1" u="none" strike="noStrike" kern="1200" cap="none" spc="0" normalizeH="0" baseline="0" noProof="0" dirty="0">
                <a:ln>
                  <a:noFill/>
                </a:ln>
                <a:solidFill>
                  <a:prstClr val="black"/>
                </a:solidFill>
                <a:effectLst/>
                <a:uLnTx/>
                <a:uFillTx/>
                <a:latin typeface="Calibri"/>
                <a:ea typeface="+mn-ea"/>
                <a:cs typeface="+mn-cs"/>
              </a:rPr>
              <a:t> South African National Department of Health and NICD/Nelesh Govender</a:t>
            </a:r>
          </a:p>
        </p:txBody>
      </p:sp>
    </p:spTree>
    <p:extLst>
      <p:ext uri="{BB962C8B-B14F-4D97-AF65-F5344CB8AC3E}">
        <p14:creationId xmlns:p14="http://schemas.microsoft.com/office/powerpoint/2010/main" val="423895952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a:extLst>
              <a:ext uri="{FF2B5EF4-FFF2-40B4-BE49-F238E27FC236}">
                <a16:creationId xmlns:a16="http://schemas.microsoft.com/office/drawing/2014/main" id="{2EF76C86-E35D-405C-B3CF-166910C0390D}"/>
              </a:ext>
            </a:extLst>
          </p:cNvPr>
          <p:cNvSpPr txBox="1">
            <a:spLocks noChangeArrowheads="1"/>
          </p:cNvSpPr>
          <p:nvPr/>
        </p:nvSpPr>
        <p:spPr bwMode="gray">
          <a:xfrm>
            <a:off x="0" y="-36160"/>
            <a:ext cx="9144000" cy="914400"/>
          </a:xfrm>
          <a:prstGeom prst="rect">
            <a:avLst/>
          </a:prstGeom>
          <a:solidFill>
            <a:srgbClr val="002060"/>
          </a:solidFill>
        </p:spPr>
        <p:txBody>
          <a:bodyPr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600"/>
              </a:spcBef>
              <a:spcAft>
                <a:spcPts val="0"/>
              </a:spcAft>
              <a:buClrTx/>
              <a:buSzTx/>
              <a:buFontTx/>
              <a:buNone/>
              <a:tabLst/>
              <a:defRPr/>
            </a:pPr>
            <a:r>
              <a:rPr kumimoji="0" lang="en-US" sz="1900" b="1" i="0" u="none" strike="noStrike" kern="1200" cap="none" spc="0" normalizeH="0" baseline="0" noProof="0" dirty="0">
                <a:ln>
                  <a:noFill/>
                </a:ln>
                <a:solidFill>
                  <a:prstClr val="white"/>
                </a:solidFill>
                <a:effectLst/>
                <a:uLnTx/>
                <a:uFillTx/>
                <a:latin typeface="Calibri"/>
                <a:ea typeface="+mj-ea"/>
                <a:cs typeface="Calibri" panose="020F0502020204030204" pitchFamily="34" charset="0"/>
              </a:rPr>
              <a:t>Case Study 1 cont’d</a:t>
            </a:r>
          </a:p>
        </p:txBody>
      </p:sp>
      <p:sp>
        <p:nvSpPr>
          <p:cNvPr id="5" name="TextBox 4">
            <a:extLst>
              <a:ext uri="{FF2B5EF4-FFF2-40B4-BE49-F238E27FC236}">
                <a16:creationId xmlns:a16="http://schemas.microsoft.com/office/drawing/2014/main" id="{F76152D2-36DB-4277-8D07-D117719891C4}"/>
              </a:ext>
            </a:extLst>
          </p:cNvPr>
          <p:cNvSpPr txBox="1"/>
          <p:nvPr/>
        </p:nvSpPr>
        <p:spPr>
          <a:xfrm>
            <a:off x="251520" y="2136338"/>
            <a:ext cx="8640960" cy="1292662"/>
          </a:xfrm>
          <a:prstGeom prst="rect">
            <a:avLst/>
          </a:prstGeom>
          <a:noFill/>
          <a:ln>
            <a:solidFill>
              <a:schemeClr val="tx1"/>
            </a:solidFill>
            <a:prstDash val="lgDash"/>
          </a:ln>
        </p:spPr>
        <p:txBody>
          <a:bodyPr wrap="square" rtlCol="0">
            <a:spAutoFit/>
          </a:bodyPr>
          <a:lstStyle/>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600" b="1" i="0" u="none" strike="noStrike" kern="1200" cap="none" spc="0" normalizeH="0" baseline="0" noProof="0" dirty="0">
                <a:ln>
                  <a:noFill/>
                </a:ln>
                <a:solidFill>
                  <a:srgbClr val="C00000"/>
                </a:solidFill>
                <a:effectLst/>
                <a:uLnTx/>
                <a:uFillTx/>
                <a:latin typeface="Calibri"/>
                <a:ea typeface="+mn-ea"/>
                <a:cs typeface="+mn-cs"/>
              </a:rPr>
              <a:t>Results:</a:t>
            </a:r>
          </a:p>
          <a:p>
            <a:pPr marL="914400" marR="0" lvl="1"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600" b="1" i="0" u="none" strike="noStrike" kern="1200" cap="none" spc="0" normalizeH="0" baseline="0" noProof="0" dirty="0">
                <a:ln>
                  <a:noFill/>
                </a:ln>
                <a:solidFill>
                  <a:prstClr val="black"/>
                </a:solidFill>
                <a:effectLst/>
                <a:uLnTx/>
                <a:uFillTx/>
                <a:latin typeface="Calibri"/>
                <a:ea typeface="+mn-ea"/>
                <a:cs typeface="+mn-cs"/>
              </a:rPr>
              <a:t>CD4 count: 9 cells/</a:t>
            </a:r>
            <a:r>
              <a:rPr kumimoji="0" lang="en-US" sz="2600" b="1" i="0" u="none" strike="noStrike" kern="1200" cap="none" spc="0" normalizeH="0" baseline="0" noProof="0" dirty="0" err="1">
                <a:ln>
                  <a:noFill/>
                </a:ln>
                <a:solidFill>
                  <a:prstClr val="black"/>
                </a:solidFill>
                <a:effectLst/>
                <a:uLnTx/>
                <a:uFillTx/>
                <a:latin typeface="Calibri"/>
                <a:ea typeface="+mn-ea"/>
                <a:cs typeface="+mn-cs"/>
              </a:rPr>
              <a:t>μl</a:t>
            </a:r>
            <a:r>
              <a:rPr kumimoji="0" lang="en-US" sz="2600" b="1" i="0" u="none" strike="noStrike" kern="1200" cap="none" spc="0" normalizeH="0" baseline="0" noProof="0" dirty="0">
                <a:ln>
                  <a:noFill/>
                </a:ln>
                <a:solidFill>
                  <a:prstClr val="black"/>
                </a:solidFill>
                <a:effectLst/>
                <a:uLnTx/>
                <a:uFillTx/>
                <a:latin typeface="Calibri"/>
                <a:ea typeface="+mn-ea"/>
                <a:cs typeface="+mn-cs"/>
              </a:rPr>
              <a:t> </a:t>
            </a:r>
          </a:p>
          <a:p>
            <a:pPr marL="914400" marR="0" lvl="1"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600" b="1" i="0" u="none" strike="noStrike" kern="1200" cap="none" spc="0" normalizeH="0" baseline="0" noProof="0" dirty="0">
                <a:ln>
                  <a:noFill/>
                </a:ln>
                <a:solidFill>
                  <a:prstClr val="black"/>
                </a:solidFill>
                <a:effectLst/>
                <a:uLnTx/>
                <a:uFillTx/>
                <a:latin typeface="Calibri"/>
                <a:ea typeface="+mn-ea"/>
                <a:cs typeface="+mn-cs"/>
              </a:rPr>
              <a:t>Cryptococcal antigen (CrAg) reflex test : positive </a:t>
            </a:r>
          </a:p>
        </p:txBody>
      </p:sp>
      <p:sp>
        <p:nvSpPr>
          <p:cNvPr id="6" name="TextBox 5">
            <a:extLst>
              <a:ext uri="{FF2B5EF4-FFF2-40B4-BE49-F238E27FC236}">
                <a16:creationId xmlns:a16="http://schemas.microsoft.com/office/drawing/2014/main" id="{E4BFBD08-A326-4E1B-81BC-B757AEDC71DB}"/>
              </a:ext>
            </a:extLst>
          </p:cNvPr>
          <p:cNvSpPr txBox="1"/>
          <p:nvPr/>
        </p:nvSpPr>
        <p:spPr>
          <a:xfrm>
            <a:off x="35496" y="6536377"/>
            <a:ext cx="6912768"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1" u="sng" strike="noStrike" kern="1200" cap="none" spc="0" normalizeH="0" baseline="0" noProof="0" dirty="0">
                <a:ln>
                  <a:noFill/>
                </a:ln>
                <a:solidFill>
                  <a:prstClr val="black"/>
                </a:solidFill>
                <a:effectLst/>
                <a:uLnTx/>
                <a:uFillTx/>
                <a:latin typeface="Calibri"/>
                <a:ea typeface="+mn-ea"/>
                <a:cs typeface="+mn-cs"/>
              </a:rPr>
              <a:t>Adapted from</a:t>
            </a:r>
            <a:r>
              <a:rPr kumimoji="0" lang="en-US" sz="1200" b="1" i="1" u="none" strike="noStrike" kern="1200" cap="none" spc="0" normalizeH="0" baseline="0" noProof="0" dirty="0">
                <a:ln>
                  <a:noFill/>
                </a:ln>
                <a:solidFill>
                  <a:prstClr val="black"/>
                </a:solidFill>
                <a:effectLst/>
                <a:uLnTx/>
                <a:uFillTx/>
                <a:latin typeface="Calibri"/>
                <a:ea typeface="+mn-ea"/>
                <a:cs typeface="+mn-cs"/>
              </a:rPr>
              <a:t>:</a:t>
            </a:r>
            <a:r>
              <a:rPr kumimoji="0" lang="en-US" sz="1200" b="0" i="1" u="none" strike="noStrike" kern="1200" cap="none" spc="0" normalizeH="0" baseline="0" noProof="0" dirty="0">
                <a:ln>
                  <a:noFill/>
                </a:ln>
                <a:solidFill>
                  <a:prstClr val="black"/>
                </a:solidFill>
                <a:effectLst/>
                <a:uLnTx/>
                <a:uFillTx/>
                <a:latin typeface="Calibri"/>
                <a:ea typeface="+mn-ea"/>
                <a:cs typeface="+mn-cs"/>
              </a:rPr>
              <a:t> South African National Department of Health and NICD/Nelesh Govender</a:t>
            </a:r>
          </a:p>
        </p:txBody>
      </p:sp>
    </p:spTree>
    <p:extLst>
      <p:ext uri="{BB962C8B-B14F-4D97-AF65-F5344CB8AC3E}">
        <p14:creationId xmlns:p14="http://schemas.microsoft.com/office/powerpoint/2010/main" val="146263177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a:extLst>
              <a:ext uri="{FF2B5EF4-FFF2-40B4-BE49-F238E27FC236}">
                <a16:creationId xmlns:a16="http://schemas.microsoft.com/office/drawing/2014/main" id="{2EF76C86-E35D-405C-B3CF-166910C0390D}"/>
              </a:ext>
            </a:extLst>
          </p:cNvPr>
          <p:cNvSpPr txBox="1">
            <a:spLocks noChangeArrowheads="1"/>
          </p:cNvSpPr>
          <p:nvPr/>
        </p:nvSpPr>
        <p:spPr bwMode="gray">
          <a:xfrm>
            <a:off x="0" y="-36160"/>
            <a:ext cx="9144000" cy="914400"/>
          </a:xfrm>
          <a:prstGeom prst="rect">
            <a:avLst/>
          </a:prstGeom>
          <a:solidFill>
            <a:srgbClr val="002060"/>
          </a:solidFill>
        </p:spPr>
        <p:txBody>
          <a:bodyPr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600"/>
              </a:spcBef>
              <a:spcAft>
                <a:spcPts val="0"/>
              </a:spcAft>
              <a:buClrTx/>
              <a:buSzTx/>
              <a:buFontTx/>
              <a:buNone/>
              <a:tabLst/>
              <a:defRPr/>
            </a:pPr>
            <a:r>
              <a:rPr kumimoji="0" lang="en-US" sz="1900" b="1" i="0" u="none" strike="noStrike" kern="1200" cap="none" spc="0" normalizeH="0" baseline="0" noProof="0" dirty="0">
                <a:ln>
                  <a:noFill/>
                </a:ln>
                <a:solidFill>
                  <a:prstClr val="white"/>
                </a:solidFill>
                <a:effectLst/>
                <a:uLnTx/>
                <a:uFillTx/>
                <a:latin typeface="Calibri"/>
                <a:ea typeface="+mj-ea"/>
                <a:cs typeface="Calibri" panose="020F0502020204030204" pitchFamily="34" charset="0"/>
              </a:rPr>
              <a:t>Case Study 1 cont’d</a:t>
            </a:r>
          </a:p>
        </p:txBody>
      </p:sp>
      <p:sp>
        <p:nvSpPr>
          <p:cNvPr id="5" name="TextBox 4">
            <a:extLst>
              <a:ext uri="{FF2B5EF4-FFF2-40B4-BE49-F238E27FC236}">
                <a16:creationId xmlns:a16="http://schemas.microsoft.com/office/drawing/2014/main" id="{F76152D2-36DB-4277-8D07-D117719891C4}"/>
              </a:ext>
            </a:extLst>
          </p:cNvPr>
          <p:cNvSpPr txBox="1"/>
          <p:nvPr/>
        </p:nvSpPr>
        <p:spPr>
          <a:xfrm>
            <a:off x="251520" y="882149"/>
            <a:ext cx="8640960" cy="5555367"/>
          </a:xfrm>
          <a:prstGeom prst="rect">
            <a:avLst/>
          </a:prstGeom>
          <a:noFill/>
          <a:ln>
            <a:noFill/>
            <a:prstDash val="lgDash"/>
          </a:ln>
        </p:spPr>
        <p:txBody>
          <a:bodyPr wrap="square" rtlCol="0">
            <a:spAutoFit/>
          </a:bodyPr>
          <a:lstStyle/>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500" b="1" i="0" u="none" strike="noStrike" kern="1200" cap="none" spc="0" normalizeH="0" baseline="0" noProof="0" dirty="0">
                <a:ln>
                  <a:noFill/>
                </a:ln>
                <a:solidFill>
                  <a:srgbClr val="C00000"/>
                </a:solidFill>
                <a:effectLst/>
                <a:uLnTx/>
                <a:uFillTx/>
                <a:latin typeface="Calibri"/>
                <a:ea typeface="+mn-ea"/>
                <a:cs typeface="+mn-cs"/>
              </a:rPr>
              <a:t>Patient progress</a:t>
            </a:r>
          </a:p>
          <a:p>
            <a:pPr marL="914400" marR="0" lvl="1"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500" b="0" i="0" u="none" strike="noStrike" kern="1200" cap="none" spc="0" normalizeH="0" baseline="0" noProof="0" dirty="0">
                <a:ln>
                  <a:noFill/>
                </a:ln>
                <a:solidFill>
                  <a:prstClr val="black"/>
                </a:solidFill>
                <a:effectLst/>
                <a:uLnTx/>
                <a:uFillTx/>
                <a:latin typeface="Calibri"/>
                <a:ea typeface="+mn-ea"/>
                <a:cs typeface="+mn-cs"/>
              </a:rPr>
              <a:t>The patient does not return to your clinic to start fluconazole or ART. Three months later, he presents to the hospital with a headache, neck stiffness, and confusion. </a:t>
            </a:r>
          </a:p>
          <a:p>
            <a:pPr marL="914400" marR="0" lvl="1"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endParaRPr kumimoji="0" lang="en-US" sz="1000" b="0" i="0" u="none" strike="noStrike" kern="1200" cap="none" spc="0" normalizeH="0" baseline="0" noProof="0" dirty="0">
              <a:ln>
                <a:noFill/>
              </a:ln>
              <a:solidFill>
                <a:prstClr val="black"/>
              </a:solidFill>
              <a:effectLst/>
              <a:uLnTx/>
              <a:uFillTx/>
              <a:latin typeface="Calibri"/>
              <a:ea typeface="+mn-ea"/>
              <a:cs typeface="+mn-cs"/>
            </a:endParaRPr>
          </a:p>
          <a:p>
            <a:pPr marL="914400" marR="0" lvl="1"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500" b="0" i="0" u="none" strike="noStrike" kern="1200" cap="none" spc="0" normalizeH="0" baseline="0" noProof="0" dirty="0">
                <a:ln>
                  <a:noFill/>
                </a:ln>
                <a:solidFill>
                  <a:prstClr val="black"/>
                </a:solidFill>
                <a:effectLst/>
                <a:uLnTx/>
                <a:uFillTx/>
                <a:latin typeface="Calibri"/>
                <a:ea typeface="+mn-ea"/>
                <a:cs typeface="+mn-cs"/>
              </a:rPr>
              <a:t>A lumbar puncture shows that his intracranial pressure is very high (45 cm H2O), and that his spinal fluid contains Cryptococcus (CrAg positive). </a:t>
            </a:r>
          </a:p>
          <a:p>
            <a:pPr marL="914400" marR="0" lvl="1"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endParaRPr kumimoji="0" lang="en-US" sz="1000" b="0" i="0" u="none" strike="noStrike" kern="1200" cap="none" spc="0" normalizeH="0" baseline="0" noProof="0" dirty="0">
              <a:ln>
                <a:noFill/>
              </a:ln>
              <a:solidFill>
                <a:prstClr val="black"/>
              </a:solidFill>
              <a:effectLst/>
              <a:uLnTx/>
              <a:uFillTx/>
              <a:latin typeface="Calibri"/>
              <a:ea typeface="+mn-ea"/>
              <a:cs typeface="+mn-cs"/>
            </a:endParaRPr>
          </a:p>
          <a:p>
            <a:pPr marL="914400" marR="0" lvl="1"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500" b="0" i="0" u="none" strike="noStrike" kern="1200" cap="none" spc="0" normalizeH="0" baseline="0" noProof="0" dirty="0">
                <a:ln>
                  <a:noFill/>
                </a:ln>
                <a:solidFill>
                  <a:prstClr val="black"/>
                </a:solidFill>
                <a:effectLst/>
                <a:uLnTx/>
                <a:uFillTx/>
                <a:latin typeface="Calibri"/>
                <a:ea typeface="+mn-ea"/>
                <a:cs typeface="+mn-cs"/>
              </a:rPr>
              <a:t>He is started on L-</a:t>
            </a:r>
            <a:r>
              <a:rPr kumimoji="0" lang="en-US" sz="2500" b="0" i="0" u="none" strike="noStrike" kern="1200" cap="none" spc="0" normalizeH="0" baseline="0" noProof="0" dirty="0" err="1">
                <a:ln>
                  <a:noFill/>
                </a:ln>
                <a:solidFill>
                  <a:prstClr val="black"/>
                </a:solidFill>
                <a:effectLst/>
                <a:uLnTx/>
                <a:uFillTx/>
                <a:latin typeface="Calibri"/>
                <a:ea typeface="+mn-ea"/>
                <a:cs typeface="+mn-cs"/>
              </a:rPr>
              <a:t>AmB</a:t>
            </a:r>
            <a:r>
              <a:rPr kumimoji="0" lang="en-US" sz="2500" b="0" i="0" u="none" strike="noStrike" kern="1200" cap="none" spc="0" normalizeH="0" baseline="0" noProof="0" dirty="0">
                <a:ln>
                  <a:noFill/>
                </a:ln>
                <a:solidFill>
                  <a:prstClr val="black"/>
                </a:solidFill>
                <a:effectLst/>
                <a:uLnTx/>
                <a:uFillTx/>
                <a:latin typeface="Calibri"/>
                <a:ea typeface="+mn-ea"/>
                <a:cs typeface="+mn-cs"/>
              </a:rPr>
              <a:t> 10 mg/kg single dose (DAY 1 Only), then 2 weeks of 5FC* (100 mg/kg/day) plus Fluconazole 1200 mg daily as induction phase regimen. </a:t>
            </a:r>
          </a:p>
          <a:p>
            <a:pPr marL="914400" marR="0" lvl="1"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endParaRPr kumimoji="0" lang="en-US" sz="1000" b="0" i="0" u="none" strike="noStrike" kern="1200" cap="none" spc="0" normalizeH="0" baseline="0" noProof="0" dirty="0">
              <a:ln>
                <a:noFill/>
              </a:ln>
              <a:solidFill>
                <a:prstClr val="black"/>
              </a:solidFill>
              <a:effectLst/>
              <a:uLnTx/>
              <a:uFillTx/>
              <a:latin typeface="Calibri"/>
              <a:ea typeface="+mn-ea"/>
              <a:cs typeface="+mn-cs"/>
            </a:endParaRPr>
          </a:p>
          <a:p>
            <a:pPr marL="914400" marR="0" lvl="1"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500" b="0" i="0" u="none" strike="noStrike" kern="1200" cap="none" spc="0" normalizeH="0" baseline="0" noProof="0" dirty="0">
                <a:ln>
                  <a:noFill/>
                </a:ln>
                <a:solidFill>
                  <a:prstClr val="black"/>
                </a:solidFill>
                <a:effectLst/>
                <a:uLnTx/>
                <a:uFillTx/>
                <a:latin typeface="Calibri"/>
                <a:ea typeface="+mn-ea"/>
                <a:cs typeface="+mn-cs"/>
              </a:rPr>
              <a:t>Daily therapeutic LPs are performed to reduce his intracranial pressure, and his creatinine, potassium, and magnesium are monitored. </a:t>
            </a:r>
          </a:p>
        </p:txBody>
      </p:sp>
      <p:sp>
        <p:nvSpPr>
          <p:cNvPr id="6" name="TextBox 5">
            <a:extLst>
              <a:ext uri="{FF2B5EF4-FFF2-40B4-BE49-F238E27FC236}">
                <a16:creationId xmlns:a16="http://schemas.microsoft.com/office/drawing/2014/main" id="{FD40CD85-C03F-45F8-8944-52AD2FC741B3}"/>
              </a:ext>
            </a:extLst>
          </p:cNvPr>
          <p:cNvSpPr txBox="1"/>
          <p:nvPr/>
        </p:nvSpPr>
        <p:spPr>
          <a:xfrm>
            <a:off x="35496" y="6536377"/>
            <a:ext cx="6912768"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1" u="sng" strike="noStrike" kern="1200" cap="none" spc="0" normalizeH="0" baseline="0" noProof="0" dirty="0">
                <a:ln>
                  <a:noFill/>
                </a:ln>
                <a:solidFill>
                  <a:prstClr val="black"/>
                </a:solidFill>
                <a:effectLst/>
                <a:uLnTx/>
                <a:uFillTx/>
                <a:latin typeface="Calibri"/>
                <a:ea typeface="+mn-ea"/>
                <a:cs typeface="+mn-cs"/>
              </a:rPr>
              <a:t>Adapted from</a:t>
            </a:r>
            <a:r>
              <a:rPr kumimoji="0" lang="en-US" sz="1200" b="1" i="1" u="none" strike="noStrike" kern="1200" cap="none" spc="0" normalizeH="0" baseline="0" noProof="0" dirty="0">
                <a:ln>
                  <a:noFill/>
                </a:ln>
                <a:solidFill>
                  <a:prstClr val="black"/>
                </a:solidFill>
                <a:effectLst/>
                <a:uLnTx/>
                <a:uFillTx/>
                <a:latin typeface="Calibri"/>
                <a:ea typeface="+mn-ea"/>
                <a:cs typeface="+mn-cs"/>
              </a:rPr>
              <a:t>:</a:t>
            </a:r>
            <a:r>
              <a:rPr kumimoji="0" lang="en-US" sz="1200" b="0" i="1" u="none" strike="noStrike" kern="1200" cap="none" spc="0" normalizeH="0" baseline="0" noProof="0" dirty="0">
                <a:ln>
                  <a:noFill/>
                </a:ln>
                <a:solidFill>
                  <a:prstClr val="black"/>
                </a:solidFill>
                <a:effectLst/>
                <a:uLnTx/>
                <a:uFillTx/>
                <a:latin typeface="Calibri"/>
                <a:ea typeface="+mn-ea"/>
                <a:cs typeface="+mn-cs"/>
              </a:rPr>
              <a:t> South African National Department of Health and NICD/Nelesh Govender</a:t>
            </a:r>
          </a:p>
        </p:txBody>
      </p:sp>
    </p:spTree>
    <p:extLst>
      <p:ext uri="{BB962C8B-B14F-4D97-AF65-F5344CB8AC3E}">
        <p14:creationId xmlns:p14="http://schemas.microsoft.com/office/powerpoint/2010/main" val="299560343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a:extLst>
              <a:ext uri="{FF2B5EF4-FFF2-40B4-BE49-F238E27FC236}">
                <a16:creationId xmlns:a16="http://schemas.microsoft.com/office/drawing/2014/main" id="{2EF76C86-E35D-405C-B3CF-166910C0390D}"/>
              </a:ext>
            </a:extLst>
          </p:cNvPr>
          <p:cNvSpPr txBox="1">
            <a:spLocks noChangeArrowheads="1"/>
          </p:cNvSpPr>
          <p:nvPr/>
        </p:nvSpPr>
        <p:spPr bwMode="gray">
          <a:xfrm>
            <a:off x="0" y="-36160"/>
            <a:ext cx="9144000" cy="914400"/>
          </a:xfrm>
          <a:prstGeom prst="rect">
            <a:avLst/>
          </a:prstGeom>
          <a:solidFill>
            <a:srgbClr val="002060"/>
          </a:solidFill>
        </p:spPr>
        <p:txBody>
          <a:bodyPr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600"/>
              </a:spcBef>
              <a:spcAft>
                <a:spcPts val="0"/>
              </a:spcAft>
              <a:buClrTx/>
              <a:buSzTx/>
              <a:buFontTx/>
              <a:buNone/>
              <a:tabLst/>
              <a:defRPr/>
            </a:pPr>
            <a:r>
              <a:rPr kumimoji="0" lang="en-US" sz="1900" b="1" i="0" u="none" strike="noStrike" kern="1200" cap="none" spc="0" normalizeH="0" baseline="0" noProof="0" dirty="0">
                <a:ln>
                  <a:noFill/>
                </a:ln>
                <a:solidFill>
                  <a:prstClr val="white"/>
                </a:solidFill>
                <a:effectLst/>
                <a:uLnTx/>
                <a:uFillTx/>
                <a:latin typeface="Calibri"/>
                <a:ea typeface="+mj-ea"/>
                <a:cs typeface="Calibri" panose="020F0502020204030204" pitchFamily="34" charset="0"/>
              </a:rPr>
              <a:t>Case Study 1 cont’d</a:t>
            </a:r>
          </a:p>
        </p:txBody>
      </p:sp>
      <p:sp>
        <p:nvSpPr>
          <p:cNvPr id="6" name="TextBox 5">
            <a:extLst>
              <a:ext uri="{FF2B5EF4-FFF2-40B4-BE49-F238E27FC236}">
                <a16:creationId xmlns:a16="http://schemas.microsoft.com/office/drawing/2014/main" id="{FD40CD85-C03F-45F8-8944-52AD2FC741B3}"/>
              </a:ext>
            </a:extLst>
          </p:cNvPr>
          <p:cNvSpPr txBox="1"/>
          <p:nvPr/>
        </p:nvSpPr>
        <p:spPr>
          <a:xfrm>
            <a:off x="35496" y="6536377"/>
            <a:ext cx="6912768"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1" u="sng" strike="noStrike" kern="1200" cap="none" spc="0" normalizeH="0" baseline="0" noProof="0" dirty="0">
                <a:ln>
                  <a:noFill/>
                </a:ln>
                <a:solidFill>
                  <a:prstClr val="black"/>
                </a:solidFill>
                <a:effectLst/>
                <a:uLnTx/>
                <a:uFillTx/>
                <a:latin typeface="Calibri"/>
                <a:ea typeface="+mn-ea"/>
                <a:cs typeface="+mn-cs"/>
              </a:rPr>
              <a:t>Adapted from</a:t>
            </a:r>
            <a:r>
              <a:rPr kumimoji="0" lang="en-US" sz="1200" b="1" i="1" u="none" strike="noStrike" kern="1200" cap="none" spc="0" normalizeH="0" baseline="0" noProof="0" dirty="0">
                <a:ln>
                  <a:noFill/>
                </a:ln>
                <a:solidFill>
                  <a:prstClr val="black"/>
                </a:solidFill>
                <a:effectLst/>
                <a:uLnTx/>
                <a:uFillTx/>
                <a:latin typeface="Calibri"/>
                <a:ea typeface="+mn-ea"/>
                <a:cs typeface="+mn-cs"/>
              </a:rPr>
              <a:t>:</a:t>
            </a:r>
            <a:r>
              <a:rPr kumimoji="0" lang="en-US" sz="1200" b="0" i="1" u="none" strike="noStrike" kern="1200" cap="none" spc="0" normalizeH="0" baseline="0" noProof="0" dirty="0">
                <a:ln>
                  <a:noFill/>
                </a:ln>
                <a:solidFill>
                  <a:prstClr val="black"/>
                </a:solidFill>
                <a:effectLst/>
                <a:uLnTx/>
                <a:uFillTx/>
                <a:latin typeface="Calibri"/>
                <a:ea typeface="+mn-ea"/>
                <a:cs typeface="+mn-cs"/>
              </a:rPr>
              <a:t> South African National Department of Health and NICD/Nelesh Govender</a:t>
            </a:r>
          </a:p>
        </p:txBody>
      </p:sp>
      <p:sp>
        <p:nvSpPr>
          <p:cNvPr id="9" name="TextBox 8">
            <a:extLst>
              <a:ext uri="{FF2B5EF4-FFF2-40B4-BE49-F238E27FC236}">
                <a16:creationId xmlns:a16="http://schemas.microsoft.com/office/drawing/2014/main" id="{882C0C68-4C10-4A71-8069-634DC0CD149F}"/>
              </a:ext>
            </a:extLst>
          </p:cNvPr>
          <p:cNvSpPr txBox="1"/>
          <p:nvPr/>
        </p:nvSpPr>
        <p:spPr>
          <a:xfrm>
            <a:off x="251520" y="836712"/>
            <a:ext cx="8640960" cy="1215717"/>
          </a:xfrm>
          <a:prstGeom prst="rect">
            <a:avLst/>
          </a:prstGeom>
          <a:noFill/>
          <a:ln>
            <a:noFill/>
            <a:prstDash val="lgDash"/>
          </a:ln>
        </p:spPr>
        <p:txBody>
          <a:bodyPr wrap="square" rtlCol="0">
            <a:spAutoFit/>
          </a:bodyPr>
          <a:lstStyle/>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500" b="1" i="0" u="none" strike="noStrike" kern="1200" cap="none" spc="0" normalizeH="0" baseline="0" noProof="0" dirty="0">
                <a:ln>
                  <a:noFill/>
                </a:ln>
                <a:solidFill>
                  <a:srgbClr val="C00000"/>
                </a:solidFill>
                <a:effectLst/>
                <a:uLnTx/>
                <a:uFillTx/>
                <a:latin typeface="Calibri"/>
                <a:ea typeface="+mn-ea"/>
                <a:cs typeface="+mn-cs"/>
              </a:rPr>
              <a:t>Patient progress</a:t>
            </a:r>
          </a:p>
          <a:p>
            <a:pPr marL="914400" marR="0" lvl="1"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400" b="0" i="0" u="none" strike="noStrike" kern="1200" cap="none" spc="0" normalizeH="0" baseline="0" noProof="0" dirty="0">
                <a:ln>
                  <a:noFill/>
                </a:ln>
                <a:solidFill>
                  <a:prstClr val="black"/>
                </a:solidFill>
                <a:effectLst/>
                <a:uLnTx/>
                <a:uFillTx/>
                <a:latin typeface="Calibri"/>
                <a:ea typeface="+mn-ea"/>
                <a:cs typeface="+mn-cs"/>
              </a:rPr>
              <a:t>Despite appropriate management, the patient dies on </a:t>
            </a:r>
            <a:r>
              <a:rPr kumimoji="0" lang="en-US" sz="2400" b="1" i="0" u="none" strike="noStrike" kern="1200" cap="none" spc="0" normalizeH="0" baseline="0" noProof="0" dirty="0">
                <a:ln>
                  <a:noFill/>
                </a:ln>
                <a:solidFill>
                  <a:prstClr val="black"/>
                </a:solidFill>
                <a:effectLst/>
                <a:uLnTx/>
                <a:uFillTx/>
                <a:latin typeface="Calibri"/>
                <a:ea typeface="+mn-ea"/>
                <a:cs typeface="+mn-cs"/>
              </a:rPr>
              <a:t>day  five</a:t>
            </a:r>
            <a:r>
              <a:rPr kumimoji="0" lang="en-US" sz="2400" b="0" i="0" u="none" strike="noStrike" kern="1200" cap="none" spc="0" normalizeH="0" baseline="0" noProof="0" dirty="0">
                <a:ln>
                  <a:noFill/>
                </a:ln>
                <a:solidFill>
                  <a:prstClr val="black"/>
                </a:solidFill>
                <a:effectLst/>
                <a:uLnTx/>
                <a:uFillTx/>
                <a:latin typeface="Calibri"/>
                <a:ea typeface="+mn-ea"/>
                <a:cs typeface="+mn-cs"/>
              </a:rPr>
              <a:t> of admission </a:t>
            </a:r>
          </a:p>
        </p:txBody>
      </p:sp>
    </p:spTree>
    <p:extLst>
      <p:ext uri="{BB962C8B-B14F-4D97-AF65-F5344CB8AC3E}">
        <p14:creationId xmlns:p14="http://schemas.microsoft.com/office/powerpoint/2010/main" val="267661358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a:extLst>
              <a:ext uri="{FF2B5EF4-FFF2-40B4-BE49-F238E27FC236}">
                <a16:creationId xmlns:a16="http://schemas.microsoft.com/office/drawing/2014/main" id="{2EF76C86-E35D-405C-B3CF-166910C0390D}"/>
              </a:ext>
            </a:extLst>
          </p:cNvPr>
          <p:cNvSpPr txBox="1">
            <a:spLocks noChangeArrowheads="1"/>
          </p:cNvSpPr>
          <p:nvPr/>
        </p:nvSpPr>
        <p:spPr bwMode="gray">
          <a:xfrm>
            <a:off x="0" y="-36160"/>
            <a:ext cx="9144000" cy="914400"/>
          </a:xfrm>
          <a:prstGeom prst="rect">
            <a:avLst/>
          </a:prstGeom>
          <a:solidFill>
            <a:srgbClr val="002060"/>
          </a:solidFill>
        </p:spPr>
        <p:txBody>
          <a:bodyPr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600"/>
              </a:spcBef>
              <a:spcAft>
                <a:spcPts val="0"/>
              </a:spcAft>
              <a:buClrTx/>
              <a:buSzTx/>
              <a:buFontTx/>
              <a:buNone/>
              <a:tabLst/>
              <a:defRPr/>
            </a:pPr>
            <a:r>
              <a:rPr kumimoji="0" lang="en-US" sz="1900" b="1" i="0" u="none" strike="noStrike" kern="1200" cap="none" spc="0" normalizeH="0" baseline="0" noProof="0" dirty="0">
                <a:ln>
                  <a:noFill/>
                </a:ln>
                <a:solidFill>
                  <a:prstClr val="white"/>
                </a:solidFill>
                <a:effectLst/>
                <a:uLnTx/>
                <a:uFillTx/>
                <a:latin typeface="Calibri"/>
                <a:ea typeface="+mj-ea"/>
                <a:cs typeface="Calibri" panose="020F0502020204030204" pitchFamily="34" charset="0"/>
              </a:rPr>
              <a:t>Case Study 1 - Discussion</a:t>
            </a:r>
          </a:p>
        </p:txBody>
      </p:sp>
      <p:sp>
        <p:nvSpPr>
          <p:cNvPr id="5" name="TextBox 4">
            <a:extLst>
              <a:ext uri="{FF2B5EF4-FFF2-40B4-BE49-F238E27FC236}">
                <a16:creationId xmlns:a16="http://schemas.microsoft.com/office/drawing/2014/main" id="{F76152D2-36DB-4277-8D07-D117719891C4}"/>
              </a:ext>
            </a:extLst>
          </p:cNvPr>
          <p:cNvSpPr txBox="1"/>
          <p:nvPr/>
        </p:nvSpPr>
        <p:spPr>
          <a:xfrm>
            <a:off x="143508" y="1075819"/>
            <a:ext cx="8856984" cy="5262979"/>
          </a:xfrm>
          <a:prstGeom prst="rect">
            <a:avLst/>
          </a:prstGeom>
          <a:noFill/>
          <a:ln>
            <a:noFill/>
            <a:prstDash val="lgDash"/>
          </a:ln>
        </p:spPr>
        <p:txBody>
          <a:bodyPr wrap="square" rtlCol="0">
            <a:spAutoFit/>
          </a:bodyPr>
          <a:lstStyle/>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1" i="0" u="none" strike="noStrike" kern="1200" cap="none" spc="0" normalizeH="0" baseline="0" noProof="0" dirty="0">
                <a:ln>
                  <a:noFill/>
                </a:ln>
                <a:solidFill>
                  <a:srgbClr val="C00000"/>
                </a:solidFill>
                <a:effectLst/>
                <a:uLnTx/>
                <a:uFillTx/>
                <a:latin typeface="Calibri"/>
                <a:ea typeface="+mn-ea"/>
                <a:cs typeface="+mn-cs"/>
              </a:rPr>
              <a:t>Discussion points </a:t>
            </a:r>
          </a:p>
          <a:p>
            <a:pPr marL="914400" marR="0" lvl="1"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400" b="0" i="0" u="none" strike="noStrike" kern="1200" cap="none" spc="0" normalizeH="0" baseline="0" noProof="0" dirty="0">
                <a:ln>
                  <a:noFill/>
                </a:ln>
                <a:solidFill>
                  <a:prstClr val="black"/>
                </a:solidFill>
                <a:effectLst/>
                <a:uLnTx/>
                <a:uFillTx/>
                <a:latin typeface="Calibri"/>
                <a:ea typeface="+mn-ea"/>
                <a:cs typeface="+mn-cs"/>
              </a:rPr>
              <a:t>On his return visit, the patient had markers of severe cryptococcal meningitis: altered mental status and raised opening CSF pressure. </a:t>
            </a:r>
          </a:p>
          <a:p>
            <a:pPr marL="457200" marR="0" lvl="1" indent="0" algn="just"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a:p>
            <a:pPr marL="914400" marR="0" lvl="1"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400" b="0" i="0" u="none" strike="noStrike" kern="1200" cap="none" spc="0" normalizeH="0" baseline="0" noProof="0" dirty="0">
                <a:ln>
                  <a:noFill/>
                </a:ln>
                <a:solidFill>
                  <a:prstClr val="black"/>
                </a:solidFill>
                <a:effectLst/>
                <a:uLnTx/>
                <a:uFillTx/>
                <a:latin typeface="Calibri"/>
                <a:ea typeface="+mn-ea"/>
                <a:cs typeface="+mn-cs"/>
              </a:rPr>
              <a:t>Although some patients with low-level cryptococcal antigenaemia may clear the infection with ART alone, many patients have a delay in starting ART (either due to other medical conditions such as TB or issues with access to care).</a:t>
            </a:r>
          </a:p>
          <a:p>
            <a:pPr marL="914400" marR="0" lvl="1"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a:p>
            <a:pPr marL="914400" marR="0" lvl="1"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400" b="0" i="0" u="none" strike="noStrike" kern="1200" cap="none" spc="0" normalizeH="0" baseline="0" noProof="0" dirty="0">
                <a:ln>
                  <a:noFill/>
                </a:ln>
                <a:solidFill>
                  <a:prstClr val="black"/>
                </a:solidFill>
                <a:effectLst/>
                <a:uLnTx/>
                <a:uFillTx/>
                <a:latin typeface="Calibri"/>
                <a:ea typeface="+mn-ea"/>
                <a:cs typeface="+mn-cs"/>
              </a:rPr>
              <a:t>This patient should have been prescribed fluconazole at his intake visit (followed by ART one to two weeks later) in order to prevent his silent cryptococcal disease from progressing to meningitis.</a:t>
            </a:r>
          </a:p>
        </p:txBody>
      </p:sp>
      <p:sp>
        <p:nvSpPr>
          <p:cNvPr id="6" name="TextBox 5">
            <a:extLst>
              <a:ext uri="{FF2B5EF4-FFF2-40B4-BE49-F238E27FC236}">
                <a16:creationId xmlns:a16="http://schemas.microsoft.com/office/drawing/2014/main" id="{C97C3FB1-AEC4-456B-87EB-A8AF10B81C45}"/>
              </a:ext>
            </a:extLst>
          </p:cNvPr>
          <p:cNvSpPr txBox="1"/>
          <p:nvPr/>
        </p:nvSpPr>
        <p:spPr>
          <a:xfrm>
            <a:off x="35496" y="6536377"/>
            <a:ext cx="6912768"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1" u="sng" strike="noStrike" kern="1200" cap="none" spc="0" normalizeH="0" baseline="0" noProof="0" dirty="0">
                <a:ln>
                  <a:noFill/>
                </a:ln>
                <a:solidFill>
                  <a:prstClr val="black"/>
                </a:solidFill>
                <a:effectLst/>
                <a:uLnTx/>
                <a:uFillTx/>
                <a:latin typeface="Calibri"/>
                <a:ea typeface="+mn-ea"/>
                <a:cs typeface="+mn-cs"/>
              </a:rPr>
              <a:t>Adapted from</a:t>
            </a:r>
            <a:r>
              <a:rPr kumimoji="0" lang="en-US" sz="1200" b="1" i="1" u="none" strike="noStrike" kern="1200" cap="none" spc="0" normalizeH="0" baseline="0" noProof="0" dirty="0">
                <a:ln>
                  <a:noFill/>
                </a:ln>
                <a:solidFill>
                  <a:prstClr val="black"/>
                </a:solidFill>
                <a:effectLst/>
                <a:uLnTx/>
                <a:uFillTx/>
                <a:latin typeface="Calibri"/>
                <a:ea typeface="+mn-ea"/>
                <a:cs typeface="+mn-cs"/>
              </a:rPr>
              <a:t>:</a:t>
            </a:r>
            <a:r>
              <a:rPr kumimoji="0" lang="en-US" sz="1200" b="0" i="1" u="none" strike="noStrike" kern="1200" cap="none" spc="0" normalizeH="0" baseline="0" noProof="0" dirty="0">
                <a:ln>
                  <a:noFill/>
                </a:ln>
                <a:solidFill>
                  <a:prstClr val="black"/>
                </a:solidFill>
                <a:effectLst/>
                <a:uLnTx/>
                <a:uFillTx/>
                <a:latin typeface="Calibri"/>
                <a:ea typeface="+mn-ea"/>
                <a:cs typeface="+mn-cs"/>
              </a:rPr>
              <a:t> South African National Department of Health and NICD/Nelesh Govender</a:t>
            </a:r>
          </a:p>
        </p:txBody>
      </p:sp>
    </p:spTree>
    <p:extLst>
      <p:ext uri="{BB962C8B-B14F-4D97-AF65-F5344CB8AC3E}">
        <p14:creationId xmlns:p14="http://schemas.microsoft.com/office/powerpoint/2010/main" val="316091863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a:extLst>
              <a:ext uri="{FF2B5EF4-FFF2-40B4-BE49-F238E27FC236}">
                <a16:creationId xmlns:a16="http://schemas.microsoft.com/office/drawing/2014/main" id="{2EF76C86-E35D-405C-B3CF-166910C0390D}"/>
              </a:ext>
            </a:extLst>
          </p:cNvPr>
          <p:cNvSpPr txBox="1">
            <a:spLocks noChangeArrowheads="1"/>
          </p:cNvSpPr>
          <p:nvPr/>
        </p:nvSpPr>
        <p:spPr bwMode="gray">
          <a:xfrm>
            <a:off x="0" y="-36160"/>
            <a:ext cx="9144000" cy="914400"/>
          </a:xfrm>
          <a:prstGeom prst="rect">
            <a:avLst/>
          </a:prstGeom>
          <a:solidFill>
            <a:srgbClr val="002060"/>
          </a:solidFill>
        </p:spPr>
        <p:txBody>
          <a:bodyPr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600"/>
              </a:spcBef>
              <a:spcAft>
                <a:spcPts val="0"/>
              </a:spcAft>
              <a:buClrTx/>
              <a:buSzTx/>
              <a:buFontTx/>
              <a:buNone/>
              <a:tabLst/>
              <a:defRPr/>
            </a:pPr>
            <a:r>
              <a:rPr kumimoji="0" lang="en-US" sz="1900" b="1" i="0" u="none" strike="noStrike" kern="1200" cap="none" spc="0" normalizeH="0" baseline="0" noProof="0" dirty="0">
                <a:ln>
                  <a:noFill/>
                </a:ln>
                <a:solidFill>
                  <a:prstClr val="white"/>
                </a:solidFill>
                <a:effectLst/>
                <a:uLnTx/>
                <a:uFillTx/>
                <a:latin typeface="Calibri"/>
                <a:ea typeface="+mj-ea"/>
                <a:cs typeface="Calibri" panose="020F0502020204030204" pitchFamily="34" charset="0"/>
              </a:rPr>
              <a:t>Case Study 1 - Discussion</a:t>
            </a:r>
          </a:p>
        </p:txBody>
      </p:sp>
      <p:sp>
        <p:nvSpPr>
          <p:cNvPr id="5" name="TextBox 4">
            <a:extLst>
              <a:ext uri="{FF2B5EF4-FFF2-40B4-BE49-F238E27FC236}">
                <a16:creationId xmlns:a16="http://schemas.microsoft.com/office/drawing/2014/main" id="{F76152D2-36DB-4277-8D07-D117719891C4}"/>
              </a:ext>
            </a:extLst>
          </p:cNvPr>
          <p:cNvSpPr txBox="1"/>
          <p:nvPr/>
        </p:nvSpPr>
        <p:spPr>
          <a:xfrm>
            <a:off x="143508" y="1052736"/>
            <a:ext cx="8856984" cy="4893647"/>
          </a:xfrm>
          <a:prstGeom prst="rect">
            <a:avLst/>
          </a:prstGeom>
          <a:noFill/>
          <a:ln>
            <a:noFill/>
            <a:prstDash val="lgDash"/>
          </a:ln>
        </p:spPr>
        <p:txBody>
          <a:bodyPr wrap="square" rtlCol="0">
            <a:spAutoFit/>
          </a:bodyPr>
          <a:lstStyle/>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1" i="0" u="none" strike="noStrike" kern="1200" cap="none" spc="0" normalizeH="0" baseline="0" noProof="0" dirty="0">
                <a:ln>
                  <a:noFill/>
                </a:ln>
                <a:solidFill>
                  <a:srgbClr val="C00000"/>
                </a:solidFill>
                <a:effectLst/>
                <a:uLnTx/>
                <a:uFillTx/>
                <a:latin typeface="Calibri"/>
                <a:ea typeface="+mn-ea"/>
                <a:cs typeface="+mn-cs"/>
              </a:rPr>
              <a:t>Discussion points </a:t>
            </a:r>
          </a:p>
          <a:p>
            <a:pPr marL="914400" marR="0" lvl="1"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400" b="0" i="0" u="none" strike="noStrike" kern="1200" cap="none" spc="0" normalizeH="0" baseline="0" noProof="0" dirty="0">
                <a:ln>
                  <a:noFill/>
                </a:ln>
                <a:solidFill>
                  <a:prstClr val="black"/>
                </a:solidFill>
                <a:effectLst/>
                <a:uLnTx/>
                <a:uFillTx/>
                <a:latin typeface="Calibri"/>
                <a:ea typeface="+mn-ea"/>
                <a:cs typeface="+mn-cs"/>
              </a:rPr>
              <a:t>A delay in presentation can lead to severe meningitis with high mortality (up to 50 per cent).</a:t>
            </a:r>
          </a:p>
          <a:p>
            <a:pPr marL="914400" marR="0" lvl="1"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a:p>
            <a:pPr marL="914400" marR="0" lvl="1"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400" b="0" i="0" u="none" strike="noStrike" kern="1200" cap="none" spc="0" normalizeH="0" baseline="0" noProof="0" dirty="0">
                <a:ln>
                  <a:noFill/>
                </a:ln>
                <a:solidFill>
                  <a:prstClr val="black"/>
                </a:solidFill>
                <a:effectLst/>
                <a:uLnTx/>
                <a:uFillTx/>
                <a:latin typeface="Calibri"/>
                <a:ea typeface="+mn-ea"/>
                <a:cs typeface="+mn-cs"/>
              </a:rPr>
              <a:t>The positive CrAg is also an emergency and should be followed by a LP for a CSF CrAg screen. Efforts to find the patient and bring him into care early were needed. Clinics should have mechanisms to provide timely appointments and trace patients to initiate appropriate management.</a:t>
            </a:r>
          </a:p>
          <a:p>
            <a:pPr marL="914400" marR="0" lvl="1"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a:p>
            <a:pPr marL="914400" marR="0" lvl="1"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400" b="0" i="0" u="none" strike="noStrike" kern="1200" cap="none" spc="0" normalizeH="0" baseline="0" noProof="0" dirty="0">
                <a:ln>
                  <a:noFill/>
                </a:ln>
                <a:solidFill>
                  <a:prstClr val="black"/>
                </a:solidFill>
                <a:effectLst/>
                <a:uLnTx/>
                <a:uFillTx/>
                <a:latin typeface="Calibri"/>
                <a:ea typeface="+mn-ea"/>
                <a:cs typeface="+mn-cs"/>
              </a:rPr>
              <a:t>There would be value in conducting point of care CD4.</a:t>
            </a:r>
          </a:p>
          <a:p>
            <a:pPr marL="914400" marR="0" lvl="1"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a:p>
            <a:pPr marL="914400" marR="0" lvl="1"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400" b="0" i="0" u="none" strike="noStrike" kern="1200" cap="none" spc="0" normalizeH="0" baseline="0" noProof="0" dirty="0">
                <a:ln>
                  <a:noFill/>
                </a:ln>
                <a:solidFill>
                  <a:prstClr val="black"/>
                </a:solidFill>
                <a:effectLst/>
                <a:uLnTx/>
                <a:uFillTx/>
                <a:latin typeface="Calibri"/>
                <a:ea typeface="+mn-ea"/>
                <a:cs typeface="+mn-cs"/>
              </a:rPr>
              <a:t>Liver enzymes: history of alcohol use, fluconazole.</a:t>
            </a:r>
          </a:p>
        </p:txBody>
      </p:sp>
      <p:sp>
        <p:nvSpPr>
          <p:cNvPr id="8" name="TextBox 7">
            <a:extLst>
              <a:ext uri="{FF2B5EF4-FFF2-40B4-BE49-F238E27FC236}">
                <a16:creationId xmlns:a16="http://schemas.microsoft.com/office/drawing/2014/main" id="{E7CB83E0-FCBB-462A-8939-2D29C17CEF2E}"/>
              </a:ext>
            </a:extLst>
          </p:cNvPr>
          <p:cNvSpPr txBox="1"/>
          <p:nvPr/>
        </p:nvSpPr>
        <p:spPr>
          <a:xfrm>
            <a:off x="35496" y="6536377"/>
            <a:ext cx="6912768"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1" u="sng" strike="noStrike" kern="1200" cap="none" spc="0" normalizeH="0" baseline="0" noProof="0" dirty="0">
                <a:ln>
                  <a:noFill/>
                </a:ln>
                <a:solidFill>
                  <a:prstClr val="black"/>
                </a:solidFill>
                <a:effectLst/>
                <a:uLnTx/>
                <a:uFillTx/>
                <a:latin typeface="Calibri"/>
                <a:ea typeface="+mn-ea"/>
                <a:cs typeface="+mn-cs"/>
              </a:rPr>
              <a:t>Adapted from</a:t>
            </a:r>
            <a:r>
              <a:rPr kumimoji="0" lang="en-US" sz="1200" b="1" i="1" u="none" strike="noStrike" kern="1200" cap="none" spc="0" normalizeH="0" baseline="0" noProof="0" dirty="0">
                <a:ln>
                  <a:noFill/>
                </a:ln>
                <a:solidFill>
                  <a:prstClr val="black"/>
                </a:solidFill>
                <a:effectLst/>
                <a:uLnTx/>
                <a:uFillTx/>
                <a:latin typeface="Calibri"/>
                <a:ea typeface="+mn-ea"/>
                <a:cs typeface="+mn-cs"/>
              </a:rPr>
              <a:t>:</a:t>
            </a:r>
            <a:r>
              <a:rPr kumimoji="0" lang="en-US" sz="1200" b="0" i="1" u="none" strike="noStrike" kern="1200" cap="none" spc="0" normalizeH="0" baseline="0" noProof="0" dirty="0">
                <a:ln>
                  <a:noFill/>
                </a:ln>
                <a:solidFill>
                  <a:prstClr val="black"/>
                </a:solidFill>
                <a:effectLst/>
                <a:uLnTx/>
                <a:uFillTx/>
                <a:latin typeface="Calibri"/>
                <a:ea typeface="+mn-ea"/>
                <a:cs typeface="+mn-cs"/>
              </a:rPr>
              <a:t> South African National Department of Health and NICD/Nelesh Govender</a:t>
            </a:r>
          </a:p>
        </p:txBody>
      </p:sp>
    </p:spTree>
    <p:extLst>
      <p:ext uri="{BB962C8B-B14F-4D97-AF65-F5344CB8AC3E}">
        <p14:creationId xmlns:p14="http://schemas.microsoft.com/office/powerpoint/2010/main" val="224860347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a:extLst>
              <a:ext uri="{FF2B5EF4-FFF2-40B4-BE49-F238E27FC236}">
                <a16:creationId xmlns:a16="http://schemas.microsoft.com/office/drawing/2014/main" id="{2EF76C86-E35D-405C-B3CF-166910C0390D}"/>
              </a:ext>
            </a:extLst>
          </p:cNvPr>
          <p:cNvSpPr txBox="1">
            <a:spLocks noChangeArrowheads="1"/>
          </p:cNvSpPr>
          <p:nvPr/>
        </p:nvSpPr>
        <p:spPr bwMode="gray">
          <a:xfrm>
            <a:off x="0" y="-36160"/>
            <a:ext cx="9144000" cy="914400"/>
          </a:xfrm>
          <a:prstGeom prst="rect">
            <a:avLst/>
          </a:prstGeom>
          <a:solidFill>
            <a:srgbClr val="002060"/>
          </a:solidFill>
        </p:spPr>
        <p:txBody>
          <a:bodyPr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600"/>
              </a:spcBef>
              <a:spcAft>
                <a:spcPts val="0"/>
              </a:spcAft>
              <a:buClrTx/>
              <a:buSzTx/>
              <a:buFontTx/>
              <a:buNone/>
              <a:tabLst/>
              <a:defRPr/>
            </a:pPr>
            <a:r>
              <a:rPr kumimoji="0" lang="en-US" sz="1900" b="1" i="0" u="none" strike="noStrike" kern="1200" cap="none" spc="0" normalizeH="0" baseline="0" noProof="0" dirty="0">
                <a:ln>
                  <a:noFill/>
                </a:ln>
                <a:solidFill>
                  <a:prstClr val="white"/>
                </a:solidFill>
                <a:effectLst/>
                <a:uLnTx/>
                <a:uFillTx/>
                <a:latin typeface="Calibri"/>
                <a:ea typeface="+mj-ea"/>
                <a:cs typeface="Calibri" panose="020F0502020204030204" pitchFamily="34" charset="0"/>
              </a:rPr>
              <a:t>Case Study 2</a:t>
            </a:r>
          </a:p>
        </p:txBody>
      </p:sp>
      <p:sp>
        <p:nvSpPr>
          <p:cNvPr id="5" name="TextBox 4">
            <a:extLst>
              <a:ext uri="{FF2B5EF4-FFF2-40B4-BE49-F238E27FC236}">
                <a16:creationId xmlns:a16="http://schemas.microsoft.com/office/drawing/2014/main" id="{F76152D2-36DB-4277-8D07-D117719891C4}"/>
              </a:ext>
            </a:extLst>
          </p:cNvPr>
          <p:cNvSpPr txBox="1"/>
          <p:nvPr/>
        </p:nvSpPr>
        <p:spPr>
          <a:xfrm>
            <a:off x="251520" y="1124744"/>
            <a:ext cx="8640960" cy="5386090"/>
          </a:xfrm>
          <a:prstGeom prst="rect">
            <a:avLst/>
          </a:prstGeom>
          <a:noFill/>
          <a:ln>
            <a:noFill/>
            <a:prstDash val="lgDash"/>
          </a:ln>
        </p:spPr>
        <p:txBody>
          <a:bodyPr wrap="square" rtlCol="0">
            <a:spAutoFit/>
          </a:bodyPr>
          <a:lstStyle/>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600" b="0" i="1" u="none" strike="noStrike" kern="1200" cap="none" spc="0" normalizeH="0" baseline="0" noProof="0" dirty="0">
                <a:ln>
                  <a:noFill/>
                </a:ln>
                <a:solidFill>
                  <a:srgbClr val="C00000"/>
                </a:solidFill>
                <a:effectLst/>
                <a:uLnTx/>
                <a:uFillTx/>
                <a:latin typeface="Calibri"/>
                <a:ea typeface="+mn-ea"/>
                <a:cs typeface="+mn-cs"/>
              </a:rPr>
              <a:t>Highlights the potential treatment complications associated with cryptococcal meningitis</a:t>
            </a: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600" b="1" i="1" u="none" strike="noStrike" kern="1200" cap="none" spc="0" normalizeH="0" baseline="0" noProof="0" dirty="0">
              <a:ln>
                <a:noFill/>
              </a:ln>
              <a:solidFill>
                <a:srgbClr val="C00000"/>
              </a:solidFill>
              <a:effectLst/>
              <a:uLnTx/>
              <a:uFillTx/>
              <a:latin typeface="Calibri"/>
              <a:ea typeface="+mn-ea"/>
              <a:cs typeface="+mn-cs"/>
            </a:endParaRP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600" b="1" i="0" u="none" strike="noStrike" kern="1200" cap="none" spc="0" normalizeH="0" baseline="0" noProof="0" dirty="0">
                <a:ln>
                  <a:noFill/>
                </a:ln>
                <a:solidFill>
                  <a:srgbClr val="C00000"/>
                </a:solidFill>
                <a:effectLst/>
                <a:uLnTx/>
                <a:uFillTx/>
                <a:latin typeface="Calibri"/>
                <a:ea typeface="+mn-ea"/>
                <a:cs typeface="+mn-cs"/>
              </a:rPr>
              <a:t>Patient history and initial presentation </a:t>
            </a:r>
          </a:p>
          <a:p>
            <a:pPr marL="914400" marR="0" lvl="1"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400" b="0" i="0" u="none" strike="noStrike" kern="1200" cap="none" spc="0" normalizeH="0" baseline="0" noProof="0" dirty="0">
                <a:ln>
                  <a:noFill/>
                </a:ln>
                <a:solidFill>
                  <a:prstClr val="black"/>
                </a:solidFill>
                <a:effectLst/>
                <a:uLnTx/>
                <a:uFillTx/>
                <a:latin typeface="Calibri"/>
                <a:ea typeface="+mn-ea"/>
                <a:cs typeface="+mn-cs"/>
              </a:rPr>
              <a:t>A 40-year-old man is referred to your clinic </a:t>
            </a:r>
            <a:r>
              <a:rPr kumimoji="0" lang="en-US" sz="2400" b="1" i="0" u="none" strike="noStrike" kern="1200" cap="none" spc="0" normalizeH="0" baseline="0" noProof="0" dirty="0">
                <a:ln>
                  <a:noFill/>
                </a:ln>
                <a:solidFill>
                  <a:prstClr val="black"/>
                </a:solidFill>
                <a:effectLst/>
                <a:uLnTx/>
                <a:uFillTx/>
                <a:latin typeface="Calibri"/>
                <a:ea typeface="+mn-ea"/>
                <a:cs typeface="+mn-cs"/>
              </a:rPr>
              <a:t>after a two-week hospital stay with PCP</a:t>
            </a:r>
            <a:r>
              <a:rPr kumimoji="0" lang="en-US" sz="2400" b="0" i="0" u="none" strike="noStrike" kern="1200" cap="none" spc="0" normalizeH="0" baseline="0" noProof="0" dirty="0">
                <a:ln>
                  <a:noFill/>
                </a:ln>
                <a:solidFill>
                  <a:prstClr val="black"/>
                </a:solidFill>
                <a:effectLst/>
                <a:uLnTx/>
                <a:uFillTx/>
                <a:latin typeface="Calibri"/>
                <a:ea typeface="+mn-ea"/>
                <a:cs typeface="+mn-cs"/>
              </a:rPr>
              <a:t>, where he was treated with cotrimoxazole and steroids, and made a good recovery. </a:t>
            </a:r>
          </a:p>
          <a:p>
            <a:pPr marL="914400" marR="0" lvl="1"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a:p>
            <a:pPr marL="914400" marR="0" lvl="1"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400" b="1" i="0" u="none" strike="noStrike" kern="1200" cap="none" spc="0" normalizeH="0" baseline="0" noProof="0" dirty="0">
                <a:ln>
                  <a:noFill/>
                </a:ln>
                <a:solidFill>
                  <a:prstClr val="black"/>
                </a:solidFill>
                <a:effectLst/>
                <a:uLnTx/>
                <a:uFillTx/>
                <a:latin typeface="Calibri"/>
                <a:ea typeface="+mn-ea"/>
                <a:cs typeface="+mn-cs"/>
              </a:rPr>
              <a:t>He is newly diagnosed with HIV with a CD4 count of 11</a:t>
            </a:r>
            <a:r>
              <a:rPr kumimoji="0" lang="en-US" sz="2400" b="0" i="0" u="none" strike="noStrike" kern="1200" cap="none" spc="0" normalizeH="0" baseline="0" noProof="0" dirty="0">
                <a:ln>
                  <a:noFill/>
                </a:ln>
                <a:solidFill>
                  <a:prstClr val="black"/>
                </a:solidFill>
                <a:effectLst/>
                <a:uLnTx/>
                <a:uFillTx/>
                <a:latin typeface="Calibri"/>
                <a:ea typeface="+mn-ea"/>
                <a:cs typeface="+mn-cs"/>
              </a:rPr>
              <a:t>. </a:t>
            </a:r>
          </a:p>
          <a:p>
            <a:pPr marL="914400" marR="0" lvl="1"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a:p>
            <a:pPr marL="914400" marR="0" lvl="1"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400" b="0" i="0" u="none" strike="noStrike" kern="1200" cap="none" spc="0" normalizeH="0" baseline="0" noProof="0" dirty="0">
                <a:ln>
                  <a:noFill/>
                </a:ln>
                <a:solidFill>
                  <a:prstClr val="black"/>
                </a:solidFill>
                <a:effectLst/>
                <a:uLnTx/>
                <a:uFillTx/>
                <a:latin typeface="Calibri"/>
                <a:ea typeface="+mn-ea"/>
                <a:cs typeface="+mn-cs"/>
              </a:rPr>
              <a:t>Upon presentation to the clinic, he has </a:t>
            </a:r>
            <a:r>
              <a:rPr kumimoji="0" lang="en-US" sz="2400" b="1" i="0" u="none" strike="noStrike" kern="1200" cap="none" spc="0" normalizeH="0" baseline="0" noProof="0" dirty="0">
                <a:ln>
                  <a:noFill/>
                </a:ln>
                <a:solidFill>
                  <a:prstClr val="black"/>
                </a:solidFill>
                <a:effectLst/>
                <a:uLnTx/>
                <a:uFillTx/>
                <a:latin typeface="Calibri"/>
                <a:ea typeface="+mn-ea"/>
                <a:cs typeface="+mn-cs"/>
              </a:rPr>
              <a:t>no headache, no fever, confusion, or neck stiffness</a:t>
            </a:r>
            <a:r>
              <a:rPr kumimoji="0" lang="en-US" sz="2400" b="0" i="0" u="none" strike="noStrike" kern="1200" cap="none" spc="0" normalizeH="0" baseline="0" noProof="0" dirty="0">
                <a:ln>
                  <a:noFill/>
                </a:ln>
                <a:solidFill>
                  <a:prstClr val="black"/>
                </a:solidFill>
                <a:effectLst/>
                <a:uLnTx/>
                <a:uFillTx/>
                <a:latin typeface="Calibri"/>
                <a:ea typeface="+mn-ea"/>
                <a:cs typeface="+mn-cs"/>
              </a:rPr>
              <a:t>. However, </a:t>
            </a:r>
            <a:r>
              <a:rPr kumimoji="0" lang="en-US" sz="2400" b="1" i="0" u="none" strike="noStrike" kern="1200" cap="none" spc="0" normalizeH="0" baseline="0" noProof="0" dirty="0">
                <a:ln>
                  <a:noFill/>
                </a:ln>
                <a:solidFill>
                  <a:prstClr val="black"/>
                </a:solidFill>
                <a:effectLst/>
                <a:uLnTx/>
                <a:uFillTx/>
                <a:latin typeface="Calibri"/>
                <a:ea typeface="+mn-ea"/>
                <a:cs typeface="+mn-cs"/>
              </a:rPr>
              <a:t>he has severe oral candidiasis, one Kaposi’s sarcoma (KS) lesion on his back</a:t>
            </a:r>
            <a:r>
              <a:rPr kumimoji="0" lang="en-US" sz="2400" b="0" i="0" u="none" strike="noStrike" kern="1200" cap="none" spc="0" normalizeH="0" baseline="0" noProof="0" dirty="0">
                <a:ln>
                  <a:noFill/>
                </a:ln>
                <a:solidFill>
                  <a:prstClr val="black"/>
                </a:solidFill>
                <a:effectLst/>
                <a:uLnTx/>
                <a:uFillTx/>
                <a:latin typeface="Calibri"/>
                <a:ea typeface="+mn-ea"/>
                <a:cs typeface="+mn-cs"/>
              </a:rPr>
              <a:t>, and nerve pain in his feet. </a:t>
            </a:r>
          </a:p>
        </p:txBody>
      </p:sp>
      <p:sp>
        <p:nvSpPr>
          <p:cNvPr id="8" name="Oval 7">
            <a:extLst>
              <a:ext uri="{FF2B5EF4-FFF2-40B4-BE49-F238E27FC236}">
                <a16:creationId xmlns:a16="http://schemas.microsoft.com/office/drawing/2014/main" id="{CBBDF2E3-D69E-47D1-B827-8D4ECCDDB733}"/>
              </a:ext>
            </a:extLst>
          </p:cNvPr>
          <p:cNvSpPr/>
          <p:nvPr/>
        </p:nvSpPr>
        <p:spPr>
          <a:xfrm>
            <a:off x="611560" y="188640"/>
            <a:ext cx="432048" cy="646334"/>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GB" altLang="en-US" sz="2000" b="1" i="0" u="none" strike="noStrike" kern="1200" cap="none" spc="0" normalizeH="0" baseline="0" noProof="0" dirty="0">
                <a:ln>
                  <a:noFill/>
                </a:ln>
                <a:solidFill>
                  <a:srgbClr val="C00000"/>
                </a:solidFill>
                <a:effectLst/>
                <a:uLnTx/>
                <a:uFillTx/>
                <a:latin typeface="Calibri"/>
                <a:ea typeface="+mn-ea"/>
                <a:cs typeface="+mn-cs"/>
              </a:rPr>
              <a:t>2</a:t>
            </a:r>
            <a:endParaRPr kumimoji="0" lang="en-US" altLang="en-US" sz="2000" b="1" i="0" u="none" strike="noStrike" kern="1200" cap="none" spc="0" normalizeH="0" baseline="0" noProof="0" dirty="0">
              <a:ln>
                <a:noFill/>
              </a:ln>
              <a:solidFill>
                <a:srgbClr val="C00000"/>
              </a:solidFill>
              <a:effectLst/>
              <a:uLnTx/>
              <a:uFillTx/>
              <a:latin typeface="Calibri"/>
              <a:ea typeface="+mn-ea"/>
              <a:cs typeface="+mn-cs"/>
            </a:endParaRPr>
          </a:p>
        </p:txBody>
      </p:sp>
      <p:sp>
        <p:nvSpPr>
          <p:cNvPr id="6" name="TextBox 5">
            <a:extLst>
              <a:ext uri="{FF2B5EF4-FFF2-40B4-BE49-F238E27FC236}">
                <a16:creationId xmlns:a16="http://schemas.microsoft.com/office/drawing/2014/main" id="{42C791B4-F1DC-4638-B9B5-018968BE0FD8}"/>
              </a:ext>
            </a:extLst>
          </p:cNvPr>
          <p:cNvSpPr txBox="1"/>
          <p:nvPr/>
        </p:nvSpPr>
        <p:spPr>
          <a:xfrm>
            <a:off x="35496" y="6536377"/>
            <a:ext cx="6912768"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1" u="sng" strike="noStrike" kern="1200" cap="none" spc="0" normalizeH="0" baseline="0" noProof="0" dirty="0">
                <a:ln>
                  <a:noFill/>
                </a:ln>
                <a:solidFill>
                  <a:prstClr val="black"/>
                </a:solidFill>
                <a:effectLst/>
                <a:uLnTx/>
                <a:uFillTx/>
                <a:latin typeface="Calibri"/>
                <a:ea typeface="+mn-ea"/>
                <a:cs typeface="+mn-cs"/>
              </a:rPr>
              <a:t>Adapted from</a:t>
            </a:r>
            <a:r>
              <a:rPr kumimoji="0" lang="en-US" sz="1200" b="1" i="1" u="none" strike="noStrike" kern="1200" cap="none" spc="0" normalizeH="0" baseline="0" noProof="0" dirty="0">
                <a:ln>
                  <a:noFill/>
                </a:ln>
                <a:solidFill>
                  <a:prstClr val="black"/>
                </a:solidFill>
                <a:effectLst/>
                <a:uLnTx/>
                <a:uFillTx/>
                <a:latin typeface="Calibri"/>
                <a:ea typeface="+mn-ea"/>
                <a:cs typeface="+mn-cs"/>
              </a:rPr>
              <a:t>:</a:t>
            </a:r>
            <a:r>
              <a:rPr kumimoji="0" lang="en-US" sz="1200" b="0" i="1" u="none" strike="noStrike" kern="1200" cap="none" spc="0" normalizeH="0" baseline="0" noProof="0" dirty="0">
                <a:ln>
                  <a:noFill/>
                </a:ln>
                <a:solidFill>
                  <a:prstClr val="black"/>
                </a:solidFill>
                <a:effectLst/>
                <a:uLnTx/>
                <a:uFillTx/>
                <a:latin typeface="Calibri"/>
                <a:ea typeface="+mn-ea"/>
                <a:cs typeface="+mn-cs"/>
              </a:rPr>
              <a:t> South African National Department of Health and NICD/Nelesh Govender</a:t>
            </a:r>
          </a:p>
        </p:txBody>
      </p:sp>
    </p:spTree>
    <p:extLst>
      <p:ext uri="{BB962C8B-B14F-4D97-AF65-F5344CB8AC3E}">
        <p14:creationId xmlns:p14="http://schemas.microsoft.com/office/powerpoint/2010/main" val="22212592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a:extLst>
              <a:ext uri="{FF2B5EF4-FFF2-40B4-BE49-F238E27FC236}">
                <a16:creationId xmlns:a16="http://schemas.microsoft.com/office/drawing/2014/main" id="{2EF76C86-E35D-405C-B3CF-166910C0390D}"/>
              </a:ext>
            </a:extLst>
          </p:cNvPr>
          <p:cNvSpPr txBox="1">
            <a:spLocks noChangeArrowheads="1"/>
          </p:cNvSpPr>
          <p:nvPr/>
        </p:nvSpPr>
        <p:spPr bwMode="gray">
          <a:xfrm>
            <a:off x="0" y="-36160"/>
            <a:ext cx="9144000" cy="914400"/>
          </a:xfrm>
          <a:prstGeom prst="rect">
            <a:avLst/>
          </a:prstGeom>
          <a:solidFill>
            <a:srgbClr val="002060"/>
          </a:solidFill>
        </p:spPr>
        <p:txBody>
          <a:bodyPr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600"/>
              </a:spcBef>
              <a:spcAft>
                <a:spcPts val="0"/>
              </a:spcAft>
              <a:buClrTx/>
              <a:buSzTx/>
              <a:buFontTx/>
              <a:buNone/>
              <a:tabLst/>
              <a:defRPr/>
            </a:pPr>
            <a:r>
              <a:rPr kumimoji="0" lang="en-US" sz="1900" b="1" i="0" u="none" strike="noStrike" kern="1200" cap="none" spc="0" normalizeH="0" baseline="0" noProof="0" dirty="0">
                <a:ln>
                  <a:noFill/>
                </a:ln>
                <a:solidFill>
                  <a:prstClr val="white"/>
                </a:solidFill>
                <a:effectLst/>
                <a:uLnTx/>
                <a:uFillTx/>
                <a:latin typeface="Calibri"/>
                <a:ea typeface="+mj-ea"/>
                <a:cs typeface="Calibri" panose="020F0502020204030204" pitchFamily="34" charset="0"/>
              </a:rPr>
              <a:t>Case Study 2 cont’d</a:t>
            </a:r>
          </a:p>
        </p:txBody>
      </p:sp>
      <p:sp>
        <p:nvSpPr>
          <p:cNvPr id="5" name="TextBox 4">
            <a:extLst>
              <a:ext uri="{FF2B5EF4-FFF2-40B4-BE49-F238E27FC236}">
                <a16:creationId xmlns:a16="http://schemas.microsoft.com/office/drawing/2014/main" id="{F76152D2-36DB-4277-8D07-D117719891C4}"/>
              </a:ext>
            </a:extLst>
          </p:cNvPr>
          <p:cNvSpPr txBox="1"/>
          <p:nvPr/>
        </p:nvSpPr>
        <p:spPr>
          <a:xfrm>
            <a:off x="251520" y="1052736"/>
            <a:ext cx="8640960" cy="5109091"/>
          </a:xfrm>
          <a:prstGeom prst="rect">
            <a:avLst/>
          </a:prstGeom>
          <a:noFill/>
          <a:ln>
            <a:noFill/>
            <a:prstDash val="lgDash"/>
          </a:ln>
        </p:spPr>
        <p:txBody>
          <a:bodyPr wrap="square" rtlCol="0">
            <a:spAutoFit/>
          </a:bodyPr>
          <a:lstStyle/>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1" i="0" u="none" strike="noStrike" kern="1200" cap="none" spc="0" normalizeH="0" baseline="0" noProof="0" dirty="0">
                <a:ln>
                  <a:noFill/>
                </a:ln>
                <a:solidFill>
                  <a:srgbClr val="C00000"/>
                </a:solidFill>
                <a:effectLst/>
                <a:uLnTx/>
                <a:uFillTx/>
                <a:latin typeface="Calibri"/>
                <a:ea typeface="+mn-ea"/>
                <a:cs typeface="+mn-cs"/>
              </a:rPr>
              <a:t>Patient management:</a:t>
            </a:r>
          </a:p>
          <a:p>
            <a:pPr marL="914400" marR="0" lvl="1"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200" b="0" i="0" u="none" strike="noStrike" kern="1200" cap="none" spc="0" normalizeH="0" baseline="0" noProof="0" dirty="0">
                <a:ln>
                  <a:noFill/>
                </a:ln>
                <a:solidFill>
                  <a:prstClr val="black"/>
                </a:solidFill>
                <a:effectLst/>
                <a:uLnTx/>
                <a:uFillTx/>
                <a:latin typeface="Calibri"/>
                <a:ea typeface="+mn-ea"/>
                <a:cs typeface="+mn-cs"/>
              </a:rPr>
              <a:t>Baseline bloods are ordered. CrAg test is requested by the clinician: positive </a:t>
            </a:r>
          </a:p>
          <a:p>
            <a:pPr marL="914400" marR="0" lvl="1"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endParaRPr kumimoji="0" lang="en-US" sz="2000" b="0" i="0" u="none" strike="noStrike" kern="1200" cap="none" spc="0" normalizeH="0" baseline="0" noProof="0" dirty="0">
              <a:ln>
                <a:noFill/>
              </a:ln>
              <a:solidFill>
                <a:prstClr val="black"/>
              </a:solidFill>
              <a:effectLst/>
              <a:uLnTx/>
              <a:uFillTx/>
              <a:latin typeface="Calibri"/>
              <a:ea typeface="+mn-ea"/>
              <a:cs typeface="+mn-cs"/>
            </a:endParaRPr>
          </a:p>
          <a:p>
            <a:pPr marL="914400" marR="0" lvl="1"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200" b="0" i="0" u="none" strike="noStrike" kern="1200" cap="none" spc="0" normalizeH="0" baseline="0" noProof="0" dirty="0">
                <a:ln>
                  <a:noFill/>
                </a:ln>
                <a:solidFill>
                  <a:prstClr val="black"/>
                </a:solidFill>
                <a:effectLst/>
                <a:uLnTx/>
                <a:uFillTx/>
                <a:latin typeface="Calibri"/>
                <a:ea typeface="+mn-ea"/>
                <a:cs typeface="+mn-cs"/>
              </a:rPr>
              <a:t>Patient is called back to clinic urgently and now has mild headache</a:t>
            </a:r>
          </a:p>
          <a:p>
            <a:pPr marL="457200" marR="0" lvl="1" indent="0" algn="just" defTabSz="9144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dirty="0">
                <a:ln>
                  <a:noFill/>
                </a:ln>
                <a:solidFill>
                  <a:prstClr val="black"/>
                </a:solidFill>
                <a:effectLst/>
                <a:uLnTx/>
                <a:uFillTx/>
                <a:latin typeface="Calibri"/>
                <a:ea typeface="+mn-ea"/>
                <a:cs typeface="+mn-cs"/>
              </a:rPr>
              <a:t> </a:t>
            </a:r>
          </a:p>
          <a:p>
            <a:pPr marL="914400" marR="0" lvl="1"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200" b="0" i="0" u="none" strike="noStrike" kern="1200" cap="none" spc="0" normalizeH="0" baseline="0" noProof="0" dirty="0">
                <a:ln>
                  <a:noFill/>
                </a:ln>
                <a:solidFill>
                  <a:prstClr val="black"/>
                </a:solidFill>
                <a:effectLst/>
                <a:uLnTx/>
                <a:uFillTx/>
                <a:latin typeface="Calibri"/>
                <a:ea typeface="+mn-ea"/>
                <a:cs typeface="+mn-cs"/>
              </a:rPr>
              <a:t>Patient is referred and admitted to hospital for further management for suspected cryptococcal meningitis </a:t>
            </a:r>
          </a:p>
          <a:p>
            <a:pPr marL="914400" marR="0" lvl="1"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endParaRPr kumimoji="0" lang="en-US" sz="2000" b="0" i="0" u="none" strike="noStrike" kern="1200" cap="none" spc="0" normalizeH="0" baseline="0" noProof="0" dirty="0">
              <a:ln>
                <a:noFill/>
              </a:ln>
              <a:solidFill>
                <a:prstClr val="black"/>
              </a:solidFill>
              <a:effectLst/>
              <a:uLnTx/>
              <a:uFillTx/>
              <a:latin typeface="Calibri"/>
              <a:ea typeface="+mn-ea"/>
              <a:cs typeface="+mn-cs"/>
            </a:endParaRPr>
          </a:p>
          <a:p>
            <a:pPr marL="914400" marR="0" lvl="1"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200" b="0" i="0" u="none" strike="noStrike" kern="1200" cap="none" spc="0" normalizeH="0" baseline="0" noProof="0" dirty="0">
                <a:ln>
                  <a:noFill/>
                </a:ln>
                <a:solidFill>
                  <a:prstClr val="black"/>
                </a:solidFill>
                <a:effectLst/>
                <a:uLnTx/>
                <a:uFillTx/>
                <a:latin typeface="Calibri"/>
                <a:ea typeface="+mn-ea"/>
                <a:cs typeface="+mn-cs"/>
              </a:rPr>
              <a:t>Lumbar puncture performed: CSF CrAg test positive </a:t>
            </a: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200" b="1" i="0" u="none" strike="noStrike" kern="1200" cap="none" spc="0" normalizeH="0" baseline="0" noProof="0" dirty="0">
              <a:ln>
                <a:noFill/>
              </a:ln>
              <a:solidFill>
                <a:srgbClr val="C00000"/>
              </a:solidFill>
              <a:effectLst/>
              <a:uLnTx/>
              <a:uFillTx/>
              <a:latin typeface="Calibri"/>
              <a:ea typeface="+mn-ea"/>
              <a:cs typeface="+mn-cs"/>
            </a:endParaRP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1" i="0" u="none" strike="noStrike" kern="1200" cap="none" spc="0" normalizeH="0" baseline="0" noProof="0" dirty="0">
                <a:ln>
                  <a:noFill/>
                </a:ln>
                <a:solidFill>
                  <a:srgbClr val="C00000"/>
                </a:solidFill>
                <a:effectLst/>
                <a:uLnTx/>
                <a:uFillTx/>
                <a:latin typeface="Calibri"/>
                <a:ea typeface="+mn-ea"/>
                <a:cs typeface="+mn-cs"/>
              </a:rPr>
              <a:t>Medication prescribed: </a:t>
            </a:r>
          </a:p>
          <a:p>
            <a:pPr marL="914400" marR="0" lvl="1"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200" b="0" i="0" u="none" strike="noStrike" kern="1200" cap="none" spc="0" normalizeH="0" baseline="0" noProof="0" dirty="0">
                <a:ln>
                  <a:noFill/>
                </a:ln>
                <a:solidFill>
                  <a:prstClr val="black"/>
                </a:solidFill>
                <a:effectLst/>
                <a:uLnTx/>
                <a:uFillTx/>
                <a:latin typeface="Calibri"/>
                <a:ea typeface="+mn-ea"/>
                <a:cs typeface="+mn-cs"/>
              </a:rPr>
              <a:t>1/52 AmB d (1mg/kg/day) + 5FC* (100mg/kg/day) </a:t>
            </a:r>
            <a:r>
              <a:rPr kumimoji="0" lang="en-US" sz="2200" b="0" i="0" u="sng" strike="noStrike" kern="1200" cap="none" spc="0" normalizeH="0" baseline="0" noProof="0" dirty="0">
                <a:ln>
                  <a:noFill/>
                </a:ln>
                <a:solidFill>
                  <a:prstClr val="black"/>
                </a:solidFill>
                <a:effectLst/>
                <a:uLnTx/>
                <a:uFillTx/>
                <a:latin typeface="Calibri"/>
                <a:ea typeface="+mn-ea"/>
                <a:cs typeface="+mn-cs"/>
              </a:rPr>
              <a:t>followed</a:t>
            </a:r>
            <a:r>
              <a:rPr kumimoji="0" lang="en-US" sz="2200" b="0" i="0" u="none" strike="noStrike" kern="1200" cap="none" spc="0" normalizeH="0" baseline="0" noProof="0" dirty="0">
                <a:ln>
                  <a:noFill/>
                </a:ln>
                <a:solidFill>
                  <a:prstClr val="black"/>
                </a:solidFill>
                <a:effectLst/>
                <a:uLnTx/>
                <a:uFillTx/>
                <a:latin typeface="Calibri"/>
                <a:ea typeface="+mn-ea"/>
                <a:cs typeface="+mn-cs"/>
              </a:rPr>
              <a:t> by Fluconazole 1200mg daily for 1/52</a:t>
            </a:r>
          </a:p>
          <a:p>
            <a:pPr marL="914400" marR="0" lvl="1"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endParaRPr kumimoji="0" lang="en-US" sz="2200" b="0" i="0" u="none" strike="noStrike" kern="1200" cap="none" spc="0" normalizeH="0" baseline="0" noProof="0" dirty="0">
              <a:ln>
                <a:noFill/>
              </a:ln>
              <a:solidFill>
                <a:prstClr val="black"/>
              </a:solidFill>
              <a:effectLst/>
              <a:uLnTx/>
              <a:uFillTx/>
              <a:latin typeface="Calibri"/>
              <a:ea typeface="+mn-ea"/>
              <a:cs typeface="+mn-cs"/>
            </a:endParaRPr>
          </a:p>
        </p:txBody>
      </p:sp>
      <p:sp>
        <p:nvSpPr>
          <p:cNvPr id="6" name="TextBox 5">
            <a:extLst>
              <a:ext uri="{FF2B5EF4-FFF2-40B4-BE49-F238E27FC236}">
                <a16:creationId xmlns:a16="http://schemas.microsoft.com/office/drawing/2014/main" id="{0693FFCC-6E0D-4710-968E-2A43ED87606C}"/>
              </a:ext>
            </a:extLst>
          </p:cNvPr>
          <p:cNvSpPr txBox="1"/>
          <p:nvPr/>
        </p:nvSpPr>
        <p:spPr>
          <a:xfrm>
            <a:off x="35496" y="6536377"/>
            <a:ext cx="6912768"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1" u="sng" strike="noStrike" kern="1200" cap="none" spc="0" normalizeH="0" baseline="0" noProof="0" dirty="0">
                <a:ln>
                  <a:noFill/>
                </a:ln>
                <a:solidFill>
                  <a:prstClr val="black"/>
                </a:solidFill>
                <a:effectLst/>
                <a:uLnTx/>
                <a:uFillTx/>
                <a:latin typeface="Calibri"/>
                <a:ea typeface="+mn-ea"/>
                <a:cs typeface="+mn-cs"/>
              </a:rPr>
              <a:t>Adapted from</a:t>
            </a:r>
            <a:r>
              <a:rPr kumimoji="0" lang="en-US" sz="1200" b="1" i="1" u="none" strike="noStrike" kern="1200" cap="none" spc="0" normalizeH="0" baseline="0" noProof="0" dirty="0">
                <a:ln>
                  <a:noFill/>
                </a:ln>
                <a:solidFill>
                  <a:prstClr val="black"/>
                </a:solidFill>
                <a:effectLst/>
                <a:uLnTx/>
                <a:uFillTx/>
                <a:latin typeface="Calibri"/>
                <a:ea typeface="+mn-ea"/>
                <a:cs typeface="+mn-cs"/>
              </a:rPr>
              <a:t>:</a:t>
            </a:r>
            <a:r>
              <a:rPr kumimoji="0" lang="en-US" sz="1200" b="0" i="1" u="none" strike="noStrike" kern="1200" cap="none" spc="0" normalizeH="0" baseline="0" noProof="0" dirty="0">
                <a:ln>
                  <a:noFill/>
                </a:ln>
                <a:solidFill>
                  <a:prstClr val="black"/>
                </a:solidFill>
                <a:effectLst/>
                <a:uLnTx/>
                <a:uFillTx/>
                <a:latin typeface="Calibri"/>
                <a:ea typeface="+mn-ea"/>
                <a:cs typeface="+mn-cs"/>
              </a:rPr>
              <a:t> South African National Department of Health and NICD/Nelesh Govender</a:t>
            </a:r>
          </a:p>
        </p:txBody>
      </p:sp>
    </p:spTree>
    <p:extLst>
      <p:ext uri="{BB962C8B-B14F-4D97-AF65-F5344CB8AC3E}">
        <p14:creationId xmlns:p14="http://schemas.microsoft.com/office/powerpoint/2010/main" val="346701182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a:extLst>
              <a:ext uri="{FF2B5EF4-FFF2-40B4-BE49-F238E27FC236}">
                <a16:creationId xmlns:a16="http://schemas.microsoft.com/office/drawing/2014/main" id="{2EF76C86-E35D-405C-B3CF-166910C0390D}"/>
              </a:ext>
            </a:extLst>
          </p:cNvPr>
          <p:cNvSpPr txBox="1">
            <a:spLocks noChangeArrowheads="1"/>
          </p:cNvSpPr>
          <p:nvPr/>
        </p:nvSpPr>
        <p:spPr bwMode="gray">
          <a:xfrm>
            <a:off x="0" y="-36160"/>
            <a:ext cx="9144000" cy="914400"/>
          </a:xfrm>
          <a:prstGeom prst="rect">
            <a:avLst/>
          </a:prstGeom>
          <a:solidFill>
            <a:srgbClr val="002060"/>
          </a:solidFill>
        </p:spPr>
        <p:txBody>
          <a:bodyPr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600"/>
              </a:spcBef>
              <a:spcAft>
                <a:spcPts val="0"/>
              </a:spcAft>
              <a:buClrTx/>
              <a:buSzTx/>
              <a:buFontTx/>
              <a:buNone/>
              <a:tabLst/>
              <a:defRPr/>
            </a:pPr>
            <a:r>
              <a:rPr kumimoji="0" lang="en-US" sz="1900" b="1" i="0" u="none" strike="noStrike" kern="1200" cap="none" spc="0" normalizeH="0" baseline="0" noProof="0" dirty="0">
                <a:ln>
                  <a:noFill/>
                </a:ln>
                <a:solidFill>
                  <a:prstClr val="white"/>
                </a:solidFill>
                <a:effectLst/>
                <a:uLnTx/>
                <a:uFillTx/>
                <a:latin typeface="Calibri"/>
                <a:ea typeface="+mj-ea"/>
                <a:cs typeface="Calibri" panose="020F0502020204030204" pitchFamily="34" charset="0"/>
              </a:rPr>
              <a:t>Case Study 2 cont’d</a:t>
            </a:r>
          </a:p>
        </p:txBody>
      </p:sp>
      <p:sp>
        <p:nvSpPr>
          <p:cNvPr id="5" name="TextBox 4">
            <a:extLst>
              <a:ext uri="{FF2B5EF4-FFF2-40B4-BE49-F238E27FC236}">
                <a16:creationId xmlns:a16="http://schemas.microsoft.com/office/drawing/2014/main" id="{F76152D2-36DB-4277-8D07-D117719891C4}"/>
              </a:ext>
            </a:extLst>
          </p:cNvPr>
          <p:cNvSpPr txBox="1"/>
          <p:nvPr/>
        </p:nvSpPr>
        <p:spPr>
          <a:xfrm>
            <a:off x="179512" y="973172"/>
            <a:ext cx="8640960" cy="5847755"/>
          </a:xfrm>
          <a:prstGeom prst="rect">
            <a:avLst/>
          </a:prstGeom>
          <a:noFill/>
          <a:ln>
            <a:noFill/>
            <a:prstDash val="lgDash"/>
          </a:ln>
        </p:spPr>
        <p:txBody>
          <a:bodyPr wrap="square" rtlCol="0">
            <a:spAutoFit/>
          </a:bodyPr>
          <a:lstStyle/>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1" i="0" u="none" strike="noStrike" kern="1200" cap="none" spc="0" normalizeH="0" baseline="0" noProof="0" dirty="0">
                <a:ln>
                  <a:noFill/>
                </a:ln>
                <a:solidFill>
                  <a:srgbClr val="C00000"/>
                </a:solidFill>
                <a:effectLst/>
                <a:uLnTx/>
                <a:uFillTx/>
                <a:latin typeface="Calibri"/>
                <a:ea typeface="+mn-ea"/>
                <a:cs typeface="+mn-cs"/>
              </a:rPr>
              <a:t>Patient progress:</a:t>
            </a:r>
          </a:p>
          <a:p>
            <a:pPr marL="914400" marR="0" lvl="1"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200" b="0" i="0" u="none" strike="noStrike" kern="1200" cap="none" spc="0" normalizeH="0" baseline="0" noProof="0" dirty="0">
                <a:ln>
                  <a:noFill/>
                </a:ln>
                <a:solidFill>
                  <a:prstClr val="black"/>
                </a:solidFill>
                <a:effectLst/>
                <a:uLnTx/>
                <a:uFillTx/>
                <a:latin typeface="Calibri"/>
                <a:ea typeface="+mn-ea"/>
                <a:cs typeface="+mn-cs"/>
              </a:rPr>
              <a:t>On day four of hospital admission, the patient’s creatinine is too high, which means his kidneys are failing. He is given fluids and the dose of </a:t>
            </a:r>
            <a:r>
              <a:rPr kumimoji="0" lang="en-US" sz="2200" b="0" i="0" u="none" strike="noStrike" kern="1200" cap="none" spc="0" normalizeH="0" baseline="0" noProof="0" dirty="0" err="1">
                <a:ln>
                  <a:noFill/>
                </a:ln>
                <a:solidFill>
                  <a:prstClr val="black"/>
                </a:solidFill>
                <a:effectLst/>
                <a:uLnTx/>
                <a:uFillTx/>
                <a:latin typeface="Calibri"/>
                <a:ea typeface="+mn-ea"/>
                <a:cs typeface="+mn-cs"/>
              </a:rPr>
              <a:t>AmB</a:t>
            </a:r>
            <a:r>
              <a:rPr kumimoji="0" lang="en-US" sz="2200" b="0" i="0" u="none" strike="noStrike" kern="1200" cap="none" spc="0" normalizeH="0" baseline="0" noProof="0" dirty="0">
                <a:ln>
                  <a:noFill/>
                </a:ln>
                <a:solidFill>
                  <a:prstClr val="black"/>
                </a:solidFill>
                <a:effectLst/>
                <a:uLnTx/>
                <a:uFillTx/>
                <a:latin typeface="Calibri"/>
                <a:ea typeface="+mn-ea"/>
                <a:cs typeface="+mn-cs"/>
              </a:rPr>
              <a:t> d is adjusted </a:t>
            </a:r>
            <a:r>
              <a:rPr kumimoji="0" lang="en-US" sz="1800" b="1" i="1" u="none" strike="noStrike" kern="1200" cap="none" spc="0" normalizeH="0" baseline="0" noProof="0" dirty="0">
                <a:ln>
                  <a:noFill/>
                </a:ln>
                <a:solidFill>
                  <a:prstClr val="black"/>
                </a:solidFill>
                <a:effectLst/>
                <a:uLnTx/>
                <a:uFillTx/>
                <a:latin typeface="Calibri"/>
                <a:ea typeface="+mn-ea"/>
                <a:cs typeface="+mn-cs"/>
              </a:rPr>
              <a:t>(Refer to Job aid – Use of </a:t>
            </a:r>
            <a:r>
              <a:rPr kumimoji="0" lang="en-US" sz="1800" b="1" i="1" u="none" strike="noStrike" kern="1200" cap="none" spc="0" normalizeH="0" baseline="0" noProof="0" dirty="0" err="1">
                <a:ln>
                  <a:noFill/>
                </a:ln>
                <a:solidFill>
                  <a:prstClr val="black"/>
                </a:solidFill>
                <a:effectLst/>
                <a:uLnTx/>
                <a:uFillTx/>
                <a:latin typeface="Calibri"/>
                <a:ea typeface="+mn-ea"/>
                <a:cs typeface="+mn-cs"/>
              </a:rPr>
              <a:t>AmB</a:t>
            </a:r>
            <a:r>
              <a:rPr kumimoji="0" lang="en-US" sz="1800" b="1" i="1" u="none" strike="noStrike" kern="1200" cap="none" spc="0" normalizeH="0" baseline="0" noProof="0" dirty="0">
                <a:ln>
                  <a:noFill/>
                </a:ln>
                <a:solidFill>
                  <a:prstClr val="black"/>
                </a:solidFill>
                <a:effectLst/>
                <a:uLnTx/>
                <a:uFillTx/>
                <a:latin typeface="Calibri"/>
                <a:ea typeface="+mn-ea"/>
                <a:cs typeface="+mn-cs"/>
              </a:rPr>
              <a:t> Deoxycholate)</a:t>
            </a:r>
            <a:r>
              <a:rPr kumimoji="0" lang="en-US" sz="2200" b="0" i="0" u="none" strike="noStrike" kern="1200" cap="none" spc="0" normalizeH="0" baseline="0" noProof="0" dirty="0">
                <a:ln>
                  <a:noFill/>
                </a:ln>
                <a:solidFill>
                  <a:prstClr val="black"/>
                </a:solidFill>
                <a:effectLst/>
                <a:uLnTx/>
                <a:uFillTx/>
                <a:latin typeface="Calibri"/>
                <a:ea typeface="+mn-ea"/>
                <a:cs typeface="+mn-cs"/>
              </a:rPr>
              <a:t>. </a:t>
            </a:r>
          </a:p>
          <a:p>
            <a:pPr marL="914400" marR="0" lvl="1"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endParaRPr kumimoji="0" lang="en-US" sz="2200" b="0" i="0" u="none" strike="noStrike" kern="1200" cap="none" spc="0" normalizeH="0" baseline="0" noProof="0" dirty="0">
              <a:ln>
                <a:noFill/>
              </a:ln>
              <a:solidFill>
                <a:prstClr val="black"/>
              </a:solidFill>
              <a:effectLst/>
              <a:uLnTx/>
              <a:uFillTx/>
              <a:latin typeface="Calibri"/>
              <a:ea typeface="+mn-ea"/>
              <a:cs typeface="+mn-cs"/>
            </a:endParaRPr>
          </a:p>
          <a:p>
            <a:pPr marL="914400" marR="0" lvl="1"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200" b="0" i="0" u="none" strike="noStrike" kern="1200" cap="none" spc="0" normalizeH="0" baseline="0" noProof="0" dirty="0">
                <a:ln>
                  <a:noFill/>
                </a:ln>
                <a:solidFill>
                  <a:prstClr val="black"/>
                </a:solidFill>
                <a:effectLst/>
                <a:uLnTx/>
                <a:uFillTx/>
                <a:latin typeface="Calibri"/>
                <a:ea typeface="+mn-ea"/>
                <a:cs typeface="+mn-cs"/>
              </a:rPr>
              <a:t>The dose of 5FC is also adjusted because of renal impairment </a:t>
            </a:r>
            <a:r>
              <a:rPr kumimoji="0" lang="en-US" sz="1800" b="1" i="1" u="none" strike="noStrike" kern="1200" cap="none" spc="0" normalizeH="0" baseline="0" noProof="0" dirty="0">
                <a:ln>
                  <a:noFill/>
                </a:ln>
                <a:solidFill>
                  <a:prstClr val="black"/>
                </a:solidFill>
                <a:effectLst/>
                <a:uLnTx/>
                <a:uFillTx/>
                <a:latin typeface="Calibri"/>
                <a:ea typeface="+mn-ea"/>
                <a:cs typeface="+mn-cs"/>
              </a:rPr>
              <a:t>(Refer to Poster – adjusting dose of 5FC &amp; Fluconazole).</a:t>
            </a:r>
          </a:p>
          <a:p>
            <a:pPr marL="457200" marR="0" lvl="1" indent="0" algn="just" defTabSz="914400" rtl="0" eaLnBrk="1" fontAlgn="auto" latinLnBrk="0" hangingPunct="1">
              <a:lnSpc>
                <a:spcPct val="100000"/>
              </a:lnSpc>
              <a:spcBef>
                <a:spcPts val="0"/>
              </a:spcBef>
              <a:spcAft>
                <a:spcPts val="0"/>
              </a:spcAft>
              <a:buClrTx/>
              <a:buSzTx/>
              <a:buFontTx/>
              <a:buNone/>
              <a:tabLst/>
              <a:defRPr/>
            </a:pPr>
            <a:endParaRPr kumimoji="0" lang="en-US" sz="2200" b="0" i="0" u="none" strike="noStrike" kern="1200" cap="none" spc="0" normalizeH="0" baseline="0" noProof="0" dirty="0">
              <a:ln>
                <a:noFill/>
              </a:ln>
              <a:solidFill>
                <a:prstClr val="black"/>
              </a:solidFill>
              <a:effectLst/>
              <a:uLnTx/>
              <a:uFillTx/>
              <a:latin typeface="Calibri"/>
              <a:ea typeface="+mn-ea"/>
              <a:cs typeface="+mn-cs"/>
            </a:endParaRPr>
          </a:p>
          <a:p>
            <a:pPr marL="914400" marR="0" lvl="1"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200" b="0" i="0" u="none" strike="noStrike" kern="1200" cap="none" spc="0" normalizeH="0" baseline="0" noProof="0" dirty="0">
                <a:ln>
                  <a:noFill/>
                </a:ln>
                <a:solidFill>
                  <a:prstClr val="black"/>
                </a:solidFill>
                <a:effectLst/>
                <a:uLnTx/>
                <a:uFillTx/>
                <a:latin typeface="Calibri"/>
                <a:ea typeface="+mn-ea"/>
                <a:cs typeface="+mn-cs"/>
              </a:rPr>
              <a:t>The AmB d causes him to develop thrombophlebitis (inflamed veins due to a chemical reaction with amphotericin B) and he has become anaemic.</a:t>
            </a:r>
          </a:p>
          <a:p>
            <a:pPr marL="914400" marR="0" lvl="1"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endParaRPr kumimoji="0" lang="en-US" sz="2200" b="0" i="0" u="none" strike="noStrike" kern="1200" cap="none" spc="0" normalizeH="0" baseline="0" noProof="0" dirty="0">
              <a:ln>
                <a:noFill/>
              </a:ln>
              <a:solidFill>
                <a:prstClr val="black"/>
              </a:solidFill>
              <a:effectLst/>
              <a:uLnTx/>
              <a:uFillTx/>
              <a:latin typeface="Calibri"/>
              <a:ea typeface="+mn-ea"/>
              <a:cs typeface="+mn-cs"/>
            </a:endParaRPr>
          </a:p>
          <a:p>
            <a:pPr marL="914400" marR="0" lvl="1"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200" b="0" i="0" u="none" strike="noStrike" kern="1200" cap="none" spc="0" normalizeH="0" baseline="0" noProof="0" dirty="0">
                <a:ln>
                  <a:noFill/>
                </a:ln>
                <a:solidFill>
                  <a:prstClr val="black"/>
                </a:solidFill>
                <a:effectLst/>
                <a:uLnTx/>
                <a:uFillTx/>
                <a:latin typeface="Calibri"/>
                <a:ea typeface="+mn-ea"/>
                <a:cs typeface="+mn-cs"/>
              </a:rPr>
              <a:t>He completes the 1</a:t>
            </a:r>
            <a:r>
              <a:rPr kumimoji="0" lang="en-US" sz="2200" b="0" i="0" u="none" strike="noStrike" kern="1200" cap="none" spc="0" normalizeH="0" baseline="30000" noProof="0" dirty="0">
                <a:ln>
                  <a:noFill/>
                </a:ln>
                <a:solidFill>
                  <a:prstClr val="black"/>
                </a:solidFill>
                <a:effectLst/>
                <a:uLnTx/>
                <a:uFillTx/>
                <a:latin typeface="Calibri"/>
                <a:ea typeface="+mn-ea"/>
                <a:cs typeface="+mn-cs"/>
              </a:rPr>
              <a:t>st</a:t>
            </a:r>
            <a:r>
              <a:rPr kumimoji="0" lang="en-US" sz="2200" b="0" i="0" u="none" strike="noStrike" kern="1200" cap="none" spc="0" normalizeH="0" baseline="0" noProof="0" dirty="0">
                <a:ln>
                  <a:noFill/>
                </a:ln>
                <a:solidFill>
                  <a:prstClr val="black"/>
                </a:solidFill>
                <a:effectLst/>
                <a:uLnTx/>
                <a:uFillTx/>
                <a:latin typeface="Calibri"/>
                <a:ea typeface="+mn-ea"/>
                <a:cs typeface="+mn-cs"/>
              </a:rPr>
              <a:t> week of AmB d &amp; 5FC, and Fluconazole 1200 mg/daily for the 2</a:t>
            </a:r>
            <a:r>
              <a:rPr kumimoji="0" lang="en-US" sz="2200" b="0" i="0" u="none" strike="noStrike" kern="1200" cap="none" spc="0" normalizeH="0" baseline="30000" noProof="0" dirty="0">
                <a:ln>
                  <a:noFill/>
                </a:ln>
                <a:solidFill>
                  <a:prstClr val="black"/>
                </a:solidFill>
                <a:effectLst/>
                <a:uLnTx/>
                <a:uFillTx/>
                <a:latin typeface="Calibri"/>
                <a:ea typeface="+mn-ea"/>
                <a:cs typeface="+mn-cs"/>
              </a:rPr>
              <a:t>nd</a:t>
            </a:r>
            <a:r>
              <a:rPr kumimoji="0" lang="en-US" sz="2200" b="0" i="0" u="none" strike="noStrike" kern="1200" cap="none" spc="0" normalizeH="0" baseline="0" noProof="0" dirty="0">
                <a:ln>
                  <a:noFill/>
                </a:ln>
                <a:solidFill>
                  <a:prstClr val="black"/>
                </a:solidFill>
                <a:effectLst/>
                <a:uLnTx/>
                <a:uFillTx/>
                <a:latin typeface="Calibri"/>
                <a:ea typeface="+mn-ea"/>
                <a:cs typeface="+mn-cs"/>
              </a:rPr>
              <a:t> week and is discharged on fluconazole 800 mg/daily for two months (</a:t>
            </a:r>
            <a:r>
              <a:rPr kumimoji="0" lang="en-US" sz="2200" b="1" i="0" u="none" strike="noStrike" kern="1200" cap="none" spc="0" normalizeH="0" baseline="0" noProof="0" dirty="0">
                <a:ln>
                  <a:noFill/>
                </a:ln>
                <a:solidFill>
                  <a:prstClr val="black"/>
                </a:solidFill>
                <a:effectLst/>
                <a:uLnTx/>
                <a:uFillTx/>
                <a:latin typeface="Calibri"/>
                <a:ea typeface="+mn-ea"/>
                <a:cs typeface="+mn-cs"/>
              </a:rPr>
              <a:t>consolidation phase</a:t>
            </a:r>
            <a:r>
              <a:rPr kumimoji="0" lang="en-US" sz="2200" b="0" i="0" u="none" strike="noStrike" kern="1200" cap="none" spc="0" normalizeH="0" baseline="0" noProof="0" dirty="0">
                <a:ln>
                  <a:noFill/>
                </a:ln>
                <a:solidFill>
                  <a:prstClr val="black"/>
                </a:solidFill>
                <a:effectLst/>
                <a:uLnTx/>
                <a:uFillTx/>
                <a:latin typeface="Calibri"/>
                <a:ea typeface="+mn-ea"/>
                <a:cs typeface="+mn-cs"/>
              </a:rPr>
              <a:t> of CCM treatment).</a:t>
            </a:r>
          </a:p>
        </p:txBody>
      </p:sp>
    </p:spTree>
    <p:extLst>
      <p:ext uri="{BB962C8B-B14F-4D97-AF65-F5344CB8AC3E}">
        <p14:creationId xmlns:p14="http://schemas.microsoft.com/office/powerpoint/2010/main" val="26211571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a:extLst>
              <a:ext uri="{FF2B5EF4-FFF2-40B4-BE49-F238E27FC236}">
                <a16:creationId xmlns:a16="http://schemas.microsoft.com/office/drawing/2014/main" id="{2EF76C86-E35D-405C-B3CF-166910C0390D}"/>
              </a:ext>
            </a:extLst>
          </p:cNvPr>
          <p:cNvSpPr txBox="1">
            <a:spLocks noChangeArrowheads="1"/>
          </p:cNvSpPr>
          <p:nvPr/>
        </p:nvSpPr>
        <p:spPr bwMode="gray">
          <a:xfrm>
            <a:off x="0" y="-5680"/>
            <a:ext cx="9144000" cy="914400"/>
          </a:xfrm>
          <a:prstGeom prst="rect">
            <a:avLst/>
          </a:prstGeom>
          <a:solidFill>
            <a:srgbClr val="002060"/>
          </a:solidFill>
        </p:spPr>
        <p:txBody>
          <a:bodyPr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1900" b="1" i="0" u="none" strike="noStrike" kern="1200" cap="none" spc="0" normalizeH="0" baseline="0" noProof="0" dirty="0">
                <a:ln>
                  <a:noFill/>
                </a:ln>
                <a:solidFill>
                  <a:prstClr val="white"/>
                </a:solidFill>
                <a:effectLst/>
                <a:uLnTx/>
                <a:uFillTx/>
                <a:latin typeface="Calibri" panose="020F0502020204030204"/>
                <a:ea typeface="+mj-ea"/>
                <a:cs typeface="Calibri" panose="020F0502020204030204" pitchFamily="34" charset="0"/>
              </a:rPr>
              <a:t>Global burden of disease of HIV associated cryptococcal meningitis: an updated analysis – Annual incidence of cryptococcal infection</a:t>
            </a:r>
          </a:p>
        </p:txBody>
      </p:sp>
      <p:sp>
        <p:nvSpPr>
          <p:cNvPr id="6" name="TextBox 5">
            <a:extLst>
              <a:ext uri="{FF2B5EF4-FFF2-40B4-BE49-F238E27FC236}">
                <a16:creationId xmlns:a16="http://schemas.microsoft.com/office/drawing/2014/main" id="{BC4828AB-2161-4D18-82CD-4A4FA1FEDC4D}"/>
              </a:ext>
            </a:extLst>
          </p:cNvPr>
          <p:cNvSpPr txBox="1"/>
          <p:nvPr/>
        </p:nvSpPr>
        <p:spPr>
          <a:xfrm flipH="1">
            <a:off x="-2" y="6573847"/>
            <a:ext cx="8532441"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1" u="none" strike="noStrike" kern="1200" cap="none" spc="0" normalizeH="0" baseline="0" noProof="0" dirty="0">
                <a:ln>
                  <a:noFill/>
                </a:ln>
                <a:solidFill>
                  <a:prstClr val="black"/>
                </a:solidFill>
                <a:effectLst/>
                <a:uLnTx/>
                <a:uFillTx/>
                <a:latin typeface="Calibri"/>
                <a:ea typeface="+mn-ea"/>
                <a:cs typeface="+mn-cs"/>
              </a:rPr>
              <a:t>Source</a:t>
            </a:r>
            <a:r>
              <a:rPr kumimoji="0" lang="en-US" sz="1200" b="0" i="1" u="none" strike="noStrike" kern="1200" cap="none" spc="0" normalizeH="0" baseline="0" noProof="0" dirty="0">
                <a:ln>
                  <a:noFill/>
                </a:ln>
                <a:solidFill>
                  <a:prstClr val="black"/>
                </a:solidFill>
                <a:effectLst/>
                <a:uLnTx/>
                <a:uFillTx/>
                <a:latin typeface="Calibri"/>
                <a:ea typeface="+mn-ea"/>
                <a:cs typeface="+mn-cs"/>
              </a:rPr>
              <a:t>: </a:t>
            </a:r>
            <a:r>
              <a:rPr kumimoji="0" lang="en-US" sz="1200" b="0" i="0" u="none" strike="noStrike" kern="1200" cap="none" spc="0" normalizeH="0" baseline="0" noProof="0" dirty="0">
                <a:ln>
                  <a:noFill/>
                </a:ln>
                <a:solidFill>
                  <a:prstClr val="black"/>
                </a:solidFill>
                <a:effectLst/>
                <a:uLnTx/>
                <a:uFillTx/>
                <a:latin typeface="Calibri"/>
                <a:ea typeface="+mn-ea"/>
                <a:cs typeface="+mn-cs"/>
              </a:rPr>
              <a:t>Global Burden of HIV-associated Cryptococcal Meningitis: 2020</a:t>
            </a:r>
            <a:r>
              <a:rPr kumimoji="0" lang="en-US" sz="1200" b="0" i="1" u="none" strike="noStrike" kern="1200" cap="none" spc="0" normalizeH="0" baseline="0" noProof="0" dirty="0">
                <a:ln>
                  <a:noFill/>
                </a:ln>
                <a:solidFill>
                  <a:prstClr val="black"/>
                </a:solidFill>
                <a:effectLst/>
                <a:uLnTx/>
                <a:uFillTx/>
                <a:latin typeface="Calibri"/>
                <a:ea typeface="+mn-ea"/>
                <a:cs typeface="+mn-cs"/>
              </a:rPr>
              <a:t> </a:t>
            </a:r>
            <a:r>
              <a:rPr kumimoji="0" lang="en-US" sz="1200" b="1" i="1" u="none" strike="noStrike" kern="1200" cap="none" spc="0" normalizeH="0" baseline="0" noProof="0" dirty="0">
                <a:ln>
                  <a:noFill/>
                </a:ln>
                <a:solidFill>
                  <a:prstClr val="black"/>
                </a:solidFill>
                <a:effectLst/>
                <a:uLnTx/>
                <a:uFillTx/>
                <a:latin typeface="Calibri"/>
                <a:ea typeface="+mn-ea"/>
                <a:cs typeface="+mn-cs"/>
                <a:hlinkClick r:id="rId3"/>
              </a:rPr>
              <a:t>https://burdenofcrypto.com/</a:t>
            </a:r>
            <a:r>
              <a:rPr kumimoji="0" lang="en-US" sz="1200" b="1" i="1" u="none" strike="noStrike" kern="1200" cap="none" spc="0" normalizeH="0" baseline="0" noProof="0" dirty="0">
                <a:ln>
                  <a:noFill/>
                </a:ln>
                <a:solidFill>
                  <a:prstClr val="black"/>
                </a:solidFill>
                <a:effectLst/>
                <a:uLnTx/>
                <a:uFillTx/>
                <a:latin typeface="Calibri"/>
                <a:ea typeface="+mn-ea"/>
                <a:cs typeface="+mn-cs"/>
              </a:rPr>
              <a:t> </a:t>
            </a:r>
            <a:r>
              <a:rPr kumimoji="0" lang="en-US" sz="1200" b="0" i="1" u="none" strike="noStrike" kern="1200" cap="none" spc="0" normalizeH="0" baseline="0" noProof="0" dirty="0">
                <a:ln>
                  <a:noFill/>
                </a:ln>
                <a:solidFill>
                  <a:prstClr val="black"/>
                </a:solidFill>
                <a:effectLst/>
                <a:uLnTx/>
                <a:uFillTx/>
                <a:latin typeface="Calibri"/>
                <a:ea typeface="+mn-ea"/>
                <a:cs typeface="+mn-cs"/>
              </a:rPr>
              <a:t>Accessed April 2023</a:t>
            </a:r>
          </a:p>
        </p:txBody>
      </p:sp>
      <p:pic>
        <p:nvPicPr>
          <p:cNvPr id="3" name="Picture 2">
            <a:extLst>
              <a:ext uri="{FF2B5EF4-FFF2-40B4-BE49-F238E27FC236}">
                <a16:creationId xmlns:a16="http://schemas.microsoft.com/office/drawing/2014/main" id="{F658A699-AC09-A713-C51E-73AA71611A60}"/>
              </a:ext>
            </a:extLst>
          </p:cNvPr>
          <p:cNvPicPr>
            <a:picLocks noChangeAspect="1"/>
          </p:cNvPicPr>
          <p:nvPr/>
        </p:nvPicPr>
        <p:blipFill rotWithShape="1">
          <a:blip r:embed="rId4"/>
          <a:srcRect l="17713" t="31791" r="16925" b="14662"/>
          <a:stretch/>
        </p:blipFill>
        <p:spPr>
          <a:xfrm>
            <a:off x="279700" y="1844824"/>
            <a:ext cx="8598372" cy="3960440"/>
          </a:xfrm>
          <a:prstGeom prst="rect">
            <a:avLst/>
          </a:prstGeom>
        </p:spPr>
      </p:pic>
    </p:spTree>
    <p:extLst>
      <p:ext uri="{BB962C8B-B14F-4D97-AF65-F5344CB8AC3E}">
        <p14:creationId xmlns:p14="http://schemas.microsoft.com/office/powerpoint/2010/main" val="245509672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a:extLst>
              <a:ext uri="{FF2B5EF4-FFF2-40B4-BE49-F238E27FC236}">
                <a16:creationId xmlns:a16="http://schemas.microsoft.com/office/drawing/2014/main" id="{2EF76C86-E35D-405C-B3CF-166910C0390D}"/>
              </a:ext>
            </a:extLst>
          </p:cNvPr>
          <p:cNvSpPr txBox="1">
            <a:spLocks noChangeArrowheads="1"/>
          </p:cNvSpPr>
          <p:nvPr/>
        </p:nvSpPr>
        <p:spPr bwMode="gray">
          <a:xfrm>
            <a:off x="0" y="-66640"/>
            <a:ext cx="9144000" cy="914400"/>
          </a:xfrm>
          <a:prstGeom prst="rect">
            <a:avLst/>
          </a:prstGeom>
          <a:solidFill>
            <a:srgbClr val="002060"/>
          </a:solidFill>
        </p:spPr>
        <p:txBody>
          <a:bodyPr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600"/>
              </a:spcBef>
              <a:spcAft>
                <a:spcPts val="0"/>
              </a:spcAft>
              <a:buClrTx/>
              <a:buSzTx/>
              <a:buFontTx/>
              <a:buNone/>
              <a:tabLst/>
              <a:defRPr/>
            </a:pPr>
            <a:r>
              <a:rPr kumimoji="0" lang="en-US" sz="1900" b="1" i="0" u="none" strike="noStrike" kern="1200" cap="none" spc="0" normalizeH="0" baseline="0" noProof="0" dirty="0">
                <a:ln>
                  <a:noFill/>
                </a:ln>
                <a:solidFill>
                  <a:prstClr val="white"/>
                </a:solidFill>
                <a:effectLst/>
                <a:uLnTx/>
                <a:uFillTx/>
                <a:latin typeface="Calibri"/>
                <a:ea typeface="+mj-ea"/>
                <a:cs typeface="Calibri" panose="020F0502020204030204" pitchFamily="34" charset="0"/>
              </a:rPr>
              <a:t>Case Study 2 cont’d</a:t>
            </a:r>
          </a:p>
        </p:txBody>
      </p:sp>
      <p:sp>
        <p:nvSpPr>
          <p:cNvPr id="5" name="TextBox 4">
            <a:extLst>
              <a:ext uri="{FF2B5EF4-FFF2-40B4-BE49-F238E27FC236}">
                <a16:creationId xmlns:a16="http://schemas.microsoft.com/office/drawing/2014/main" id="{F76152D2-36DB-4277-8D07-D117719891C4}"/>
              </a:ext>
            </a:extLst>
          </p:cNvPr>
          <p:cNvSpPr txBox="1"/>
          <p:nvPr/>
        </p:nvSpPr>
        <p:spPr>
          <a:xfrm>
            <a:off x="251520" y="935727"/>
            <a:ext cx="8640960" cy="4493538"/>
          </a:xfrm>
          <a:prstGeom prst="rect">
            <a:avLst/>
          </a:prstGeom>
          <a:noFill/>
          <a:ln>
            <a:noFill/>
            <a:prstDash val="lgDash"/>
          </a:ln>
        </p:spPr>
        <p:txBody>
          <a:bodyPr wrap="square" rtlCol="0">
            <a:spAutoFit/>
          </a:bodyPr>
          <a:lstStyle/>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1" i="0" u="none" strike="noStrike" kern="1200" cap="none" spc="0" normalizeH="0" baseline="0" noProof="0" dirty="0">
                <a:ln>
                  <a:noFill/>
                </a:ln>
                <a:solidFill>
                  <a:srgbClr val="C00000"/>
                </a:solidFill>
                <a:effectLst/>
                <a:uLnTx/>
                <a:uFillTx/>
                <a:latin typeface="Calibri"/>
                <a:ea typeface="+mn-ea"/>
                <a:cs typeface="+mn-cs"/>
              </a:rPr>
              <a:t>Patient progress:</a:t>
            </a:r>
          </a:p>
          <a:p>
            <a:pPr marL="914400" marR="0" lvl="1"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200" b="0" i="0" u="none" strike="noStrike" kern="1200" cap="none" spc="0" normalizeH="0" baseline="0" noProof="0" dirty="0">
                <a:ln>
                  <a:noFill/>
                </a:ln>
                <a:solidFill>
                  <a:prstClr val="black"/>
                </a:solidFill>
                <a:effectLst/>
                <a:uLnTx/>
                <a:uFillTx/>
                <a:latin typeface="Calibri"/>
                <a:ea typeface="+mn-ea"/>
                <a:cs typeface="+mn-cs"/>
              </a:rPr>
              <a:t>At his post-hospital discharge clinic visit, the patient is doing well and does not complain of headaches (</a:t>
            </a:r>
            <a:r>
              <a:rPr kumimoji="0" lang="en-US" sz="2200" b="0" i="0" u="none" strike="noStrike" kern="1200" cap="none" spc="0" normalizeH="0" baseline="0" noProof="0" dirty="0">
                <a:ln>
                  <a:noFill/>
                </a:ln>
                <a:solidFill>
                  <a:srgbClr val="002060"/>
                </a:solidFill>
                <a:effectLst/>
                <a:uLnTx/>
                <a:uFillTx/>
                <a:latin typeface="Calibri"/>
                <a:ea typeface="+mn-ea"/>
                <a:cs typeface="+mn-cs"/>
              </a:rPr>
              <a:t>See Slide #141</a:t>
            </a:r>
            <a:r>
              <a:rPr kumimoji="0" lang="en-US" sz="2200" b="0" i="0" u="none" strike="noStrike" kern="1200" cap="none" spc="0" normalizeH="0" baseline="0" noProof="0" dirty="0">
                <a:ln>
                  <a:noFill/>
                </a:ln>
                <a:solidFill>
                  <a:prstClr val="black"/>
                </a:solidFill>
                <a:effectLst/>
                <a:uLnTx/>
                <a:uFillTx/>
                <a:latin typeface="Calibri"/>
                <a:ea typeface="+mn-ea"/>
                <a:cs typeface="+mn-cs"/>
              </a:rPr>
              <a:t>). </a:t>
            </a:r>
          </a:p>
          <a:p>
            <a:pPr marL="914400" marR="0" lvl="1"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endParaRPr kumimoji="0" lang="en-US" sz="2200" b="0" i="0" u="none" strike="noStrike" kern="1200" cap="none" spc="0" normalizeH="0" baseline="0" noProof="0" dirty="0">
              <a:ln>
                <a:noFill/>
              </a:ln>
              <a:solidFill>
                <a:prstClr val="black"/>
              </a:solidFill>
              <a:effectLst/>
              <a:uLnTx/>
              <a:uFillTx/>
              <a:latin typeface="Calibri"/>
              <a:ea typeface="+mn-ea"/>
              <a:cs typeface="+mn-cs"/>
            </a:endParaRPr>
          </a:p>
          <a:p>
            <a:pPr marL="914400" marR="0" lvl="1"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200" b="0" i="0" u="none" strike="noStrike" kern="1200" cap="none" spc="0" normalizeH="0" baseline="0" noProof="0" dirty="0">
                <a:ln>
                  <a:noFill/>
                </a:ln>
                <a:solidFill>
                  <a:prstClr val="black"/>
                </a:solidFill>
                <a:effectLst/>
                <a:uLnTx/>
                <a:uFillTx/>
                <a:latin typeface="Calibri"/>
                <a:ea typeface="+mn-ea"/>
                <a:cs typeface="+mn-cs"/>
              </a:rPr>
              <a:t>He is offered TPT and CPT: He expresses concerns about the many medicines he has to take!</a:t>
            </a:r>
          </a:p>
          <a:p>
            <a:pPr marL="914400" marR="0" lvl="1"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endParaRPr kumimoji="0" lang="en-US" sz="2200" b="0" i="0" u="none" strike="noStrike" kern="1200" cap="none" spc="0" normalizeH="0" baseline="0" noProof="0" dirty="0">
              <a:ln>
                <a:noFill/>
              </a:ln>
              <a:solidFill>
                <a:prstClr val="black"/>
              </a:solidFill>
              <a:effectLst/>
              <a:uLnTx/>
              <a:uFillTx/>
              <a:latin typeface="Calibri"/>
              <a:ea typeface="+mn-ea"/>
              <a:cs typeface="+mn-cs"/>
            </a:endParaRPr>
          </a:p>
          <a:p>
            <a:pPr marL="914400" marR="0" lvl="1"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200" b="0" i="0" u="none" strike="noStrike" kern="1200" cap="none" spc="0" normalizeH="0" baseline="0" noProof="0" dirty="0">
                <a:ln>
                  <a:noFill/>
                </a:ln>
                <a:solidFill>
                  <a:prstClr val="black"/>
                </a:solidFill>
                <a:effectLst/>
                <a:uLnTx/>
                <a:uFillTx/>
                <a:latin typeface="Calibri"/>
                <a:ea typeface="+mn-ea"/>
                <a:cs typeface="+mn-cs"/>
              </a:rPr>
              <a:t>He is started on ART 4 – 6 weeks after initiating Crypto treatment </a:t>
            </a:r>
            <a:r>
              <a:rPr kumimoji="0" lang="en-US" sz="2200" b="1" i="0" u="none" strike="noStrike" kern="1200" cap="none" spc="0" normalizeH="0" baseline="0" noProof="0" dirty="0">
                <a:ln>
                  <a:noFill/>
                </a:ln>
                <a:solidFill>
                  <a:srgbClr val="C00000"/>
                </a:solidFill>
                <a:effectLst/>
                <a:uLnTx/>
                <a:uFillTx/>
                <a:latin typeface="Calibri"/>
                <a:ea typeface="+mn-ea"/>
                <a:cs typeface="+mn-cs"/>
              </a:rPr>
              <a:t>(ABC, 3TC, DTG)</a:t>
            </a:r>
            <a:r>
              <a:rPr kumimoji="0" lang="en-US" sz="2200" b="0" i="0" u="none" strike="noStrike" kern="1200" cap="none" spc="0" normalizeH="0" baseline="0" noProof="0" dirty="0">
                <a:ln>
                  <a:noFill/>
                </a:ln>
                <a:solidFill>
                  <a:prstClr val="black"/>
                </a:solidFill>
                <a:effectLst/>
                <a:uLnTx/>
                <a:uFillTx/>
                <a:latin typeface="Calibri"/>
                <a:ea typeface="+mn-ea"/>
                <a:cs typeface="+mn-cs"/>
              </a:rPr>
              <a:t> in view of his creatinine levels (kidney failure). </a:t>
            </a:r>
          </a:p>
          <a:p>
            <a:pPr marL="914400" marR="0" lvl="1"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endParaRPr kumimoji="0" lang="en-US" sz="2200" b="0" i="0" u="none" strike="noStrike" kern="1200" cap="none" spc="0" normalizeH="0" baseline="0" noProof="0" dirty="0">
              <a:ln>
                <a:noFill/>
              </a:ln>
              <a:solidFill>
                <a:prstClr val="black"/>
              </a:solidFill>
              <a:effectLst/>
              <a:uLnTx/>
              <a:uFillTx/>
              <a:latin typeface="Calibri"/>
              <a:ea typeface="+mn-ea"/>
              <a:cs typeface="+mn-cs"/>
            </a:endParaRPr>
          </a:p>
          <a:p>
            <a:pPr marL="914400" marR="0" lvl="1"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200" b="0" i="0" u="none" strike="noStrike" kern="1200" cap="none" spc="0" normalizeH="0" baseline="0" noProof="0" dirty="0">
                <a:ln>
                  <a:noFill/>
                </a:ln>
                <a:solidFill>
                  <a:prstClr val="black"/>
                </a:solidFill>
                <a:effectLst/>
                <a:uLnTx/>
                <a:uFillTx/>
                <a:latin typeface="Calibri"/>
                <a:ea typeface="+mn-ea"/>
                <a:cs typeface="+mn-cs"/>
              </a:rPr>
              <a:t>After 2 months of consolidation phase of treatment, he is continued on fluconazole 200 mg/day (</a:t>
            </a:r>
            <a:r>
              <a:rPr kumimoji="0" lang="en-US" sz="2200" b="1" i="0" u="none" strike="noStrike" kern="1200" cap="none" spc="0" normalizeH="0" baseline="0" noProof="0" dirty="0">
                <a:ln>
                  <a:noFill/>
                </a:ln>
                <a:solidFill>
                  <a:prstClr val="black"/>
                </a:solidFill>
                <a:effectLst/>
                <a:uLnTx/>
                <a:uFillTx/>
                <a:latin typeface="Calibri"/>
                <a:ea typeface="+mn-ea"/>
                <a:cs typeface="+mn-cs"/>
              </a:rPr>
              <a:t>Maintenance phase</a:t>
            </a:r>
            <a:r>
              <a:rPr kumimoji="0" lang="en-US" sz="2200" b="0" i="0" u="none" strike="noStrike" kern="1200" cap="none" spc="0" normalizeH="0" baseline="0" noProof="0" dirty="0">
                <a:ln>
                  <a:noFill/>
                </a:ln>
                <a:solidFill>
                  <a:prstClr val="black"/>
                </a:solidFill>
                <a:effectLst/>
                <a:uLnTx/>
                <a:uFillTx/>
                <a:latin typeface="Calibri"/>
                <a:ea typeface="+mn-ea"/>
                <a:cs typeface="+mn-cs"/>
              </a:rPr>
              <a:t> of CCM treatment)</a:t>
            </a:r>
          </a:p>
        </p:txBody>
      </p:sp>
      <p:sp>
        <p:nvSpPr>
          <p:cNvPr id="8" name="TextBox 7">
            <a:extLst>
              <a:ext uri="{FF2B5EF4-FFF2-40B4-BE49-F238E27FC236}">
                <a16:creationId xmlns:a16="http://schemas.microsoft.com/office/drawing/2014/main" id="{B4A1F78B-D454-47DB-987E-1D8D754D6354}"/>
              </a:ext>
            </a:extLst>
          </p:cNvPr>
          <p:cNvSpPr txBox="1"/>
          <p:nvPr/>
        </p:nvSpPr>
        <p:spPr>
          <a:xfrm>
            <a:off x="179512" y="5517232"/>
            <a:ext cx="8784976" cy="892552"/>
          </a:xfrm>
          <a:prstGeom prst="rect">
            <a:avLst/>
          </a:prstGeom>
          <a:solidFill>
            <a:srgbClr val="FFFF00"/>
          </a:solidFill>
          <a:ln>
            <a:solidFill>
              <a:schemeClr val="tx1"/>
            </a:solidFill>
            <a:prstDash val="lgDash"/>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600" b="0" i="0" u="none" strike="noStrike" kern="1200" cap="none" spc="0" normalizeH="0" baseline="0" noProof="0" dirty="0">
                <a:ln>
                  <a:noFill/>
                </a:ln>
                <a:solidFill>
                  <a:srgbClr val="C00000"/>
                </a:solidFill>
                <a:effectLst/>
                <a:uLnTx/>
                <a:uFillTx/>
                <a:latin typeface="Calibri"/>
                <a:ea typeface="+mn-ea"/>
                <a:cs typeface="+mn-cs"/>
              </a:rPr>
              <a:t>What concerns and considerations do you have and want to make respectively as you plan his post-discharge care? </a:t>
            </a:r>
          </a:p>
        </p:txBody>
      </p:sp>
    </p:spTree>
    <p:extLst>
      <p:ext uri="{BB962C8B-B14F-4D97-AF65-F5344CB8AC3E}">
        <p14:creationId xmlns:p14="http://schemas.microsoft.com/office/powerpoint/2010/main" val="257706250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a:extLst>
              <a:ext uri="{FF2B5EF4-FFF2-40B4-BE49-F238E27FC236}">
                <a16:creationId xmlns:a16="http://schemas.microsoft.com/office/drawing/2014/main" id="{2EF76C86-E35D-405C-B3CF-166910C0390D}"/>
              </a:ext>
            </a:extLst>
          </p:cNvPr>
          <p:cNvSpPr txBox="1">
            <a:spLocks noChangeArrowheads="1"/>
          </p:cNvSpPr>
          <p:nvPr/>
        </p:nvSpPr>
        <p:spPr bwMode="gray">
          <a:xfrm>
            <a:off x="0" y="-36160"/>
            <a:ext cx="9144000" cy="914400"/>
          </a:xfrm>
          <a:prstGeom prst="rect">
            <a:avLst/>
          </a:prstGeom>
          <a:solidFill>
            <a:srgbClr val="002060"/>
          </a:solidFill>
        </p:spPr>
        <p:txBody>
          <a:bodyPr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1900" b="1" i="0" u="none" strike="noStrike" kern="1200" cap="none" spc="0" normalizeH="0" baseline="0" noProof="0" dirty="0">
                <a:ln>
                  <a:noFill/>
                </a:ln>
                <a:solidFill>
                  <a:prstClr val="white"/>
                </a:solidFill>
                <a:effectLst/>
                <a:uLnTx/>
                <a:uFillTx/>
                <a:latin typeface="Calibri"/>
                <a:ea typeface="+mj-ea"/>
                <a:cs typeface="Calibri" panose="020F0502020204030204" pitchFamily="34" charset="0"/>
              </a:rPr>
              <a:t>Case Study 2 - Discussion: </a:t>
            </a:r>
            <a:r>
              <a:rPr kumimoji="0" lang="en-US" sz="1900" b="0" i="0" u="none" strike="noStrike" kern="1200" cap="none" spc="0" normalizeH="0" baseline="0" noProof="0" dirty="0">
                <a:ln>
                  <a:noFill/>
                </a:ln>
                <a:solidFill>
                  <a:prstClr val="white"/>
                </a:solidFill>
                <a:effectLst/>
                <a:uLnTx/>
                <a:uFillTx/>
                <a:latin typeface="Calibri"/>
                <a:ea typeface="+mj-ea"/>
                <a:cs typeface="Calibri" panose="020F0502020204030204" pitchFamily="34" charset="0"/>
              </a:rPr>
              <a:t>Pill Burden and adherence concerns  A) Continuation of Maintenance phase of treatment B) TPT and CPT</a:t>
            </a:r>
          </a:p>
        </p:txBody>
      </p:sp>
      <p:sp>
        <p:nvSpPr>
          <p:cNvPr id="4" name="TextBox 3">
            <a:extLst>
              <a:ext uri="{FF2B5EF4-FFF2-40B4-BE49-F238E27FC236}">
                <a16:creationId xmlns:a16="http://schemas.microsoft.com/office/drawing/2014/main" id="{CB96CF24-174F-4CA7-8F99-2BCA51389F97}"/>
              </a:ext>
            </a:extLst>
          </p:cNvPr>
          <p:cNvSpPr txBox="1"/>
          <p:nvPr/>
        </p:nvSpPr>
        <p:spPr>
          <a:xfrm>
            <a:off x="179512" y="5344760"/>
            <a:ext cx="8784976" cy="892552"/>
          </a:xfrm>
          <a:prstGeom prst="rect">
            <a:avLst/>
          </a:prstGeom>
          <a:solidFill>
            <a:schemeClr val="bg1"/>
          </a:solidFill>
          <a:ln>
            <a:solidFill>
              <a:schemeClr val="tx1"/>
            </a:solidFill>
            <a:prstDash val="lgDash"/>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600" b="0" i="0" u="none" strike="noStrike" kern="1200" cap="none" spc="0" normalizeH="0" baseline="0" noProof="0" dirty="0">
                <a:ln>
                  <a:noFill/>
                </a:ln>
                <a:solidFill>
                  <a:srgbClr val="C00000"/>
                </a:solidFill>
                <a:effectLst/>
                <a:uLnTx/>
                <a:uFillTx/>
                <a:latin typeface="Calibri"/>
                <a:ea typeface="+mn-ea"/>
                <a:cs typeface="+mn-cs"/>
              </a:rPr>
              <a:t>Refer to </a:t>
            </a:r>
            <a:r>
              <a:rPr kumimoji="0" lang="en-US" sz="2600" b="1" i="0" u="none" strike="noStrike" kern="1200" cap="none" spc="0" normalizeH="0" baseline="0" noProof="0" dirty="0">
                <a:ln>
                  <a:noFill/>
                </a:ln>
                <a:solidFill>
                  <a:prstClr val="black"/>
                </a:solidFill>
                <a:effectLst/>
                <a:uLnTx/>
                <a:uFillTx/>
                <a:latin typeface="Calibri"/>
                <a:ea typeface="+mn-ea"/>
                <a:cs typeface="+mn-cs"/>
              </a:rPr>
              <a:t>Section 5</a:t>
            </a:r>
            <a:r>
              <a:rPr kumimoji="0" lang="en-US" sz="2600" b="0" i="0" u="none" strike="noStrike" kern="1200" cap="none" spc="0" normalizeH="0" baseline="0" noProof="0" dirty="0">
                <a:ln>
                  <a:noFill/>
                </a:ln>
                <a:solidFill>
                  <a:srgbClr val="C00000"/>
                </a:solidFill>
                <a:effectLst/>
                <a:uLnTx/>
                <a:uFillTx/>
                <a:latin typeface="Calibri"/>
                <a:ea typeface="+mn-ea"/>
                <a:cs typeface="+mn-cs"/>
              </a:rPr>
              <a:t>, </a:t>
            </a:r>
            <a:r>
              <a:rPr kumimoji="0" lang="en-US" sz="2600" b="1" i="0" u="none" strike="noStrike" kern="1200" cap="none" spc="0" normalizeH="0" baseline="0" noProof="0" dirty="0">
                <a:ln>
                  <a:noFill/>
                </a:ln>
                <a:solidFill>
                  <a:prstClr val="black"/>
                </a:solidFill>
                <a:effectLst/>
                <a:uLnTx/>
                <a:uFillTx/>
                <a:latin typeface="Calibri"/>
                <a:ea typeface="+mn-ea"/>
                <a:cs typeface="+mn-cs"/>
              </a:rPr>
              <a:t>sub-section IV</a:t>
            </a:r>
            <a:r>
              <a:rPr kumimoji="0" lang="en-US" sz="2600" b="0" i="0" u="none" strike="noStrike" kern="1200" cap="none" spc="0" normalizeH="0" baseline="0" noProof="0" dirty="0">
                <a:ln>
                  <a:noFill/>
                </a:ln>
                <a:solidFill>
                  <a:srgbClr val="C00000"/>
                </a:solidFill>
                <a:effectLst/>
                <a:uLnTx/>
                <a:uFillTx/>
                <a:latin typeface="Calibri"/>
                <a:ea typeface="+mn-ea"/>
                <a:cs typeface="+mn-cs"/>
              </a:rPr>
              <a:t> - </a:t>
            </a:r>
            <a:r>
              <a:rPr kumimoji="0" lang="en-US" sz="2600" b="0" i="1" u="none" strike="noStrike" kern="1200" cap="none" spc="0" normalizeH="0" baseline="0" noProof="0" dirty="0">
                <a:ln>
                  <a:noFill/>
                </a:ln>
                <a:solidFill>
                  <a:srgbClr val="C00000"/>
                </a:solidFill>
                <a:effectLst/>
                <a:uLnTx/>
                <a:uFillTx/>
                <a:latin typeface="Calibri"/>
                <a:ea typeface="+mn-ea"/>
                <a:cs typeface="+mn-cs"/>
              </a:rPr>
              <a:t>‘AHD Care Post Hospital Discharge”</a:t>
            </a:r>
          </a:p>
        </p:txBody>
      </p:sp>
      <p:sp>
        <p:nvSpPr>
          <p:cNvPr id="6" name="TextBox 5">
            <a:extLst>
              <a:ext uri="{FF2B5EF4-FFF2-40B4-BE49-F238E27FC236}">
                <a16:creationId xmlns:a16="http://schemas.microsoft.com/office/drawing/2014/main" id="{2A644456-B000-428A-AB30-461E4B7E2394}"/>
              </a:ext>
            </a:extLst>
          </p:cNvPr>
          <p:cNvSpPr txBox="1"/>
          <p:nvPr/>
        </p:nvSpPr>
        <p:spPr>
          <a:xfrm>
            <a:off x="251520" y="1052736"/>
            <a:ext cx="8640960" cy="4154984"/>
          </a:xfrm>
          <a:prstGeom prst="rect">
            <a:avLst/>
          </a:prstGeom>
          <a:noFill/>
          <a:ln>
            <a:noFill/>
            <a:prstDash val="lgDash"/>
          </a:ln>
        </p:spPr>
        <p:txBody>
          <a:bodyPr wrap="square" rtlCol="0">
            <a:spAutoFit/>
          </a:bodyPr>
          <a:lstStyle/>
          <a:p>
            <a:pPr marL="914400" marR="0" lvl="1"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400" b="0" i="0" u="none" strike="noStrike" kern="1200" cap="none" spc="0" normalizeH="0" baseline="0" noProof="0" dirty="0">
                <a:ln>
                  <a:noFill/>
                </a:ln>
                <a:solidFill>
                  <a:prstClr val="black"/>
                </a:solidFill>
                <a:effectLst/>
                <a:uLnTx/>
                <a:uFillTx/>
                <a:latin typeface="Calibri"/>
                <a:ea typeface="+mn-ea"/>
                <a:cs typeface="+mn-cs"/>
              </a:rPr>
              <a:t>Maintenance Phase: </a:t>
            </a:r>
          </a:p>
          <a:p>
            <a:pPr marL="1371600" marR="0" lvl="2"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2400" b="0" i="0" u="none" strike="noStrike" kern="1200" cap="none" spc="0" normalizeH="0" baseline="0" noProof="0" dirty="0">
                <a:ln>
                  <a:noFill/>
                </a:ln>
                <a:solidFill>
                  <a:prstClr val="black"/>
                </a:solidFill>
                <a:effectLst/>
                <a:uLnTx/>
                <a:uFillTx/>
                <a:latin typeface="Calibri"/>
                <a:ea typeface="+mn-ea"/>
                <a:cs typeface="+mn-cs"/>
              </a:rPr>
              <a:t>1 year of Fluconazole</a:t>
            </a:r>
          </a:p>
          <a:p>
            <a:pPr marL="1371600" marR="0" lvl="2"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2400" b="0" i="0" u="none" strike="noStrike" kern="1200" cap="none" spc="0" normalizeH="0" baseline="0" noProof="0" dirty="0">
                <a:ln>
                  <a:noFill/>
                </a:ln>
                <a:solidFill>
                  <a:prstClr val="black"/>
                </a:solidFill>
                <a:effectLst/>
                <a:uLnTx/>
                <a:uFillTx/>
                <a:latin typeface="Calibri"/>
                <a:ea typeface="+mn-ea"/>
                <a:cs typeface="+mn-cs"/>
              </a:rPr>
              <a:t>Criteria to stop after a minimum of 1 year of maintenance phase is</a:t>
            </a:r>
          </a:p>
          <a:p>
            <a:pPr marL="1828800" marR="0" lvl="3" indent="-457200" algn="just"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kumimoji="0" lang="en-US" sz="2400" b="0" i="0" u="none" strike="noStrike" kern="1200" cap="none" spc="0" normalizeH="0" baseline="0" noProof="0" dirty="0">
                <a:ln>
                  <a:noFill/>
                </a:ln>
                <a:solidFill>
                  <a:prstClr val="black"/>
                </a:solidFill>
                <a:effectLst/>
                <a:uLnTx/>
                <a:uFillTx/>
                <a:latin typeface="Calibri"/>
                <a:ea typeface="+mn-ea"/>
                <a:cs typeface="+mn-cs"/>
              </a:rPr>
              <a:t>VL&lt;1,000 copies/mm</a:t>
            </a:r>
            <a:r>
              <a:rPr kumimoji="0" lang="en-US" sz="2400" b="0" i="0" u="none" strike="noStrike" kern="1200" cap="none" spc="0" normalizeH="0" baseline="30000" noProof="0" dirty="0">
                <a:ln>
                  <a:noFill/>
                </a:ln>
                <a:solidFill>
                  <a:prstClr val="black"/>
                </a:solidFill>
                <a:effectLst/>
                <a:uLnTx/>
                <a:uFillTx/>
                <a:latin typeface="Calibri"/>
                <a:ea typeface="+mn-ea"/>
                <a:cs typeface="+mn-cs"/>
              </a:rPr>
              <a:t>3</a:t>
            </a:r>
            <a:r>
              <a:rPr kumimoji="0" lang="en-US" sz="2400" b="0" i="0" u="none" strike="noStrike" kern="1200" cap="none" spc="0" normalizeH="0" baseline="0" noProof="0" dirty="0">
                <a:ln>
                  <a:noFill/>
                </a:ln>
                <a:solidFill>
                  <a:prstClr val="black"/>
                </a:solidFill>
                <a:effectLst/>
                <a:uLnTx/>
                <a:uFillTx/>
                <a:latin typeface="Calibri"/>
                <a:ea typeface="+mn-ea"/>
                <a:cs typeface="+mn-cs"/>
              </a:rPr>
              <a:t>&amp; CD4 ≥ 100 for 6 months </a:t>
            </a:r>
          </a:p>
          <a:p>
            <a:pPr marL="1828800" marR="0" lvl="3" indent="-457200" algn="just"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kumimoji="0" lang="en-US" sz="2400" b="0" i="0" u="none" strike="noStrike" kern="1200" cap="none" spc="0" normalizeH="0" baseline="0" noProof="0" dirty="0">
                <a:ln>
                  <a:noFill/>
                </a:ln>
                <a:solidFill>
                  <a:prstClr val="black"/>
                </a:solidFill>
                <a:effectLst/>
                <a:uLnTx/>
                <a:uFillTx/>
                <a:latin typeface="Calibri"/>
                <a:ea typeface="+mn-ea"/>
                <a:cs typeface="+mn-cs"/>
              </a:rPr>
              <a:t>or CD4 ≥200 if viral load not available</a:t>
            </a:r>
          </a:p>
          <a:p>
            <a:pPr marL="914400" marR="0" lvl="1"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a:p>
            <a:pPr marL="914400" marR="0" lvl="1"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400" b="0" i="0" u="none" strike="noStrike" kern="1200" cap="none" spc="0" normalizeH="0" baseline="0" noProof="0" dirty="0">
                <a:ln>
                  <a:noFill/>
                </a:ln>
                <a:solidFill>
                  <a:prstClr val="black"/>
                </a:solidFill>
                <a:effectLst/>
                <a:uLnTx/>
                <a:uFillTx/>
                <a:latin typeface="Calibri"/>
                <a:ea typeface="+mn-ea"/>
                <a:cs typeface="+mn-cs"/>
              </a:rPr>
              <a:t>He is offered TPT and CPT: Pill burden is a concern and could affect his adherence to the treatment he is provided. Explore options for </a:t>
            </a:r>
            <a:r>
              <a:rPr kumimoji="0" lang="en-US" sz="2400" b="0" i="0" u="none" strike="noStrike" kern="1200" cap="none" spc="0" normalizeH="0" baseline="0" noProof="0" dirty="0">
                <a:ln>
                  <a:noFill/>
                </a:ln>
                <a:solidFill>
                  <a:srgbClr val="C00000"/>
                </a:solidFill>
                <a:effectLst/>
                <a:uLnTx/>
                <a:uFillTx/>
                <a:latin typeface="Calibri"/>
                <a:ea typeface="+mn-ea"/>
                <a:cs typeface="+mn-cs"/>
              </a:rPr>
              <a:t>shorter course TPT</a:t>
            </a:r>
            <a:r>
              <a:rPr kumimoji="0" lang="en-US" sz="2400" b="0" i="0" u="none" strike="noStrike" kern="1200" cap="none" spc="0" normalizeH="0" baseline="0" noProof="0" dirty="0">
                <a:ln>
                  <a:noFill/>
                </a:ln>
                <a:solidFill>
                  <a:prstClr val="black"/>
                </a:solidFill>
                <a:effectLst/>
                <a:uLnTx/>
                <a:uFillTx/>
                <a:latin typeface="Calibri"/>
                <a:ea typeface="+mn-ea"/>
                <a:cs typeface="+mn-cs"/>
              </a:rPr>
              <a:t> regimens/fixed dose combinations e.g. </a:t>
            </a:r>
            <a:r>
              <a:rPr kumimoji="0" lang="en-US" sz="2400" b="0" i="0" u="none" strike="noStrike" kern="1200" cap="none" spc="0" normalizeH="0" baseline="0" noProof="0" dirty="0">
                <a:ln>
                  <a:noFill/>
                </a:ln>
                <a:solidFill>
                  <a:srgbClr val="002060"/>
                </a:solidFill>
                <a:effectLst/>
                <a:uLnTx/>
                <a:uFillTx/>
                <a:latin typeface="Calibri"/>
                <a:ea typeface="+mn-ea"/>
                <a:cs typeface="+mn-cs"/>
              </a:rPr>
              <a:t>3HP</a:t>
            </a:r>
            <a:r>
              <a:rPr kumimoji="0" lang="en-US" sz="2400" b="0" i="0" u="none" strike="noStrike" kern="1200" cap="none" spc="0" normalizeH="0" baseline="0" noProof="0" dirty="0">
                <a:ln>
                  <a:noFill/>
                </a:ln>
                <a:solidFill>
                  <a:prstClr val="black"/>
                </a:solidFill>
                <a:effectLst/>
                <a:uLnTx/>
                <a:uFillTx/>
                <a:latin typeface="Calibri"/>
                <a:ea typeface="+mn-ea"/>
                <a:cs typeface="+mn-cs"/>
              </a:rPr>
              <a:t>, </a:t>
            </a:r>
            <a:r>
              <a:rPr kumimoji="0" lang="en-US" sz="2400" b="0" i="0" u="none" strike="noStrike" kern="1200" cap="none" spc="0" normalizeH="0" baseline="0" noProof="0" dirty="0">
                <a:ln>
                  <a:noFill/>
                </a:ln>
                <a:solidFill>
                  <a:srgbClr val="002060"/>
                </a:solidFill>
                <a:effectLst/>
                <a:uLnTx/>
                <a:uFillTx/>
                <a:latin typeface="Calibri"/>
                <a:ea typeface="+mn-ea"/>
                <a:cs typeface="+mn-cs"/>
              </a:rPr>
              <a:t>CTX/INH/B6</a:t>
            </a:r>
            <a:r>
              <a:rPr kumimoji="0" lang="en-US" sz="2400" b="0" i="0" u="none" strike="noStrike" kern="1200" cap="none" spc="0" normalizeH="0" baseline="0" noProof="0" dirty="0">
                <a:ln>
                  <a:noFill/>
                </a:ln>
                <a:solidFill>
                  <a:prstClr val="black"/>
                </a:solidFill>
                <a:effectLst/>
                <a:uLnTx/>
                <a:uFillTx/>
                <a:latin typeface="Calibri"/>
                <a:ea typeface="+mn-ea"/>
                <a:cs typeface="+mn-cs"/>
              </a:rPr>
              <a:t> .</a:t>
            </a:r>
          </a:p>
        </p:txBody>
      </p:sp>
    </p:spTree>
    <p:extLst>
      <p:ext uri="{BB962C8B-B14F-4D97-AF65-F5344CB8AC3E}">
        <p14:creationId xmlns:p14="http://schemas.microsoft.com/office/powerpoint/2010/main" val="484938561"/>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a:extLst>
              <a:ext uri="{FF2B5EF4-FFF2-40B4-BE49-F238E27FC236}">
                <a16:creationId xmlns:a16="http://schemas.microsoft.com/office/drawing/2014/main" id="{2EF76C86-E35D-405C-B3CF-166910C0390D}"/>
              </a:ext>
            </a:extLst>
          </p:cNvPr>
          <p:cNvSpPr txBox="1">
            <a:spLocks noChangeArrowheads="1"/>
          </p:cNvSpPr>
          <p:nvPr/>
        </p:nvSpPr>
        <p:spPr bwMode="gray">
          <a:xfrm>
            <a:off x="0" y="-64440"/>
            <a:ext cx="9144000" cy="914400"/>
          </a:xfrm>
          <a:prstGeom prst="rect">
            <a:avLst/>
          </a:prstGeom>
          <a:solidFill>
            <a:srgbClr val="002060"/>
          </a:solidFill>
        </p:spPr>
        <p:txBody>
          <a:bodyPr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600"/>
              </a:spcBef>
              <a:spcAft>
                <a:spcPts val="0"/>
              </a:spcAft>
              <a:buClrTx/>
              <a:buSzTx/>
              <a:buFontTx/>
              <a:buNone/>
              <a:tabLst/>
              <a:defRPr/>
            </a:pPr>
            <a:r>
              <a:rPr kumimoji="0" lang="en-US" sz="1900" b="1" i="0" u="none" strike="noStrike" kern="1200" cap="none" spc="0" normalizeH="0" baseline="0" noProof="0" dirty="0">
                <a:ln>
                  <a:noFill/>
                </a:ln>
                <a:solidFill>
                  <a:prstClr val="white"/>
                </a:solidFill>
                <a:effectLst/>
                <a:uLnTx/>
                <a:uFillTx/>
                <a:latin typeface="Calibri"/>
                <a:ea typeface="+mj-ea"/>
                <a:cs typeface="Calibri" panose="020F0502020204030204" pitchFamily="34" charset="0"/>
              </a:rPr>
              <a:t>Case Study 2 - Discussion</a:t>
            </a:r>
          </a:p>
        </p:txBody>
      </p:sp>
      <p:sp>
        <p:nvSpPr>
          <p:cNvPr id="5" name="TextBox 4">
            <a:extLst>
              <a:ext uri="{FF2B5EF4-FFF2-40B4-BE49-F238E27FC236}">
                <a16:creationId xmlns:a16="http://schemas.microsoft.com/office/drawing/2014/main" id="{F76152D2-36DB-4277-8D07-D117719891C4}"/>
              </a:ext>
            </a:extLst>
          </p:cNvPr>
          <p:cNvSpPr txBox="1"/>
          <p:nvPr/>
        </p:nvSpPr>
        <p:spPr>
          <a:xfrm>
            <a:off x="143508" y="980728"/>
            <a:ext cx="8856984" cy="4862870"/>
          </a:xfrm>
          <a:prstGeom prst="rect">
            <a:avLst/>
          </a:prstGeom>
          <a:noFill/>
          <a:ln>
            <a:noFill/>
            <a:prstDash val="lgDash"/>
          </a:ln>
        </p:spPr>
        <p:txBody>
          <a:bodyPr wrap="square" rtlCol="0">
            <a:spAutoFit/>
          </a:bodyPr>
          <a:lstStyle/>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1" i="0" u="none" strike="noStrike" kern="1200" cap="none" spc="0" normalizeH="0" baseline="0" noProof="0" dirty="0">
                <a:ln>
                  <a:noFill/>
                </a:ln>
                <a:solidFill>
                  <a:srgbClr val="C00000"/>
                </a:solidFill>
                <a:effectLst/>
                <a:uLnTx/>
                <a:uFillTx/>
                <a:latin typeface="Calibri"/>
                <a:ea typeface="+mn-ea"/>
                <a:cs typeface="+mn-cs"/>
              </a:rPr>
              <a:t>Discussion points:</a:t>
            </a:r>
          </a:p>
          <a:p>
            <a:pPr marL="914400" marR="0" lvl="1"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400" b="0" i="0" u="none" strike="noStrike" kern="1200" cap="none" spc="0" normalizeH="0" baseline="0" noProof="0" dirty="0">
                <a:ln>
                  <a:noFill/>
                </a:ln>
                <a:solidFill>
                  <a:prstClr val="black"/>
                </a:solidFill>
                <a:effectLst/>
                <a:uLnTx/>
                <a:uFillTx/>
                <a:latin typeface="Calibri"/>
                <a:ea typeface="+mn-ea"/>
                <a:cs typeface="+mn-cs"/>
              </a:rPr>
              <a:t>AHD patients often have multiple OIs, so it is important to look for CCM. </a:t>
            </a:r>
          </a:p>
          <a:p>
            <a:pPr marL="914400" marR="0" lvl="1"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endParaRPr kumimoji="0" lang="en-US" sz="1000" b="0" i="0" u="none" strike="noStrike" kern="1200" cap="none" spc="0" normalizeH="0" baseline="0" noProof="0" dirty="0">
              <a:ln>
                <a:noFill/>
              </a:ln>
              <a:solidFill>
                <a:prstClr val="black"/>
              </a:solidFill>
              <a:effectLst/>
              <a:uLnTx/>
              <a:uFillTx/>
              <a:latin typeface="Calibri"/>
              <a:ea typeface="+mn-ea"/>
              <a:cs typeface="+mn-cs"/>
            </a:endParaRPr>
          </a:p>
          <a:p>
            <a:pPr marL="914400" marR="0" lvl="1"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400" b="0" i="0" u="none" strike="noStrike" kern="1200" cap="none" spc="0" normalizeH="0" baseline="0" noProof="0" dirty="0">
                <a:ln>
                  <a:noFill/>
                </a:ln>
                <a:solidFill>
                  <a:prstClr val="black"/>
                </a:solidFill>
                <a:effectLst/>
                <a:uLnTx/>
                <a:uFillTx/>
                <a:latin typeface="Calibri"/>
                <a:ea typeface="+mn-ea"/>
                <a:cs typeface="+mn-cs"/>
              </a:rPr>
              <a:t>Initiation of ART at initial admission with PCP was indicated. </a:t>
            </a:r>
          </a:p>
          <a:p>
            <a:pPr marL="457200" marR="0" lvl="1" indent="0" algn="just"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dirty="0">
              <a:ln>
                <a:noFill/>
              </a:ln>
              <a:solidFill>
                <a:prstClr val="black"/>
              </a:solidFill>
              <a:effectLst/>
              <a:uLnTx/>
              <a:uFillTx/>
              <a:latin typeface="Calibri"/>
              <a:ea typeface="+mn-ea"/>
              <a:cs typeface="+mn-cs"/>
            </a:endParaRPr>
          </a:p>
          <a:p>
            <a:pPr marL="914400" marR="0" lvl="1"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400" b="0" i="0" u="none" strike="noStrike" kern="1200" cap="none" spc="0" normalizeH="0" baseline="0" noProof="0" dirty="0">
                <a:ln>
                  <a:noFill/>
                </a:ln>
                <a:solidFill>
                  <a:prstClr val="black"/>
                </a:solidFill>
                <a:effectLst/>
                <a:uLnTx/>
                <a:uFillTx/>
                <a:latin typeface="Calibri"/>
                <a:ea typeface="+mn-ea"/>
                <a:cs typeface="+mn-cs"/>
              </a:rPr>
              <a:t>Adjust the dose for both AmB d and 5FC in case of renal impairment.</a:t>
            </a:r>
          </a:p>
          <a:p>
            <a:pPr marL="914400" marR="0" lvl="1"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endParaRPr kumimoji="0" lang="en-US" sz="1000" b="0" i="0" u="none" strike="noStrike" kern="1200" cap="none" spc="0" normalizeH="0" baseline="0" noProof="0" dirty="0">
              <a:ln>
                <a:noFill/>
              </a:ln>
              <a:solidFill>
                <a:prstClr val="black"/>
              </a:solidFill>
              <a:effectLst/>
              <a:uLnTx/>
              <a:uFillTx/>
              <a:latin typeface="Calibri"/>
              <a:ea typeface="+mn-ea"/>
              <a:cs typeface="+mn-cs"/>
            </a:endParaRPr>
          </a:p>
          <a:p>
            <a:pPr marL="914400" marR="0" lvl="1"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400" b="0" i="0" u="none" strike="noStrike" kern="1200" cap="none" spc="0" normalizeH="0" baseline="0" noProof="0" dirty="0">
                <a:ln>
                  <a:noFill/>
                </a:ln>
                <a:solidFill>
                  <a:prstClr val="black"/>
                </a:solidFill>
                <a:effectLst/>
                <a:uLnTx/>
                <a:uFillTx/>
                <a:latin typeface="Calibri"/>
                <a:ea typeface="+mn-ea"/>
                <a:cs typeface="+mn-cs"/>
              </a:rPr>
              <a:t>Single, high dose L-</a:t>
            </a:r>
            <a:r>
              <a:rPr kumimoji="0" lang="en-US" sz="2400" b="0" i="0" u="none" strike="noStrike" kern="1200" cap="none" spc="0" normalizeH="0" baseline="0" noProof="0" dirty="0" err="1">
                <a:ln>
                  <a:noFill/>
                </a:ln>
                <a:solidFill>
                  <a:prstClr val="black"/>
                </a:solidFill>
                <a:effectLst/>
                <a:uLnTx/>
                <a:uFillTx/>
                <a:latin typeface="Calibri"/>
                <a:ea typeface="+mn-ea"/>
                <a:cs typeface="+mn-cs"/>
              </a:rPr>
              <a:t>AmB</a:t>
            </a:r>
            <a:r>
              <a:rPr kumimoji="0" lang="en-US" sz="2400" b="0" i="0" u="none" strike="noStrike" kern="1200" cap="none" spc="0" normalizeH="0" baseline="0" noProof="0" dirty="0">
                <a:ln>
                  <a:noFill/>
                </a:ln>
                <a:solidFill>
                  <a:prstClr val="black"/>
                </a:solidFill>
                <a:effectLst/>
                <a:uLnTx/>
                <a:uFillTx/>
                <a:latin typeface="Calibri"/>
                <a:ea typeface="+mn-ea"/>
                <a:cs typeface="+mn-cs"/>
              </a:rPr>
              <a:t> plus 2 weeks of 5FC + Fluconazole is the most optimal regimen for HIV associated CCM.</a:t>
            </a:r>
          </a:p>
          <a:p>
            <a:pPr marL="1371600" marR="0" lvl="2"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2200" b="0" i="0" u="none" strike="noStrike" kern="1200" cap="none" spc="0" normalizeH="0" baseline="0" noProof="0" dirty="0">
                <a:ln>
                  <a:noFill/>
                </a:ln>
                <a:solidFill>
                  <a:prstClr val="black"/>
                </a:solidFill>
                <a:effectLst/>
                <a:uLnTx/>
                <a:uFillTx/>
                <a:latin typeface="Calibri"/>
                <a:ea typeface="+mn-ea"/>
                <a:cs typeface="+mn-cs"/>
              </a:rPr>
              <a:t>Is associated with marked reduction in adverse events (anaemia, significantly smaller increase in creatinine).</a:t>
            </a:r>
          </a:p>
          <a:p>
            <a:pPr marL="1371600" marR="0" lvl="2"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endParaRPr kumimoji="0" lang="en-US" sz="1000" b="0" i="0" u="none" strike="noStrike" kern="1200" cap="none" spc="0" normalizeH="0" baseline="0" noProof="0" dirty="0">
              <a:ln>
                <a:noFill/>
              </a:ln>
              <a:solidFill>
                <a:prstClr val="black"/>
              </a:solidFill>
              <a:effectLst/>
              <a:uLnTx/>
              <a:uFillTx/>
              <a:latin typeface="Calibri"/>
              <a:ea typeface="+mn-ea"/>
              <a:cs typeface="+mn-cs"/>
            </a:endParaRPr>
          </a:p>
          <a:p>
            <a:pPr marL="1371600" marR="0" lvl="2"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2200" b="0" i="0" u="none" strike="noStrike" kern="1200" cap="none" spc="0" normalizeH="0" baseline="0" noProof="0" dirty="0">
                <a:ln>
                  <a:noFill/>
                </a:ln>
                <a:solidFill>
                  <a:prstClr val="black"/>
                </a:solidFill>
                <a:effectLst/>
                <a:uLnTx/>
                <a:uFillTx/>
                <a:latin typeface="Calibri"/>
                <a:ea typeface="+mn-ea"/>
                <a:cs typeface="+mn-cs"/>
              </a:rPr>
              <a:t>Offers practical, easier to administer, better tolerated treatment</a:t>
            </a:r>
          </a:p>
        </p:txBody>
      </p:sp>
    </p:spTree>
    <p:extLst>
      <p:ext uri="{BB962C8B-B14F-4D97-AF65-F5344CB8AC3E}">
        <p14:creationId xmlns:p14="http://schemas.microsoft.com/office/powerpoint/2010/main" val="2230475584"/>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a:extLst>
              <a:ext uri="{FF2B5EF4-FFF2-40B4-BE49-F238E27FC236}">
                <a16:creationId xmlns:a16="http://schemas.microsoft.com/office/drawing/2014/main" id="{2EF76C86-E35D-405C-B3CF-166910C0390D}"/>
              </a:ext>
            </a:extLst>
          </p:cNvPr>
          <p:cNvSpPr txBox="1">
            <a:spLocks noChangeArrowheads="1"/>
          </p:cNvSpPr>
          <p:nvPr/>
        </p:nvSpPr>
        <p:spPr bwMode="gray">
          <a:xfrm>
            <a:off x="0" y="-36160"/>
            <a:ext cx="9144000" cy="914400"/>
          </a:xfrm>
          <a:prstGeom prst="rect">
            <a:avLst/>
          </a:prstGeom>
          <a:solidFill>
            <a:srgbClr val="002060"/>
          </a:solidFill>
        </p:spPr>
        <p:txBody>
          <a:bodyPr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600"/>
              </a:spcBef>
              <a:spcAft>
                <a:spcPts val="0"/>
              </a:spcAft>
              <a:buClrTx/>
              <a:buSzTx/>
              <a:buFontTx/>
              <a:buNone/>
              <a:tabLst/>
              <a:defRPr/>
            </a:pPr>
            <a:r>
              <a:rPr kumimoji="0" lang="en-US" sz="1900" b="1" i="0" u="none" strike="noStrike" kern="1200" cap="none" spc="0" normalizeH="0" baseline="0" noProof="0" dirty="0">
                <a:ln>
                  <a:noFill/>
                </a:ln>
                <a:solidFill>
                  <a:prstClr val="white"/>
                </a:solidFill>
                <a:effectLst/>
                <a:uLnTx/>
                <a:uFillTx/>
                <a:latin typeface="Calibri"/>
                <a:ea typeface="+mj-ea"/>
                <a:cs typeface="Calibri" panose="020F0502020204030204" pitchFamily="34" charset="0"/>
              </a:rPr>
              <a:t>Case Study 2 - Discussion</a:t>
            </a:r>
          </a:p>
        </p:txBody>
      </p:sp>
      <p:sp>
        <p:nvSpPr>
          <p:cNvPr id="5" name="TextBox 4">
            <a:extLst>
              <a:ext uri="{FF2B5EF4-FFF2-40B4-BE49-F238E27FC236}">
                <a16:creationId xmlns:a16="http://schemas.microsoft.com/office/drawing/2014/main" id="{F76152D2-36DB-4277-8D07-D117719891C4}"/>
              </a:ext>
            </a:extLst>
          </p:cNvPr>
          <p:cNvSpPr txBox="1"/>
          <p:nvPr/>
        </p:nvSpPr>
        <p:spPr>
          <a:xfrm>
            <a:off x="107504" y="976660"/>
            <a:ext cx="8856984" cy="3508653"/>
          </a:xfrm>
          <a:prstGeom prst="rect">
            <a:avLst/>
          </a:prstGeom>
          <a:noFill/>
          <a:ln>
            <a:noFill/>
            <a:prstDash val="lgDash"/>
          </a:ln>
        </p:spPr>
        <p:txBody>
          <a:bodyPr wrap="square" rtlCol="0">
            <a:spAutoFit/>
          </a:bodyPr>
          <a:lstStyle/>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1" i="0" u="none" strike="noStrike" kern="1200" cap="none" spc="0" normalizeH="0" baseline="0" noProof="0" dirty="0">
                <a:ln>
                  <a:noFill/>
                </a:ln>
                <a:solidFill>
                  <a:srgbClr val="C00000"/>
                </a:solidFill>
                <a:effectLst/>
                <a:uLnTx/>
                <a:uFillTx/>
                <a:latin typeface="Calibri"/>
                <a:ea typeface="+mn-ea"/>
                <a:cs typeface="+mn-cs"/>
              </a:rPr>
              <a:t>Discussion points:</a:t>
            </a:r>
          </a:p>
          <a:p>
            <a:pPr marL="914400" marR="0" lvl="1"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400" b="0" i="0" u="none" strike="noStrike" kern="1200" cap="none" spc="0" normalizeH="0" baseline="0" noProof="0" dirty="0">
                <a:ln>
                  <a:noFill/>
                </a:ln>
                <a:solidFill>
                  <a:prstClr val="black"/>
                </a:solidFill>
                <a:effectLst/>
                <a:uLnTx/>
                <a:uFillTx/>
                <a:latin typeface="Calibri"/>
                <a:ea typeface="+mn-ea"/>
                <a:cs typeface="+mn-cs"/>
              </a:rPr>
              <a:t>L-AmB has a better side effect profile than AmB-d.</a:t>
            </a:r>
          </a:p>
          <a:p>
            <a:pPr marL="914400" marR="0" lvl="1"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endParaRPr kumimoji="0" lang="en-US" sz="1000" b="0" i="0" u="none" strike="noStrike" kern="1200" cap="none" spc="0" normalizeH="0" baseline="0" noProof="0" dirty="0">
              <a:ln>
                <a:noFill/>
              </a:ln>
              <a:solidFill>
                <a:prstClr val="black"/>
              </a:solidFill>
              <a:effectLst/>
              <a:uLnTx/>
              <a:uFillTx/>
              <a:latin typeface="Calibri"/>
              <a:ea typeface="+mn-ea"/>
              <a:cs typeface="+mn-cs"/>
            </a:endParaRPr>
          </a:p>
          <a:p>
            <a:pPr marL="914400" marR="0" lvl="1"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400" b="0" i="0" u="none" strike="noStrike" kern="1200" cap="none" spc="0" normalizeH="0" baseline="0" noProof="0" dirty="0">
                <a:ln>
                  <a:noFill/>
                </a:ln>
                <a:solidFill>
                  <a:prstClr val="black"/>
                </a:solidFill>
                <a:effectLst/>
                <a:uLnTx/>
                <a:uFillTx/>
                <a:latin typeface="Calibri"/>
                <a:ea typeface="+mn-ea"/>
                <a:cs typeface="+mn-cs"/>
              </a:rPr>
              <a:t>IV rehydration and K/Mg supplementation are required in use of both L-AmB and AmB-d.</a:t>
            </a:r>
          </a:p>
          <a:p>
            <a:pPr marL="914400" marR="0" lvl="1"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endParaRPr kumimoji="0" lang="en-US" sz="1000" b="0" i="0" u="none" strike="noStrike" kern="1200" cap="none" spc="0" normalizeH="0" baseline="0" noProof="0" dirty="0">
              <a:ln>
                <a:noFill/>
              </a:ln>
              <a:solidFill>
                <a:prstClr val="black"/>
              </a:solidFill>
              <a:effectLst/>
              <a:uLnTx/>
              <a:uFillTx/>
              <a:latin typeface="Calibri"/>
              <a:ea typeface="+mn-ea"/>
              <a:cs typeface="+mn-cs"/>
            </a:endParaRPr>
          </a:p>
          <a:p>
            <a:pPr marL="914400" marR="0" lvl="1"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400" b="0" i="0" u="none" strike="noStrike" kern="1200" cap="none" spc="0" normalizeH="0" baseline="0" noProof="0" dirty="0">
                <a:ln>
                  <a:noFill/>
                </a:ln>
                <a:solidFill>
                  <a:prstClr val="black"/>
                </a:solidFill>
                <a:effectLst/>
                <a:uLnTx/>
                <a:uFillTx/>
                <a:latin typeface="Calibri"/>
                <a:ea typeface="+mn-ea"/>
                <a:cs typeface="+mn-cs"/>
              </a:rPr>
              <a:t>Management of anaemia is dependent on severity. (e.g. Blood Transfusion is indicated for severe anaemia )</a:t>
            </a:r>
          </a:p>
          <a:p>
            <a:pPr marL="914400" marR="0" lvl="1"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endParaRPr kumimoji="0" lang="en-US" sz="1000" b="0" i="0" u="none" strike="noStrike" kern="1200" cap="none" spc="0" normalizeH="0" baseline="0" noProof="0" dirty="0">
              <a:ln>
                <a:noFill/>
              </a:ln>
              <a:solidFill>
                <a:prstClr val="black"/>
              </a:solidFill>
              <a:effectLst/>
              <a:uLnTx/>
              <a:uFillTx/>
              <a:latin typeface="Calibri"/>
              <a:ea typeface="+mn-ea"/>
              <a:cs typeface="+mn-cs"/>
            </a:endParaRPr>
          </a:p>
          <a:p>
            <a:pPr marL="914400" marR="0" lvl="1"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400" b="0" i="0" u="none" strike="noStrike" kern="1200" cap="none" spc="0" normalizeH="0" baseline="0" noProof="0" dirty="0">
                <a:ln>
                  <a:noFill/>
                </a:ln>
                <a:solidFill>
                  <a:prstClr val="black"/>
                </a:solidFill>
                <a:effectLst/>
                <a:uLnTx/>
                <a:uFillTx/>
                <a:latin typeface="Calibri"/>
                <a:ea typeface="+mn-ea"/>
                <a:cs typeface="+mn-cs"/>
              </a:rPr>
              <a:t>Thrombophlebitis </a:t>
            </a:r>
            <a:r>
              <a:rPr kumimoji="0" lang="en-US" sz="1800" b="1" i="1" u="none" strike="noStrike" kern="1200" cap="none" spc="0" normalizeH="0" baseline="0" noProof="0" dirty="0">
                <a:ln>
                  <a:noFill/>
                </a:ln>
                <a:solidFill>
                  <a:prstClr val="black"/>
                </a:solidFill>
                <a:effectLst/>
                <a:uLnTx/>
                <a:uFillTx/>
                <a:latin typeface="Calibri"/>
                <a:ea typeface="+mn-ea"/>
                <a:cs typeface="+mn-cs"/>
              </a:rPr>
              <a:t>(Refer to poster “Safe administration of Amphotericin B”)</a:t>
            </a:r>
            <a:r>
              <a:rPr kumimoji="0" lang="en-US" sz="2400" b="0" i="0" u="none" strike="noStrike" kern="1200" cap="none" spc="0" normalizeH="0" baseline="0" noProof="0" dirty="0">
                <a:ln>
                  <a:noFill/>
                </a:ln>
                <a:solidFill>
                  <a:prstClr val="black"/>
                </a:solidFill>
                <a:effectLst/>
                <a:uLnTx/>
                <a:uFillTx/>
                <a:latin typeface="Calibri"/>
                <a:ea typeface="+mn-ea"/>
                <a:cs typeface="+mn-cs"/>
              </a:rPr>
              <a:t>.</a:t>
            </a:r>
          </a:p>
        </p:txBody>
      </p:sp>
    </p:spTree>
    <p:extLst>
      <p:ext uri="{BB962C8B-B14F-4D97-AF65-F5344CB8AC3E}">
        <p14:creationId xmlns:p14="http://schemas.microsoft.com/office/powerpoint/2010/main" val="271271345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a:extLst>
              <a:ext uri="{FF2B5EF4-FFF2-40B4-BE49-F238E27FC236}">
                <a16:creationId xmlns:a16="http://schemas.microsoft.com/office/drawing/2014/main" id="{2EF76C86-E35D-405C-B3CF-166910C0390D}"/>
              </a:ext>
            </a:extLst>
          </p:cNvPr>
          <p:cNvSpPr txBox="1">
            <a:spLocks noChangeArrowheads="1"/>
          </p:cNvSpPr>
          <p:nvPr/>
        </p:nvSpPr>
        <p:spPr bwMode="gray">
          <a:xfrm>
            <a:off x="0" y="-36160"/>
            <a:ext cx="9144000" cy="914400"/>
          </a:xfrm>
          <a:prstGeom prst="rect">
            <a:avLst/>
          </a:prstGeom>
          <a:solidFill>
            <a:srgbClr val="002060"/>
          </a:solidFill>
        </p:spPr>
        <p:txBody>
          <a:bodyPr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600"/>
              </a:spcBef>
              <a:spcAft>
                <a:spcPts val="0"/>
              </a:spcAft>
              <a:buClrTx/>
              <a:buSzTx/>
              <a:buFontTx/>
              <a:buNone/>
              <a:tabLst/>
              <a:defRPr/>
            </a:pPr>
            <a:r>
              <a:rPr kumimoji="0" lang="en-US" sz="1900" b="1" i="0" u="none" strike="noStrike" kern="1200" cap="none" spc="0" normalizeH="0" baseline="0" noProof="0" dirty="0">
                <a:ln>
                  <a:noFill/>
                </a:ln>
                <a:solidFill>
                  <a:prstClr val="white"/>
                </a:solidFill>
                <a:effectLst/>
                <a:uLnTx/>
                <a:uFillTx/>
                <a:latin typeface="Calibri"/>
                <a:ea typeface="+mj-ea"/>
                <a:cs typeface="Calibri" panose="020F0502020204030204" pitchFamily="34" charset="0"/>
              </a:rPr>
              <a:t>Case Study 2 - Discussion</a:t>
            </a:r>
          </a:p>
        </p:txBody>
      </p:sp>
      <p:sp>
        <p:nvSpPr>
          <p:cNvPr id="5" name="TextBox 4">
            <a:extLst>
              <a:ext uri="{FF2B5EF4-FFF2-40B4-BE49-F238E27FC236}">
                <a16:creationId xmlns:a16="http://schemas.microsoft.com/office/drawing/2014/main" id="{F76152D2-36DB-4277-8D07-D117719891C4}"/>
              </a:ext>
            </a:extLst>
          </p:cNvPr>
          <p:cNvSpPr txBox="1"/>
          <p:nvPr/>
        </p:nvSpPr>
        <p:spPr>
          <a:xfrm>
            <a:off x="35496" y="939492"/>
            <a:ext cx="8856984" cy="3785652"/>
          </a:xfrm>
          <a:prstGeom prst="rect">
            <a:avLst/>
          </a:prstGeom>
          <a:noFill/>
          <a:ln>
            <a:noFill/>
            <a:prstDash val="lgDash"/>
          </a:ln>
        </p:spPr>
        <p:txBody>
          <a:bodyPr wrap="square" rtlCol="0">
            <a:spAutoFit/>
          </a:bodyPr>
          <a:lstStyle/>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1" i="0" u="none" strike="noStrike" kern="1200" cap="none" spc="0" normalizeH="0" baseline="0" noProof="0" dirty="0">
                <a:ln>
                  <a:noFill/>
                </a:ln>
                <a:solidFill>
                  <a:srgbClr val="C00000"/>
                </a:solidFill>
                <a:effectLst/>
                <a:uLnTx/>
                <a:uFillTx/>
                <a:latin typeface="Calibri"/>
                <a:ea typeface="+mn-ea"/>
                <a:cs typeface="+mn-cs"/>
              </a:rPr>
              <a:t>Discussion points:</a:t>
            </a:r>
          </a:p>
          <a:p>
            <a:pPr marL="914400" marR="0" lvl="1"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400" b="0" i="0" u="none" strike="noStrike" kern="1200" cap="none" spc="0" normalizeH="0" baseline="0" noProof="0" dirty="0">
                <a:ln>
                  <a:noFill/>
                </a:ln>
                <a:solidFill>
                  <a:prstClr val="black"/>
                </a:solidFill>
                <a:effectLst/>
                <a:uLnTx/>
                <a:uFillTx/>
                <a:latin typeface="Calibri"/>
                <a:ea typeface="+mn-ea"/>
                <a:cs typeface="+mn-cs"/>
              </a:rPr>
              <a:t>Fluconazole can interact with some ART medications, and this is an important consideration when starting ART. </a:t>
            </a:r>
          </a:p>
          <a:p>
            <a:pPr marL="914400" marR="0" lvl="1"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a:p>
            <a:pPr marL="914400" marR="0" lvl="1"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400" b="0" i="0" u="none" strike="noStrike" kern="1200" cap="none" spc="0" normalizeH="0" baseline="0" noProof="0" dirty="0">
                <a:ln>
                  <a:noFill/>
                </a:ln>
                <a:solidFill>
                  <a:prstClr val="black"/>
                </a:solidFill>
                <a:effectLst/>
                <a:uLnTx/>
                <a:uFillTx/>
                <a:latin typeface="Calibri"/>
                <a:ea typeface="+mn-ea"/>
                <a:cs typeface="+mn-cs"/>
              </a:rPr>
              <a:t>If the PLHIV is female, counsel and educate on the risk for teratogenicity on and following 5FC use.</a:t>
            </a:r>
          </a:p>
          <a:p>
            <a:pPr marL="914400" marR="0" lvl="1"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a:p>
            <a:pPr marL="914400" marR="0" lvl="1"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400" b="0" i="0" u="none" strike="noStrike" kern="1200" cap="none" spc="0" normalizeH="0" baseline="0" noProof="0" dirty="0">
                <a:ln>
                  <a:noFill/>
                </a:ln>
                <a:solidFill>
                  <a:prstClr val="black"/>
                </a:solidFill>
                <a:effectLst/>
                <a:uLnTx/>
                <a:uFillTx/>
                <a:latin typeface="Calibri"/>
                <a:ea typeface="+mn-ea"/>
                <a:cs typeface="+mn-cs"/>
              </a:rPr>
              <a:t>Though rare, PLHIV should be monitored closely for signs of liver damage including right upper quadrant abdominal pain, nausea/vomiting, or jaundice (yellowing of the skin and eyes). </a:t>
            </a:r>
          </a:p>
        </p:txBody>
      </p:sp>
    </p:spTree>
    <p:extLst>
      <p:ext uri="{BB962C8B-B14F-4D97-AF65-F5344CB8AC3E}">
        <p14:creationId xmlns:p14="http://schemas.microsoft.com/office/powerpoint/2010/main" val="208831717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a:extLst>
              <a:ext uri="{FF2B5EF4-FFF2-40B4-BE49-F238E27FC236}">
                <a16:creationId xmlns:a16="http://schemas.microsoft.com/office/drawing/2014/main" id="{2EF76C86-E35D-405C-B3CF-166910C0390D}"/>
              </a:ext>
            </a:extLst>
          </p:cNvPr>
          <p:cNvSpPr txBox="1">
            <a:spLocks noChangeArrowheads="1"/>
          </p:cNvSpPr>
          <p:nvPr/>
        </p:nvSpPr>
        <p:spPr bwMode="gray">
          <a:xfrm>
            <a:off x="0" y="-36160"/>
            <a:ext cx="9144000" cy="914400"/>
          </a:xfrm>
          <a:prstGeom prst="rect">
            <a:avLst/>
          </a:prstGeom>
          <a:solidFill>
            <a:srgbClr val="002060"/>
          </a:solidFill>
        </p:spPr>
        <p:txBody>
          <a:bodyPr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600"/>
              </a:spcBef>
              <a:spcAft>
                <a:spcPts val="0"/>
              </a:spcAft>
              <a:buClrTx/>
              <a:buSzTx/>
              <a:buFontTx/>
              <a:buNone/>
              <a:tabLst/>
              <a:defRPr/>
            </a:pPr>
            <a:r>
              <a:rPr kumimoji="0" lang="en-US" sz="1900" b="1" i="0" u="none" strike="noStrike" kern="1200" cap="none" spc="0" normalizeH="0" baseline="0" noProof="0" dirty="0">
                <a:ln>
                  <a:noFill/>
                </a:ln>
                <a:solidFill>
                  <a:prstClr val="white"/>
                </a:solidFill>
                <a:effectLst/>
                <a:uLnTx/>
                <a:uFillTx/>
                <a:latin typeface="Calibri"/>
                <a:ea typeface="+mj-ea"/>
                <a:cs typeface="Calibri" panose="020F0502020204030204" pitchFamily="34" charset="0"/>
              </a:rPr>
              <a:t>Case Study 3</a:t>
            </a:r>
          </a:p>
        </p:txBody>
      </p:sp>
      <p:sp>
        <p:nvSpPr>
          <p:cNvPr id="5" name="TextBox 4">
            <a:extLst>
              <a:ext uri="{FF2B5EF4-FFF2-40B4-BE49-F238E27FC236}">
                <a16:creationId xmlns:a16="http://schemas.microsoft.com/office/drawing/2014/main" id="{F76152D2-36DB-4277-8D07-D117719891C4}"/>
              </a:ext>
            </a:extLst>
          </p:cNvPr>
          <p:cNvSpPr txBox="1"/>
          <p:nvPr/>
        </p:nvSpPr>
        <p:spPr>
          <a:xfrm>
            <a:off x="251520" y="1124744"/>
            <a:ext cx="8640960" cy="3600986"/>
          </a:xfrm>
          <a:prstGeom prst="rect">
            <a:avLst/>
          </a:prstGeom>
          <a:noFill/>
          <a:ln>
            <a:noFill/>
            <a:prstDash val="lgDash"/>
          </a:ln>
        </p:spPr>
        <p:txBody>
          <a:bodyPr wrap="square" rtlCol="0">
            <a:spAutoFit/>
          </a:bodyPr>
          <a:lstStyle/>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600" b="1" i="0" u="none" strike="noStrike" kern="1200" cap="none" spc="0" normalizeH="0" baseline="0" noProof="0" dirty="0">
                <a:ln>
                  <a:noFill/>
                </a:ln>
                <a:solidFill>
                  <a:srgbClr val="C00000"/>
                </a:solidFill>
                <a:effectLst/>
                <a:uLnTx/>
                <a:uFillTx/>
                <a:latin typeface="Calibri"/>
                <a:ea typeface="+mn-ea"/>
                <a:cs typeface="+mn-cs"/>
              </a:rPr>
              <a:t>Patient history and initial presentation </a:t>
            </a:r>
          </a:p>
          <a:p>
            <a:pPr marL="914400" marR="0" lvl="1"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600" b="0" i="0" u="none" strike="noStrike" kern="1200" cap="none" spc="0" normalizeH="0" baseline="0" noProof="0" dirty="0">
                <a:ln>
                  <a:noFill/>
                </a:ln>
                <a:solidFill>
                  <a:prstClr val="black"/>
                </a:solidFill>
                <a:effectLst/>
                <a:uLnTx/>
                <a:uFillTx/>
                <a:latin typeface="Calibri"/>
                <a:ea typeface="+mn-ea"/>
                <a:cs typeface="+mn-cs"/>
              </a:rPr>
              <a:t>A 37-year-old woman comes to your clinic for the first time with a CD4 count of 19. </a:t>
            </a:r>
          </a:p>
          <a:p>
            <a:pPr marL="914400" marR="0" lvl="1"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endParaRPr kumimoji="0" lang="en-US" sz="1000" b="0" i="0" u="none" strike="noStrike" kern="1200" cap="none" spc="0" normalizeH="0" baseline="0" noProof="0" dirty="0">
              <a:ln>
                <a:noFill/>
              </a:ln>
              <a:solidFill>
                <a:prstClr val="black"/>
              </a:solidFill>
              <a:effectLst/>
              <a:uLnTx/>
              <a:uFillTx/>
              <a:latin typeface="Calibri"/>
              <a:ea typeface="+mn-ea"/>
              <a:cs typeface="+mn-cs"/>
            </a:endParaRPr>
          </a:p>
          <a:p>
            <a:pPr marL="914400" marR="0" lvl="1"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600" b="0" i="0" u="none" strike="noStrike" kern="1200" cap="none" spc="0" normalizeH="0" baseline="0" noProof="0" dirty="0">
                <a:ln>
                  <a:noFill/>
                </a:ln>
                <a:solidFill>
                  <a:prstClr val="black"/>
                </a:solidFill>
                <a:effectLst/>
                <a:uLnTx/>
                <a:uFillTx/>
                <a:latin typeface="Calibri"/>
                <a:ea typeface="+mn-ea"/>
                <a:cs typeface="+mn-cs"/>
              </a:rPr>
              <a:t>She recently moved to Cape Town from Queenstown, leaving behind her medications and transfer letter. </a:t>
            </a:r>
          </a:p>
          <a:p>
            <a:pPr marL="914400" marR="0" lvl="1"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endParaRPr kumimoji="0" lang="en-US" sz="1000" b="0" i="0" u="none" strike="noStrike" kern="1200" cap="none" spc="0" normalizeH="0" baseline="0" noProof="0" dirty="0">
              <a:ln>
                <a:noFill/>
              </a:ln>
              <a:solidFill>
                <a:prstClr val="black"/>
              </a:solidFill>
              <a:effectLst/>
              <a:uLnTx/>
              <a:uFillTx/>
              <a:latin typeface="Calibri"/>
              <a:ea typeface="+mn-ea"/>
              <a:cs typeface="+mn-cs"/>
            </a:endParaRPr>
          </a:p>
          <a:p>
            <a:pPr marL="914400" marR="0" lvl="1"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600" b="0" i="0" u="none" strike="noStrike" kern="1200" cap="none" spc="0" normalizeH="0" baseline="0" noProof="0" dirty="0">
                <a:ln>
                  <a:noFill/>
                </a:ln>
                <a:solidFill>
                  <a:prstClr val="black"/>
                </a:solidFill>
                <a:effectLst/>
                <a:uLnTx/>
                <a:uFillTx/>
                <a:latin typeface="Calibri"/>
                <a:ea typeface="+mn-ea"/>
                <a:cs typeface="+mn-cs"/>
              </a:rPr>
              <a:t>She reports no headache, fever, confusion, or neck stiffness, and there are no positive findings upon examination. </a:t>
            </a:r>
          </a:p>
        </p:txBody>
      </p:sp>
      <p:sp>
        <p:nvSpPr>
          <p:cNvPr id="8" name="Oval 7">
            <a:extLst>
              <a:ext uri="{FF2B5EF4-FFF2-40B4-BE49-F238E27FC236}">
                <a16:creationId xmlns:a16="http://schemas.microsoft.com/office/drawing/2014/main" id="{1B04BE35-3C8B-42B5-8615-A36AFAB65201}"/>
              </a:ext>
            </a:extLst>
          </p:cNvPr>
          <p:cNvSpPr/>
          <p:nvPr/>
        </p:nvSpPr>
        <p:spPr>
          <a:xfrm>
            <a:off x="611560" y="188640"/>
            <a:ext cx="432048" cy="646334"/>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GB" altLang="en-US" sz="2000" b="1" i="0" u="none" strike="noStrike" kern="1200" cap="none" spc="0" normalizeH="0" baseline="0" noProof="0" dirty="0">
                <a:ln>
                  <a:noFill/>
                </a:ln>
                <a:solidFill>
                  <a:srgbClr val="C00000"/>
                </a:solidFill>
                <a:effectLst/>
                <a:uLnTx/>
                <a:uFillTx/>
                <a:latin typeface="Calibri"/>
                <a:ea typeface="+mn-ea"/>
                <a:cs typeface="+mn-cs"/>
              </a:rPr>
              <a:t>3</a:t>
            </a:r>
            <a:endParaRPr kumimoji="0" lang="en-US" altLang="en-US" sz="2000" b="1" i="0" u="none" strike="noStrike" kern="1200" cap="none" spc="0" normalizeH="0" baseline="0" noProof="0" dirty="0">
              <a:ln>
                <a:noFill/>
              </a:ln>
              <a:solidFill>
                <a:srgbClr val="C00000"/>
              </a:solidFill>
              <a:effectLst/>
              <a:uLnTx/>
              <a:uFillTx/>
              <a:latin typeface="Calibri"/>
              <a:ea typeface="+mn-ea"/>
              <a:cs typeface="+mn-cs"/>
            </a:endParaRPr>
          </a:p>
        </p:txBody>
      </p:sp>
      <p:sp>
        <p:nvSpPr>
          <p:cNvPr id="6" name="TextBox 5">
            <a:extLst>
              <a:ext uri="{FF2B5EF4-FFF2-40B4-BE49-F238E27FC236}">
                <a16:creationId xmlns:a16="http://schemas.microsoft.com/office/drawing/2014/main" id="{AD9287F5-A5F2-4A45-87D1-2AC26A154CE4}"/>
              </a:ext>
            </a:extLst>
          </p:cNvPr>
          <p:cNvSpPr txBox="1"/>
          <p:nvPr/>
        </p:nvSpPr>
        <p:spPr>
          <a:xfrm>
            <a:off x="35496" y="6536377"/>
            <a:ext cx="6912768"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1" u="sng" strike="noStrike" kern="1200" cap="none" spc="0" normalizeH="0" baseline="0" noProof="0" dirty="0">
                <a:ln>
                  <a:noFill/>
                </a:ln>
                <a:solidFill>
                  <a:prstClr val="black"/>
                </a:solidFill>
                <a:effectLst/>
                <a:uLnTx/>
                <a:uFillTx/>
                <a:latin typeface="Calibri"/>
                <a:ea typeface="+mn-ea"/>
                <a:cs typeface="+mn-cs"/>
              </a:rPr>
              <a:t>Adapted from</a:t>
            </a:r>
            <a:r>
              <a:rPr kumimoji="0" lang="en-US" sz="1200" b="1" i="1" u="none" strike="noStrike" kern="1200" cap="none" spc="0" normalizeH="0" baseline="0" noProof="0" dirty="0">
                <a:ln>
                  <a:noFill/>
                </a:ln>
                <a:solidFill>
                  <a:prstClr val="black"/>
                </a:solidFill>
                <a:effectLst/>
                <a:uLnTx/>
                <a:uFillTx/>
                <a:latin typeface="Calibri"/>
                <a:ea typeface="+mn-ea"/>
                <a:cs typeface="+mn-cs"/>
              </a:rPr>
              <a:t>:</a:t>
            </a:r>
            <a:r>
              <a:rPr kumimoji="0" lang="en-US" sz="1200" b="0" i="1" u="none" strike="noStrike" kern="1200" cap="none" spc="0" normalizeH="0" baseline="0" noProof="0" dirty="0">
                <a:ln>
                  <a:noFill/>
                </a:ln>
                <a:solidFill>
                  <a:prstClr val="black"/>
                </a:solidFill>
                <a:effectLst/>
                <a:uLnTx/>
                <a:uFillTx/>
                <a:latin typeface="Calibri"/>
                <a:ea typeface="+mn-ea"/>
                <a:cs typeface="+mn-cs"/>
              </a:rPr>
              <a:t> South African National Department of Health and NICD/Nelesh Govender</a:t>
            </a:r>
          </a:p>
        </p:txBody>
      </p:sp>
    </p:spTree>
    <p:extLst>
      <p:ext uri="{BB962C8B-B14F-4D97-AF65-F5344CB8AC3E}">
        <p14:creationId xmlns:p14="http://schemas.microsoft.com/office/powerpoint/2010/main" val="140059363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a:extLst>
              <a:ext uri="{FF2B5EF4-FFF2-40B4-BE49-F238E27FC236}">
                <a16:creationId xmlns:a16="http://schemas.microsoft.com/office/drawing/2014/main" id="{2EF76C86-E35D-405C-B3CF-166910C0390D}"/>
              </a:ext>
            </a:extLst>
          </p:cNvPr>
          <p:cNvSpPr txBox="1">
            <a:spLocks noChangeArrowheads="1"/>
          </p:cNvSpPr>
          <p:nvPr/>
        </p:nvSpPr>
        <p:spPr bwMode="gray">
          <a:xfrm>
            <a:off x="0" y="-5680"/>
            <a:ext cx="9144000" cy="914400"/>
          </a:xfrm>
          <a:prstGeom prst="rect">
            <a:avLst/>
          </a:prstGeom>
          <a:solidFill>
            <a:srgbClr val="002060"/>
          </a:solidFill>
        </p:spPr>
        <p:txBody>
          <a:bodyPr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600"/>
              </a:spcBef>
              <a:spcAft>
                <a:spcPts val="0"/>
              </a:spcAft>
              <a:buClrTx/>
              <a:buSzTx/>
              <a:buFontTx/>
              <a:buNone/>
              <a:tabLst/>
              <a:defRPr/>
            </a:pPr>
            <a:r>
              <a:rPr kumimoji="0" lang="en-US" sz="1900" b="1" i="0" u="none" strike="noStrike" kern="1200" cap="none" spc="0" normalizeH="0" baseline="0" noProof="0" dirty="0">
                <a:ln>
                  <a:noFill/>
                </a:ln>
                <a:solidFill>
                  <a:prstClr val="white"/>
                </a:solidFill>
                <a:effectLst/>
                <a:uLnTx/>
                <a:uFillTx/>
                <a:latin typeface="Calibri"/>
                <a:ea typeface="+mj-ea"/>
                <a:cs typeface="Calibri" panose="020F0502020204030204" pitchFamily="34" charset="0"/>
              </a:rPr>
              <a:t>Case Study 3 cont’d</a:t>
            </a:r>
          </a:p>
        </p:txBody>
      </p:sp>
      <p:sp>
        <p:nvSpPr>
          <p:cNvPr id="5" name="TextBox 4">
            <a:extLst>
              <a:ext uri="{FF2B5EF4-FFF2-40B4-BE49-F238E27FC236}">
                <a16:creationId xmlns:a16="http://schemas.microsoft.com/office/drawing/2014/main" id="{F76152D2-36DB-4277-8D07-D117719891C4}"/>
              </a:ext>
            </a:extLst>
          </p:cNvPr>
          <p:cNvSpPr txBox="1"/>
          <p:nvPr/>
        </p:nvSpPr>
        <p:spPr>
          <a:xfrm>
            <a:off x="251520" y="1124744"/>
            <a:ext cx="8640960" cy="4893647"/>
          </a:xfrm>
          <a:prstGeom prst="rect">
            <a:avLst/>
          </a:prstGeom>
          <a:noFill/>
          <a:ln>
            <a:noFill/>
            <a:prstDash val="lgDash"/>
          </a:ln>
        </p:spPr>
        <p:txBody>
          <a:bodyPr wrap="square" rtlCol="0">
            <a:spAutoFit/>
          </a:bodyPr>
          <a:lstStyle/>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600" b="1" i="0" u="none" strike="noStrike" kern="1200" cap="none" spc="0" normalizeH="0" baseline="0" noProof="0" dirty="0">
                <a:ln>
                  <a:noFill/>
                </a:ln>
                <a:solidFill>
                  <a:srgbClr val="C00000"/>
                </a:solidFill>
                <a:effectLst/>
                <a:uLnTx/>
                <a:uFillTx/>
                <a:latin typeface="Calibri"/>
                <a:ea typeface="+mn-ea"/>
                <a:cs typeface="+mn-cs"/>
              </a:rPr>
              <a:t>Patient management </a:t>
            </a:r>
          </a:p>
          <a:p>
            <a:pPr marL="914400" marR="0" lvl="1"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600" b="0" i="0" u="none" strike="noStrike" kern="1200" cap="none" spc="0" normalizeH="0" baseline="0" noProof="0" dirty="0">
                <a:ln>
                  <a:noFill/>
                </a:ln>
                <a:solidFill>
                  <a:prstClr val="black"/>
                </a:solidFill>
                <a:effectLst/>
                <a:uLnTx/>
                <a:uFillTx/>
                <a:latin typeface="Calibri"/>
                <a:ea typeface="+mn-ea"/>
                <a:cs typeface="+mn-cs"/>
              </a:rPr>
              <a:t>Baseline bloods are ordered.</a:t>
            </a:r>
          </a:p>
          <a:p>
            <a:pPr marL="914400" marR="0" lvl="1"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endParaRPr kumimoji="0" lang="en-US" sz="2600" b="0" i="0" u="none" strike="noStrike" kern="1200" cap="none" spc="0" normalizeH="0" baseline="0" noProof="0" dirty="0">
              <a:ln>
                <a:noFill/>
              </a:ln>
              <a:solidFill>
                <a:prstClr val="black"/>
              </a:solidFill>
              <a:effectLst/>
              <a:uLnTx/>
              <a:uFillTx/>
              <a:latin typeface="Calibri"/>
              <a:ea typeface="+mn-ea"/>
              <a:cs typeface="+mn-cs"/>
            </a:endParaRPr>
          </a:p>
          <a:p>
            <a:pPr marL="914400" marR="0" lvl="1"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600" b="0" i="0" u="none" strike="noStrike" kern="1200" cap="none" spc="0" normalizeH="0" baseline="0" noProof="0" dirty="0">
                <a:ln>
                  <a:noFill/>
                </a:ln>
                <a:solidFill>
                  <a:prstClr val="black"/>
                </a:solidFill>
                <a:effectLst/>
                <a:uLnTx/>
                <a:uFillTx/>
                <a:latin typeface="Calibri"/>
                <a:ea typeface="+mn-ea"/>
                <a:cs typeface="+mn-cs"/>
              </a:rPr>
              <a:t>The patient is asked to complete readiness classes and return to the clinic in two weeks to begin ART. </a:t>
            </a:r>
          </a:p>
          <a:p>
            <a:pPr marL="914400" marR="0" lvl="1"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endParaRPr kumimoji="0" lang="en-US" sz="2600" b="0" i="0" u="none" strike="noStrike" kern="1200" cap="none" spc="0" normalizeH="0" baseline="0" noProof="0" dirty="0">
              <a:ln>
                <a:noFill/>
              </a:ln>
              <a:solidFill>
                <a:prstClr val="black"/>
              </a:solidFill>
              <a:effectLst/>
              <a:uLnTx/>
              <a:uFillTx/>
              <a:latin typeface="Calibri"/>
              <a:ea typeface="+mn-ea"/>
              <a:cs typeface="+mn-cs"/>
            </a:endParaRPr>
          </a:p>
          <a:p>
            <a:pPr marL="914400" marR="0" lvl="1"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600" b="0" i="0" u="none" strike="noStrike" kern="1200" cap="none" spc="0" normalizeH="0" baseline="0" noProof="0" dirty="0">
                <a:ln>
                  <a:noFill/>
                </a:ln>
                <a:solidFill>
                  <a:prstClr val="black"/>
                </a:solidFill>
                <a:effectLst/>
                <a:uLnTx/>
                <a:uFillTx/>
                <a:latin typeface="Calibri"/>
                <a:ea typeface="+mn-ea"/>
                <a:cs typeface="+mn-cs"/>
              </a:rPr>
              <a:t>A CrAg test result comes back positive (ordered by the clinician) and the patient is called back to clinic urgently for assessment.</a:t>
            </a:r>
          </a:p>
          <a:p>
            <a:pPr marL="914400" marR="0" lvl="1"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endParaRPr kumimoji="0" lang="en-US" sz="2600" b="0" i="0" u="none" strike="noStrike" kern="1200" cap="none" spc="0" normalizeH="0" baseline="0" noProof="0" dirty="0">
              <a:ln>
                <a:noFill/>
              </a:ln>
              <a:solidFill>
                <a:prstClr val="black"/>
              </a:solidFill>
              <a:effectLst/>
              <a:uLnTx/>
              <a:uFillTx/>
              <a:latin typeface="Calibri"/>
              <a:ea typeface="+mn-ea"/>
              <a:cs typeface="+mn-cs"/>
            </a:endParaRPr>
          </a:p>
          <a:p>
            <a:pPr marL="914400" marR="0" lvl="1"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600" b="0" i="0" u="none" strike="noStrike" kern="1200" cap="none" spc="0" normalizeH="0" baseline="0" noProof="0" dirty="0">
                <a:ln>
                  <a:noFill/>
                </a:ln>
                <a:solidFill>
                  <a:prstClr val="black"/>
                </a:solidFill>
                <a:effectLst/>
                <a:uLnTx/>
                <a:uFillTx/>
                <a:latin typeface="Calibri"/>
                <a:ea typeface="+mn-ea"/>
                <a:cs typeface="+mn-cs"/>
              </a:rPr>
              <a:t>Recommendation: LP should be offered to CrAg positive recipients of care. </a:t>
            </a:r>
          </a:p>
        </p:txBody>
      </p:sp>
      <p:sp>
        <p:nvSpPr>
          <p:cNvPr id="6" name="TextBox 5">
            <a:extLst>
              <a:ext uri="{FF2B5EF4-FFF2-40B4-BE49-F238E27FC236}">
                <a16:creationId xmlns:a16="http://schemas.microsoft.com/office/drawing/2014/main" id="{D401109C-38FE-4974-9444-6A64D4F6598C}"/>
              </a:ext>
            </a:extLst>
          </p:cNvPr>
          <p:cNvSpPr txBox="1"/>
          <p:nvPr/>
        </p:nvSpPr>
        <p:spPr>
          <a:xfrm>
            <a:off x="35496" y="6536377"/>
            <a:ext cx="6912768"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1" u="sng" strike="noStrike" kern="1200" cap="none" spc="0" normalizeH="0" baseline="0" noProof="0" dirty="0">
                <a:ln>
                  <a:noFill/>
                </a:ln>
                <a:solidFill>
                  <a:prstClr val="black"/>
                </a:solidFill>
                <a:effectLst/>
                <a:uLnTx/>
                <a:uFillTx/>
                <a:latin typeface="Calibri"/>
                <a:ea typeface="+mn-ea"/>
                <a:cs typeface="+mn-cs"/>
              </a:rPr>
              <a:t>Adapted from</a:t>
            </a:r>
            <a:r>
              <a:rPr kumimoji="0" lang="en-US" sz="1200" b="1" i="1" u="none" strike="noStrike" kern="1200" cap="none" spc="0" normalizeH="0" baseline="0" noProof="0" dirty="0">
                <a:ln>
                  <a:noFill/>
                </a:ln>
                <a:solidFill>
                  <a:prstClr val="black"/>
                </a:solidFill>
                <a:effectLst/>
                <a:uLnTx/>
                <a:uFillTx/>
                <a:latin typeface="Calibri"/>
                <a:ea typeface="+mn-ea"/>
                <a:cs typeface="+mn-cs"/>
              </a:rPr>
              <a:t>:</a:t>
            </a:r>
            <a:r>
              <a:rPr kumimoji="0" lang="en-US" sz="1200" b="0" i="1" u="none" strike="noStrike" kern="1200" cap="none" spc="0" normalizeH="0" baseline="0" noProof="0" dirty="0">
                <a:ln>
                  <a:noFill/>
                </a:ln>
                <a:solidFill>
                  <a:prstClr val="black"/>
                </a:solidFill>
                <a:effectLst/>
                <a:uLnTx/>
                <a:uFillTx/>
                <a:latin typeface="Calibri"/>
                <a:ea typeface="+mn-ea"/>
                <a:cs typeface="+mn-cs"/>
              </a:rPr>
              <a:t> South African National Department of Health and NICD/Nelesh Govender</a:t>
            </a:r>
          </a:p>
        </p:txBody>
      </p:sp>
    </p:spTree>
    <p:extLst>
      <p:ext uri="{BB962C8B-B14F-4D97-AF65-F5344CB8AC3E}">
        <p14:creationId xmlns:p14="http://schemas.microsoft.com/office/powerpoint/2010/main" val="2961649969"/>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a:extLst>
              <a:ext uri="{FF2B5EF4-FFF2-40B4-BE49-F238E27FC236}">
                <a16:creationId xmlns:a16="http://schemas.microsoft.com/office/drawing/2014/main" id="{2EF76C86-E35D-405C-B3CF-166910C0390D}"/>
              </a:ext>
            </a:extLst>
          </p:cNvPr>
          <p:cNvSpPr txBox="1">
            <a:spLocks noChangeArrowheads="1"/>
          </p:cNvSpPr>
          <p:nvPr/>
        </p:nvSpPr>
        <p:spPr bwMode="gray">
          <a:xfrm>
            <a:off x="0" y="-5680"/>
            <a:ext cx="9144000" cy="914400"/>
          </a:xfrm>
          <a:prstGeom prst="rect">
            <a:avLst/>
          </a:prstGeom>
          <a:solidFill>
            <a:srgbClr val="002060"/>
          </a:solidFill>
        </p:spPr>
        <p:txBody>
          <a:bodyPr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600"/>
              </a:spcBef>
              <a:spcAft>
                <a:spcPts val="0"/>
              </a:spcAft>
              <a:buClrTx/>
              <a:buSzTx/>
              <a:buFontTx/>
              <a:buNone/>
              <a:tabLst/>
              <a:defRPr/>
            </a:pPr>
            <a:r>
              <a:rPr kumimoji="0" lang="en-US" sz="1900" b="1" i="0" u="none" strike="noStrike" kern="1200" cap="none" spc="0" normalizeH="0" baseline="0" noProof="0" dirty="0">
                <a:ln>
                  <a:noFill/>
                </a:ln>
                <a:solidFill>
                  <a:prstClr val="white"/>
                </a:solidFill>
                <a:effectLst/>
                <a:uLnTx/>
                <a:uFillTx/>
                <a:latin typeface="Calibri"/>
                <a:ea typeface="+mj-ea"/>
                <a:cs typeface="Calibri" panose="020F0502020204030204" pitchFamily="34" charset="0"/>
              </a:rPr>
              <a:t>Case Study 3 cont’d</a:t>
            </a:r>
          </a:p>
        </p:txBody>
      </p:sp>
      <p:sp>
        <p:nvSpPr>
          <p:cNvPr id="5" name="TextBox 4">
            <a:extLst>
              <a:ext uri="{FF2B5EF4-FFF2-40B4-BE49-F238E27FC236}">
                <a16:creationId xmlns:a16="http://schemas.microsoft.com/office/drawing/2014/main" id="{F76152D2-36DB-4277-8D07-D117719891C4}"/>
              </a:ext>
            </a:extLst>
          </p:cNvPr>
          <p:cNvSpPr txBox="1"/>
          <p:nvPr/>
        </p:nvSpPr>
        <p:spPr>
          <a:xfrm>
            <a:off x="251520" y="980728"/>
            <a:ext cx="8640960" cy="4893647"/>
          </a:xfrm>
          <a:prstGeom prst="rect">
            <a:avLst/>
          </a:prstGeom>
          <a:noFill/>
          <a:ln>
            <a:noFill/>
            <a:prstDash val="lgDash"/>
          </a:ln>
        </p:spPr>
        <p:txBody>
          <a:bodyPr wrap="square" rtlCol="0">
            <a:spAutoFit/>
          </a:bodyPr>
          <a:lstStyle/>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1" i="0" u="none" strike="noStrike" kern="1200" cap="none" spc="0" normalizeH="0" baseline="0" noProof="0" dirty="0">
                <a:ln>
                  <a:noFill/>
                </a:ln>
                <a:solidFill>
                  <a:srgbClr val="C00000"/>
                </a:solidFill>
                <a:effectLst/>
                <a:uLnTx/>
                <a:uFillTx/>
                <a:latin typeface="Calibri"/>
                <a:ea typeface="+mn-ea"/>
                <a:cs typeface="+mn-cs"/>
              </a:rPr>
              <a:t>Medication prescribed </a:t>
            </a:r>
          </a:p>
          <a:p>
            <a:pPr marL="914400" marR="0" lvl="1"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400" b="0" i="0" u="none" strike="noStrike" kern="1200" cap="none" spc="0" normalizeH="0" baseline="0" noProof="0" dirty="0">
                <a:ln>
                  <a:noFill/>
                </a:ln>
                <a:solidFill>
                  <a:prstClr val="black"/>
                </a:solidFill>
                <a:effectLst/>
                <a:uLnTx/>
                <a:uFillTx/>
                <a:latin typeface="Calibri"/>
                <a:ea typeface="+mn-ea"/>
                <a:cs typeface="+mn-cs"/>
              </a:rPr>
              <a:t>Fluconazole 800mg/day for two weeks </a:t>
            </a:r>
          </a:p>
          <a:p>
            <a:pPr marL="914400" marR="0" lvl="1"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400" b="0" i="0" u="none" strike="noStrike" kern="1200" cap="none" spc="0" normalizeH="0" baseline="0" noProof="0" dirty="0">
                <a:ln>
                  <a:noFill/>
                </a:ln>
                <a:solidFill>
                  <a:prstClr val="black"/>
                </a:solidFill>
                <a:effectLst/>
                <a:uLnTx/>
                <a:uFillTx/>
                <a:latin typeface="Calibri"/>
                <a:ea typeface="+mn-ea"/>
                <a:cs typeface="+mn-cs"/>
              </a:rPr>
              <a:t>Cotrimoxazole two tablets/day </a:t>
            </a:r>
          </a:p>
          <a:p>
            <a:pPr marL="914400" marR="0" lvl="1"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400" b="0" i="0" u="none" strike="noStrike" kern="1200" cap="none" spc="0" normalizeH="0" baseline="0" noProof="0" dirty="0">
                <a:ln>
                  <a:noFill/>
                </a:ln>
                <a:solidFill>
                  <a:prstClr val="black"/>
                </a:solidFill>
                <a:effectLst/>
                <a:uLnTx/>
                <a:uFillTx/>
                <a:latin typeface="Calibri"/>
                <a:ea typeface="+mn-ea"/>
                <a:cs typeface="+mn-cs"/>
              </a:rPr>
              <a:t>Vitamin B complex two tablets/day</a:t>
            </a: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400" b="1" i="0" u="none" strike="noStrike" kern="1200" cap="none" spc="0" normalizeH="0" baseline="0" noProof="0" dirty="0">
              <a:ln>
                <a:noFill/>
              </a:ln>
              <a:solidFill>
                <a:srgbClr val="C00000"/>
              </a:solidFill>
              <a:effectLst/>
              <a:uLnTx/>
              <a:uFillTx/>
              <a:latin typeface="Calibri"/>
              <a:ea typeface="+mn-ea"/>
              <a:cs typeface="+mn-cs"/>
            </a:endParaRPr>
          </a:p>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1" i="0" u="none" strike="noStrike" kern="1200" cap="none" spc="0" normalizeH="0" baseline="0" noProof="0" dirty="0">
                <a:ln>
                  <a:noFill/>
                </a:ln>
                <a:solidFill>
                  <a:srgbClr val="C00000"/>
                </a:solidFill>
                <a:effectLst/>
                <a:uLnTx/>
                <a:uFillTx/>
                <a:latin typeface="Calibri"/>
                <a:ea typeface="+mn-ea"/>
                <a:cs typeface="+mn-cs"/>
              </a:rPr>
              <a:t>Patient progress </a:t>
            </a:r>
          </a:p>
          <a:p>
            <a:pPr marL="914400" marR="0" lvl="1"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400" b="0" i="0" u="none" strike="noStrike" kern="1200" cap="none" spc="0" normalizeH="0" baseline="0" noProof="0" dirty="0">
                <a:ln>
                  <a:noFill/>
                </a:ln>
                <a:solidFill>
                  <a:prstClr val="black"/>
                </a:solidFill>
                <a:effectLst/>
                <a:uLnTx/>
                <a:uFillTx/>
                <a:latin typeface="Calibri"/>
                <a:ea typeface="+mn-ea"/>
                <a:cs typeface="+mn-cs"/>
              </a:rPr>
              <a:t>At her two-week follow-up visit, the patient is doing well. Her sister brings the patient’s original medications and clinic transfer letter. </a:t>
            </a:r>
          </a:p>
          <a:p>
            <a:pPr marL="914400" marR="0" lvl="1"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a:p>
            <a:pPr marL="914400" marR="0" lvl="1"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400" b="0" i="0" u="none" strike="noStrike" kern="1200" cap="none" spc="0" normalizeH="0" baseline="0" noProof="0" dirty="0">
                <a:ln>
                  <a:noFill/>
                </a:ln>
                <a:solidFill>
                  <a:prstClr val="black"/>
                </a:solidFill>
                <a:effectLst/>
                <a:uLnTx/>
                <a:uFillTx/>
                <a:latin typeface="Calibri"/>
                <a:ea typeface="+mn-ea"/>
                <a:cs typeface="+mn-cs"/>
              </a:rPr>
              <a:t>You learn that the patient had previously been prescribed fluconazole 200mg/day, cotrimoxazole, and vitamin B complex. </a:t>
            </a:r>
          </a:p>
        </p:txBody>
      </p:sp>
      <p:sp>
        <p:nvSpPr>
          <p:cNvPr id="6" name="TextBox 5">
            <a:extLst>
              <a:ext uri="{FF2B5EF4-FFF2-40B4-BE49-F238E27FC236}">
                <a16:creationId xmlns:a16="http://schemas.microsoft.com/office/drawing/2014/main" id="{675BFF17-0AA4-4301-97E9-9A62837698E2}"/>
              </a:ext>
            </a:extLst>
          </p:cNvPr>
          <p:cNvSpPr txBox="1"/>
          <p:nvPr/>
        </p:nvSpPr>
        <p:spPr>
          <a:xfrm>
            <a:off x="35496" y="6536377"/>
            <a:ext cx="6912768"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1" u="sng" strike="noStrike" kern="1200" cap="none" spc="0" normalizeH="0" baseline="0" noProof="0" dirty="0">
                <a:ln>
                  <a:noFill/>
                </a:ln>
                <a:solidFill>
                  <a:prstClr val="black"/>
                </a:solidFill>
                <a:effectLst/>
                <a:uLnTx/>
                <a:uFillTx/>
                <a:latin typeface="Calibri"/>
                <a:ea typeface="+mn-ea"/>
                <a:cs typeface="+mn-cs"/>
              </a:rPr>
              <a:t>Adapted from</a:t>
            </a:r>
            <a:r>
              <a:rPr kumimoji="0" lang="en-US" sz="1200" b="1" i="1" u="none" strike="noStrike" kern="1200" cap="none" spc="0" normalizeH="0" baseline="0" noProof="0" dirty="0">
                <a:ln>
                  <a:noFill/>
                </a:ln>
                <a:solidFill>
                  <a:prstClr val="black"/>
                </a:solidFill>
                <a:effectLst/>
                <a:uLnTx/>
                <a:uFillTx/>
                <a:latin typeface="Calibri"/>
                <a:ea typeface="+mn-ea"/>
                <a:cs typeface="+mn-cs"/>
              </a:rPr>
              <a:t>:</a:t>
            </a:r>
            <a:r>
              <a:rPr kumimoji="0" lang="en-US" sz="1200" b="0" i="1" u="none" strike="noStrike" kern="1200" cap="none" spc="0" normalizeH="0" baseline="0" noProof="0" dirty="0">
                <a:ln>
                  <a:noFill/>
                </a:ln>
                <a:solidFill>
                  <a:prstClr val="black"/>
                </a:solidFill>
                <a:effectLst/>
                <a:uLnTx/>
                <a:uFillTx/>
                <a:latin typeface="Calibri"/>
                <a:ea typeface="+mn-ea"/>
                <a:cs typeface="+mn-cs"/>
              </a:rPr>
              <a:t> South African National Department of Health and NICD/Nelesh Govender</a:t>
            </a:r>
          </a:p>
        </p:txBody>
      </p:sp>
    </p:spTree>
    <p:extLst>
      <p:ext uri="{BB962C8B-B14F-4D97-AF65-F5344CB8AC3E}">
        <p14:creationId xmlns:p14="http://schemas.microsoft.com/office/powerpoint/2010/main" val="3810581607"/>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a:extLst>
              <a:ext uri="{FF2B5EF4-FFF2-40B4-BE49-F238E27FC236}">
                <a16:creationId xmlns:a16="http://schemas.microsoft.com/office/drawing/2014/main" id="{2EF76C86-E35D-405C-B3CF-166910C0390D}"/>
              </a:ext>
            </a:extLst>
          </p:cNvPr>
          <p:cNvSpPr txBox="1">
            <a:spLocks noChangeArrowheads="1"/>
          </p:cNvSpPr>
          <p:nvPr/>
        </p:nvSpPr>
        <p:spPr bwMode="gray">
          <a:xfrm>
            <a:off x="0" y="-5680"/>
            <a:ext cx="9144000" cy="914400"/>
          </a:xfrm>
          <a:prstGeom prst="rect">
            <a:avLst/>
          </a:prstGeom>
          <a:solidFill>
            <a:srgbClr val="002060"/>
          </a:solidFill>
        </p:spPr>
        <p:txBody>
          <a:bodyPr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600"/>
              </a:spcBef>
              <a:spcAft>
                <a:spcPts val="0"/>
              </a:spcAft>
              <a:buClrTx/>
              <a:buSzTx/>
              <a:buFontTx/>
              <a:buNone/>
              <a:tabLst/>
              <a:defRPr/>
            </a:pPr>
            <a:r>
              <a:rPr kumimoji="0" lang="en-US" sz="1900" b="1" i="0" u="none" strike="noStrike" kern="1200" cap="none" spc="0" normalizeH="0" baseline="0" noProof="0" dirty="0">
                <a:ln>
                  <a:noFill/>
                </a:ln>
                <a:solidFill>
                  <a:prstClr val="white"/>
                </a:solidFill>
                <a:effectLst/>
                <a:uLnTx/>
                <a:uFillTx/>
                <a:latin typeface="Calibri"/>
                <a:ea typeface="+mj-ea"/>
                <a:cs typeface="Calibri" panose="020F0502020204030204" pitchFamily="34" charset="0"/>
              </a:rPr>
              <a:t>Case Study 3 - Discussion</a:t>
            </a:r>
          </a:p>
        </p:txBody>
      </p:sp>
      <p:sp>
        <p:nvSpPr>
          <p:cNvPr id="5" name="TextBox 4">
            <a:extLst>
              <a:ext uri="{FF2B5EF4-FFF2-40B4-BE49-F238E27FC236}">
                <a16:creationId xmlns:a16="http://schemas.microsoft.com/office/drawing/2014/main" id="{F76152D2-36DB-4277-8D07-D117719891C4}"/>
              </a:ext>
            </a:extLst>
          </p:cNvPr>
          <p:cNvSpPr txBox="1"/>
          <p:nvPr/>
        </p:nvSpPr>
        <p:spPr>
          <a:xfrm>
            <a:off x="251520" y="1124744"/>
            <a:ext cx="8640960" cy="4493538"/>
          </a:xfrm>
          <a:prstGeom prst="rect">
            <a:avLst/>
          </a:prstGeom>
          <a:noFill/>
          <a:ln>
            <a:noFill/>
            <a:prstDash val="lgDash"/>
          </a:ln>
        </p:spPr>
        <p:txBody>
          <a:bodyPr wrap="square" rtlCol="0">
            <a:spAutoFit/>
          </a:bodyPr>
          <a:lstStyle/>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200" b="1" i="0" u="none" strike="noStrike" kern="1200" cap="none" spc="0" normalizeH="0" baseline="0" noProof="0" dirty="0">
                <a:ln>
                  <a:noFill/>
                </a:ln>
                <a:solidFill>
                  <a:srgbClr val="C00000"/>
                </a:solidFill>
                <a:effectLst/>
                <a:uLnTx/>
                <a:uFillTx/>
                <a:latin typeface="Calibri"/>
                <a:ea typeface="+mn-ea"/>
                <a:cs typeface="+mn-cs"/>
              </a:rPr>
              <a:t>Discussion points </a:t>
            </a:r>
          </a:p>
          <a:p>
            <a:pPr marL="914400" marR="0" lvl="1"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200" b="0" i="0" u="none" strike="noStrike" kern="1200" cap="none" spc="0" normalizeH="0" baseline="0" noProof="0" dirty="0">
                <a:ln>
                  <a:noFill/>
                </a:ln>
                <a:solidFill>
                  <a:prstClr val="black"/>
                </a:solidFill>
                <a:effectLst/>
                <a:uLnTx/>
                <a:uFillTx/>
                <a:latin typeface="Calibri"/>
                <a:ea typeface="+mn-ea"/>
                <a:cs typeface="+mn-cs"/>
              </a:rPr>
              <a:t>CrAg can be present for up to two years after an episode of cryptococcosis. A patient with previous cryptococcal disease and a positive screening test needs to be evaluated for disease recurrence. </a:t>
            </a:r>
          </a:p>
          <a:p>
            <a:pPr marL="914400" marR="0" lvl="1"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endParaRPr kumimoji="0" lang="en-US" sz="2200" b="0" i="0" u="none" strike="noStrike" kern="1200" cap="none" spc="0" normalizeH="0" baseline="0" noProof="0" dirty="0">
              <a:ln>
                <a:noFill/>
              </a:ln>
              <a:solidFill>
                <a:prstClr val="black"/>
              </a:solidFill>
              <a:effectLst/>
              <a:uLnTx/>
              <a:uFillTx/>
              <a:latin typeface="Calibri"/>
              <a:ea typeface="+mn-ea"/>
              <a:cs typeface="+mn-cs"/>
            </a:endParaRPr>
          </a:p>
          <a:p>
            <a:pPr marL="914400" marR="0" lvl="1"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200" b="0" i="0" u="none" strike="noStrike" kern="1200" cap="none" spc="0" normalizeH="0" baseline="0" noProof="0" dirty="0">
                <a:ln>
                  <a:noFill/>
                </a:ln>
                <a:solidFill>
                  <a:prstClr val="black"/>
                </a:solidFill>
                <a:effectLst/>
                <a:uLnTx/>
                <a:uFillTx/>
                <a:latin typeface="Calibri"/>
                <a:ea typeface="+mn-ea"/>
                <a:cs typeface="+mn-cs"/>
              </a:rPr>
              <a:t>A patient with previous cryptococcosis should remain on fluconazole secondary prophylaxis until they meet specific CD4 and Viral Load criteria following treatment </a:t>
            </a:r>
            <a:r>
              <a:rPr kumimoji="0" lang="en-US" sz="2200" b="1" i="0" u="none" strike="noStrike" kern="1200" cap="none" spc="0" normalizeH="0" baseline="0" noProof="0" dirty="0">
                <a:ln>
                  <a:noFill/>
                </a:ln>
                <a:solidFill>
                  <a:prstClr val="black"/>
                </a:solidFill>
                <a:effectLst/>
                <a:uLnTx/>
                <a:uFillTx/>
                <a:latin typeface="Calibri"/>
                <a:ea typeface="+mn-ea"/>
                <a:cs typeface="+mn-cs"/>
              </a:rPr>
              <a:t>(Refer to slide 50) </a:t>
            </a:r>
            <a:endParaRPr kumimoji="0" lang="en-US" sz="2200" b="0" i="0" u="none" strike="noStrike" kern="1200" cap="none" spc="0" normalizeH="0" baseline="0" noProof="0" dirty="0">
              <a:ln>
                <a:noFill/>
              </a:ln>
              <a:solidFill>
                <a:prstClr val="black"/>
              </a:solidFill>
              <a:effectLst/>
              <a:uLnTx/>
              <a:uFillTx/>
              <a:latin typeface="Calibri"/>
              <a:ea typeface="+mn-ea"/>
              <a:cs typeface="+mn-cs"/>
            </a:endParaRPr>
          </a:p>
          <a:p>
            <a:pPr marL="914400" marR="0" lvl="1"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endParaRPr kumimoji="0" lang="en-US" sz="2200" b="0" i="0" u="none" strike="noStrike" kern="1200" cap="none" spc="0" normalizeH="0" baseline="0" noProof="0" dirty="0">
              <a:ln>
                <a:noFill/>
              </a:ln>
              <a:solidFill>
                <a:prstClr val="black"/>
              </a:solidFill>
              <a:effectLst/>
              <a:uLnTx/>
              <a:uFillTx/>
              <a:latin typeface="Calibri"/>
              <a:ea typeface="+mn-ea"/>
              <a:cs typeface="+mn-cs"/>
            </a:endParaRPr>
          </a:p>
          <a:p>
            <a:pPr marL="914400" marR="0" lvl="1"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200" b="0" i="0" u="none" strike="noStrike" kern="1200" cap="none" spc="0" normalizeH="0" baseline="0" noProof="0" dirty="0">
                <a:ln>
                  <a:noFill/>
                </a:ln>
                <a:solidFill>
                  <a:prstClr val="black"/>
                </a:solidFill>
                <a:effectLst/>
                <a:uLnTx/>
                <a:uFillTx/>
                <a:latin typeface="Calibri"/>
                <a:ea typeface="+mn-ea"/>
                <a:cs typeface="+mn-cs"/>
              </a:rPr>
              <a:t>Patients who have had previous cryptococcal disease are at risk of relapse of disease, especially if they have stopped taking their fluconazole secondary prophylaxis. </a:t>
            </a:r>
          </a:p>
        </p:txBody>
      </p:sp>
      <p:sp>
        <p:nvSpPr>
          <p:cNvPr id="6" name="TextBox 5">
            <a:extLst>
              <a:ext uri="{FF2B5EF4-FFF2-40B4-BE49-F238E27FC236}">
                <a16:creationId xmlns:a16="http://schemas.microsoft.com/office/drawing/2014/main" id="{252B2956-CB30-4B16-ADA0-B0009A9466B9}"/>
              </a:ext>
            </a:extLst>
          </p:cNvPr>
          <p:cNvSpPr txBox="1"/>
          <p:nvPr/>
        </p:nvSpPr>
        <p:spPr>
          <a:xfrm>
            <a:off x="35496" y="6536377"/>
            <a:ext cx="6912768"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1" u="sng" strike="noStrike" kern="1200" cap="none" spc="0" normalizeH="0" baseline="0" noProof="0" dirty="0">
                <a:ln>
                  <a:noFill/>
                </a:ln>
                <a:solidFill>
                  <a:prstClr val="black"/>
                </a:solidFill>
                <a:effectLst/>
                <a:uLnTx/>
                <a:uFillTx/>
                <a:latin typeface="Calibri"/>
                <a:ea typeface="+mn-ea"/>
                <a:cs typeface="+mn-cs"/>
              </a:rPr>
              <a:t>Adapted from</a:t>
            </a:r>
            <a:r>
              <a:rPr kumimoji="0" lang="en-US" sz="1200" b="1" i="1" u="none" strike="noStrike" kern="1200" cap="none" spc="0" normalizeH="0" baseline="0" noProof="0" dirty="0">
                <a:ln>
                  <a:noFill/>
                </a:ln>
                <a:solidFill>
                  <a:prstClr val="black"/>
                </a:solidFill>
                <a:effectLst/>
                <a:uLnTx/>
                <a:uFillTx/>
                <a:latin typeface="Calibri"/>
                <a:ea typeface="+mn-ea"/>
                <a:cs typeface="+mn-cs"/>
              </a:rPr>
              <a:t>:</a:t>
            </a:r>
            <a:r>
              <a:rPr kumimoji="0" lang="en-US" sz="1200" b="0" i="1" u="none" strike="noStrike" kern="1200" cap="none" spc="0" normalizeH="0" baseline="0" noProof="0" dirty="0">
                <a:ln>
                  <a:noFill/>
                </a:ln>
                <a:solidFill>
                  <a:prstClr val="black"/>
                </a:solidFill>
                <a:effectLst/>
                <a:uLnTx/>
                <a:uFillTx/>
                <a:latin typeface="Calibri"/>
                <a:ea typeface="+mn-ea"/>
                <a:cs typeface="+mn-cs"/>
              </a:rPr>
              <a:t> South African National Department of Health and NICD/Nelesh Govender</a:t>
            </a:r>
          </a:p>
        </p:txBody>
      </p:sp>
    </p:spTree>
    <p:extLst>
      <p:ext uri="{BB962C8B-B14F-4D97-AF65-F5344CB8AC3E}">
        <p14:creationId xmlns:p14="http://schemas.microsoft.com/office/powerpoint/2010/main" val="720107299"/>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a:extLst>
              <a:ext uri="{FF2B5EF4-FFF2-40B4-BE49-F238E27FC236}">
                <a16:creationId xmlns:a16="http://schemas.microsoft.com/office/drawing/2014/main" id="{2EF76C86-E35D-405C-B3CF-166910C0390D}"/>
              </a:ext>
            </a:extLst>
          </p:cNvPr>
          <p:cNvSpPr txBox="1">
            <a:spLocks noChangeArrowheads="1"/>
          </p:cNvSpPr>
          <p:nvPr/>
        </p:nvSpPr>
        <p:spPr bwMode="gray">
          <a:xfrm>
            <a:off x="0" y="0"/>
            <a:ext cx="9144000" cy="914400"/>
          </a:xfrm>
          <a:prstGeom prst="rect">
            <a:avLst/>
          </a:prstGeom>
          <a:solidFill>
            <a:srgbClr val="002060"/>
          </a:solidFill>
        </p:spPr>
        <p:txBody>
          <a:bodyPr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600"/>
              </a:spcBef>
              <a:spcAft>
                <a:spcPts val="0"/>
              </a:spcAft>
              <a:buClrTx/>
              <a:buSzTx/>
              <a:buFontTx/>
              <a:buNone/>
              <a:tabLst/>
              <a:defRPr/>
            </a:pPr>
            <a:r>
              <a:rPr kumimoji="0" lang="en-US" sz="1900" b="1" i="0" u="none" strike="noStrike" kern="1200" cap="none" spc="0" normalizeH="0" baseline="0" noProof="0" dirty="0">
                <a:ln>
                  <a:noFill/>
                </a:ln>
                <a:solidFill>
                  <a:prstClr val="white"/>
                </a:solidFill>
                <a:effectLst/>
                <a:uLnTx/>
                <a:uFillTx/>
                <a:latin typeface="Calibri"/>
                <a:ea typeface="+mj-ea"/>
                <a:cs typeface="Calibri" panose="020F0502020204030204" pitchFamily="34" charset="0"/>
              </a:rPr>
              <a:t>Case Study 3 - Discussion</a:t>
            </a:r>
          </a:p>
        </p:txBody>
      </p:sp>
      <p:sp>
        <p:nvSpPr>
          <p:cNvPr id="5" name="TextBox 4">
            <a:extLst>
              <a:ext uri="{FF2B5EF4-FFF2-40B4-BE49-F238E27FC236}">
                <a16:creationId xmlns:a16="http://schemas.microsoft.com/office/drawing/2014/main" id="{F76152D2-36DB-4277-8D07-D117719891C4}"/>
              </a:ext>
            </a:extLst>
          </p:cNvPr>
          <p:cNvSpPr txBox="1"/>
          <p:nvPr/>
        </p:nvSpPr>
        <p:spPr>
          <a:xfrm>
            <a:off x="251520" y="1124744"/>
            <a:ext cx="8640960" cy="3447098"/>
          </a:xfrm>
          <a:prstGeom prst="rect">
            <a:avLst/>
          </a:prstGeom>
          <a:noFill/>
          <a:ln>
            <a:noFill/>
            <a:prstDash val="lgDash"/>
          </a:ln>
        </p:spPr>
        <p:txBody>
          <a:bodyPr wrap="square" rtlCol="0">
            <a:spAutoFit/>
          </a:bodyPr>
          <a:lstStyle/>
          <a:p>
            <a:pPr marL="285750" marR="0" lvl="0" indent="-2857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600" b="1" i="0" u="none" strike="noStrike" kern="1200" cap="none" spc="0" normalizeH="0" baseline="0" noProof="0" dirty="0">
                <a:ln>
                  <a:noFill/>
                </a:ln>
                <a:solidFill>
                  <a:srgbClr val="C00000"/>
                </a:solidFill>
                <a:effectLst/>
                <a:uLnTx/>
                <a:uFillTx/>
                <a:latin typeface="Calibri"/>
                <a:ea typeface="+mn-ea"/>
                <a:cs typeface="+mn-cs"/>
              </a:rPr>
              <a:t>Discussion points </a:t>
            </a:r>
          </a:p>
          <a:p>
            <a:pPr marL="914400" marR="0" lvl="1"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400" b="0" i="0" u="none" strike="noStrike" kern="1200" cap="none" spc="0" normalizeH="0" baseline="0" noProof="0" dirty="0">
                <a:ln>
                  <a:noFill/>
                </a:ln>
                <a:solidFill>
                  <a:prstClr val="black"/>
                </a:solidFill>
                <a:effectLst/>
                <a:uLnTx/>
                <a:uFillTx/>
                <a:latin typeface="Calibri"/>
                <a:ea typeface="+mn-ea"/>
                <a:cs typeface="+mn-cs"/>
              </a:rPr>
              <a:t>Patients who have had previous cryptococcal disease are at increased risk of cryptococcal Immune Reconstitution Inflammatory Syndrome (IRIS) when starting ART. </a:t>
            </a:r>
          </a:p>
          <a:p>
            <a:pPr marL="914400" marR="0" lvl="1"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endParaRPr kumimoji="0" lang="en-US" sz="2400" b="0" i="0" u="none" strike="noStrike" kern="1200" cap="none" spc="0" normalizeH="0" baseline="0" noProof="0" dirty="0">
              <a:ln>
                <a:noFill/>
              </a:ln>
              <a:solidFill>
                <a:prstClr val="black"/>
              </a:solidFill>
              <a:effectLst/>
              <a:uLnTx/>
              <a:uFillTx/>
              <a:latin typeface="Calibri"/>
              <a:ea typeface="+mn-ea"/>
              <a:cs typeface="+mn-cs"/>
            </a:endParaRPr>
          </a:p>
          <a:p>
            <a:pPr marL="914400" marR="0" lvl="1" indent="-457200" algn="just" defTabSz="914400" rtl="0" eaLnBrk="1" fontAlgn="auto" latinLnBrk="0" hangingPunct="1">
              <a:lnSpc>
                <a:spcPct val="100000"/>
              </a:lnSpc>
              <a:spcBef>
                <a:spcPts val="0"/>
              </a:spcBef>
              <a:spcAft>
                <a:spcPts val="0"/>
              </a:spcAft>
              <a:buClrTx/>
              <a:buSzTx/>
              <a:buFont typeface="Wingdings" panose="05000000000000000000" pitchFamily="2" charset="2"/>
              <a:buChar char="q"/>
              <a:tabLst/>
              <a:defRPr/>
            </a:pPr>
            <a:r>
              <a:rPr kumimoji="0" lang="en-US" sz="2400" b="0" i="0" u="none" strike="noStrike" kern="1200" cap="none" spc="0" normalizeH="0" baseline="0" noProof="0" dirty="0">
                <a:ln>
                  <a:noFill/>
                </a:ln>
                <a:solidFill>
                  <a:prstClr val="black"/>
                </a:solidFill>
                <a:effectLst/>
                <a:uLnTx/>
                <a:uFillTx/>
                <a:latin typeface="Calibri"/>
                <a:ea typeface="+mn-ea"/>
                <a:cs typeface="+mn-cs"/>
              </a:rPr>
              <a:t>Any patient with a history of cryptococcosis who presents with a headache should be treated as if he or she has recurrent disease, persistent or recurrent raised ICP or IRIS until proven otherwise. </a:t>
            </a:r>
          </a:p>
        </p:txBody>
      </p:sp>
      <p:sp>
        <p:nvSpPr>
          <p:cNvPr id="6" name="TextBox 5">
            <a:extLst>
              <a:ext uri="{FF2B5EF4-FFF2-40B4-BE49-F238E27FC236}">
                <a16:creationId xmlns:a16="http://schemas.microsoft.com/office/drawing/2014/main" id="{0CE3F283-305A-4FF1-B04D-A1C2A0B60F51}"/>
              </a:ext>
            </a:extLst>
          </p:cNvPr>
          <p:cNvSpPr txBox="1"/>
          <p:nvPr/>
        </p:nvSpPr>
        <p:spPr>
          <a:xfrm>
            <a:off x="35496" y="6536377"/>
            <a:ext cx="6912768"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1" u="sng" strike="noStrike" kern="1200" cap="none" spc="0" normalizeH="0" baseline="0" noProof="0" dirty="0">
                <a:ln>
                  <a:noFill/>
                </a:ln>
                <a:solidFill>
                  <a:prstClr val="black"/>
                </a:solidFill>
                <a:effectLst/>
                <a:uLnTx/>
                <a:uFillTx/>
                <a:latin typeface="Calibri"/>
                <a:ea typeface="+mn-ea"/>
                <a:cs typeface="+mn-cs"/>
              </a:rPr>
              <a:t>Adapted from</a:t>
            </a:r>
            <a:r>
              <a:rPr kumimoji="0" lang="en-US" sz="1200" b="1" i="1" u="none" strike="noStrike" kern="1200" cap="none" spc="0" normalizeH="0" baseline="0" noProof="0" dirty="0">
                <a:ln>
                  <a:noFill/>
                </a:ln>
                <a:solidFill>
                  <a:prstClr val="black"/>
                </a:solidFill>
                <a:effectLst/>
                <a:uLnTx/>
                <a:uFillTx/>
                <a:latin typeface="Calibri"/>
                <a:ea typeface="+mn-ea"/>
                <a:cs typeface="+mn-cs"/>
              </a:rPr>
              <a:t>:</a:t>
            </a:r>
            <a:r>
              <a:rPr kumimoji="0" lang="en-US" sz="1200" b="0" i="1" u="none" strike="noStrike" kern="1200" cap="none" spc="0" normalizeH="0" baseline="0" noProof="0" dirty="0">
                <a:ln>
                  <a:noFill/>
                </a:ln>
                <a:solidFill>
                  <a:prstClr val="black"/>
                </a:solidFill>
                <a:effectLst/>
                <a:uLnTx/>
                <a:uFillTx/>
                <a:latin typeface="Calibri"/>
                <a:ea typeface="+mn-ea"/>
                <a:cs typeface="+mn-cs"/>
              </a:rPr>
              <a:t> South African National Department of Health and NICD/Nelesh Govender</a:t>
            </a:r>
          </a:p>
        </p:txBody>
      </p:sp>
    </p:spTree>
    <p:extLst>
      <p:ext uri="{BB962C8B-B14F-4D97-AF65-F5344CB8AC3E}">
        <p14:creationId xmlns:p14="http://schemas.microsoft.com/office/powerpoint/2010/main" val="1178131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a:extLst>
              <a:ext uri="{FF2B5EF4-FFF2-40B4-BE49-F238E27FC236}">
                <a16:creationId xmlns:a16="http://schemas.microsoft.com/office/drawing/2014/main" id="{2EF76C86-E35D-405C-B3CF-166910C0390D}"/>
              </a:ext>
            </a:extLst>
          </p:cNvPr>
          <p:cNvSpPr txBox="1">
            <a:spLocks noChangeArrowheads="1"/>
          </p:cNvSpPr>
          <p:nvPr/>
        </p:nvSpPr>
        <p:spPr bwMode="gray">
          <a:xfrm>
            <a:off x="0" y="-5680"/>
            <a:ext cx="9144000" cy="914400"/>
          </a:xfrm>
          <a:prstGeom prst="rect">
            <a:avLst/>
          </a:prstGeom>
          <a:solidFill>
            <a:srgbClr val="002060"/>
          </a:solidFill>
        </p:spPr>
        <p:txBody>
          <a:bodyPr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1900" b="1" i="0" u="none" strike="noStrike" kern="1200" cap="none" spc="0" normalizeH="0" baseline="0" noProof="0" dirty="0">
                <a:ln>
                  <a:noFill/>
                </a:ln>
                <a:solidFill>
                  <a:prstClr val="white"/>
                </a:solidFill>
                <a:effectLst/>
                <a:uLnTx/>
                <a:uFillTx/>
                <a:latin typeface="Calibri" panose="020F0502020204030204"/>
                <a:ea typeface="+mj-ea"/>
                <a:cs typeface="Calibri" panose="020F0502020204030204" pitchFamily="34" charset="0"/>
              </a:rPr>
              <a:t>Global burden of disease of HIV associated cryptococcal meningitis: an updated analysis – Regions with the highest incidence of CCM</a:t>
            </a:r>
          </a:p>
        </p:txBody>
      </p:sp>
      <p:sp>
        <p:nvSpPr>
          <p:cNvPr id="8" name="TextBox 7">
            <a:extLst>
              <a:ext uri="{FF2B5EF4-FFF2-40B4-BE49-F238E27FC236}">
                <a16:creationId xmlns:a16="http://schemas.microsoft.com/office/drawing/2014/main" id="{41B79C54-CEBC-473F-B018-B18457355F92}"/>
              </a:ext>
            </a:extLst>
          </p:cNvPr>
          <p:cNvSpPr txBox="1"/>
          <p:nvPr/>
        </p:nvSpPr>
        <p:spPr>
          <a:xfrm flipH="1">
            <a:off x="-2" y="6423719"/>
            <a:ext cx="8532441" cy="46166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200" b="1" i="1" u="sng" strike="noStrike" kern="1200" cap="none" spc="0" normalizeH="0" baseline="0" noProof="0" dirty="0">
                <a:ln>
                  <a:noFill/>
                </a:ln>
                <a:solidFill>
                  <a:prstClr val="black"/>
                </a:solidFill>
                <a:effectLst/>
                <a:uLnTx/>
                <a:uFillTx/>
                <a:latin typeface="Calibri"/>
                <a:ea typeface="+mn-ea"/>
                <a:cs typeface="+mn-cs"/>
              </a:rPr>
              <a:t>Source:</a:t>
            </a:r>
            <a:r>
              <a:rPr kumimoji="0" lang="en-US" sz="1200" b="0" i="1" u="none" strike="noStrike" kern="1200" cap="none" spc="0" normalizeH="0" baseline="0" noProof="0" dirty="0">
                <a:ln>
                  <a:noFill/>
                </a:ln>
                <a:solidFill>
                  <a:prstClr val="black"/>
                </a:solidFill>
                <a:effectLst/>
                <a:uLnTx/>
                <a:uFillTx/>
                <a:latin typeface="Calibri"/>
                <a:ea typeface="+mn-ea"/>
                <a:cs typeface="+mn-cs"/>
              </a:rPr>
              <a:t> </a:t>
            </a:r>
            <a:r>
              <a:rPr kumimoji="0" lang="en-US" sz="1200" b="0" i="1" u="none" strike="noStrike" kern="1200" cap="none" spc="0" normalizeH="0" baseline="0" noProof="0" dirty="0" err="1">
                <a:ln>
                  <a:noFill/>
                </a:ln>
                <a:solidFill>
                  <a:prstClr val="black"/>
                </a:solidFill>
                <a:effectLst/>
                <a:uLnTx/>
                <a:uFillTx/>
                <a:latin typeface="Calibri"/>
                <a:ea typeface="+mn-ea"/>
                <a:cs typeface="+mn-cs"/>
                <a:hlinkClick r:id="rId2"/>
              </a:rPr>
              <a:t>Rajasingham</a:t>
            </a:r>
            <a:r>
              <a:rPr kumimoji="0" lang="en-US" sz="1200" b="0" i="1" u="none" strike="noStrike" kern="1200" cap="none" spc="0" normalizeH="0" baseline="0" noProof="0" dirty="0">
                <a:ln>
                  <a:noFill/>
                </a:ln>
                <a:solidFill>
                  <a:prstClr val="black"/>
                </a:solidFill>
                <a:effectLst/>
                <a:uLnTx/>
                <a:uFillTx/>
                <a:latin typeface="Calibri"/>
                <a:ea typeface="+mn-ea"/>
                <a:cs typeface="+mn-cs"/>
                <a:hlinkClick r:id="rId2"/>
              </a:rPr>
              <a:t> R, et al. 2022</a:t>
            </a:r>
            <a:endParaRPr kumimoji="0" lang="en-US" sz="1200" b="0" i="1" u="none" strike="noStrike" kern="1200" cap="none" spc="0" normalizeH="0" baseline="0" noProof="0" dirty="0">
              <a:ln>
                <a:noFill/>
              </a:ln>
              <a:solidFill>
                <a:prstClr val="black"/>
              </a:solidFill>
              <a:effectLst/>
              <a:uLnTx/>
              <a:uFillTx/>
              <a:latin typeface="Calibri"/>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200" b="0" i="1" u="none" strike="noStrike" kern="1200" cap="none" spc="0" normalizeH="0" baseline="0" noProof="0" dirty="0">
              <a:ln>
                <a:noFill/>
              </a:ln>
              <a:solidFill>
                <a:prstClr val="black"/>
              </a:solidFill>
              <a:effectLst/>
              <a:uLnTx/>
              <a:uFillTx/>
              <a:latin typeface="Calibri"/>
              <a:ea typeface="+mn-ea"/>
              <a:cs typeface="+mn-cs"/>
            </a:endParaRPr>
          </a:p>
        </p:txBody>
      </p:sp>
      <p:pic>
        <p:nvPicPr>
          <p:cNvPr id="3" name="Picture 2">
            <a:extLst>
              <a:ext uri="{FF2B5EF4-FFF2-40B4-BE49-F238E27FC236}">
                <a16:creationId xmlns:a16="http://schemas.microsoft.com/office/drawing/2014/main" id="{D8391303-844A-139B-6F68-2DA7E961C5CF}"/>
              </a:ext>
            </a:extLst>
          </p:cNvPr>
          <p:cNvPicPr>
            <a:picLocks noChangeAspect="1"/>
          </p:cNvPicPr>
          <p:nvPr/>
        </p:nvPicPr>
        <p:blipFill>
          <a:blip r:embed="rId3"/>
          <a:stretch>
            <a:fillRect/>
          </a:stretch>
        </p:blipFill>
        <p:spPr>
          <a:xfrm>
            <a:off x="251520" y="1124744"/>
            <a:ext cx="8502423" cy="5112568"/>
          </a:xfrm>
          <a:prstGeom prst="rect">
            <a:avLst/>
          </a:prstGeom>
        </p:spPr>
      </p:pic>
    </p:spTree>
    <p:extLst>
      <p:ext uri="{BB962C8B-B14F-4D97-AF65-F5344CB8AC3E}">
        <p14:creationId xmlns:p14="http://schemas.microsoft.com/office/powerpoint/2010/main" val="164857112"/>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a:extLst>
              <a:ext uri="{FF2B5EF4-FFF2-40B4-BE49-F238E27FC236}">
                <a16:creationId xmlns:a16="http://schemas.microsoft.com/office/drawing/2014/main" id="{2EF76C86-E35D-405C-B3CF-166910C0390D}"/>
              </a:ext>
            </a:extLst>
          </p:cNvPr>
          <p:cNvSpPr txBox="1">
            <a:spLocks noChangeArrowheads="1"/>
          </p:cNvSpPr>
          <p:nvPr/>
        </p:nvSpPr>
        <p:spPr bwMode="gray">
          <a:xfrm>
            <a:off x="0" y="0"/>
            <a:ext cx="9144000" cy="914400"/>
          </a:xfrm>
          <a:prstGeom prst="rect">
            <a:avLst/>
          </a:prstGeom>
          <a:solidFill>
            <a:srgbClr val="002060"/>
          </a:solidFill>
        </p:spPr>
        <p:txBody>
          <a:bodyPr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600"/>
              </a:spcBef>
              <a:spcAft>
                <a:spcPts val="0"/>
              </a:spcAft>
              <a:buClrTx/>
              <a:buSzTx/>
              <a:buFontTx/>
              <a:buNone/>
              <a:tabLst/>
              <a:defRPr/>
            </a:pPr>
            <a:r>
              <a:rPr kumimoji="0" lang="en-US" sz="2800" b="1" i="0" u="none" strike="noStrike" kern="1200" cap="none" spc="0" normalizeH="0" baseline="0" noProof="0" dirty="0">
                <a:ln>
                  <a:noFill/>
                </a:ln>
                <a:solidFill>
                  <a:prstClr val="white"/>
                </a:solidFill>
                <a:effectLst/>
                <a:uLnTx/>
                <a:uFillTx/>
                <a:latin typeface="Calibri"/>
                <a:ea typeface="+mj-ea"/>
                <a:cs typeface="Calibri" panose="020F0502020204030204" pitchFamily="34" charset="0"/>
              </a:rPr>
              <a:t>Workshops</a:t>
            </a:r>
          </a:p>
        </p:txBody>
      </p:sp>
      <p:sp>
        <p:nvSpPr>
          <p:cNvPr id="8" name="Content Placeholder 2">
            <a:extLst>
              <a:ext uri="{FF2B5EF4-FFF2-40B4-BE49-F238E27FC236}">
                <a16:creationId xmlns:a16="http://schemas.microsoft.com/office/drawing/2014/main" id="{B2F57F49-0C92-4C88-BF7A-5C61098772F2}"/>
              </a:ext>
            </a:extLst>
          </p:cNvPr>
          <p:cNvSpPr txBox="1">
            <a:spLocks/>
          </p:cNvSpPr>
          <p:nvPr/>
        </p:nvSpPr>
        <p:spPr>
          <a:xfrm>
            <a:off x="-1593" y="1052736"/>
            <a:ext cx="9144000" cy="4968552"/>
          </a:xfrm>
          <a:prstGeom prst="rect">
            <a:avLst/>
          </a:prstGeom>
        </p:spPr>
        <p:txBody>
          <a:bodyPr vert="horz" lIns="91440" tIns="45720" rIns="91440" bIns="45720" rtlCol="0">
            <a:normAutofit fontScale="92500" lnSpcReduction="10000"/>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marL="457200" marR="0" lvl="0" indent="-4572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srgbClr val="002060"/>
                </a:solidFill>
                <a:effectLst/>
                <a:uLnTx/>
                <a:uFillTx/>
                <a:latin typeface="Calibri"/>
                <a:ea typeface="+mn-ea"/>
                <a:cs typeface="+mn-cs"/>
              </a:rPr>
              <a:t>Refer to ‘workshops’ </a:t>
            </a:r>
            <a:r>
              <a:rPr kumimoji="0" lang="en-US" sz="3200" b="1" i="1" u="none" strike="noStrike" kern="1200" cap="none" spc="0" normalizeH="0" baseline="0" noProof="0" dirty="0">
                <a:ln>
                  <a:noFill/>
                </a:ln>
                <a:solidFill>
                  <a:prstClr val="black"/>
                </a:solidFill>
                <a:effectLst/>
                <a:uLnTx/>
                <a:uFillTx/>
                <a:latin typeface="Calibri"/>
                <a:ea typeface="+mn-ea"/>
                <a:cs typeface="+mn-cs"/>
              </a:rPr>
              <a:t>(Section 5, subsection III)</a:t>
            </a:r>
            <a:r>
              <a:rPr kumimoji="0" lang="en-US" sz="3200" b="0" i="0" u="none" strike="noStrike" kern="1200" cap="none" spc="0" normalizeH="0" baseline="0" noProof="0" dirty="0">
                <a:ln>
                  <a:noFill/>
                </a:ln>
                <a:solidFill>
                  <a:srgbClr val="002060"/>
                </a:solidFill>
                <a:effectLst/>
                <a:uLnTx/>
                <a:uFillTx/>
                <a:latin typeface="Calibri"/>
                <a:ea typeface="+mn-ea"/>
                <a:cs typeface="+mn-cs"/>
              </a:rPr>
              <a:t> which contains:</a:t>
            </a:r>
          </a:p>
          <a:p>
            <a:pPr marL="914400" marR="0" lvl="1" indent="-457200" algn="l" defTabSz="914400" rtl="0" eaLnBrk="1" fontAlgn="auto" latinLnBrk="0" hangingPunct="1">
              <a:lnSpc>
                <a:spcPct val="100000"/>
              </a:lnSpc>
              <a:spcBef>
                <a:spcPct val="20000"/>
              </a:spcBef>
              <a:spcAft>
                <a:spcPts val="0"/>
              </a:spcAft>
              <a:buClrTx/>
              <a:buSzTx/>
              <a:buFont typeface="Wingdings" panose="05000000000000000000" pitchFamily="2" charset="2"/>
              <a:buChar char="q"/>
              <a:tabLst/>
              <a:defRPr/>
            </a:pPr>
            <a:r>
              <a:rPr kumimoji="0" lang="en-US" sz="2800" b="0" i="0" u="none" strike="noStrike" kern="1200" cap="none" spc="0" normalizeH="0" baseline="0" noProof="0" dirty="0">
                <a:ln>
                  <a:noFill/>
                </a:ln>
                <a:solidFill>
                  <a:srgbClr val="002060"/>
                </a:solidFill>
                <a:effectLst/>
                <a:uLnTx/>
                <a:uFillTx/>
                <a:latin typeface="Calibri"/>
                <a:ea typeface="+mn-ea"/>
                <a:cs typeface="+mn-cs"/>
              </a:rPr>
              <a:t>How to perform a lumbar puncture (LP)</a:t>
            </a:r>
          </a:p>
          <a:p>
            <a:pPr marL="914400" marR="0" lvl="1" indent="-457200" algn="l" defTabSz="914400" rtl="0" eaLnBrk="1" fontAlgn="auto" latinLnBrk="0" hangingPunct="1">
              <a:lnSpc>
                <a:spcPct val="100000"/>
              </a:lnSpc>
              <a:spcBef>
                <a:spcPct val="20000"/>
              </a:spcBef>
              <a:spcAft>
                <a:spcPts val="0"/>
              </a:spcAft>
              <a:buClrTx/>
              <a:buSzTx/>
              <a:buFont typeface="Wingdings" panose="05000000000000000000" pitchFamily="2" charset="2"/>
              <a:buChar char="q"/>
              <a:tabLst/>
              <a:defRPr/>
            </a:pPr>
            <a:endParaRPr kumimoji="0" lang="en-US" sz="1200" b="0" i="0" u="none" strike="noStrike" kern="1200" cap="none" spc="0" normalizeH="0" baseline="0" noProof="0" dirty="0">
              <a:ln>
                <a:noFill/>
              </a:ln>
              <a:solidFill>
                <a:srgbClr val="002060"/>
              </a:solidFill>
              <a:effectLst/>
              <a:uLnTx/>
              <a:uFillTx/>
              <a:latin typeface="Calibri"/>
              <a:ea typeface="+mn-ea"/>
              <a:cs typeface="+mn-cs"/>
            </a:endParaRPr>
          </a:p>
          <a:p>
            <a:pPr marL="914400" marR="0" lvl="1" indent="-457200" algn="l" defTabSz="914400" rtl="0" eaLnBrk="1" fontAlgn="auto" latinLnBrk="0" hangingPunct="1">
              <a:lnSpc>
                <a:spcPct val="100000"/>
              </a:lnSpc>
              <a:spcBef>
                <a:spcPct val="20000"/>
              </a:spcBef>
              <a:spcAft>
                <a:spcPts val="0"/>
              </a:spcAft>
              <a:buClrTx/>
              <a:buSzTx/>
              <a:buFont typeface="Wingdings" panose="05000000000000000000" pitchFamily="2" charset="2"/>
              <a:buChar char="q"/>
              <a:tabLst/>
              <a:defRPr/>
            </a:pPr>
            <a:r>
              <a:rPr kumimoji="0" lang="en-US" sz="2800" b="0" i="0" u="none" strike="noStrike" kern="1200" cap="none" spc="0" normalizeH="0" baseline="0" noProof="0" dirty="0">
                <a:ln>
                  <a:noFill/>
                </a:ln>
                <a:solidFill>
                  <a:srgbClr val="002060"/>
                </a:solidFill>
                <a:effectLst/>
                <a:uLnTx/>
                <a:uFillTx/>
                <a:latin typeface="Calibri"/>
                <a:ea typeface="+mn-ea"/>
                <a:cs typeface="+mn-cs"/>
              </a:rPr>
              <a:t>How to perform a CrAg LFA test and interpret the result</a:t>
            </a:r>
          </a:p>
          <a:p>
            <a:pPr marL="914400" marR="0" lvl="1" indent="-457200" algn="l" defTabSz="914400" rtl="0" eaLnBrk="1" fontAlgn="auto" latinLnBrk="0" hangingPunct="1">
              <a:lnSpc>
                <a:spcPct val="100000"/>
              </a:lnSpc>
              <a:spcBef>
                <a:spcPct val="20000"/>
              </a:spcBef>
              <a:spcAft>
                <a:spcPts val="0"/>
              </a:spcAft>
              <a:buClrTx/>
              <a:buSzTx/>
              <a:buFont typeface="Wingdings" panose="05000000000000000000" pitchFamily="2" charset="2"/>
              <a:buChar char="q"/>
              <a:tabLst/>
              <a:defRPr/>
            </a:pPr>
            <a:endParaRPr kumimoji="0" lang="en-US" sz="1200" b="0" i="0" u="none" strike="noStrike" kern="1200" cap="none" spc="0" normalizeH="0" baseline="0" noProof="0" dirty="0">
              <a:ln>
                <a:noFill/>
              </a:ln>
              <a:solidFill>
                <a:srgbClr val="002060"/>
              </a:solidFill>
              <a:effectLst/>
              <a:uLnTx/>
              <a:uFillTx/>
              <a:latin typeface="Calibri"/>
              <a:ea typeface="+mn-ea"/>
              <a:cs typeface="+mn-cs"/>
            </a:endParaRPr>
          </a:p>
          <a:p>
            <a:pPr marL="914400" marR="0" lvl="1" indent="-457200" algn="l" defTabSz="914400" rtl="0" eaLnBrk="1" fontAlgn="auto" latinLnBrk="0" hangingPunct="1">
              <a:lnSpc>
                <a:spcPct val="100000"/>
              </a:lnSpc>
              <a:spcBef>
                <a:spcPct val="20000"/>
              </a:spcBef>
              <a:spcAft>
                <a:spcPts val="0"/>
              </a:spcAft>
              <a:buClrTx/>
              <a:buSzTx/>
              <a:buFont typeface="Wingdings" panose="05000000000000000000" pitchFamily="2" charset="2"/>
              <a:buChar char="q"/>
              <a:tabLst/>
              <a:defRPr/>
            </a:pPr>
            <a:r>
              <a:rPr kumimoji="0" lang="en-US" sz="2800" b="0" i="0" u="none" strike="noStrike" kern="1200" cap="none" spc="0" normalizeH="0" baseline="0" noProof="0" dirty="0">
                <a:ln>
                  <a:noFill/>
                </a:ln>
                <a:solidFill>
                  <a:srgbClr val="002060"/>
                </a:solidFill>
                <a:effectLst/>
                <a:uLnTx/>
                <a:uFillTx/>
                <a:latin typeface="Calibri"/>
                <a:ea typeface="+mn-ea"/>
                <a:cs typeface="+mn-cs"/>
              </a:rPr>
              <a:t>How to safely administer the single high-dose L-</a:t>
            </a:r>
            <a:r>
              <a:rPr kumimoji="0" lang="en-US" sz="2800" b="0" i="0" u="none" strike="noStrike" kern="1200" cap="none" spc="0" normalizeH="0" baseline="0" noProof="0" dirty="0" err="1">
                <a:ln>
                  <a:noFill/>
                </a:ln>
                <a:solidFill>
                  <a:srgbClr val="002060"/>
                </a:solidFill>
                <a:effectLst/>
                <a:uLnTx/>
                <a:uFillTx/>
                <a:latin typeface="Calibri"/>
                <a:ea typeface="+mn-ea"/>
                <a:cs typeface="+mn-cs"/>
              </a:rPr>
              <a:t>AmB</a:t>
            </a:r>
            <a:r>
              <a:rPr kumimoji="0" lang="en-US" sz="2800" b="0" i="0" u="none" strike="noStrike" kern="1200" cap="none" spc="0" normalizeH="0" baseline="0" noProof="0" dirty="0">
                <a:ln>
                  <a:noFill/>
                </a:ln>
                <a:solidFill>
                  <a:srgbClr val="002060"/>
                </a:solidFill>
                <a:effectLst/>
                <a:uLnTx/>
                <a:uFillTx/>
                <a:latin typeface="Calibri"/>
                <a:ea typeface="+mn-ea"/>
                <a:cs typeface="+mn-cs"/>
              </a:rPr>
              <a:t> plus 2 weeks 5FC+Fluconazole regimen </a:t>
            </a:r>
          </a:p>
          <a:p>
            <a:pPr marL="914400" marR="0" lvl="1" indent="-457200" algn="l" defTabSz="914400" rtl="0" eaLnBrk="1" fontAlgn="auto" latinLnBrk="0" hangingPunct="1">
              <a:lnSpc>
                <a:spcPct val="100000"/>
              </a:lnSpc>
              <a:spcBef>
                <a:spcPct val="20000"/>
              </a:spcBef>
              <a:spcAft>
                <a:spcPts val="0"/>
              </a:spcAft>
              <a:buClrTx/>
              <a:buSzTx/>
              <a:buFont typeface="Wingdings" panose="05000000000000000000" pitchFamily="2" charset="2"/>
              <a:buChar char="q"/>
              <a:tabLst/>
              <a:defRPr/>
            </a:pPr>
            <a:endParaRPr kumimoji="0" lang="en-US" sz="1300" b="0" i="0" u="none" strike="noStrike" kern="1200" cap="none" spc="0" normalizeH="0" baseline="0" noProof="0" dirty="0">
              <a:ln>
                <a:noFill/>
              </a:ln>
              <a:solidFill>
                <a:srgbClr val="002060"/>
              </a:solidFill>
              <a:effectLst/>
              <a:uLnTx/>
              <a:uFillTx/>
              <a:latin typeface="Calibri"/>
              <a:ea typeface="+mn-ea"/>
              <a:cs typeface="+mn-cs"/>
            </a:endParaRPr>
          </a:p>
          <a:p>
            <a:pPr marL="914400" marR="0" lvl="1" indent="-457200" algn="l" defTabSz="914400" rtl="0" eaLnBrk="1" fontAlgn="auto" latinLnBrk="0" hangingPunct="1">
              <a:lnSpc>
                <a:spcPct val="100000"/>
              </a:lnSpc>
              <a:spcBef>
                <a:spcPct val="20000"/>
              </a:spcBef>
              <a:spcAft>
                <a:spcPts val="0"/>
              </a:spcAft>
              <a:buClrTx/>
              <a:buSzTx/>
              <a:buFont typeface="Wingdings" panose="05000000000000000000" pitchFamily="2" charset="2"/>
              <a:buChar char="q"/>
              <a:tabLst/>
              <a:defRPr/>
            </a:pPr>
            <a:r>
              <a:rPr kumimoji="0" lang="en-US" sz="2800" b="0" i="0" u="none" strike="noStrike" kern="1200" cap="none" spc="0" normalizeH="0" baseline="0" noProof="0" dirty="0">
                <a:ln>
                  <a:noFill/>
                </a:ln>
                <a:solidFill>
                  <a:srgbClr val="002060"/>
                </a:solidFill>
                <a:effectLst/>
                <a:uLnTx/>
                <a:uFillTx/>
                <a:latin typeface="Calibri"/>
                <a:ea typeface="+mn-ea"/>
                <a:cs typeface="+mn-cs"/>
              </a:rPr>
              <a:t>How to safely administer the 1 week AmB deoxycholate plus 5FC regimen</a:t>
            </a:r>
          </a:p>
          <a:p>
            <a:pPr marL="914400" marR="0" lvl="1" indent="-457200" algn="l" defTabSz="914400" rtl="0" eaLnBrk="1" fontAlgn="auto" latinLnBrk="0" hangingPunct="1">
              <a:lnSpc>
                <a:spcPct val="100000"/>
              </a:lnSpc>
              <a:spcBef>
                <a:spcPct val="20000"/>
              </a:spcBef>
              <a:spcAft>
                <a:spcPts val="0"/>
              </a:spcAft>
              <a:buClrTx/>
              <a:buSzTx/>
              <a:buFont typeface="Wingdings" panose="05000000000000000000" pitchFamily="2" charset="2"/>
              <a:buChar char="q"/>
              <a:tabLst/>
              <a:defRPr/>
            </a:pPr>
            <a:endParaRPr kumimoji="0" lang="en-US" sz="1300" b="0" i="0" u="none" strike="noStrike" kern="1200" cap="none" spc="0" normalizeH="0" baseline="0" noProof="0" dirty="0">
              <a:ln>
                <a:noFill/>
              </a:ln>
              <a:solidFill>
                <a:srgbClr val="002060"/>
              </a:solidFill>
              <a:effectLst/>
              <a:uLnTx/>
              <a:uFillTx/>
              <a:latin typeface="Calibri"/>
              <a:ea typeface="+mn-ea"/>
              <a:cs typeface="+mn-cs"/>
            </a:endParaRPr>
          </a:p>
          <a:p>
            <a:pPr marL="914400" marR="0" lvl="1" indent="-457200" algn="l" defTabSz="914400" rtl="0" eaLnBrk="1" fontAlgn="auto" latinLnBrk="0" hangingPunct="1">
              <a:lnSpc>
                <a:spcPct val="100000"/>
              </a:lnSpc>
              <a:spcBef>
                <a:spcPct val="20000"/>
              </a:spcBef>
              <a:spcAft>
                <a:spcPts val="0"/>
              </a:spcAft>
              <a:buClrTx/>
              <a:buSzTx/>
              <a:buFont typeface="Wingdings" panose="05000000000000000000" pitchFamily="2" charset="2"/>
              <a:buChar char="q"/>
              <a:tabLst/>
              <a:defRPr/>
            </a:pPr>
            <a:r>
              <a:rPr kumimoji="0" lang="en-US" sz="2800" b="0" i="0" u="none" strike="noStrike" kern="1200" cap="none" spc="0" normalizeH="0" baseline="0" noProof="0" dirty="0">
                <a:ln>
                  <a:noFill/>
                </a:ln>
                <a:solidFill>
                  <a:srgbClr val="002060"/>
                </a:solidFill>
                <a:effectLst/>
                <a:uLnTx/>
                <a:uFillTx/>
                <a:latin typeface="Calibri"/>
                <a:ea typeface="+mn-ea"/>
                <a:cs typeface="+mn-cs"/>
              </a:rPr>
              <a:t>How to safely administer the 2 weeks flucytosine and fluconazole  oral regimen</a:t>
            </a:r>
            <a:endParaRPr kumimoji="0" lang="en-GB" sz="2800" b="0" i="0" u="none" strike="noStrike" kern="1200" cap="none" spc="0" normalizeH="0" baseline="0" noProof="0" dirty="0">
              <a:ln>
                <a:noFill/>
              </a:ln>
              <a:solidFill>
                <a:srgbClr val="002060"/>
              </a:solidFill>
              <a:effectLst/>
              <a:uLnTx/>
              <a:uFillTx/>
              <a:latin typeface="Calibri"/>
              <a:ea typeface="+mn-ea"/>
              <a:cs typeface="+mn-cs"/>
            </a:endParaRPr>
          </a:p>
        </p:txBody>
      </p:sp>
    </p:spTree>
    <p:extLst>
      <p:ext uri="{BB962C8B-B14F-4D97-AF65-F5344CB8AC3E}">
        <p14:creationId xmlns:p14="http://schemas.microsoft.com/office/powerpoint/2010/main" val="738878772"/>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a:extLst>
              <a:ext uri="{FF2B5EF4-FFF2-40B4-BE49-F238E27FC236}">
                <a16:creationId xmlns:a16="http://schemas.microsoft.com/office/drawing/2014/main" id="{2EF76C86-E35D-405C-B3CF-166910C0390D}"/>
              </a:ext>
            </a:extLst>
          </p:cNvPr>
          <p:cNvSpPr txBox="1">
            <a:spLocks noChangeArrowheads="1"/>
          </p:cNvSpPr>
          <p:nvPr/>
        </p:nvSpPr>
        <p:spPr bwMode="gray">
          <a:xfrm>
            <a:off x="0" y="0"/>
            <a:ext cx="9144000" cy="914400"/>
          </a:xfrm>
          <a:prstGeom prst="rect">
            <a:avLst/>
          </a:prstGeom>
          <a:solidFill>
            <a:srgbClr val="002060"/>
          </a:solidFill>
        </p:spPr>
        <p:txBody>
          <a:bodyPr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600"/>
              </a:spcBef>
              <a:spcAft>
                <a:spcPts val="0"/>
              </a:spcAft>
              <a:buClrTx/>
              <a:buSzTx/>
              <a:buFontTx/>
              <a:buNone/>
              <a:tabLst/>
              <a:defRPr/>
            </a:pPr>
            <a:r>
              <a:rPr kumimoji="0" lang="en-US" sz="2800" b="1" i="0" u="none" strike="noStrike" kern="1200" cap="none" spc="0" normalizeH="0" baseline="0" noProof="0" dirty="0">
                <a:ln>
                  <a:noFill/>
                </a:ln>
                <a:solidFill>
                  <a:prstClr val="white"/>
                </a:solidFill>
                <a:effectLst/>
                <a:uLnTx/>
                <a:uFillTx/>
                <a:latin typeface="Calibri"/>
                <a:ea typeface="+mj-ea"/>
                <a:cs typeface="Calibri" panose="020F0502020204030204" pitchFamily="34" charset="0"/>
              </a:rPr>
              <a:t>Facility cryptococcal meningitis job aids</a:t>
            </a:r>
          </a:p>
        </p:txBody>
      </p:sp>
      <p:sp>
        <p:nvSpPr>
          <p:cNvPr id="4" name="Content Placeholder 2">
            <a:extLst>
              <a:ext uri="{FF2B5EF4-FFF2-40B4-BE49-F238E27FC236}">
                <a16:creationId xmlns:a16="http://schemas.microsoft.com/office/drawing/2014/main" id="{4EB4B30D-F2C2-4158-AE1F-C4A19A121A48}"/>
              </a:ext>
            </a:extLst>
          </p:cNvPr>
          <p:cNvSpPr txBox="1">
            <a:spLocks/>
          </p:cNvSpPr>
          <p:nvPr/>
        </p:nvSpPr>
        <p:spPr>
          <a:xfrm>
            <a:off x="35496" y="908720"/>
            <a:ext cx="8928992" cy="5040560"/>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anose="020B0604020202020204"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marL="457200" marR="0" lvl="0" indent="-4572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en-US" sz="3200" b="0" i="0" u="none" strike="noStrike" kern="1200" cap="none" spc="0" normalizeH="0" baseline="0" noProof="0" dirty="0">
                <a:ln>
                  <a:noFill/>
                </a:ln>
                <a:solidFill>
                  <a:srgbClr val="002060"/>
                </a:solidFill>
                <a:effectLst/>
                <a:uLnTx/>
                <a:uFillTx/>
                <a:latin typeface="Calibri"/>
                <a:ea typeface="+mn-ea"/>
                <a:cs typeface="+mn-cs"/>
              </a:rPr>
              <a:t>Refer to posters (</a:t>
            </a:r>
            <a:r>
              <a:rPr kumimoji="0" lang="en-US" sz="3200" b="1" i="1" u="none" strike="noStrike" kern="1200" cap="none" spc="0" normalizeH="0" baseline="0" noProof="0" dirty="0">
                <a:ln>
                  <a:noFill/>
                </a:ln>
                <a:solidFill>
                  <a:prstClr val="black"/>
                </a:solidFill>
                <a:effectLst/>
                <a:uLnTx/>
                <a:uFillTx/>
                <a:latin typeface="Calibri"/>
                <a:ea typeface="+mn-ea"/>
                <a:cs typeface="+mn-cs"/>
              </a:rPr>
              <a:t>Section 6</a:t>
            </a:r>
            <a:r>
              <a:rPr kumimoji="0" lang="en-US" sz="3200" b="0" i="0" u="none" strike="noStrike" kern="1200" cap="none" spc="0" normalizeH="0" baseline="0" noProof="0" dirty="0">
                <a:ln>
                  <a:noFill/>
                </a:ln>
                <a:solidFill>
                  <a:srgbClr val="002060"/>
                </a:solidFill>
                <a:effectLst/>
                <a:uLnTx/>
                <a:uFillTx/>
                <a:latin typeface="Calibri"/>
                <a:ea typeface="+mn-ea"/>
                <a:cs typeface="+mn-cs"/>
              </a:rPr>
              <a:t> of the toolkit)</a:t>
            </a:r>
          </a:p>
          <a:p>
            <a:pPr marL="914400" marR="0" lvl="1" indent="-457200" algn="l" defTabSz="914400" rtl="0" eaLnBrk="1" fontAlgn="auto" latinLnBrk="0" hangingPunct="1">
              <a:lnSpc>
                <a:spcPct val="100000"/>
              </a:lnSpc>
              <a:spcBef>
                <a:spcPct val="20000"/>
              </a:spcBef>
              <a:spcAft>
                <a:spcPts val="0"/>
              </a:spcAft>
              <a:buClrTx/>
              <a:buSzTx/>
              <a:buFont typeface="Wingdings" panose="05000000000000000000" pitchFamily="2" charset="2"/>
              <a:buChar char="q"/>
              <a:tabLst/>
              <a:defRPr/>
            </a:pPr>
            <a:r>
              <a:rPr kumimoji="0" lang="en-US" sz="2800" b="0" i="0" u="none" strike="noStrike" kern="1200" cap="none" spc="0" normalizeH="0" baseline="0" noProof="0" dirty="0">
                <a:ln>
                  <a:noFill/>
                </a:ln>
                <a:solidFill>
                  <a:srgbClr val="002060"/>
                </a:solidFill>
                <a:effectLst/>
                <a:uLnTx/>
                <a:uFillTx/>
                <a:latin typeface="Calibri"/>
                <a:ea typeface="+mn-ea"/>
                <a:cs typeface="+mn-cs"/>
              </a:rPr>
              <a:t>Overview of cryptococcal meningitis management</a:t>
            </a:r>
          </a:p>
          <a:p>
            <a:pPr marL="914400" marR="0" lvl="1" indent="-457200" algn="l" defTabSz="914400" rtl="0" eaLnBrk="1" fontAlgn="auto" latinLnBrk="0" hangingPunct="1">
              <a:lnSpc>
                <a:spcPct val="100000"/>
              </a:lnSpc>
              <a:spcBef>
                <a:spcPct val="20000"/>
              </a:spcBef>
              <a:spcAft>
                <a:spcPts val="0"/>
              </a:spcAft>
              <a:buClrTx/>
              <a:buSzTx/>
              <a:buFont typeface="Wingdings" panose="05000000000000000000" pitchFamily="2" charset="2"/>
              <a:buChar char="q"/>
              <a:tabLst/>
              <a:defRPr/>
            </a:pPr>
            <a:r>
              <a:rPr kumimoji="0" lang="en-US" sz="2800" b="0" i="0" u="none" strike="noStrike" kern="1200" cap="none" spc="0" normalizeH="0" baseline="0" noProof="0" dirty="0">
                <a:ln>
                  <a:noFill/>
                </a:ln>
                <a:solidFill>
                  <a:srgbClr val="002060"/>
                </a:solidFill>
                <a:effectLst/>
                <a:uLnTx/>
                <a:uFillTx/>
                <a:latin typeface="Calibri"/>
                <a:ea typeface="+mn-ea"/>
                <a:cs typeface="+mn-cs"/>
              </a:rPr>
              <a:t>How to perform a CrAg test</a:t>
            </a:r>
          </a:p>
          <a:p>
            <a:pPr marL="914400" marR="0" lvl="1" indent="-457200" algn="l" defTabSz="914400" rtl="0" eaLnBrk="1" fontAlgn="auto" latinLnBrk="0" hangingPunct="1">
              <a:lnSpc>
                <a:spcPct val="100000"/>
              </a:lnSpc>
              <a:spcBef>
                <a:spcPct val="20000"/>
              </a:spcBef>
              <a:spcAft>
                <a:spcPts val="0"/>
              </a:spcAft>
              <a:buClrTx/>
              <a:buSzTx/>
              <a:buFont typeface="Wingdings" panose="05000000000000000000" pitchFamily="2" charset="2"/>
              <a:buChar char="q"/>
              <a:tabLst/>
              <a:defRPr/>
            </a:pPr>
            <a:r>
              <a:rPr kumimoji="0" lang="en-US" sz="2800" b="0" i="0" u="none" strike="noStrike" kern="1200" cap="none" spc="0" normalizeH="0" baseline="0" noProof="0" dirty="0">
                <a:ln>
                  <a:noFill/>
                </a:ln>
                <a:solidFill>
                  <a:srgbClr val="002060"/>
                </a:solidFill>
                <a:effectLst/>
                <a:uLnTx/>
                <a:uFillTx/>
                <a:latin typeface="Calibri"/>
                <a:ea typeface="+mn-ea"/>
                <a:cs typeface="+mn-cs"/>
              </a:rPr>
              <a:t>How to identify a patient with meningitis</a:t>
            </a:r>
          </a:p>
          <a:p>
            <a:pPr marL="914400" marR="0" lvl="1" indent="-457200" algn="l" defTabSz="914400" rtl="0" eaLnBrk="1" fontAlgn="auto" latinLnBrk="0" hangingPunct="1">
              <a:lnSpc>
                <a:spcPct val="100000"/>
              </a:lnSpc>
              <a:spcBef>
                <a:spcPct val="20000"/>
              </a:spcBef>
              <a:spcAft>
                <a:spcPts val="0"/>
              </a:spcAft>
              <a:buClrTx/>
              <a:buSzTx/>
              <a:buFont typeface="Wingdings" panose="05000000000000000000" pitchFamily="2" charset="2"/>
              <a:buChar char="q"/>
              <a:tabLst/>
              <a:defRPr/>
            </a:pPr>
            <a:r>
              <a:rPr kumimoji="0" lang="en-US" sz="2800" b="0" i="0" u="none" strike="noStrike" kern="1200" cap="none" spc="0" normalizeH="0" baseline="0" noProof="0" dirty="0">
                <a:ln>
                  <a:noFill/>
                </a:ln>
                <a:solidFill>
                  <a:srgbClr val="002060"/>
                </a:solidFill>
                <a:effectLst/>
                <a:uLnTx/>
                <a:uFillTx/>
                <a:latin typeface="Calibri"/>
                <a:ea typeface="+mn-ea"/>
                <a:cs typeface="+mn-cs"/>
              </a:rPr>
              <a:t>Safe administration single high-dose L-</a:t>
            </a:r>
            <a:r>
              <a:rPr kumimoji="0" lang="en-US" sz="2800" b="0" i="0" u="none" strike="noStrike" kern="1200" cap="none" spc="0" normalizeH="0" baseline="0" noProof="0" dirty="0" err="1">
                <a:ln>
                  <a:noFill/>
                </a:ln>
                <a:solidFill>
                  <a:srgbClr val="002060"/>
                </a:solidFill>
                <a:effectLst/>
                <a:uLnTx/>
                <a:uFillTx/>
                <a:latin typeface="Calibri"/>
                <a:ea typeface="+mn-ea"/>
                <a:cs typeface="+mn-cs"/>
              </a:rPr>
              <a:t>AmB</a:t>
            </a:r>
            <a:r>
              <a:rPr kumimoji="0" lang="en-US" sz="2800" b="0" i="0" u="none" strike="noStrike" kern="1200" cap="none" spc="0" normalizeH="0" baseline="0" noProof="0" dirty="0">
                <a:ln>
                  <a:noFill/>
                </a:ln>
                <a:solidFill>
                  <a:srgbClr val="002060"/>
                </a:solidFill>
                <a:effectLst/>
                <a:uLnTx/>
                <a:uFillTx/>
                <a:latin typeface="Calibri"/>
                <a:ea typeface="+mn-ea"/>
                <a:cs typeface="+mn-cs"/>
              </a:rPr>
              <a:t> plus 2 weeks 5FC+Fluconazole regimen </a:t>
            </a:r>
          </a:p>
          <a:p>
            <a:pPr marL="914400" marR="0" lvl="1" indent="-457200" algn="l" defTabSz="914400" rtl="0" eaLnBrk="1" fontAlgn="auto" latinLnBrk="0" hangingPunct="1">
              <a:lnSpc>
                <a:spcPct val="100000"/>
              </a:lnSpc>
              <a:spcBef>
                <a:spcPct val="20000"/>
              </a:spcBef>
              <a:spcAft>
                <a:spcPts val="0"/>
              </a:spcAft>
              <a:buClrTx/>
              <a:buSzTx/>
              <a:buFont typeface="Wingdings" panose="05000000000000000000" pitchFamily="2" charset="2"/>
              <a:buChar char="q"/>
              <a:tabLst/>
              <a:defRPr/>
            </a:pPr>
            <a:r>
              <a:rPr kumimoji="0" lang="en-US" sz="2800" b="0" i="0" u="none" strike="noStrike" kern="1200" cap="none" spc="0" normalizeH="0" baseline="0" noProof="0" dirty="0">
                <a:ln>
                  <a:noFill/>
                </a:ln>
                <a:solidFill>
                  <a:srgbClr val="002060"/>
                </a:solidFill>
                <a:effectLst/>
                <a:uLnTx/>
                <a:uFillTx/>
                <a:latin typeface="Calibri"/>
                <a:ea typeface="+mn-ea"/>
                <a:cs typeface="+mn-cs"/>
              </a:rPr>
              <a:t>Safe administration 1 week </a:t>
            </a:r>
            <a:r>
              <a:rPr kumimoji="0" lang="en-US" sz="2800" b="0" i="0" u="none" strike="noStrike" kern="1200" cap="none" spc="0" normalizeH="0" baseline="0" noProof="0" dirty="0" err="1">
                <a:ln>
                  <a:noFill/>
                </a:ln>
                <a:solidFill>
                  <a:srgbClr val="002060"/>
                </a:solidFill>
                <a:effectLst/>
                <a:uLnTx/>
                <a:uFillTx/>
                <a:latin typeface="Calibri"/>
                <a:ea typeface="+mn-ea"/>
                <a:cs typeface="+mn-cs"/>
              </a:rPr>
              <a:t>AmB</a:t>
            </a:r>
            <a:r>
              <a:rPr kumimoji="0" lang="en-US" sz="2800" b="0" i="0" u="none" strike="noStrike" kern="1200" cap="none" spc="0" normalizeH="0" baseline="0" noProof="0" dirty="0">
                <a:ln>
                  <a:noFill/>
                </a:ln>
                <a:solidFill>
                  <a:srgbClr val="002060"/>
                </a:solidFill>
                <a:effectLst/>
                <a:uLnTx/>
                <a:uFillTx/>
                <a:latin typeface="Calibri"/>
                <a:ea typeface="+mn-ea"/>
                <a:cs typeface="+mn-cs"/>
              </a:rPr>
              <a:t> deoxycholate plus 5 FC regimen</a:t>
            </a:r>
          </a:p>
          <a:p>
            <a:pPr marL="914400" marR="0" lvl="1" indent="-457200" algn="l" defTabSz="914400" rtl="0" eaLnBrk="1" fontAlgn="auto" latinLnBrk="0" hangingPunct="1">
              <a:lnSpc>
                <a:spcPct val="100000"/>
              </a:lnSpc>
              <a:spcBef>
                <a:spcPct val="20000"/>
              </a:spcBef>
              <a:spcAft>
                <a:spcPts val="0"/>
              </a:spcAft>
              <a:buClrTx/>
              <a:buSzTx/>
              <a:buFont typeface="Wingdings" panose="05000000000000000000" pitchFamily="2" charset="2"/>
              <a:buChar char="q"/>
              <a:tabLst/>
              <a:defRPr/>
            </a:pPr>
            <a:r>
              <a:rPr kumimoji="0" lang="en-US" sz="2800" b="0" i="0" u="none" strike="noStrike" kern="1200" cap="none" spc="0" normalizeH="0" baseline="0" noProof="0" dirty="0">
                <a:ln>
                  <a:noFill/>
                </a:ln>
                <a:solidFill>
                  <a:srgbClr val="002060"/>
                </a:solidFill>
                <a:effectLst/>
                <a:uLnTx/>
                <a:uFillTx/>
                <a:latin typeface="Calibri"/>
                <a:ea typeface="+mn-ea"/>
                <a:cs typeface="+mn-cs"/>
              </a:rPr>
              <a:t>Safe administration 2 weeks flucytosine and fluconazole  oral regimen</a:t>
            </a:r>
            <a:endParaRPr kumimoji="0" lang="en-GB" sz="2800" b="0" i="0" u="none" strike="noStrike" kern="1200" cap="none" spc="0" normalizeH="0" baseline="0" noProof="0" dirty="0">
              <a:ln>
                <a:noFill/>
              </a:ln>
              <a:solidFill>
                <a:srgbClr val="002060"/>
              </a:solidFill>
              <a:effectLst/>
              <a:uLnTx/>
              <a:uFillTx/>
              <a:latin typeface="Calibri"/>
              <a:ea typeface="+mn-ea"/>
              <a:cs typeface="+mn-cs"/>
            </a:endParaRPr>
          </a:p>
          <a:p>
            <a:pPr marL="914400" marR="0" lvl="1" indent="-457200" algn="l" defTabSz="914400" rtl="0" eaLnBrk="1" fontAlgn="auto" latinLnBrk="0" hangingPunct="1">
              <a:lnSpc>
                <a:spcPct val="100000"/>
              </a:lnSpc>
              <a:spcBef>
                <a:spcPct val="20000"/>
              </a:spcBef>
              <a:spcAft>
                <a:spcPts val="0"/>
              </a:spcAft>
              <a:buClrTx/>
              <a:buSzTx/>
              <a:buFont typeface="Wingdings" panose="05000000000000000000" pitchFamily="2" charset="2"/>
              <a:buChar char="q"/>
              <a:tabLst/>
              <a:defRPr/>
            </a:pPr>
            <a:endParaRPr kumimoji="0" lang="en-GB" sz="2800" b="0" i="0" u="none" strike="noStrike" kern="1200" cap="none" spc="0" normalizeH="0" baseline="0" noProof="0" dirty="0">
              <a:ln>
                <a:noFill/>
              </a:ln>
              <a:solidFill>
                <a:srgbClr val="002060"/>
              </a:solidFill>
              <a:effectLst/>
              <a:uLnTx/>
              <a:uFillTx/>
              <a:latin typeface="Calibri"/>
              <a:ea typeface="+mn-ea"/>
              <a:cs typeface="+mn-cs"/>
            </a:endParaRPr>
          </a:p>
        </p:txBody>
      </p:sp>
    </p:spTree>
    <p:extLst>
      <p:ext uri="{BB962C8B-B14F-4D97-AF65-F5344CB8AC3E}">
        <p14:creationId xmlns:p14="http://schemas.microsoft.com/office/powerpoint/2010/main" val="2784007281"/>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ACEBCA1D-C31E-4071-95F6-2FE3831C6FFB}"/>
              </a:ext>
            </a:extLst>
          </p:cNvPr>
          <p:cNvSpPr txBox="1">
            <a:spLocks noChangeArrowheads="1"/>
          </p:cNvSpPr>
          <p:nvPr/>
        </p:nvSpPr>
        <p:spPr bwMode="gray">
          <a:xfrm>
            <a:off x="0" y="-24618"/>
            <a:ext cx="9144000" cy="914400"/>
          </a:xfrm>
          <a:prstGeom prst="rect">
            <a:avLst/>
          </a:prstGeom>
          <a:solidFill>
            <a:srgbClr val="002060"/>
          </a:solidFill>
        </p:spPr>
        <p:txBody>
          <a:bodyPr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1900" b="1" i="0" u="none" strike="noStrike" kern="1200" cap="none" spc="0" normalizeH="0" baseline="0" noProof="0" dirty="0">
                <a:ln>
                  <a:noFill/>
                </a:ln>
                <a:solidFill>
                  <a:prstClr val="white"/>
                </a:solidFill>
                <a:effectLst/>
                <a:uLnTx/>
                <a:uFillTx/>
                <a:latin typeface="Calibri" panose="020F0502020204030204" pitchFamily="34" charset="0"/>
                <a:ea typeface="+mj-ea"/>
                <a:cs typeface="+mj-cs"/>
              </a:rPr>
              <a:t>Summary</a:t>
            </a:r>
            <a:endParaRPr kumimoji="0" lang="en-US" sz="1900" b="1" i="0" u="none" strike="noStrike" kern="1200" cap="none" spc="0" normalizeH="0" baseline="0" noProof="0" dirty="0">
              <a:ln>
                <a:noFill/>
              </a:ln>
              <a:solidFill>
                <a:prstClr val="white"/>
              </a:solidFill>
              <a:effectLst/>
              <a:uLnTx/>
              <a:uFillTx/>
              <a:latin typeface="Calibri" panose="020F0502020204030204"/>
              <a:ea typeface="+mj-ea"/>
              <a:cs typeface="Calibri" panose="020F0502020204030204" pitchFamily="34" charset="0"/>
            </a:endParaRPr>
          </a:p>
        </p:txBody>
      </p:sp>
      <p:sp>
        <p:nvSpPr>
          <p:cNvPr id="6" name="Content Placeholder 2">
            <a:extLst>
              <a:ext uri="{FF2B5EF4-FFF2-40B4-BE49-F238E27FC236}">
                <a16:creationId xmlns:a16="http://schemas.microsoft.com/office/drawing/2014/main" id="{D24C5FA2-0F2A-47DC-9AA1-B1C9DCB7AFA4}"/>
              </a:ext>
            </a:extLst>
          </p:cNvPr>
          <p:cNvSpPr>
            <a:spLocks noGrp="1"/>
          </p:cNvSpPr>
          <p:nvPr>
            <p:ph idx="1"/>
          </p:nvPr>
        </p:nvSpPr>
        <p:spPr>
          <a:xfrm>
            <a:off x="0" y="889782"/>
            <a:ext cx="9108504" cy="5434683"/>
          </a:xfrm>
        </p:spPr>
        <p:txBody>
          <a:bodyPr>
            <a:noAutofit/>
          </a:bodyPr>
          <a:lstStyle/>
          <a:p>
            <a:pPr>
              <a:buFont typeface="Wingdings" panose="05000000000000000000" pitchFamily="2" charset="2"/>
              <a:buChar char="q"/>
            </a:pPr>
            <a:r>
              <a:rPr lang="en-US" sz="2350" dirty="0"/>
              <a:t>Screening and early diagnosis of CCM is crucial for timely initiation of appropriate therapy. CrAg LFA test kits provide for a rapid screening test in PLHIV with AHD.</a:t>
            </a:r>
          </a:p>
          <a:p>
            <a:pPr>
              <a:buFont typeface="Wingdings" panose="05000000000000000000" pitchFamily="2" charset="2"/>
              <a:buChar char="q"/>
            </a:pPr>
            <a:endParaRPr lang="en-US" sz="2350" dirty="0"/>
          </a:p>
          <a:p>
            <a:pPr>
              <a:buFont typeface="Wingdings" panose="05000000000000000000" pitchFamily="2" charset="2"/>
              <a:buChar char="q"/>
            </a:pPr>
            <a:r>
              <a:rPr lang="en-US" sz="2350" dirty="0"/>
              <a:t>Treatment of CCM is 3 phases (Induction, Consolidation, Maintenance) and necessitates hospital-based care. </a:t>
            </a:r>
          </a:p>
          <a:p>
            <a:pPr>
              <a:buFont typeface="Wingdings" panose="05000000000000000000" pitchFamily="2" charset="2"/>
              <a:buChar char="q"/>
            </a:pPr>
            <a:endParaRPr lang="en-US" sz="2350" dirty="0"/>
          </a:p>
          <a:p>
            <a:pPr>
              <a:buFont typeface="Wingdings" panose="05000000000000000000" pitchFamily="2" charset="2"/>
              <a:buChar char="q"/>
            </a:pPr>
            <a:r>
              <a:rPr lang="en-US" sz="2350" dirty="0"/>
              <a:t>AmB is the mainstay of CCM treatment and is available in 2 formulations (L-AmB and AmB d) prescribed at different dosages.</a:t>
            </a:r>
            <a:r>
              <a:rPr lang="en-US" sz="2350" dirty="0">
                <a:solidFill>
                  <a:srgbClr val="002060"/>
                </a:solidFill>
              </a:rPr>
              <a:t> </a:t>
            </a:r>
            <a:r>
              <a:rPr lang="en-US" sz="2300" i="1" dirty="0">
                <a:solidFill>
                  <a:srgbClr val="002060"/>
                </a:solidFill>
              </a:rPr>
              <a:t>Single high-dose L-</a:t>
            </a:r>
            <a:r>
              <a:rPr lang="en-US" sz="2300" i="1" dirty="0" err="1">
                <a:solidFill>
                  <a:srgbClr val="002060"/>
                </a:solidFill>
              </a:rPr>
              <a:t>AmB</a:t>
            </a:r>
            <a:r>
              <a:rPr lang="en-US" sz="2300" i="1" dirty="0">
                <a:solidFill>
                  <a:srgbClr val="002060"/>
                </a:solidFill>
              </a:rPr>
              <a:t> plus 2 weeks of 5FC + Fluconazole is the most optimal induction phase regimen in treatment of HIV associated CCM.</a:t>
            </a:r>
          </a:p>
          <a:p>
            <a:pPr>
              <a:buFont typeface="Wingdings" panose="05000000000000000000" pitchFamily="2" charset="2"/>
              <a:buChar char="q"/>
            </a:pPr>
            <a:endParaRPr lang="en-US" sz="2350" dirty="0"/>
          </a:p>
          <a:p>
            <a:pPr>
              <a:buFont typeface="Wingdings" panose="05000000000000000000" pitchFamily="2" charset="2"/>
              <a:buChar char="q"/>
            </a:pPr>
            <a:r>
              <a:rPr lang="en-US" sz="2350" dirty="0"/>
              <a:t>Clinical expertise in CCM management requires training including proactive patient monitoring, management of treatment-related side effects and complications of CCM.</a:t>
            </a:r>
          </a:p>
        </p:txBody>
      </p:sp>
    </p:spTree>
    <p:extLst>
      <p:ext uri="{BB962C8B-B14F-4D97-AF65-F5344CB8AC3E}">
        <p14:creationId xmlns:p14="http://schemas.microsoft.com/office/powerpoint/2010/main" val="2346615136"/>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a:extLst>
              <a:ext uri="{FF2B5EF4-FFF2-40B4-BE49-F238E27FC236}">
                <a16:creationId xmlns:a16="http://schemas.microsoft.com/office/drawing/2014/main" id="{808DCC6D-A012-4102-992A-E93234CF7C55}"/>
              </a:ext>
            </a:extLst>
          </p:cNvPr>
          <p:cNvSpPr txBox="1">
            <a:spLocks noChangeArrowheads="1"/>
          </p:cNvSpPr>
          <p:nvPr/>
        </p:nvSpPr>
        <p:spPr bwMode="gray">
          <a:xfrm>
            <a:off x="0" y="-56271"/>
            <a:ext cx="9144000" cy="914400"/>
          </a:xfrm>
          <a:prstGeom prst="rect">
            <a:avLst/>
          </a:prstGeom>
          <a:solidFill>
            <a:srgbClr val="002060"/>
          </a:solidFill>
        </p:spPr>
        <p:txBody>
          <a:bodyPr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ts val="600"/>
              </a:spcBef>
              <a:defRPr/>
            </a:pPr>
            <a:r>
              <a:rPr lang="en-US" sz="2800" b="1" dirty="0">
                <a:solidFill>
                  <a:prstClr val="white"/>
                </a:solidFill>
                <a:cs typeface="Calibri" panose="020F0502020204030204" pitchFamily="34" charset="0"/>
              </a:rPr>
              <a:t>ACKNOWLEDGEMENTS</a:t>
            </a:r>
            <a:endParaRPr lang="en-US" sz="2800" b="1" dirty="0">
              <a:solidFill>
                <a:prstClr val="white"/>
              </a:solidFill>
              <a:latin typeface="Calibri" panose="020F0502020204030204"/>
              <a:cs typeface="Calibri" panose="020F0502020204030204" pitchFamily="34" charset="0"/>
            </a:endParaRPr>
          </a:p>
        </p:txBody>
      </p:sp>
      <p:sp>
        <p:nvSpPr>
          <p:cNvPr id="4" name="Rectangle 3">
            <a:extLst>
              <a:ext uri="{FF2B5EF4-FFF2-40B4-BE49-F238E27FC236}">
                <a16:creationId xmlns:a16="http://schemas.microsoft.com/office/drawing/2014/main" id="{CD297D7E-BB11-42B4-BBC0-B9A64BBA9F25}"/>
              </a:ext>
            </a:extLst>
          </p:cNvPr>
          <p:cNvSpPr/>
          <p:nvPr/>
        </p:nvSpPr>
        <p:spPr>
          <a:xfrm>
            <a:off x="359532" y="1700808"/>
            <a:ext cx="8424936" cy="4032448"/>
          </a:xfrm>
          <a:prstGeom prst="rect">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A533A7E4-AE1A-40F7-83C0-EE0BAED9A17E}"/>
              </a:ext>
            </a:extLst>
          </p:cNvPr>
          <p:cNvSpPr>
            <a:spLocks noGrp="1"/>
          </p:cNvSpPr>
          <p:nvPr>
            <p:ph type="title"/>
          </p:nvPr>
        </p:nvSpPr>
        <p:spPr>
          <a:xfrm>
            <a:off x="359532" y="1700808"/>
            <a:ext cx="8424936" cy="4032448"/>
          </a:xfrm>
          <a:noFill/>
          <a:ln>
            <a:solidFill>
              <a:schemeClr val="tx2"/>
            </a:solidFill>
          </a:ln>
          <a:effectLst/>
        </p:spPr>
        <p:txBody>
          <a:bodyPr>
            <a:noAutofit/>
          </a:bodyPr>
          <a:lstStyle/>
          <a:p>
            <a:r>
              <a:rPr lang="en-GB" sz="2000" b="1" dirty="0"/>
              <a:t>This toolkit was developed through a collaborative process involving a coalition of partners</a:t>
            </a:r>
            <a:r>
              <a:rPr lang="en-GB" sz="2000" dirty="0"/>
              <a:t> (</a:t>
            </a:r>
            <a:r>
              <a:rPr lang="en-US" sz="2000" i="1" dirty="0"/>
              <a:t>The World Health Organization, Clinton Health Access Initiative, Centers for Disease Control &amp; Prevention, St George’s University of London, United States Agency for International Development, Médecins Sans Frontières, SHARE-CM group, Elizabeth Glaser Pediatric AIDS Foundation, International AIDS Society, National Institute for Communicable Diseases South Africa, National Institute for Medical Research Tanzania, Joint United Nations Program on HIV/AIDS, Infectious Disease Institute Uganda, U.S. President’s Emergency Plan for AIDS Relief, The Global Fund, Bill &amp; Melinda Gates Foundation, Global Health Impact Group, Coalition Plus, Medical Mycology Society of Nigeria and Lighthouse Malawi) </a:t>
            </a:r>
            <a:r>
              <a:rPr lang="en-GB" sz="2000" b="1" dirty="0"/>
              <a:t>and made possible through the Unitaid Advanced HIV Disease Initiative.</a:t>
            </a:r>
            <a:endParaRPr lang="en-US" sz="2000" b="1" dirty="0"/>
          </a:p>
        </p:txBody>
      </p:sp>
    </p:spTree>
    <p:extLst>
      <p:ext uri="{BB962C8B-B14F-4D97-AF65-F5344CB8AC3E}">
        <p14:creationId xmlns:p14="http://schemas.microsoft.com/office/powerpoint/2010/main" val="20262024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a:extLst>
              <a:ext uri="{FF2B5EF4-FFF2-40B4-BE49-F238E27FC236}">
                <a16:creationId xmlns:a16="http://schemas.microsoft.com/office/drawing/2014/main" id="{2EF76C86-E35D-405C-B3CF-166910C0390D}"/>
              </a:ext>
            </a:extLst>
          </p:cNvPr>
          <p:cNvSpPr txBox="1">
            <a:spLocks noChangeArrowheads="1"/>
          </p:cNvSpPr>
          <p:nvPr/>
        </p:nvSpPr>
        <p:spPr bwMode="gray">
          <a:xfrm>
            <a:off x="0" y="-5680"/>
            <a:ext cx="9144000" cy="914400"/>
          </a:xfrm>
          <a:prstGeom prst="rect">
            <a:avLst/>
          </a:prstGeom>
          <a:solidFill>
            <a:srgbClr val="002060"/>
          </a:solidFill>
        </p:spPr>
        <p:txBody>
          <a:bodyPr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ts val="600"/>
              </a:spcBef>
              <a:spcAft>
                <a:spcPts val="0"/>
              </a:spcAft>
              <a:buClrTx/>
              <a:buSzTx/>
              <a:buFontTx/>
              <a:buNone/>
              <a:tabLst/>
              <a:defRPr/>
            </a:pPr>
            <a:r>
              <a:rPr kumimoji="0" lang="en-US" sz="1900" b="1" i="0" u="none" strike="noStrike" kern="1200" cap="none" spc="0" normalizeH="0" baseline="0" noProof="0" dirty="0">
                <a:ln>
                  <a:noFill/>
                </a:ln>
                <a:solidFill>
                  <a:prstClr val="white"/>
                </a:solidFill>
                <a:effectLst/>
                <a:uLnTx/>
                <a:uFillTx/>
                <a:latin typeface="Calibri"/>
                <a:ea typeface="+mj-ea"/>
                <a:cs typeface="Calibri" panose="020F0502020204030204" pitchFamily="34" charset="0"/>
              </a:rPr>
              <a:t>What is Cryptococcus?</a:t>
            </a:r>
          </a:p>
        </p:txBody>
      </p:sp>
      <p:sp>
        <p:nvSpPr>
          <p:cNvPr id="5" name="Content Placeholder 2">
            <a:extLst>
              <a:ext uri="{FF2B5EF4-FFF2-40B4-BE49-F238E27FC236}">
                <a16:creationId xmlns:a16="http://schemas.microsoft.com/office/drawing/2014/main" id="{1E97B2A0-B167-46CA-81C6-5C1A22B3D324}"/>
              </a:ext>
            </a:extLst>
          </p:cNvPr>
          <p:cNvSpPr>
            <a:spLocks noGrp="1"/>
          </p:cNvSpPr>
          <p:nvPr>
            <p:ph idx="1"/>
          </p:nvPr>
        </p:nvSpPr>
        <p:spPr>
          <a:xfrm>
            <a:off x="179512" y="1340768"/>
            <a:ext cx="8784976" cy="4464495"/>
          </a:xfrm>
        </p:spPr>
        <p:txBody>
          <a:bodyPr>
            <a:normAutofit/>
          </a:bodyPr>
          <a:lstStyle/>
          <a:p>
            <a:pPr algn="just"/>
            <a:r>
              <a:rPr lang="en-US" sz="2400" dirty="0"/>
              <a:t>Cryptococcus is a fungus found in soil throughout the world. </a:t>
            </a:r>
          </a:p>
          <a:p>
            <a:pPr algn="just"/>
            <a:endParaRPr lang="en-US" sz="2400" dirty="0"/>
          </a:p>
          <a:p>
            <a:pPr algn="just"/>
            <a:r>
              <a:rPr lang="en-US" sz="2400" dirty="0"/>
              <a:t>Spores are inhaled from the environment by humans.</a:t>
            </a:r>
          </a:p>
          <a:p>
            <a:pPr marL="0" indent="0" algn="just">
              <a:buNone/>
            </a:pPr>
            <a:endParaRPr lang="en-US" sz="2400" dirty="0"/>
          </a:p>
          <a:p>
            <a:pPr algn="just"/>
            <a:r>
              <a:rPr lang="en-US" sz="2400" dirty="0"/>
              <a:t> There is no person-to-person transmission of Cryptococcus. </a:t>
            </a:r>
          </a:p>
        </p:txBody>
      </p:sp>
    </p:spTree>
    <p:extLst>
      <p:ext uri="{BB962C8B-B14F-4D97-AF65-F5344CB8AC3E}">
        <p14:creationId xmlns:p14="http://schemas.microsoft.com/office/powerpoint/2010/main" val="4286727424"/>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 2013 - 2022</Template>
  <TotalTime>74</TotalTime>
  <Words>8591</Words>
  <Application>Microsoft Office PowerPoint</Application>
  <PresentationFormat>On-screen Show (4:3)</PresentationFormat>
  <Paragraphs>1041</Paragraphs>
  <Slides>83</Slides>
  <Notes>61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83</vt:i4>
      </vt:variant>
    </vt:vector>
  </HeadingPairs>
  <TitlesOfParts>
    <vt:vector size="89" baseType="lpstr">
      <vt:lpstr>Arial</vt:lpstr>
      <vt:lpstr>Calibri</vt:lpstr>
      <vt:lpstr>Courier New</vt:lpstr>
      <vt:lpstr>Museo Slab 100</vt:lpstr>
      <vt:lpstr>Wingdings</vt:lpstr>
      <vt:lpstr>1_Office Theme</vt:lpstr>
      <vt:lpstr> Management of Cryptococcal Meningitis in Advanced HIV Disease  </vt:lpstr>
      <vt:lpstr>PowerPoint Presentation</vt:lpstr>
      <vt:lpstr>PowerPoint Presentation</vt:lpstr>
      <vt:lpstr>Burden and basic pathophysiology of CCM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Diagnosing HIV-associated cryptococcal meningitis  Which clinical features to look for?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Case scenarios on CCM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This toolkit was developed through a collaborative process involving a coalition of partners (The World Health Organization, Clinton Health Access Initiative, Centers for Disease Control &amp; Prevention, St George’s University of London, United States Agency for International Development, Médecins Sans Frontières, SHARE-CM group, Elizabeth Glaser Pediatric AIDS Foundation, International AIDS Society, National Institute for Communicable Diseases South Africa, National Institute for Medical Research Tanzania, Joint United Nations Program on HIV/AIDS, Infectious Disease Institute Uganda, U.S. President’s Emergency Plan for AIDS Relief, The Global Fund, Bill &amp; Melinda Gates Foundation, Global Health Impact Group, Coalition Plus, Medical Mycology Society of Nigeria and Lighthouse Malawi) and made possible through the Unitaid Advanced HIV Disease Initiative.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Management of Cryptococcal Meningitis in Advanced HIV Disease  </dc:title>
  <dc:creator>Ikechukwu</dc:creator>
  <cp:lastModifiedBy>Ikechukwu</cp:lastModifiedBy>
  <cp:revision>5</cp:revision>
  <dcterms:created xsi:type="dcterms:W3CDTF">2023-04-25T15:04:08Z</dcterms:created>
  <dcterms:modified xsi:type="dcterms:W3CDTF">2023-05-08T10:40:46Z</dcterms:modified>
</cp:coreProperties>
</file>