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4"/>
    <p:sldMasterId id="2147483664" r:id="rId5"/>
  </p:sldMasterIdLst>
  <p:notesMasterIdLst>
    <p:notesMasterId r:id="rId14"/>
  </p:notesMasterIdLst>
  <p:handoutMasterIdLst>
    <p:handoutMasterId r:id="rId15"/>
  </p:handoutMasterIdLst>
  <p:sldIdLst>
    <p:sldId id="259" r:id="rId6"/>
    <p:sldId id="264" r:id="rId7"/>
    <p:sldId id="266" r:id="rId8"/>
    <p:sldId id="265" r:id="rId9"/>
    <p:sldId id="267" r:id="rId10"/>
    <p:sldId id="268" r:id="rId11"/>
    <p:sldId id="269" r:id="rId12"/>
    <p:sldId id="274" r:id="rId13"/>
  </p:sldIdLst>
  <p:sldSz cx="10688638" cy="7562850"/>
  <p:notesSz cx="9144000" cy="6858000"/>
  <p:defaultTextStyle>
    <a:defPPr>
      <a:defRPr lang="en-US"/>
    </a:defPPr>
    <a:lvl1pPr marL="0" algn="l" defTabSz="58401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4015" algn="l" defTabSz="58401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68029" algn="l" defTabSz="58401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52043" algn="l" defTabSz="58401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36057" algn="l" defTabSz="58401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20072" algn="l" defTabSz="58401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04087" algn="l" defTabSz="58401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88100" algn="l" defTabSz="58401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72115" algn="l" defTabSz="58401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1615"/>
    <a:srgbClr val="00747D"/>
    <a:srgbClr val="84BF41"/>
    <a:srgbClr val="07407F"/>
    <a:srgbClr val="0D6AAF"/>
    <a:srgbClr val="074085"/>
    <a:srgbClr val="0F3D9B"/>
    <a:srgbClr val="074080"/>
    <a:srgbClr val="EF8008"/>
    <a:srgbClr val="129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2251" autoAdjust="0"/>
  </p:normalViewPr>
  <p:slideViewPr>
    <p:cSldViewPr snapToGrid="0" snapToObjects="1">
      <p:cViewPr varScale="1">
        <p:scale>
          <a:sx n="58" d="100"/>
          <a:sy n="58" d="100"/>
        </p:scale>
        <p:origin x="594" y="78"/>
      </p:cViewPr>
      <p:guideLst>
        <p:guide orient="horz" pos="2382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3" d="100"/>
          <a:sy n="73" d="100"/>
        </p:scale>
        <p:origin x="1950" y="6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86582-2EDA-7043-8526-C877ECA1CBC4}" type="datetime1">
              <a:rPr lang="fr-FR" smtClean="0"/>
              <a:t>17/06/2022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16E8F5-CF60-9642-A4A2-13C98074C55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2442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210DF-82D8-734B-A6C4-93EB783D084C}" type="datetime1">
              <a:rPr lang="fr-FR" smtClean="0"/>
              <a:t>17/06/2022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54313" y="514350"/>
            <a:ext cx="36353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3AE1F-89AE-1146-AD5A-AF32620DF8E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3437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840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84015" algn="l" defTabSz="5840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68029" algn="l" defTabSz="5840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52043" algn="l" defTabSz="5840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36057" algn="l" defTabSz="5840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920072" algn="l" defTabSz="5840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504087" algn="l" defTabSz="5840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88100" algn="l" defTabSz="5840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72115" algn="l" defTabSz="58401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5840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Lancé en 2003, pour permettre de diffuser la connaissance autour du protocole de traitement de l’hépatite C</a:t>
            </a:r>
          </a:p>
          <a:p>
            <a:endParaRPr lang="fr-FR" dirty="0" smtClean="0"/>
          </a:p>
          <a:p>
            <a:r>
              <a:rPr lang="fr-FR" sz="15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 : 300 études évaluées par des pairs,</a:t>
            </a:r>
            <a:r>
              <a:rPr lang="fr-FR" sz="15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5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 compris une évaluation historique de 2011 publiée dans le New </a:t>
            </a:r>
            <a:r>
              <a:rPr lang="fr-FR" sz="15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England</a:t>
            </a:r>
            <a:r>
              <a:rPr lang="fr-FR" sz="15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Journal of </a:t>
            </a:r>
            <a:r>
              <a:rPr lang="fr-FR" sz="15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Medicine</a:t>
            </a:r>
            <a:endParaRPr lang="fr-FR" sz="15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fr-FR" sz="15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Après avoir débuté au Nouveau-Mexique, le projet ECHO s'est rapidement répandu aux États-Unis, puis dans le monde entier. </a:t>
            </a:r>
          </a:p>
          <a:p>
            <a:r>
              <a:rPr lang="fr-FR" sz="15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décembre 2020, les partenaires d'ECHO dans 40 pays exploitaient plus de 860 réseaux d'apprentissage ECHO. </a:t>
            </a:r>
          </a:p>
          <a:p>
            <a:r>
              <a:rPr lang="fr-FR" sz="15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 premier programme africain d'ECHO a été lancé en Namibie en 2015 pour lutter contre le VIH. </a:t>
            </a:r>
          </a:p>
          <a:p>
            <a:r>
              <a:rPr lang="fr-FR" sz="15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décembre 2020, 33 partenaires centraux dans 14 pays africains géraient des programmes ECHO dans des domaines tels que le VIH, l'épi-surveillance et le renforcement des laboratoires. En 2019, ces partenaires ont formé plus de 50 000 participants.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3AE1F-89AE-1146-AD5A-AF32620DF8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85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3AE1F-89AE-1146-AD5A-AF32620DF8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9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C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9792920" y="6997444"/>
            <a:ext cx="444176" cy="332405"/>
          </a:xfrm>
          <a:prstGeom prst="rect">
            <a:avLst/>
          </a:prstGeom>
        </p:spPr>
        <p:txBody>
          <a:bodyPr vert="horz" lIns="0" tIns="58401" rIns="0" bIns="58401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16802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EB343F-F6D7-4696-8A01-EDB874459CA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116802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40934" y="991370"/>
            <a:ext cx="9366191" cy="1260475"/>
          </a:xfrm>
        </p:spPr>
        <p:txBody>
          <a:bodyPr/>
          <a:lstStyle>
            <a:lvl1pPr>
              <a:defRPr>
                <a:solidFill>
                  <a:srgbClr val="00747D"/>
                </a:solidFill>
              </a:defRPr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40934" y="2251845"/>
            <a:ext cx="9366191" cy="4546520"/>
          </a:xfrm>
        </p:spPr>
        <p:txBody>
          <a:bodyPr/>
          <a:lstStyle>
            <a:lvl1pPr>
              <a:defRPr>
                <a:solidFill>
                  <a:srgbClr val="B61615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842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C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9792920" y="6997444"/>
            <a:ext cx="444176" cy="332405"/>
          </a:xfrm>
          <a:prstGeom prst="rect">
            <a:avLst/>
          </a:prstGeom>
        </p:spPr>
        <p:txBody>
          <a:bodyPr vert="horz" lIns="0" tIns="58401" rIns="0" bIns="58401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16802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EB343F-F6D7-4696-8A01-EDB874459CA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116802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455F5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40934" y="991370"/>
            <a:ext cx="9366191" cy="1260475"/>
          </a:xfrm>
        </p:spPr>
        <p:txBody>
          <a:bodyPr/>
          <a:lstStyle>
            <a:lvl1pPr>
              <a:defRPr>
                <a:solidFill>
                  <a:srgbClr val="00747D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40934" y="2251845"/>
            <a:ext cx="9366191" cy="4546520"/>
          </a:xfrm>
        </p:spPr>
        <p:txBody>
          <a:bodyPr/>
          <a:lstStyle>
            <a:lvl1pPr>
              <a:defRPr>
                <a:solidFill>
                  <a:srgbClr val="B61615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751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854972" y="7009642"/>
            <a:ext cx="450718" cy="301732"/>
          </a:xfrm>
          <a:prstGeom prst="rect">
            <a:avLst/>
          </a:prstGeom>
        </p:spPr>
        <p:txBody>
          <a:bodyPr vert="horz" lIns="99551" tIns="49775" rIns="0" bIns="49775" rtlCol="0" anchor="ctr" anchorCtr="0"/>
          <a:lstStyle>
            <a:lvl1pPr algn="r">
              <a:defRPr sz="800" b="0" i="0">
                <a:solidFill>
                  <a:srgbClr val="00747D"/>
                </a:solidFill>
                <a:latin typeface="Arial"/>
                <a:cs typeface="Arial"/>
              </a:defRPr>
            </a:lvl1pPr>
          </a:lstStyle>
          <a:p>
            <a:fld id="{DE03F42A-E870-8B4A-9EDD-69B019EDAD98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7926" y="610322"/>
            <a:ext cx="7672361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l" rtl="0"/>
            <a:r>
              <a:rPr lang="fr-FR" sz="700" b="1" i="0" u="none" strike="noStrike" kern="1200" baseline="0" dirty="0" smtClean="0">
                <a:solidFill>
                  <a:schemeClr val="tx2"/>
                </a:solidFill>
                <a:latin typeface="Arial"/>
                <a:ea typeface="+mn-ea"/>
                <a:cs typeface="Arial"/>
              </a:rPr>
              <a:t>Présentation Projet ECHO SUCCESS – Mai 2022 </a:t>
            </a:r>
            <a:endParaRPr lang="fr-FR" sz="700" b="0" i="0" u="none" strike="noStrike" kern="1200" baseline="0" dirty="0" smtClean="0">
              <a:solidFill>
                <a:schemeClr val="tx2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647926" y="983543"/>
            <a:ext cx="9358219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title</a:t>
            </a:r>
            <a:r>
              <a:rPr lang="fr-FR" dirty="0" smtClean="0"/>
              <a:t>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647926" y="2244019"/>
            <a:ext cx="9358219" cy="4738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en-US" dirty="0"/>
          </a:p>
        </p:txBody>
      </p:sp>
      <p:cxnSp>
        <p:nvCxnSpPr>
          <p:cNvPr id="9" name="Connecteur droit 8"/>
          <p:cNvCxnSpPr/>
          <p:nvPr userDrawn="1"/>
        </p:nvCxnSpPr>
        <p:spPr>
          <a:xfrm flipH="1">
            <a:off x="647926" y="794988"/>
            <a:ext cx="9358219" cy="0"/>
          </a:xfrm>
          <a:prstGeom prst="line">
            <a:avLst/>
          </a:prstGeom>
          <a:ln w="12700">
            <a:solidFill>
              <a:srgbClr val="B61615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 userDrawn="1"/>
        </p:nvSpPr>
        <p:spPr>
          <a:xfrm>
            <a:off x="647926" y="7069330"/>
            <a:ext cx="9358219" cy="182355"/>
          </a:xfrm>
          <a:prstGeom prst="rect">
            <a:avLst/>
          </a:prstGeom>
          <a:solidFill>
            <a:srgbClr val="00747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8202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584015" rtl="0" eaLnBrk="1" latinLnBrk="0" hangingPunct="1">
        <a:spcBef>
          <a:spcPct val="0"/>
        </a:spcBef>
        <a:buNone/>
        <a:defRPr sz="4400" b="1" i="0" kern="1200">
          <a:solidFill>
            <a:srgbClr val="00747D"/>
          </a:solidFill>
          <a:latin typeface="Arial"/>
          <a:ea typeface="+mj-ea"/>
          <a:cs typeface="Arial"/>
        </a:defRPr>
      </a:lvl1pPr>
    </p:titleStyle>
    <p:bodyStyle>
      <a:lvl1pPr marL="438011" indent="-438011" algn="l" defTabSz="584015" rtl="0" eaLnBrk="1" latinLnBrk="0" hangingPunct="1">
        <a:spcBef>
          <a:spcPct val="20000"/>
        </a:spcBef>
        <a:buFont typeface="Arial"/>
        <a:buChar char="•"/>
        <a:defRPr sz="1800" b="1" kern="1200">
          <a:solidFill>
            <a:srgbClr val="B61615"/>
          </a:solidFill>
          <a:latin typeface="Arial"/>
          <a:ea typeface="+mn-ea"/>
          <a:cs typeface="Arial"/>
        </a:defRPr>
      </a:lvl1pPr>
      <a:lvl2pPr marL="949023" indent="-365008" algn="l" defTabSz="584015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/>
          <a:ea typeface="+mn-ea"/>
          <a:cs typeface="Arial"/>
        </a:defRPr>
      </a:lvl2pPr>
      <a:lvl3pPr marL="1460036" indent="-292007" algn="l" defTabSz="584015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Arial"/>
          <a:ea typeface="+mn-ea"/>
          <a:cs typeface="Arial"/>
        </a:defRPr>
      </a:lvl3pPr>
      <a:lvl4pPr marL="2044051" indent="-292007" algn="l" defTabSz="584015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628064" indent="-292007" algn="l" defTabSz="584015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3212079" indent="-292007" algn="l" defTabSz="58401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96093" indent="-292007" algn="l" defTabSz="58401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80108" indent="-292007" algn="l" defTabSz="58401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964121" indent="-292007" algn="l" defTabSz="58401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4015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68029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2043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6057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0072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04087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88100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72115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854972" y="7009642"/>
            <a:ext cx="450718" cy="301732"/>
          </a:xfrm>
          <a:prstGeom prst="rect">
            <a:avLst/>
          </a:prstGeom>
        </p:spPr>
        <p:txBody>
          <a:bodyPr vert="horz" lIns="99551" tIns="49775" rIns="0" bIns="49775" rtlCol="0" anchor="ctr" anchorCtr="0"/>
          <a:lstStyle>
            <a:lvl1pPr algn="r">
              <a:defRPr sz="800" b="0" i="0">
                <a:solidFill>
                  <a:srgbClr val="00747D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5840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03F42A-E870-8B4A-9EDD-69B019EDAD98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747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58401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747D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647926" y="610322"/>
            <a:ext cx="7672361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l" defTabSz="5840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SUCCESS PROJECT PRESENTATION </a:t>
            </a:r>
            <a:r>
              <a:rPr kumimoji="0" lang="mr-IN" sz="700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–</a:t>
            </a: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</a:t>
            </a:r>
            <a:r>
              <a:rPr kumimoji="0" lang="fr-FR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September</a:t>
            </a: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455F5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2021</a:t>
            </a: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647926" y="983543"/>
            <a:ext cx="9358219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647926" y="2244019"/>
            <a:ext cx="9358219" cy="4738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en-US" dirty="0"/>
          </a:p>
        </p:txBody>
      </p:sp>
      <p:cxnSp>
        <p:nvCxnSpPr>
          <p:cNvPr id="9" name="Connecteur droit 8"/>
          <p:cNvCxnSpPr/>
          <p:nvPr userDrawn="1"/>
        </p:nvCxnSpPr>
        <p:spPr>
          <a:xfrm flipH="1">
            <a:off x="647926" y="794988"/>
            <a:ext cx="9358219" cy="0"/>
          </a:xfrm>
          <a:prstGeom prst="line">
            <a:avLst/>
          </a:prstGeom>
          <a:ln w="12700">
            <a:solidFill>
              <a:srgbClr val="B61615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 userDrawn="1"/>
        </p:nvSpPr>
        <p:spPr>
          <a:xfrm>
            <a:off x="647926" y="7069330"/>
            <a:ext cx="9358219" cy="182355"/>
          </a:xfrm>
          <a:prstGeom prst="rect">
            <a:avLst/>
          </a:prstGeom>
          <a:solidFill>
            <a:srgbClr val="00747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5840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41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sldNum="0" hdr="0" ftr="0" dt="0"/>
  <p:txStyles>
    <p:titleStyle>
      <a:lvl1pPr algn="l" defTabSz="584015" rtl="0" eaLnBrk="1" latinLnBrk="0" hangingPunct="1">
        <a:spcBef>
          <a:spcPct val="0"/>
        </a:spcBef>
        <a:buNone/>
        <a:defRPr sz="4400" b="1" i="0" kern="1200">
          <a:solidFill>
            <a:srgbClr val="00747D"/>
          </a:solidFill>
          <a:latin typeface="Arial"/>
          <a:ea typeface="+mj-ea"/>
          <a:cs typeface="Arial"/>
        </a:defRPr>
      </a:lvl1pPr>
    </p:titleStyle>
    <p:bodyStyle>
      <a:lvl1pPr marL="438011" indent="-438011" algn="l" defTabSz="584015" rtl="0" eaLnBrk="1" latinLnBrk="0" hangingPunct="1">
        <a:spcBef>
          <a:spcPct val="20000"/>
        </a:spcBef>
        <a:buFont typeface="Arial"/>
        <a:buChar char="•"/>
        <a:defRPr sz="1800" b="1" kern="1200">
          <a:solidFill>
            <a:srgbClr val="B61615"/>
          </a:solidFill>
          <a:latin typeface="Arial"/>
          <a:ea typeface="+mn-ea"/>
          <a:cs typeface="Arial"/>
        </a:defRPr>
      </a:lvl1pPr>
      <a:lvl2pPr marL="949023" indent="-365008" algn="l" defTabSz="584015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/>
          <a:ea typeface="+mn-ea"/>
          <a:cs typeface="Arial"/>
        </a:defRPr>
      </a:lvl2pPr>
      <a:lvl3pPr marL="1460036" indent="-292007" algn="l" defTabSz="584015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Arial"/>
          <a:ea typeface="+mn-ea"/>
          <a:cs typeface="Arial"/>
        </a:defRPr>
      </a:lvl3pPr>
      <a:lvl4pPr marL="2044051" indent="-292007" algn="l" defTabSz="584015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628064" indent="-292007" algn="l" defTabSz="584015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3212079" indent="-292007" algn="l" defTabSz="58401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96093" indent="-292007" algn="l" defTabSz="58401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80108" indent="-292007" algn="l" defTabSz="58401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964121" indent="-292007" algn="l" defTabSz="584015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4015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68029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2043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6057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0072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04087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88100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72115" algn="l" defTabSz="58401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kPPgbjA5t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426295" y="8118505"/>
            <a:ext cx="18473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Processus 8"/>
          <p:cNvSpPr/>
          <p:nvPr/>
        </p:nvSpPr>
        <p:spPr>
          <a:xfrm>
            <a:off x="1" y="6526526"/>
            <a:ext cx="10688636" cy="1036324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688637" cy="6526527"/>
          </a:xfrm>
          <a:prstGeom prst="rect">
            <a:avLst/>
          </a:prstGeom>
        </p:spPr>
      </p:pic>
      <p:sp>
        <p:nvSpPr>
          <p:cNvPr id="12" name="Ellipse 11"/>
          <p:cNvSpPr/>
          <p:nvPr/>
        </p:nvSpPr>
        <p:spPr>
          <a:xfrm>
            <a:off x="783673" y="5328459"/>
            <a:ext cx="1703247" cy="170324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37" y="5561217"/>
            <a:ext cx="2312178" cy="1687484"/>
          </a:xfrm>
          <a:prstGeom prst="rect">
            <a:avLst/>
          </a:prstGeom>
        </p:spPr>
      </p:pic>
      <p:sp>
        <p:nvSpPr>
          <p:cNvPr id="20" name="Zone de texte 22"/>
          <p:cNvSpPr txBox="1"/>
          <p:nvPr/>
        </p:nvSpPr>
        <p:spPr>
          <a:xfrm>
            <a:off x="600179" y="498763"/>
            <a:ext cx="3855445" cy="4477663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fr-FR" sz="3200" b="1" cap="all" dirty="0" smtClean="0">
                <a:solidFill>
                  <a:srgbClr val="FFFFFF"/>
                </a:solidFill>
                <a:effectLst/>
                <a:latin typeface="Arial"/>
                <a:ea typeface="HGS明朝E"/>
                <a:cs typeface="Times New Roman"/>
              </a:rPr>
              <a:t>PRÉSENTATION</a:t>
            </a:r>
          </a:p>
          <a:p>
            <a:pPr>
              <a:spcAft>
                <a:spcPts val="0"/>
              </a:spcAft>
            </a:pPr>
            <a:r>
              <a:rPr lang="fr-FR" sz="3200" b="1" cap="all" dirty="0" smtClean="0">
                <a:solidFill>
                  <a:srgbClr val="FFFFFF"/>
                </a:solidFill>
                <a:latin typeface="Arial"/>
                <a:ea typeface="HGS明朝E"/>
                <a:cs typeface="Times New Roman"/>
              </a:rPr>
              <a:t>Projet </a:t>
            </a:r>
            <a:r>
              <a:rPr lang="fr-FR" sz="3200" b="1" cap="all" dirty="0" err="1" smtClean="0">
                <a:solidFill>
                  <a:srgbClr val="FFFFFF"/>
                </a:solidFill>
                <a:latin typeface="Arial"/>
                <a:ea typeface="HGS明朝E"/>
                <a:cs typeface="Times New Roman"/>
              </a:rPr>
              <a:t>echo</a:t>
            </a:r>
            <a:r>
              <a:rPr lang="fr-FR" sz="3200" b="1" cap="all" dirty="0" smtClean="0">
                <a:solidFill>
                  <a:srgbClr val="FFFFFF"/>
                </a:solidFill>
                <a:latin typeface="Arial"/>
                <a:ea typeface="HGS明朝E"/>
                <a:cs typeface="Times New Roman"/>
              </a:rPr>
              <a:t> </a:t>
            </a:r>
            <a:r>
              <a:rPr lang="fr-FR" sz="3200" b="1" cap="all" dirty="0" err="1" smtClean="0">
                <a:solidFill>
                  <a:srgbClr val="FFFFFF"/>
                </a:solidFill>
                <a:latin typeface="Arial"/>
                <a:ea typeface="HGS明朝E"/>
                <a:cs typeface="Times New Roman"/>
              </a:rPr>
              <a:t>success</a:t>
            </a:r>
            <a:r>
              <a:rPr lang="fr-FR" sz="3200" b="1" cap="all" dirty="0" smtClean="0">
                <a:solidFill>
                  <a:srgbClr val="FFFFFF"/>
                </a:solidFill>
                <a:latin typeface="Arial"/>
                <a:ea typeface="HGS明朝E"/>
                <a:cs typeface="Times New Roman"/>
              </a:rPr>
              <a:t> </a:t>
            </a:r>
            <a:r>
              <a:rPr lang="fr-FR" sz="3200" b="1" cap="all" dirty="0">
                <a:solidFill>
                  <a:srgbClr val="FFFFFF"/>
                </a:solidFill>
                <a:effectLst/>
                <a:latin typeface="Arial"/>
                <a:ea typeface="HGS明朝E"/>
                <a:cs typeface="Times New Roman"/>
              </a:rPr>
              <a:t/>
            </a:r>
            <a:br>
              <a:rPr lang="fr-FR" sz="3200" b="1" cap="all" dirty="0">
                <a:solidFill>
                  <a:srgbClr val="FFFFFF"/>
                </a:solidFill>
                <a:effectLst/>
                <a:latin typeface="Arial"/>
                <a:ea typeface="HGS明朝E"/>
                <a:cs typeface="Times New Roman"/>
              </a:rPr>
            </a:br>
            <a:endParaRPr lang="fr-FR" sz="3200" b="1" cap="all" dirty="0" smtClean="0">
              <a:solidFill>
                <a:srgbClr val="FFFFFF"/>
              </a:solidFill>
              <a:effectLst/>
              <a:latin typeface="Arial"/>
              <a:ea typeface="HGS明朝E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fr-FR" sz="3200" cap="all" dirty="0" smtClean="0">
                <a:solidFill>
                  <a:srgbClr val="FFFFFF"/>
                </a:solidFill>
                <a:latin typeface="Arial"/>
                <a:ea typeface="HGS明朝E"/>
                <a:cs typeface="Times New Roman"/>
              </a:rPr>
              <a:t>Juin </a:t>
            </a:r>
            <a:r>
              <a:rPr lang="fr-FR" sz="3200" cap="all" dirty="0" smtClean="0">
                <a:solidFill>
                  <a:srgbClr val="FFFFFF"/>
                </a:solidFill>
                <a:effectLst/>
                <a:latin typeface="Arial"/>
                <a:ea typeface="HGS明朝E"/>
                <a:cs typeface="Times New Roman"/>
              </a:rPr>
              <a:t>2022</a:t>
            </a:r>
            <a:endParaRPr lang="fr-FR" sz="1200" dirty="0">
              <a:effectLst/>
              <a:latin typeface="Palatino Linotype"/>
              <a:ea typeface="HGS明朝E"/>
              <a:cs typeface="Times New Roman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026" y="6551535"/>
            <a:ext cx="1827441" cy="98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2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934" y="991370"/>
            <a:ext cx="9366191" cy="1260475"/>
          </a:xfrm>
        </p:spPr>
        <p:txBody>
          <a:bodyPr/>
          <a:lstStyle/>
          <a:p>
            <a:r>
              <a:rPr lang="fr-FR" dirty="0" smtClean="0"/>
              <a:t>Qu’est-ce qu’ECHO ?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640934" y="1669312"/>
            <a:ext cx="5068750" cy="5129053"/>
          </a:xfrm>
        </p:spPr>
        <p:txBody>
          <a:bodyPr anchor="ctr">
            <a:normAutofit/>
          </a:bodyPr>
          <a:lstStyle/>
          <a:p>
            <a:pPr marL="0" lvl="1" indent="0" algn="just">
              <a:buNone/>
            </a:pPr>
            <a:endParaRPr lang="fr-FR" sz="1500" dirty="0" smtClean="0"/>
          </a:p>
          <a:p>
            <a:pPr marL="285750" lvl="1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600" dirty="0" smtClean="0"/>
              <a:t>Repose sur un modèle </a:t>
            </a:r>
            <a:r>
              <a:rPr lang="fr-FR" sz="1600" dirty="0"/>
              <a:t>de pratique </a:t>
            </a:r>
            <a:r>
              <a:rPr lang="fr-FR" sz="1600" dirty="0" smtClean="0"/>
              <a:t>« guidée » par vidéoconférence et </a:t>
            </a:r>
            <a:r>
              <a:rPr lang="fr-FR" sz="1600" b="1" dirty="0"/>
              <a:t>l'apprentissage basé sur des cas </a:t>
            </a:r>
            <a:endParaRPr lang="fr-FR" sz="1600" b="1" dirty="0" smtClean="0"/>
          </a:p>
          <a:p>
            <a:pPr marL="285750" lvl="1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600" dirty="0" smtClean="0"/>
              <a:t>Objectif : </a:t>
            </a:r>
            <a:r>
              <a:rPr lang="fr-FR" sz="1600" b="1" dirty="0"/>
              <a:t>réduire les </a:t>
            </a:r>
            <a:r>
              <a:rPr lang="fr-FR" sz="1600" b="1" dirty="0" smtClean="0"/>
              <a:t>inégalités </a:t>
            </a:r>
            <a:r>
              <a:rPr lang="fr-FR" sz="1600" dirty="0" smtClean="0"/>
              <a:t>en santé </a:t>
            </a:r>
            <a:r>
              <a:rPr lang="fr-FR" sz="1600" dirty="0"/>
              <a:t>dans les zones mal desservies et éloignées</a:t>
            </a:r>
            <a:r>
              <a:rPr lang="fr-FR" sz="1600" dirty="0" smtClean="0"/>
              <a:t>.</a:t>
            </a:r>
          </a:p>
          <a:p>
            <a:pPr marL="285750" lvl="1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600" dirty="0" smtClean="0"/>
              <a:t>Structure en </a:t>
            </a:r>
            <a:r>
              <a:rPr lang="fr-FR" sz="1600" dirty="0"/>
              <a:t>étoile : des équipes de médecins spécialistes et d'experts dans des centres médicaux régionaux, nationaux et mondiaux (les « </a:t>
            </a:r>
            <a:r>
              <a:rPr lang="fr-FR" sz="1600" b="1" dirty="0"/>
              <a:t>hubs</a:t>
            </a:r>
            <a:r>
              <a:rPr lang="fr-FR" sz="1600" dirty="0"/>
              <a:t> ») se connectent avec </a:t>
            </a:r>
            <a:r>
              <a:rPr lang="fr-FR" sz="1600" dirty="0" smtClean="0"/>
              <a:t>d’autres personnels de santé + acteurs de </a:t>
            </a:r>
            <a:r>
              <a:rPr lang="fr-FR" sz="1600" dirty="0"/>
              <a:t>santé </a:t>
            </a:r>
            <a:r>
              <a:rPr lang="fr-FR" sz="1600" dirty="0" smtClean="0"/>
              <a:t>communautaire </a:t>
            </a:r>
            <a:r>
              <a:rPr lang="fr-FR" sz="1600" dirty="0"/>
              <a:t>(les « </a:t>
            </a:r>
            <a:r>
              <a:rPr lang="fr-FR" sz="1600" b="1" dirty="0" err="1" smtClean="0"/>
              <a:t>spokes</a:t>
            </a:r>
            <a:r>
              <a:rPr lang="fr-FR" sz="1600" dirty="0"/>
              <a:t> </a:t>
            </a:r>
            <a:r>
              <a:rPr lang="fr-FR" sz="1600" dirty="0" smtClean="0"/>
              <a:t>») dans </a:t>
            </a:r>
            <a:r>
              <a:rPr lang="fr-FR" sz="1600" dirty="0"/>
              <a:t>des cliniques </a:t>
            </a:r>
            <a:r>
              <a:rPr lang="fr-FR" sz="1600" dirty="0" smtClean="0"/>
              <a:t>virtuelles</a:t>
            </a:r>
          </a:p>
          <a:p>
            <a:pPr marL="285750" lvl="1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600" dirty="0" smtClean="0"/>
              <a:t>Le schéma de la session est fixe : </a:t>
            </a:r>
            <a:r>
              <a:rPr lang="fr-FR" sz="1600" b="1" dirty="0" smtClean="0"/>
              <a:t>didactique, présentation </a:t>
            </a:r>
            <a:r>
              <a:rPr lang="fr-FR" sz="1600" b="1" dirty="0"/>
              <a:t>de cas </a:t>
            </a:r>
            <a:r>
              <a:rPr lang="fr-FR" sz="1600" b="1" dirty="0" smtClean="0"/>
              <a:t>et discussions</a:t>
            </a:r>
            <a:r>
              <a:rPr lang="fr-FR" sz="1600" dirty="0" smtClean="0"/>
              <a:t>;</a:t>
            </a:r>
          </a:p>
          <a:p>
            <a:pPr marL="285750" lvl="1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1600" dirty="0" smtClean="0">
                <a:hlinkClick r:id="rId3"/>
              </a:rPr>
              <a:t>Ici en images</a:t>
            </a:r>
            <a:endParaRPr lang="fr-FR" sz="1600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605" y="1173389"/>
            <a:ext cx="1649483" cy="89025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289" y="2251845"/>
            <a:ext cx="3873949" cy="445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45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934" y="765545"/>
            <a:ext cx="9366191" cy="1063256"/>
          </a:xfrm>
        </p:spPr>
        <p:txBody>
          <a:bodyPr/>
          <a:lstStyle/>
          <a:p>
            <a:r>
              <a:rPr lang="fr-FR" dirty="0" smtClean="0"/>
              <a:t>Le « phénomène » ECHO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640934" y="1722475"/>
            <a:ext cx="9366191" cy="4969564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chemeClr val="tx1"/>
                </a:solidFill>
              </a:rPr>
              <a:t>300 </a:t>
            </a:r>
            <a:r>
              <a:rPr lang="fr-FR" dirty="0">
                <a:solidFill>
                  <a:schemeClr val="tx1"/>
                </a:solidFill>
              </a:rPr>
              <a:t>études évaluées par des pairs</a:t>
            </a:r>
            <a:r>
              <a:rPr lang="fr-FR" b="0" dirty="0">
                <a:solidFill>
                  <a:schemeClr val="tx1"/>
                </a:solidFill>
              </a:rPr>
              <a:t>, y compris une évaluation historique de 2011 publiée dans le New </a:t>
            </a:r>
            <a:r>
              <a:rPr lang="fr-FR" b="0" dirty="0" err="1">
                <a:solidFill>
                  <a:schemeClr val="tx1"/>
                </a:solidFill>
              </a:rPr>
              <a:t>England</a:t>
            </a:r>
            <a:r>
              <a:rPr lang="fr-FR" b="0" dirty="0">
                <a:solidFill>
                  <a:schemeClr val="tx1"/>
                </a:solidFill>
              </a:rPr>
              <a:t> Journal of </a:t>
            </a:r>
            <a:r>
              <a:rPr lang="fr-FR" b="0" dirty="0" err="1">
                <a:solidFill>
                  <a:schemeClr val="tx1"/>
                </a:solidFill>
              </a:rPr>
              <a:t>Medicine</a:t>
            </a:r>
            <a:endParaRPr lang="fr-FR" b="0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b="0" dirty="0" smtClean="0">
                <a:solidFill>
                  <a:schemeClr val="tx1"/>
                </a:solidFill>
              </a:rPr>
              <a:t>Aujourd’hui, les Projets ECHO sont développés dans le monde entier</a:t>
            </a:r>
            <a:endParaRPr lang="fr-FR" b="0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b="0" dirty="0">
                <a:solidFill>
                  <a:schemeClr val="tx1"/>
                </a:solidFill>
              </a:rPr>
              <a:t>En décembre 2020, les partenaires d'ECHO dans </a:t>
            </a:r>
            <a:r>
              <a:rPr lang="fr-FR" dirty="0">
                <a:solidFill>
                  <a:schemeClr val="tx1"/>
                </a:solidFill>
              </a:rPr>
              <a:t>40 pays</a:t>
            </a:r>
            <a:r>
              <a:rPr lang="fr-FR" b="0" dirty="0">
                <a:solidFill>
                  <a:schemeClr val="tx1"/>
                </a:solidFill>
              </a:rPr>
              <a:t> </a:t>
            </a:r>
            <a:r>
              <a:rPr lang="fr-FR" b="0" dirty="0" smtClean="0">
                <a:solidFill>
                  <a:schemeClr val="tx1"/>
                </a:solidFill>
              </a:rPr>
              <a:t>avaient développé </a:t>
            </a:r>
            <a:r>
              <a:rPr lang="fr-FR" b="0" dirty="0">
                <a:solidFill>
                  <a:schemeClr val="tx1"/>
                </a:solidFill>
              </a:rPr>
              <a:t>plus de </a:t>
            </a:r>
            <a:r>
              <a:rPr lang="fr-FR" dirty="0">
                <a:solidFill>
                  <a:schemeClr val="tx1"/>
                </a:solidFill>
              </a:rPr>
              <a:t>860 réseaux d'apprentissage </a:t>
            </a:r>
            <a:endParaRPr lang="fr-FR" dirty="0" smtClean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b="0" dirty="0" smtClean="0">
                <a:solidFill>
                  <a:schemeClr val="tx1"/>
                </a:solidFill>
              </a:rPr>
              <a:t>Le </a:t>
            </a:r>
            <a:r>
              <a:rPr lang="fr-FR" b="0" dirty="0">
                <a:solidFill>
                  <a:schemeClr val="tx1"/>
                </a:solidFill>
              </a:rPr>
              <a:t>premier programme africain d'ECHO a été lancé en Namibie en 2015 pour </a:t>
            </a:r>
            <a:r>
              <a:rPr lang="fr-FR" dirty="0">
                <a:solidFill>
                  <a:schemeClr val="tx1"/>
                </a:solidFill>
              </a:rPr>
              <a:t>lutter contre le VIH</a:t>
            </a:r>
            <a:r>
              <a:rPr lang="fr-FR" b="0" dirty="0">
                <a:solidFill>
                  <a:schemeClr val="tx1"/>
                </a:solidFill>
              </a:rPr>
              <a:t>.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fr-FR" b="0" dirty="0">
                <a:solidFill>
                  <a:schemeClr val="tx1"/>
                </a:solidFill>
              </a:rPr>
              <a:t>En décembre 2020, </a:t>
            </a:r>
            <a:r>
              <a:rPr lang="fr-FR" dirty="0">
                <a:solidFill>
                  <a:schemeClr val="tx1"/>
                </a:solidFill>
              </a:rPr>
              <a:t>33 </a:t>
            </a:r>
            <a:r>
              <a:rPr lang="fr-FR" dirty="0" smtClean="0">
                <a:solidFill>
                  <a:schemeClr val="tx1"/>
                </a:solidFill>
              </a:rPr>
              <a:t>hubs centraux </a:t>
            </a:r>
            <a:r>
              <a:rPr lang="fr-FR" dirty="0">
                <a:solidFill>
                  <a:schemeClr val="tx1"/>
                </a:solidFill>
              </a:rPr>
              <a:t>dans 14 pays africains géraient des programmes ECHO </a:t>
            </a:r>
            <a:r>
              <a:rPr lang="fr-FR" b="0" dirty="0">
                <a:solidFill>
                  <a:schemeClr val="tx1"/>
                </a:solidFill>
              </a:rPr>
              <a:t>dans des domaines tels que le VIH, l'épi-surveillance et le renforcement des laboratoires. En 2019, ces partenaires ont formé plus de 50 000 participants.</a:t>
            </a:r>
            <a:endParaRPr lang="fr-FR" dirty="0"/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619" y="5218368"/>
            <a:ext cx="2619860" cy="147367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479" y="5218367"/>
            <a:ext cx="2609093" cy="146951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572" y="5153022"/>
            <a:ext cx="2857500" cy="1539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5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934" y="510364"/>
            <a:ext cx="9366191" cy="1446027"/>
          </a:xfrm>
        </p:spPr>
        <p:txBody>
          <a:bodyPr>
            <a:normAutofit/>
          </a:bodyPr>
          <a:lstStyle/>
          <a:p>
            <a:r>
              <a:rPr lang="fr-FR" sz="3400" dirty="0" smtClean="0"/>
              <a:t>Projet ECHO et thématique cancer du col</a:t>
            </a:r>
            <a:endParaRPr lang="fr-FR" sz="34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640934" y="1956391"/>
            <a:ext cx="9366191" cy="4841974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Le format Projet ECHO a déjà été développé et testé pour des thématiques de santé publique et sur les problématiques d’élimination du cancer du col de l’utérus…</a:t>
            </a:r>
          </a:p>
          <a:p>
            <a:pPr marL="0" indent="0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fr-FR" b="0" dirty="0" smtClean="0">
                <a:solidFill>
                  <a:schemeClr val="tx1"/>
                </a:solidFill>
              </a:rPr>
              <a:t>Projet ECHO PAHO (Organisation Panaméricaine de la Santé)/OMS et MD Anderson Cancer Center de l’Université du Texas : Prévention et Contrôle du Cancer du col de l’utérus (2021 – en cours)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b="0" dirty="0" smtClean="0">
                <a:solidFill>
                  <a:schemeClr val="tx1"/>
                </a:solidFill>
              </a:rPr>
              <a:t>Projet ECHO SUCCESS de l’</a:t>
            </a:r>
            <a:r>
              <a:rPr lang="fr-FR" b="0" dirty="0" err="1" smtClean="0">
                <a:solidFill>
                  <a:schemeClr val="tx1"/>
                </a:solidFill>
              </a:rPr>
              <a:t>Australian</a:t>
            </a:r>
            <a:r>
              <a:rPr lang="fr-FR" b="0" dirty="0" smtClean="0">
                <a:solidFill>
                  <a:schemeClr val="tx1"/>
                </a:solidFill>
              </a:rPr>
              <a:t> Centre for </a:t>
            </a:r>
            <a:r>
              <a:rPr lang="fr-FR" b="0" dirty="0" err="1" smtClean="0">
                <a:solidFill>
                  <a:schemeClr val="tx1"/>
                </a:solidFill>
              </a:rPr>
              <a:t>Prevention</a:t>
            </a:r>
            <a:r>
              <a:rPr lang="fr-FR" b="0" dirty="0" smtClean="0">
                <a:solidFill>
                  <a:schemeClr val="tx1"/>
                </a:solidFill>
              </a:rPr>
              <a:t> of Cervical Cancer pour la région </a:t>
            </a:r>
            <a:r>
              <a:rPr lang="fr-FR" b="0" dirty="0" err="1" smtClean="0">
                <a:solidFill>
                  <a:schemeClr val="tx1"/>
                </a:solidFill>
              </a:rPr>
              <a:t>Indo-Pacifique</a:t>
            </a:r>
            <a:r>
              <a:rPr lang="fr-FR" b="0" dirty="0" smtClean="0">
                <a:solidFill>
                  <a:schemeClr val="tx1"/>
                </a:solidFill>
              </a:rPr>
              <a:t> (2019 – en cours)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b="0" dirty="0" smtClean="0">
                <a:solidFill>
                  <a:schemeClr val="tx1"/>
                </a:solidFill>
              </a:rPr>
              <a:t>A</a:t>
            </a:r>
            <a:r>
              <a:rPr lang="en-US" b="0" dirty="0" err="1" smtClean="0">
                <a:solidFill>
                  <a:schemeClr val="tx1"/>
                </a:solidFill>
              </a:rPr>
              <a:t>frica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b="0" dirty="0">
                <a:solidFill>
                  <a:schemeClr val="tx1"/>
                </a:solidFill>
              </a:rPr>
              <a:t>Cancer Research and Control ECHO </a:t>
            </a:r>
            <a:r>
              <a:rPr lang="en-US" b="0" dirty="0" smtClean="0">
                <a:solidFill>
                  <a:schemeClr val="tx1"/>
                </a:solidFill>
              </a:rPr>
              <a:t>program, avec le </a:t>
            </a:r>
            <a:r>
              <a:rPr lang="en-US" b="0" dirty="0" err="1" smtClean="0">
                <a:solidFill>
                  <a:schemeClr val="tx1"/>
                </a:solidFill>
              </a:rPr>
              <a:t>soutien</a:t>
            </a:r>
            <a:r>
              <a:rPr lang="en-US" b="0" dirty="0" smtClean="0">
                <a:solidFill>
                  <a:schemeClr val="tx1"/>
                </a:solidFill>
              </a:rPr>
              <a:t> du National Cancer Institute (2018</a:t>
            </a:r>
            <a:r>
              <a:rPr lang="fr-FR" b="0" dirty="0" smtClean="0">
                <a:solidFill>
                  <a:schemeClr val="tx1"/>
                </a:solidFill>
              </a:rPr>
              <a:t> – en cours)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 smtClean="0">
                <a:solidFill>
                  <a:schemeClr val="tx1"/>
                </a:solidFill>
              </a:rPr>
              <a:t>Projet </a:t>
            </a:r>
            <a:r>
              <a:rPr lang="en-US" b="0" dirty="0">
                <a:solidFill>
                  <a:schemeClr val="tx1"/>
                </a:solidFill>
              </a:rPr>
              <a:t>ECHO sur la </a:t>
            </a:r>
            <a:r>
              <a:rPr lang="en-US" b="0" dirty="0" err="1" smtClean="0">
                <a:solidFill>
                  <a:schemeClr val="tx1"/>
                </a:solidFill>
              </a:rPr>
              <a:t>prévention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b="0" dirty="0">
                <a:solidFill>
                  <a:schemeClr val="tx1"/>
                </a:solidFill>
              </a:rPr>
              <a:t>et la </a:t>
            </a:r>
            <a:r>
              <a:rPr lang="en-US" b="0" dirty="0" err="1">
                <a:solidFill>
                  <a:schemeClr val="tx1"/>
                </a:solidFill>
              </a:rPr>
              <a:t>prise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err="1">
                <a:solidFill>
                  <a:schemeClr val="tx1"/>
                </a:solidFill>
              </a:rPr>
              <a:t>en</a:t>
            </a:r>
            <a:r>
              <a:rPr lang="en-US" b="0" dirty="0">
                <a:solidFill>
                  <a:schemeClr val="tx1"/>
                </a:solidFill>
              </a:rPr>
              <a:t> charge des cancers </a:t>
            </a:r>
            <a:r>
              <a:rPr lang="en-US" b="0" dirty="0" err="1">
                <a:solidFill>
                  <a:schemeClr val="tx1"/>
                </a:solidFill>
              </a:rPr>
              <a:t>gynécologiques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err="1">
                <a:solidFill>
                  <a:schemeClr val="tx1"/>
                </a:solidFill>
              </a:rPr>
              <a:t>en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err="1" smtClean="0">
                <a:solidFill>
                  <a:schemeClr val="tx1"/>
                </a:solidFill>
              </a:rPr>
              <a:t>Afrique</a:t>
            </a:r>
            <a:r>
              <a:rPr lang="en-US" b="0" dirty="0" smtClean="0">
                <a:solidFill>
                  <a:schemeClr val="tx1"/>
                </a:solidFill>
              </a:rPr>
              <a:t>, </a:t>
            </a:r>
            <a:r>
              <a:rPr lang="en-US" b="0" dirty="0" err="1" smtClean="0">
                <a:solidFill>
                  <a:schemeClr val="tx1"/>
                </a:solidFill>
              </a:rPr>
              <a:t>porté</a:t>
            </a:r>
            <a:r>
              <a:rPr lang="en-US" b="0" dirty="0" smtClean="0">
                <a:solidFill>
                  <a:schemeClr val="tx1"/>
                </a:solidFill>
              </a:rPr>
              <a:t> par le Dr. </a:t>
            </a:r>
            <a:r>
              <a:rPr lang="en-US" b="0" dirty="0" err="1" smtClean="0">
                <a:solidFill>
                  <a:schemeClr val="tx1"/>
                </a:solidFill>
              </a:rPr>
              <a:t>Joël</a:t>
            </a:r>
            <a:r>
              <a:rPr lang="en-US" b="0" dirty="0" smtClean="0">
                <a:solidFill>
                  <a:schemeClr val="tx1"/>
                </a:solidFill>
              </a:rPr>
              <a:t> Fokom </a:t>
            </a:r>
            <a:r>
              <a:rPr lang="en-US" b="0" dirty="0" err="1" smtClean="0">
                <a:solidFill>
                  <a:schemeClr val="tx1"/>
                </a:solidFill>
              </a:rPr>
              <a:t>Domgue</a:t>
            </a:r>
            <a:r>
              <a:rPr lang="en-US" b="0" dirty="0" smtClean="0">
                <a:solidFill>
                  <a:schemeClr val="tx1"/>
                </a:solidFill>
              </a:rPr>
              <a:t> (</a:t>
            </a:r>
            <a:r>
              <a:rPr lang="en-US" b="0" dirty="0" err="1" smtClean="0">
                <a:solidFill>
                  <a:schemeClr val="tx1"/>
                </a:solidFill>
              </a:rPr>
              <a:t>approche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b="0" dirty="0" err="1" smtClean="0">
                <a:solidFill>
                  <a:schemeClr val="tx1"/>
                </a:solidFill>
              </a:rPr>
              <a:t>clinque</a:t>
            </a:r>
            <a:r>
              <a:rPr lang="en-US" b="0" dirty="0" smtClean="0">
                <a:solidFill>
                  <a:schemeClr val="tx1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Char char="q"/>
            </a:pPr>
            <a:endParaRPr lang="en-US" b="0" dirty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en-US" dirty="0" smtClean="0">
                <a:solidFill>
                  <a:schemeClr val="tx1"/>
                </a:solidFill>
              </a:rPr>
              <a:t>… </a:t>
            </a:r>
            <a:r>
              <a:rPr lang="en-US" dirty="0" err="1" smtClean="0">
                <a:solidFill>
                  <a:schemeClr val="tx1"/>
                </a:solidFill>
              </a:rPr>
              <a:t>mais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jusqu’ici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aucun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programme</a:t>
            </a:r>
            <a:r>
              <a:rPr lang="en-US" dirty="0" smtClean="0">
                <a:solidFill>
                  <a:schemeClr val="tx1"/>
                </a:solidFill>
              </a:rPr>
              <a:t> francophone </a:t>
            </a:r>
            <a:r>
              <a:rPr lang="en-US" dirty="0" err="1" smtClean="0">
                <a:solidFill>
                  <a:schemeClr val="tx1"/>
                </a:solidFill>
              </a:rPr>
              <a:t>n’a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été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développé</a:t>
            </a:r>
            <a:r>
              <a:rPr lang="en-US" dirty="0" smtClean="0">
                <a:solidFill>
                  <a:schemeClr val="tx1"/>
                </a:solidFill>
              </a:rPr>
              <a:t> sur </a:t>
            </a:r>
            <a:r>
              <a:rPr lang="en-US" dirty="0" err="1" smtClean="0">
                <a:solidFill>
                  <a:schemeClr val="tx1"/>
                </a:solidFill>
              </a:rPr>
              <a:t>une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approche</a:t>
            </a:r>
            <a:r>
              <a:rPr lang="en-US" dirty="0" smtClean="0">
                <a:solidFill>
                  <a:schemeClr val="tx1"/>
                </a:solidFill>
              </a:rPr>
              <a:t> santé </a:t>
            </a:r>
            <a:r>
              <a:rPr lang="en-US" dirty="0" err="1" smtClean="0">
                <a:solidFill>
                  <a:schemeClr val="tx1"/>
                </a:solidFill>
              </a:rPr>
              <a:t>publique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l’enjeu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d’élimination</a:t>
            </a:r>
            <a:r>
              <a:rPr lang="en-US" dirty="0" smtClean="0">
                <a:solidFill>
                  <a:schemeClr val="tx1"/>
                </a:solidFill>
              </a:rPr>
              <a:t> du cancer du col de </a:t>
            </a:r>
            <a:r>
              <a:rPr lang="en-US" dirty="0" err="1" smtClean="0">
                <a:solidFill>
                  <a:schemeClr val="tx1"/>
                </a:solidFill>
              </a:rPr>
              <a:t>l’utérus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endParaRPr lang="fr-FR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fr-FR" b="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71258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934" y="893136"/>
            <a:ext cx="9366191" cy="637952"/>
          </a:xfrm>
        </p:spPr>
        <p:txBody>
          <a:bodyPr>
            <a:normAutofit/>
          </a:bodyPr>
          <a:lstStyle/>
          <a:p>
            <a:r>
              <a:rPr lang="fr-FR" sz="3400" dirty="0" smtClean="0"/>
              <a:t>Projet ECHO SUCCESS : aperçu</a:t>
            </a:r>
            <a:endParaRPr lang="fr-FR" sz="34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640934" y="1531088"/>
            <a:ext cx="9366191" cy="5267278"/>
          </a:xfrm>
        </p:spPr>
        <p:txBody>
          <a:bodyPr/>
          <a:lstStyle/>
          <a:p>
            <a:pPr marL="0" indent="0" algn="just">
              <a:buNone/>
            </a:pPr>
            <a:r>
              <a:rPr lang="fr-FR" sz="1600" dirty="0" smtClean="0"/>
              <a:t>Pour quoi ? </a:t>
            </a:r>
            <a:r>
              <a:rPr lang="fr-FR" sz="1600" b="0" dirty="0" smtClean="0"/>
              <a:t>Appuyer les pays francophones à revenu faible et intermédiaire dans l’élaboration de leur planification stratégique nationale d’élimination du CCU en tant que problème de santé publique.</a:t>
            </a:r>
          </a:p>
          <a:p>
            <a:pPr marL="0" indent="0" algn="just">
              <a:buNone/>
            </a:pPr>
            <a:endParaRPr lang="fr-FR" sz="1600" dirty="0" smtClean="0"/>
          </a:p>
          <a:p>
            <a:pPr marL="0" indent="0" algn="just">
              <a:buNone/>
            </a:pPr>
            <a:r>
              <a:rPr lang="fr-FR" sz="1600" dirty="0" smtClean="0"/>
              <a:t>Pour qui ?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 descr="C:\Users\Camille RUSSO\AppData\Local\Microsoft\Windows\INetCache\Content.Word\Présentation 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34" y="2700669"/>
            <a:ext cx="5132545" cy="36150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5911702" y="2580505"/>
            <a:ext cx="423175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quipe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pour chaque pays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participant composée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de 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Point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focal au sein du Ministère de la santé responsable sur la thématique du cancer du col de l’utérus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PNLCa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PNLMT)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Service/programme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SSR-mère/enfant 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Programme/Direction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de lutte contre le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VIH</a:t>
            </a:r>
          </a:p>
          <a:p>
            <a:pPr lvl="0" algn="just" fontAlgn="ctr">
              <a:spcBef>
                <a:spcPts val="600"/>
              </a:spcBef>
            </a:pP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Et peut inclure : la planification, direction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du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laboratoire, SNIS, programme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vaccination, centrale d’achats, représentants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organisations communautaires, notamment de femmes, et y compris de femmes vivant avec le VIH (de préférence, de manière régulière)</a:t>
            </a: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027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934" y="808075"/>
            <a:ext cx="9366191" cy="978196"/>
          </a:xfrm>
        </p:spPr>
        <p:txBody>
          <a:bodyPr>
            <a:normAutofit/>
          </a:bodyPr>
          <a:lstStyle/>
          <a:p>
            <a:r>
              <a:rPr lang="fr-FR" sz="3400" dirty="0" smtClean="0"/>
              <a:t>Projet ECHO SUCCESS : Curriculum</a:t>
            </a:r>
            <a:endParaRPr lang="fr-FR" sz="34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640934" y="1786271"/>
            <a:ext cx="9366191" cy="50120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dirty="0"/>
              <a:t>Approche 6 piliers du système de santé pour l’élimination du </a:t>
            </a:r>
            <a:r>
              <a:rPr lang="fr-FR" dirty="0" smtClean="0"/>
              <a:t>cancer du col de l’utérus (CCU)</a:t>
            </a:r>
          </a:p>
          <a:p>
            <a:pPr marL="0" indent="0" algn="ctr">
              <a:buNone/>
            </a:pPr>
            <a:r>
              <a:rPr lang="fr-FR" sz="1400" dirty="0">
                <a:solidFill>
                  <a:schemeClr val="tx1"/>
                </a:solidFill>
              </a:rPr>
              <a:t>Format envisagé : 1 session d’1H30 par mois pendant 12 mois (juillet </a:t>
            </a:r>
            <a:r>
              <a:rPr lang="fr-FR" sz="1400" dirty="0" smtClean="0">
                <a:solidFill>
                  <a:schemeClr val="tx1"/>
                </a:solidFill>
              </a:rPr>
              <a:t>2022 – juin </a:t>
            </a:r>
            <a:r>
              <a:rPr lang="fr-FR" sz="1400" dirty="0">
                <a:solidFill>
                  <a:schemeClr val="tx1"/>
                </a:solidFill>
              </a:rPr>
              <a:t>2023)</a:t>
            </a:r>
          </a:p>
          <a:p>
            <a:pPr marL="0" lvl="0" indent="0">
              <a:buNone/>
            </a:pPr>
            <a:endParaRPr lang="fr-FR" i="1" dirty="0" smtClean="0"/>
          </a:p>
          <a:p>
            <a:pPr marL="0" indent="0">
              <a:buNone/>
            </a:pPr>
            <a:endParaRPr lang="fr-FR" dirty="0"/>
          </a:p>
          <a:p>
            <a:pPr marL="0" indent="0" fontAlgn="ctr">
              <a:buNone/>
            </a:pPr>
            <a:r>
              <a:rPr lang="fr-FR" dirty="0"/>
              <a:t> </a:t>
            </a:r>
          </a:p>
          <a:p>
            <a:pPr marL="0" indent="0">
              <a:buNone/>
            </a:pPr>
            <a:r>
              <a:rPr lang="fr-FR" dirty="0"/>
              <a:t> 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553681"/>
              </p:ext>
            </p:extLst>
          </p:nvPr>
        </p:nvGraphicFramePr>
        <p:xfrm>
          <a:off x="704182" y="2803199"/>
          <a:ext cx="9239694" cy="3999788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4590832">
                  <a:extLst>
                    <a:ext uri="{9D8B030D-6E8A-4147-A177-3AD203B41FA5}">
                      <a16:colId xmlns:a16="http://schemas.microsoft.com/office/drawing/2014/main" val="3926489647"/>
                    </a:ext>
                  </a:extLst>
                </a:gridCol>
                <a:gridCol w="4648862">
                  <a:extLst>
                    <a:ext uri="{9D8B030D-6E8A-4147-A177-3AD203B41FA5}">
                      <a16:colId xmlns:a16="http://schemas.microsoft.com/office/drawing/2014/main" val="2728832823"/>
                    </a:ext>
                  </a:extLst>
                </a:gridCol>
              </a:tblGrid>
              <a:tr h="396129">
                <a:tc gridSpan="2">
                  <a:txBody>
                    <a:bodyPr/>
                    <a:lstStyle/>
                    <a:p>
                      <a:pPr marL="0" lvl="0" indent="0" algn="ctr">
                        <a:buNone/>
                      </a:pPr>
                      <a:r>
                        <a:rPr lang="fr-FR" sz="12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Introduction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fr-FR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1 – Introduction et cadre stratégique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51156"/>
                  </a:ext>
                </a:extLst>
              </a:tr>
              <a:tr h="871484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fr-FR" sz="12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Leadership et bonne gouvernance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fr-FR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2 – L’engagement commun en faveur de la lutte contre le CCU : prérequis et traduction pratique</a:t>
                      </a:r>
                      <a:endParaRPr lang="fr-FR" sz="1200" dirty="0" smtClean="0">
                        <a:latin typeface="+mn-lt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0" indent="0" algn="l" fontAlgn="ctr">
                        <a:buNone/>
                      </a:pPr>
                      <a:r>
                        <a:rPr lang="fr-FR" sz="12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Système d’information sanitaire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fr-FR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6 – Mesurer les progrès : l’importance du système d’information et son suivi 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fr-FR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7 – Le circuit d’information : collecter, comprendre et analyser la donnée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3650888"/>
                  </a:ext>
                </a:extLst>
              </a:tr>
              <a:tr h="980126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fr-FR" sz="12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Fourniture de services de santé (service </a:t>
                      </a:r>
                      <a:r>
                        <a:rPr lang="fr-FR" sz="1200" b="1" i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delivery</a:t>
                      </a:r>
                      <a:r>
                        <a:rPr lang="fr-FR" sz="12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fr-FR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3 – Modèle intégré du circuit des patientes, enjeux et mise en œuvre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fr-FR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4 – L’enjeu de la mise à l’échelle à travers l’exemple de la prévention secondaire dans la lutte contre le CCU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0" indent="0" algn="l" fontAlgn="ctr">
                        <a:buNone/>
                      </a:pPr>
                      <a:r>
                        <a:rPr lang="fr-FR" sz="12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Produits médicaux/médicaments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fr-FR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8 – La prévention primaire du CCU : le vaccin contre le HPV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fr-FR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9 – La prévention secondaire du CCU : tester, (trier) et traiter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0837201"/>
                  </a:ext>
                </a:extLst>
              </a:tr>
              <a:tr h="871484">
                <a:tc>
                  <a:txBody>
                    <a:bodyPr/>
                    <a:lstStyle/>
                    <a:p>
                      <a:pPr marL="0" lvl="0" indent="0" algn="l" fontAlgn="ctr">
                        <a:buNone/>
                      </a:pPr>
                      <a:r>
                        <a:rPr lang="fr-FR" sz="12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Ressources humaines 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fr-FR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5 – Rôles et prérogatives des acteurs du système de santé dans la lutte contre le CCU</a:t>
                      </a:r>
                    </a:p>
                    <a:p>
                      <a:pPr algn="l"/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fr-FR" sz="12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Financement de la santé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fr-FR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10 – Financement de la lutte contre le CCU Part. 1 : coûts et sources domestiques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fr-FR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11 – Financement de la lutte contre le CCU Part. 2 : sources extérieures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871669"/>
                  </a:ext>
                </a:extLst>
              </a:tr>
              <a:tr h="525068">
                <a:tc gridSpan="2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fr-FR" sz="12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Conclusion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fr-FR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Session 12 – « Wrap-up », retours d’expérience et prochaines étapes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489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934" y="457201"/>
            <a:ext cx="9366191" cy="1467292"/>
          </a:xfrm>
        </p:spPr>
        <p:txBody>
          <a:bodyPr>
            <a:normAutofit/>
          </a:bodyPr>
          <a:lstStyle/>
          <a:p>
            <a:r>
              <a:rPr lang="fr-FR" sz="3400" dirty="0"/>
              <a:t>Projet ECHO SUCCESS : </a:t>
            </a:r>
            <a:r>
              <a:rPr lang="fr-FR" sz="3400" dirty="0" smtClean="0"/>
              <a:t>quels objectifs ?</a:t>
            </a:r>
            <a:endParaRPr lang="fr-FR" sz="34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640934" y="1711842"/>
            <a:ext cx="9366191" cy="508652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dirty="0"/>
              <a:t>Objectif général : </a:t>
            </a:r>
            <a:r>
              <a:rPr lang="fr-FR" b="0" dirty="0"/>
              <a:t>créer un espace d’apprentissage virtuel qui favorise et stimule l’échange de savoirs et de pratiques, dans une perspective d’accompagnement des pays francophones participants dans l’élaboration et l’implémentation </a:t>
            </a:r>
            <a:r>
              <a:rPr lang="fr-FR" b="0" dirty="0" smtClean="0"/>
              <a:t>de la planification nationale stratégique </a:t>
            </a:r>
            <a:r>
              <a:rPr lang="fr-FR" b="0" dirty="0"/>
              <a:t>de lutte contre le </a:t>
            </a:r>
            <a:r>
              <a:rPr lang="fr-FR" b="0" dirty="0" smtClean="0"/>
              <a:t>cancer du col de l’utérus</a:t>
            </a:r>
            <a:endParaRPr lang="fr-FR" b="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/>
                </a:solidFill>
              </a:rPr>
              <a:t>Objectifs spécifiques </a:t>
            </a:r>
          </a:p>
          <a:p>
            <a:pPr lvl="0" algn="just"/>
            <a:r>
              <a:rPr lang="fr-FR" b="0" dirty="0">
                <a:solidFill>
                  <a:schemeClr val="tx1"/>
                </a:solidFill>
              </a:rPr>
              <a:t>Diffuser et permettre l’appropriation des documents-cadres (directives, stratégie d'élimination de l'OMS, cadre de mise en œuvre OMS AFRO) ainsi que des bonnes pratiques et exemples de succès dans le cadre de l’élaboration de stratégies nationales ;</a:t>
            </a:r>
          </a:p>
          <a:p>
            <a:pPr lvl="0" algn="just"/>
            <a:r>
              <a:rPr lang="fr-FR" b="0" dirty="0">
                <a:solidFill>
                  <a:schemeClr val="tx1"/>
                </a:solidFill>
              </a:rPr>
              <a:t>Faciliter l'élaboration </a:t>
            </a:r>
            <a:r>
              <a:rPr lang="fr-FR" b="0" dirty="0" smtClean="0">
                <a:solidFill>
                  <a:schemeClr val="tx1"/>
                </a:solidFill>
              </a:rPr>
              <a:t>de planifications nationales basées </a:t>
            </a:r>
            <a:r>
              <a:rPr lang="fr-FR" b="0" dirty="0">
                <a:solidFill>
                  <a:schemeClr val="tx1"/>
                </a:solidFill>
              </a:rPr>
              <a:t>sur la stratégie d'élimination globale, le cadre de mise en œuvre régional et les expériences/bonnes pratiques ;</a:t>
            </a:r>
          </a:p>
          <a:p>
            <a:pPr lvl="0" algn="just"/>
            <a:r>
              <a:rPr lang="fr-FR" b="0" dirty="0">
                <a:solidFill>
                  <a:schemeClr val="tx1"/>
                </a:solidFill>
              </a:rPr>
              <a:t>Partager avec les pays participants les ressources, outils et exemples pertinents afin d’établir un diagnostic sur les forces/faiblesses d'implémentation ;</a:t>
            </a:r>
          </a:p>
          <a:p>
            <a:pPr lvl="0" algn="just"/>
            <a:r>
              <a:rPr lang="fr-FR" b="0" dirty="0">
                <a:solidFill>
                  <a:schemeClr val="tx1"/>
                </a:solidFill>
              </a:rPr>
              <a:t>Créer une communauté d’échange sur le thème du CCU et de son élimination avec des pairs et experts techniques.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283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74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600844" y="3528913"/>
            <a:ext cx="9852192" cy="28527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A02020204030203" pitchFamily="34" charset="0"/>
                <a:ea typeface="+mj-ea"/>
                <a:cs typeface="+mj-cs"/>
              </a:rPr>
              <a:t>Merci!</a:t>
            </a:r>
          </a:p>
        </p:txBody>
      </p:sp>
    </p:spTree>
    <p:extLst>
      <p:ext uri="{BB962C8B-B14F-4D97-AF65-F5344CB8AC3E}">
        <p14:creationId xmlns:p14="http://schemas.microsoft.com/office/powerpoint/2010/main" val="34687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CCESS MASTER">
  <a:themeElements>
    <a:clrScheme name="Vert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SUCCESS MASTER">
  <a:themeElements>
    <a:clrScheme name="Vert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A7D2C09DDD8B449D479B0000F73EBF" ma:contentTypeVersion="4" ma:contentTypeDescription="Crée un document." ma:contentTypeScope="" ma:versionID="d8383a1a3555e007587d1683ad1fd2b9">
  <xsd:schema xmlns:xsd="http://www.w3.org/2001/XMLSchema" xmlns:xs="http://www.w3.org/2001/XMLSchema" xmlns:p="http://schemas.microsoft.com/office/2006/metadata/properties" xmlns:ns2="02d43f06-0ccf-478c-9aca-e9da4499af4f" targetNamespace="http://schemas.microsoft.com/office/2006/metadata/properties" ma:root="true" ma:fieldsID="11359da0e551d6585d3768e56bc909b2" ns2:_="">
    <xsd:import namespace="02d43f06-0ccf-478c-9aca-e9da4499af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d43f06-0ccf-478c-9aca-e9da4499af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88C93C-AB6D-4582-AB2E-C12AF3C86E35}"/>
</file>

<file path=customXml/itemProps2.xml><?xml version="1.0" encoding="utf-8"?>
<ds:datastoreItem xmlns:ds="http://schemas.openxmlformats.org/officeDocument/2006/customXml" ds:itemID="{1DD0BD69-954B-4B08-9072-227752DDE5A1}">
  <ds:schemaRefs>
    <ds:schemaRef ds:uri="http://purl.org/dc/dcmitype/"/>
    <ds:schemaRef ds:uri="http://schemas.microsoft.com/office/2006/documentManagement/types"/>
    <ds:schemaRef ds:uri="1863a4b5-7f4d-4f06-920a-cf079030ff0a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962ad443-aa61-4fdc-ae65-99b93e8a4f9d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953DC6-300D-41F2-A1BF-EE852CDF93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30879</TotalTime>
  <Words>828</Words>
  <Application>Microsoft Office PowerPoint</Application>
  <PresentationFormat>Personnalisé</PresentationFormat>
  <Paragraphs>79</Paragraphs>
  <Slides>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7" baseType="lpstr">
      <vt:lpstr>Arial</vt:lpstr>
      <vt:lpstr>Calibri</vt:lpstr>
      <vt:lpstr>HGS明朝E</vt:lpstr>
      <vt:lpstr>Lato Black</vt:lpstr>
      <vt:lpstr>Palatino Linotype</vt:lpstr>
      <vt:lpstr>Times New Roman</vt:lpstr>
      <vt:lpstr>Wingdings</vt:lpstr>
      <vt:lpstr>SUCCESS MASTER</vt:lpstr>
      <vt:lpstr>1_SUCCESS MASTER</vt:lpstr>
      <vt:lpstr>Présentation PowerPoint</vt:lpstr>
      <vt:lpstr>Qu’est-ce qu’ECHO ?</vt:lpstr>
      <vt:lpstr>Le « phénomène » ECHO</vt:lpstr>
      <vt:lpstr>Projet ECHO et thématique cancer du col</vt:lpstr>
      <vt:lpstr>Projet ECHO SUCCESS : aperçu</vt:lpstr>
      <vt:lpstr>Projet ECHO SUCCESS : Curriculum</vt:lpstr>
      <vt:lpstr>Projet ECHO SUCCESS : quels objectifs ?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MAREK</dc:creator>
  <cp:lastModifiedBy>Camille RUSSO</cp:lastModifiedBy>
  <cp:revision>325</cp:revision>
  <cp:lastPrinted>2021-04-19T16:35:19Z</cp:lastPrinted>
  <dcterms:created xsi:type="dcterms:W3CDTF">2018-02-16T08:03:08Z</dcterms:created>
  <dcterms:modified xsi:type="dcterms:W3CDTF">2022-06-17T15:26:55Z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0x0101006FA7D2C09DDD8B449D479B0000F73EBF</vt:lpwstr>
  </property>
</Properties>
</file>