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522011" r:id="rId4"/>
  </p:sldMasterIdLst>
  <p:notesMasterIdLst>
    <p:notesMasterId r:id="rId9"/>
  </p:notesMasterIdLst>
  <p:handoutMasterIdLst>
    <p:handoutMasterId r:id="rId10"/>
  </p:handoutMasterIdLst>
  <p:sldIdLst>
    <p:sldId id="2991" r:id="rId5"/>
    <p:sldId id="2992" r:id="rId6"/>
    <p:sldId id="2993" r:id="rId7"/>
    <p:sldId id="2995" r:id="rId8"/>
  </p:sldIdLst>
  <p:sldSz cx="12192000" cy="6858000"/>
  <p:notesSz cx="7010400" cy="9296400"/>
  <p:custDataLst>
    <p:tags r:id="rId11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800" b="1" kern="1200">
        <a:solidFill>
          <a:schemeClr val="accent2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72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6" orient="horz" pos="2424" userDrawn="1">
          <p15:clr>
            <a:srgbClr val="A4A3A4"/>
          </p15:clr>
        </p15:guide>
        <p15:guide id="11" orient="horz" pos="794" userDrawn="1">
          <p15:clr>
            <a:srgbClr val="A4A3A4"/>
          </p15:clr>
        </p15:guide>
        <p15:guide id="12" pos="7361" userDrawn="1">
          <p15:clr>
            <a:srgbClr val="A4A3A4"/>
          </p15:clr>
        </p15:guide>
        <p15:guide id="13" pos="288" userDrawn="1">
          <p15:clr>
            <a:srgbClr val="A4A3A4"/>
          </p15:clr>
        </p15:guide>
        <p15:guide id="14" orient="horz" pos="1224" userDrawn="1">
          <p15:clr>
            <a:srgbClr val="A4A3A4"/>
          </p15:clr>
        </p15:guide>
        <p15:guide id="15" pos="547" userDrawn="1">
          <p15:clr>
            <a:srgbClr val="A4A3A4"/>
          </p15:clr>
        </p15:guide>
        <p15:guide id="16" pos="713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788" userDrawn="1">
          <p15:clr>
            <a:srgbClr val="A4A3A4"/>
          </p15:clr>
        </p15:guide>
        <p15:guide id="2" pos="4482" userDrawn="1">
          <p15:clr>
            <a:srgbClr val="A4A3A4"/>
          </p15:clr>
        </p15:guide>
        <p15:guide id="3" orient="horz" pos="2740" userDrawn="1">
          <p15:clr>
            <a:srgbClr val="A4A3A4"/>
          </p15:clr>
        </p15:guide>
        <p15:guide id="4" pos="4379" userDrawn="1">
          <p15:clr>
            <a:srgbClr val="A4A3A4"/>
          </p15:clr>
        </p15:guide>
        <p15:guide id="5" orient="horz" pos="2980" userDrawn="1">
          <p15:clr>
            <a:srgbClr val="A4A3A4"/>
          </p15:clr>
        </p15:guide>
        <p15:guide id="6" orient="horz" pos="2929" userDrawn="1">
          <p15:clr>
            <a:srgbClr val="A4A3A4"/>
          </p15:clr>
        </p15:guide>
        <p15:guide id="7" pos="4343" userDrawn="1">
          <p15:clr>
            <a:srgbClr val="A4A3A4"/>
          </p15:clr>
        </p15:guide>
        <p15:guide id="8" pos="4243" userDrawn="1">
          <p15:clr>
            <a:srgbClr val="A4A3A4"/>
          </p15:clr>
        </p15:guide>
        <p15:guide id="9" orient="horz" pos="2651" userDrawn="1">
          <p15:clr>
            <a:srgbClr val="A4A3A4"/>
          </p15:clr>
        </p15:guide>
        <p15:guide id="10" orient="horz" pos="2606" userDrawn="1">
          <p15:clr>
            <a:srgbClr val="A4A3A4"/>
          </p15:clr>
        </p15:guide>
        <p15:guide id="11" orient="horz" pos="2834" userDrawn="1">
          <p15:clr>
            <a:srgbClr val="A4A3A4"/>
          </p15:clr>
        </p15:guide>
        <p15:guide id="12" orient="horz" pos="2785" userDrawn="1">
          <p15:clr>
            <a:srgbClr val="A4A3A4"/>
          </p15:clr>
        </p15:guide>
        <p15:guide id="13" pos="4728" userDrawn="1">
          <p15:clr>
            <a:srgbClr val="A4A3A4"/>
          </p15:clr>
        </p15:guide>
        <p15:guide id="14" pos="4620" userDrawn="1">
          <p15:clr>
            <a:srgbClr val="A4A3A4"/>
          </p15:clr>
        </p15:guide>
        <p15:guide id="15" pos="4582" userDrawn="1">
          <p15:clr>
            <a:srgbClr val="A4A3A4"/>
          </p15:clr>
        </p15:guide>
        <p15:guide id="16" pos="4476" userDrawn="1">
          <p15:clr>
            <a:srgbClr val="A4A3A4"/>
          </p15:clr>
        </p15:guide>
        <p15:guide id="17" orient="horz" pos="2932" userDrawn="1">
          <p15:clr>
            <a:srgbClr val="A4A3A4"/>
          </p15:clr>
        </p15:guide>
        <p15:guide id="18" orient="horz" pos="2881" userDrawn="1">
          <p15:clr>
            <a:srgbClr val="A4A3A4"/>
          </p15:clr>
        </p15:guide>
        <p15:guide id="19" orient="horz" pos="3134" userDrawn="1">
          <p15:clr>
            <a:srgbClr val="A4A3A4"/>
          </p15:clr>
        </p15:guide>
        <p15:guide id="20" orient="horz" pos="3080" userDrawn="1">
          <p15:clr>
            <a:srgbClr val="A4A3A4"/>
          </p15:clr>
        </p15:guide>
        <p15:guide id="21" pos="4249" userDrawn="1">
          <p15:clr>
            <a:srgbClr val="A4A3A4"/>
          </p15:clr>
        </p15:guide>
        <p15:guide id="22" pos="4151" userDrawn="1">
          <p15:clr>
            <a:srgbClr val="A4A3A4"/>
          </p15:clr>
        </p15:guide>
        <p15:guide id="23" pos="4117" userDrawn="1">
          <p15:clr>
            <a:srgbClr val="A4A3A4"/>
          </p15:clr>
        </p15:guide>
        <p15:guide id="24" pos="4023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ichard Maasland" initials="RM" lastIdx="1" clrIdx="0"/>
  <p:cmAuthor id="1" name="Heather Nelms" initials="HN" lastIdx="3" clrIdx="1"/>
  <p:cmAuthor id="2" name="magibbons" initials="m" lastIdx="2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5691C8"/>
    <a:srgbClr val="595959"/>
    <a:srgbClr val="003E79"/>
    <a:srgbClr val="287AC8"/>
    <a:srgbClr val="DE6A10"/>
    <a:srgbClr val="3F64AF"/>
    <a:srgbClr val="686F76"/>
    <a:srgbClr val="3651AA"/>
    <a:srgbClr val="FF79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8B6476E-55C7-4F28-B615-4F13124F0965}" v="63" dt="2021-04-07T21:05:59.70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Medium Style 4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809" autoAdjust="0"/>
    <p:restoredTop sz="85733" autoAdjust="0"/>
  </p:normalViewPr>
  <p:slideViewPr>
    <p:cSldViewPr snapToGrid="0">
      <p:cViewPr varScale="1">
        <p:scale>
          <a:sx n="72" d="100"/>
          <a:sy n="72" d="100"/>
        </p:scale>
        <p:origin x="828" y="66"/>
      </p:cViewPr>
      <p:guideLst>
        <p:guide orient="horz" pos="372"/>
        <p:guide pos="3840"/>
        <p:guide orient="horz" pos="2424"/>
        <p:guide orient="horz" pos="794"/>
        <p:guide pos="7361"/>
        <p:guide pos="288"/>
        <p:guide orient="horz" pos="1224"/>
        <p:guide pos="547"/>
        <p:guide pos="713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 snapToGrid="0">
      <p:cViewPr>
        <p:scale>
          <a:sx n="90" d="100"/>
          <a:sy n="90" d="100"/>
        </p:scale>
        <p:origin x="5184" y="968"/>
      </p:cViewPr>
      <p:guideLst>
        <p:guide orient="horz" pos="2788"/>
        <p:guide pos="4482"/>
        <p:guide orient="horz" pos="2740"/>
        <p:guide pos="4379"/>
        <p:guide orient="horz" pos="2980"/>
        <p:guide orient="horz" pos="2929"/>
        <p:guide pos="4343"/>
        <p:guide pos="4243"/>
        <p:guide orient="horz" pos="2651"/>
        <p:guide orient="horz" pos="2606"/>
        <p:guide orient="horz" pos="2834"/>
        <p:guide orient="horz" pos="2785"/>
        <p:guide pos="4728"/>
        <p:guide pos="4620"/>
        <p:guide pos="4582"/>
        <p:guide pos="4476"/>
        <p:guide orient="horz" pos="2932"/>
        <p:guide orient="horz" pos="2881"/>
        <p:guide orient="horz" pos="3134"/>
        <p:guide orient="horz" pos="3080"/>
        <p:guide pos="4249"/>
        <p:guide pos="4151"/>
        <p:guide pos="4117"/>
        <p:guide pos="4023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ags" Target="tags/tag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rah Pease" userId="iYjg867BIu8E242+jDpK7rs++e9Qy8aXvqaH4lmxqAE=" providerId="None" clId="Web-{E8B6476E-55C7-4F28-B615-4F13124F0965}"/>
    <pc:docChg chg="modSld">
      <pc:chgData name="Sarah Pease" userId="iYjg867BIu8E242+jDpK7rs++e9Qy8aXvqaH4lmxqAE=" providerId="None" clId="Web-{E8B6476E-55C7-4F28-B615-4F13124F0965}" dt="2021-04-07T21:05:59.703" v="59" actId="20577"/>
      <pc:docMkLst>
        <pc:docMk/>
      </pc:docMkLst>
      <pc:sldChg chg="modSp">
        <pc:chgData name="Sarah Pease" userId="iYjg867BIu8E242+jDpK7rs++e9Qy8aXvqaH4lmxqAE=" providerId="None" clId="Web-{E8B6476E-55C7-4F28-B615-4F13124F0965}" dt="2021-04-07T21:05:59.703" v="59" actId="20577"/>
        <pc:sldMkLst>
          <pc:docMk/>
          <pc:sldMk cId="1067513776" sldId="2991"/>
        </pc:sldMkLst>
        <pc:spChg chg="mod">
          <ac:chgData name="Sarah Pease" userId="iYjg867BIu8E242+jDpK7rs++e9Qy8aXvqaH4lmxqAE=" providerId="None" clId="Web-{E8B6476E-55C7-4F28-B615-4F13124F0965}" dt="2021-04-07T21:04:39.295" v="44" actId="14100"/>
          <ac:spMkLst>
            <pc:docMk/>
            <pc:sldMk cId="1067513776" sldId="2991"/>
            <ac:spMk id="16" creationId="{E8697F99-F29B-4533-A06B-1F7DEA3B3E92}"/>
          </ac:spMkLst>
        </pc:spChg>
        <pc:spChg chg="mod">
          <ac:chgData name="Sarah Pease" userId="iYjg867BIu8E242+jDpK7rs++e9Qy8aXvqaH4lmxqAE=" providerId="None" clId="Web-{E8B6476E-55C7-4F28-B615-4F13124F0965}" dt="2021-04-07T21:04:35.467" v="43" actId="14100"/>
          <ac:spMkLst>
            <pc:docMk/>
            <pc:sldMk cId="1067513776" sldId="2991"/>
            <ac:spMk id="17" creationId="{DD6CEB38-748A-4ED6-B826-8BBF820BF602}"/>
          </ac:spMkLst>
        </pc:spChg>
        <pc:spChg chg="mod">
          <ac:chgData name="Sarah Pease" userId="iYjg867BIu8E242+jDpK7rs++e9Qy8aXvqaH4lmxqAE=" providerId="None" clId="Web-{E8B6476E-55C7-4F28-B615-4F13124F0965}" dt="2021-04-07T21:05:54.906" v="55" actId="20577"/>
          <ac:spMkLst>
            <pc:docMk/>
            <pc:sldMk cId="1067513776" sldId="2991"/>
            <ac:spMk id="19" creationId="{527761F7-0A84-4CE1-8B46-0BA90B3DB1DE}"/>
          </ac:spMkLst>
        </pc:spChg>
        <pc:spChg chg="mod">
          <ac:chgData name="Sarah Pease" userId="iYjg867BIu8E242+jDpK7rs++e9Qy8aXvqaH4lmxqAE=" providerId="None" clId="Web-{E8B6476E-55C7-4F28-B615-4F13124F0965}" dt="2021-04-07T21:05:42.969" v="52" actId="20577"/>
          <ac:spMkLst>
            <pc:docMk/>
            <pc:sldMk cId="1067513776" sldId="2991"/>
            <ac:spMk id="20" creationId="{4366B955-797F-4EC6-BFD3-6AE809A7067E}"/>
          </ac:spMkLst>
        </pc:spChg>
        <pc:spChg chg="mod">
          <ac:chgData name="Sarah Pease" userId="iYjg867BIu8E242+jDpK7rs++e9Qy8aXvqaH4lmxqAE=" providerId="None" clId="Web-{E8B6476E-55C7-4F28-B615-4F13124F0965}" dt="2021-04-07T21:03:52.701" v="34" actId="14100"/>
          <ac:spMkLst>
            <pc:docMk/>
            <pc:sldMk cId="1067513776" sldId="2991"/>
            <ac:spMk id="21" creationId="{AC6303FA-56E2-405D-8834-6FC86A12D76F}"/>
          </ac:spMkLst>
        </pc:spChg>
        <pc:spChg chg="mod">
          <ac:chgData name="Sarah Pease" userId="iYjg867BIu8E242+jDpK7rs++e9Qy8aXvqaH4lmxqAE=" providerId="None" clId="Web-{E8B6476E-55C7-4F28-B615-4F13124F0965}" dt="2021-04-07T21:04:25.108" v="40" actId="14100"/>
          <ac:spMkLst>
            <pc:docMk/>
            <pc:sldMk cId="1067513776" sldId="2991"/>
            <ac:spMk id="25" creationId="{5CB962C2-CD0D-4BD2-B5C2-8B4872CEEE7D}"/>
          </ac:spMkLst>
        </pc:spChg>
        <pc:spChg chg="mod">
          <ac:chgData name="Sarah Pease" userId="iYjg867BIu8E242+jDpK7rs++e9Qy8aXvqaH4lmxqAE=" providerId="None" clId="Web-{E8B6476E-55C7-4F28-B615-4F13124F0965}" dt="2021-04-07T21:04:17.514" v="39" actId="14100"/>
          <ac:spMkLst>
            <pc:docMk/>
            <pc:sldMk cId="1067513776" sldId="2991"/>
            <ac:spMk id="26" creationId="{A18A74A0-7791-4EBF-ACCB-F5CD02FED284}"/>
          </ac:spMkLst>
        </pc:spChg>
        <pc:spChg chg="mod">
          <ac:chgData name="Sarah Pease" userId="iYjg867BIu8E242+jDpK7rs++e9Qy8aXvqaH4lmxqAE=" providerId="None" clId="Web-{E8B6476E-55C7-4F28-B615-4F13124F0965}" dt="2021-04-07T21:04:09.873" v="38" actId="14100"/>
          <ac:spMkLst>
            <pc:docMk/>
            <pc:sldMk cId="1067513776" sldId="2991"/>
            <ac:spMk id="27" creationId="{4E8F0027-16E8-4552-9E0B-D0AAB960DA5C}"/>
          </ac:spMkLst>
        </pc:spChg>
        <pc:spChg chg="mod">
          <ac:chgData name="Sarah Pease" userId="iYjg867BIu8E242+jDpK7rs++e9Qy8aXvqaH4lmxqAE=" providerId="None" clId="Web-{E8B6476E-55C7-4F28-B615-4F13124F0965}" dt="2021-04-07T21:04:05.185" v="37" actId="14100"/>
          <ac:spMkLst>
            <pc:docMk/>
            <pc:sldMk cId="1067513776" sldId="2991"/>
            <ac:spMk id="28" creationId="{95A67054-5A5C-4CBF-9576-8521ED0D42DD}"/>
          </ac:spMkLst>
        </pc:spChg>
        <pc:spChg chg="mod">
          <ac:chgData name="Sarah Pease" userId="iYjg867BIu8E242+jDpK7rs++e9Qy8aXvqaH4lmxqAE=" providerId="None" clId="Web-{E8B6476E-55C7-4F28-B615-4F13124F0965}" dt="2021-04-07T21:05:59.703" v="59" actId="20577"/>
          <ac:spMkLst>
            <pc:docMk/>
            <pc:sldMk cId="1067513776" sldId="2991"/>
            <ac:spMk id="51" creationId="{B8EF42B7-D6C1-4691-8555-E27D7D2F10D8}"/>
          </ac:spMkLst>
        </pc:spChg>
      </pc:sldChg>
    </pc:docChg>
  </pc:docChgLst>
</pc:chgInfo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8" y="1"/>
            <a:ext cx="3051836" cy="2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457" tIns="41229" rIns="82457" bIns="41229" numCol="1" anchor="t" anchorCtr="0" compatLnSpc="1">
            <a:prstTxWarp prst="textNoShape">
              <a:avLst/>
            </a:prstTxWarp>
            <a:spAutoFit/>
          </a:bodyPr>
          <a:lstStyle>
            <a:lvl1pPr defTabSz="820259" eaLnBrk="0" hangingPunct="0">
              <a:spcBef>
                <a:spcPct val="20000"/>
              </a:spcBef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6823" y="1"/>
            <a:ext cx="3056402" cy="2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457" tIns="41229" rIns="82457" bIns="41229" numCol="1" anchor="t" anchorCtr="0" compatLnSpc="1">
            <a:prstTxWarp prst="textNoShape">
              <a:avLst/>
            </a:prstTxWarp>
            <a:spAutoFit/>
          </a:bodyPr>
          <a:lstStyle>
            <a:lvl1pPr algn="r" defTabSz="820259" eaLnBrk="0" hangingPunct="0">
              <a:spcBef>
                <a:spcPct val="20000"/>
              </a:spcBef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665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76823" y="9076157"/>
            <a:ext cx="3056402" cy="237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2457" tIns="41229" rIns="82457" bIns="41229" numCol="1" anchor="b" anchorCtr="0" compatLnSpc="1">
            <a:prstTxWarp prst="textNoShape">
              <a:avLst/>
            </a:prstTxWarp>
            <a:spAutoFit/>
          </a:bodyPr>
          <a:lstStyle>
            <a:lvl1pPr algn="r" defTabSz="820259" eaLnBrk="0" hangingPunct="0">
              <a:spcBef>
                <a:spcPct val="20000"/>
              </a:spcBef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F9448027-EA9D-419B-A651-AEA05E4F55C2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81455959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434" name="Rectangle 2050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0" y="1"/>
            <a:ext cx="65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defTabSz="811278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402435" name="Rectangle 2051"/>
          <p:cNvSpPr>
            <a:spLocks noGrp="1" noChangeArrowheads="1"/>
          </p:cNvSpPr>
          <p:nvPr>
            <p:ph type="dt" idx="1"/>
          </p:nvPr>
        </p:nvSpPr>
        <p:spPr bwMode="auto">
          <a:xfrm>
            <a:off x="6996654" y="1"/>
            <a:ext cx="65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811278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312324" name="Rectangle 205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98463" y="681038"/>
            <a:ext cx="6215062" cy="34956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2437" name="Rectangle 205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6788" y="4648207"/>
            <a:ext cx="5600105" cy="4091767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Cliquer pour modifier les styles de texte maître</a:t>
            </a:r>
          </a:p>
          <a:p>
            <a:pPr lvl="1"/>
            <a:r>
              <a:rPr lang="en-US" noProof="0"/>
              <a:t>Deuxième niveau</a:t>
            </a:r>
          </a:p>
          <a:p>
            <a:pPr lvl="2"/>
            <a:r>
              <a:rPr lang="en-US" noProof="0"/>
              <a:t>Troisième niveau</a:t>
            </a:r>
          </a:p>
          <a:p>
            <a:pPr lvl="3"/>
            <a:r>
              <a:rPr lang="en-US" noProof="0"/>
              <a:t>Quatrième niveau</a:t>
            </a:r>
          </a:p>
          <a:p>
            <a:pPr lvl="4"/>
            <a:r>
              <a:rPr lang="en-US" noProof="0"/>
              <a:t>Cinquième niveau</a:t>
            </a:r>
          </a:p>
        </p:txBody>
      </p:sp>
      <p:sp>
        <p:nvSpPr>
          <p:cNvPr id="402438" name="Rectangle 2054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" y="9117918"/>
            <a:ext cx="2125582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811278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altLang="en-US" dirty="0"/>
              <a:t>L:\EPS\Roadshow\Flèche II (5434034)</a:t>
            </a:r>
          </a:p>
        </p:txBody>
      </p:sp>
      <p:sp>
        <p:nvSpPr>
          <p:cNvPr id="402439" name="Rectangle 2055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6839614" y="9117918"/>
            <a:ext cx="157094" cy="1538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811278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Wingdings" pitchFamily="2" charset="2"/>
              <a:buNone/>
              <a:defRPr sz="1000"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84B822F2-5450-4FE7-A511-9DCE63FF2AD3}" type="slidenum">
              <a:rPr lang="en-US" altLang="en-US"/>
              <a:pPr>
                <a:defRPr/>
              </a:pPr>
              <a:t>‹#›</a:t>
            </a:fld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171952006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93604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5058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80005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25951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-636716"/>
            <a:ext cx="13317277" cy="7494715"/>
          </a:xfrm>
          <a:prstGeom prst="rect">
            <a:avLst/>
          </a:prstGeom>
        </p:spPr>
      </p:pic>
      <p:sp>
        <p:nvSpPr>
          <p:cNvPr id="30" name="Content Placeholder 29"/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3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568460" y="4580340"/>
            <a:ext cx="6176511" cy="221279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1231" i="1">
                <a:solidFill>
                  <a:srgbClr val="FFC000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12975" indent="0">
              <a:buFontTx/>
              <a:buNone/>
              <a:defRPr sz="1231">
                <a:solidFill>
                  <a:schemeClr val="accent4"/>
                </a:solidFill>
              </a:defRPr>
            </a:lvl2pPr>
            <a:lvl3pPr marL="425949" indent="0">
              <a:buFontTx/>
              <a:buNone/>
              <a:defRPr sz="1231">
                <a:solidFill>
                  <a:schemeClr val="accent4"/>
                </a:solidFill>
              </a:defRPr>
            </a:lvl3pPr>
            <a:lvl4pPr marL="636970" indent="0">
              <a:buFontTx/>
              <a:buNone/>
              <a:defRPr sz="1231">
                <a:solidFill>
                  <a:schemeClr val="accent4"/>
                </a:solidFill>
              </a:defRPr>
            </a:lvl4pPr>
            <a:lvl5pPr marL="847990" indent="0">
              <a:buFontTx/>
              <a:buNone/>
              <a:defRPr sz="1231">
                <a:solidFill>
                  <a:schemeClr val="accent4"/>
                </a:solidFill>
              </a:defRPr>
            </a:lvl5pPr>
          </a:lstStyle>
          <a:p>
            <a:pPr lvl="0"/>
            <a:r>
              <a:rPr lang="en-US" dirty="0" err="1"/>
              <a:t>subTitle</a:t>
            </a:r>
            <a:endParaRPr lang="en-CA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12" hasCustomPrompt="1"/>
          </p:nvPr>
        </p:nvSpPr>
        <p:spPr>
          <a:xfrm>
            <a:off x="540749" y="4990650"/>
            <a:ext cx="6176511" cy="22428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FontTx/>
              <a:buNone/>
              <a:defRPr sz="1231" i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DD Month YYYY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0366050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1110"/>
            <a:ext cx="12192000" cy="6861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210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Section Header">
    <p:bg>
      <p:bgPr>
        <a:blipFill dpi="0" rotWithShape="0">
          <a:blip r:embed="rId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516271-8337-4CAB-9DC0-7583B5BCD987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02417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E2A799-5842-40A8-8B1E-9095ECA0D02A}" type="slidenum">
              <a:rPr 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1910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865694D9-F874-B746-896F-2DFDBEE262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6"/>
            <a:ext cx="13317275" cy="7494714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76925747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6"/>
            <a:ext cx="13317275" cy="7494715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75669248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5"/>
            <a:ext cx="13317275" cy="7494714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35358905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4"/>
            <a:ext cx="13317274" cy="7494714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9291626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-636714"/>
            <a:ext cx="13317274" cy="7494713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1692601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63170BEE-87F1-6A4E-8ABB-591EF249B51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636714"/>
            <a:ext cx="13317272" cy="7494713"/>
          </a:xfrm>
          <a:prstGeom prst="rect">
            <a:avLst/>
          </a:prstGeom>
        </p:spPr>
      </p:pic>
      <p:sp>
        <p:nvSpPr>
          <p:cNvPr id="11" name="Content Placeholder 29">
            <a:extLst>
              <a:ext uri="{FF2B5EF4-FFF2-40B4-BE49-F238E27FC236}">
                <a16:creationId xmlns:a16="http://schemas.microsoft.com/office/drawing/2014/main" id="{5019F135-38AD-4F48-A2D1-60CB631AB519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68460" y="4138787"/>
            <a:ext cx="6176511" cy="33813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DOCUMENT TITLE</a:t>
            </a:r>
            <a:endParaRPr lang="en-CA" dirty="0"/>
          </a:p>
        </p:txBody>
      </p:sp>
    </p:spTree>
    <p:extLst>
      <p:ext uri="{BB962C8B-B14F-4D97-AF65-F5344CB8AC3E}">
        <p14:creationId xmlns:p14="http://schemas.microsoft.com/office/powerpoint/2010/main" val="10489142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dy &amp; Bullets - Title and Content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>
          <a:xfrm>
            <a:off x="457200" y="6537254"/>
            <a:ext cx="365760" cy="182880"/>
          </a:xfrm>
        </p:spPr>
        <p:txBody>
          <a:bodyPr/>
          <a:lstStyle>
            <a:lvl1pPr>
              <a:defRPr b="1"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0B3559-580C-424C-8576-FE6F0EC1DA82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45056" y="1604963"/>
            <a:ext cx="11570900" cy="4821716"/>
          </a:xfrm>
        </p:spPr>
        <p:txBody>
          <a:bodyPr>
            <a:normAutofit/>
          </a:bodyPr>
          <a:lstStyle>
            <a:lvl1pPr marL="212975" indent="-212975">
              <a:buClr>
                <a:srgbClr val="003366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423996" indent="-212975">
              <a:buClr>
                <a:schemeClr val="accent6"/>
              </a:buClr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36970" indent="-21297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849945" indent="-21297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51196" indent="-212975">
              <a:defRPr sz="16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Title 8"/>
          <p:cNvSpPr>
            <a:spLocks noGrp="1"/>
          </p:cNvSpPr>
          <p:nvPr>
            <p:ph type="title"/>
          </p:nvPr>
        </p:nvSpPr>
        <p:spPr>
          <a:xfrm>
            <a:off x="345056" y="336916"/>
            <a:ext cx="8189344" cy="324985"/>
          </a:xfrm>
        </p:spPr>
        <p:txBody>
          <a:bodyPr>
            <a:normAutofit fontScale="90000"/>
          </a:bodyPr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2286382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bg>
      <p:bgPr>
        <a:blipFill dpi="0" rotWithShape="1">
          <a:blip r:embed="rId2" cstate="print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>
          <a:xfrm>
            <a:off x="345056" y="6537254"/>
            <a:ext cx="365760" cy="182880"/>
          </a:xfrm>
        </p:spPr>
        <p:txBody>
          <a:bodyPr/>
          <a:lstStyle>
            <a:lvl1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820B3559-580C-424C-8576-FE6F0EC1DA82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16" name="Title 8"/>
          <p:cNvSpPr>
            <a:spLocks noGrp="1"/>
          </p:cNvSpPr>
          <p:nvPr>
            <p:ph type="title"/>
          </p:nvPr>
        </p:nvSpPr>
        <p:spPr>
          <a:xfrm>
            <a:off x="345056" y="336916"/>
            <a:ext cx="8189344" cy="324985"/>
          </a:xfrm>
        </p:spPr>
        <p:txBody>
          <a:bodyPr>
            <a:normAutofit fontScale="90000"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82091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2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 hidden="1">
            <a:extLst>
              <a:ext uri="{FF2B5EF4-FFF2-40B4-BE49-F238E27FC236}">
                <a16:creationId xmlns:a16="http://schemas.microsoft.com/office/drawing/2014/main" id="{46E48E6C-46E1-4B91-8775-67B17486E964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5"/>
            </p:custDataLst>
            <p:extLst>
              <p:ext uri="{D42A27DB-BD31-4B8C-83A1-F6EECF244321}">
                <p14:modId xmlns:p14="http://schemas.microsoft.com/office/powerpoint/2010/main" val="23371625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think-cell Slide" r:id="rId16" imgW="421" imgH="423" progId="TCLayout.ActiveDocument.1">
                  <p:embed/>
                </p:oleObj>
              </mc:Choice>
              <mc:Fallback>
                <p:oleObj name="think-cell Slide" r:id="rId16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5057" y="365130"/>
            <a:ext cx="11570898" cy="3249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Cliquez pour modifier le style du titre principal </a:t>
            </a:r>
            <a:endParaRPr lang="en-CA" dirty="0"/>
          </a:p>
        </p:txBody>
      </p:sp>
      <p:sp>
        <p:nvSpPr>
          <p:cNvPr id="19" name="Slide Number Placeholder 8"/>
          <p:cNvSpPr>
            <a:spLocks noGrp="1"/>
          </p:cNvSpPr>
          <p:nvPr>
            <p:ph type="sldNum" sz="quarter" idx="4"/>
          </p:nvPr>
        </p:nvSpPr>
        <p:spPr>
          <a:xfrm>
            <a:off x="345057" y="6537254"/>
            <a:ext cx="406513" cy="182880"/>
          </a:xfrm>
          <a:prstGeom prst="rect">
            <a:avLst/>
          </a:prstGeom>
        </p:spPr>
        <p:txBody>
          <a:bodyPr lIns="0" tIns="9144" bIns="9144"/>
          <a:lstStyle>
            <a:lvl1pPr>
              <a:defRPr sz="985">
                <a:solidFill>
                  <a:schemeClr val="accent6"/>
                </a:solidFill>
              </a:defRPr>
            </a:lvl1pPr>
          </a:lstStyle>
          <a:p>
            <a:fld id="{820B3559-580C-424C-8576-FE6F0EC1DA82}" type="slidenum">
              <a:rPr lang="en-CA" smtClean="0"/>
              <a:pPr/>
              <a:t>‹#›</a:t>
            </a:fld>
            <a:endParaRPr lang="en-CA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>
          <a:xfrm>
            <a:off x="345057" y="1604516"/>
            <a:ext cx="11570898" cy="48135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Modifier les styles de texte maître</a:t>
            </a:r>
          </a:p>
          <a:p>
            <a:pPr lvl="0"/>
            <a:r>
              <a:rPr lang="en-US" dirty="0" err="1"/>
              <a:t>Premier </a:t>
            </a:r>
            <a:r>
              <a:rPr lang="en-US" dirty="0"/>
              <a:t>niveau</a:t>
            </a:r>
          </a:p>
          <a:p>
            <a:pPr lvl="1"/>
            <a:r>
              <a:rPr lang="en-US" dirty="0"/>
              <a:t>Deuxième niveau</a:t>
            </a:r>
          </a:p>
          <a:p>
            <a:pPr lvl="2"/>
            <a:r>
              <a:rPr lang="en-US" dirty="0"/>
              <a:t>Troisième niveau</a:t>
            </a:r>
          </a:p>
          <a:p>
            <a:pPr lvl="3"/>
            <a:r>
              <a:rPr lang="en-US" dirty="0"/>
              <a:t>Quatrième niveau</a:t>
            </a:r>
          </a:p>
          <a:p>
            <a:pPr lvl="4"/>
            <a:r>
              <a:rPr lang="en-US" dirty="0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16828997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522012" r:id="rId1"/>
    <p:sldLayoutId id="2147522022" r:id="rId2"/>
    <p:sldLayoutId id="2147522023" r:id="rId3"/>
    <p:sldLayoutId id="2147522024" r:id="rId4"/>
    <p:sldLayoutId id="2147522025" r:id="rId5"/>
    <p:sldLayoutId id="2147522029" r:id="rId6"/>
    <p:sldLayoutId id="2147522030" r:id="rId7"/>
    <p:sldLayoutId id="2147522014" r:id="rId8"/>
    <p:sldLayoutId id="2147522015" r:id="rId9"/>
    <p:sldLayoutId id="2147522016" r:id="rId10"/>
    <p:sldLayoutId id="2147522026" r:id="rId11"/>
    <p:sldLayoutId id="2147522028" r:id="rId12"/>
  </p:sldLayoutIdLst>
  <p:hf hdr="0"/>
  <p:txStyles>
    <p:titleStyle>
      <a:lvl1pPr marL="0" indent="0" algn="l" defTabSz="633062" rtl="0" eaLnBrk="1" latinLnBrk="0" hangingPunct="1">
        <a:lnSpc>
          <a:spcPct val="90000"/>
        </a:lnSpc>
        <a:spcBef>
          <a:spcPct val="0"/>
        </a:spcBef>
        <a:buNone/>
        <a:defRPr sz="2462" b="1" kern="1200" cap="all" baseline="0">
          <a:solidFill>
            <a:schemeClr val="bg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12975" indent="-212975" algn="l" defTabSz="450177" rtl="0" eaLnBrk="1" latinLnBrk="0" hangingPunct="1">
        <a:lnSpc>
          <a:spcPct val="90000"/>
        </a:lnSpc>
        <a:spcBef>
          <a:spcPts val="693"/>
        </a:spcBef>
        <a:buClr>
          <a:srgbClr val="003366"/>
        </a:buClr>
        <a:buFont typeface="Arial" panose="020B0604020202020204" pitchFamily="34" charset="0"/>
        <a:buChar char="•"/>
        <a:tabLst>
          <a:tab pos="212975" algn="l"/>
        </a:tabLst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423996" indent="-212975" algn="l" defTabSz="562722" rtl="0" eaLnBrk="1" latinLnBrk="0" hangingPunct="1">
        <a:lnSpc>
          <a:spcPct val="90000"/>
        </a:lnSpc>
        <a:spcBef>
          <a:spcPts val="346"/>
        </a:spcBef>
        <a:buClr>
          <a:schemeClr val="accent6"/>
        </a:buClr>
        <a:buFont typeface="Montserrat Light" panose="00000400000000000000" pitchFamily="50" charset="0"/>
        <a:buChar char="−"/>
        <a:tabLst>
          <a:tab pos="423996" algn="l"/>
        </a:tabLst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36970" indent="-212975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tabLst>
          <a:tab pos="636970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849945" indent="-212975" algn="l" defTabSz="633062" rtl="0" eaLnBrk="1" latinLnBrk="0" hangingPunct="1">
        <a:lnSpc>
          <a:spcPct val="90000"/>
        </a:lnSpc>
        <a:spcBef>
          <a:spcPts val="346"/>
        </a:spcBef>
        <a:buFont typeface="Montserrat Light" panose="00000400000000000000" pitchFamily="50" charset="0"/>
        <a:buChar char="–"/>
        <a:tabLst>
          <a:tab pos="849945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051196" indent="-201252" algn="l" defTabSz="633062" rtl="0" eaLnBrk="1" latinLnBrk="0" hangingPunct="1">
        <a:lnSpc>
          <a:spcPct val="90000"/>
        </a:lnSpc>
        <a:spcBef>
          <a:spcPts val="346"/>
        </a:spcBef>
        <a:buFont typeface="Montserrat Light" panose="00000400000000000000" pitchFamily="50" charset="0"/>
        <a:buChar char="–"/>
        <a:tabLst>
          <a:tab pos="1051196" algn="l"/>
        </a:tabLst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051196" indent="0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None/>
        <a:defRPr sz="1247" kern="1200">
          <a:solidFill>
            <a:schemeClr val="accent6"/>
          </a:solidFill>
          <a:latin typeface="+mn-lt"/>
          <a:ea typeface="+mn-ea"/>
          <a:cs typeface="+mn-cs"/>
        </a:defRPr>
      </a:lvl6pPr>
      <a:lvl7pPr marL="2057452" indent="-158266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373983" indent="-158266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690514" indent="-158266" algn="l" defTabSz="633062" rtl="0" eaLnBrk="1" latinLnBrk="0" hangingPunct="1">
        <a:lnSpc>
          <a:spcPct val="90000"/>
        </a:lnSpc>
        <a:spcBef>
          <a:spcPts val="346"/>
        </a:spcBef>
        <a:buFont typeface="Arial" panose="020B0604020202020204" pitchFamily="34" charset="0"/>
        <a:buChar char="•"/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1pPr>
      <a:lvl2pPr marL="316531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2pPr>
      <a:lvl3pPr marL="633062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3pPr>
      <a:lvl4pPr marL="949593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4pPr>
      <a:lvl5pPr marL="1266124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5pPr>
      <a:lvl6pPr marL="1582655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6pPr>
      <a:lvl7pPr marL="1899186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7pPr>
      <a:lvl8pPr marL="2215717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8pPr>
      <a:lvl9pPr marL="2532248" algn="l" defTabSz="633062" rtl="0" eaLnBrk="1" latinLnBrk="0" hangingPunct="1">
        <a:defRPr sz="124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5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4.bin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tags" Target="../tags/tag6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5.bin"/><Relationship Id="rId4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:a16="http://schemas.microsoft.com/office/drawing/2014/main" id="{8E96AF6E-D2E5-4D05-B7F5-CCBA14AE0FA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7675101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0" name="think-cell Slide" r:id="rId5" imgW="421" imgH="423" progId="TCLayout.ActiveDocument.1">
                  <p:embed/>
                </p:oleObj>
              </mc:Choice>
              <mc:Fallback>
                <p:oleObj name="think-cell Slide" r:id="rId5" imgW="421" imgH="42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BBD0D0D3-196C-45B3-918A-5784C221E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>
            <a:noAutofit/>
          </a:bodyPr>
          <a:lstStyle/>
          <a:p>
            <a:r>
              <a:rPr lang="en-US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Plan d'introduction de haut niveau du GDTP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28601C4-A505-4102-9A5D-9F548FE3B55D}"/>
              </a:ext>
            </a:extLst>
          </p:cNvPr>
          <p:cNvSpPr/>
          <p:nvPr/>
        </p:nvSpPr>
        <p:spPr>
          <a:xfrm>
            <a:off x="345056" y="1689654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Politique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C4DA4AB-A51C-48BF-B993-B3EDC103166D}"/>
              </a:ext>
            </a:extLst>
          </p:cNvPr>
          <p:cNvSpPr/>
          <p:nvPr/>
        </p:nvSpPr>
        <p:spPr>
          <a:xfrm>
            <a:off x="345056" y="2528295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Réglementation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1D5F64-4D76-43B7-9EC0-AC6001119187}"/>
              </a:ext>
            </a:extLst>
          </p:cNvPr>
          <p:cNvSpPr/>
          <p:nvPr/>
        </p:nvSpPr>
        <p:spPr>
          <a:xfrm>
            <a:off x="345056" y="3366936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Chaîne d'approvisionnement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44347A3-6264-4B49-94A8-473171799552}"/>
              </a:ext>
            </a:extLst>
          </p:cNvPr>
          <p:cNvSpPr/>
          <p:nvPr/>
        </p:nvSpPr>
        <p:spPr>
          <a:xfrm>
            <a:off x="345056" y="4205577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 de formation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534808-FAA5-4966-BB58-2ACF39E80903}"/>
              </a:ext>
            </a:extLst>
          </p:cNvPr>
          <p:cNvSpPr/>
          <p:nvPr/>
        </p:nvSpPr>
        <p:spPr>
          <a:xfrm>
            <a:off x="345056" y="5044218"/>
            <a:ext cx="1116000" cy="792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 de transition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6ECCF10-AF49-4B22-B199-922F619B6CBA}"/>
              </a:ext>
            </a:extLst>
          </p:cNvPr>
          <p:cNvSpPr/>
          <p:nvPr/>
        </p:nvSpPr>
        <p:spPr>
          <a:xfrm>
            <a:off x="345056" y="5882859"/>
            <a:ext cx="1116000" cy="39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Suivi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9755401-1443-45F3-8E2C-F22C15B712DF}"/>
              </a:ext>
            </a:extLst>
          </p:cNvPr>
          <p:cNvSpPr/>
          <p:nvPr/>
        </p:nvSpPr>
        <p:spPr>
          <a:xfrm>
            <a:off x="345056" y="6325500"/>
            <a:ext cx="1116000" cy="39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Comité</a:t>
            </a:r>
          </a:p>
        </p:txBody>
      </p:sp>
      <p:sp>
        <p:nvSpPr>
          <p:cNvPr id="4" name="Arrow: Right 3">
            <a:extLst>
              <a:ext uri="{FF2B5EF4-FFF2-40B4-BE49-F238E27FC236}">
                <a16:creationId xmlns:a16="http://schemas.microsoft.com/office/drawing/2014/main" id="{5B930D11-09EA-4846-A1DB-0FA207C639B8}"/>
              </a:ext>
            </a:extLst>
          </p:cNvPr>
          <p:cNvSpPr/>
          <p:nvPr/>
        </p:nvSpPr>
        <p:spPr>
          <a:xfrm>
            <a:off x="6930886" y="1141002"/>
            <a:ext cx="5040000" cy="504000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IN" sz="1400" dirty="0">
                <a:latin typeface="Calibri" panose="020F0502020204030204" pitchFamily="34" charset="0"/>
                <a:cs typeface="Calibri" panose="020F0502020204030204" pitchFamily="34" charset="0"/>
              </a:rPr>
              <a:t>Q3 2021		Q4 2021		Q1 2022 sur...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A71ECAB-1521-47E8-B1E4-63CC87D4EDE5}"/>
              </a:ext>
            </a:extLst>
          </p:cNvPr>
          <p:cNvSpPr/>
          <p:nvPr/>
        </p:nvSpPr>
        <p:spPr>
          <a:xfrm>
            <a:off x="345056" y="1109798"/>
            <a:ext cx="1116000" cy="216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Compléter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154FAF4-FFEC-41FE-A124-1B0E1036B9A1}"/>
              </a:ext>
            </a:extLst>
          </p:cNvPr>
          <p:cNvSpPr/>
          <p:nvPr/>
        </p:nvSpPr>
        <p:spPr>
          <a:xfrm>
            <a:off x="345056" y="1360097"/>
            <a:ext cx="1116000" cy="216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 cours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A9D163-081D-4C3B-A57C-2A288D039CA0}"/>
              </a:ext>
            </a:extLst>
          </p:cNvPr>
          <p:cNvSpPr/>
          <p:nvPr/>
        </p:nvSpPr>
        <p:spPr>
          <a:xfrm>
            <a:off x="1775789" y="1271750"/>
            <a:ext cx="5040000" cy="252000"/>
          </a:xfrm>
          <a:prstGeom prst="rect">
            <a:avLst/>
          </a:prstGeom>
          <a:solidFill>
            <a:schemeClr val="accent1">
              <a:lumMod val="50000"/>
            </a:schemeClr>
          </a:solidFill>
          <a:ln w="28575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Avant le troisième trimestre 2021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E8697F99-F29B-4533-A06B-1F7DEA3B3E92}"/>
              </a:ext>
            </a:extLst>
          </p:cNvPr>
          <p:cNvSpPr/>
          <p:nvPr/>
        </p:nvSpPr>
        <p:spPr>
          <a:xfrm>
            <a:off x="1617625" y="1712559"/>
            <a:ext cx="2603863" cy="351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L'inclusion des GTPD dans les lignes directrices nationales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D6CEB38-748A-4ED6-B826-8BBF820BF602}"/>
              </a:ext>
            </a:extLst>
          </p:cNvPr>
          <p:cNvSpPr/>
          <p:nvPr/>
        </p:nvSpPr>
        <p:spPr>
          <a:xfrm>
            <a:off x="1617625" y="2121654"/>
            <a:ext cx="2603863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Approbation de la note conceptuelle du GTPD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7761F7-0A84-4CE1-8B46-0BA90B3DB1DE}"/>
              </a:ext>
            </a:extLst>
          </p:cNvPr>
          <p:cNvSpPr/>
          <p:nvPr/>
        </p:nvSpPr>
        <p:spPr>
          <a:xfrm>
            <a:off x="1622855" y="2969909"/>
            <a:ext cx="2603864" cy="402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fr" sz="900" b="0" dirty="0">
                <a:solidFill>
                  <a:schemeClr val="tx1"/>
                </a:solidFill>
                <a:latin typeface="Calibri"/>
                <a:ea typeface="+mn-lt"/>
                <a:cs typeface="+mn-lt"/>
              </a:rPr>
              <a:t>Approbation provisoire par l’autorité de régulation américaine (FDA) du produit </a:t>
            </a:r>
            <a:r>
              <a:rPr lang="fr" sz="900" b="0" err="1">
                <a:solidFill>
                  <a:schemeClr val="tx1"/>
                </a:solidFill>
                <a:latin typeface="Calibri"/>
                <a:ea typeface="+mn-lt"/>
                <a:cs typeface="+mn-lt"/>
              </a:rPr>
              <a:t>Macleods</a:t>
            </a:r>
            <a:r>
              <a:rPr lang="fr" sz="900" b="0" dirty="0">
                <a:solidFill>
                  <a:schemeClr val="tx1"/>
                </a:solidFill>
                <a:latin typeface="Calibri"/>
                <a:ea typeface="+mn-lt"/>
                <a:cs typeface="+mn-lt"/>
              </a:rPr>
              <a:t> </a:t>
            </a:r>
            <a:r>
              <a:rPr lang="fr" sz="900" b="0" err="1">
                <a:solidFill>
                  <a:schemeClr val="tx1"/>
                </a:solidFill>
                <a:latin typeface="Calibri"/>
                <a:ea typeface="+mn-lt"/>
                <a:cs typeface="+mn-lt"/>
              </a:rPr>
              <a:t>pDTG</a:t>
            </a:r>
            <a:endParaRPr lang="fr" sz="900">
              <a:solidFill>
                <a:schemeClr val="tx1"/>
              </a:solidFill>
              <a:latin typeface="Calibri"/>
              <a:ea typeface="+mn-lt"/>
              <a:cs typeface="+mn-lt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366B955-797F-4EC6-BFD3-6AE809A7067E}"/>
              </a:ext>
            </a:extLst>
          </p:cNvPr>
          <p:cNvSpPr/>
          <p:nvPr/>
        </p:nvSpPr>
        <p:spPr>
          <a:xfrm>
            <a:off x="1619924" y="3366936"/>
            <a:ext cx="2603863" cy="403295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N" sz="900" b="0" dirty="0">
                <a:solidFill>
                  <a:schemeClr val="tx1"/>
                </a:solidFill>
                <a:latin typeface="Calibri"/>
                <a:cs typeface="Calibri"/>
              </a:rPr>
              <a:t>Mettre à jour les outils de commande de la chaîne d'approvisionnement pour y inclure le pDTG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C6303FA-56E2-405D-8834-6FC86A12D76F}"/>
              </a:ext>
            </a:extLst>
          </p:cNvPr>
          <p:cNvSpPr/>
          <p:nvPr/>
        </p:nvSpPr>
        <p:spPr>
          <a:xfrm>
            <a:off x="1619924" y="3798936"/>
            <a:ext cx="2603863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Planification de l'acquisition de pipelines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584CFAD-52BE-4D36-9591-792264ED8259}"/>
              </a:ext>
            </a:extLst>
          </p:cNvPr>
          <p:cNvSpPr/>
          <p:nvPr/>
        </p:nvSpPr>
        <p:spPr>
          <a:xfrm>
            <a:off x="4367789" y="3366936"/>
            <a:ext cx="2448000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Quantification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CA5222A-6871-4E26-80EE-850D914F617F}"/>
              </a:ext>
            </a:extLst>
          </p:cNvPr>
          <p:cNvSpPr/>
          <p:nvPr/>
        </p:nvSpPr>
        <p:spPr>
          <a:xfrm>
            <a:off x="4367789" y="3798936"/>
            <a:ext cx="1795824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Assurer le financement des marchés publics nationaux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F2DE675-224F-4B97-A39F-8CE4048C61BC}"/>
              </a:ext>
            </a:extLst>
          </p:cNvPr>
          <p:cNvSpPr/>
          <p:nvPr/>
        </p:nvSpPr>
        <p:spPr>
          <a:xfrm>
            <a:off x="6307615" y="3798936"/>
            <a:ext cx="2082783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Lancer la procédure de passation de marché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CB962C2-CD0D-4BD2-B5C2-8B4872CEEE7D}"/>
              </a:ext>
            </a:extLst>
          </p:cNvPr>
          <p:cNvSpPr/>
          <p:nvPr/>
        </p:nvSpPr>
        <p:spPr>
          <a:xfrm>
            <a:off x="1619924" y="4205577"/>
            <a:ext cx="2603863" cy="800659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Élaboration du plan de formation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18A74A0-7791-4EBF-ACCB-F5CD02FED284}"/>
              </a:ext>
            </a:extLst>
          </p:cNvPr>
          <p:cNvSpPr/>
          <p:nvPr/>
        </p:nvSpPr>
        <p:spPr>
          <a:xfrm>
            <a:off x="1619924" y="5044218"/>
            <a:ext cx="2603863" cy="36000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Élaborer un plan de transition de haut niveau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E8F0027-16E8-4552-9E0B-D0AAB960DA5C}"/>
              </a:ext>
            </a:extLst>
          </p:cNvPr>
          <p:cNvSpPr/>
          <p:nvPr/>
        </p:nvSpPr>
        <p:spPr>
          <a:xfrm>
            <a:off x="1619924" y="5883541"/>
            <a:ext cx="2603863" cy="39463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Mettre à jour les outils de suivi et d'évaluation pour y inclure le GTPD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5A67054-5A5C-4CBF-9576-8521ED0D42DD}"/>
              </a:ext>
            </a:extLst>
          </p:cNvPr>
          <p:cNvSpPr/>
          <p:nvPr/>
        </p:nvSpPr>
        <p:spPr>
          <a:xfrm>
            <a:off x="1619925" y="6326182"/>
            <a:ext cx="10350961" cy="394636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Développement du GTT sur les GTPD (réunion mensuelle), concentration sur les GTPD lors des réunions du sous-comité ART (trimestrielles), et inclusion des points forts des GTPD lors des réunions ministérielles récurrentes sur la politique et la chaîne d'approvisionnement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13F96E18-9500-421C-A7AA-2CFFCC3081DA}"/>
              </a:ext>
            </a:extLst>
          </p:cNvPr>
          <p:cNvSpPr/>
          <p:nvPr/>
        </p:nvSpPr>
        <p:spPr>
          <a:xfrm>
            <a:off x="6976594" y="2121654"/>
            <a:ext cx="3863684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Publication d'une circulaire du ministère de la santé avec les principales mises à jour des lignes directrices sur le VIH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CABE4560-4DE9-4E95-96E5-8AD8C118A7C2}"/>
              </a:ext>
            </a:extLst>
          </p:cNvPr>
          <p:cNvSpPr/>
          <p:nvPr/>
        </p:nvSpPr>
        <p:spPr>
          <a:xfrm>
            <a:off x="6976593" y="2528295"/>
            <a:ext cx="3863683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Autorisation accélérée dans le pays et/ou approbation réglementaire nationale des médicaments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94C72ED4-EF30-40AC-8564-D8B576608DA6}"/>
              </a:ext>
            </a:extLst>
          </p:cNvPr>
          <p:cNvSpPr/>
          <p:nvPr/>
        </p:nvSpPr>
        <p:spPr>
          <a:xfrm>
            <a:off x="4367789" y="4205577"/>
            <a:ext cx="4022609" cy="3454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Élaborer un guide de suivi amélioré, des procédures opérationnelles standard, des aides à l'emploi, du matériel d'IEC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7238A76E-314B-4B0E-9500-A818A842E463}"/>
              </a:ext>
            </a:extLst>
          </p:cNvPr>
          <p:cNvSpPr/>
          <p:nvPr/>
        </p:nvSpPr>
        <p:spPr>
          <a:xfrm>
            <a:off x="4367789" y="4652136"/>
            <a:ext cx="1822850" cy="34544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Matériel de formation et modèle de rapport du GTPD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703ECF77-D82D-43B4-A30F-B27B104F2451}"/>
              </a:ext>
            </a:extLst>
          </p:cNvPr>
          <p:cNvSpPr/>
          <p:nvPr/>
        </p:nvSpPr>
        <p:spPr>
          <a:xfrm>
            <a:off x="6307615" y="4637577"/>
            <a:ext cx="2082783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Organiser des formations avec les partenaires de mise en œuvre 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47172507-1EBB-4C83-A0AD-81A7C30D2FD7}"/>
              </a:ext>
            </a:extLst>
          </p:cNvPr>
          <p:cNvSpPr/>
          <p:nvPr/>
        </p:nvSpPr>
        <p:spPr>
          <a:xfrm>
            <a:off x="8547650" y="4637577"/>
            <a:ext cx="3423236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Organiser des formations sur les installations 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297A144A-2E83-4C31-B7DA-A4A691FAF101}"/>
              </a:ext>
            </a:extLst>
          </p:cNvPr>
          <p:cNvSpPr/>
          <p:nvPr/>
        </p:nvSpPr>
        <p:spPr>
          <a:xfrm>
            <a:off x="4367789" y="5044218"/>
            <a:ext cx="2448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Élaborer un plan de transition détaillé 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17ED2729-E016-417E-9478-7B879AF033B9}"/>
              </a:ext>
            </a:extLst>
          </p:cNvPr>
          <p:cNvSpPr/>
          <p:nvPr/>
        </p:nvSpPr>
        <p:spPr>
          <a:xfrm>
            <a:off x="3240000" y="5476218"/>
            <a:ext cx="3575789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Déterminer les critères d'éligibilité (par exemple, les critères de VL) pour une mise en œuvre progressive </a:t>
            </a:r>
            <a:endParaRPr lang="en-IN" sz="1100" b="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5E481DA-79F7-41FE-AA89-E2D9BD0CDCAD}"/>
              </a:ext>
            </a:extLst>
          </p:cNvPr>
          <p:cNvSpPr/>
          <p:nvPr/>
        </p:nvSpPr>
        <p:spPr>
          <a:xfrm>
            <a:off x="4358152" y="5900859"/>
            <a:ext cx="2457635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Surveillance internationale de la sécurité de l'approvisionnement 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13420A61-5DD7-40FD-B5CB-2F671D6AD25E}"/>
              </a:ext>
            </a:extLst>
          </p:cNvPr>
          <p:cNvSpPr/>
          <p:nvPr/>
        </p:nvSpPr>
        <p:spPr>
          <a:xfrm>
            <a:off x="6976593" y="5900859"/>
            <a:ext cx="2448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Suivi de l'adoption et de la transition 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2CD0D80-4FA4-42CD-8AC3-F307D8FCD676}"/>
              </a:ext>
            </a:extLst>
          </p:cNvPr>
          <p:cNvSpPr/>
          <p:nvPr/>
        </p:nvSpPr>
        <p:spPr>
          <a:xfrm>
            <a:off x="9522884" y="5900859"/>
            <a:ext cx="2448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Effectuer une supervision de soutien et/ou un mentorat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6584B1DF-748F-446E-BA8D-ED0DEEE3B3BA}"/>
              </a:ext>
            </a:extLst>
          </p:cNvPr>
          <p:cNvSpPr/>
          <p:nvPr/>
        </p:nvSpPr>
        <p:spPr>
          <a:xfrm>
            <a:off x="8547650" y="3798936"/>
            <a:ext cx="3299294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pDTG à l'arrivée dans le pays et à la diffusion pour sélectionner les installations 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14CC20B4-81C1-4433-9C73-1026ED7A000E}"/>
              </a:ext>
            </a:extLst>
          </p:cNvPr>
          <p:cNvSpPr/>
          <p:nvPr/>
        </p:nvSpPr>
        <p:spPr>
          <a:xfrm>
            <a:off x="8547650" y="3366936"/>
            <a:ext cx="3299294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Quantifier les besoins futurs et les commandes en cours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A366A273-3792-4F5C-BCEF-56D9C1D93E02}"/>
              </a:ext>
            </a:extLst>
          </p:cNvPr>
          <p:cNvCxnSpPr/>
          <p:nvPr/>
        </p:nvCxnSpPr>
        <p:spPr>
          <a:xfrm>
            <a:off x="8355150" y="4823791"/>
            <a:ext cx="544037" cy="0"/>
          </a:xfrm>
          <a:prstGeom prst="straightConnector1">
            <a:avLst/>
          </a:prstGeom>
          <a:ln w="28575">
            <a:solidFill>
              <a:schemeClr val="tx2">
                <a:lumMod val="75000"/>
              </a:schemeClr>
            </a:solidFill>
            <a:prstDash val="lgDash"/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53844CFD-9DD9-452A-966C-B722A72FE14C}"/>
              </a:ext>
            </a:extLst>
          </p:cNvPr>
          <p:cNvSpPr/>
          <p:nvPr/>
        </p:nvSpPr>
        <p:spPr>
          <a:xfrm>
            <a:off x="6977468" y="5044218"/>
            <a:ext cx="4993417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 fonction de la disponibilité de la pDTG, les patients en transition, une fois que la pDTG est dans le pays en montants garantis 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8EF42B7-D6C1-4691-8555-E27D7D2F10D8}"/>
              </a:ext>
            </a:extLst>
          </p:cNvPr>
          <p:cNvSpPr/>
          <p:nvPr/>
        </p:nvSpPr>
        <p:spPr>
          <a:xfrm>
            <a:off x="1617624" y="2528295"/>
            <a:ext cx="2603864" cy="402341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  <a:ln w="28575">
            <a:solidFill>
              <a:schemeClr val="bg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algn="ctr"/>
            <a:r>
              <a:rPr lang="en-IN" sz="900" b="0" dirty="0">
                <a:solidFill>
                  <a:schemeClr val="tx1"/>
                </a:solidFill>
                <a:latin typeface="Calibri"/>
                <a:cs typeface="Calibri"/>
              </a:rPr>
              <a:t>Approbation </a:t>
            </a:r>
            <a:r>
              <a:rPr lang="en-IN" sz="900" b="0" dirty="0" err="1">
                <a:solidFill>
                  <a:schemeClr val="tx1"/>
                </a:solidFill>
                <a:latin typeface="Calibri"/>
                <a:cs typeface="Calibri"/>
              </a:rPr>
              <a:t>provisoire</a:t>
            </a:r>
            <a:r>
              <a:rPr lang="en-IN" sz="900" b="0" dirty="0">
                <a:solidFill>
                  <a:schemeClr val="tx1"/>
                </a:solidFill>
                <a:latin typeface="Calibri"/>
                <a:cs typeface="Calibri"/>
              </a:rPr>
              <a:t> par </a:t>
            </a:r>
            <a:r>
              <a:rPr lang="fr" sz="900" b="0" dirty="0">
                <a:solidFill>
                  <a:schemeClr val="tx1"/>
                </a:solidFill>
                <a:latin typeface="Calibri"/>
                <a:cs typeface="Calibri"/>
              </a:rPr>
              <a:t>l’autorité de régulation américaine</a:t>
            </a:r>
            <a:r>
              <a:rPr lang="en-IN" sz="900" b="0" dirty="0">
                <a:solidFill>
                  <a:schemeClr val="tx1"/>
                </a:solidFill>
                <a:latin typeface="Calibri"/>
                <a:cs typeface="Calibri"/>
              </a:rPr>
              <a:t> (FDA) du </a:t>
            </a:r>
            <a:r>
              <a:rPr lang="en-IN" sz="900" b="0" dirty="0" err="1">
                <a:solidFill>
                  <a:schemeClr val="tx1"/>
                </a:solidFill>
                <a:latin typeface="Calibri"/>
                <a:cs typeface="Calibri"/>
              </a:rPr>
              <a:t>produit</a:t>
            </a:r>
            <a:r>
              <a:rPr lang="en-IN" sz="900" b="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IN" sz="900" b="0" dirty="0" err="1">
                <a:solidFill>
                  <a:schemeClr val="tx1"/>
                </a:solidFill>
                <a:latin typeface="Calibri"/>
                <a:cs typeface="Calibri"/>
              </a:rPr>
              <a:t>Viatris</a:t>
            </a:r>
            <a:r>
              <a:rPr lang="en-IN" sz="900" b="0" dirty="0">
                <a:solidFill>
                  <a:schemeClr val="tx1"/>
                </a:solidFill>
                <a:latin typeface="Calibri"/>
                <a:cs typeface="Calibri"/>
              </a:rPr>
              <a:t> </a:t>
            </a:r>
            <a:r>
              <a:rPr lang="en-IN" sz="900" b="0" dirty="0" err="1">
                <a:solidFill>
                  <a:schemeClr val="tx1"/>
                </a:solidFill>
                <a:latin typeface="Calibri"/>
                <a:cs typeface="Calibri"/>
              </a:rPr>
              <a:t>pDTG</a:t>
            </a:r>
            <a:r>
              <a:rPr lang="en-IN" sz="900" b="0" dirty="0">
                <a:solidFill>
                  <a:schemeClr val="tx1"/>
                </a:solidFill>
                <a:latin typeface="Calibri"/>
                <a:cs typeface="Calibri"/>
              </a:rPr>
              <a:t> </a:t>
            </a:r>
            <a:endParaRPr lang="en-IN" sz="900" b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8F95F1C2-7719-414F-B3B3-9B1A18E20780}"/>
              </a:ext>
            </a:extLst>
          </p:cNvPr>
          <p:cNvSpPr/>
          <p:nvPr/>
        </p:nvSpPr>
        <p:spPr>
          <a:xfrm>
            <a:off x="144000" y="5936859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EF5C90C8-C757-41F6-91AD-A21907C4FEC1}"/>
              </a:ext>
            </a:extLst>
          </p:cNvPr>
          <p:cNvSpPr/>
          <p:nvPr/>
        </p:nvSpPr>
        <p:spPr>
          <a:xfrm>
            <a:off x="144000" y="6377084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7</a:t>
            </a: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824A2C8A-070D-4F70-B824-9628DC7B4EE2}"/>
              </a:ext>
            </a:extLst>
          </p:cNvPr>
          <p:cNvSpPr/>
          <p:nvPr/>
        </p:nvSpPr>
        <p:spPr>
          <a:xfrm>
            <a:off x="144000" y="5296218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5</a:t>
            </a: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1F269358-C320-4347-B5F9-F380BAD9411D}"/>
              </a:ext>
            </a:extLst>
          </p:cNvPr>
          <p:cNvSpPr/>
          <p:nvPr/>
        </p:nvSpPr>
        <p:spPr>
          <a:xfrm>
            <a:off x="144000" y="4459912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4</a:t>
            </a: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71BF1BD7-1B46-43FC-89C1-5A79FBE1296E}"/>
              </a:ext>
            </a:extLst>
          </p:cNvPr>
          <p:cNvSpPr/>
          <p:nvPr/>
        </p:nvSpPr>
        <p:spPr>
          <a:xfrm>
            <a:off x="144000" y="3623607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1ABB4D92-9C11-4DF7-A44E-01A9F2B55925}"/>
              </a:ext>
            </a:extLst>
          </p:cNvPr>
          <p:cNvSpPr/>
          <p:nvPr/>
        </p:nvSpPr>
        <p:spPr>
          <a:xfrm>
            <a:off x="144000" y="2787302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2830C6B7-E15D-466C-A5B7-C232B73A6B68}"/>
              </a:ext>
            </a:extLst>
          </p:cNvPr>
          <p:cNvSpPr/>
          <p:nvPr/>
        </p:nvSpPr>
        <p:spPr>
          <a:xfrm>
            <a:off x="144000" y="1950997"/>
            <a:ext cx="288000" cy="288000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600" dirty="0">
                <a:latin typeface="Calibri" panose="020F0502020204030204" pitchFamily="34" charset="0"/>
                <a:cs typeface="Calibri" panose="020F0502020204030204" pitchFamily="34" charset="0"/>
              </a:rPr>
              <a:t>1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25EB294-978F-4F10-B52C-4CC5A8FEFC59}"/>
              </a:ext>
            </a:extLst>
          </p:cNvPr>
          <p:cNvSpPr/>
          <p:nvPr/>
        </p:nvSpPr>
        <p:spPr>
          <a:xfrm>
            <a:off x="8351594" y="21303"/>
            <a:ext cx="2145998" cy="10233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Ces échéances sont données à titre d'exemple à des fins de démonstration. Veuillez les modifier en fonction du contexte du pays</a:t>
            </a:r>
          </a:p>
        </p:txBody>
      </p:sp>
    </p:spTree>
    <p:extLst>
      <p:ext uri="{BB962C8B-B14F-4D97-AF65-F5344CB8AC3E}">
        <p14:creationId xmlns:p14="http://schemas.microsoft.com/office/powerpoint/2010/main" val="10675137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:a16="http://schemas.microsoft.com/office/drawing/2014/main" id="{8E96AF6E-D2E5-4D05-B7F5-CCBA14AE0FA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82030498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8" name="think-cell Slide" r:id="rId5" imgW="421" imgH="423" progId="TCLayout.ActiveDocument.1">
                  <p:embed/>
                </p:oleObj>
              </mc:Choice>
              <mc:Fallback>
                <p:oleObj name="think-cell Slide" r:id="rId5" imgW="421" imgH="423" progId="TCLayout.ActiveDocument.1">
                  <p:embed/>
                  <p:pic>
                    <p:nvPicPr>
                      <p:cNvPr id="47" name="Object 46" hidden="1">
                        <a:extLst>
                          <a:ext uri="{FF2B5EF4-FFF2-40B4-BE49-F238E27FC236}">
                            <a16:creationId xmlns:a16="http://schemas.microsoft.com/office/drawing/2014/main" id="{8E96AF6E-D2E5-4D05-B7F5-CCBA14AE0F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BBD0D0D3-196C-45B3-918A-5784C221E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056" y="336916"/>
            <a:ext cx="10190422" cy="359932"/>
          </a:xfrm>
        </p:spPr>
        <p:txBody>
          <a:bodyPr vert="horz">
            <a:noAutofit/>
          </a:bodyPr>
          <a:lstStyle/>
          <a:p>
            <a:r>
              <a:rPr lang="en-GB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Tableau 5 : Résumé de haut niveau de la mise en œuvre nationale au niveau des établissements pour les patients</a:t>
            </a:r>
            <a:endParaRPr lang="en-US" sz="2400" cap="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FC4AFC8-3549-4DCD-81F8-720DD65172AC}"/>
              </a:ext>
            </a:extLst>
          </p:cNvPr>
          <p:cNvSpPr/>
          <p:nvPr/>
        </p:nvSpPr>
        <p:spPr>
          <a:xfrm>
            <a:off x="1386043" y="2234478"/>
            <a:ext cx="1404000" cy="792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Secteur public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E3EDA860-B4D7-4020-B990-6E155020FE8C}"/>
              </a:ext>
            </a:extLst>
          </p:cNvPr>
          <p:cNvSpPr/>
          <p:nvPr/>
        </p:nvSpPr>
        <p:spPr>
          <a:xfrm>
            <a:off x="1386041" y="3342192"/>
            <a:ext cx="1404000" cy="792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Secteur privé </a:t>
            </a:r>
            <a:r>
              <a:rPr lang="en-IN" sz="1400" i="1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(facultatif)</a:t>
            </a:r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CFCA51E-9DAF-47F9-9A68-E173433FA86E}"/>
              </a:ext>
            </a:extLst>
          </p:cNvPr>
          <p:cNvSpPr/>
          <p:nvPr/>
        </p:nvSpPr>
        <p:spPr>
          <a:xfrm>
            <a:off x="1386043" y="4449905"/>
            <a:ext cx="1404000" cy="792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Objectifs nationaux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E69C4AE-C4E5-4A49-AFAD-24AF59294A39}"/>
              </a:ext>
            </a:extLst>
          </p:cNvPr>
          <p:cNvSpPr/>
          <p:nvPr/>
        </p:nvSpPr>
        <p:spPr>
          <a:xfrm>
            <a:off x="2967672" y="1717789"/>
            <a:ext cx="3240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I : Juillet 2021</a:t>
            </a:r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BD2A8248-75A3-49A3-9F48-1A1D35278C2D}"/>
              </a:ext>
            </a:extLst>
          </p:cNvPr>
          <p:cNvSpPr/>
          <p:nvPr/>
        </p:nvSpPr>
        <p:spPr>
          <a:xfrm>
            <a:off x="6406689" y="1717789"/>
            <a:ext cx="3240000" cy="36000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II : septembre 2021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A7D983D0-1433-48A2-95C4-6ED97CB3046D}"/>
              </a:ext>
            </a:extLst>
          </p:cNvPr>
          <p:cNvSpPr/>
          <p:nvPr/>
        </p:nvSpPr>
        <p:spPr>
          <a:xfrm>
            <a:off x="2967672" y="2234478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Lancer le déploiement dans </a:t>
            </a:r>
            <a:r>
              <a:rPr lang="en-IN" sz="1400" b="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XX</a:t>
            </a: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sites à haut volume distribués dans tout le pays</a:t>
            </a:r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D1A61C57-CF67-408B-9746-9FF8D385352C}"/>
              </a:ext>
            </a:extLst>
          </p:cNvPr>
          <p:cNvSpPr/>
          <p:nvPr/>
        </p:nvSpPr>
        <p:spPr>
          <a:xfrm>
            <a:off x="2967672" y="3342192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Lancer le déploiement dans </a:t>
            </a:r>
            <a:r>
              <a:rPr lang="en-IN" sz="1400" b="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XX</a:t>
            </a: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installations du secteur privé dans tout le pays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CB37B9D1-E5F3-43FE-9780-6FFE4FF87B8A}"/>
              </a:ext>
            </a:extLst>
          </p:cNvPr>
          <p:cNvSpPr/>
          <p:nvPr/>
        </p:nvSpPr>
        <p:spPr>
          <a:xfrm>
            <a:off x="2967672" y="4449905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70 % de tous les enfants éligibles ont commencé / sont passés à des régimes à base de pDTG sur les sites de la phase I d'ici </a:t>
            </a:r>
            <a:r>
              <a:rPr lang="en-IN" sz="1400" b="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décembre 2021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E9FA36D9-EFF3-439D-A5EF-6DE6A56C4C33}"/>
              </a:ext>
            </a:extLst>
          </p:cNvPr>
          <p:cNvSpPr/>
          <p:nvPr/>
        </p:nvSpPr>
        <p:spPr>
          <a:xfrm>
            <a:off x="6406689" y="2234478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Introduire des régimes à base de pDTG dans tous les établissements de santé restants selon une approche progressive basée sur la disponibilité de l'offre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C5092DB-E483-47BD-83D4-68D94A7F0B8D}"/>
              </a:ext>
            </a:extLst>
          </p:cNvPr>
          <p:cNvSpPr/>
          <p:nvPr/>
        </p:nvSpPr>
        <p:spPr>
          <a:xfrm>
            <a:off x="6406689" y="3342192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Poursuivre le déploiement dans tous les établissements du secteur privé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A1233C9D-6457-4A49-BC96-882D40A4DF75}"/>
              </a:ext>
            </a:extLst>
          </p:cNvPr>
          <p:cNvSpPr/>
          <p:nvPr/>
        </p:nvSpPr>
        <p:spPr>
          <a:xfrm>
            <a:off x="6406689" y="4449905"/>
            <a:ext cx="3240000" cy="792000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Tous les patients admissibles, existants et nouveaux, ont commencé à suivre un traitement à base de pDTG ou sont passés à un tel traitement d'ici </a:t>
            </a:r>
            <a:r>
              <a:rPr lang="en-IN" sz="1400" b="0" dirty="0">
                <a:solidFill>
                  <a:schemeClr val="tx1"/>
                </a:solidFill>
                <a:highlight>
                  <a:srgbClr val="FFFF00"/>
                </a:highlight>
                <a:latin typeface="Calibri" panose="020F0502020204030204" pitchFamily="34" charset="0"/>
                <a:cs typeface="Calibri" panose="020F0502020204030204" pitchFamily="34" charset="0"/>
              </a:rPr>
              <a:t>mars 2022</a:t>
            </a:r>
            <a:endParaRPr lang="en-IN" sz="1400" b="0" dirty="0">
              <a:solidFill>
                <a:srgbClr val="FF0000"/>
              </a:solidFill>
              <a:highlight>
                <a:srgbClr val="FFFF00"/>
              </a:highlight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0C8C120-404C-49AC-9439-7343D5C9B644}"/>
              </a:ext>
            </a:extLst>
          </p:cNvPr>
          <p:cNvCxnSpPr/>
          <p:nvPr/>
        </p:nvCxnSpPr>
        <p:spPr>
          <a:xfrm>
            <a:off x="1386041" y="3184335"/>
            <a:ext cx="82606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FA4143C-FD7C-4B97-8064-AE94791AA410}"/>
              </a:ext>
            </a:extLst>
          </p:cNvPr>
          <p:cNvCxnSpPr/>
          <p:nvPr/>
        </p:nvCxnSpPr>
        <p:spPr>
          <a:xfrm>
            <a:off x="1386041" y="4292049"/>
            <a:ext cx="82606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18C1DA9-EE93-4051-937B-31204E1A2F6F}"/>
              </a:ext>
            </a:extLst>
          </p:cNvPr>
          <p:cNvSpPr/>
          <p:nvPr/>
        </p:nvSpPr>
        <p:spPr>
          <a:xfrm>
            <a:off x="9845706" y="1211094"/>
            <a:ext cx="2145998" cy="10233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Ces échéances sont données à titre d'exemple à des fins de démonstration. Veuillez les modifier en fonction du contexte du pays</a:t>
            </a:r>
          </a:p>
        </p:txBody>
      </p:sp>
    </p:spTree>
    <p:extLst>
      <p:ext uri="{BB962C8B-B14F-4D97-AF65-F5344CB8AC3E}">
        <p14:creationId xmlns:p14="http://schemas.microsoft.com/office/powerpoint/2010/main" val="29883073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:a16="http://schemas.microsoft.com/office/drawing/2014/main" id="{8E96AF6E-D2E5-4D05-B7F5-CCBA14AE0FA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6882084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46" name="think-cell Slide" r:id="rId5" imgW="421" imgH="423" progId="TCLayout.ActiveDocument.1">
                  <p:embed/>
                </p:oleObj>
              </mc:Choice>
              <mc:Fallback>
                <p:oleObj name="think-cell Slide" r:id="rId5" imgW="421" imgH="423" progId="TCLayout.ActiveDocument.1">
                  <p:embed/>
                  <p:pic>
                    <p:nvPicPr>
                      <p:cNvPr id="47" name="Object 46" hidden="1">
                        <a:extLst>
                          <a:ext uri="{FF2B5EF4-FFF2-40B4-BE49-F238E27FC236}">
                            <a16:creationId xmlns:a16="http://schemas.microsoft.com/office/drawing/2014/main" id="{8E96AF6E-D2E5-4D05-B7F5-CCBA14AE0F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BBD0D0D3-196C-45B3-918A-5784C221E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056" y="336916"/>
            <a:ext cx="10190422" cy="359932"/>
          </a:xfrm>
        </p:spPr>
        <p:txBody>
          <a:bodyPr vert="horz">
            <a:noAutofit/>
          </a:bodyPr>
          <a:lstStyle/>
          <a:p>
            <a:r>
              <a:rPr lang="en-GB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Résumé de la formation avec calendrier</a:t>
            </a:r>
            <a:endParaRPr lang="en-US" sz="2400" cap="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6FC4AFC8-3549-4DCD-81F8-720DD65172AC}"/>
              </a:ext>
            </a:extLst>
          </p:cNvPr>
          <p:cNvSpPr/>
          <p:nvPr/>
        </p:nvSpPr>
        <p:spPr>
          <a:xfrm>
            <a:off x="1399056" y="1138478"/>
            <a:ext cx="1404000" cy="360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Mois</a:t>
            </a:r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0E69C4AE-C4E5-4A49-AFAD-24AF59294A39}"/>
              </a:ext>
            </a:extLst>
          </p:cNvPr>
          <p:cNvSpPr/>
          <p:nvPr/>
        </p:nvSpPr>
        <p:spPr>
          <a:xfrm>
            <a:off x="1399056" y="1598715"/>
            <a:ext cx="1404000" cy="12869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Mars / Avril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10C8C120-404C-49AC-9439-7343D5C9B644}"/>
              </a:ext>
            </a:extLst>
          </p:cNvPr>
          <p:cNvCxnSpPr/>
          <p:nvPr/>
        </p:nvCxnSpPr>
        <p:spPr>
          <a:xfrm>
            <a:off x="1386041" y="2985892"/>
            <a:ext cx="82606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AFA4143C-FD7C-4B97-8064-AE94791AA410}"/>
              </a:ext>
            </a:extLst>
          </p:cNvPr>
          <p:cNvCxnSpPr/>
          <p:nvPr/>
        </p:nvCxnSpPr>
        <p:spPr>
          <a:xfrm>
            <a:off x="1386041" y="5261555"/>
            <a:ext cx="8260648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8" name="Rectangle 57">
            <a:extLst>
              <a:ext uri="{FF2B5EF4-FFF2-40B4-BE49-F238E27FC236}">
                <a16:creationId xmlns:a16="http://schemas.microsoft.com/office/drawing/2014/main" id="{7B0BB933-0F55-464B-9DFF-B5346A3D6CBA}"/>
              </a:ext>
            </a:extLst>
          </p:cNvPr>
          <p:cNvSpPr/>
          <p:nvPr/>
        </p:nvSpPr>
        <p:spPr>
          <a:xfrm>
            <a:off x="2967671" y="1138478"/>
            <a:ext cx="6679017" cy="360000"/>
          </a:xfrm>
          <a:prstGeom prst="rect">
            <a:avLst/>
          </a:prstGeom>
          <a:solidFill>
            <a:srgbClr val="003366"/>
          </a:solidFill>
          <a:ln w="28575">
            <a:solidFill>
              <a:srgbClr val="0033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Activités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A8AE847-76B8-42A8-9BC5-31FE024460C0}"/>
              </a:ext>
            </a:extLst>
          </p:cNvPr>
          <p:cNvSpPr/>
          <p:nvPr/>
        </p:nvSpPr>
        <p:spPr>
          <a:xfrm>
            <a:off x="1399056" y="3086129"/>
            <a:ext cx="1404000" cy="2075189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Mai/juin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9450FB31-4CBE-4152-ADF3-9CF9BA9BA0CD}"/>
              </a:ext>
            </a:extLst>
          </p:cNvPr>
          <p:cNvSpPr/>
          <p:nvPr/>
        </p:nvSpPr>
        <p:spPr>
          <a:xfrm>
            <a:off x="1399056" y="5361790"/>
            <a:ext cx="1404000" cy="12869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sz="1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Juillet / août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03546B2A-A960-4B94-BFEA-BD819C29B3D2}"/>
              </a:ext>
            </a:extLst>
          </p:cNvPr>
          <p:cNvSpPr/>
          <p:nvPr/>
        </p:nvSpPr>
        <p:spPr>
          <a:xfrm>
            <a:off x="2967670" y="1598715"/>
            <a:ext cx="6679017" cy="12869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Élaborer du matériel de formation</a:t>
            </a:r>
          </a:p>
          <a:p>
            <a:pPr marL="285750" indent="-285750" algn="just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Finaliser le matériel de formation</a:t>
            </a:r>
          </a:p>
          <a:p>
            <a:pPr marL="285750" indent="-285750" algn="just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Lors de la réunion de coordination des IP, présenter aux partenaires de </a:t>
            </a:r>
            <a:r>
              <a:rPr lang="en-GB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mise en </a:t>
            </a:r>
            <a:r>
              <a:rPr lang="en-IN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œuvre (IP) les </a:t>
            </a:r>
            <a:r>
              <a:rPr lang="en-GB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mises à jour des directives sur le VIH par le biais d'un résumé de haut niveau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60034B20-6773-4D9B-9785-2598930A93DF}"/>
              </a:ext>
            </a:extLst>
          </p:cNvPr>
          <p:cNvSpPr/>
          <p:nvPr/>
        </p:nvSpPr>
        <p:spPr>
          <a:xfrm>
            <a:off x="2967670" y="3086129"/>
            <a:ext cx="6679017" cy="207519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Organiser X réunions nationales d'orientation (de X jours chacune) pour fournir des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mises à jour détaillées sur les changements de lignes directrices ; tous les IP doivent être orientés</a:t>
            </a:r>
          </a:p>
          <a:p>
            <a:pPr marL="285750" indent="-285750" algn="just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Diffuser les modifications des lignes directrices et le plan de transition du GTPD à toutes les </a:t>
            </a: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parties prenantes </a:t>
            </a: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clés, </a:t>
            </a:r>
            <a:r>
              <a:rPr kumimoji="0" lang="en-GB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notamment les dirigeants politiques, les peuples autochtones, les responsables sanitaires de district et les membres de la société civile</a:t>
            </a:r>
          </a:p>
          <a:p>
            <a:pPr marL="285750" indent="-285750" algn="just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Rencontrer directement les logisticiens et les IP de certains sites du secteur public pour préparer la commande de pDTG et la gestion des stocks au niveau des installations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E267C894-F317-416A-98C3-D9C245ADC726}"/>
              </a:ext>
            </a:extLst>
          </p:cNvPr>
          <p:cNvSpPr/>
          <p:nvPr/>
        </p:nvSpPr>
        <p:spPr>
          <a:xfrm>
            <a:off x="2967670" y="5361790"/>
            <a:ext cx="6679017" cy="128694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28575">
            <a:solidFill>
              <a:schemeClr val="tx2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Réunions d'orientation régionales à planifier par les IP </a:t>
            </a:r>
          </a:p>
          <a:p>
            <a:pPr marL="285750" indent="-285750" algn="just">
              <a:lnSpc>
                <a:spcPts val="1800"/>
              </a:lnSpc>
              <a:buFont typeface="Arial" panose="020B0604020202020204" pitchFamily="34" charset="0"/>
              <a:buChar char="•"/>
            </a:pPr>
            <a:r>
              <a:rPr lang="en-GB" sz="14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Orientation au niveau de l'installation pour suivre l'orientation régionale ; formations sur site coordonnées par les IP (s'assurer que l'installation est orientée avant de recevoir le pDTG)</a:t>
            </a:r>
          </a:p>
          <a:p>
            <a:pPr algn="just">
              <a:lnSpc>
                <a:spcPts val="1800"/>
              </a:lnSpc>
            </a:pPr>
            <a:r>
              <a:rPr kumimoji="0" lang="en-US" altLang="en-US" sz="1400" b="0" i="1" u="none" strike="noStrike" cap="none" normalizeH="0" baseline="0" dirty="0">
                <a:ln>
                  <a:noFill/>
                </a:ln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DTG - sélection des sites à privilégier pour l'orientation au niveau des installations</a:t>
            </a:r>
            <a:endParaRPr kumimoji="0" lang="en-US" altLang="en-US" sz="2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CFD6211-5979-4202-B702-B3820D026739}"/>
              </a:ext>
            </a:extLst>
          </p:cNvPr>
          <p:cNvSpPr/>
          <p:nvPr/>
        </p:nvSpPr>
        <p:spPr>
          <a:xfrm>
            <a:off x="9845706" y="1211094"/>
            <a:ext cx="2145998" cy="10233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Ces échéances sont données à titre d'exemple à des fins de démonstration. Veuillez les modifier en fonction du contexte du pays</a:t>
            </a:r>
          </a:p>
        </p:txBody>
      </p:sp>
    </p:spTree>
    <p:extLst>
      <p:ext uri="{BB962C8B-B14F-4D97-AF65-F5344CB8AC3E}">
        <p14:creationId xmlns:p14="http://schemas.microsoft.com/office/powerpoint/2010/main" val="176687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" name="Object 46" hidden="1">
            <a:extLst>
              <a:ext uri="{FF2B5EF4-FFF2-40B4-BE49-F238E27FC236}">
                <a16:creationId xmlns:a16="http://schemas.microsoft.com/office/drawing/2014/main" id="{8E96AF6E-D2E5-4D05-B7F5-CCBA14AE0FA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5196696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4" name="think-cell Slide" r:id="rId5" imgW="421" imgH="423" progId="TCLayout.ActiveDocument.1">
                  <p:embed/>
                </p:oleObj>
              </mc:Choice>
              <mc:Fallback>
                <p:oleObj name="think-cell Slide" r:id="rId5" imgW="421" imgH="423" progId="TCLayout.ActiveDocument.1">
                  <p:embed/>
                  <p:pic>
                    <p:nvPicPr>
                      <p:cNvPr id="47" name="Object 46" hidden="1">
                        <a:extLst>
                          <a:ext uri="{FF2B5EF4-FFF2-40B4-BE49-F238E27FC236}">
                            <a16:creationId xmlns:a16="http://schemas.microsoft.com/office/drawing/2014/main" id="{8E96AF6E-D2E5-4D05-B7F5-CCBA14AE0FA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itle 5">
            <a:extLst>
              <a:ext uri="{FF2B5EF4-FFF2-40B4-BE49-F238E27FC236}">
                <a16:creationId xmlns:a16="http://schemas.microsoft.com/office/drawing/2014/main" id="{BBD0D0D3-196C-45B3-918A-5784C221E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056" y="336916"/>
            <a:ext cx="10190422" cy="359932"/>
          </a:xfrm>
        </p:spPr>
        <p:txBody>
          <a:bodyPr vert="horz">
            <a:noAutofit/>
          </a:bodyPr>
          <a:lstStyle/>
          <a:p>
            <a:r>
              <a:rPr lang="en-GB" sz="2400" cap="none" dirty="0">
                <a:latin typeface="Calibri" panose="020F0502020204030204" pitchFamily="34" charset="0"/>
                <a:cs typeface="Calibri" panose="020F0502020204030204" pitchFamily="34" charset="0"/>
              </a:rPr>
              <a:t>Plan d'engagement communautaire</a:t>
            </a:r>
            <a:endParaRPr lang="en-US" sz="2400" cap="none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37" name="Content Placeholder 7">
            <a:extLst>
              <a:ext uri="{FF2B5EF4-FFF2-40B4-BE49-F238E27FC236}">
                <a16:creationId xmlns:a16="http://schemas.microsoft.com/office/drawing/2014/main" id="{FF846DE0-8886-4DF0-85DB-B4DB1E7864E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7623694"/>
              </p:ext>
            </p:extLst>
          </p:nvPr>
        </p:nvGraphicFramePr>
        <p:xfrm>
          <a:off x="983699" y="2454837"/>
          <a:ext cx="10224602" cy="2808000"/>
        </p:xfrm>
        <a:graphic>
          <a:graphicData uri="http://schemas.openxmlformats.org/drawingml/2006/table">
            <a:tbl>
              <a:tblPr/>
              <a:tblGrid>
                <a:gridCol w="3639771">
                  <a:extLst>
                    <a:ext uri="{9D8B030D-6E8A-4147-A177-3AD203B41FA5}">
                      <a16:colId xmlns:a16="http://schemas.microsoft.com/office/drawing/2014/main" val="551191610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3554722598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2759507092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1515019966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1643319517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1151314080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3297619267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1621363674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2605412240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489342748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3080667750"/>
                    </a:ext>
                  </a:extLst>
                </a:gridCol>
                <a:gridCol w="598621">
                  <a:extLst>
                    <a:ext uri="{9D8B030D-6E8A-4147-A177-3AD203B41FA5}">
                      <a16:colId xmlns:a16="http://schemas.microsoft.com/office/drawing/2014/main" val="2045619470"/>
                    </a:ext>
                  </a:extLst>
                </a:gridCol>
              </a:tblGrid>
              <a:tr h="360000">
                <a:tc gridSpan="12">
                  <a:txBody>
                    <a:bodyPr/>
                    <a:lstStyle/>
                    <a:p>
                      <a:pPr algn="ctr" rtl="0" fontAlgn="b"/>
                      <a:r>
                        <a:rPr lang="en-GB" sz="1600" b="1" i="0" u="none" strike="noStrike" dirty="0">
                          <a:solidFill>
                            <a:srgbClr val="FFFFFF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Plan d'engagement communautaire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3366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8313106"/>
                  </a:ext>
                </a:extLst>
              </a:tr>
              <a:tr h="288000">
                <a:tc rowSpan="2">
                  <a:txBody>
                    <a:bodyPr/>
                    <a:lstStyle/>
                    <a:p>
                      <a:pPr algn="ctr" rtl="0" fontAlgn="b"/>
                      <a:r>
                        <a:rPr lang="en-GB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Activités principales 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Q2 2021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Q3 2021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Q4 2021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2022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rtl="0" fontAlgn="b"/>
                      <a:endParaRPr lang="en-US" sz="1600" b="1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4256770"/>
                  </a:ext>
                </a:extLst>
              </a:tr>
              <a:tr h="28800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Avr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Mai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Jun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Jul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Août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Sep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Oct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Déc.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Jan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600" b="1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Février</a:t>
                      </a:r>
                    </a:p>
                  </a:txBody>
                  <a:tcPr marL="4598" marR="4598" marT="4598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604031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Finalisation du plan de travail communautaire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endParaRPr lang="en-US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98" marR="4598" marT="459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636761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Finalisation du matériel d'alphabétisation des patients sur le pDTG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5539374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Réunion de sensibilisation de la communauté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rtl="0" fontAlgn="b"/>
                      <a:r>
                        <a:rPr lang="en-KE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18122120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algn="l" rtl="0" fontAlgn="b"/>
                      <a:r>
                        <a:rPr lang="en-GB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Formations au niveau communautaire</a:t>
                      </a:r>
                    </a:p>
                  </a:txBody>
                  <a:tcPr marL="4763" marR="4763" marT="476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KE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 </a:t>
                      </a: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KE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763" marR="4763" marT="47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0198650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7C9F3B2-2E0A-46E0-9D11-5D9C2C7D7616}"/>
              </a:ext>
            </a:extLst>
          </p:cNvPr>
          <p:cNvSpPr/>
          <p:nvPr/>
        </p:nvSpPr>
        <p:spPr>
          <a:xfrm>
            <a:off x="9845706" y="1211094"/>
            <a:ext cx="2145998" cy="1023384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IN" sz="1100" b="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Ces échéances sont données à titre d'exemple à des fins de démonstration. Veuillez les modifier en fonction du contexte du pays</a:t>
            </a:r>
          </a:p>
        </p:txBody>
      </p:sp>
    </p:spTree>
    <p:extLst>
      <p:ext uri="{BB962C8B-B14F-4D97-AF65-F5344CB8AC3E}">
        <p14:creationId xmlns:p14="http://schemas.microsoft.com/office/powerpoint/2010/main" val="268192163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ZG-Nonwide">
  <a:themeElements>
    <a:clrScheme name="zeevo">
      <a:dk1>
        <a:sysClr val="windowText" lastClr="000000"/>
      </a:dk1>
      <a:lt1>
        <a:sysClr val="window" lastClr="FFFFFF"/>
      </a:lt1>
      <a:dk2>
        <a:srgbClr val="686F76"/>
      </a:dk2>
      <a:lt2>
        <a:srgbClr val="A4A9AD"/>
      </a:lt2>
      <a:accent1>
        <a:srgbClr val="47A6F1"/>
      </a:accent1>
      <a:accent2>
        <a:srgbClr val="74C131"/>
      </a:accent2>
      <a:accent3>
        <a:srgbClr val="F57036"/>
      </a:accent3>
      <a:accent4>
        <a:srgbClr val="E64729"/>
      </a:accent4>
      <a:accent5>
        <a:srgbClr val="3F64AF"/>
      </a:accent5>
      <a:accent6>
        <a:srgbClr val="686F76"/>
      </a:accent6>
      <a:hlink>
        <a:srgbClr val="2F4B84"/>
      </a:hlink>
      <a:folHlink>
        <a:srgbClr val="357DB5"/>
      </a:folHlink>
    </a:clrScheme>
    <a:fontScheme name="zeevo">
      <a:majorFont>
        <a:latin typeface="Montserrat Semi Bold"/>
        <a:ea typeface=""/>
        <a:cs typeface=""/>
      </a:majorFont>
      <a:minorFont>
        <a:latin typeface="Montserra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5" id="{AB35431D-AACF-426E-A168-2C59FE102C1C}" vid="{4A0154BC-DC42-4757-B2AF-313F9F9D7A07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Custom PowerPoint Template 1">
    <a:dk1>
      <a:srgbClr val="000000"/>
    </a:dk1>
    <a:lt1>
      <a:srgbClr val="FFFFFF"/>
    </a:lt1>
    <a:dk2>
      <a:srgbClr val="D8B233"/>
    </a:dk2>
    <a:lt2>
      <a:srgbClr val="969696"/>
    </a:lt2>
    <a:accent1>
      <a:srgbClr val="49697D"/>
    </a:accent1>
    <a:accent2>
      <a:srgbClr val="3473BA"/>
    </a:accent2>
    <a:accent3>
      <a:srgbClr val="FFFFFF"/>
    </a:accent3>
    <a:accent4>
      <a:srgbClr val="000000"/>
    </a:accent4>
    <a:accent5>
      <a:srgbClr val="B1B9BF"/>
    </a:accent5>
    <a:accent6>
      <a:srgbClr val="2E68A8"/>
    </a:accent6>
    <a:hlink>
      <a:srgbClr val="A0AAB4"/>
    </a:hlink>
    <a:folHlink>
      <a:srgbClr val="67ADDF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9655B2FF72518499D87216D9444534F" ma:contentTypeVersion="11" ma:contentTypeDescription="Create a new document." ma:contentTypeScope="" ma:versionID="cb753a791d2600b8dd072cfd6d031ba9">
  <xsd:schema xmlns:xsd="http://www.w3.org/2001/XMLSchema" xmlns:xs="http://www.w3.org/2001/XMLSchema" xmlns:p="http://schemas.microsoft.com/office/2006/metadata/properties" xmlns:ns1="http://schemas.microsoft.com/sharepoint/v3" xmlns:ns2="1187ab52-1b20-474a-ab7c-5fa694b63801" xmlns:ns3="7af18f27-dec9-493c-a2ff-5c21a3d9048e" targetNamespace="http://schemas.microsoft.com/office/2006/metadata/properties" ma:root="true" ma:fieldsID="f73e2d9526ff5aa7fe45a20ef2a79983" ns1:_="" ns2:_="" ns3:_="">
    <xsd:import namespace="http://schemas.microsoft.com/sharepoint/v3"/>
    <xsd:import namespace="1187ab52-1b20-474a-ab7c-5fa694b63801"/>
    <xsd:import namespace="7af18f27-dec9-493c-a2ff-5c21a3d9048e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1:PublishingStartDate" minOccurs="0"/>
                <xsd:element ref="ns1:PublishingExpirationDate" minOccurs="0"/>
                <xsd:element ref="ns2:LastSharedByUser" minOccurs="0"/>
                <xsd:element ref="ns2:LastSharedByTime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10" nillable="true" ma:displayName="Scheduling Start Date" ma:description="Scheduling Start Date is a site column created by the Publishing feature. It is used to specify the date and time on which this page will first appear to site visitors." ma:internalName="PublishingStartDate">
      <xsd:simpleType>
        <xsd:restriction base="dms:Unknown"/>
      </xsd:simpleType>
    </xsd:element>
    <xsd:element name="PublishingExpirationDate" ma:index="11" nillable="true" ma:displayName="Scheduling End Date" ma:description="Scheduling End Date is a site column created by the Publishing feature. It is used to specify the date and time on which this page will no longer appear to site visitors.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187ab52-1b20-474a-ab7c-5fa694b6380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LastSharedByUser" ma:index="12" nillable="true" ma:displayName="Last Shared By User" ma:description="" ma:internalName="LastSharedByUser" ma:readOnly="true">
      <xsd:simpleType>
        <xsd:restriction base="dms:Note">
          <xsd:maxLength value="255"/>
        </xsd:restriction>
      </xsd:simpleType>
    </xsd:element>
    <xsd:element name="LastSharedByTime" ma:index="13" nillable="true" ma:displayName="Last Shared By Time" ma:description="" ma:internalName="LastSharedByTime" ma:readOnly="true">
      <xsd:simpleType>
        <xsd:restriction base="dms:DateTim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af18f27-dec9-493c-a2ff-5c21a3d90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7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8" nillable="true" ma:displayName="MediaServiceLocation" ma:internalName="MediaServiceLocation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D5A8C0-A230-4E63-9499-E32FF41D6852}">
  <ds:schemaRefs>
    <ds:schemaRef ds:uri="http://www.w3.org/XML/1998/namespace"/>
    <ds:schemaRef ds:uri="http://schemas.microsoft.com/office/2006/documentManagement/types"/>
    <ds:schemaRef ds:uri="http://purl.org/dc/dcmitype/"/>
    <ds:schemaRef ds:uri="http://schemas.microsoft.com/office/2006/metadata/properties"/>
    <ds:schemaRef ds:uri="http://purl.org/dc/terms/"/>
    <ds:schemaRef ds:uri="http://purl.org/dc/elements/1.1/"/>
    <ds:schemaRef ds:uri="http://schemas.microsoft.com/office/infopath/2007/PartnerControls"/>
    <ds:schemaRef ds:uri="http://schemas.microsoft.com/sharepoint/v3"/>
    <ds:schemaRef ds:uri="http://schemas.openxmlformats.org/package/2006/metadata/core-properties"/>
    <ds:schemaRef ds:uri="7af18f27-dec9-493c-a2ff-5c21a3d9048e"/>
    <ds:schemaRef ds:uri="1187ab52-1b20-474a-ab7c-5fa694b63801"/>
  </ds:schemaRefs>
</ds:datastoreItem>
</file>

<file path=customXml/itemProps2.xml><?xml version="1.0" encoding="utf-8"?>
<ds:datastoreItem xmlns:ds="http://schemas.openxmlformats.org/officeDocument/2006/customXml" ds:itemID="{B3C6AB49-6128-4BE5-8CDA-47AE2272129B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39F68CF3-759A-454C-BEA9-BA0A12A35AB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1187ab52-1b20-474a-ab7c-5fa694b63801"/>
    <ds:schemaRef ds:uri="7af18f27-dec9-493c-a2ff-5c21a3d9048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ZG-Onscreen</Template>
  <TotalTime>16215</TotalTime>
  <Words>897</Words>
  <Application>Microsoft Office PowerPoint</Application>
  <PresentationFormat>Widescreen</PresentationFormat>
  <Paragraphs>119</Paragraphs>
  <Slides>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ZG-Nonwide</vt:lpstr>
      <vt:lpstr>Plan d'introduction de haut niveau du GDTP</vt:lpstr>
      <vt:lpstr>Tableau 5 : Résumé de haut niveau de la mise en œuvre nationale au niveau des établissements pour les patients</vt:lpstr>
      <vt:lpstr>Résumé de la formation avec calendrier</vt:lpstr>
      <vt:lpstr>Plan d'engagement communautaire</vt:lpstr>
    </vt:vector>
  </TitlesOfParts>
  <Manager/>
  <Company>CHAI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2019 Budget</dc:title>
  <dc:subject/>
  <dc:creator>Swati Kalra</dc:creator>
  <cp:keywords/>
  <dc:description/>
  <cp:lastModifiedBy>Swati Kalra</cp:lastModifiedBy>
  <cp:revision>767</cp:revision>
  <cp:lastPrinted>2018-12-05T19:46:50Z</cp:lastPrinted>
  <dcterms:created xsi:type="dcterms:W3CDTF">2018-02-15T00:29:23Z</dcterms:created>
  <dcterms:modified xsi:type="dcterms:W3CDTF">2021-04-07T21:06:02Z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OCOpt">
    <vt:lpwstr>0</vt:lpwstr>
  </property>
  <property fmtid="{D5CDD505-2E9C-101B-9397-08002B2CF9AE}" pid="3" name="PNSOpt">
    <vt:lpwstr>1</vt:lpwstr>
  </property>
  <property fmtid="{D5CDD505-2E9C-101B-9397-08002B2CF9AE}" pid="4" name="ContentTypeId">
    <vt:lpwstr>0x01010039655B2FF72518499D87216D9444534F</vt:lpwstr>
  </property>
  <property fmtid="{D5CDD505-2E9C-101B-9397-08002B2CF9AE}" pid="5" name="PresUniqueID">
    <vt:lpwstr>N190BC2RI11</vt:lpwstr>
  </property>
  <property fmtid="{D5CDD505-2E9C-101B-9397-08002B2CF9AE}" pid="6" name="display_urn:schemas-microsoft-com:office:office#Editor">
    <vt:lpwstr>Dasani, Aum-IBD+</vt:lpwstr>
  </property>
  <property fmtid="{D5CDD505-2E9C-101B-9397-08002B2CF9AE}" pid="7" name="_dlc_ExpireDate">
    <vt:lpwstr>2013-12-27T07:51:10Z</vt:lpwstr>
  </property>
  <property fmtid="{D5CDD505-2E9C-101B-9397-08002B2CF9AE}" pid="8" name="ContentType">
    <vt:lpwstr>Generic Document</vt:lpwstr>
  </property>
  <property fmtid="{D5CDD505-2E9C-101B-9397-08002B2CF9AE}" pid="9" name="ItemRetentionFormula">
    <vt:lpwstr>&lt;formula id="Microsoft.Office.RecordsManagement.PolicyFeatures.Expiration.Formula.BuiltIn"&gt;&lt;number&gt;30&lt;/number&gt;&lt;property&gt;Modified&lt;/property&gt;&lt;propertyId&gt;28cf69c5-fa48-462a-b5cd-27b6f9d2bd5f&lt;/propertyId&gt;&lt;period&gt;days&lt;/period&gt;&lt;/formula&gt;</vt:lpwstr>
  </property>
  <property fmtid="{D5CDD505-2E9C-101B-9397-08002B2CF9AE}" pid="10" name="_dlc_policyId">
    <vt:lpwstr>/deals/30/3325081/Documents</vt:lpwstr>
  </property>
  <property fmtid="{D5CDD505-2E9C-101B-9397-08002B2CF9AE}" pid="11" name="PresentationIDs">
    <vt:lpwstr/>
  </property>
  <property fmtid="{D5CDD505-2E9C-101B-9397-08002B2CF9AE}" pid="12" name="CompanyId">
    <vt:lpwstr/>
  </property>
  <property fmtid="{D5CDD505-2E9C-101B-9397-08002B2CF9AE}" pid="13" name="Sectors">
    <vt:lpwstr/>
  </property>
  <property fmtid="{D5CDD505-2E9C-101B-9397-08002B2CF9AE}" pid="14" name="Products">
    <vt:lpwstr/>
  </property>
  <property fmtid="{D5CDD505-2E9C-101B-9397-08002B2CF9AE}" pid="15" name="Region">
    <vt:lpwstr/>
  </property>
  <property fmtid="{D5CDD505-2E9C-101B-9397-08002B2CF9AE}" pid="16" name="CompanyName">
    <vt:lpwstr/>
  </property>
  <property fmtid="{D5CDD505-2E9C-101B-9397-08002B2CF9AE}" pid="17" name="ProjectOpportunityId">
    <vt:lpwstr/>
  </property>
  <property fmtid="{D5CDD505-2E9C-101B-9397-08002B2CF9AE}" pid="18" name="Country">
    <vt:lpwstr/>
  </property>
  <property fmtid="{D5CDD505-2E9C-101B-9397-08002B2CF9AE}" pid="19" name="ProjectName">
    <vt:lpwstr/>
  </property>
  <property fmtid="{D5CDD505-2E9C-101B-9397-08002B2CF9AE}" pid="20" name="Abbreviation">
    <vt:lpwstr/>
  </property>
</Properties>
</file>