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704" r:id="rId2"/>
    <p:sldMasterId id="2147483726" r:id="rId3"/>
    <p:sldMasterId id="2147483748" r:id="rId4"/>
  </p:sldMasterIdLst>
  <p:notesMasterIdLst>
    <p:notesMasterId r:id="rId16"/>
  </p:notesMasterIdLst>
  <p:sldIdLst>
    <p:sldId id="1288" r:id="rId5"/>
    <p:sldId id="1304" r:id="rId6"/>
    <p:sldId id="1306" r:id="rId7"/>
    <p:sldId id="1302" r:id="rId8"/>
    <p:sldId id="1305" r:id="rId9"/>
    <p:sldId id="1299" r:id="rId10"/>
    <p:sldId id="1298" r:id="rId11"/>
    <p:sldId id="1293" r:id="rId12"/>
    <p:sldId id="1296" r:id="rId13"/>
    <p:sldId id="1300" r:id="rId14"/>
    <p:sldId id="1307" r:id="rId15"/>
  </p:sldIdLst>
  <p:sldSz cx="12192000" cy="6858000"/>
  <p:notesSz cx="9190038" cy="6877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193B"/>
    <a:srgbClr val="253375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29" autoAdjust="0"/>
    <p:restoredTop sz="92384" autoAdjust="0"/>
  </p:normalViewPr>
  <p:slideViewPr>
    <p:cSldViewPr snapToGrid="0">
      <p:cViewPr varScale="1">
        <p:scale>
          <a:sx n="79" d="100"/>
          <a:sy n="79" d="100"/>
        </p:scale>
        <p:origin x="132" y="258"/>
      </p:cViewPr>
      <p:guideLst/>
    </p:cSldViewPr>
  </p:slideViewPr>
  <p:outlineViewPr>
    <p:cViewPr>
      <p:scale>
        <a:sx n="33" d="100"/>
        <a:sy n="33" d="100"/>
      </p:scale>
      <p:origin x="0" y="-958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loe.harnois\Desktop\GRAPH%20Changement%20de%20l'incidence%20de%20VIH,%202010-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cap="none" spc="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Changement de l'incidence de VIH, 2010-2022, par région</a:t>
            </a:r>
          </a:p>
          <a:p>
            <a:pPr>
              <a:defRPr sz="1200"/>
            </a:pPr>
            <a:r>
              <a:rPr lang="fr-FR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(données UNAIDS)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cap="none" spc="5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3">
                <a:shade val="76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Feuil1!$A$2:$A$9</c:f>
              <c:strCache>
                <c:ptCount val="8"/>
                <c:pt idx="0">
                  <c:v>Afrique du Sud et de l'Est</c:v>
                </c:pt>
                <c:pt idx="1">
                  <c:v>Afrique centrale et de l'Ouest</c:v>
                </c:pt>
                <c:pt idx="2">
                  <c:v>Asie et région pacifique</c:v>
                </c:pt>
                <c:pt idx="3">
                  <c:v>Europe de l'Est et Asie centrale</c:v>
                </c:pt>
                <c:pt idx="4">
                  <c:v>Amérique latine</c:v>
                </c:pt>
                <c:pt idx="5">
                  <c:v>Europe centrale et de l'Ouest et Amérique du Nord</c:v>
                </c:pt>
                <c:pt idx="6">
                  <c:v>Les Caraïbes</c:v>
                </c:pt>
                <c:pt idx="7">
                  <c:v>Afrique du Nord et Moyen Orient</c:v>
                </c:pt>
              </c:strCache>
            </c:strRef>
          </c:cat>
          <c:val>
            <c:numRef>
              <c:f>Feuil1!$B$2:$B$9</c:f>
              <c:numCache>
                <c:formatCode>#,##0</c:formatCode>
                <c:ptCount val="8"/>
                <c:pt idx="0">
                  <c:v>1100000</c:v>
                </c:pt>
                <c:pt idx="1">
                  <c:v>320000</c:v>
                </c:pt>
                <c:pt idx="2">
                  <c:v>350000</c:v>
                </c:pt>
                <c:pt idx="3">
                  <c:v>110000</c:v>
                </c:pt>
                <c:pt idx="4">
                  <c:v>100000</c:v>
                </c:pt>
                <c:pt idx="5">
                  <c:v>75000</c:v>
                </c:pt>
                <c:pt idx="6">
                  <c:v>19000</c:v>
                </c:pt>
                <c:pt idx="7">
                  <c:v>11000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9D-4C77-B307-46C681EBB808}"/>
            </c:ext>
          </c:extLst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3">
                <a:tint val="77000"/>
                <a:alpha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Feuil1!$A$2:$A$9</c:f>
              <c:strCache>
                <c:ptCount val="8"/>
                <c:pt idx="0">
                  <c:v>Afrique du Sud et de l'Est</c:v>
                </c:pt>
                <c:pt idx="1">
                  <c:v>Afrique centrale et de l'Ouest</c:v>
                </c:pt>
                <c:pt idx="2">
                  <c:v>Asie et région pacifique</c:v>
                </c:pt>
                <c:pt idx="3">
                  <c:v>Europe de l'Est et Asie centrale</c:v>
                </c:pt>
                <c:pt idx="4">
                  <c:v>Amérique latine</c:v>
                </c:pt>
                <c:pt idx="5">
                  <c:v>Europe centrale et de l'Ouest et Amérique du Nord</c:v>
                </c:pt>
                <c:pt idx="6">
                  <c:v>Les Caraïbes</c:v>
                </c:pt>
                <c:pt idx="7">
                  <c:v>Afrique du Nord et Moyen Orient</c:v>
                </c:pt>
              </c:strCache>
            </c:strRef>
          </c:cat>
          <c:val>
            <c:numRef>
              <c:f>Feuil1!$C$2:$C$9</c:f>
              <c:numCache>
                <c:formatCode>#,##0</c:formatCode>
                <c:ptCount val="8"/>
                <c:pt idx="0">
                  <c:v>500000</c:v>
                </c:pt>
                <c:pt idx="1">
                  <c:v>160000</c:v>
                </c:pt>
                <c:pt idx="2">
                  <c:v>300000</c:v>
                </c:pt>
                <c:pt idx="3">
                  <c:v>160000</c:v>
                </c:pt>
                <c:pt idx="4">
                  <c:v>110000</c:v>
                </c:pt>
                <c:pt idx="5">
                  <c:v>58000</c:v>
                </c:pt>
                <c:pt idx="6">
                  <c:v>16000</c:v>
                </c:pt>
                <c:pt idx="7">
                  <c:v>17000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9D-4C77-B307-46C681EBB8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640481647"/>
        <c:axId val="1640486639"/>
      </c:barChart>
      <c:catAx>
        <c:axId val="1640481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20" normalizeH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1640486639"/>
        <c:crosses val="autoZero"/>
        <c:auto val="1"/>
        <c:lblAlgn val="ctr"/>
        <c:lblOffset val="100"/>
        <c:noMultiLvlLbl val="0"/>
      </c:catAx>
      <c:valAx>
        <c:axId val="16404866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1640481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1600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53D7E1-AECF-1343-A3A8-ABE2A88782F4}" type="doc">
      <dgm:prSet loTypeId="urn:microsoft.com/office/officeart/2005/8/layout/cycle4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674762B-9F96-184E-86C2-720784FE26A4}">
      <dgm:prSet phldrT="[Text]" custT="1"/>
      <dgm:spPr>
        <a:solidFill>
          <a:schemeClr val="tx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Dépistage</a:t>
          </a:r>
          <a:endParaRPr lang="en-GB" sz="1600" b="1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gm:t>
    </dgm:pt>
    <dgm:pt modelId="{ADA73DE3-4CA3-4A47-8861-D5E7F6241051}" type="parTrans" cxnId="{2FCDAF39-5792-074E-A1A9-A0A7BC990D69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0422D1F5-ACF1-8345-A8FD-FEB51D1047A3}" type="sibTrans" cxnId="{2FCDAF39-5792-074E-A1A9-A0A7BC990D69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BD15ACEF-1A7C-FB41-9607-A9E90DE56ED4}">
      <dgm:prSet phldrT="[Text]" custT="1"/>
      <dgm:spPr>
        <a:solidFill>
          <a:schemeClr val="tx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Diagnostic</a:t>
          </a:r>
          <a:endParaRPr lang="en-GB" sz="1600" b="1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gm:t>
    </dgm:pt>
    <dgm:pt modelId="{519BD2A7-0CFA-2D46-BE63-7445D70C05B4}" type="parTrans" cxnId="{73EA5F3F-6044-AE4A-A8AF-651A24541A1A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1C1E8AC1-681B-9740-8534-8DD46DEFE0FD}" type="sibTrans" cxnId="{73EA5F3F-6044-AE4A-A8AF-651A24541A1A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3206EC04-12D8-F145-8DB3-CF90292837E5}">
      <dgm:prSet phldrT="[Text]" custT="1"/>
      <dgm:spPr>
        <a:solidFill>
          <a:schemeClr val="tx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TARV</a:t>
          </a:r>
          <a:endParaRPr lang="en-GB" sz="1600" b="1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gm:t>
    </dgm:pt>
    <dgm:pt modelId="{8A5480D6-45B5-9242-BC8D-050D7427E3DE}" type="parTrans" cxnId="{C6A1C440-6D44-DE4B-B963-6ECFC506BFFF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332EBAFD-4BEB-614F-B36C-EC5C667CF15B}" type="sibTrans" cxnId="{C6A1C440-6D44-DE4B-B963-6ECFC506BFFF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72944139-173A-344A-9CE8-DF41977AD05A}">
      <dgm:prSet phldrT="[Text]"/>
      <dgm:spPr/>
      <dgm:t>
        <a:bodyPr/>
        <a:lstStyle/>
        <a:p>
          <a:endParaRPr lang="en-GB"/>
        </a:p>
      </dgm:t>
    </dgm:pt>
    <dgm:pt modelId="{35AD4132-FA1C-F94A-9B69-8DD8812C119F}" type="parTrans" cxnId="{40E8CBD8-122F-1141-950C-2D7CD023B15D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E5AF19AC-863B-794F-93CB-4425AD1CBDA7}" type="sibTrans" cxnId="{40E8CBD8-122F-1141-950C-2D7CD023B15D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5053DCAE-8BD0-B14B-AE2F-90A8E8651E7D}">
      <dgm:prSet phldrT="[Text]"/>
      <dgm:spPr/>
      <dgm:t>
        <a:bodyPr/>
        <a:lstStyle/>
        <a:p>
          <a:endParaRPr lang="en-GB"/>
        </a:p>
      </dgm:t>
    </dgm:pt>
    <dgm:pt modelId="{1821EC5B-B223-F44E-B54C-2163ED78ED7F}" type="parTrans" cxnId="{76841D8E-CB0A-3C4D-BF5A-E9E98393CF5C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19389CE0-F71F-2247-AD20-A3C52559A154}" type="sibTrans" cxnId="{76841D8E-CB0A-3C4D-BF5A-E9E98393CF5C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C7F6297A-67C2-D44D-8DA4-1107B0DA25FD}">
      <dgm:prSet custT="1"/>
      <dgm:spPr>
        <a:solidFill>
          <a:schemeClr val="tx1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GB" sz="1600" b="1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Prophylaxie</a:t>
          </a:r>
          <a:endParaRPr lang="en-GB" sz="1600" b="1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gm:t>
    </dgm:pt>
    <dgm:pt modelId="{6859B7C0-4BEE-874E-8B3E-26A6A43D3D91}" type="parTrans" cxnId="{1A9062C1-8644-7744-9846-D75CC8030E2E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2572F69C-3FDA-A241-9E1A-BFBF7EBEDCAB}" type="sibTrans" cxnId="{1A9062C1-8644-7744-9846-D75CC8030E2E}">
      <dgm:prSet/>
      <dgm:spPr/>
      <dgm:t>
        <a:bodyPr/>
        <a:lstStyle/>
        <a:p>
          <a:endParaRPr lang="en-GB" sz="1800">
            <a:latin typeface="Geneva" panose="020B0503030404040204" pitchFamily="34" charset="0"/>
            <a:ea typeface="Geneva" panose="020B0503030404040204" pitchFamily="34" charset="0"/>
          </a:endParaRPr>
        </a:p>
      </dgm:t>
    </dgm:pt>
    <dgm:pt modelId="{1B63BD0A-9513-5E48-B5A8-9D7DA2357B2F}" type="pres">
      <dgm:prSet presAssocID="{D153D7E1-AECF-1343-A3A8-ABE2A88782F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1618316-2615-1B41-BC5A-712C90886D33}" type="pres">
      <dgm:prSet presAssocID="{D153D7E1-AECF-1343-A3A8-ABE2A88782F4}" presName="children" presStyleCnt="0"/>
      <dgm:spPr/>
    </dgm:pt>
    <dgm:pt modelId="{571D51D5-3471-4645-9D42-B47B7785EFE0}" type="pres">
      <dgm:prSet presAssocID="{D153D7E1-AECF-1343-A3A8-ABE2A88782F4}" presName="childPlaceholder" presStyleCnt="0"/>
      <dgm:spPr/>
    </dgm:pt>
    <dgm:pt modelId="{AA5A4C0A-9FB7-824A-AC05-B102DBD8F796}" type="pres">
      <dgm:prSet presAssocID="{D153D7E1-AECF-1343-A3A8-ABE2A88782F4}" presName="circle" presStyleCnt="0"/>
      <dgm:spPr/>
    </dgm:pt>
    <dgm:pt modelId="{6E4B5791-F6CE-644C-B6ED-F7C8F676DA20}" type="pres">
      <dgm:prSet presAssocID="{D153D7E1-AECF-1343-A3A8-ABE2A88782F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298362-3B63-DC46-A437-5434F5A85A89}" type="pres">
      <dgm:prSet presAssocID="{D153D7E1-AECF-1343-A3A8-ABE2A88782F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AE9BCBC-549D-E844-A0A1-2864C4AE2BA7}" type="pres">
      <dgm:prSet presAssocID="{D153D7E1-AECF-1343-A3A8-ABE2A88782F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1E52A6B-9870-0C47-95B2-56B879164B96}" type="pres">
      <dgm:prSet presAssocID="{D153D7E1-AECF-1343-A3A8-ABE2A88782F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43D421-923D-244B-B4F5-7DA7D88C639C}" type="pres">
      <dgm:prSet presAssocID="{D153D7E1-AECF-1343-A3A8-ABE2A88782F4}" presName="quadrantPlaceholder" presStyleCnt="0"/>
      <dgm:spPr/>
    </dgm:pt>
    <dgm:pt modelId="{6512B1F7-1AEF-0040-A100-925765517F2E}" type="pres">
      <dgm:prSet presAssocID="{D153D7E1-AECF-1343-A3A8-ABE2A88782F4}" presName="center1" presStyleLbl="fgShp" presStyleIdx="0" presStyleCnt="2"/>
      <dgm:spPr>
        <a:noFill/>
        <a:ln>
          <a:noFill/>
        </a:ln>
      </dgm:spPr>
      <dgm:t>
        <a:bodyPr/>
        <a:lstStyle/>
        <a:p>
          <a:endParaRPr lang="fr-FR"/>
        </a:p>
      </dgm:t>
    </dgm:pt>
    <dgm:pt modelId="{BCD93D46-B2C8-714F-A40D-AC6AAFEE6E9C}" type="pres">
      <dgm:prSet presAssocID="{D153D7E1-AECF-1343-A3A8-ABE2A88782F4}" presName="center2" presStyleLbl="fgShp" presStyleIdx="1" presStyleCnt="2"/>
      <dgm:spPr>
        <a:noFill/>
        <a:ln>
          <a:noFill/>
        </a:ln>
      </dgm:spPr>
      <dgm:t>
        <a:bodyPr/>
        <a:lstStyle/>
        <a:p>
          <a:endParaRPr lang="fr-FR"/>
        </a:p>
      </dgm:t>
    </dgm:pt>
  </dgm:ptLst>
  <dgm:cxnLst>
    <dgm:cxn modelId="{10E4D298-7925-D640-9009-C71B6A0C7360}" type="presOf" srcId="{C7F6297A-67C2-D44D-8DA4-1107B0DA25FD}" destId="{E1E52A6B-9870-0C47-95B2-56B879164B96}" srcOrd="0" destOrd="0" presId="urn:microsoft.com/office/officeart/2005/8/layout/cycle4"/>
    <dgm:cxn modelId="{D6B41A62-6744-024C-9FC2-CD8CCF692128}" type="presOf" srcId="{D153D7E1-AECF-1343-A3A8-ABE2A88782F4}" destId="{1B63BD0A-9513-5E48-B5A8-9D7DA2357B2F}" srcOrd="0" destOrd="0" presId="urn:microsoft.com/office/officeart/2005/8/layout/cycle4"/>
    <dgm:cxn modelId="{8119157D-DEC0-9542-AF44-DDADA1CF626D}" type="presOf" srcId="{1674762B-9F96-184E-86C2-720784FE26A4}" destId="{6E4B5791-F6CE-644C-B6ED-F7C8F676DA20}" srcOrd="0" destOrd="0" presId="urn:microsoft.com/office/officeart/2005/8/layout/cycle4"/>
    <dgm:cxn modelId="{40E8CBD8-122F-1141-950C-2D7CD023B15D}" srcId="{D153D7E1-AECF-1343-A3A8-ABE2A88782F4}" destId="{72944139-173A-344A-9CE8-DF41977AD05A}" srcOrd="4" destOrd="0" parTransId="{35AD4132-FA1C-F94A-9B69-8DD8812C119F}" sibTransId="{E5AF19AC-863B-794F-93CB-4425AD1CBDA7}"/>
    <dgm:cxn modelId="{76841D8E-CB0A-3C4D-BF5A-E9E98393CF5C}" srcId="{D153D7E1-AECF-1343-A3A8-ABE2A88782F4}" destId="{5053DCAE-8BD0-B14B-AE2F-90A8E8651E7D}" srcOrd="5" destOrd="0" parTransId="{1821EC5B-B223-F44E-B54C-2163ED78ED7F}" sibTransId="{19389CE0-F71F-2247-AD20-A3C52559A154}"/>
    <dgm:cxn modelId="{73EA5F3F-6044-AE4A-A8AF-651A24541A1A}" srcId="{D153D7E1-AECF-1343-A3A8-ABE2A88782F4}" destId="{BD15ACEF-1A7C-FB41-9607-A9E90DE56ED4}" srcOrd="1" destOrd="0" parTransId="{519BD2A7-0CFA-2D46-BE63-7445D70C05B4}" sibTransId="{1C1E8AC1-681B-9740-8534-8DD46DEFE0FD}"/>
    <dgm:cxn modelId="{1A9062C1-8644-7744-9846-D75CC8030E2E}" srcId="{D153D7E1-AECF-1343-A3A8-ABE2A88782F4}" destId="{C7F6297A-67C2-D44D-8DA4-1107B0DA25FD}" srcOrd="3" destOrd="0" parTransId="{6859B7C0-4BEE-874E-8B3E-26A6A43D3D91}" sibTransId="{2572F69C-3FDA-A241-9E1A-BFBF7EBEDCAB}"/>
    <dgm:cxn modelId="{A75A4C76-3A02-BD49-AF48-92528DF9B508}" type="presOf" srcId="{BD15ACEF-1A7C-FB41-9607-A9E90DE56ED4}" destId="{75298362-3B63-DC46-A437-5434F5A85A89}" srcOrd="0" destOrd="0" presId="urn:microsoft.com/office/officeart/2005/8/layout/cycle4"/>
    <dgm:cxn modelId="{2FCDAF39-5792-074E-A1A9-A0A7BC990D69}" srcId="{D153D7E1-AECF-1343-A3A8-ABE2A88782F4}" destId="{1674762B-9F96-184E-86C2-720784FE26A4}" srcOrd="0" destOrd="0" parTransId="{ADA73DE3-4CA3-4A47-8861-D5E7F6241051}" sibTransId="{0422D1F5-ACF1-8345-A8FD-FEB51D1047A3}"/>
    <dgm:cxn modelId="{C6A1C440-6D44-DE4B-B963-6ECFC506BFFF}" srcId="{D153D7E1-AECF-1343-A3A8-ABE2A88782F4}" destId="{3206EC04-12D8-F145-8DB3-CF90292837E5}" srcOrd="2" destOrd="0" parTransId="{8A5480D6-45B5-9242-BC8D-050D7427E3DE}" sibTransId="{332EBAFD-4BEB-614F-B36C-EC5C667CF15B}"/>
    <dgm:cxn modelId="{FECE6F8A-4E12-6A46-B0BC-995C535BE9D0}" type="presOf" srcId="{3206EC04-12D8-F145-8DB3-CF90292837E5}" destId="{5AE9BCBC-549D-E844-A0A1-2864C4AE2BA7}" srcOrd="0" destOrd="0" presId="urn:microsoft.com/office/officeart/2005/8/layout/cycle4"/>
    <dgm:cxn modelId="{556B18E2-FE7D-E240-9907-F74791D39539}" type="presParOf" srcId="{1B63BD0A-9513-5E48-B5A8-9D7DA2357B2F}" destId="{F1618316-2615-1B41-BC5A-712C90886D33}" srcOrd="0" destOrd="0" presId="urn:microsoft.com/office/officeart/2005/8/layout/cycle4"/>
    <dgm:cxn modelId="{876EE9FA-3A56-5748-8DFA-FD1C6F7B1892}" type="presParOf" srcId="{F1618316-2615-1B41-BC5A-712C90886D33}" destId="{571D51D5-3471-4645-9D42-B47B7785EFE0}" srcOrd="0" destOrd="0" presId="urn:microsoft.com/office/officeart/2005/8/layout/cycle4"/>
    <dgm:cxn modelId="{C13C962D-7387-4A46-AD60-88C58F62FE81}" type="presParOf" srcId="{1B63BD0A-9513-5E48-B5A8-9D7DA2357B2F}" destId="{AA5A4C0A-9FB7-824A-AC05-B102DBD8F796}" srcOrd="1" destOrd="0" presId="urn:microsoft.com/office/officeart/2005/8/layout/cycle4"/>
    <dgm:cxn modelId="{53EE6521-432F-2A46-8C85-86B4A5BFEC6B}" type="presParOf" srcId="{AA5A4C0A-9FB7-824A-AC05-B102DBD8F796}" destId="{6E4B5791-F6CE-644C-B6ED-F7C8F676DA20}" srcOrd="0" destOrd="0" presId="urn:microsoft.com/office/officeart/2005/8/layout/cycle4"/>
    <dgm:cxn modelId="{61F5D5AD-44B9-E543-B094-89BF6DFBACEB}" type="presParOf" srcId="{AA5A4C0A-9FB7-824A-AC05-B102DBD8F796}" destId="{75298362-3B63-DC46-A437-5434F5A85A89}" srcOrd="1" destOrd="0" presId="urn:microsoft.com/office/officeart/2005/8/layout/cycle4"/>
    <dgm:cxn modelId="{6B0F270C-BCDC-6F4E-B373-65B39EDB9B77}" type="presParOf" srcId="{AA5A4C0A-9FB7-824A-AC05-B102DBD8F796}" destId="{5AE9BCBC-549D-E844-A0A1-2864C4AE2BA7}" srcOrd="2" destOrd="0" presId="urn:microsoft.com/office/officeart/2005/8/layout/cycle4"/>
    <dgm:cxn modelId="{490679BC-D7C0-E24F-BD63-BC66DFF638C4}" type="presParOf" srcId="{AA5A4C0A-9FB7-824A-AC05-B102DBD8F796}" destId="{E1E52A6B-9870-0C47-95B2-56B879164B96}" srcOrd="3" destOrd="0" presId="urn:microsoft.com/office/officeart/2005/8/layout/cycle4"/>
    <dgm:cxn modelId="{633B0EDA-A7D3-F146-85DD-4855CF4C7D5D}" type="presParOf" srcId="{AA5A4C0A-9FB7-824A-AC05-B102DBD8F796}" destId="{8043D421-923D-244B-B4F5-7DA7D88C639C}" srcOrd="4" destOrd="0" presId="urn:microsoft.com/office/officeart/2005/8/layout/cycle4"/>
    <dgm:cxn modelId="{3188C996-C9BB-0343-9F78-92402D3A396F}" type="presParOf" srcId="{1B63BD0A-9513-5E48-B5A8-9D7DA2357B2F}" destId="{6512B1F7-1AEF-0040-A100-925765517F2E}" srcOrd="2" destOrd="0" presId="urn:microsoft.com/office/officeart/2005/8/layout/cycle4"/>
    <dgm:cxn modelId="{153E3110-2913-594B-A950-1E8506ACB70A}" type="presParOf" srcId="{1B63BD0A-9513-5E48-B5A8-9D7DA2357B2F}" destId="{BCD93D46-B2C8-714F-A40D-AC6AAFEE6E9C}" srcOrd="3" destOrd="0" presId="urn:microsoft.com/office/officeart/2005/8/layout/cycle4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B5791-F6CE-644C-B6ED-F7C8F676DA20}">
      <dsp:nvSpPr>
        <dsp:cNvPr id="0" name=""/>
        <dsp:cNvSpPr/>
      </dsp:nvSpPr>
      <dsp:spPr>
        <a:xfrm>
          <a:off x="1775553" y="261348"/>
          <a:ext cx="1985331" cy="1985331"/>
        </a:xfrm>
        <a:prstGeom prst="pieWedge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Dépistage</a:t>
          </a:r>
          <a:endParaRPr lang="en-GB" sz="1600" b="1" kern="1200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sp:txBody>
      <dsp:txXfrm>
        <a:off x="2357043" y="842838"/>
        <a:ext cx="1403841" cy="1403841"/>
      </dsp:txXfrm>
    </dsp:sp>
    <dsp:sp modelId="{75298362-3B63-DC46-A437-5434F5A85A89}">
      <dsp:nvSpPr>
        <dsp:cNvPr id="0" name=""/>
        <dsp:cNvSpPr/>
      </dsp:nvSpPr>
      <dsp:spPr>
        <a:xfrm rot="5400000">
          <a:off x="3852586" y="261348"/>
          <a:ext cx="1985331" cy="1985331"/>
        </a:xfrm>
        <a:prstGeom prst="pieWedge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Diagnostic</a:t>
          </a:r>
          <a:endParaRPr lang="en-GB" sz="1600" b="1" kern="1200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sp:txBody>
      <dsp:txXfrm rot="-5400000">
        <a:off x="3852586" y="842838"/>
        <a:ext cx="1403841" cy="1403841"/>
      </dsp:txXfrm>
    </dsp:sp>
    <dsp:sp modelId="{5AE9BCBC-549D-E844-A0A1-2864C4AE2BA7}">
      <dsp:nvSpPr>
        <dsp:cNvPr id="0" name=""/>
        <dsp:cNvSpPr/>
      </dsp:nvSpPr>
      <dsp:spPr>
        <a:xfrm rot="10800000">
          <a:off x="3852586" y="2338381"/>
          <a:ext cx="1985331" cy="1985331"/>
        </a:xfrm>
        <a:prstGeom prst="pieWedge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TARV</a:t>
          </a:r>
          <a:endParaRPr lang="en-GB" sz="1600" b="1" kern="1200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sp:txBody>
      <dsp:txXfrm rot="10800000">
        <a:off x="3852586" y="2338381"/>
        <a:ext cx="1403841" cy="1403841"/>
      </dsp:txXfrm>
    </dsp:sp>
    <dsp:sp modelId="{E1E52A6B-9870-0C47-95B2-56B879164B96}">
      <dsp:nvSpPr>
        <dsp:cNvPr id="0" name=""/>
        <dsp:cNvSpPr/>
      </dsp:nvSpPr>
      <dsp:spPr>
        <a:xfrm rot="16200000">
          <a:off x="1775553" y="2338381"/>
          <a:ext cx="1985331" cy="1985331"/>
        </a:xfrm>
        <a:prstGeom prst="pieWedge">
          <a:avLst/>
        </a:prstGeom>
        <a:solidFill>
          <a:schemeClr val="tx1"/>
        </a:solidFill>
        <a:ln w="12700" cap="flat" cmpd="sng" algn="ctr">
          <a:solidFill>
            <a:schemeClr val="tx1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>
              <a:solidFill>
                <a:schemeClr val="bg2"/>
              </a:solidFill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rPr>
            <a:t>Prophylaxie</a:t>
          </a:r>
          <a:endParaRPr lang="en-GB" sz="1600" b="1" kern="1200" dirty="0">
            <a:solidFill>
              <a:schemeClr val="bg2"/>
            </a:solidFill>
            <a:latin typeface="Arial" panose="020B0604020202020204" pitchFamily="34" charset="0"/>
            <a:ea typeface="Geneva" panose="020B0503030404040204" pitchFamily="34" charset="0"/>
            <a:cs typeface="Arial" panose="020B0604020202020204" pitchFamily="34" charset="0"/>
          </a:endParaRPr>
        </a:p>
      </dsp:txBody>
      <dsp:txXfrm rot="5400000">
        <a:off x="2357043" y="2338381"/>
        <a:ext cx="1403841" cy="1403841"/>
      </dsp:txXfrm>
    </dsp:sp>
    <dsp:sp modelId="{6512B1F7-1AEF-0040-A100-925765517F2E}">
      <dsp:nvSpPr>
        <dsp:cNvPr id="0" name=""/>
        <dsp:cNvSpPr/>
      </dsp:nvSpPr>
      <dsp:spPr>
        <a:xfrm>
          <a:off x="3464002" y="1879875"/>
          <a:ext cx="685466" cy="596058"/>
        </a:xfrm>
        <a:prstGeom prst="circular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D93D46-B2C8-714F-A40D-AC6AAFEE6E9C}">
      <dsp:nvSpPr>
        <dsp:cNvPr id="0" name=""/>
        <dsp:cNvSpPr/>
      </dsp:nvSpPr>
      <dsp:spPr>
        <a:xfrm rot="10800000">
          <a:off x="3464002" y="2109128"/>
          <a:ext cx="685466" cy="596058"/>
        </a:xfrm>
        <a:prstGeom prst="circularArrow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82350" cy="345047"/>
          </a:xfrm>
          <a:prstGeom prst="rect">
            <a:avLst/>
          </a:prstGeom>
        </p:spPr>
        <p:txBody>
          <a:bodyPr vert="horz" lIns="91806" tIns="45903" rIns="91806" bIns="4590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205561" y="0"/>
            <a:ext cx="3982350" cy="345047"/>
          </a:xfrm>
          <a:prstGeom prst="rect">
            <a:avLst/>
          </a:prstGeom>
        </p:spPr>
        <p:txBody>
          <a:bodyPr vert="horz" lIns="91806" tIns="45903" rIns="91806" bIns="45903" rtlCol="0"/>
          <a:lstStyle>
            <a:lvl1pPr algn="r">
              <a:defRPr sz="1200"/>
            </a:lvl1pPr>
          </a:lstStyle>
          <a:p>
            <a:fld id="{C8E537D4-14B8-43DB-97EA-C9510F1F6CB2}" type="datetimeFigureOut">
              <a:rPr lang="fr-FR" smtClean="0"/>
              <a:t>26/06/2024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32063" y="860425"/>
            <a:ext cx="4125912" cy="2320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06" tIns="45903" rIns="91806" bIns="4590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9004" y="3309580"/>
            <a:ext cx="7352030" cy="2707839"/>
          </a:xfrm>
          <a:prstGeom prst="rect">
            <a:avLst/>
          </a:prstGeom>
        </p:spPr>
        <p:txBody>
          <a:bodyPr vert="horz" lIns="91806" tIns="45903" rIns="91806" bIns="4590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32004"/>
            <a:ext cx="3982350" cy="345046"/>
          </a:xfrm>
          <a:prstGeom prst="rect">
            <a:avLst/>
          </a:prstGeom>
        </p:spPr>
        <p:txBody>
          <a:bodyPr vert="horz" lIns="91806" tIns="45903" rIns="91806" bIns="4590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205561" y="6532004"/>
            <a:ext cx="3982350" cy="345046"/>
          </a:xfrm>
          <a:prstGeom prst="rect">
            <a:avLst/>
          </a:prstGeom>
        </p:spPr>
        <p:txBody>
          <a:bodyPr vert="horz" lIns="91806" tIns="45903" rIns="91806" bIns="45903" rtlCol="0" anchor="b"/>
          <a:lstStyle>
            <a:lvl1pPr algn="r">
              <a:defRPr sz="1200"/>
            </a:lvl1pPr>
          </a:lstStyle>
          <a:p>
            <a:fld id="{83BDE73E-1760-4779-B439-9EC0A4E384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1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je crois important de définir ce qu’on entend par VIH avancé : apparition de </a:t>
            </a:r>
            <a:r>
              <a:rPr lang="fr-FR" dirty="0" err="1"/>
              <a:t>co-morbidités</a:t>
            </a:r>
            <a:r>
              <a:rPr lang="fr-FR" dirty="0"/>
              <a:t> dites maladies opportunistes qui </a:t>
            </a:r>
            <a:r>
              <a:rPr lang="fr-FR" dirty="0" err="1"/>
              <a:t>beneficie</a:t>
            </a:r>
            <a:r>
              <a:rPr lang="fr-FR" dirty="0"/>
              <a:t> </a:t>
            </a:r>
            <a:r>
              <a:rPr lang="fr-FR" dirty="0" err="1"/>
              <a:t>d;ne</a:t>
            </a:r>
            <a:r>
              <a:rPr lang="fr-FR" dirty="0"/>
              <a:t> baisse de l'immunité (1) =&gt; ajouter une slide des maladies clefs les plus fréquentes avec cd4 &lt; 200 et stratégies pour les identifier </a:t>
            </a:r>
          </a:p>
          <a:p>
            <a:r>
              <a:rPr lang="fr-FR" dirty="0"/>
              <a:t>(**) </a:t>
            </a:r>
          </a:p>
          <a:p>
            <a:r>
              <a:rPr lang="fr-FR" dirty="0"/>
              <a:t>On estime environ 30-40 % de VIH avance manque si pas de cd4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00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434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754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Graphique sur modèle circulaire</a:t>
            </a:r>
          </a:p>
          <a:p>
            <a:r>
              <a:rPr lang="fr-FR" dirty="0"/>
              <a:t>Reference a la pyramide de </a:t>
            </a:r>
            <a:r>
              <a:rPr lang="fr-FR" dirty="0" err="1"/>
              <a:t>Maeslow</a:t>
            </a:r>
            <a:r>
              <a:rPr lang="fr-FR" dirty="0"/>
              <a:t> ?</a:t>
            </a:r>
          </a:p>
          <a:p>
            <a:r>
              <a:rPr lang="fr-FR" dirty="0"/>
              <a:t>Comment limiter : </a:t>
            </a:r>
            <a:r>
              <a:rPr lang="fr-FR" dirty="0" smtClean="0"/>
              <a:t>DSD (soins différenciés) </a:t>
            </a:r>
            <a:r>
              <a:rPr lang="fr-FR" dirty="0"/>
              <a:t>, PEC  communautaires , « </a:t>
            </a:r>
            <a:r>
              <a:rPr lang="fr-FR" dirty="0" err="1"/>
              <a:t>welcome</a:t>
            </a:r>
            <a:r>
              <a:rPr lang="fr-FR" dirty="0"/>
              <a:t> back » =&gt; registre Cameroun des PDV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539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Graphique sur modèle circulaire</a:t>
            </a:r>
          </a:p>
          <a:p>
            <a:r>
              <a:rPr lang="fr-FR" dirty="0"/>
              <a:t>Reference a la pyramide de </a:t>
            </a:r>
            <a:r>
              <a:rPr lang="fr-FR" dirty="0" err="1"/>
              <a:t>Maeslow</a:t>
            </a:r>
            <a:r>
              <a:rPr lang="fr-FR" dirty="0"/>
              <a:t> ?</a:t>
            </a:r>
          </a:p>
          <a:p>
            <a:r>
              <a:rPr lang="fr-FR" dirty="0"/>
              <a:t>Comment limiter : </a:t>
            </a:r>
            <a:r>
              <a:rPr lang="fr-FR" dirty="0" smtClean="0"/>
              <a:t>DSD (soins différenciés) </a:t>
            </a:r>
            <a:r>
              <a:rPr lang="fr-FR" dirty="0"/>
              <a:t>, PEC  communautaires , « </a:t>
            </a:r>
            <a:r>
              <a:rPr lang="fr-FR" dirty="0" err="1"/>
              <a:t>welcome</a:t>
            </a:r>
            <a:r>
              <a:rPr lang="fr-FR" dirty="0"/>
              <a:t> back » =&gt; registre Cameroun des PDV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DE73E-1760-4779-B439-9EC0A4E3840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4926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4008103E-81D9-894B-824A-DA429A6279F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749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3D2B62C6-85FD-804D-948F-9F670594D09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413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33D6C02-9943-9B44-B3AA-8152DCE4E2A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5650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E8858033-9D7D-ED48-8179-EBB9A33098B0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1870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621FC59B-95C4-E640-B1A7-3D7EBF29B754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7398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2F362213-7B07-E549-B774-E8715178387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1191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191EA6E-C498-6D47-A6B3-7490CFA2DDE6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5570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BC36D9-4F51-D540-B6B4-5F3FF22C801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9156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FB772F9E-C4F7-C247-9B26-98C31F25691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1742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0679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89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2879CA-0839-1345-9C73-3C318E701A4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180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1665323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148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4008103E-81D9-894B-824A-DA429A6279F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180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2879CA-0839-1345-9C73-3C318E701A4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7167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BC42BC2-714B-E74C-96FD-84AD3A69805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5570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A26C24A-C5DD-CE49-B666-1EB2B8545059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64736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88B117D8-138F-DD4A-9C2E-93F8C0A67031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90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53FC2D6-8AA4-DF46-92A2-04070572E47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467074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9CDA99D1-B734-2E42-AB58-EDC5840F41B8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740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A66B777C-352B-A54C-BC71-D44C289EF143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674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BC42BC2-714B-E74C-96FD-84AD3A69805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87495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28FB55B-9F19-1D4D-BB74-A2C81EA5BCC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66093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3D2B62C6-85FD-804D-948F-9F670594D09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85015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33D6C02-9943-9B44-B3AA-8152DCE4E2A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411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E8858033-9D7D-ED48-8179-EBB9A33098B0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21101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621FC59B-95C4-E640-B1A7-3D7EBF29B754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52871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2F362213-7B07-E549-B774-E8715178387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07628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191EA6E-C498-6D47-A6B3-7490CFA2DDE6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78562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BC36D9-4F51-D540-B6B4-5F3FF22C801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35248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FB772F9E-C4F7-C247-9B26-98C31F25691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85162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329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A26C24A-C5DD-CE49-B666-1EB2B8545059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02181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5163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7172614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01096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4008103E-81D9-894B-824A-DA429A6279F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63680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2879CA-0839-1345-9C73-3C318E701A4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32609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BC42BC2-714B-E74C-96FD-84AD3A69805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2478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A26C24A-C5DD-CE49-B666-1EB2B8545059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80774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88B117D8-138F-DD4A-9C2E-93F8C0A67031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4881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53FC2D6-8AA4-DF46-92A2-04070572E47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49234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9CDA99D1-B734-2E42-AB58-EDC5840F41B8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23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88B117D8-138F-DD4A-9C2E-93F8C0A67031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42008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A66B777C-352B-A54C-BC71-D44C289EF143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49751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28FB55B-9F19-1D4D-BB74-A2C81EA5BCC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32754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3D2B62C6-85FD-804D-948F-9F670594D09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49896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33D6C02-9943-9B44-B3AA-8152DCE4E2A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02415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E8858033-9D7D-ED48-8179-EBB9A33098B0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31952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621FC59B-95C4-E640-B1A7-3D7EBF29B754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00595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2F362213-7B07-E549-B774-E8715178387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9424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191EA6E-C498-6D47-A6B3-7490CFA2DDE6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49145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BC36D9-4F51-D540-B6B4-5F3FF22C801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9914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FB772F9E-C4F7-C247-9B26-98C31F25691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216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53FC2D6-8AA4-DF46-92A2-04070572E47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45524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95699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6912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9832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47706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F83EA-B664-3071-6C2A-8FFDEED45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11BD1-782D-C647-3DCC-C5ED556B0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9AF20-602D-FB9E-BD9B-302C76463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51F9-D04F-614D-968E-2A98ECC99CA5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12FDE-173C-98B0-C2B2-287581DFC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1E7EC-15C8-8C62-5115-A711BF538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51FF-94C4-C34B-8992-0DB25DEF089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193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58C23-EACA-D584-E86F-B5226BDA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0F1FD-ACDD-FB5C-8E9F-0B33A2E15F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B0E1C7-5E9C-EF05-5036-0572E6586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CE2222-3B05-9D66-F435-C345A75B2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51F9-D04F-614D-968E-2A98ECC99CA5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EA9EA-2CF4-2D42-D0B3-CB117324F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F9B363-7915-0020-C8B7-A35B9D6B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B51FF-94C4-C34B-8992-0DB25DEF089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958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-18247" y="-129515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4008103E-81D9-894B-824A-DA429A6279F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B7896C7-C8A2-FF78-171F-D1D52163AE6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21" name="Image 2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745E2CCC-2E06-B4FB-65E9-0B4BC05CA2E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22" name="Google Shape;19;p2">
              <a:extLst>
                <a:ext uri="{FF2B5EF4-FFF2-40B4-BE49-F238E27FC236}">
                  <a16:creationId xmlns:a16="http://schemas.microsoft.com/office/drawing/2014/main" id="{07FD9524-27AE-3F09-3FFF-39B90014D643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" name="Google Shape;19;p2">
              <a:extLst>
                <a:ext uri="{FF2B5EF4-FFF2-40B4-BE49-F238E27FC236}">
                  <a16:creationId xmlns:a16="http://schemas.microsoft.com/office/drawing/2014/main" id="{08A9BF90-8AD7-19EA-CC25-965D6C63719B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" name="Google Shape;19;p2">
              <a:extLst>
                <a:ext uri="{FF2B5EF4-FFF2-40B4-BE49-F238E27FC236}">
                  <a16:creationId xmlns:a16="http://schemas.microsoft.com/office/drawing/2014/main" id="{46DDBD12-8AC5-AD92-DAAD-83B4D843CA6F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1A95E1-683E-E4E5-28F9-879D99F2C3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F95F901-3294-ECC3-AEC0-0DF2F35BC1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9767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EA0112-3E53-D750-F7D6-87909A70F064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6824AC7-8E5E-AF7F-724A-73E463454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4" name="Google Shape;16;p2">
            <a:extLst>
              <a:ext uri="{FF2B5EF4-FFF2-40B4-BE49-F238E27FC236}">
                <a16:creationId xmlns:a16="http://schemas.microsoft.com/office/drawing/2014/main" id="{19E7BB38-5A6C-4860-1068-B0CB429F71FF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B06E80-B7B5-9499-892C-42A195C02C1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Google Shape;17;p2" descr="Une image contenant regardant, debout, femme&#10;&#10;Description générée automatiquement">
            <a:extLst>
              <a:ext uri="{FF2B5EF4-FFF2-40B4-BE49-F238E27FC236}">
                <a16:creationId xmlns:a16="http://schemas.microsoft.com/office/drawing/2014/main" id="{936693A5-257A-8449-62EC-00E21E323C3E}"/>
              </a:ext>
            </a:extLst>
          </p:cNvPr>
          <p:cNvPicPr preferRelativeResize="0"/>
          <p:nvPr userDrawn="1"/>
        </p:nvPicPr>
        <p:blipFill rotWithShape="1">
          <a:blip r:embed="rId3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49" t="3847"/>
          <a:stretch/>
        </p:blipFill>
        <p:spPr>
          <a:xfrm>
            <a:off x="-11459" y="1418172"/>
            <a:ext cx="7586372" cy="4750661"/>
          </a:xfrm>
          <a:custGeom>
            <a:avLst/>
            <a:gdLst/>
            <a:ahLst/>
            <a:cxnLst/>
            <a:rect l="l" t="t" r="r" b="b"/>
            <a:pathLst>
              <a:path w="10344421" h="6478381" extrusionOk="0">
                <a:moveTo>
                  <a:pt x="0" y="0"/>
                </a:moveTo>
                <a:lnTo>
                  <a:pt x="9187538" y="0"/>
                </a:lnTo>
                <a:lnTo>
                  <a:pt x="10344421" y="0"/>
                </a:lnTo>
                <a:lnTo>
                  <a:pt x="10344421" y="6478381"/>
                </a:lnTo>
                <a:lnTo>
                  <a:pt x="0" y="6478381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7" name="Google Shape;22;p2">
            <a:extLst>
              <a:ext uri="{FF2B5EF4-FFF2-40B4-BE49-F238E27FC236}">
                <a16:creationId xmlns:a16="http://schemas.microsoft.com/office/drawing/2014/main" id="{E498C239-4492-6D26-97E0-BB3D5306D49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001784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28" name="Google Shape;21;p2">
            <a:extLst>
              <a:ext uri="{FF2B5EF4-FFF2-40B4-BE49-F238E27FC236}">
                <a16:creationId xmlns:a16="http://schemas.microsoft.com/office/drawing/2014/main" id="{5D38D045-D23B-2FB9-19C9-8E78AE229B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012670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35C08B96-90F3-E5E2-1B33-B17F6995F9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98144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0" name="Espace réservé de la date 1">
            <a:extLst>
              <a:ext uri="{FF2B5EF4-FFF2-40B4-BE49-F238E27FC236}">
                <a16:creationId xmlns:a16="http://schemas.microsoft.com/office/drawing/2014/main" id="{D1A733A3-B83F-B1BA-00E7-99EA359E6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2879CA-0839-1345-9C73-3C318E701A4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F87E9C7-D8BE-FC23-9ABD-CDC8985B11B2}"/>
              </a:ext>
            </a:extLst>
          </p:cNvPr>
          <p:cNvGrpSpPr/>
          <p:nvPr userDrawn="1"/>
        </p:nvGrpSpPr>
        <p:grpSpPr>
          <a:xfrm>
            <a:off x="5000988" y="290731"/>
            <a:ext cx="6950391" cy="933629"/>
            <a:chOff x="7000732" y="407024"/>
            <a:chExt cx="9729642" cy="1307080"/>
          </a:xfrm>
        </p:grpSpPr>
        <p:pic>
          <p:nvPicPr>
            <p:cNvPr id="4" name="Image 3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3A1070F3-5F1D-4AC3-E81D-868B1B10D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0378" y="629815"/>
              <a:ext cx="1601434" cy="845323"/>
            </a:xfrm>
            <a:prstGeom prst="rect">
              <a:avLst/>
            </a:prstGeom>
          </p:spPr>
        </p:pic>
        <p:sp>
          <p:nvSpPr>
            <p:cNvPr id="5" name="Google Shape;19;p2">
              <a:extLst>
                <a:ext uri="{FF2B5EF4-FFF2-40B4-BE49-F238E27FC236}">
                  <a16:creationId xmlns:a16="http://schemas.microsoft.com/office/drawing/2014/main" id="{E3F192D3-D7B3-E6D9-1193-441C5B6FE549}"/>
                </a:ext>
              </a:extLst>
            </p:cNvPr>
            <p:cNvSpPr txBox="1"/>
            <p:nvPr userDrawn="1"/>
          </p:nvSpPr>
          <p:spPr>
            <a:xfrm>
              <a:off x="7000732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ŒUVRE</a:t>
              </a:r>
              <a:b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PAR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Google Shape;19;p2">
              <a:extLst>
                <a:ext uri="{FF2B5EF4-FFF2-40B4-BE49-F238E27FC236}">
                  <a16:creationId xmlns:a16="http://schemas.microsoft.com/office/drawing/2014/main" id="{AC232198-D664-2AFE-9B45-01066AAB4128}"/>
                </a:ext>
              </a:extLst>
            </p:cNvPr>
            <p:cNvSpPr txBox="1"/>
            <p:nvPr userDrawn="1"/>
          </p:nvSpPr>
          <p:spPr>
            <a:xfrm>
              <a:off x="10404811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FINANCÉE ET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PLACÉE SOUS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TUTELLE DU 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Google Shape;19;p2">
              <a:extLst>
                <a:ext uri="{FF2B5EF4-FFF2-40B4-BE49-F238E27FC236}">
                  <a16:creationId xmlns:a16="http://schemas.microsoft.com/office/drawing/2014/main" id="{FDC69B94-6582-A203-356F-55E6EC3B772C}"/>
                </a:ext>
              </a:extLst>
            </p:cNvPr>
            <p:cNvSpPr txBox="1"/>
            <p:nvPr userDrawn="1"/>
          </p:nvSpPr>
          <p:spPr>
            <a:xfrm>
              <a:off x="13561646" y="793681"/>
              <a:ext cx="1366140" cy="544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DANS LE CADRE DE</a:t>
              </a:r>
            </a:p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643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LA CONTRIBUTION FRANÇAISE AU</a:t>
              </a:r>
              <a:endParaRPr kumimoji="0" lang="fr-FR" sz="643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65482C2-62F9-EF28-A9BE-A35B233AC6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/>
            <a:stretch/>
          </p:blipFill>
          <p:spPr>
            <a:xfrm>
              <a:off x="11765532" y="407024"/>
              <a:ext cx="1409779" cy="130708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D171FB5-551B-8F6F-E60F-2824FE1C65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/>
            <a:stretch/>
          </p:blipFill>
          <p:spPr>
            <a:xfrm>
              <a:off x="14976913" y="675167"/>
              <a:ext cx="1753461" cy="7196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5103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>
          <p15:clr>
            <a:srgbClr val="FBAE40"/>
          </p15:clr>
        </p15:guide>
        <p15:guide id="2" pos="5376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457A797-8139-74F6-0073-C0C4FAFA4BD6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Google Shape;32;p3">
            <a:extLst>
              <a:ext uri="{FF2B5EF4-FFF2-40B4-BE49-F238E27FC236}">
                <a16:creationId xmlns:a16="http://schemas.microsoft.com/office/drawing/2014/main" id="{E74CFCC0-CBC0-BE48-70DC-9F61A6E20C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Sommaire</a:t>
            </a:r>
            <a:endParaRPr dirty="0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5550E230-A932-EA88-5FB0-703CFD4F79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591" y="1592232"/>
            <a:ext cx="11573950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Titre 01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B8C1443-46A1-6DC3-6D22-DCEF720D7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BC42BC2-714B-E74C-96FD-84AD3A69805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0670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2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BC6EDF-1099-EB35-4C73-1FE780D5BB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A26C24A-C5DD-CE49-B666-1EB2B8545059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432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9CDA99D1-B734-2E42-AB58-EDC5840F41B8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91475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4C64931-2231-4176-851D-12126D4EAEB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7B2F6E0C-1B93-0215-02E9-A20027545CF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9" name="Image 8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A846EA4-ED88-8A6A-63B3-19D19DB4D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0" name="Google Shape;19;p2">
              <a:extLst>
                <a:ext uri="{FF2B5EF4-FFF2-40B4-BE49-F238E27FC236}">
                  <a16:creationId xmlns:a16="http://schemas.microsoft.com/office/drawing/2014/main" id="{24A52B69-AE9F-9216-664B-477D30542E43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1" name="Google Shape;16;p2">
            <a:extLst>
              <a:ext uri="{FF2B5EF4-FFF2-40B4-BE49-F238E27FC236}">
                <a16:creationId xmlns:a16="http://schemas.microsoft.com/office/drawing/2014/main" id="{7B8F3964-64AB-8D3D-F32B-9FC4A873AAED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A8B2C0-0FA6-56DC-77A3-FA04CB575DD3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Google Shape;22;p2">
            <a:extLst>
              <a:ext uri="{FF2B5EF4-FFF2-40B4-BE49-F238E27FC236}">
                <a16:creationId xmlns:a16="http://schemas.microsoft.com/office/drawing/2014/main" id="{B33A6332-A68E-15B2-F615-CD30BE781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2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4" name="Google Shape;21;p2">
            <a:extLst>
              <a:ext uri="{FF2B5EF4-FFF2-40B4-BE49-F238E27FC236}">
                <a16:creationId xmlns:a16="http://schemas.microsoft.com/office/drawing/2014/main" id="{7C7E87AD-CA9A-893B-AF37-17ABBA3BED3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6969B917-5231-7925-D415-56A829879A4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16B92DA-9642-764B-8897-C424551FA5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B3114E-48DB-ABC1-6EC9-4C7FFD7F86D0}"/>
              </a:ext>
            </a:extLst>
          </p:cNvPr>
          <p:cNvSpPr/>
          <p:nvPr userDrawn="1"/>
        </p:nvSpPr>
        <p:spPr>
          <a:xfrm>
            <a:off x="0" y="1415204"/>
            <a:ext cx="1303448" cy="1411408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pour une image  7">
            <a:extLst>
              <a:ext uri="{FF2B5EF4-FFF2-40B4-BE49-F238E27FC236}">
                <a16:creationId xmlns:a16="http://schemas.microsoft.com/office/drawing/2014/main" id="{31EC39B5-C6AB-F942-0532-55322504C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7443FE-698C-4DE7-D7DF-58322EB54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88B117D8-138F-DD4A-9C2E-93F8C0A67031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4190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4BAC7B0-43C5-2A2A-7E62-476CE90329EC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A4858FAB-CBC3-3583-D1A8-69BB128D843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0" name="Image 9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FA5CCD2D-6BD5-CBB8-4488-E646C6CEB80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1" name="Google Shape;19;p2">
              <a:extLst>
                <a:ext uri="{FF2B5EF4-FFF2-40B4-BE49-F238E27FC236}">
                  <a16:creationId xmlns:a16="http://schemas.microsoft.com/office/drawing/2014/main" id="{650037FE-5F71-367D-2A74-AE165DC2CB4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2" name="Google Shape;16;p2">
            <a:extLst>
              <a:ext uri="{FF2B5EF4-FFF2-40B4-BE49-F238E27FC236}">
                <a16:creationId xmlns:a16="http://schemas.microsoft.com/office/drawing/2014/main" id="{CC969F90-3148-58B5-30A8-D649407A5342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3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0A8599-B110-A62D-D587-28333C008C95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Google Shape;22;p2">
            <a:extLst>
              <a:ext uri="{FF2B5EF4-FFF2-40B4-BE49-F238E27FC236}">
                <a16:creationId xmlns:a16="http://schemas.microsoft.com/office/drawing/2014/main" id="{C5657015-890C-7196-F157-4333429DA3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5" name="Google Shape;21;p2">
            <a:extLst>
              <a:ext uri="{FF2B5EF4-FFF2-40B4-BE49-F238E27FC236}">
                <a16:creationId xmlns:a16="http://schemas.microsoft.com/office/drawing/2014/main" id="{F993BDB6-3AF5-E9FF-181C-29010C087A9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A493204A-9942-4032-5C82-A9AE689B7B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ED4518C-B315-1D70-D45D-B2E5AC428E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6CEA99A-40FC-32C4-A6C0-5E40B8DA21F8}"/>
              </a:ext>
            </a:extLst>
          </p:cNvPr>
          <p:cNvSpPr/>
          <p:nvPr userDrawn="1"/>
        </p:nvSpPr>
        <p:spPr>
          <a:xfrm>
            <a:off x="12939" y="1415203"/>
            <a:ext cx="1303448" cy="1411408"/>
          </a:xfrm>
          <a:prstGeom prst="rect">
            <a:avLst/>
          </a:prstGeom>
          <a:pattFill prst="pct80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47F7943C-048D-3E8B-0C8B-7C160604B1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241BCC-E445-BAFD-B362-7D016C98D5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53FC2D6-8AA4-DF46-92A2-04070572E47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11735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9F80AA-56A4-C03B-1E16-0DFAD5467639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096717D-372F-E314-8353-ED39007C9F09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12" name="Image 1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D142A32A-7CAA-D531-3418-F3FFE84439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13" name="Google Shape;19;p2">
              <a:extLst>
                <a:ext uri="{FF2B5EF4-FFF2-40B4-BE49-F238E27FC236}">
                  <a16:creationId xmlns:a16="http://schemas.microsoft.com/office/drawing/2014/main" id="{20A6AB5F-CEA6-06E3-522F-E8503ABC4C9A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4" name="Google Shape;16;p2">
            <a:extLst>
              <a:ext uri="{FF2B5EF4-FFF2-40B4-BE49-F238E27FC236}">
                <a16:creationId xmlns:a16="http://schemas.microsoft.com/office/drawing/2014/main" id="{1F1D2E83-EA4E-38BC-25E1-E6FF8D545EC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4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D590B-F422-3515-A959-FFFF111C0664}"/>
              </a:ext>
            </a:extLst>
          </p:cNvPr>
          <p:cNvSpPr/>
          <p:nvPr userDrawn="1"/>
        </p:nvSpPr>
        <p:spPr>
          <a:xfrm>
            <a:off x="-142653" y="1680987"/>
            <a:ext cx="11671124" cy="4484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40588-517D-C72A-FAB7-90BE8C71CB6A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Google Shape;22;p2">
            <a:extLst>
              <a:ext uri="{FF2B5EF4-FFF2-40B4-BE49-F238E27FC236}">
                <a16:creationId xmlns:a16="http://schemas.microsoft.com/office/drawing/2014/main" id="{82E5B49B-94EB-94CE-036C-05B284271C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7" name="Google Shape;21;p2">
            <a:extLst>
              <a:ext uri="{FF2B5EF4-FFF2-40B4-BE49-F238E27FC236}">
                <a16:creationId xmlns:a16="http://schemas.microsoft.com/office/drawing/2014/main" id="{062D4104-0B8F-84B1-C7A4-439889ED166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6AE5AC90-BCA0-34AB-E3AE-59F84C2D71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7592502-8242-F83B-FA58-7FB53F7989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C761DAC-890B-1D5B-FB07-E6BFEE3AA21E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4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space réservé pour une image  7">
            <a:extLst>
              <a:ext uri="{FF2B5EF4-FFF2-40B4-BE49-F238E27FC236}">
                <a16:creationId xmlns:a16="http://schemas.microsoft.com/office/drawing/2014/main" id="{57CE212E-2DE1-9E36-772C-C044F67F61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D8F68666-3D96-B6B6-9F2B-C5106887FF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9CDA99D1-B734-2E42-AB58-EDC5840F41B8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90954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A66B777C-352B-A54C-BC71-D44C289EF143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1372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28FB55B-9F19-1D4D-BB74-A2C81EA5BCC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71035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795455-BE03-883C-0579-43C6F16B4EE6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6E4CFE-80AD-6215-F20A-DEC07972634B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3579E11F-7109-AC0A-7526-5BB9609D42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A0EE15EA-391F-45B1-E649-081EF95F3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B573F618-B247-FF50-F2C6-5D004CA39A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EC0E69-56D8-AC4B-85C8-C6862AED298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6FEE9E5-3F57-9C7B-37F1-8633B37FE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3D2B62C6-85FD-804D-948F-9F670594D09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1597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D90D1F-4CE2-42FD-499F-52B9843D04BF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AAA66-392E-F3BC-A30A-39B24F93F0C5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58;p5">
            <a:extLst>
              <a:ext uri="{FF2B5EF4-FFF2-40B4-BE49-F238E27FC236}">
                <a16:creationId xmlns:a16="http://schemas.microsoft.com/office/drawing/2014/main" id="{28A49AD1-6262-5CA3-C1DA-1AA48E38B0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15914621-FEE0-0944-4FCC-56C751A359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2" name="Espace réservé pour une image  12">
            <a:extLst>
              <a:ext uri="{FF2B5EF4-FFF2-40B4-BE49-F238E27FC236}">
                <a16:creationId xmlns:a16="http://schemas.microsoft.com/office/drawing/2014/main" id="{0F7E226E-46B2-7347-A28E-B24F04A9AC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7ECE1E-EEA7-A95B-4E59-B6D293B45918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1D5D28-1154-F108-1341-0DB546429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33D6C02-9943-9B44-B3AA-8152DCE4E2AC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81792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B531A8-247C-4E50-DC14-AE2B426F1003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0F135F-124A-7ECE-A3C1-21BA2296933E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B336A8D5-7E0D-B912-2101-A735961579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09821356-B350-B37F-0E6F-60116F7F4B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BD850399-5B15-C504-3035-8852E74989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0B63CD-AAF8-8584-DA99-452E804E38D6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B81DD6-5AF8-0463-305E-9136BDBFF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E8858033-9D7D-ED48-8179-EBB9A33098B0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45256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F42865-F4CF-058B-C59E-09E6CA6CB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621FC59B-95C4-E640-B1A7-3D7EBF29B754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24394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1CBE17-E660-C4AF-C0CF-3D78F49E7C54}"/>
              </a:ext>
            </a:extLst>
          </p:cNvPr>
          <p:cNvSpPr/>
          <p:nvPr userDrawn="1"/>
        </p:nvSpPr>
        <p:spPr>
          <a:xfrm>
            <a:off x="4627921" y="4276045"/>
            <a:ext cx="2342986" cy="22502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CF4F5C-6C45-D84D-BB25-48523F9BBA07}"/>
              </a:ext>
            </a:extLst>
          </p:cNvPr>
          <p:cNvSpPr/>
          <p:nvPr userDrawn="1"/>
        </p:nvSpPr>
        <p:spPr>
          <a:xfrm>
            <a:off x="0" y="1255258"/>
            <a:ext cx="6654512" cy="494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58;p5">
            <a:extLst>
              <a:ext uri="{FF2B5EF4-FFF2-40B4-BE49-F238E27FC236}">
                <a16:creationId xmlns:a16="http://schemas.microsoft.com/office/drawing/2014/main" id="{11AF9ACE-2025-0721-9592-5D721F9FBE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95445" y="3033549"/>
            <a:ext cx="4037323" cy="790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1800"/>
              <a:buNone/>
              <a:defRPr sz="25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0" name="Espace réservé pour une image  10">
            <a:extLst>
              <a:ext uri="{FF2B5EF4-FFF2-40B4-BE49-F238E27FC236}">
                <a16:creationId xmlns:a16="http://schemas.microsoft.com/office/drawing/2014/main" id="{98128B1B-C343-3D3F-F040-9B0515DCE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581831"/>
            <a:ext cx="6338115" cy="430155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pour une image  12">
            <a:extLst>
              <a:ext uri="{FF2B5EF4-FFF2-40B4-BE49-F238E27FC236}">
                <a16:creationId xmlns:a16="http://schemas.microsoft.com/office/drawing/2014/main" id="{E80AD59B-A628-0500-53F4-398001F5D4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5445" y="1255258"/>
            <a:ext cx="1428883" cy="137772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F4D03D-C883-0597-3ED5-FB2087DC1C13}"/>
              </a:ext>
            </a:extLst>
          </p:cNvPr>
          <p:cNvSpPr/>
          <p:nvPr userDrawn="1"/>
        </p:nvSpPr>
        <p:spPr>
          <a:xfrm>
            <a:off x="0" y="956965"/>
            <a:ext cx="4627921" cy="2982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3E0AC1E-191B-0E89-4B49-2495207B6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2F362213-7B07-E549-B774-E8715178387F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490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C61640A-0EB2-DA24-427B-F9B24CEA3138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3401F91-3B70-A50E-1233-94BF218D260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8" name="Image 7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4C2D65CD-7896-7E2B-E11A-BB0FA509D5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9" name="Google Shape;19;p2">
              <a:extLst>
                <a:ext uri="{FF2B5EF4-FFF2-40B4-BE49-F238E27FC236}">
                  <a16:creationId xmlns:a16="http://schemas.microsoft.com/office/drawing/2014/main" id="{150CAE0E-AA6A-ECD7-DB5D-6E4351DAF59B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0" name="Google Shape;16;p2">
            <a:extLst>
              <a:ext uri="{FF2B5EF4-FFF2-40B4-BE49-F238E27FC236}">
                <a16:creationId xmlns:a16="http://schemas.microsoft.com/office/drawing/2014/main" id="{D0FEAE0E-8829-B8FA-CFC2-8445CC136441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2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055174-FFFD-1FD4-117B-53196DFCBEC7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Google Shape;22;p2">
            <a:extLst>
              <a:ext uri="{FF2B5EF4-FFF2-40B4-BE49-F238E27FC236}">
                <a16:creationId xmlns:a16="http://schemas.microsoft.com/office/drawing/2014/main" id="{34FB7AE6-2C59-9E5D-6CE0-86A8AB65B8E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3" name="Google Shape;21;p2">
            <a:extLst>
              <a:ext uri="{FF2B5EF4-FFF2-40B4-BE49-F238E27FC236}">
                <a16:creationId xmlns:a16="http://schemas.microsoft.com/office/drawing/2014/main" id="{692FE2C4-B68B-0D32-D1AA-6E68F04A1E5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6D55666-3195-70A1-D74A-BE13B109D3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A850427-5C3B-DD0E-7FE5-6E5EB1FD41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7C5D7D5-C8AE-E8EF-5A56-3B3117292C23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DF1793FB-00A0-503A-A418-849BB0B40F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6176D6-5562-9EE1-BF65-A5A8E4C0B8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A66B777C-352B-A54C-BC71-D44C289EF143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13822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graphique 22">
            <a:extLst>
              <a:ext uri="{FF2B5EF4-FFF2-40B4-BE49-F238E27FC236}">
                <a16:creationId xmlns:a16="http://schemas.microsoft.com/office/drawing/2014/main" id="{2096CE77-1B56-9145-BD88-FF85A89C6BC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096567" y="1592036"/>
            <a:ext cx="5786976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5" name="Espace réservé de la date 1">
            <a:extLst>
              <a:ext uri="{FF2B5EF4-FFF2-40B4-BE49-F238E27FC236}">
                <a16:creationId xmlns:a16="http://schemas.microsoft.com/office/drawing/2014/main" id="{C0304336-3BAF-42B2-5C67-FFF94AB70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B191EA6E-C498-6D47-A6B3-7490CFA2DDE6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28508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3" name="Espace réservé du texte 16">
            <a:extLst>
              <a:ext uri="{FF2B5EF4-FFF2-40B4-BE49-F238E27FC236}">
                <a16:creationId xmlns:a16="http://schemas.microsoft.com/office/drawing/2014/main" id="{500FB858-7C00-3269-EF3A-CC4F46A279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1" y="1592232"/>
            <a:ext cx="5589654" cy="4619289"/>
          </a:xfrm>
        </p:spPr>
        <p:txBody>
          <a:bodyPr>
            <a:noAutofit/>
          </a:bodyPr>
          <a:lstStyle>
            <a:lvl1pPr marL="0" indent="-385722"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graphique SmartArt 11">
            <a:extLst>
              <a:ext uri="{FF2B5EF4-FFF2-40B4-BE49-F238E27FC236}">
                <a16:creationId xmlns:a16="http://schemas.microsoft.com/office/drawing/2014/main" id="{937FA7F8-6EF2-E877-E468-72259059ED5A}"/>
              </a:ext>
            </a:extLst>
          </p:cNvPr>
          <p:cNvSpPr>
            <a:spLocks noGrp="1"/>
          </p:cNvSpPr>
          <p:nvPr>
            <p:ph type="dgm" sz="quarter" idx="12"/>
          </p:nvPr>
        </p:nvSpPr>
        <p:spPr>
          <a:xfrm>
            <a:off x="6096567" y="1592036"/>
            <a:ext cx="5763161" cy="46196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75E08884-CB3B-101A-07DA-7061ACB1E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C3BC36D9-4F51-D540-B6B4-5F3FF22C8012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31736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;p3">
            <a:extLst>
              <a:ext uri="{FF2B5EF4-FFF2-40B4-BE49-F238E27FC236}">
                <a16:creationId xmlns:a16="http://schemas.microsoft.com/office/drawing/2014/main" id="{9751C49E-9167-FD53-8D5B-2E26FDEFD9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9591" y="845100"/>
            <a:ext cx="11573950" cy="54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989A"/>
              </a:buClr>
              <a:buSzPts val="4000"/>
              <a:buFont typeface="Verdana"/>
              <a:buNone/>
              <a:defRPr sz="2857" b="1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CC2BCEB5-3355-7F7B-E665-9E7D2D03F8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592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14296" indent="-128574">
              <a:buClr>
                <a:schemeClr val="tx1"/>
              </a:buClr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A33A98B-5EE3-439A-45FF-C9ECD8F252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2137" y="1592232"/>
            <a:ext cx="5548829" cy="465344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85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722" indent="-180004">
              <a:buClr>
                <a:schemeClr val="tx2"/>
              </a:buClr>
              <a:defRPr sz="1571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89833" indent="-204111">
              <a:buClr>
                <a:schemeClr val="tx1"/>
              </a:buClr>
              <a:buFont typeface="Arial" panose="020B0604020202020204" pitchFamily="34" charset="0"/>
              <a:buChar char="•"/>
              <a:defRPr sz="1286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42870" indent="-77144">
              <a:buClr>
                <a:schemeClr val="tx2"/>
              </a:buClr>
              <a:defRPr sz="1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" name="Espace réservé de la date 1">
            <a:extLst>
              <a:ext uri="{FF2B5EF4-FFF2-40B4-BE49-F238E27FC236}">
                <a16:creationId xmlns:a16="http://schemas.microsoft.com/office/drawing/2014/main" id="{F19A5409-4629-3915-8C88-77360B57B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FB772F9E-C4F7-C247-9B26-98C31F25691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4885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4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ZoneTexte 14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77904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0" y="2261928"/>
            <a:ext cx="5861334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publique, Expertise France est l’acteur interministériel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 la coopération technique internationale, filiale du groupe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Agence française de développement (groupe AFD).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Deuxième agence par sa taille en Europe,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conçoit et met en œuvre des projets qui renforcent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durablement les politiques publiques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dans les pays en développement et émergents. 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Gouvernance, sécurité, climat, santé, éducation…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Elle intervient sur des domaines clés du développement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et contribue aux côtés de ses partenaires à la concrétisation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 objectifs de développement durable (ODD). </a:t>
            </a:r>
            <a:b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Pour un monde en commun.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 savoir plus : </a:t>
            </a: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  <a:endParaRPr kumimoji="0" sz="1143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5047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27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2">
              <a:lumMod val="60000"/>
              <a:lumOff val="4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</p:spTree>
    <p:extLst>
      <p:ext uri="{BB962C8B-B14F-4D97-AF65-F5344CB8AC3E}">
        <p14:creationId xmlns:p14="http://schemas.microsoft.com/office/powerpoint/2010/main" val="398457856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ED27278B-6929-8D67-0447-93B5B7197596}"/>
              </a:ext>
            </a:extLst>
          </p:cNvPr>
          <p:cNvSpPr/>
          <p:nvPr userDrawn="1"/>
        </p:nvSpPr>
        <p:spPr>
          <a:xfrm>
            <a:off x="0" y="-1"/>
            <a:ext cx="5634549" cy="6858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DAE96E-1EBA-D7E4-2ED3-3C6DD54EC558}"/>
              </a:ext>
            </a:extLst>
          </p:cNvPr>
          <p:cNvSpPr/>
          <p:nvPr userDrawn="1"/>
        </p:nvSpPr>
        <p:spPr>
          <a:xfrm>
            <a:off x="-1" y="6530628"/>
            <a:ext cx="5634549" cy="334286"/>
          </a:xfrm>
          <a:prstGeom prst="rect">
            <a:avLst/>
          </a:prstGeom>
          <a:pattFill prst="pct80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38C675F-FCBB-CBB5-9F16-DE0CF581033B}"/>
              </a:ext>
            </a:extLst>
          </p:cNvPr>
          <p:cNvSpPr/>
          <p:nvPr userDrawn="1"/>
        </p:nvSpPr>
        <p:spPr>
          <a:xfrm>
            <a:off x="5634548" y="1"/>
            <a:ext cx="6558586" cy="9567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B30D13-C3BB-DFE5-7B4E-ACD6AC93D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1800" y="5944709"/>
            <a:ext cx="5282446" cy="9132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2C4026F-6EFF-401B-D860-C6B84B0CD1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639" y="1079434"/>
            <a:ext cx="3705192" cy="14156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935BB5-3208-4335-11AC-13835CE1FFEE}"/>
              </a:ext>
            </a:extLst>
          </p:cNvPr>
          <p:cNvSpPr/>
          <p:nvPr userDrawn="1"/>
        </p:nvSpPr>
        <p:spPr>
          <a:xfrm>
            <a:off x="10678831" y="6540524"/>
            <a:ext cx="1290435" cy="233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9118106-8FA6-A1B4-764E-157F06AC7F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438" y="979904"/>
            <a:ext cx="3705192" cy="1415674"/>
          </a:xfrm>
          <a:prstGeom prst="rect">
            <a:avLst/>
          </a:prstGeom>
        </p:spPr>
      </p:pic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2636046A-5E2A-1B5A-6B23-34230AADA4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343" y="1319969"/>
            <a:ext cx="1624647" cy="770212"/>
          </a:xfrm>
          <a:prstGeom prst="rect">
            <a:avLst/>
          </a:prstGeom>
        </p:spPr>
      </p:pic>
      <p:sp>
        <p:nvSpPr>
          <p:cNvPr id="18" name="Google Shape;138;p14">
            <a:extLst>
              <a:ext uri="{FF2B5EF4-FFF2-40B4-BE49-F238E27FC236}">
                <a16:creationId xmlns:a16="http://schemas.microsoft.com/office/drawing/2014/main" id="{E2F0D968-E1F8-F0B4-14B1-718649DC2E74}"/>
              </a:ext>
            </a:extLst>
          </p:cNvPr>
          <p:cNvSpPr/>
          <p:nvPr userDrawn="1"/>
        </p:nvSpPr>
        <p:spPr>
          <a:xfrm>
            <a:off x="7998807" y="2578908"/>
            <a:ext cx="2056855" cy="263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714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CONTACTS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L’Initiative</a:t>
            </a:r>
            <a:endParaRPr kumimoji="0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Sida, tuberculose, paludisme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www.initiative5pour100.fr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1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40 boulevard de Port-Royal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75005 Paris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57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01 70 82 70 82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43" b="0" i="0" u="none" strike="noStrike" kern="1200" cap="none" spc="0" normalizeH="0" baseline="0" noProof="0" dirty="0">
              <a:ln>
                <a:noFill/>
              </a:ln>
              <a:solidFill>
                <a:srgbClr val="25337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7998807" y="4638640"/>
            <a:ext cx="2143324" cy="718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ef.linitiative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14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ef_linitiative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( </a:t>
            </a:r>
            <a:r>
              <a:rPr kumimoji="0" lang="fr-FR" sz="1143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kumimoji="0" lang="fr-FR" sz="1286" b="0" i="0" u="none" strike="noStrike" kern="1200" cap="none" spc="0" normalizeH="0" baseline="0" noProof="0" dirty="0">
                <a:ln>
                  <a:noFill/>
                </a:ln>
                <a:solidFill>
                  <a:srgbClr val="52535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52535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0" descr="Facebook a changé son logo…et c’est vraiment subtil|Le blogue d’Émilie ..."/>
          <p:cNvPicPr>
            <a:picLocks noChangeAspect="1" noChangeArrowheads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767" y="4663593"/>
            <a:ext cx="95090" cy="1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X - Best, Cool, Funny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3647" y="4929707"/>
            <a:ext cx="156498" cy="1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Twitter testing dedicated GIF button on mobile app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384" y="4945972"/>
            <a:ext cx="149972" cy="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Google Shape;135;p14">
            <a:extLst>
              <a:ext uri="{FF2B5EF4-FFF2-40B4-BE49-F238E27FC236}">
                <a16:creationId xmlns:a16="http://schemas.microsoft.com/office/drawing/2014/main" id="{9DC0BB8B-5A3A-2ADD-ACFD-06FAB4E1BDDD}"/>
              </a:ext>
            </a:extLst>
          </p:cNvPr>
          <p:cNvSpPr/>
          <p:nvPr userDrawn="1"/>
        </p:nvSpPr>
        <p:spPr>
          <a:xfrm>
            <a:off x="1" y="2261928"/>
            <a:ext cx="5634547" cy="2632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5304" tIns="32643" rIns="65304" bIns="32643" anchor="t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Expertise France (EF) is a government agency and an inter-ministerial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stakeholder in international technical cooperation. It is also a subsidiary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of the French Development Agency (AFD) group.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 the second largest agency of its kind in Europe,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designs and implements projects that strengthen sustainable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public policies in developing and emerging countries.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Governance, security, climate, health, education…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EF operates in key development areas and alongside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its partners contributes to achieving the 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Sustainable Development Goals (SDGs).</a:t>
            </a:r>
            <a:b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</a:b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For a world in common.</a:t>
            </a:r>
          </a:p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71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43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Find out more: </a:t>
            </a:r>
            <a:r>
              <a:rPr kumimoji="0" lang="en-US" sz="114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www.expertisefrance.fr</a:t>
            </a:r>
          </a:p>
        </p:txBody>
      </p:sp>
      <p:sp>
        <p:nvSpPr>
          <p:cNvPr id="23" name="Google Shape;16;p2">
            <a:extLst>
              <a:ext uri="{FF2B5EF4-FFF2-40B4-BE49-F238E27FC236}">
                <a16:creationId xmlns:a16="http://schemas.microsoft.com/office/drawing/2014/main" id="{5E636CB8-4BD8-38B8-C89C-A5A40E68E27F}"/>
              </a:ext>
            </a:extLst>
          </p:cNvPr>
          <p:cNvSpPr/>
          <p:nvPr userDrawn="1"/>
        </p:nvSpPr>
        <p:spPr>
          <a:xfrm>
            <a:off x="5616404" y="326572"/>
            <a:ext cx="334317" cy="6204056"/>
          </a:xfrm>
          <a:prstGeom prst="rect">
            <a:avLst/>
          </a:prstGeom>
          <a:solidFill>
            <a:schemeClr val="tx1"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647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EB6C9C1-7512-4EA7-AC0B-3243BEF8BEF7}"/>
              </a:ext>
            </a:extLst>
          </p:cNvPr>
          <p:cNvSpPr/>
          <p:nvPr userDrawn="1"/>
        </p:nvSpPr>
        <p:spPr>
          <a:xfrm>
            <a:off x="0" y="0"/>
            <a:ext cx="12193134" cy="14152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9A1BF0D-E547-ADC5-C0F1-A345413DE23E}"/>
              </a:ext>
            </a:extLst>
          </p:cNvPr>
          <p:cNvGrpSpPr/>
          <p:nvPr userDrawn="1"/>
        </p:nvGrpSpPr>
        <p:grpSpPr>
          <a:xfrm>
            <a:off x="9325497" y="390905"/>
            <a:ext cx="2500926" cy="725896"/>
            <a:chOff x="13054482" y="611435"/>
            <a:chExt cx="3500971" cy="1016254"/>
          </a:xfrm>
        </p:grpSpPr>
        <p:pic>
          <p:nvPicPr>
            <p:cNvPr id="7" name="Image 6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2D572F86-7595-56BA-8A6B-BAC517ED039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630195" y="611435"/>
              <a:ext cx="1925258" cy="1016254"/>
            </a:xfrm>
            <a:prstGeom prst="rect">
              <a:avLst/>
            </a:prstGeom>
          </p:spPr>
        </p:pic>
        <p:sp>
          <p:nvSpPr>
            <p:cNvPr id="8" name="Google Shape;19;p2">
              <a:extLst>
                <a:ext uri="{FF2B5EF4-FFF2-40B4-BE49-F238E27FC236}">
                  <a16:creationId xmlns:a16="http://schemas.microsoft.com/office/drawing/2014/main" id="{B66939AB-FE91-677B-AE69-620D078903D2}"/>
                </a:ext>
              </a:extLst>
            </p:cNvPr>
            <p:cNvSpPr txBox="1"/>
            <p:nvPr userDrawn="1"/>
          </p:nvSpPr>
          <p:spPr>
            <a:xfrm>
              <a:off x="13054482" y="754525"/>
              <a:ext cx="1575713" cy="7755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Une facilité</a:t>
              </a:r>
              <a:b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</a:b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9C9B9B"/>
                  </a:solidFill>
                  <a:effectLst/>
                  <a:uLnTx/>
                  <a:uFillTx/>
                  <a:latin typeface="Arial" panose="020B0604020202020204" pitchFamily="34" charset="0"/>
                  <a:ea typeface="Calibri"/>
                  <a:cs typeface="Arial" panose="020B0604020202020204" pitchFamily="34" charset="0"/>
                  <a:sym typeface="Calibri"/>
                </a:rPr>
                <a:t>mise en œuvre par</a:t>
              </a: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9" name="Google Shape;16;p2">
            <a:extLst>
              <a:ext uri="{FF2B5EF4-FFF2-40B4-BE49-F238E27FC236}">
                <a16:creationId xmlns:a16="http://schemas.microsoft.com/office/drawing/2014/main" id="{29269735-2143-D6B9-D487-EDD61819E48A}"/>
              </a:ext>
            </a:extLst>
          </p:cNvPr>
          <p:cNvSpPr/>
          <p:nvPr userDrawn="1"/>
        </p:nvSpPr>
        <p:spPr>
          <a:xfrm>
            <a:off x="0" y="1710160"/>
            <a:ext cx="11826423" cy="4750661"/>
          </a:xfrm>
          <a:prstGeom prst="rect">
            <a:avLst/>
          </a:prstGeom>
          <a:solidFill>
            <a:schemeClr val="accent1">
              <a:lumMod val="40000"/>
              <a:lumOff val="60000"/>
              <a:alpha val="39670"/>
            </a:schemeClr>
          </a:solidFill>
          <a:ln>
            <a:noFill/>
          </a:ln>
        </p:spPr>
        <p:txBody>
          <a:bodyPr spcFirstLastPara="1" wrap="square" lIns="65304" tIns="32643" rIns="65304" bIns="32643" anchor="ctr" anchorCtr="0">
            <a:noAutofit/>
          </a:bodyPr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71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DFF3B1B-A43D-74E1-7235-B90EF33A3302}"/>
              </a:ext>
            </a:extLst>
          </p:cNvPr>
          <p:cNvSpPr/>
          <p:nvPr userDrawn="1"/>
        </p:nvSpPr>
        <p:spPr>
          <a:xfrm>
            <a:off x="0" y="1415204"/>
            <a:ext cx="11528470" cy="47506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005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Google Shape;22;p2">
            <a:extLst>
              <a:ext uri="{FF2B5EF4-FFF2-40B4-BE49-F238E27FC236}">
                <a16:creationId xmlns:a16="http://schemas.microsoft.com/office/drawing/2014/main" id="{5DFAF8DA-49C7-9AFC-6BDE-54CC89F99A7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440359" y="1871434"/>
            <a:ext cx="4449327" cy="1557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Verdana"/>
              <a:buNone/>
              <a:defRPr sz="3214" b="1" i="0" cap="all" spc="143" baseline="0">
                <a:solidFill>
                  <a:schemeClr val="tx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2" name="Google Shape;21;p2">
            <a:extLst>
              <a:ext uri="{FF2B5EF4-FFF2-40B4-BE49-F238E27FC236}">
                <a16:creationId xmlns:a16="http://schemas.microsoft.com/office/drawing/2014/main" id="{DC09E6C0-4E05-B39A-2442-B3AFA5842D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6451245" y="3790534"/>
            <a:ext cx="4427555" cy="77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0" lvl="0" indent="0" algn="l">
              <a:lnSpc>
                <a:spcPts val="21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None/>
              <a:defRPr sz="1857" cap="none">
                <a:solidFill>
                  <a:schemeClr val="lt1"/>
                </a:solidFill>
                <a:latin typeface="Arial" panose="020B0604020202020204" pitchFamily="34" charset="0"/>
                <a:ea typeface="Verdana"/>
                <a:cs typeface="Arial" panose="020B0604020202020204" pitchFamily="34" charset="0"/>
                <a:sym typeface="Verdana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8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52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D3B"/>
              </a:buClr>
              <a:buSzPts val="22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dirty="0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D7D1B36-AAE6-8486-EC74-F9A46BE441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36719" y="5322155"/>
            <a:ext cx="3984837" cy="345848"/>
          </a:xfrm>
        </p:spPr>
        <p:txBody>
          <a:bodyPr>
            <a:noAutofit/>
          </a:bodyPr>
          <a:lstStyle>
            <a:lvl1pPr marL="0" indent="0" algn="l">
              <a:buNone/>
              <a:defRPr sz="128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5A3172A-D6C0-6D77-5E23-C199A88AD7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3705192" cy="141567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4EE977D-9F9A-4F20-37D0-7F3455B1AC68}"/>
              </a:ext>
            </a:extLst>
          </p:cNvPr>
          <p:cNvSpPr/>
          <p:nvPr userDrawn="1"/>
        </p:nvSpPr>
        <p:spPr>
          <a:xfrm>
            <a:off x="0" y="1415203"/>
            <a:ext cx="1303448" cy="1411408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8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8B20F986-52A2-CC9A-C227-EC7EEA7E48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1446" y="1680988"/>
            <a:ext cx="5420444" cy="5177012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486EA33-D5DA-6047-6787-48CFC651C5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5354" y="6455645"/>
            <a:ext cx="73010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7">
                <a:solidFill>
                  <a:srgbClr val="3C3D3B"/>
                </a:solidFill>
              </a:defRPr>
            </a:lvl1pPr>
          </a:lstStyle>
          <a:p>
            <a:pPr defTabSz="326578"/>
            <a:fld id="{528FB55B-9F19-1D4D-BB74-A2C81EA5BCCB}" type="datetime1">
              <a:rPr lang="fr-FR" smtClean="0"/>
              <a:pPr defTabSz="326578"/>
              <a:t>26/06/2024</a:t>
            </a:fld>
            <a:r>
              <a:rPr lang="fr-FR"/>
              <a:t> - </a:t>
            </a:r>
            <a:fld id="{D92EDA0F-8E0B-AD49-88BD-82EA2AD17347}" type="slidenum">
              <a:rPr lang="fr-FR" smtClean="0"/>
              <a:pPr defTabSz="326578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112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26" Type="http://schemas.openxmlformats.org/officeDocument/2006/relationships/image" Target="../media/image2.jpeg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24" Type="http://schemas.openxmlformats.org/officeDocument/2006/relationships/image" Target="../media/image2.jpeg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fld id="{42E899F7-2146-4647-BE4A-0093A588BC85}" type="datetimeFigureOut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26/06/2024</a:t>
            </a:fld>
            <a:r>
              <a:rPr lang="fr-FR">
                <a:solidFill>
                  <a:srgbClr val="253375">
                    <a:lumMod val="50000"/>
                  </a:srgbClr>
                </a:solidFill>
              </a:rPr>
              <a:t>  </a:t>
            </a:r>
            <a:fld id="{5127E141-1DFE-0542-A775-70613543583B}" type="slidenum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‹N°›</a:t>
            </a:fld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0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fld id="{42E899F7-2146-4647-BE4A-0093A588BC85}" type="datetimeFigureOut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26/06/2024</a:t>
            </a:fld>
            <a:r>
              <a:rPr lang="fr-FR">
                <a:solidFill>
                  <a:srgbClr val="253375">
                    <a:lumMod val="50000"/>
                  </a:srgbClr>
                </a:solidFill>
              </a:rPr>
              <a:t>  </a:t>
            </a:r>
            <a:fld id="{5127E141-1DFE-0542-A775-70613543583B}" type="slidenum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‹N°›</a:t>
            </a:fld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48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fld id="{42E899F7-2146-4647-BE4A-0093A588BC85}" type="datetimeFigureOut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26/06/2024</a:t>
            </a:fld>
            <a:r>
              <a:rPr lang="fr-FR">
                <a:solidFill>
                  <a:srgbClr val="253375">
                    <a:lumMod val="50000"/>
                  </a:srgbClr>
                </a:solidFill>
              </a:rPr>
              <a:t>  </a:t>
            </a:r>
            <a:fld id="{5127E141-1DFE-0542-A775-70613543583B}" type="slidenum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‹N°›</a:t>
            </a:fld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2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70" r:id="rId22"/>
    <p:sldLayoutId id="2147483771" r:id="rId23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8458" y="772930"/>
            <a:ext cx="11573951" cy="86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58" y="1825625"/>
            <a:ext cx="116136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458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8883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defTabSz="326578"/>
            <a:fld id="{42E899F7-2146-4647-BE4A-0093A588BC85}" type="datetimeFigureOut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26/06/2024</a:t>
            </a:fld>
            <a:r>
              <a:rPr lang="fr-FR">
                <a:solidFill>
                  <a:srgbClr val="253375">
                    <a:lumMod val="50000"/>
                  </a:srgbClr>
                </a:solidFill>
              </a:rPr>
              <a:t>  </a:t>
            </a:r>
            <a:fld id="{5127E141-1DFE-0542-A775-70613543583B}" type="slidenum">
              <a:rPr lang="fr-FR" smtClean="0">
                <a:solidFill>
                  <a:srgbClr val="253375">
                    <a:lumMod val="50000"/>
                  </a:srgbClr>
                </a:solidFill>
              </a:rPr>
              <a:pPr defTabSz="326578"/>
              <a:t>‹N°›</a:t>
            </a:fld>
            <a:endParaRPr lang="fr-FR" dirty="0">
              <a:solidFill>
                <a:srgbClr val="253375">
                  <a:lumMod val="50000"/>
                </a:srgbClr>
              </a:solidFill>
            </a:endParaRP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DD7EAC0-A496-33AC-C791-053EFEA3D823}"/>
              </a:ext>
            </a:extLst>
          </p:cNvPr>
          <p:cNvCxnSpPr>
            <a:cxnSpLocks/>
          </p:cNvCxnSpPr>
          <p:nvPr userDrawn="1"/>
        </p:nvCxnSpPr>
        <p:spPr>
          <a:xfrm flipH="1">
            <a:off x="309591" y="646479"/>
            <a:ext cx="1157395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6BA341A5-7C3C-50F1-FEDD-D93A83AF8F8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1106" y="71898"/>
            <a:ext cx="1019000" cy="52164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87BD8B6-439C-A8E4-F1BA-81F190E07E06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9795" y="-3929"/>
            <a:ext cx="1702288" cy="65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3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</p:sldLayoutIdLst>
  <p:hf hdr="0" ft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2857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6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14" b="1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29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43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7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4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0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9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5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2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4">
          <p15:clr>
            <a:srgbClr val="F26B43"/>
          </p15:clr>
        </p15:guide>
        <p15:guide id="2" pos="537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09350B-581C-CF64-78DE-3A726DC33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9855" y="1871434"/>
            <a:ext cx="5209309" cy="1557566"/>
          </a:xfrm>
        </p:spPr>
        <p:txBody>
          <a:bodyPr/>
          <a:lstStyle/>
          <a:p>
            <a:r>
              <a:rPr lang="fr-FR" dirty="0"/>
              <a:t>définition et</a:t>
            </a:r>
            <a:br>
              <a:rPr lang="fr-FR" dirty="0"/>
            </a:br>
            <a:r>
              <a:rPr lang="fr-FR" dirty="0"/>
              <a:t>recommandations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477E624-8C7E-FD90-83B3-5CF334ACE7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Boîte à outils VIH avancé</a:t>
            </a:r>
          </a:p>
          <a:p>
            <a:r>
              <a:rPr lang="fr-FR" dirty="0"/>
              <a:t>Section 1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27017CF1-1203-18C5-42F9-2F3217B7B6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CA26C24A-C5DD-CE49-B666-1EB2B8545059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1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1028" name="Picture 4" descr="Ruban Rouge à La Main. Symbole De La Lutte Contre Le Sida. Illustration  Vectorielle De La Sensibilisation Au Vih, Sida. | Vecteur Premium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" b="225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021" y="370236"/>
            <a:ext cx="2129832" cy="74970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21912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4468"/>
            <a:ext cx="11573950" cy="548511"/>
          </a:xfrm>
        </p:spPr>
        <p:txBody>
          <a:bodyPr/>
          <a:lstStyle/>
          <a:p>
            <a:r>
              <a:rPr lang="fr-FR" sz="2400" dirty="0"/>
              <a:t>Focus : le désengagement du </a:t>
            </a:r>
            <a:r>
              <a:rPr lang="fr-FR" sz="2400" dirty="0" err="1"/>
              <a:t>tarv</a:t>
            </a:r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10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1026" name="Picture 2" descr="An external file that holds a picture, illustration, etc.&#10;Object name is JIA2-27-e26230-g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91" y="1680950"/>
            <a:ext cx="6522019" cy="378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9591" y="5507572"/>
            <a:ext cx="65220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Burke RM,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Rickman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HM, Pinto C,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Ehrenkranz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P,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Choko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A, Ford N.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Reasons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disengagement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antiretroviral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care in the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era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of "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Treat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All" in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- or middle-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income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countries: a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systematic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. J Int AIDS Soc. 2024 Mar;27(3):e26230. </a:t>
            </a:r>
            <a:r>
              <a:rPr 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: 10.1002/jia2.26230.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21366" y="2240509"/>
            <a:ext cx="4605058" cy="28637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15234" y="2625883"/>
            <a:ext cx="4217321" cy="2093006"/>
          </a:xfrm>
        </p:spPr>
        <p:txBody>
          <a:bodyPr/>
          <a:lstStyle/>
          <a:p>
            <a:pPr indent="0" algn="just">
              <a:lnSpc>
                <a:spcPct val="100000"/>
              </a:lnSpc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Les causes de ces abandons sont multiples, et les programmes travaillent à limiter ces derniers.</a:t>
            </a:r>
          </a:p>
          <a:p>
            <a:pPr indent="0" algn="just">
              <a:lnSpc>
                <a:spcPct val="100000"/>
              </a:lnSpc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En ce regard, la mise en place de services de soins différenciés et de leur décentralisation entre autres avec une prise en charge communautaire est primordiale.</a:t>
            </a:r>
            <a:endParaRPr lang="fr-F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37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808285" y="1973908"/>
            <a:ext cx="10576560" cy="4112636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 et réseaux partenaires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r" defTabSz="3265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42BC2-714B-E74C-96FD-84AD3A69805C}" type="datetime1"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26/06/2024</a:t>
            </a:fld>
            <a:r>
              <a:rPr kumimoji="0" lang="fr-FR" sz="857" b="0" i="0" u="none" strike="noStrike" kern="1200" cap="none" spc="0" normalizeH="0" baseline="0" noProof="0" smtClean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857" b="0" i="0" u="none" strike="noStrike" kern="1200" cap="none" spc="0" normalizeH="0" baseline="0" noProof="0" dirty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fld id="{D92EDA0F-8E0B-AD49-88BD-82EA2AD17347}" type="slidenum">
              <a:rPr kumimoji="0" lang="fr-FR" sz="857" b="0" i="0" u="none" strike="noStrike" kern="1200" cap="none" spc="0" normalizeH="0" baseline="0" noProof="0">
                <a:ln>
                  <a:noFill/>
                </a:ln>
                <a:solidFill>
                  <a:srgbClr val="3C3D3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3265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857" b="0" i="0" u="none" strike="noStrike" kern="1200" cap="none" spc="0" normalizeH="0" baseline="0" noProof="0" dirty="0">
              <a:ln>
                <a:noFill/>
              </a:ln>
              <a:solidFill>
                <a:srgbClr val="3C3D3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Images de Boite A Outils – Téléchargement gratuit sur Freepik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59" y="2189432"/>
            <a:ext cx="1537612" cy="153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 txBox="1">
            <a:spLocks/>
          </p:cNvSpPr>
          <p:nvPr/>
        </p:nvSpPr>
        <p:spPr>
          <a:xfrm>
            <a:off x="1361224" y="4150574"/>
            <a:ext cx="9470683" cy="1567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-385722" algn="l" defTabSz="914353" rtl="0" eaLnBrk="1" latinLnBrk="0" hangingPunct="1">
              <a:lnSpc>
                <a:spcPct val="90000"/>
              </a:lnSpc>
              <a:spcBef>
                <a:spcPts val="857"/>
              </a:spcBef>
              <a:spcAft>
                <a:spcPts val="1286"/>
              </a:spcAft>
              <a:buClr>
                <a:schemeClr val="tx1"/>
              </a:buClr>
              <a:buSzPct val="150000"/>
              <a:buFont typeface="+mj-lt"/>
              <a:buAutoNum type="arabicPeriod"/>
              <a:defRPr sz="2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6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14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294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29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118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43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29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471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47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4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0" indent="-228588" algn="l" defTabSz="914353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353" rtl="0" eaLnBrk="1" fontAlgn="auto" latinLnBrk="0" hangingPunct="1">
              <a:lnSpc>
                <a:spcPct val="100000"/>
              </a:lnSpc>
              <a:spcBef>
                <a:spcPts val="857"/>
              </a:spcBef>
              <a:spcAft>
                <a:spcPts val="1400"/>
              </a:spcAft>
              <a:buClr>
                <a:srgbClr val="253375"/>
              </a:buClr>
              <a:buSzPct val="150000"/>
              <a:buFont typeface="+mj-lt"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Cette boîte à outils a été élaborée dans le cadre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d’une large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consultation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auprès de nombreux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partenaires dont le CNLS du Cameroun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l’OMS Cameroun,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Fonds Mondial de lutte contre le VIH, la tuberculose et le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paludisme, la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Clinton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Health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Access Initiative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UNITAID,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Solthis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Aurum</a:t>
            </a:r>
            <a:r>
              <a:rPr kumimoji="0" lang="fr-FR" sz="1800" b="0" i="0" u="none" strike="noStrike" kern="1200" cap="none" spc="0" normalizeH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Médecins Sans Frontières, Elizabeth Glaser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Pediatric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AIDS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Foundation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25337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et a été rendu possible grâce à l’Initiative-Expertise France .</a:t>
            </a:r>
          </a:p>
        </p:txBody>
      </p:sp>
    </p:spTree>
    <p:extLst>
      <p:ext uri="{BB962C8B-B14F-4D97-AF65-F5344CB8AC3E}">
        <p14:creationId xmlns:p14="http://schemas.microsoft.com/office/powerpoint/2010/main" val="3915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9070" y="1245438"/>
            <a:ext cx="6397530" cy="1909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6942"/>
            <a:ext cx="11573950" cy="548511"/>
          </a:xfrm>
        </p:spPr>
        <p:txBody>
          <a:bodyPr/>
          <a:lstStyle/>
          <a:p>
            <a:r>
              <a:rPr lang="fr-FR" sz="2400" dirty="0"/>
              <a:t>Définition du </a:t>
            </a:r>
            <a:r>
              <a:rPr lang="fr-FR" sz="2400" dirty="0" err="1"/>
              <a:t>vih</a:t>
            </a:r>
            <a:r>
              <a:rPr lang="fr-FR" sz="2400" dirty="0"/>
              <a:t> stade avancé </a:t>
            </a:r>
            <a:r>
              <a:rPr lang="fr-FR" sz="2400" dirty="0" smtClean="0"/>
              <a:t>- oms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83740" y="1423209"/>
            <a:ext cx="5808190" cy="1554339"/>
          </a:xfrm>
        </p:spPr>
        <p:txBody>
          <a:bodyPr/>
          <a:lstStyle/>
          <a:p>
            <a:pPr indent="0" algn="just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sz="1600" dirty="0">
                <a:solidFill>
                  <a:schemeClr val="tx1"/>
                </a:solidFill>
              </a:rPr>
              <a:t>Chez les adultes, les adolescents et les enfants de plus de cinq ans, l’infection par le VIH à un stade avancé est définie comme un nombre de </a:t>
            </a:r>
            <a:r>
              <a:rPr lang="fr-FR" sz="1600" b="1" dirty="0">
                <a:solidFill>
                  <a:schemeClr val="tx1"/>
                </a:solidFill>
              </a:rPr>
              <a:t>cellules CD4 &lt;200 cellules/mm3 </a:t>
            </a:r>
            <a:r>
              <a:rPr lang="fr-FR" sz="1600" dirty="0">
                <a:solidFill>
                  <a:schemeClr val="tx1"/>
                </a:solidFill>
              </a:rPr>
              <a:t>ou un événement de </a:t>
            </a:r>
            <a:r>
              <a:rPr lang="fr-FR" sz="1600" b="1" dirty="0">
                <a:solidFill>
                  <a:schemeClr val="tx1"/>
                </a:solidFill>
              </a:rPr>
              <a:t>stade 3 ou 4 </a:t>
            </a:r>
            <a:r>
              <a:rPr lang="fr-FR" sz="1600" dirty="0">
                <a:solidFill>
                  <a:schemeClr val="tx1"/>
                </a:solidFill>
              </a:rPr>
              <a:t>de l’OMS. Tous les enfants de moins de cinq ans vivant avec le VIH sont considérés comme ayant une infection au VIH </a:t>
            </a:r>
            <a:r>
              <a:rPr lang="fr-FR" sz="1600" dirty="0" smtClean="0">
                <a:solidFill>
                  <a:schemeClr val="tx1"/>
                </a:solidFill>
              </a:rPr>
              <a:t>à un stade avancé.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2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6659526" y="2540833"/>
            <a:ext cx="1097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F28B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https://pvsq.org</a:t>
            </a:r>
          </a:p>
        </p:txBody>
      </p:sp>
      <p:pic>
        <p:nvPicPr>
          <p:cNvPr id="2052" name="Picture 4" descr="Le VIH et le Sida - Qu'est ce que c'est ? VIH/Sida 101 - PVS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144" y="1137900"/>
            <a:ext cx="3805730" cy="270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Traitements VIH - Quels sont les traitements disponibles ? - PVSQ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68" y="3528043"/>
            <a:ext cx="2638656" cy="273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465194" y="4102050"/>
            <a:ext cx="6880662" cy="17573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5" name="Rectangle 14"/>
          <p:cNvSpPr/>
          <p:nvPr/>
        </p:nvSpPr>
        <p:spPr>
          <a:xfrm>
            <a:off x="4595357" y="4318997"/>
            <a:ext cx="66203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spcBef>
                <a:spcPts val="600"/>
              </a:spcBef>
              <a:buNone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Le système immunitaire particulièrement faible des personnes à un stade avancé les rende très vulnérables aux </a:t>
            </a:r>
            <a:r>
              <a:rPr lang="fr-FR" sz="1600" b="1" dirty="0">
                <a:latin typeface="Arial" panose="020B0604020202020204" pitchFamily="34" charset="0"/>
                <a:cs typeface="Arial" panose="020B0604020202020204" pitchFamily="34" charset="0"/>
              </a:rPr>
              <a:t>maladies et infections opportunistes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qui peuvent leur être fatales. La tuberculose, la méningite à 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cryptocoque</a:t>
            </a:r>
            <a:r>
              <a:rPr lang="fr-F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ainsi que les infections bactériennes sévères sont les plus meurtrières d’entre elles. </a:t>
            </a: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3807714" y="5273218"/>
            <a:ext cx="1097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F28B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https://pvsq.org</a:t>
            </a:r>
          </a:p>
        </p:txBody>
      </p:sp>
    </p:spTree>
    <p:extLst>
      <p:ext uri="{BB962C8B-B14F-4D97-AF65-F5344CB8AC3E}">
        <p14:creationId xmlns:p14="http://schemas.microsoft.com/office/powerpoint/2010/main" val="328030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05283" y="1708927"/>
            <a:ext cx="7921141" cy="38601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9147"/>
            <a:ext cx="11573950" cy="548511"/>
          </a:xfrm>
        </p:spPr>
        <p:txBody>
          <a:bodyPr/>
          <a:lstStyle/>
          <a:p>
            <a:r>
              <a:rPr lang="fr-FR" sz="2400" dirty="0"/>
              <a:t> Paquet d’interventions </a:t>
            </a:r>
            <a:r>
              <a:rPr lang="fr-FR" sz="2400" dirty="0" err="1" smtClean="0"/>
              <a:t>RECOMMAND</a:t>
            </a:r>
            <a:r>
              <a:rPr lang="fr-FR" sz="2400" dirty="0" err="1" smtClean="0">
                <a:solidFill>
                  <a:srgbClr val="253375"/>
                </a:solidFill>
              </a:rPr>
              <a:t>ée</a:t>
            </a:r>
            <a:r>
              <a:rPr lang="fr-FR" sz="2400" dirty="0" err="1" smtClean="0"/>
              <a:t>S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62399" y="1950179"/>
            <a:ext cx="7767042" cy="3152215"/>
          </a:xfrm>
        </p:spPr>
        <p:txBody>
          <a:bodyPr/>
          <a:lstStyle/>
          <a:p>
            <a:pPr lvl="0" indent="0" algn="ctr">
              <a:buNone/>
            </a:pPr>
            <a:r>
              <a:rPr lang="fr-BE" b="1" u="sng" dirty="0">
                <a:solidFill>
                  <a:schemeClr val="tx1"/>
                </a:solidFill>
                <a:ea typeface="Calibri" panose="020F0502020204030204" pitchFamily="34" charset="0"/>
              </a:rPr>
              <a:t>Guidelines VIH avancé – OMS 2017</a:t>
            </a:r>
          </a:p>
          <a:p>
            <a:pPr lvl="0" indent="0" algn="ctr">
              <a:buNone/>
            </a:pPr>
            <a:endParaRPr lang="fr-BE" b="1" u="sng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1"/>
                </a:solidFill>
                <a:ea typeface="Calibri" panose="020F0502020204030204" pitchFamily="34" charset="0"/>
              </a:rPr>
              <a:t>Détection du VIH avancé</a:t>
            </a:r>
            <a:endParaRPr lang="fr-FR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1"/>
                </a:solidFill>
                <a:ea typeface="Calibri" panose="020F0502020204030204" pitchFamily="34" charset="0"/>
              </a:rPr>
              <a:t>Initiation rapide du Traitement Antirétroviral (TARV)</a:t>
            </a:r>
            <a:endParaRPr lang="fr-FR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1"/>
                </a:solidFill>
                <a:ea typeface="Calibri" panose="020F0502020204030204" pitchFamily="34" charset="0"/>
              </a:rPr>
              <a:t>Traitement et prophylaxie des infections opportunistes majeures</a:t>
            </a:r>
            <a:endParaRPr lang="fr-FR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BE" dirty="0">
                <a:solidFill>
                  <a:schemeClr val="tx1"/>
                </a:solidFill>
                <a:ea typeface="Calibri" panose="020F0502020204030204" pitchFamily="34" charset="0"/>
              </a:rPr>
              <a:t>Continuité de traitement et appui intensifié à l’observance</a:t>
            </a:r>
            <a:endParaRPr lang="fr-FR" dirty="0">
              <a:solidFill>
                <a:schemeClr val="tx1"/>
              </a:solidFill>
              <a:ea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3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92" y="1341350"/>
            <a:ext cx="3074905" cy="460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44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à coins arrondis 18"/>
          <p:cNvSpPr/>
          <p:nvPr/>
        </p:nvSpPr>
        <p:spPr>
          <a:xfrm>
            <a:off x="9474448" y="4852215"/>
            <a:ext cx="2255444" cy="1365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5477063" y="4858412"/>
            <a:ext cx="2255444" cy="1365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9474448" y="1319518"/>
            <a:ext cx="2255444" cy="1365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5477064" y="1319518"/>
            <a:ext cx="2255444" cy="13655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Patient Dessiné à La Main Prenant Un Examen Médical | Vecteur Gratu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09" y="1319518"/>
            <a:ext cx="2316922" cy="231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203F72F-C70A-6695-9A74-78A199EEC1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6107857"/>
              </p:ext>
            </p:extLst>
          </p:nvPr>
        </p:nvGraphicFramePr>
        <p:xfrm>
          <a:off x="4796687" y="1476104"/>
          <a:ext cx="7613471" cy="4585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407864" y="3636374"/>
            <a:ext cx="4497540" cy="2077521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8D6E54-C8EA-15C5-D4BE-3BA9CE7EC717}"/>
              </a:ext>
            </a:extLst>
          </p:cNvPr>
          <p:cNvSpPr txBox="1"/>
          <p:nvPr/>
        </p:nvSpPr>
        <p:spPr>
          <a:xfrm>
            <a:off x="7532810" y="3600240"/>
            <a:ext cx="215939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Counselling </a:t>
            </a:r>
            <a:r>
              <a:rPr lang="en-US" sz="1600" b="1" dirty="0" err="1" smtClean="0">
                <a:solidFill>
                  <a:schemeClr val="tx2"/>
                </a:solidFill>
              </a:rPr>
              <a:t>adapté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10">
            <a:extLst>
              <a:ext uri="{FF2B5EF4-FFF2-40B4-BE49-F238E27FC236}">
                <a16:creationId xmlns:a16="http://schemas.microsoft.com/office/drawing/2014/main" id="{24792F23-35F5-E659-834C-EA13A57E8EEC}"/>
              </a:ext>
            </a:extLst>
          </p:cNvPr>
          <p:cNvSpPr txBox="1"/>
          <p:nvPr/>
        </p:nvSpPr>
        <p:spPr>
          <a:xfrm>
            <a:off x="558483" y="3819416"/>
            <a:ext cx="4227180" cy="1740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>
              <a:spcBef>
                <a:spcPts val="1200"/>
              </a:spcBef>
              <a:defRPr sz="1500">
                <a:latin typeface="Geneva"/>
                <a:ea typeface="Geneva"/>
                <a:cs typeface="Geneva"/>
                <a:sym typeface="Geneva"/>
              </a:defRPr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Ensemble des soins recommandés par l'OMS pour les adultes et les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adolescents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defRPr sz="1500">
                <a:latin typeface="Geneva"/>
                <a:ea typeface="Geneva"/>
                <a:cs typeface="Geneva"/>
                <a:sym typeface="Geneva"/>
              </a:defRPr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Chez les enfants: le dépistage systématique de l'antigène cryptococcique et le traitement préemptif ne sont pas recommandés chez les enfants de moins de 10 ans.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6942"/>
            <a:ext cx="11573950" cy="548511"/>
          </a:xfrm>
        </p:spPr>
        <p:txBody>
          <a:bodyPr/>
          <a:lstStyle/>
          <a:p>
            <a:r>
              <a:rPr lang="fr-FR" sz="2400" dirty="0" smtClean="0"/>
              <a:t>PAQUET DE SOINS </a:t>
            </a:r>
            <a:r>
              <a:rPr lang="fr-FR" sz="2400" dirty="0" err="1" smtClean="0"/>
              <a:t>RECOMMAND</a:t>
            </a:r>
            <a:r>
              <a:rPr lang="fr-FR" sz="2400" cap="all" dirty="0" err="1">
                <a:solidFill>
                  <a:srgbClr val="253375"/>
                </a:solidFill>
              </a:rPr>
              <a:t>é</a:t>
            </a:r>
            <a:r>
              <a:rPr lang="fr-FR" sz="2400" dirty="0" err="1" smtClean="0"/>
              <a:t>S</a:t>
            </a:r>
            <a:r>
              <a:rPr lang="fr-FR" sz="2400" dirty="0" smtClean="0"/>
              <a:t> PAR L’OMS</a:t>
            </a:r>
            <a:endParaRPr lang="fr-FR" sz="2400" dirty="0"/>
          </a:p>
        </p:txBody>
      </p:sp>
      <p:sp>
        <p:nvSpPr>
          <p:cNvPr id="8" name="Flèche en arc 7"/>
          <p:cNvSpPr/>
          <p:nvPr/>
        </p:nvSpPr>
        <p:spPr>
          <a:xfrm>
            <a:off x="8246947" y="3335498"/>
            <a:ext cx="723835" cy="629422"/>
          </a:xfrm>
          <a:prstGeom prst="circular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lèche en arc 8"/>
          <p:cNvSpPr/>
          <p:nvPr/>
        </p:nvSpPr>
        <p:spPr>
          <a:xfrm rot="10800000">
            <a:off x="8246947" y="3577584"/>
            <a:ext cx="723835" cy="629422"/>
          </a:xfrm>
          <a:prstGeom prst="circular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Rectangle 6"/>
          <p:cNvSpPr/>
          <p:nvPr/>
        </p:nvSpPr>
        <p:spPr>
          <a:xfrm>
            <a:off x="5772923" y="1636072"/>
            <a:ext cx="1663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CD4, </a:t>
            </a:r>
            <a:r>
              <a:rPr lang="en-GB" sz="1600" dirty="0" err="1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CrAg</a:t>
            </a: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, TB</a:t>
            </a: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, </a:t>
            </a:r>
            <a:endParaRPr lang="en-GB" sz="1600" dirty="0" smtClean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1600" dirty="0" err="1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histoplasmose</a:t>
            </a:r>
            <a:endParaRPr lang="en-GB" sz="1600" dirty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505400" y="1595315"/>
            <a:ext cx="2137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TB tests </a:t>
            </a:r>
            <a:r>
              <a:rPr lang="en-GB" sz="1600" dirty="0" err="1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moléculaires</a:t>
            </a: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 avec </a:t>
            </a: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LF </a:t>
            </a: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LAM, </a:t>
            </a:r>
            <a:endParaRPr lang="en-GB" sz="1600" dirty="0" smtClean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  <a:p>
            <a:pPr lvl="0" algn="r"/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CSF </a:t>
            </a:r>
            <a:r>
              <a:rPr lang="en-GB" sz="1600" dirty="0" err="1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CrAg</a:t>
            </a:r>
            <a:endParaRPr lang="en-GB" sz="1600" dirty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0296" y="5131760"/>
            <a:ext cx="1510701" cy="824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TPT</a:t>
            </a:r>
          </a:p>
          <a:p>
            <a:pPr lvl="0">
              <a:buNone/>
            </a:pPr>
            <a:r>
              <a:rPr lang="en-GB" sz="1600" dirty="0" err="1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Cotrimoxazole</a:t>
            </a:r>
            <a:endParaRPr lang="en-GB" sz="1600" dirty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  <a:p>
            <a:pPr lvl="0">
              <a:buNone/>
            </a:pP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Fluconazole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015510" y="4996358"/>
            <a:ext cx="16278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buNone/>
            </a:pP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Initiation </a:t>
            </a:r>
            <a:endParaRPr lang="en-GB" sz="1600" dirty="0" smtClean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  <a:p>
            <a:pPr lvl="0" algn="r">
              <a:buNone/>
            </a:pPr>
            <a:r>
              <a:rPr lang="en-GB" sz="1600" dirty="0" err="1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rapide</a:t>
            </a: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 du </a:t>
            </a: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TARV</a:t>
            </a:r>
          </a:p>
          <a:p>
            <a:pPr lvl="0" algn="r">
              <a:buNone/>
            </a:pP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Reporter </a:t>
            </a:r>
            <a:r>
              <a:rPr lang="en-GB" sz="1600" dirty="0" err="1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si</a:t>
            </a: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s/s </a:t>
            </a:r>
            <a:endParaRPr lang="en-GB" sz="1600" dirty="0" smtClean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  <a:p>
            <a:pPr lvl="0" algn="r">
              <a:buNone/>
            </a:pPr>
            <a:r>
              <a:rPr lang="en-GB" sz="1600" dirty="0" err="1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méningite</a:t>
            </a:r>
            <a:r>
              <a:rPr lang="en-GB" sz="1600" dirty="0" smtClean="0"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 </a:t>
            </a:r>
            <a:endParaRPr lang="en-GB" sz="1600" dirty="0">
              <a:latin typeface="Arial" panose="020B0604020202020204" pitchFamily="34" charset="0"/>
              <a:ea typeface="Geneva" panose="020B05030304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7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B5EAA-F23C-D048-8525-B7FFF1C71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34" y="65095"/>
            <a:ext cx="10609217" cy="656317"/>
          </a:xfrm>
        </p:spPr>
        <p:txBody>
          <a:bodyPr>
            <a:noAutofit/>
          </a:bodyPr>
          <a:lstStyle/>
          <a:p>
            <a:r>
              <a:rPr lang="en-US" sz="2400" dirty="0" smtClean="0"/>
              <a:t>LE VIH AVANC</a:t>
            </a:r>
            <a:r>
              <a:rPr lang="fr-FR" sz="2400" cap="all" dirty="0">
                <a:solidFill>
                  <a:srgbClr val="253375"/>
                </a:solidFill>
              </a:rPr>
              <a:t>é</a:t>
            </a:r>
            <a:r>
              <a:rPr lang="en-US" sz="2400" dirty="0" smtClean="0"/>
              <a:t> EN MILIEU HOSPITALIER</a:t>
            </a:r>
            <a:endParaRPr lang="en-US" sz="2400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954538-42D2-4143-81AC-65CB9AB0591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634" y="982670"/>
            <a:ext cx="3983403" cy="5416362"/>
          </a:xfr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00CAE6-AB0F-324C-B0F0-5183D3F15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0955" y="2346371"/>
            <a:ext cx="5564779" cy="3922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</a:rPr>
              <a:t>Évaluation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Orientation (</a:t>
            </a:r>
            <a:r>
              <a:rPr lang="en-US" sz="1600" dirty="0" err="1">
                <a:solidFill>
                  <a:schemeClr val="tx1"/>
                </a:solidFill>
              </a:rPr>
              <a:t>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nécessaire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  <a:ea typeface="Geneva" panose="020B0503030404040204" pitchFamily="34" charset="0"/>
              </a:rPr>
              <a:t>Diagnostiquer</a:t>
            </a:r>
            <a:r>
              <a:rPr lang="en-US" sz="1600" dirty="0">
                <a:solidFill>
                  <a:schemeClr val="tx1"/>
                </a:solidFill>
                <a:ea typeface="Geneva" panose="020B0503030404040204" pitchFamily="34" charset="0"/>
              </a:rPr>
              <a:t> le VIH et </a:t>
            </a:r>
            <a:r>
              <a:rPr lang="en-GB" sz="1600" dirty="0">
                <a:solidFill>
                  <a:schemeClr val="tx1"/>
                </a:solidFill>
                <a:effectLst/>
                <a:ea typeface="Geneva" panose="020B0503030404040204" pitchFamily="34" charset="0"/>
              </a:rPr>
              <a:t>la </a:t>
            </a:r>
            <a:r>
              <a:rPr lang="en-GB" sz="1600" dirty="0" err="1">
                <a:solidFill>
                  <a:schemeClr val="tx1"/>
                </a:solidFill>
                <a:effectLst/>
                <a:ea typeface="Geneva" panose="020B0503030404040204" pitchFamily="34" charset="0"/>
              </a:rPr>
              <a:t>maladie</a:t>
            </a:r>
            <a:r>
              <a:rPr lang="en-GB" sz="1600" dirty="0">
                <a:solidFill>
                  <a:schemeClr val="tx1"/>
                </a:solidFill>
                <a:effectLst/>
                <a:ea typeface="Geneva" panose="020B0503030404040204" pitchFamily="34" charset="0"/>
              </a:rPr>
              <a:t> à VIH </a:t>
            </a:r>
            <a:r>
              <a:rPr lang="en-GB" sz="1600" dirty="0" err="1">
                <a:solidFill>
                  <a:schemeClr val="tx1"/>
                </a:solidFill>
                <a:effectLst/>
                <a:ea typeface="Geneva" panose="020B0503030404040204" pitchFamily="34" charset="0"/>
              </a:rPr>
              <a:t>avancée</a:t>
            </a:r>
            <a:endParaRPr lang="en-US" sz="1600" dirty="0">
              <a:solidFill>
                <a:schemeClr val="tx1"/>
              </a:solidFill>
              <a:ea typeface="Geneva" panose="020B05030304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Identifier les causes de la </a:t>
            </a:r>
            <a:r>
              <a:rPr lang="en-US" sz="1600" dirty="0" err="1">
                <a:solidFill>
                  <a:schemeClr val="tx1"/>
                </a:solidFill>
              </a:rPr>
              <a:t>maladie</a:t>
            </a:r>
            <a:r>
              <a:rPr lang="en-US" sz="1600" dirty="0">
                <a:solidFill>
                  <a:schemeClr val="tx1"/>
                </a:solidFill>
              </a:rPr>
              <a:t> grave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</a:rPr>
              <a:t>Traitement</a:t>
            </a:r>
            <a:endParaRPr lang="en-US" sz="16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</a:rPr>
              <a:t>Débuter</a:t>
            </a:r>
            <a:r>
              <a:rPr lang="en-US" sz="1600" dirty="0">
                <a:solidFill>
                  <a:schemeClr val="tx1"/>
                </a:solidFill>
              </a:rPr>
              <a:t> / </a:t>
            </a:r>
            <a:r>
              <a:rPr lang="en-US" sz="1600" dirty="0" err="1">
                <a:solidFill>
                  <a:schemeClr val="tx1"/>
                </a:solidFill>
              </a:rPr>
              <a:t>gérer</a:t>
            </a:r>
            <a:r>
              <a:rPr lang="en-US" sz="1600" dirty="0">
                <a:solidFill>
                  <a:schemeClr val="tx1"/>
                </a:solidFill>
              </a:rPr>
              <a:t> le TAR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 dirty="0" err="1">
                <a:solidFill>
                  <a:schemeClr val="tx1"/>
                </a:solidFill>
              </a:rPr>
              <a:t>Établir</a:t>
            </a:r>
            <a:r>
              <a:rPr lang="en-US" sz="1600" dirty="0">
                <a:solidFill>
                  <a:schemeClr val="tx1"/>
                </a:solidFill>
              </a:rPr>
              <a:t> un plan avec le client / le lien.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NB. Le </a:t>
            </a:r>
            <a:r>
              <a:rPr lang="en-US" sz="1600" dirty="0" err="1">
                <a:solidFill>
                  <a:schemeClr val="tx1"/>
                </a:solidFill>
              </a:rPr>
              <a:t>jugement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clinique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est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souvent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nécessaire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Une note </a:t>
            </a:r>
            <a:r>
              <a:rPr lang="en-US" sz="1600" dirty="0" err="1">
                <a:solidFill>
                  <a:schemeClr val="tx1"/>
                </a:solidFill>
              </a:rPr>
              <a:t>d’orientation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n'est</a:t>
            </a:r>
            <a:r>
              <a:rPr lang="en-US" sz="1600" dirty="0">
                <a:solidFill>
                  <a:schemeClr val="tx1"/>
                </a:solidFill>
              </a:rPr>
              <a:t> pas </a:t>
            </a:r>
            <a:r>
              <a:rPr lang="en-US" sz="1600" dirty="0" err="1">
                <a:solidFill>
                  <a:schemeClr val="tx1"/>
                </a:solidFill>
              </a:rPr>
              <a:t>une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ligne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directrice</a:t>
            </a:r>
            <a:r>
              <a:rPr lang="en-US" sz="1600" dirty="0">
                <a:solidFill>
                  <a:schemeClr val="tx1"/>
                </a:solidFill>
              </a:rPr>
              <a:t> (pas de "</a:t>
            </a:r>
            <a:r>
              <a:rPr lang="en-US" sz="1600" dirty="0" err="1">
                <a:solidFill>
                  <a:schemeClr val="tx1"/>
                </a:solidFill>
              </a:rPr>
              <a:t>recommandations</a:t>
            </a:r>
            <a:r>
              <a:rPr lang="en-US" sz="1600" dirty="0">
                <a:solidFill>
                  <a:schemeClr val="tx1"/>
                </a:solidFill>
              </a:rPr>
              <a:t>"). Les </a:t>
            </a:r>
            <a:r>
              <a:rPr lang="en-US" sz="1600" dirty="0" err="1">
                <a:solidFill>
                  <a:schemeClr val="tx1"/>
                </a:solidFill>
              </a:rPr>
              <a:t>preuves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sont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souvent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rares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DBB5EAA-F23C-D048-8525-B7FFF1C71187}"/>
              </a:ext>
            </a:extLst>
          </p:cNvPr>
          <p:cNvSpPr txBox="1">
            <a:spLocks/>
          </p:cNvSpPr>
          <p:nvPr/>
        </p:nvSpPr>
        <p:spPr>
          <a:xfrm>
            <a:off x="4919253" y="1323574"/>
            <a:ext cx="6688182" cy="7080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35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57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800" dirty="0" err="1" smtClean="0">
                <a:solidFill>
                  <a:schemeClr val="tx2"/>
                </a:solidFill>
              </a:rPr>
              <a:t>Quelles</a:t>
            </a:r>
            <a:r>
              <a:rPr lang="en-US" sz="1800" dirty="0" smtClean="0">
                <a:solidFill>
                  <a:schemeClr val="tx2"/>
                </a:solidFill>
              </a:rPr>
              <a:t> sont les </a:t>
            </a:r>
            <a:r>
              <a:rPr lang="en-US" sz="1800" dirty="0" err="1" smtClean="0">
                <a:solidFill>
                  <a:schemeClr val="tx2"/>
                </a:solidFill>
              </a:rPr>
              <a:t>étapes</a:t>
            </a:r>
            <a:r>
              <a:rPr lang="en-US" sz="1800" dirty="0" smtClean="0">
                <a:solidFill>
                  <a:schemeClr val="tx2"/>
                </a:solidFill>
              </a:rPr>
              <a:t> de la </a:t>
            </a:r>
            <a:r>
              <a:rPr lang="en-US" sz="1800" dirty="0" err="1" smtClean="0">
                <a:solidFill>
                  <a:schemeClr val="tx2"/>
                </a:solidFill>
              </a:rPr>
              <a:t>prestation</a:t>
            </a:r>
            <a:r>
              <a:rPr lang="en-US" sz="1800" dirty="0" smtClean="0">
                <a:solidFill>
                  <a:schemeClr val="tx2"/>
                </a:solidFill>
              </a:rPr>
              <a:t> de soins </a:t>
            </a:r>
            <a:r>
              <a:rPr lang="en-US" sz="1800" dirty="0" err="1" smtClean="0">
                <a:solidFill>
                  <a:schemeClr val="tx2"/>
                </a:solidFill>
              </a:rPr>
              <a:t>cliniques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err="1" smtClean="0">
                <a:solidFill>
                  <a:schemeClr val="tx2"/>
                </a:solidFill>
              </a:rPr>
              <a:t>en</a:t>
            </a:r>
            <a:r>
              <a:rPr lang="en-US" sz="1800" dirty="0" smtClean="0">
                <a:solidFill>
                  <a:schemeClr val="tx2"/>
                </a:solidFill>
              </a:rPr>
              <a:t> milieu </a:t>
            </a:r>
            <a:r>
              <a:rPr lang="en-US" sz="1800" dirty="0" err="1" smtClean="0">
                <a:solidFill>
                  <a:schemeClr val="tx2"/>
                </a:solidFill>
              </a:rPr>
              <a:t>hospitalier</a:t>
            </a:r>
            <a:r>
              <a:rPr lang="en-US" sz="1800" dirty="0" smtClean="0">
                <a:solidFill>
                  <a:schemeClr val="tx2"/>
                </a:solidFill>
              </a:rPr>
              <a:t> ?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710247" y="982670"/>
            <a:ext cx="7106194" cy="5416361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8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9591" y="979485"/>
            <a:ext cx="11573950" cy="19574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6942"/>
            <a:ext cx="11573950" cy="548511"/>
          </a:xfrm>
        </p:spPr>
        <p:txBody>
          <a:bodyPr/>
          <a:lstStyle/>
          <a:p>
            <a:r>
              <a:rPr lang="fr-FR" sz="2400" dirty="0" smtClean="0"/>
              <a:t>L’importance de la numération des cd4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1238" y="1217549"/>
            <a:ext cx="10630656" cy="1504056"/>
          </a:xfrm>
        </p:spPr>
        <p:txBody>
          <a:bodyPr/>
          <a:lstStyle/>
          <a:p>
            <a:pPr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fr-FR" b="1" dirty="0" smtClean="0">
                <a:solidFill>
                  <a:schemeClr val="tx2"/>
                </a:solidFill>
              </a:rPr>
              <a:t>Le </a:t>
            </a:r>
            <a:r>
              <a:rPr lang="fr-FR" b="1" dirty="0">
                <a:solidFill>
                  <a:schemeClr val="tx2"/>
                </a:solidFill>
              </a:rPr>
              <a:t>compte de CD4 reste </a:t>
            </a:r>
            <a:r>
              <a:rPr lang="fr-FR" b="1" dirty="0" smtClean="0">
                <a:solidFill>
                  <a:schemeClr val="tx2"/>
                </a:solidFill>
              </a:rPr>
              <a:t>essentiel</a:t>
            </a:r>
            <a:endParaRPr lang="fr-FR" dirty="0" smtClean="0">
              <a:solidFill>
                <a:schemeClr val="tx2"/>
              </a:solidFill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fr-FR" dirty="0">
                <a:solidFill>
                  <a:schemeClr val="tx1"/>
                </a:solidFill>
              </a:rPr>
              <a:t>S</a:t>
            </a:r>
            <a:r>
              <a:rPr lang="fr-FR" dirty="0" smtClean="0">
                <a:solidFill>
                  <a:schemeClr val="tx1"/>
                </a:solidFill>
              </a:rPr>
              <a:t>e </a:t>
            </a:r>
            <a:r>
              <a:rPr lang="fr-FR" dirty="0">
                <a:solidFill>
                  <a:schemeClr val="tx1"/>
                </a:solidFill>
              </a:rPr>
              <a:t>baser exclusivement sur le stade clinique risque de passer à côté d’un nombre </a:t>
            </a:r>
            <a:r>
              <a:rPr lang="fr-FR" dirty="0" smtClean="0">
                <a:solidFill>
                  <a:schemeClr val="tx1"/>
                </a:solidFill>
              </a:rPr>
              <a:t>important de </a:t>
            </a:r>
            <a:r>
              <a:rPr lang="fr-FR" dirty="0">
                <a:solidFill>
                  <a:schemeClr val="tx1"/>
                </a:solidFill>
              </a:rPr>
              <a:t>personnes vivant avec le VIH et souffrant d’immunosuppression </a:t>
            </a:r>
            <a:r>
              <a:rPr lang="fr-FR" dirty="0" smtClean="0">
                <a:solidFill>
                  <a:schemeClr val="tx1"/>
                </a:solidFill>
              </a:rPr>
              <a:t>sévère : on </a:t>
            </a:r>
            <a:r>
              <a:rPr lang="fr-FR" dirty="0">
                <a:solidFill>
                  <a:schemeClr val="tx1"/>
                </a:solidFill>
              </a:rPr>
              <a:t>estime environ </a:t>
            </a:r>
            <a:r>
              <a:rPr lang="fr-FR" dirty="0" smtClean="0">
                <a:solidFill>
                  <a:schemeClr val="tx1"/>
                </a:solidFill>
              </a:rPr>
              <a:t>30 à 40 </a:t>
            </a:r>
            <a:r>
              <a:rPr lang="fr-FR" dirty="0">
                <a:solidFill>
                  <a:schemeClr val="tx1"/>
                </a:solidFill>
              </a:rPr>
              <a:t>% de </a:t>
            </a:r>
            <a:r>
              <a:rPr lang="fr-FR" dirty="0" smtClean="0">
                <a:solidFill>
                  <a:schemeClr val="tx1"/>
                </a:solidFill>
              </a:rPr>
              <a:t>cas de stade avancé manqués en l’indisponibilité de tests CD4 </a:t>
            </a:r>
            <a:endParaRPr lang="fr-FR" dirty="0">
              <a:solidFill>
                <a:schemeClr val="tx1"/>
              </a:solidFill>
            </a:endParaRPr>
          </a:p>
          <a:p>
            <a:pPr indent="0" algn="just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6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415" y="3242649"/>
            <a:ext cx="6174774" cy="15364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3287" y="4779127"/>
            <a:ext cx="6127546" cy="1449132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2503963" y="3185474"/>
            <a:ext cx="7106194" cy="3150462"/>
          </a:xfrm>
          <a:prstGeom prst="roundRect">
            <a:avLst/>
          </a:prstGeom>
          <a:noFill/>
          <a:ln w="2857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048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à coins arrondis 33"/>
          <p:cNvSpPr/>
          <p:nvPr/>
        </p:nvSpPr>
        <p:spPr>
          <a:xfrm>
            <a:off x="9093958" y="1373688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/>
          <p:cNvSpPr/>
          <p:nvPr/>
        </p:nvSpPr>
        <p:spPr>
          <a:xfrm>
            <a:off x="6260429" y="1373688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/>
          <p:cNvSpPr/>
          <p:nvPr/>
        </p:nvSpPr>
        <p:spPr>
          <a:xfrm>
            <a:off x="3426898" y="1377661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590220" y="1377662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593370" y="3771512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/>
          <p:cNvSpPr/>
          <p:nvPr/>
        </p:nvSpPr>
        <p:spPr>
          <a:xfrm>
            <a:off x="3426899" y="3771513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à coins arrondis 27"/>
          <p:cNvSpPr/>
          <p:nvPr/>
        </p:nvSpPr>
        <p:spPr>
          <a:xfrm>
            <a:off x="6260429" y="3775308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9093958" y="3771514"/>
            <a:ext cx="2255444" cy="219614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9591" y="52498"/>
            <a:ext cx="11573950" cy="93641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 smtClean="0"/>
              <a:t>CONTEXTE </a:t>
            </a:r>
            <a:r>
              <a:rPr lang="fr-FR" sz="2400" dirty="0"/>
              <a:t>é</a:t>
            </a:r>
            <a:r>
              <a:rPr lang="en-GB" sz="2400" dirty="0" smtClean="0"/>
              <a:t>PID</a:t>
            </a:r>
            <a:r>
              <a:rPr lang="fr-FR" sz="2400" dirty="0"/>
              <a:t>é</a:t>
            </a:r>
            <a:r>
              <a:rPr lang="en-GB" sz="2400" dirty="0" smtClean="0"/>
              <a:t>MIOLOGIQUE</a:t>
            </a:r>
            <a:br>
              <a:rPr lang="en-GB" sz="2400" dirty="0" smtClean="0"/>
            </a:br>
            <a:r>
              <a:rPr lang="en-GB" sz="1800" dirty="0" smtClean="0"/>
              <a:t>VIH avancé et </a:t>
            </a:r>
            <a:r>
              <a:rPr lang="en-GB" sz="1800" dirty="0"/>
              <a:t>les infections opportunistes </a:t>
            </a:r>
            <a:endParaRPr lang="fr-FR" sz="1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 smtClean="0"/>
              <a:pPr defTabSz="326578"/>
              <a:t>26/06/2024</a:t>
            </a:fld>
            <a:r>
              <a:rPr lang="fr-FR" dirty="0" smtClean="0"/>
              <a:t> - </a:t>
            </a:r>
            <a:fld id="{D92EDA0F-8E0B-AD49-88BD-82EA2AD17347}" type="slidenum">
              <a:rPr lang="fr-FR" smtClean="0"/>
              <a:pPr defTabSz="326578"/>
              <a:t>7</a:t>
            </a:fld>
            <a:endParaRPr lang="fr-FR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383A9640-F57B-8845-BAFD-19A5E974E5D3}"/>
              </a:ext>
            </a:extLst>
          </p:cNvPr>
          <p:cNvSpPr txBox="1"/>
          <p:nvPr/>
        </p:nvSpPr>
        <p:spPr>
          <a:xfrm>
            <a:off x="620059" y="15281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630,000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E8A47512-FA34-8A4B-82A9-D07CC6214B7C}"/>
              </a:ext>
            </a:extLst>
          </p:cNvPr>
          <p:cNvSpPr txBox="1"/>
          <p:nvPr/>
        </p:nvSpPr>
        <p:spPr>
          <a:xfrm>
            <a:off x="750687" y="2430670"/>
            <a:ext cx="193765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DÉCÈS LIÉS AU VIH AVANCÉ EN 2022</a:t>
            </a:r>
          </a:p>
        </p:txBody>
      </p:sp>
      <p:sp>
        <p:nvSpPr>
          <p:cNvPr id="10" name="TextBox 27">
            <a:extLst>
              <a:ext uri="{FF2B5EF4-FFF2-40B4-BE49-F238E27FC236}">
                <a16:creationId xmlns:a16="http://schemas.microsoft.com/office/drawing/2014/main" id="{DE157238-0856-0E4E-AA4C-C4DC93987AD2}"/>
              </a:ext>
            </a:extLst>
          </p:cNvPr>
          <p:cNvSpPr txBox="1"/>
          <p:nvPr/>
        </p:nvSpPr>
        <p:spPr>
          <a:xfrm>
            <a:off x="3483429" y="15281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&gt;20-30%</a:t>
            </a: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id="{FA759784-C20B-8248-9290-C4A1B7EE1BD3}"/>
              </a:ext>
            </a:extLst>
          </p:cNvPr>
          <p:cNvSpPr txBox="1"/>
          <p:nvPr/>
        </p:nvSpPr>
        <p:spPr>
          <a:xfrm>
            <a:off x="3483429" y="2307559"/>
            <a:ext cx="219891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VIH AVANCÉ AU DÉPART, PARFOIS PLUS (JUSQU'À 50%) </a:t>
            </a:r>
          </a:p>
        </p:txBody>
      </p:sp>
      <p:sp>
        <p:nvSpPr>
          <p:cNvPr id="12" name="TextBox 29">
            <a:extLst>
              <a:ext uri="{FF2B5EF4-FFF2-40B4-BE49-F238E27FC236}">
                <a16:creationId xmlns:a16="http://schemas.microsoft.com/office/drawing/2014/main" id="{0D72EDD1-6A0B-7A41-BECD-42C541B35681}"/>
              </a:ext>
            </a:extLst>
          </p:cNvPr>
          <p:cNvSpPr txBox="1"/>
          <p:nvPr/>
        </p:nvSpPr>
        <p:spPr>
          <a:xfrm>
            <a:off x="6288693" y="15281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187,000</a:t>
            </a: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id="{A642DA11-B93B-1448-AACE-DCFC9D976039}"/>
              </a:ext>
            </a:extLst>
          </p:cNvPr>
          <p:cNvSpPr txBox="1"/>
          <p:nvPr/>
        </p:nvSpPr>
        <p:spPr>
          <a:xfrm>
            <a:off x="6360465" y="2307559"/>
            <a:ext cx="20553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DÉCÈS DUS À LA TB PARMIS LES PVVIH EN 2021</a:t>
            </a:r>
          </a:p>
        </p:txBody>
      </p:sp>
      <p:sp>
        <p:nvSpPr>
          <p:cNvPr id="14" name="TextBox 31">
            <a:extLst>
              <a:ext uri="{FF2B5EF4-FFF2-40B4-BE49-F238E27FC236}">
                <a16:creationId xmlns:a16="http://schemas.microsoft.com/office/drawing/2014/main" id="{31DAAD3D-3CDB-F743-A122-C9D567808DD0}"/>
              </a:ext>
            </a:extLst>
          </p:cNvPr>
          <p:cNvSpPr txBox="1"/>
          <p:nvPr/>
        </p:nvSpPr>
        <p:spPr>
          <a:xfrm>
            <a:off x="9150488" y="15281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112,000</a:t>
            </a:r>
          </a:p>
        </p:txBody>
      </p:sp>
      <p:sp>
        <p:nvSpPr>
          <p:cNvPr id="15" name="TextBox 32">
            <a:extLst>
              <a:ext uri="{FF2B5EF4-FFF2-40B4-BE49-F238E27FC236}">
                <a16:creationId xmlns:a16="http://schemas.microsoft.com/office/drawing/2014/main" id="{E7C39DD4-76DA-8040-AEA5-C85894477B1E}"/>
              </a:ext>
            </a:extLst>
          </p:cNvPr>
          <p:cNvSpPr txBox="1"/>
          <p:nvPr/>
        </p:nvSpPr>
        <p:spPr>
          <a:xfrm>
            <a:off x="9150493" y="2305323"/>
            <a:ext cx="219890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DÉCÈS DUS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UNE INFECTION CRYPTOCOCCIQUE EN 2021</a:t>
            </a:r>
          </a:p>
        </p:txBody>
      </p:sp>
      <p:sp>
        <p:nvSpPr>
          <p:cNvPr id="16" name="TextBox 33">
            <a:extLst>
              <a:ext uri="{FF2B5EF4-FFF2-40B4-BE49-F238E27FC236}">
                <a16:creationId xmlns:a16="http://schemas.microsoft.com/office/drawing/2014/main" id="{94725DC6-82A0-014F-9FF9-14D7AD4F7D49}"/>
              </a:ext>
            </a:extLst>
          </p:cNvPr>
          <p:cNvSpPr txBox="1"/>
          <p:nvPr/>
        </p:nvSpPr>
        <p:spPr>
          <a:xfrm>
            <a:off x="649899" y="38903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380,000</a:t>
            </a:r>
          </a:p>
        </p:txBody>
      </p:sp>
      <p:sp>
        <p:nvSpPr>
          <p:cNvPr id="17" name="TextBox 34">
            <a:extLst>
              <a:ext uri="{FF2B5EF4-FFF2-40B4-BE49-F238E27FC236}">
                <a16:creationId xmlns:a16="http://schemas.microsoft.com/office/drawing/2014/main" id="{F899061D-5C0E-A643-BADA-D3470B873FAF}"/>
              </a:ext>
            </a:extLst>
          </p:cNvPr>
          <p:cNvSpPr txBox="1"/>
          <p:nvPr/>
        </p:nvSpPr>
        <p:spPr>
          <a:xfrm>
            <a:off x="649899" y="4721369"/>
            <a:ext cx="214448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DÉCÈS LIÉS AU VIH AVANCÉ DANS LA RÉGION AFRIQUE DE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L’OMS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35">
            <a:extLst>
              <a:ext uri="{FF2B5EF4-FFF2-40B4-BE49-F238E27FC236}">
                <a16:creationId xmlns:a16="http://schemas.microsoft.com/office/drawing/2014/main" id="{0FBED2E5-57FF-D646-A884-B318AF2CD853}"/>
              </a:ext>
            </a:extLst>
          </p:cNvPr>
          <p:cNvSpPr txBox="1"/>
          <p:nvPr/>
        </p:nvSpPr>
        <p:spPr>
          <a:xfrm>
            <a:off x="3455164" y="38903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1.5M</a:t>
            </a:r>
          </a:p>
        </p:txBody>
      </p:sp>
      <p:sp>
        <p:nvSpPr>
          <p:cNvPr id="19" name="TextBox 36">
            <a:extLst>
              <a:ext uri="{FF2B5EF4-FFF2-40B4-BE49-F238E27FC236}">
                <a16:creationId xmlns:a16="http://schemas.microsoft.com/office/drawing/2014/main" id="{1DD80E8B-FECD-FA45-B527-ED4589BDED8E}"/>
              </a:ext>
            </a:extLst>
          </p:cNvPr>
          <p:cNvSpPr txBox="1"/>
          <p:nvPr/>
        </p:nvSpPr>
        <p:spPr>
          <a:xfrm>
            <a:off x="3521496" y="4708340"/>
            <a:ext cx="206624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ENFANTS VIVANT AVEC LE VIH</a:t>
            </a:r>
          </a:p>
        </p:txBody>
      </p:sp>
      <p:sp>
        <p:nvSpPr>
          <p:cNvPr id="20" name="TextBox 37">
            <a:extLst>
              <a:ext uri="{FF2B5EF4-FFF2-40B4-BE49-F238E27FC236}">
                <a16:creationId xmlns:a16="http://schemas.microsoft.com/office/drawing/2014/main" id="{15FFE6A1-CD84-6C4D-B070-34826059724F}"/>
              </a:ext>
            </a:extLst>
          </p:cNvPr>
          <p:cNvSpPr txBox="1"/>
          <p:nvPr/>
        </p:nvSpPr>
        <p:spPr>
          <a:xfrm>
            <a:off x="6313714" y="38903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84,000</a:t>
            </a:r>
          </a:p>
        </p:txBody>
      </p:sp>
      <p:sp>
        <p:nvSpPr>
          <p:cNvPr id="21" name="TextBox 38">
            <a:extLst>
              <a:ext uri="{FF2B5EF4-FFF2-40B4-BE49-F238E27FC236}">
                <a16:creationId xmlns:a16="http://schemas.microsoft.com/office/drawing/2014/main" id="{0B91E45F-F346-5E4C-9F36-EE2F03921A74}"/>
              </a:ext>
            </a:extLst>
          </p:cNvPr>
          <p:cNvSpPr txBox="1"/>
          <p:nvPr/>
        </p:nvSpPr>
        <p:spPr>
          <a:xfrm>
            <a:off x="6385486" y="4703350"/>
            <a:ext cx="2055369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DÉCÈS LIÉS AU VIH AVANCÉ CHEZ LES ENFANTS ATTEINTS DU VIH</a:t>
            </a:r>
          </a:p>
        </p:txBody>
      </p:sp>
      <p:sp>
        <p:nvSpPr>
          <p:cNvPr id="22" name="TextBox 39">
            <a:extLst>
              <a:ext uri="{FF2B5EF4-FFF2-40B4-BE49-F238E27FC236}">
                <a16:creationId xmlns:a16="http://schemas.microsoft.com/office/drawing/2014/main" id="{81574E42-07CE-5C4C-8D09-898D3EEF4437}"/>
              </a:ext>
            </a:extLst>
          </p:cNvPr>
          <p:cNvSpPr txBox="1"/>
          <p:nvPr/>
        </p:nvSpPr>
        <p:spPr>
          <a:xfrm>
            <a:off x="9122228" y="3890372"/>
            <a:ext cx="219891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2.1M</a:t>
            </a:r>
          </a:p>
        </p:txBody>
      </p:sp>
      <p:sp>
        <p:nvSpPr>
          <p:cNvPr id="23" name="TextBox 40">
            <a:extLst>
              <a:ext uri="{FF2B5EF4-FFF2-40B4-BE49-F238E27FC236}">
                <a16:creationId xmlns:a16="http://schemas.microsoft.com/office/drawing/2014/main" id="{6ED9AF58-FD4B-2E4A-9A28-8645622F46DF}"/>
              </a:ext>
            </a:extLst>
          </p:cNvPr>
          <p:cNvSpPr txBox="1"/>
          <p:nvPr/>
        </p:nvSpPr>
        <p:spPr>
          <a:xfrm>
            <a:off x="9122228" y="4598258"/>
            <a:ext cx="219890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ADULTES VIVANT AVEC LA MALADIE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AVANCÉE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 AFRIQUE SUBSAHARIENNE</a:t>
            </a:r>
          </a:p>
        </p:txBody>
      </p:sp>
    </p:spTree>
    <p:extLst>
      <p:ext uri="{BB962C8B-B14F-4D97-AF65-F5344CB8AC3E}">
        <p14:creationId xmlns:p14="http://schemas.microsoft.com/office/powerpoint/2010/main" val="3786056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6947580" y="1590606"/>
            <a:ext cx="4911897" cy="388870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4467"/>
            <a:ext cx="11573950" cy="548511"/>
          </a:xfrm>
        </p:spPr>
        <p:txBody>
          <a:bodyPr/>
          <a:lstStyle/>
          <a:p>
            <a:r>
              <a:rPr lang="fr-FR" sz="2400" dirty="0"/>
              <a:t>Focus : La mortalité liée au </a:t>
            </a:r>
            <a:r>
              <a:rPr lang="fr-FR" sz="2400" dirty="0" err="1"/>
              <a:t>vih</a:t>
            </a:r>
            <a:endParaRPr lang="fr-FR" sz="24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8</a:t>
            </a:fld>
            <a:endParaRPr lang="fr-FR" dirty="0">
              <a:latin typeface="Calibri" panose="020F0502020204030204"/>
            </a:endParaRP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67577" y="1911289"/>
            <a:ext cx="4471902" cy="3247338"/>
          </a:xfrm>
        </p:spPr>
        <p:txBody>
          <a:bodyPr/>
          <a:lstStyle/>
          <a:p>
            <a:pPr indent="0" algn="just">
              <a:buNone/>
            </a:pPr>
            <a:r>
              <a:rPr lang="fr-FR" sz="1600" dirty="0">
                <a:solidFill>
                  <a:schemeClr val="tx1"/>
                </a:solidFill>
              </a:rPr>
              <a:t>Malgré l’extension des traitements antirétroviraux depuis plus de 20 ans, la réduction de la mortalité liée au VIH </a:t>
            </a:r>
            <a:r>
              <a:rPr lang="fr-FR" sz="1600" dirty="0" smtClean="0">
                <a:solidFill>
                  <a:schemeClr val="tx1"/>
                </a:solidFill>
              </a:rPr>
              <a:t>atteint a un </a:t>
            </a:r>
            <a:r>
              <a:rPr lang="fr-FR" sz="1600" b="1" dirty="0">
                <a:solidFill>
                  <a:schemeClr val="tx1"/>
                </a:solidFill>
              </a:rPr>
              <a:t>plateau</a:t>
            </a:r>
            <a:r>
              <a:rPr lang="fr-FR" sz="1600" dirty="0">
                <a:solidFill>
                  <a:schemeClr val="tx1"/>
                </a:solidFill>
              </a:rPr>
              <a:t> qu’on estime à environ </a:t>
            </a:r>
            <a:r>
              <a:rPr lang="fr-FR" sz="1600" dirty="0" smtClean="0">
                <a:solidFill>
                  <a:schemeClr val="tx1"/>
                </a:solidFill>
              </a:rPr>
              <a:t>630 </a:t>
            </a:r>
            <a:r>
              <a:rPr lang="fr-FR" sz="1600" dirty="0">
                <a:solidFill>
                  <a:schemeClr val="tx1"/>
                </a:solidFill>
              </a:rPr>
              <a:t>000 décès </a:t>
            </a:r>
            <a:r>
              <a:rPr lang="fr-FR" sz="1600" dirty="0" smtClean="0">
                <a:solidFill>
                  <a:schemeClr val="tx1"/>
                </a:solidFill>
              </a:rPr>
              <a:t>en 2022. </a:t>
            </a:r>
            <a:r>
              <a:rPr lang="fr-FR" sz="1600" dirty="0">
                <a:solidFill>
                  <a:schemeClr val="tx1"/>
                </a:solidFill>
              </a:rPr>
              <a:t>Plus de la moitié de ces morts sont attribuées aux </a:t>
            </a:r>
            <a:r>
              <a:rPr lang="fr-FR" sz="1600" b="1" dirty="0">
                <a:solidFill>
                  <a:schemeClr val="tx1"/>
                </a:solidFill>
              </a:rPr>
              <a:t>conséquences du VIH avancé</a:t>
            </a:r>
            <a:r>
              <a:rPr lang="fr-FR" sz="1600" dirty="0">
                <a:solidFill>
                  <a:schemeClr val="tx1"/>
                </a:solidFill>
              </a:rPr>
              <a:t>. </a:t>
            </a:r>
            <a:endParaRPr lang="fr-FR" sz="1600" dirty="0" smtClean="0">
              <a:solidFill>
                <a:schemeClr val="tx1"/>
              </a:solidFill>
            </a:endParaRPr>
          </a:p>
          <a:p>
            <a:pPr indent="0" algn="just"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Les </a:t>
            </a:r>
            <a:r>
              <a:rPr lang="fr-FR" sz="1600" dirty="0">
                <a:solidFill>
                  <a:schemeClr val="tx1"/>
                </a:solidFill>
              </a:rPr>
              <a:t>stratégies internationales, telles que la cascade de soins à 90-90-90 puis poussée à </a:t>
            </a:r>
            <a:r>
              <a:rPr lang="fr-FR" sz="1600" b="1" dirty="0">
                <a:solidFill>
                  <a:schemeClr val="tx1"/>
                </a:solidFill>
              </a:rPr>
              <a:t>95-95-95</a:t>
            </a:r>
            <a:r>
              <a:rPr lang="fr-FR" sz="1600" dirty="0">
                <a:solidFill>
                  <a:schemeClr val="tx1"/>
                </a:solidFill>
              </a:rPr>
              <a:t>, </a:t>
            </a:r>
            <a:r>
              <a:rPr lang="fr-FR" sz="1600" dirty="0" smtClean="0">
                <a:solidFill>
                  <a:schemeClr val="tx1"/>
                </a:solidFill>
              </a:rPr>
              <a:t>atteignent aujourd’hui leurs limites. Visant </a:t>
            </a:r>
            <a:r>
              <a:rPr lang="fr-FR" sz="1600" dirty="0">
                <a:solidFill>
                  <a:schemeClr val="tx1"/>
                </a:solidFill>
              </a:rPr>
              <a:t>essentiellement </a:t>
            </a:r>
            <a:r>
              <a:rPr lang="fr-FR" sz="1600" dirty="0" smtClean="0">
                <a:solidFill>
                  <a:schemeClr val="tx1"/>
                </a:solidFill>
              </a:rPr>
              <a:t>à limiter la transmission du virus sur la </a:t>
            </a:r>
            <a:r>
              <a:rPr lang="fr-FR" sz="1600" dirty="0">
                <a:solidFill>
                  <a:schemeClr val="tx1"/>
                </a:solidFill>
              </a:rPr>
              <a:t>base du principe </a:t>
            </a:r>
            <a:r>
              <a:rPr lang="fr-FR" sz="1600" dirty="0" smtClean="0">
                <a:solidFill>
                  <a:schemeClr val="tx1"/>
                </a:solidFill>
              </a:rPr>
              <a:t>I=I (Indétectable = Intransmissible), elles ne se focalisent pas sur la mortalité de celui-ci.</a:t>
            </a:r>
            <a:endParaRPr lang="fr-FR" sz="1600" dirty="0">
              <a:solidFill>
                <a:schemeClr val="tx1"/>
              </a:solidFill>
            </a:endParaRPr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445637"/>
              </p:ext>
            </p:extLst>
          </p:nvPr>
        </p:nvGraphicFramePr>
        <p:xfrm>
          <a:off x="309591" y="1482320"/>
          <a:ext cx="6499285" cy="4300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15868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9591" y="1440451"/>
            <a:ext cx="4605058" cy="41221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90ABA42-1659-5ADF-7E75-26DE03613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591" y="94468"/>
            <a:ext cx="11573950" cy="548511"/>
          </a:xfrm>
        </p:spPr>
        <p:txBody>
          <a:bodyPr/>
          <a:lstStyle/>
          <a:p>
            <a:r>
              <a:rPr lang="fr-FR" sz="2400" dirty="0"/>
              <a:t>Focus : </a:t>
            </a:r>
            <a:r>
              <a:rPr lang="fr-FR" sz="2400" dirty="0" smtClean="0"/>
              <a:t>le désengagement du </a:t>
            </a:r>
            <a:r>
              <a:rPr lang="fr-FR" sz="2400" dirty="0" err="1" smtClean="0"/>
              <a:t>tarv</a:t>
            </a:r>
            <a:endParaRPr lang="fr-FR" sz="24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52078D-074A-07E0-B11B-31E2152C56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1378" y="1727790"/>
            <a:ext cx="4261483" cy="3547512"/>
          </a:xfrm>
        </p:spPr>
        <p:txBody>
          <a:bodyPr/>
          <a:lstStyle/>
          <a:p>
            <a:pPr indent="0" algn="just">
              <a:lnSpc>
                <a:spcPct val="100000"/>
              </a:lnSpc>
              <a:buNone/>
            </a:pPr>
            <a:r>
              <a:rPr lang="fr-FR" sz="1600" dirty="0">
                <a:solidFill>
                  <a:schemeClr val="tx1"/>
                </a:solidFill>
              </a:rPr>
              <a:t>Depuis quelques temps, le désengagement des PVVIH au TARV est identifié comme un problème majeur à adresser car lié à une forte </a:t>
            </a:r>
            <a:r>
              <a:rPr lang="fr-FR" sz="1600" dirty="0" smtClean="0">
                <a:solidFill>
                  <a:schemeClr val="tx1"/>
                </a:solidFill>
              </a:rPr>
              <a:t>mortalité. </a:t>
            </a:r>
            <a:r>
              <a:rPr lang="fr-FR" sz="1600" dirty="0">
                <a:solidFill>
                  <a:schemeClr val="tx1"/>
                </a:solidFill>
              </a:rPr>
              <a:t>Une étude </a:t>
            </a:r>
            <a:r>
              <a:rPr lang="fr-FR" sz="1600" dirty="0" smtClean="0">
                <a:solidFill>
                  <a:schemeClr val="tx1"/>
                </a:solidFill>
              </a:rPr>
              <a:t>d’Afrique</a:t>
            </a:r>
            <a:r>
              <a:rPr lang="fr-FR" sz="1600" dirty="0">
                <a:solidFill>
                  <a:schemeClr val="tx1"/>
                </a:solidFill>
              </a:rPr>
              <a:t> du sud indique qu’en 2016, plus de la moitié des PVVIH entrant en service de soins avec un taux de CD4&lt;50 sont non-naïves au TARV, soit ayant abandonné un traitement précédent.  </a:t>
            </a:r>
            <a:endParaRPr lang="fr-FR" sz="1600" dirty="0" smtClean="0">
              <a:solidFill>
                <a:schemeClr val="tx1"/>
              </a:solidFill>
            </a:endParaRPr>
          </a:p>
          <a:p>
            <a:pPr indent="0" algn="just">
              <a:lnSpc>
                <a:spcPct val="100000"/>
              </a:lnSpc>
              <a:buNone/>
            </a:pPr>
            <a:r>
              <a:rPr lang="fr-FR" sz="1600" dirty="0" smtClean="0">
                <a:solidFill>
                  <a:schemeClr val="tx1"/>
                </a:solidFill>
              </a:rPr>
              <a:t>Ce </a:t>
            </a:r>
            <a:r>
              <a:rPr lang="fr-FR" sz="1600" dirty="0">
                <a:solidFill>
                  <a:schemeClr val="tx1"/>
                </a:solidFill>
              </a:rPr>
              <a:t>phénomène illustre de plus en plus un </a:t>
            </a:r>
            <a:r>
              <a:rPr lang="fr-FR" sz="1600" b="1" dirty="0">
                <a:solidFill>
                  <a:schemeClr val="tx1"/>
                </a:solidFill>
              </a:rPr>
              <a:t>modèle « circulaire » </a:t>
            </a:r>
            <a:r>
              <a:rPr lang="fr-FR" sz="1600" dirty="0">
                <a:solidFill>
                  <a:schemeClr val="tx1"/>
                </a:solidFill>
              </a:rPr>
              <a:t>remplaçant un modèle « linéaire » </a:t>
            </a:r>
            <a:r>
              <a:rPr lang="fr-FR" sz="1600" dirty="0" smtClean="0">
                <a:solidFill>
                  <a:schemeClr val="tx1"/>
                </a:solidFill>
              </a:rPr>
              <a:t>soulignant l’importance de l’adhérence aux soins.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51E70FF-C2C1-EBB9-124F-AC03ED6E69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defTabSz="326578"/>
            <a:fld id="{BBC42BC2-714B-E74C-96FD-84AD3A69805C}" type="datetime1">
              <a:rPr lang="fr-FR">
                <a:latin typeface="Calibri" panose="020F0502020204030204"/>
              </a:rPr>
              <a:pPr defTabSz="326578"/>
              <a:t>26/06/2024</a:t>
            </a:fld>
            <a:r>
              <a:rPr lang="fr-FR" dirty="0">
                <a:latin typeface="Calibri" panose="020F0502020204030204"/>
              </a:rPr>
              <a:t> - </a:t>
            </a:r>
            <a:fld id="{D92EDA0F-8E0B-AD49-88BD-82EA2AD17347}" type="slidenum">
              <a:rPr lang="fr-FR">
                <a:latin typeface="Calibri" panose="020F0502020204030204"/>
              </a:rPr>
              <a:pPr defTabSz="326578"/>
              <a:t>9</a:t>
            </a:fld>
            <a:endParaRPr lang="fr-FR" dirty="0">
              <a:latin typeface="Calibri" panose="020F0502020204030204"/>
            </a:endParaRP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8087236D-1249-AB6A-69A1-693CAC98E1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40" t="4076"/>
          <a:stretch/>
        </p:blipFill>
        <p:spPr>
          <a:xfrm>
            <a:off x="5295333" y="1162317"/>
            <a:ext cx="6333026" cy="510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007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Thème Office">
  <a:themeElements>
    <a:clrScheme name="Charte Initiative">
      <a:dk1>
        <a:srgbClr val="253375"/>
      </a:dk1>
      <a:lt1>
        <a:srgbClr val="FFFFFF"/>
      </a:lt1>
      <a:dk2>
        <a:srgbClr val="FF7F00"/>
      </a:dk2>
      <a:lt2>
        <a:srgbClr val="FFFFFF"/>
      </a:lt2>
      <a:accent1>
        <a:srgbClr val="FFB300"/>
      </a:accent1>
      <a:accent2>
        <a:srgbClr val="87CD28"/>
      </a:accent2>
      <a:accent3>
        <a:srgbClr val="FF005C"/>
      </a:accent3>
      <a:accent4>
        <a:srgbClr val="14B9E1"/>
      </a:accent4>
      <a:accent5>
        <a:srgbClr val="FF7F00"/>
      </a:accent5>
      <a:accent6>
        <a:srgbClr val="253375"/>
      </a:accent6>
      <a:hlink>
        <a:srgbClr val="FF7F00"/>
      </a:hlink>
      <a:folHlink>
        <a:srgbClr val="213274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38495</TotalTime>
  <Words>963</Words>
  <Application>Microsoft Office PowerPoint</Application>
  <PresentationFormat>Grand écran</PresentationFormat>
  <Paragraphs>103</Paragraphs>
  <Slides>11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11</vt:i4>
      </vt:variant>
    </vt:vector>
  </HeadingPairs>
  <TitlesOfParts>
    <vt:vector size="20" baseType="lpstr">
      <vt:lpstr>Arial</vt:lpstr>
      <vt:lpstr>Arial Black</vt:lpstr>
      <vt:lpstr>Calibri</vt:lpstr>
      <vt:lpstr>Geneva</vt:lpstr>
      <vt:lpstr>Verdana</vt:lpstr>
      <vt:lpstr>Thème Office</vt:lpstr>
      <vt:lpstr>2_Thème Office</vt:lpstr>
      <vt:lpstr>3_Thème Office</vt:lpstr>
      <vt:lpstr>4_Thème Office</vt:lpstr>
      <vt:lpstr>définition et recommandations</vt:lpstr>
      <vt:lpstr>Définition du vih stade avancé - oms</vt:lpstr>
      <vt:lpstr> Paquet d’interventions RECOMMANDéeS</vt:lpstr>
      <vt:lpstr>PAQUET DE SOINS RECOMMANDéS PAR L’OMS</vt:lpstr>
      <vt:lpstr>LE VIH AVANCé EN MILIEU HOSPITALIER</vt:lpstr>
      <vt:lpstr>L’importance de la numération des cd4</vt:lpstr>
      <vt:lpstr>CONTEXTE éPIDéMIOLOGIQUE VIH avancé et les infections opportunistes </vt:lpstr>
      <vt:lpstr>Focus : La mortalité liée au vih</vt:lpstr>
      <vt:lpstr>Focus : le désengagement du tarv</vt:lpstr>
      <vt:lpstr>Focus : le désengagement du tarv</vt:lpstr>
      <vt:lpstr>Références et réseaux partenaires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 Screening and Initiation of treatment</dc:title>
  <dc:creator>Karin Hatzold</dc:creator>
  <cp:lastModifiedBy>Chloe HARNOIS</cp:lastModifiedBy>
  <cp:revision>217</cp:revision>
  <cp:lastPrinted>2024-03-15T08:24:32Z</cp:lastPrinted>
  <dcterms:created xsi:type="dcterms:W3CDTF">2023-02-05T15:14:37Z</dcterms:created>
  <dcterms:modified xsi:type="dcterms:W3CDTF">2024-06-26T14:41:03Z</dcterms:modified>
</cp:coreProperties>
</file>